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43"/>
  </p:notesMasterIdLst>
  <p:sldIdLst>
    <p:sldId id="288" r:id="rId3"/>
    <p:sldId id="324" r:id="rId4"/>
    <p:sldId id="322" r:id="rId5"/>
    <p:sldId id="323" r:id="rId6"/>
    <p:sldId id="325" r:id="rId7"/>
    <p:sldId id="340" r:id="rId8"/>
    <p:sldId id="303" r:id="rId9"/>
    <p:sldId id="332" r:id="rId10"/>
    <p:sldId id="342" r:id="rId11"/>
    <p:sldId id="333" r:id="rId12"/>
    <p:sldId id="334" r:id="rId13"/>
    <p:sldId id="260" r:id="rId14"/>
    <p:sldId id="261" r:id="rId15"/>
    <p:sldId id="290" r:id="rId16"/>
    <p:sldId id="291" r:id="rId17"/>
    <p:sldId id="293" r:id="rId18"/>
    <p:sldId id="326" r:id="rId19"/>
    <p:sldId id="327" r:id="rId20"/>
    <p:sldId id="328" r:id="rId21"/>
    <p:sldId id="329" r:id="rId22"/>
    <p:sldId id="274" r:id="rId23"/>
    <p:sldId id="330" r:id="rId24"/>
    <p:sldId id="300" r:id="rId25"/>
    <p:sldId id="277" r:id="rId26"/>
    <p:sldId id="339" r:id="rId27"/>
    <p:sldId id="341" r:id="rId28"/>
    <p:sldId id="331" r:id="rId29"/>
    <p:sldId id="316" r:id="rId30"/>
    <p:sldId id="335" r:id="rId31"/>
    <p:sldId id="336" r:id="rId32"/>
    <p:sldId id="337" r:id="rId33"/>
    <p:sldId id="338" r:id="rId34"/>
    <p:sldId id="312" r:id="rId35"/>
    <p:sldId id="306" r:id="rId36"/>
    <p:sldId id="343" r:id="rId37"/>
    <p:sldId id="309" r:id="rId38"/>
    <p:sldId id="310" r:id="rId39"/>
    <p:sldId id="311" r:id="rId40"/>
    <p:sldId id="313" r:id="rId41"/>
    <p:sldId id="314"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3E3E5C"/>
    <a:srgbClr val="000066"/>
    <a:srgbClr val="333399"/>
    <a:srgbClr val="3366CC"/>
    <a:srgbClr val="DFDFE9"/>
    <a:srgbClr val="E5E5FF"/>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24" autoAdjust="0"/>
    <p:restoredTop sz="72269" autoAdjust="0"/>
  </p:normalViewPr>
  <p:slideViewPr>
    <p:cSldViewPr>
      <p:cViewPr varScale="1">
        <p:scale>
          <a:sx n="98" d="100"/>
          <a:sy n="98" d="100"/>
        </p:scale>
        <p:origin x="-798" y="-90"/>
      </p:cViewPr>
      <p:guideLst>
        <p:guide orient="horz" pos="2160"/>
        <p:guide pos="2880"/>
      </p:guideLst>
    </p:cSldViewPr>
  </p:slideViewPr>
  <p:notesTextViewPr>
    <p:cViewPr>
      <p:scale>
        <a:sx n="1" d="1"/>
        <a:sy n="1" d="1"/>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8.wmf"/><Relationship Id="rId18" Type="http://schemas.openxmlformats.org/officeDocument/2006/relationships/image" Target="../media/image93.wmf"/><Relationship Id="rId3" Type="http://schemas.openxmlformats.org/officeDocument/2006/relationships/image" Target="../media/image78.wmf"/><Relationship Id="rId21" Type="http://schemas.openxmlformats.org/officeDocument/2006/relationships/image" Target="../media/image96.wmf"/><Relationship Id="rId7" Type="http://schemas.openxmlformats.org/officeDocument/2006/relationships/image" Target="../media/image82.wmf"/><Relationship Id="rId12" Type="http://schemas.openxmlformats.org/officeDocument/2006/relationships/image" Target="../media/image87.wmf"/><Relationship Id="rId17" Type="http://schemas.openxmlformats.org/officeDocument/2006/relationships/image" Target="../media/image92.wmf"/><Relationship Id="rId2" Type="http://schemas.openxmlformats.org/officeDocument/2006/relationships/image" Target="../media/image77.wmf"/><Relationship Id="rId16" Type="http://schemas.openxmlformats.org/officeDocument/2006/relationships/image" Target="../media/image91.wmf"/><Relationship Id="rId20" Type="http://schemas.openxmlformats.org/officeDocument/2006/relationships/image" Target="../media/image95.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6.wmf"/><Relationship Id="rId24" Type="http://schemas.openxmlformats.org/officeDocument/2006/relationships/image" Target="../media/image99.wmf"/><Relationship Id="rId5" Type="http://schemas.openxmlformats.org/officeDocument/2006/relationships/image" Target="../media/image80.wmf"/><Relationship Id="rId15" Type="http://schemas.openxmlformats.org/officeDocument/2006/relationships/image" Target="../media/image90.wmf"/><Relationship Id="rId23" Type="http://schemas.openxmlformats.org/officeDocument/2006/relationships/image" Target="../media/image98.wmf"/><Relationship Id="rId10" Type="http://schemas.openxmlformats.org/officeDocument/2006/relationships/image" Target="../media/image85.wmf"/><Relationship Id="rId19" Type="http://schemas.openxmlformats.org/officeDocument/2006/relationships/image" Target="../media/image94.wmf"/><Relationship Id="rId4" Type="http://schemas.openxmlformats.org/officeDocument/2006/relationships/image" Target="../media/image79.wmf"/><Relationship Id="rId9" Type="http://schemas.openxmlformats.org/officeDocument/2006/relationships/image" Target="../media/image84.wmf"/><Relationship Id="rId14" Type="http://schemas.openxmlformats.org/officeDocument/2006/relationships/image" Target="../media/image89.wmf"/><Relationship Id="rId22"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05278-8696-4705-8784-21A5B66AC6B9}" type="datetimeFigureOut">
              <a:rPr lang="de-DE" smtClean="0"/>
              <a:t>24.09.2014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C3A82-59D5-4E5E-BFB5-854772A3AE51}" type="slidenum">
              <a:rPr lang="de-DE" smtClean="0"/>
              <a:t>‹Nr.›</a:t>
            </a:fld>
            <a:endParaRPr lang="de-DE"/>
          </a:p>
        </p:txBody>
      </p:sp>
    </p:spTree>
    <p:extLst>
      <p:ext uri="{BB962C8B-B14F-4D97-AF65-F5344CB8AC3E}">
        <p14:creationId xmlns:p14="http://schemas.microsoft.com/office/powerpoint/2010/main" val="152383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GSI</a:t>
            </a:r>
            <a:r>
              <a:rPr lang="en-US" baseline="0" dirty="0" smtClean="0"/>
              <a:t> all ion species </a:t>
            </a:r>
            <a:r>
              <a:rPr lang="en-US" dirty="0" smtClean="0"/>
              <a:t>from light ions to Uranium are available and can be accelerated</a:t>
            </a:r>
            <a:r>
              <a:rPr lang="en-US" baseline="0" dirty="0" smtClean="0"/>
              <a:t> in the UNILAC linear accelerator to a maximal specific energy of 11.4 MeV/u, which is equivalent to ~ 2 </a:t>
            </a:r>
            <a:r>
              <a:rPr lang="en-US" baseline="0" dirty="0" err="1" smtClean="0"/>
              <a:t>GeV</a:t>
            </a:r>
            <a:r>
              <a:rPr lang="en-US" baseline="0" dirty="0" smtClean="0"/>
              <a:t> for the heavies ion species, and corresponds to a penetration range of ~ 100 micrometers. There are two sites devoted to Materials research at the UNILAC.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1</a:t>
            </a:fld>
            <a:endParaRPr lang="de-DE"/>
          </a:p>
        </p:txBody>
      </p:sp>
    </p:spTree>
    <p:extLst>
      <p:ext uri="{BB962C8B-B14F-4D97-AF65-F5344CB8AC3E}">
        <p14:creationId xmlns:p14="http://schemas.microsoft.com/office/powerpoint/2010/main" val="42791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4644A846-3DCE-4F7F-A0D4-41F67DEE266D}" type="slidenum">
              <a:rPr lang="en-US" altLang="de-DE" sz="1200"/>
              <a:pPr algn="r" eaLnBrk="1" hangingPunct="1"/>
              <a:t>10</a:t>
            </a:fld>
            <a:endParaRPr lang="en-US" altLang="de-DE" sz="120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xfrm>
            <a:off x="1189038" y="706438"/>
            <a:ext cx="4518025" cy="3389312"/>
          </a:xfrm>
          <a:ln/>
        </p:spPr>
      </p:sp>
      <p:sp>
        <p:nvSpPr>
          <p:cNvPr id="319491" name="Rectangle 3"/>
          <p:cNvSpPr>
            <a:spLocks noGrp="1" noChangeArrowheads="1"/>
          </p:cNvSpPr>
          <p:nvPr>
            <p:ph type="body" idx="1"/>
          </p:nvPr>
        </p:nvSpPr>
        <p:spPr>
          <a:xfrm>
            <a:off x="930275" y="4378325"/>
            <a:ext cx="5033963" cy="4094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de-DE" altLang="de-DE"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a:t>
            </a:r>
            <a:r>
              <a:rPr lang="en-US" dirty="0" err="1" smtClean="0"/>
              <a:t>beamline</a:t>
            </a:r>
            <a:r>
              <a:rPr lang="en-US" dirty="0" smtClean="0"/>
              <a:t>,</a:t>
            </a:r>
            <a:r>
              <a:rPr lang="en-US" baseline="0" dirty="0" smtClean="0"/>
              <a:t> M1, is devoted to surface analysis experiments by external users, and counts with two microscopes: a HRSEM microscope and a UHV AFM. The second line is devoted to crystallographic investigations by means of a 4-circle XRD. At M3, a multipurpose chamber hosts a number of techniques, such as in-situ spectroscopy (IR, UV, Raman??, residual gas analysis, and counts with both a hot and a </a:t>
            </a:r>
            <a:r>
              <a:rPr lang="en-US" baseline="0" dirty="0" err="1" smtClean="0"/>
              <a:t>cryo</a:t>
            </a:r>
            <a:r>
              <a:rPr lang="en-US" baseline="0" dirty="0" smtClean="0"/>
              <a:t> stage for experiments at high (above 900C) and low (down to 10K) temperatures. These three lines are available since 2009, and are since them also available to external users that come to GSI to perform a large variety of experiments. From all activities, and due to the limited time available, I have chosen two representative examples on surface modification that are performed at the M1 </a:t>
            </a:r>
            <a:r>
              <a:rPr lang="en-US" baseline="0" dirty="0" err="1" smtClean="0"/>
              <a:t>beamline</a:t>
            </a:r>
            <a:r>
              <a:rPr lang="en-US" baseline="0" dirty="0" smtClean="0"/>
              <a:t> by external users. </a:t>
            </a:r>
          </a:p>
          <a:p>
            <a:endParaRPr lang="en-US" baseline="0" dirty="0" smtClean="0"/>
          </a:p>
        </p:txBody>
      </p:sp>
      <p:sp>
        <p:nvSpPr>
          <p:cNvPr id="4" name="Slide Number Placeholder 3"/>
          <p:cNvSpPr>
            <a:spLocks noGrp="1"/>
          </p:cNvSpPr>
          <p:nvPr>
            <p:ph type="sldNum" sz="quarter" idx="10"/>
          </p:nvPr>
        </p:nvSpPr>
        <p:spPr/>
        <p:txBody>
          <a:bodyPr/>
          <a:lstStyle/>
          <a:p>
            <a:fld id="{8E7C3A82-59D5-4E5E-BFB5-854772A3AE51}" type="slidenum">
              <a:rPr lang="de-DE" smtClean="0"/>
              <a:t>12</a:t>
            </a:fld>
            <a:endParaRPr lang="de-DE"/>
          </a:p>
        </p:txBody>
      </p:sp>
    </p:spTree>
    <p:extLst>
      <p:ext uri="{BB962C8B-B14F-4D97-AF65-F5344CB8AC3E}">
        <p14:creationId xmlns:p14="http://schemas.microsoft.com/office/powerpoint/2010/main" val="26063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first one, by the group of Prof. </a:t>
            </a:r>
            <a:r>
              <a:rPr lang="en-US" dirty="0" err="1" smtClean="0"/>
              <a:t>Bolse</a:t>
            </a:r>
            <a:r>
              <a:rPr lang="en-US" dirty="0" smtClean="0"/>
              <a:t>, uses the HRSEM system</a:t>
            </a:r>
            <a:r>
              <a:rPr lang="en-US" baseline="0" dirty="0" smtClean="0"/>
              <a:t> installed by his group in collaboration with the GSI MR department. The SEM has a resolution of few nm, and counts with a sample stage with a 5-axes motor that allows us for example to turn the sample in an alternating manner between SEM observation position and ion irradiation position. The SEM counts with an EDX detector for compositional analysis and a </a:t>
            </a:r>
            <a:r>
              <a:rPr lang="en-US" baseline="0" dirty="0" err="1" smtClean="0"/>
              <a:t>nanomanipulator</a:t>
            </a:r>
            <a:r>
              <a:rPr lang="en-US" baseline="0" dirty="0" smtClean="0"/>
              <a:t>. </a:t>
            </a:r>
            <a:endParaRPr lang="de-DE" dirty="0"/>
          </a:p>
        </p:txBody>
      </p:sp>
      <p:sp>
        <p:nvSpPr>
          <p:cNvPr id="4" name="Foliennummernplatzhalter 3"/>
          <p:cNvSpPr>
            <a:spLocks noGrp="1"/>
          </p:cNvSpPr>
          <p:nvPr>
            <p:ph type="sldNum" sz="quarter" idx="10"/>
          </p:nvPr>
        </p:nvSpPr>
        <p:spPr/>
        <p:txBody>
          <a:bodyPr/>
          <a:lstStyle/>
          <a:p>
            <a:fld id="{8E7C3A82-59D5-4E5E-BFB5-854772A3AE51}" type="slidenum">
              <a:rPr lang="de-DE" smtClean="0"/>
              <a:t>13</a:t>
            </a:fld>
            <a:endParaRPr lang="de-DE"/>
          </a:p>
        </p:txBody>
      </p:sp>
    </p:spTree>
    <p:extLst>
      <p:ext uri="{BB962C8B-B14F-4D97-AF65-F5344CB8AC3E}">
        <p14:creationId xmlns:p14="http://schemas.microsoft.com/office/powerpoint/2010/main" val="293611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example uses the UHV AFM system, </a:t>
            </a:r>
            <a:r>
              <a:rPr lang="en-US" sz="1200" kern="1200" baseline="0" dirty="0" smtClean="0">
                <a:solidFill>
                  <a:schemeClr val="tx1"/>
                </a:solidFill>
                <a:effectLst/>
                <a:latin typeface="+mn-lt"/>
                <a:ea typeface="+mn-ea"/>
                <a:cs typeface="+mn-cs"/>
              </a:rPr>
              <a:t>placed in the same M1 </a:t>
            </a:r>
            <a:r>
              <a:rPr lang="en-US" sz="1200" kern="1200" baseline="0" dirty="0" err="1" smtClean="0">
                <a:solidFill>
                  <a:schemeClr val="tx1"/>
                </a:solidFill>
                <a:effectLst/>
                <a:latin typeface="+mn-lt"/>
                <a:ea typeface="+mn-ea"/>
                <a:cs typeface="+mn-cs"/>
              </a:rPr>
              <a:t>beamline</a:t>
            </a:r>
            <a:r>
              <a:rPr lang="en-US" sz="1200" kern="1200" baseline="0" dirty="0" smtClean="0">
                <a:solidFill>
                  <a:schemeClr val="tx1"/>
                </a:solidFill>
                <a:effectLst/>
                <a:latin typeface="+mn-lt"/>
                <a:ea typeface="+mn-ea"/>
                <a:cs typeface="+mn-cs"/>
              </a:rPr>
              <a:t> right after the SEM</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system installed by the group of Prof. </a:t>
            </a:r>
            <a:r>
              <a:rPr lang="en-US" sz="1200" kern="1200" baseline="0" dirty="0" err="1" smtClean="0">
                <a:solidFill>
                  <a:schemeClr val="tx1"/>
                </a:solidFill>
                <a:effectLst/>
                <a:latin typeface="+mn-lt"/>
                <a:ea typeface="+mn-ea"/>
                <a:cs typeface="+mn-cs"/>
              </a:rPr>
              <a:t>Marika</a:t>
            </a:r>
            <a:r>
              <a:rPr lang="en-US" sz="1200" kern="1200" baseline="0" dirty="0" smtClean="0">
                <a:solidFill>
                  <a:schemeClr val="tx1"/>
                </a:solidFill>
                <a:effectLst/>
                <a:latin typeface="+mn-lt"/>
                <a:ea typeface="+mn-ea"/>
                <a:cs typeface="+mn-cs"/>
              </a:rPr>
              <a:t> S. counts with an irradiation chamber evacuated to UHV conditions, and a Load-lock system enables the preparation of ultraclean surfaces high T annealing to T of up to 1200 C. The </a:t>
            </a:r>
            <a:r>
              <a:rPr lang="en-US" sz="1200" kern="1200" baseline="0" dirty="0" err="1" smtClean="0">
                <a:solidFill>
                  <a:schemeClr val="tx1"/>
                </a:solidFill>
                <a:effectLst/>
                <a:latin typeface="+mn-lt"/>
                <a:ea typeface="+mn-ea"/>
                <a:cs typeface="+mn-cs"/>
              </a:rPr>
              <a:t>cleaness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crystallinity</a:t>
            </a:r>
            <a:r>
              <a:rPr lang="en-US" sz="1200" kern="1200" baseline="0" dirty="0" smtClean="0">
                <a:solidFill>
                  <a:schemeClr val="tx1"/>
                </a:solidFill>
                <a:effectLst/>
                <a:latin typeface="+mn-lt"/>
                <a:ea typeface="+mn-ea"/>
                <a:cs typeface="+mn-cs"/>
              </a:rPr>
              <a:t> of the sample is checked? by LEED.</a:t>
            </a:r>
            <a:endParaRPr lang="en-US"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Nr. 11 M1-Analysis: Sample </a:t>
            </a:r>
            <a:r>
              <a:rPr lang="de-DE" sz="1200" kern="1200" dirty="0" err="1" smtClean="0">
                <a:solidFill>
                  <a:schemeClr val="tx1"/>
                </a:solidFill>
                <a:effectLst/>
                <a:latin typeface="+mn-lt"/>
                <a:ea typeface="+mn-ea"/>
                <a:cs typeface="+mn-cs"/>
              </a:rPr>
              <a:t>preparation</a:t>
            </a:r>
            <a:r>
              <a:rPr lang="de-DE" sz="1200" kern="1200" dirty="0" smtClean="0">
                <a:solidFill>
                  <a:schemeClr val="tx1"/>
                </a:solidFill>
                <a:effectLst/>
                <a:latin typeface="+mn-lt"/>
                <a:ea typeface="+mn-ea"/>
                <a:cs typeface="+mn-cs"/>
              </a:rPr>
              <a:t>: Die Proben können getempert werden (Direktstromheizung für Si oder ähnliche Proben mit ausreichendem </a:t>
            </a:r>
            <a:r>
              <a:rPr lang="de-DE" sz="1200" kern="1200" dirty="0" err="1" smtClean="0">
                <a:solidFill>
                  <a:schemeClr val="tx1"/>
                </a:solidFill>
                <a:effectLst/>
                <a:latin typeface="+mn-lt"/>
                <a:ea typeface="+mn-ea"/>
                <a:cs typeface="+mn-cs"/>
              </a:rPr>
              <a:t>elektroschen</a:t>
            </a:r>
            <a:r>
              <a:rPr lang="de-DE" sz="1200" kern="1200" dirty="0" smtClean="0">
                <a:solidFill>
                  <a:schemeClr val="tx1"/>
                </a:solidFill>
                <a:effectLst/>
                <a:latin typeface="+mn-lt"/>
                <a:ea typeface="+mn-ea"/>
                <a:cs typeface="+mn-cs"/>
              </a:rPr>
              <a:t> Widerstand und eine </a:t>
            </a:r>
            <a:r>
              <a:rPr lang="de-DE" sz="1200" kern="1200" dirty="0" err="1" smtClean="0">
                <a:solidFill>
                  <a:schemeClr val="tx1"/>
                </a:solidFill>
                <a:effectLst/>
                <a:latin typeface="+mn-lt"/>
                <a:ea typeface="+mn-ea"/>
                <a:cs typeface="+mn-cs"/>
              </a:rPr>
              <a:t>Elektronenkannone</a:t>
            </a:r>
            <a:r>
              <a:rPr lang="de-DE" sz="1200" kern="1200" dirty="0" smtClean="0">
                <a:solidFill>
                  <a:schemeClr val="tx1"/>
                </a:solidFill>
                <a:effectLst/>
                <a:latin typeface="+mn-lt"/>
                <a:ea typeface="+mn-ea"/>
                <a:cs typeface="+mn-cs"/>
              </a:rPr>
              <a:t> zum heizen </a:t>
            </a:r>
            <a:r>
              <a:rPr lang="de-DE" sz="1200" kern="1200" dirty="0" err="1" smtClean="0">
                <a:solidFill>
                  <a:schemeClr val="tx1"/>
                </a:solidFill>
                <a:effectLst/>
                <a:latin typeface="+mn-lt"/>
                <a:ea typeface="+mn-ea"/>
                <a:cs typeface="+mn-cs"/>
              </a:rPr>
              <a:t>vin</a:t>
            </a:r>
            <a:r>
              <a:rPr lang="de-DE" sz="1200" kern="1200" dirty="0" smtClean="0">
                <a:solidFill>
                  <a:schemeClr val="tx1"/>
                </a:solidFill>
                <a:effectLst/>
                <a:latin typeface="+mn-lt"/>
                <a:ea typeface="+mn-ea"/>
                <a:cs typeface="+mn-cs"/>
              </a:rPr>
              <a:t> anderen Proben) Temperaturen bis ca. 1500°C möglich); Gaseinlasssystem um z.B. mit Wasserstoff zu terminieren (Si-H zur besseren Auflösung von Oberflächeneffekten im STM); </a:t>
            </a:r>
            <a:r>
              <a:rPr lang="de-DE" sz="1200" kern="1200" dirty="0" err="1" smtClean="0">
                <a:solidFill>
                  <a:schemeClr val="tx1"/>
                </a:solidFill>
                <a:effectLst/>
                <a:latin typeface="+mn-lt"/>
                <a:ea typeface="+mn-ea"/>
                <a:cs typeface="+mn-cs"/>
              </a:rPr>
              <a:t>Sputtergun</a:t>
            </a:r>
            <a:r>
              <a:rPr lang="de-DE" sz="1200" kern="1200" dirty="0" smtClean="0">
                <a:solidFill>
                  <a:schemeClr val="tx1"/>
                </a:solidFill>
                <a:effectLst/>
                <a:latin typeface="+mn-lt"/>
                <a:ea typeface="+mn-ea"/>
                <a:cs typeface="+mn-cs"/>
              </a:rPr>
              <a:t> um dünnen Schichten in-situ aufzubringen.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Sample check via LEED: im LEED sieht man perfekte Beugungsbilder, wenn die Oberfläche glatt und sauber ist (ca. 1min. </a:t>
            </a:r>
            <a:r>
              <a:rPr lang="de-DE" sz="1200" kern="1200" dirty="0" err="1" smtClean="0">
                <a:solidFill>
                  <a:schemeClr val="tx1"/>
                </a:solidFill>
                <a:effectLst/>
                <a:latin typeface="+mn-lt"/>
                <a:ea typeface="+mn-ea"/>
                <a:cs typeface="+mn-cs"/>
              </a:rPr>
              <a:t>Messzeit</a:t>
            </a:r>
            <a:r>
              <a:rPr lang="de-DE" sz="1200" kern="1200" dirty="0" smtClean="0">
                <a:solidFill>
                  <a:schemeClr val="tx1"/>
                </a:solidFill>
                <a:effectLst/>
                <a:latin typeface="+mn-lt"/>
                <a:ea typeface="+mn-ea"/>
                <a:cs typeface="+mn-cs"/>
              </a:rPr>
              <a:t>). Dient vor allem zum checken der Si-Proben. Also, Si rein. Tempern bei ca. 800°C für 12h, dann </a:t>
            </a:r>
            <a:r>
              <a:rPr lang="de-DE" sz="1200" kern="1200" dirty="0" err="1" smtClean="0">
                <a:solidFill>
                  <a:schemeClr val="tx1"/>
                </a:solidFill>
                <a:effectLst/>
                <a:latin typeface="+mn-lt"/>
                <a:ea typeface="+mn-ea"/>
                <a:cs typeface="+mn-cs"/>
              </a:rPr>
              <a:t>flshen</a:t>
            </a:r>
            <a:r>
              <a:rPr lang="de-DE" sz="1200" kern="1200" dirty="0" smtClean="0">
                <a:solidFill>
                  <a:schemeClr val="tx1"/>
                </a:solidFill>
                <a:effectLst/>
                <a:latin typeface="+mn-lt"/>
                <a:ea typeface="+mn-ea"/>
                <a:cs typeface="+mn-cs"/>
              </a:rPr>
              <a:t> bei 1200-1500°C (wenige Minuten) und mit dem LEED schauen, ob die Oberfläche eine perfekte 7x7 Rekonstruktion zeigt.</a:t>
            </a:r>
            <a:br>
              <a:rPr lang="de-DE" sz="1200" kern="1200" dirty="0" smtClean="0">
                <a:solidFill>
                  <a:schemeClr val="tx1"/>
                </a:solidFill>
                <a:effectLst/>
                <a:latin typeface="+mn-lt"/>
                <a:ea typeface="+mn-ea"/>
                <a:cs typeface="+mn-cs"/>
              </a:rPr>
            </a:b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14</a:t>
            </a:fld>
            <a:endParaRPr lang="de-DE"/>
          </a:p>
        </p:txBody>
      </p:sp>
    </p:spTree>
    <p:extLst>
      <p:ext uri="{BB962C8B-B14F-4D97-AF65-F5344CB8AC3E}">
        <p14:creationId xmlns:p14="http://schemas.microsoft.com/office/powerpoint/2010/main" val="2983539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The </a:t>
            </a:r>
            <a:r>
              <a:rPr lang="de-DE" sz="1200" b="0" i="0" u="none" strike="noStrike" kern="1200" baseline="0" dirty="0" err="1" smtClean="0">
                <a:solidFill>
                  <a:schemeClr val="tx1"/>
                </a:solidFill>
                <a:latin typeface="+mn-lt"/>
                <a:ea typeface="+mn-ea"/>
                <a:cs typeface="+mn-cs"/>
              </a:rPr>
              <a:t>group</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Marika </a:t>
            </a:r>
            <a:r>
              <a:rPr lang="de-DE" sz="1200" b="0" i="0" u="none" strike="noStrike" kern="1200" baseline="0" dirty="0" err="1" smtClean="0">
                <a:solidFill>
                  <a:schemeClr val="tx1"/>
                </a:solidFill>
                <a:latin typeface="+mn-lt"/>
                <a:ea typeface="+mn-ea"/>
                <a:cs typeface="+mn-cs"/>
              </a:rPr>
              <a:t>Schleberger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uses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this</a:t>
            </a:r>
            <a:r>
              <a:rPr lang="de-DE" sz="1200" b="0" i="0" u="none" strike="noStrike" kern="1200" baseline="0" dirty="0" smtClean="0">
                <a:solidFill>
                  <a:schemeClr val="tx1"/>
                </a:solidFill>
                <a:latin typeface="+mn-lt"/>
                <a:ea typeface="+mn-ea"/>
                <a:cs typeface="+mn-cs"/>
              </a:rPr>
              <a:t> in-situ AFM </a:t>
            </a:r>
            <a:r>
              <a:rPr lang="de-DE" sz="1200" b="0" i="0" u="none" strike="noStrike" kern="1200" baseline="0" dirty="0" err="1" smtClean="0">
                <a:solidFill>
                  <a:schemeClr val="tx1"/>
                </a:solidFill>
                <a:latin typeface="+mn-lt"/>
                <a:ea typeface="+mn-ea"/>
                <a:cs typeface="+mn-cs"/>
              </a:rPr>
              <a:t>facility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investigate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morphological</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modification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thin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films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and</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particular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layers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under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swift</a:t>
            </a:r>
            <a:r>
              <a:rPr lang="de-DE" sz="1200" b="0" i="0" u="none" strike="noStrike" kern="1200" baseline="0" dirty="0" smtClean="0">
                <a:solidFill>
                  <a:schemeClr val="tx1"/>
                </a:solidFill>
                <a:latin typeface="+mn-lt"/>
                <a:ea typeface="+mn-ea"/>
                <a:cs typeface="+mn-cs"/>
              </a:rPr>
              <a:t> heavy </a:t>
            </a:r>
            <a:r>
              <a:rPr lang="de-DE" sz="1200" b="0" i="0" u="none" strike="noStrike" kern="1200" baseline="0" dirty="0" err="1" smtClean="0">
                <a:solidFill>
                  <a:schemeClr val="tx1"/>
                </a:solidFill>
                <a:latin typeface="+mn-lt"/>
                <a:ea typeface="+mn-ea"/>
                <a:cs typeface="+mn-cs"/>
              </a:rPr>
              <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irradiation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found</a:t>
            </a:r>
            <a:r>
              <a:rPr lang="de-DE" sz="1200" b="0" i="0" u="none" strike="noStrike" kern="1200" baseline="0" dirty="0" smtClean="0">
                <a:solidFill>
                  <a:schemeClr val="tx1"/>
                </a:solidFill>
                <a:latin typeface="+mn-lt"/>
                <a:ea typeface="+mn-ea"/>
                <a:cs typeface="+mn-cs"/>
              </a:rPr>
              <a:t> out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wehn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irradiated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under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gracing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incidence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heavy </a:t>
            </a:r>
            <a:r>
              <a:rPr lang="de-DE" sz="1200" b="0" i="0" u="none" strike="noStrike" kern="1200" baseline="0" dirty="0" err="1" smtClean="0">
                <a:solidFill>
                  <a:schemeClr val="tx1"/>
                </a:solidFill>
                <a:latin typeface="+mn-lt"/>
                <a:ea typeface="+mn-ea"/>
                <a:cs typeface="+mn-cs"/>
              </a:rPr>
              <a:t>ions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folds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along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trajectory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creating</a:t>
            </a:r>
            <a:r>
              <a:rPr lang="de-DE" sz="1200" b="0" i="0" u="none" strike="noStrike" kern="1200" baseline="0" dirty="0" smtClean="0">
                <a:solidFill>
                  <a:schemeClr val="tx1"/>
                </a:solidFill>
                <a:latin typeface="+mn-lt"/>
                <a:ea typeface="+mn-ea"/>
                <a:cs typeface="+mn-cs"/>
              </a:rPr>
              <a:t> a </a:t>
            </a:r>
            <a:r>
              <a:rPr lang="de-DE" sz="1200" b="0" i="0" u="none" strike="noStrike" kern="1200" baseline="0" dirty="0" err="1" smtClean="0">
                <a:solidFill>
                  <a:schemeClr val="tx1"/>
                </a:solidFill>
                <a:latin typeface="+mn-lt"/>
                <a:ea typeface="+mn-ea"/>
                <a:cs typeface="+mn-cs"/>
              </a:rPr>
              <a:t>closed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bilayer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edge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structure</a:t>
            </a:r>
            <a:r>
              <a:rPr lang="de-DE" sz="1200" b="0" i="0" u="none" strike="noStrike" kern="1200" baseline="0" dirty="0" smtClean="0">
                <a:solidFill>
                  <a:schemeClr val="tx1"/>
                </a:solidFill>
                <a:latin typeface="+mn-lt"/>
                <a:ea typeface="+mn-ea"/>
                <a:cs typeface="+mn-cs"/>
              </a:rPr>
              <a:t>. On </a:t>
            </a:r>
            <a:r>
              <a:rPr lang="de-DE" sz="1200" b="0" i="0" u="none" strike="noStrike" kern="1200" baseline="0" dirty="0" err="1" smtClean="0">
                <a:solidFill>
                  <a:schemeClr val="tx1"/>
                </a:solidFill>
                <a:latin typeface="+mn-lt"/>
                <a:ea typeface="+mn-ea"/>
                <a:cs typeface="+mn-cs"/>
              </a:rPr>
              <a:t>this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picture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show</a:t>
            </a:r>
            <a:r>
              <a:rPr lang="de-DE" sz="1200" b="0" i="0" u="none" strike="noStrike" kern="1200" baseline="0" dirty="0" smtClean="0">
                <a:solidFill>
                  <a:schemeClr val="tx1"/>
                </a:solidFill>
                <a:latin typeface="+mn-lt"/>
                <a:ea typeface="+mn-ea"/>
                <a:cs typeface="+mn-cs"/>
              </a:rPr>
              <a:t> a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layer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placed</a:t>
            </a:r>
            <a:r>
              <a:rPr lang="de-DE" sz="1200" b="0" i="0" u="none" strike="noStrike" kern="1200" baseline="0" dirty="0" smtClean="0">
                <a:solidFill>
                  <a:schemeClr val="tx1"/>
                </a:solidFill>
                <a:latin typeface="+mn-lt"/>
                <a:ea typeface="+mn-ea"/>
                <a:cs typeface="+mn-cs"/>
              </a:rPr>
              <a:t> on PMMA,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has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been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irradiated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Pb</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ions</a:t>
            </a:r>
            <a:r>
              <a:rPr lang="de-DE" sz="1200" b="0" i="0" u="none" strike="noStrike" kern="1200" baseline="0" dirty="0" smtClean="0">
                <a:solidFill>
                  <a:schemeClr val="tx1"/>
                </a:solidFill>
                <a:latin typeface="+mn-lt"/>
                <a:ea typeface="+mn-ea"/>
                <a:cs typeface="+mn-cs"/>
              </a:rPr>
              <a:t>, 750 </a:t>
            </a:r>
            <a:r>
              <a:rPr lang="de-DE" sz="1200" b="0" i="0" u="none" strike="noStrike" kern="1200" baseline="0" dirty="0" err="1" smtClean="0">
                <a:solidFill>
                  <a:schemeClr val="tx1"/>
                </a:solidFill>
                <a:latin typeface="+mn-lt"/>
                <a:ea typeface="+mn-ea"/>
                <a:cs typeface="+mn-cs"/>
              </a:rPr>
              <a:t>MeV</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under</a:t>
            </a:r>
            <a:r>
              <a:rPr lang="de-DE" sz="1200" b="0" i="0" u="none" strike="noStrike" kern="1200" baseline="0" dirty="0" smtClean="0">
                <a:solidFill>
                  <a:schemeClr val="tx1"/>
                </a:solidFill>
                <a:latin typeface="+mn-lt"/>
                <a:ea typeface="+mn-ea"/>
                <a:cs typeface="+mn-cs"/>
              </a:rPr>
              <a:t> a </a:t>
            </a:r>
            <a:r>
              <a:rPr lang="de-DE" sz="1200" b="0" i="0" u="none" strike="noStrike" kern="1200" baseline="0" dirty="0" err="1" smtClean="0">
                <a:solidFill>
                  <a:schemeClr val="tx1"/>
                </a:solidFill>
                <a:latin typeface="+mn-lt"/>
                <a:ea typeface="+mn-ea"/>
                <a:cs typeface="+mn-cs"/>
              </a:rPr>
              <a:t>small</a:t>
            </a:r>
            <a:r>
              <a:rPr lang="de-DE" sz="1200" b="0" i="0" u="none" strike="noStrike" kern="1200" baseline="0" dirty="0" smtClean="0">
                <a:solidFill>
                  <a:schemeClr val="tx1"/>
                </a:solidFill>
                <a:latin typeface="+mn-lt"/>
                <a:ea typeface="+mn-ea"/>
                <a:cs typeface="+mn-cs"/>
              </a:rPr>
              <a:t> 2 </a:t>
            </a:r>
            <a:r>
              <a:rPr lang="de-DE" sz="1200" b="0" i="0" u="none" strike="noStrike" kern="1200" baseline="0" dirty="0" err="1" smtClean="0">
                <a:solidFill>
                  <a:schemeClr val="tx1"/>
                </a:solidFill>
                <a:latin typeface="+mn-lt"/>
                <a:ea typeface="+mn-ea"/>
                <a:cs typeface="+mn-cs"/>
              </a:rPr>
              <a:t>degrees</a:t>
            </a:r>
            <a:r>
              <a:rPr lang="de-DE" sz="1200" b="0" i="0" u="none" strike="noStrike" kern="1200" baseline="0" dirty="0" smtClean="0">
                <a:solidFill>
                  <a:schemeClr val="tx1"/>
                </a:solidFill>
                <a:latin typeface="+mn-lt"/>
                <a:ea typeface="+mn-ea"/>
                <a:cs typeface="+mn-cs"/>
              </a:rPr>
              <a:t> angle. The </a:t>
            </a:r>
            <a:r>
              <a:rPr lang="de-DE" sz="1200" b="0" i="0" u="none" strike="noStrike" kern="1200" baseline="0" dirty="0" err="1" smtClean="0">
                <a:solidFill>
                  <a:schemeClr val="tx1"/>
                </a:solidFill>
                <a:latin typeface="+mn-lt"/>
                <a:ea typeface="+mn-ea"/>
                <a:cs typeface="+mn-cs"/>
              </a:rPr>
              <a:t>image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visualies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zipped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structures</a:t>
            </a:r>
            <a:r>
              <a:rPr lang="de-DE"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folding efficiency of SLG is typically around 100%. This can be used to test for successful irradiation. </a:t>
            </a:r>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It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thought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ion creates a line of defects in the </a:t>
            </a:r>
            <a:r>
              <a:rPr lang="en-US" sz="1200" b="0" i="0" u="none" strike="noStrike" kern="1200" baseline="0" dirty="0" err="1" smtClean="0">
                <a:solidFill>
                  <a:schemeClr val="tx1"/>
                </a:solidFill>
                <a:latin typeface="+mn-lt"/>
                <a:ea typeface="+mn-ea"/>
                <a:cs typeface="+mn-cs"/>
              </a:rPr>
              <a:t>graphene</a:t>
            </a:r>
            <a:r>
              <a:rPr lang="en-US" sz="1200" b="0" i="0" u="none" strike="noStrike" kern="1200" baseline="0" dirty="0" smtClean="0">
                <a:solidFill>
                  <a:schemeClr val="tx1"/>
                </a:solidFill>
                <a:latin typeface="+mn-lt"/>
                <a:ea typeface="+mn-ea"/>
                <a:cs typeface="+mn-cs"/>
              </a:rPr>
              <a:t> sheet by direct damage due to electronic </a:t>
            </a:r>
            <a:r>
              <a:rPr lang="de-DE" sz="1200" b="0" i="0" u="none" strike="noStrike" kern="1200" baseline="0" dirty="0" err="1" smtClean="0">
                <a:solidFill>
                  <a:schemeClr val="tx1"/>
                </a:solidFill>
                <a:latin typeface="+mn-lt"/>
                <a:ea typeface="+mn-ea"/>
                <a:cs typeface="+mn-cs"/>
              </a:rPr>
              <a:t>excitation</a:t>
            </a:r>
            <a:r>
              <a:rPr lang="de-DE"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Material from the substrate and/or the interfacial layer between the </a:t>
            </a:r>
            <a:r>
              <a:rPr lang="en-US" sz="1200" b="0" i="0" u="none" strike="noStrike" kern="1200" baseline="0" dirty="0" err="1" smtClean="0">
                <a:solidFill>
                  <a:schemeClr val="tx1"/>
                </a:solidFill>
                <a:latin typeface="+mn-lt"/>
                <a:ea typeface="+mn-ea"/>
                <a:cs typeface="+mn-cs"/>
              </a:rPr>
              <a:t>graphene</a:t>
            </a:r>
            <a:r>
              <a:rPr lang="en-US" sz="1200" b="0" i="0" u="none" strike="noStrike" kern="1200" baseline="0" dirty="0" smtClean="0">
                <a:solidFill>
                  <a:schemeClr val="tx1"/>
                </a:solidFill>
                <a:latin typeface="+mn-lt"/>
                <a:ea typeface="+mn-ea"/>
                <a:cs typeface="+mn-cs"/>
              </a:rPr>
              <a:t> layer and the substrate is </a:t>
            </a:r>
            <a:r>
              <a:rPr lang="de-DE" sz="1200" b="0" i="0" u="none" strike="noStrike" kern="1200" baseline="0" dirty="0" err="1" smtClean="0">
                <a:solidFill>
                  <a:schemeClr val="tx1"/>
                </a:solidFill>
                <a:latin typeface="+mn-lt"/>
                <a:ea typeface="+mn-ea"/>
                <a:cs typeface="+mn-cs"/>
              </a:rPr>
              <a:t>ejected</a:t>
            </a:r>
            <a:r>
              <a:rPr lang="de-DE" sz="1200" b="0" i="0" u="none" strike="noStrike" kern="1200" baseline="0" dirty="0" smtClean="0">
                <a:solidFill>
                  <a:schemeClr val="tx1"/>
                </a:solidFill>
                <a:latin typeface="+mn-lt"/>
                <a:ea typeface="+mn-ea"/>
                <a:cs typeface="+mn-cs"/>
              </a:rPr>
              <a:t>.</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E7C3A82-59D5-4E5E-BFB5-854772A3AE51}" type="slidenum">
              <a:rPr lang="de-DE" smtClean="0"/>
              <a:t>15</a:t>
            </a:fld>
            <a:endParaRPr lang="de-DE"/>
          </a:p>
        </p:txBody>
      </p:sp>
    </p:spTree>
    <p:extLst>
      <p:ext uri="{BB962C8B-B14F-4D97-AF65-F5344CB8AC3E}">
        <p14:creationId xmlns:p14="http://schemas.microsoft.com/office/powerpoint/2010/main" val="174976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To</a:t>
            </a:r>
            <a:r>
              <a:rPr lang="de-DE" dirty="0" smtClean="0"/>
              <a:t> check </a:t>
            </a:r>
            <a:r>
              <a:rPr lang="de-DE" dirty="0" err="1" smtClean="0"/>
              <a:t>this</a:t>
            </a:r>
            <a:r>
              <a:rPr lang="de-DE" dirty="0" smtClean="0"/>
              <a:t>, </a:t>
            </a:r>
            <a:r>
              <a:rPr lang="de-DE" dirty="0" err="1" smtClean="0"/>
              <a:t>they</a:t>
            </a:r>
            <a:r>
              <a:rPr lang="de-DE" dirty="0" smtClean="0"/>
              <a:t> </a:t>
            </a:r>
            <a:r>
              <a:rPr lang="de-DE" dirty="0" err="1" smtClean="0"/>
              <a:t>performed</a:t>
            </a:r>
            <a:r>
              <a:rPr lang="de-DE" dirty="0" smtClean="0"/>
              <a:t> </a:t>
            </a:r>
            <a:r>
              <a:rPr lang="de-DE" dirty="0" err="1" smtClean="0"/>
              <a:t>another</a:t>
            </a:r>
            <a:r>
              <a:rPr lang="de-DE" baseline="0" dirty="0" smtClean="0"/>
              <a:t> </a:t>
            </a:r>
            <a:r>
              <a:rPr lang="de-DE" dirty="0" err="1" smtClean="0"/>
              <a:t>experiment</a:t>
            </a:r>
            <a:r>
              <a:rPr lang="de-DE" baseline="0" dirty="0" smtClean="0"/>
              <a:t> </a:t>
            </a:r>
            <a:r>
              <a:rPr lang="de-DE" dirty="0" err="1" smtClean="0"/>
              <a:t>irradiating</a:t>
            </a:r>
            <a:r>
              <a:rPr lang="de-DE" dirty="0" smtClean="0"/>
              <a:t> a SGL </a:t>
            </a:r>
            <a:r>
              <a:rPr lang="de-DE" dirty="0" err="1" smtClean="0"/>
              <a:t>previously</a:t>
            </a:r>
            <a:r>
              <a:rPr lang="de-DE" baseline="0" dirty="0" smtClean="0"/>
              <a:t> </a:t>
            </a:r>
            <a:r>
              <a:rPr lang="de-DE" baseline="0" dirty="0" err="1" smtClean="0"/>
              <a:t>tranferred</a:t>
            </a:r>
            <a:r>
              <a:rPr lang="de-DE" baseline="0" dirty="0" smtClean="0"/>
              <a:t> </a:t>
            </a:r>
            <a:r>
              <a:rPr lang="de-DE" baseline="0" dirty="0" err="1" smtClean="0"/>
              <a:t>onto</a:t>
            </a:r>
            <a:r>
              <a:rPr lang="de-DE" baseline="0" dirty="0" smtClean="0"/>
              <a:t> a </a:t>
            </a:r>
            <a:r>
              <a:rPr lang="de-DE" baseline="0" dirty="0" err="1" smtClean="0"/>
              <a:t>pre-structured</a:t>
            </a:r>
            <a:r>
              <a:rPr lang="de-DE" baseline="0" dirty="0" smtClean="0"/>
              <a:t> Si </a:t>
            </a:r>
            <a:r>
              <a:rPr lang="de-DE" baseline="0" dirty="0" err="1" smtClean="0"/>
              <a:t>substrate</a:t>
            </a:r>
            <a:r>
              <a:rPr lang="de-DE" baseline="0" dirty="0" smtClean="0"/>
              <a:t>. In </a:t>
            </a:r>
            <a:r>
              <a:rPr lang="de-DE" baseline="0" dirty="0" err="1" smtClean="0"/>
              <a:t>the</a:t>
            </a:r>
            <a:r>
              <a:rPr lang="de-DE" baseline="0" dirty="0" smtClean="0"/>
              <a:t> </a:t>
            </a:r>
            <a:r>
              <a:rPr lang="de-DE" baseline="0" dirty="0" err="1" smtClean="0"/>
              <a:t>circle</a:t>
            </a:r>
            <a:r>
              <a:rPr lang="de-DE" baseline="0" dirty="0" smtClean="0"/>
              <a:t> </a:t>
            </a:r>
            <a:r>
              <a:rPr lang="de-DE" baseline="0" dirty="0" err="1" smtClean="0"/>
              <a:t>parts</a:t>
            </a:r>
            <a:r>
              <a:rPr lang="de-DE" baseline="0" dirty="0" smtClean="0"/>
              <a:t> (in </a:t>
            </a:r>
            <a:r>
              <a:rPr lang="de-DE" baseline="0" dirty="0" err="1" smtClean="0"/>
              <a:t>blue</a:t>
            </a:r>
            <a:r>
              <a:rPr lang="de-DE" baseline="0" dirty="0" smtClean="0"/>
              <a:t>) </a:t>
            </a:r>
            <a:r>
              <a:rPr lang="de-DE" baseline="0" dirty="0" err="1" smtClean="0"/>
              <a:t>the</a:t>
            </a:r>
            <a:r>
              <a:rPr lang="de-DE" baseline="0" dirty="0" smtClean="0"/>
              <a:t> SGL </a:t>
            </a:r>
            <a:r>
              <a:rPr lang="de-DE" baseline="0" dirty="0" err="1" smtClean="0"/>
              <a:t>is</a:t>
            </a:r>
            <a:r>
              <a:rPr lang="de-DE" baseline="0" dirty="0" smtClean="0"/>
              <a:t> </a:t>
            </a:r>
            <a:r>
              <a:rPr lang="de-DE" baseline="0" dirty="0" err="1" smtClean="0"/>
              <a:t>suspended</a:t>
            </a:r>
            <a:r>
              <a:rPr lang="de-DE" baseline="0" dirty="0" smtClean="0"/>
              <a:t>, </a:t>
            </a:r>
            <a:r>
              <a:rPr lang="de-DE" baseline="0" dirty="0" err="1" smtClean="0"/>
              <a:t>while</a:t>
            </a:r>
            <a:r>
              <a:rPr lang="de-DE" baseline="0" dirty="0" smtClean="0"/>
              <a:t> on </a:t>
            </a:r>
            <a:r>
              <a:rPr lang="de-DE" baseline="0" dirty="0" err="1" smtClean="0"/>
              <a:t>the</a:t>
            </a:r>
            <a:r>
              <a:rPr lang="de-DE" baseline="0" dirty="0" smtClean="0"/>
              <a:t> </a:t>
            </a:r>
            <a:r>
              <a:rPr lang="de-DE" baseline="0" dirty="0" err="1" smtClean="0"/>
              <a:t>rest</a:t>
            </a:r>
            <a:r>
              <a:rPr lang="de-DE" baseline="0" dirty="0" smtClean="0"/>
              <a:t> (orange) </a:t>
            </a:r>
            <a:r>
              <a:rPr lang="de-DE" baseline="0" dirty="0" err="1" smtClean="0"/>
              <a:t>the</a:t>
            </a:r>
            <a:r>
              <a:rPr lang="de-DE" baseline="0" dirty="0" smtClean="0"/>
              <a:t> SGL </a:t>
            </a:r>
            <a:r>
              <a:rPr lang="de-DE" baseline="0" dirty="0" err="1" smtClean="0"/>
              <a:t>is</a:t>
            </a:r>
            <a:r>
              <a:rPr lang="de-DE" baseline="0" dirty="0" smtClean="0"/>
              <a:t> </a:t>
            </a:r>
            <a:r>
              <a:rPr lang="de-DE" baseline="0" dirty="0" err="1" smtClean="0"/>
              <a:t>lying</a:t>
            </a:r>
            <a:r>
              <a:rPr lang="de-DE" baseline="0" dirty="0" smtClean="0"/>
              <a:t> on </a:t>
            </a:r>
            <a:r>
              <a:rPr lang="de-DE" baseline="0" dirty="0" err="1" smtClean="0"/>
              <a:t>the</a:t>
            </a:r>
            <a:r>
              <a:rPr lang="de-DE" baseline="0" dirty="0" smtClean="0"/>
              <a:t> Si </a:t>
            </a:r>
            <a:r>
              <a:rPr lang="de-DE" baseline="0" dirty="0" err="1" smtClean="0"/>
              <a:t>substrate</a:t>
            </a:r>
            <a:r>
              <a:rPr lang="de-DE" baseline="0" dirty="0" smtClean="0"/>
              <a:t>. The </a:t>
            </a:r>
            <a:r>
              <a:rPr lang="de-DE" baseline="0" dirty="0" err="1" smtClean="0"/>
              <a:t>tracks</a:t>
            </a:r>
            <a:r>
              <a:rPr lang="de-DE" baseline="0" dirty="0" smtClean="0"/>
              <a:t> on </a:t>
            </a:r>
            <a:r>
              <a:rPr lang="de-DE" baseline="0" dirty="0" err="1" smtClean="0"/>
              <a:t>the</a:t>
            </a:r>
            <a:r>
              <a:rPr lang="de-DE" baseline="0" dirty="0" smtClean="0"/>
              <a:t> </a:t>
            </a:r>
            <a:r>
              <a:rPr lang="de-DE" baseline="0" dirty="0" err="1" smtClean="0"/>
              <a:t>supported</a:t>
            </a:r>
            <a:r>
              <a:rPr lang="de-DE" baseline="0" dirty="0" smtClean="0"/>
              <a:t> SGL </a:t>
            </a:r>
            <a:r>
              <a:rPr lang="de-DE" baseline="0" dirty="0" err="1" smtClean="0"/>
              <a:t>display</a:t>
            </a:r>
            <a:r>
              <a:rPr lang="de-DE" baseline="0" dirty="0" smtClean="0"/>
              <a:t> </a:t>
            </a:r>
            <a:r>
              <a:rPr lang="de-DE" baseline="0" dirty="0" err="1" smtClean="0"/>
              <a:t>the</a:t>
            </a:r>
            <a:r>
              <a:rPr lang="de-DE" baseline="0" dirty="0" smtClean="0"/>
              <a:t> same </a:t>
            </a:r>
            <a:r>
              <a:rPr lang="de-DE" baseline="0" dirty="0" err="1" smtClean="0"/>
              <a:t>morphology</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tracks</a:t>
            </a:r>
            <a:r>
              <a:rPr lang="de-DE" baseline="0" dirty="0" smtClean="0"/>
              <a:t> on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example</a:t>
            </a:r>
            <a:r>
              <a:rPr lang="de-DE" baseline="0" dirty="0" smtClean="0"/>
              <a:t>, </a:t>
            </a:r>
            <a:r>
              <a:rPr lang="de-DE" baseline="0" dirty="0" err="1" smtClean="0"/>
              <a:t>altrhough</a:t>
            </a:r>
            <a:r>
              <a:rPr lang="de-DE" baseline="0" dirty="0" smtClean="0"/>
              <a:t> </a:t>
            </a:r>
            <a:r>
              <a:rPr lang="de-DE" baseline="0" dirty="0" err="1" smtClean="0"/>
              <a:t>much</a:t>
            </a:r>
            <a:r>
              <a:rPr lang="de-DE" baseline="0" dirty="0" smtClean="0"/>
              <a:t> </a:t>
            </a:r>
            <a:r>
              <a:rPr lang="de-DE" baseline="0" dirty="0" err="1" smtClean="0"/>
              <a:t>smaller</a:t>
            </a:r>
            <a:r>
              <a:rPr lang="de-DE" baseline="0" dirty="0" smtClean="0"/>
              <a:t> (</a:t>
            </a:r>
            <a:r>
              <a:rPr lang="de-DE" baseline="0" dirty="0" err="1" smtClean="0"/>
              <a:t>question</a:t>
            </a:r>
            <a:r>
              <a:rPr lang="de-DE" baseline="0" dirty="0" smtClean="0"/>
              <a:t>: </a:t>
            </a:r>
            <a:r>
              <a:rPr lang="de-DE" baseline="0" dirty="0" err="1" smtClean="0"/>
              <a:t>with</a:t>
            </a:r>
            <a:r>
              <a:rPr lang="de-DE" baseline="0" dirty="0" smtClean="0"/>
              <a:t> </a:t>
            </a:r>
            <a:r>
              <a:rPr lang="de-DE" baseline="0" dirty="0" err="1" smtClean="0"/>
              <a:t>smaller</a:t>
            </a:r>
            <a:r>
              <a:rPr lang="de-DE" baseline="0" dirty="0" smtClean="0"/>
              <a:t> </a:t>
            </a:r>
            <a:r>
              <a:rPr lang="de-DE" baseline="0" dirty="0" err="1" smtClean="0"/>
              <a:t>you</a:t>
            </a:r>
            <a:r>
              <a:rPr lang="de-DE" baseline="0" dirty="0" smtClean="0"/>
              <a:t> </a:t>
            </a:r>
            <a:r>
              <a:rPr lang="de-DE" baseline="0" dirty="0" err="1" smtClean="0"/>
              <a:t>mean</a:t>
            </a:r>
            <a:r>
              <a:rPr lang="de-DE" baseline="0" dirty="0" smtClean="0"/>
              <a:t> </a:t>
            </a:r>
            <a:r>
              <a:rPr lang="de-DE" baseline="0" dirty="0" err="1" smtClean="0"/>
              <a:t>shorter</a:t>
            </a:r>
            <a:r>
              <a:rPr lang="de-DE" baseline="0" dirty="0" smtClean="0"/>
              <a:t>?). </a:t>
            </a:r>
            <a:r>
              <a:rPr lang="de-DE" sz="1200" kern="1200" dirty="0" smtClean="0">
                <a:solidFill>
                  <a:schemeClr val="tx1"/>
                </a:solidFill>
                <a:effectLst/>
                <a:latin typeface="+mn-lt"/>
                <a:ea typeface="+mn-ea"/>
                <a:cs typeface="+mn-cs"/>
              </a:rPr>
              <a:t>In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freestanding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a:t>
            </a:r>
            <a:r>
              <a:rPr lang="de-DE" sz="1200" kern="1200" dirty="0" smtClean="0">
                <a:solidFill>
                  <a:schemeClr val="tx1"/>
                </a:solidFill>
                <a:effectLst/>
                <a:latin typeface="+mn-lt"/>
                <a:ea typeface="+mn-ea"/>
                <a:cs typeface="+mn-cs"/>
              </a:rPr>
              <a:t>, nano-rifts </a:t>
            </a:r>
            <a:r>
              <a:rPr lang="de-DE" sz="1200" kern="1200" dirty="0" err="1" smtClean="0">
                <a:solidFill>
                  <a:schemeClr val="tx1"/>
                </a:solidFill>
                <a:effectLst/>
                <a:latin typeface="+mn-lt"/>
                <a:ea typeface="+mn-ea"/>
                <a:cs typeface="+mn-cs"/>
              </a:rPr>
              <a:t>are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observed</a:t>
            </a:r>
            <a:r>
              <a:rPr lang="de-DE" sz="1200" kern="1200" baseline="0" dirty="0" smtClean="0">
                <a:solidFill>
                  <a:schemeClr val="tx1"/>
                </a:solidFill>
                <a:effectLst/>
                <a:latin typeface="+mn-lt"/>
                <a:ea typeface="+mn-ea"/>
                <a:cs typeface="+mn-cs"/>
              </a:rPr>
              <a:t>.</a:t>
            </a:r>
          </a:p>
          <a:p>
            <a:endParaRPr lang="de-DE" sz="1200" kern="1200" baseline="0" dirty="0" smtClean="0">
              <a:solidFill>
                <a:schemeClr val="tx1"/>
              </a:solidFill>
              <a:effectLst/>
              <a:latin typeface="+mn-lt"/>
              <a:ea typeface="+mn-ea"/>
              <a:cs typeface="+mn-cs"/>
            </a:endParaRPr>
          </a:p>
          <a:p>
            <a:r>
              <a:rPr lang="de-DE" sz="1200" b="0" i="0" u="none" strike="noStrike" kern="1200" baseline="0" dirty="0" smtClean="0">
                <a:solidFill>
                  <a:schemeClr val="tx1"/>
                </a:solidFill>
                <a:latin typeface="+mn-lt"/>
                <a:ea typeface="+mn-ea"/>
                <a:cs typeface="+mn-cs"/>
              </a:rPr>
              <a:t>The </a:t>
            </a:r>
            <a:r>
              <a:rPr lang="de-DE" sz="1200" b="0" i="0" u="none" strike="noStrike" kern="1200" baseline="0" dirty="0" err="1" smtClean="0">
                <a:solidFill>
                  <a:schemeClr val="tx1"/>
                </a:solidFill>
                <a:latin typeface="+mn-lt"/>
                <a:ea typeface="+mn-ea"/>
                <a:cs typeface="+mn-cs"/>
              </a:rPr>
              <a:t>formation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CBE </a:t>
            </a:r>
            <a:r>
              <a:rPr lang="de-DE" sz="1200" b="0" i="0" u="none" strike="noStrike" kern="1200" baseline="0" dirty="0" err="1" smtClean="0">
                <a:solidFill>
                  <a:schemeClr val="tx1"/>
                </a:solidFill>
                <a:latin typeface="+mn-lt"/>
                <a:ea typeface="+mn-ea"/>
                <a:cs typeface="+mn-cs"/>
              </a:rPr>
              <a:t>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thus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attributed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ejection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material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underlying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support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while</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suspended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linear </a:t>
            </a:r>
            <a:r>
              <a:rPr lang="de-DE" sz="1200" b="0" i="0" u="none" strike="noStrike" kern="1200" baseline="0" dirty="0" err="1" smtClean="0">
                <a:solidFill>
                  <a:schemeClr val="tx1"/>
                </a:solidFill>
                <a:latin typeface="+mn-lt"/>
                <a:ea typeface="+mn-ea"/>
                <a:cs typeface="+mn-cs"/>
              </a:rPr>
              <a:t>riffles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observed</a:t>
            </a:r>
            <a:r>
              <a:rPr lang="de-DE" sz="1200" b="0" i="0" u="none" strike="noStrike" kern="1200" baseline="0" dirty="0" smtClean="0">
                <a:solidFill>
                  <a:schemeClr val="tx1"/>
                </a:solidFill>
                <a:latin typeface="+mn-lt"/>
                <a:ea typeface="+mn-ea"/>
                <a:cs typeface="+mn-cs"/>
              </a:rPr>
              <a:t>.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By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irradiating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samples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various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energies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determined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experimentally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threshold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defect creation directly by the SHI projectile is around </a:t>
            </a:r>
            <a:r>
              <a:rPr lang="de-DE" sz="1200" b="0" i="0" u="none" strike="noStrike" kern="1200" baseline="0" dirty="0" smtClean="0">
                <a:solidFill>
                  <a:schemeClr val="tx1"/>
                </a:solidFill>
                <a:latin typeface="+mn-lt"/>
                <a:ea typeface="+mn-ea"/>
                <a:cs typeface="+mn-cs"/>
              </a:rPr>
              <a:t>S =5 </a:t>
            </a:r>
            <a:r>
              <a:rPr lang="de-DE" sz="1200" b="0" i="0" u="none" strike="noStrike" kern="1200" baseline="0" dirty="0" err="1" smtClean="0">
                <a:solidFill>
                  <a:schemeClr val="tx1"/>
                </a:solidFill>
                <a:latin typeface="+mn-lt"/>
                <a:ea typeface="+mn-ea"/>
                <a:cs typeface="+mn-cs"/>
              </a:rPr>
              <a:t>keV</a:t>
            </a:r>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nm</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Achtung: wenn Du vom </a:t>
            </a:r>
            <a:r>
              <a:rPr lang="de-DE" dirty="0" err="1" smtClean="0"/>
              <a:t>Threshold</a:t>
            </a:r>
            <a:r>
              <a:rPr lang="de-DE" dirty="0" smtClean="0"/>
              <a:t> sprichst ist das Substrat gemeint (ich denke SiO2)!</a:t>
            </a:r>
          </a:p>
          <a:p>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E7C3A82-59D5-4E5E-BFB5-854772A3AE51}" type="slidenum">
              <a:rPr lang="de-DE" smtClean="0"/>
              <a:t>16</a:t>
            </a:fld>
            <a:endParaRPr lang="de-DE"/>
          </a:p>
        </p:txBody>
      </p:sp>
    </p:spTree>
    <p:extLst>
      <p:ext uri="{BB962C8B-B14F-4D97-AF65-F5344CB8AC3E}">
        <p14:creationId xmlns:p14="http://schemas.microsoft.com/office/powerpoint/2010/main" val="423313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example uses the UHV AFM system, </a:t>
            </a:r>
            <a:r>
              <a:rPr lang="en-US" sz="1200" kern="1200" baseline="0" dirty="0" smtClean="0">
                <a:solidFill>
                  <a:schemeClr val="tx1"/>
                </a:solidFill>
                <a:effectLst/>
                <a:latin typeface="+mn-lt"/>
                <a:ea typeface="+mn-ea"/>
                <a:cs typeface="+mn-cs"/>
              </a:rPr>
              <a:t>placed in the same M1 </a:t>
            </a:r>
            <a:r>
              <a:rPr lang="en-US" sz="1200" kern="1200" baseline="0" dirty="0" err="1" smtClean="0">
                <a:solidFill>
                  <a:schemeClr val="tx1"/>
                </a:solidFill>
                <a:effectLst/>
                <a:latin typeface="+mn-lt"/>
                <a:ea typeface="+mn-ea"/>
                <a:cs typeface="+mn-cs"/>
              </a:rPr>
              <a:t>beamline</a:t>
            </a:r>
            <a:r>
              <a:rPr lang="en-US" sz="1200" kern="1200" baseline="0" dirty="0" smtClean="0">
                <a:solidFill>
                  <a:schemeClr val="tx1"/>
                </a:solidFill>
                <a:effectLst/>
                <a:latin typeface="+mn-lt"/>
                <a:ea typeface="+mn-ea"/>
                <a:cs typeface="+mn-cs"/>
              </a:rPr>
              <a:t> right after the SEM</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system installed by the group of Prof. </a:t>
            </a:r>
            <a:r>
              <a:rPr lang="en-US" sz="1200" kern="1200" baseline="0" dirty="0" err="1" smtClean="0">
                <a:solidFill>
                  <a:schemeClr val="tx1"/>
                </a:solidFill>
                <a:effectLst/>
                <a:latin typeface="+mn-lt"/>
                <a:ea typeface="+mn-ea"/>
                <a:cs typeface="+mn-cs"/>
              </a:rPr>
              <a:t>Marika</a:t>
            </a:r>
            <a:r>
              <a:rPr lang="en-US" sz="1200" kern="1200" baseline="0" dirty="0" smtClean="0">
                <a:solidFill>
                  <a:schemeClr val="tx1"/>
                </a:solidFill>
                <a:effectLst/>
                <a:latin typeface="+mn-lt"/>
                <a:ea typeface="+mn-ea"/>
                <a:cs typeface="+mn-cs"/>
              </a:rPr>
              <a:t> S. counts with an irradiation chamber evacuated to UHV conditions, and a Load-lock system enables the preparation of ultraclean surfaces high T annealing to T of up to 1200 C. The </a:t>
            </a:r>
            <a:r>
              <a:rPr lang="en-US" sz="1200" kern="1200" baseline="0" dirty="0" err="1" smtClean="0">
                <a:solidFill>
                  <a:schemeClr val="tx1"/>
                </a:solidFill>
                <a:effectLst/>
                <a:latin typeface="+mn-lt"/>
                <a:ea typeface="+mn-ea"/>
                <a:cs typeface="+mn-cs"/>
              </a:rPr>
              <a:t>cleaness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crystallinity</a:t>
            </a:r>
            <a:r>
              <a:rPr lang="en-US" sz="1200" kern="1200" baseline="0" dirty="0" smtClean="0">
                <a:solidFill>
                  <a:schemeClr val="tx1"/>
                </a:solidFill>
                <a:effectLst/>
                <a:latin typeface="+mn-lt"/>
                <a:ea typeface="+mn-ea"/>
                <a:cs typeface="+mn-cs"/>
              </a:rPr>
              <a:t> of the sample is checked? by LEED.</a:t>
            </a:r>
            <a:endParaRPr lang="en-US"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Nr. 11 M1-Analysis: Sample </a:t>
            </a:r>
            <a:r>
              <a:rPr lang="de-DE" sz="1200" kern="1200" dirty="0" err="1" smtClean="0">
                <a:solidFill>
                  <a:schemeClr val="tx1"/>
                </a:solidFill>
                <a:effectLst/>
                <a:latin typeface="+mn-lt"/>
                <a:ea typeface="+mn-ea"/>
                <a:cs typeface="+mn-cs"/>
              </a:rPr>
              <a:t>preparation</a:t>
            </a:r>
            <a:r>
              <a:rPr lang="de-DE" sz="1200" kern="1200" dirty="0" smtClean="0">
                <a:solidFill>
                  <a:schemeClr val="tx1"/>
                </a:solidFill>
                <a:effectLst/>
                <a:latin typeface="+mn-lt"/>
                <a:ea typeface="+mn-ea"/>
                <a:cs typeface="+mn-cs"/>
              </a:rPr>
              <a:t>: Die Proben können getempert werden (Direktstromheizung für Si oder ähnliche Proben mit ausreichendem </a:t>
            </a:r>
            <a:r>
              <a:rPr lang="de-DE" sz="1200" kern="1200" dirty="0" err="1" smtClean="0">
                <a:solidFill>
                  <a:schemeClr val="tx1"/>
                </a:solidFill>
                <a:effectLst/>
                <a:latin typeface="+mn-lt"/>
                <a:ea typeface="+mn-ea"/>
                <a:cs typeface="+mn-cs"/>
              </a:rPr>
              <a:t>elektroschen</a:t>
            </a:r>
            <a:r>
              <a:rPr lang="de-DE" sz="1200" kern="1200" dirty="0" smtClean="0">
                <a:solidFill>
                  <a:schemeClr val="tx1"/>
                </a:solidFill>
                <a:effectLst/>
                <a:latin typeface="+mn-lt"/>
                <a:ea typeface="+mn-ea"/>
                <a:cs typeface="+mn-cs"/>
              </a:rPr>
              <a:t> Widerstand und eine </a:t>
            </a:r>
            <a:r>
              <a:rPr lang="de-DE" sz="1200" kern="1200" dirty="0" err="1" smtClean="0">
                <a:solidFill>
                  <a:schemeClr val="tx1"/>
                </a:solidFill>
                <a:effectLst/>
                <a:latin typeface="+mn-lt"/>
                <a:ea typeface="+mn-ea"/>
                <a:cs typeface="+mn-cs"/>
              </a:rPr>
              <a:t>Elektronenkannone</a:t>
            </a:r>
            <a:r>
              <a:rPr lang="de-DE" sz="1200" kern="1200" dirty="0" smtClean="0">
                <a:solidFill>
                  <a:schemeClr val="tx1"/>
                </a:solidFill>
                <a:effectLst/>
                <a:latin typeface="+mn-lt"/>
                <a:ea typeface="+mn-ea"/>
                <a:cs typeface="+mn-cs"/>
              </a:rPr>
              <a:t> zum heizen </a:t>
            </a:r>
            <a:r>
              <a:rPr lang="de-DE" sz="1200" kern="1200" dirty="0" err="1" smtClean="0">
                <a:solidFill>
                  <a:schemeClr val="tx1"/>
                </a:solidFill>
                <a:effectLst/>
                <a:latin typeface="+mn-lt"/>
                <a:ea typeface="+mn-ea"/>
                <a:cs typeface="+mn-cs"/>
              </a:rPr>
              <a:t>vin</a:t>
            </a:r>
            <a:r>
              <a:rPr lang="de-DE" sz="1200" kern="1200" dirty="0" smtClean="0">
                <a:solidFill>
                  <a:schemeClr val="tx1"/>
                </a:solidFill>
                <a:effectLst/>
                <a:latin typeface="+mn-lt"/>
                <a:ea typeface="+mn-ea"/>
                <a:cs typeface="+mn-cs"/>
              </a:rPr>
              <a:t> anderen Proben) Temperaturen bis ca. 1500°C möglich); Gaseinlasssystem um z.B. mit Wasserstoff zu terminieren (Si-H zur besseren Auflösung von Oberflächeneffekten im STM); </a:t>
            </a:r>
            <a:r>
              <a:rPr lang="de-DE" sz="1200" kern="1200" dirty="0" err="1" smtClean="0">
                <a:solidFill>
                  <a:schemeClr val="tx1"/>
                </a:solidFill>
                <a:effectLst/>
                <a:latin typeface="+mn-lt"/>
                <a:ea typeface="+mn-ea"/>
                <a:cs typeface="+mn-cs"/>
              </a:rPr>
              <a:t>Sputtergun</a:t>
            </a:r>
            <a:r>
              <a:rPr lang="de-DE" sz="1200" kern="1200" dirty="0" smtClean="0">
                <a:solidFill>
                  <a:schemeClr val="tx1"/>
                </a:solidFill>
                <a:effectLst/>
                <a:latin typeface="+mn-lt"/>
                <a:ea typeface="+mn-ea"/>
                <a:cs typeface="+mn-cs"/>
              </a:rPr>
              <a:t> um dünnen Schichten in-situ aufzubringen.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Sample check via LEED: im LEED sieht man perfekte Beugungsbilder, wenn die Oberfläche glatt und sauber ist (ca. 1min. </a:t>
            </a:r>
            <a:r>
              <a:rPr lang="de-DE" sz="1200" kern="1200" dirty="0" err="1" smtClean="0">
                <a:solidFill>
                  <a:schemeClr val="tx1"/>
                </a:solidFill>
                <a:effectLst/>
                <a:latin typeface="+mn-lt"/>
                <a:ea typeface="+mn-ea"/>
                <a:cs typeface="+mn-cs"/>
              </a:rPr>
              <a:t>Messzeit</a:t>
            </a:r>
            <a:r>
              <a:rPr lang="de-DE" sz="1200" kern="1200" dirty="0" smtClean="0">
                <a:solidFill>
                  <a:schemeClr val="tx1"/>
                </a:solidFill>
                <a:effectLst/>
                <a:latin typeface="+mn-lt"/>
                <a:ea typeface="+mn-ea"/>
                <a:cs typeface="+mn-cs"/>
              </a:rPr>
              <a:t>). Dient vor allem zum checken der Si-Proben. Also, Si rein. Tempern bei ca. 800°C für 12h, dann </a:t>
            </a:r>
            <a:r>
              <a:rPr lang="de-DE" sz="1200" kern="1200" dirty="0" err="1" smtClean="0">
                <a:solidFill>
                  <a:schemeClr val="tx1"/>
                </a:solidFill>
                <a:effectLst/>
                <a:latin typeface="+mn-lt"/>
                <a:ea typeface="+mn-ea"/>
                <a:cs typeface="+mn-cs"/>
              </a:rPr>
              <a:t>flshen</a:t>
            </a:r>
            <a:r>
              <a:rPr lang="de-DE" sz="1200" kern="1200" dirty="0" smtClean="0">
                <a:solidFill>
                  <a:schemeClr val="tx1"/>
                </a:solidFill>
                <a:effectLst/>
                <a:latin typeface="+mn-lt"/>
                <a:ea typeface="+mn-ea"/>
                <a:cs typeface="+mn-cs"/>
              </a:rPr>
              <a:t> bei 1200-1500°C (wenige Minuten) und mit dem LEED schauen, ob die Oberfläche eine perfekte 7x7 Rekonstruktion zeigt.</a:t>
            </a:r>
            <a:br>
              <a:rPr lang="de-DE" sz="1200" kern="1200" dirty="0" smtClean="0">
                <a:solidFill>
                  <a:schemeClr val="tx1"/>
                </a:solidFill>
                <a:effectLst/>
                <a:latin typeface="+mn-lt"/>
                <a:ea typeface="+mn-ea"/>
                <a:cs typeface="+mn-cs"/>
              </a:rPr>
            </a:b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17</a:t>
            </a:fld>
            <a:endParaRPr lang="de-DE"/>
          </a:p>
        </p:txBody>
      </p:sp>
    </p:spTree>
    <p:extLst>
      <p:ext uri="{BB962C8B-B14F-4D97-AF65-F5344CB8AC3E}">
        <p14:creationId xmlns:p14="http://schemas.microsoft.com/office/powerpoint/2010/main" val="298353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example uses the UHV AFM system, </a:t>
            </a:r>
            <a:r>
              <a:rPr lang="en-US" sz="1200" kern="1200" baseline="0" dirty="0" smtClean="0">
                <a:solidFill>
                  <a:schemeClr val="tx1"/>
                </a:solidFill>
                <a:effectLst/>
                <a:latin typeface="+mn-lt"/>
                <a:ea typeface="+mn-ea"/>
                <a:cs typeface="+mn-cs"/>
              </a:rPr>
              <a:t>placed in the same M1 </a:t>
            </a:r>
            <a:r>
              <a:rPr lang="en-US" sz="1200" kern="1200" baseline="0" dirty="0" err="1" smtClean="0">
                <a:solidFill>
                  <a:schemeClr val="tx1"/>
                </a:solidFill>
                <a:effectLst/>
                <a:latin typeface="+mn-lt"/>
                <a:ea typeface="+mn-ea"/>
                <a:cs typeface="+mn-cs"/>
              </a:rPr>
              <a:t>beamline</a:t>
            </a:r>
            <a:r>
              <a:rPr lang="en-US" sz="1200" kern="1200" baseline="0" dirty="0" smtClean="0">
                <a:solidFill>
                  <a:schemeClr val="tx1"/>
                </a:solidFill>
                <a:effectLst/>
                <a:latin typeface="+mn-lt"/>
                <a:ea typeface="+mn-ea"/>
                <a:cs typeface="+mn-cs"/>
              </a:rPr>
              <a:t> right after the SEM</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system installed by the group of Prof. </a:t>
            </a:r>
            <a:r>
              <a:rPr lang="en-US" sz="1200" kern="1200" baseline="0" dirty="0" err="1" smtClean="0">
                <a:solidFill>
                  <a:schemeClr val="tx1"/>
                </a:solidFill>
                <a:effectLst/>
                <a:latin typeface="+mn-lt"/>
                <a:ea typeface="+mn-ea"/>
                <a:cs typeface="+mn-cs"/>
              </a:rPr>
              <a:t>Marika</a:t>
            </a:r>
            <a:r>
              <a:rPr lang="en-US" sz="1200" kern="1200" baseline="0" dirty="0" smtClean="0">
                <a:solidFill>
                  <a:schemeClr val="tx1"/>
                </a:solidFill>
                <a:effectLst/>
                <a:latin typeface="+mn-lt"/>
                <a:ea typeface="+mn-ea"/>
                <a:cs typeface="+mn-cs"/>
              </a:rPr>
              <a:t> S. counts with an irradiation chamber evacuated to UHV conditions, and a Load-lock system enables the preparation of ultraclean surfaces high T annealing to T of up to 1200 C. The </a:t>
            </a:r>
            <a:r>
              <a:rPr lang="en-US" sz="1200" kern="1200" baseline="0" dirty="0" err="1" smtClean="0">
                <a:solidFill>
                  <a:schemeClr val="tx1"/>
                </a:solidFill>
                <a:effectLst/>
                <a:latin typeface="+mn-lt"/>
                <a:ea typeface="+mn-ea"/>
                <a:cs typeface="+mn-cs"/>
              </a:rPr>
              <a:t>cleaness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crystallinity</a:t>
            </a:r>
            <a:r>
              <a:rPr lang="en-US" sz="1200" kern="1200" baseline="0" dirty="0" smtClean="0">
                <a:solidFill>
                  <a:schemeClr val="tx1"/>
                </a:solidFill>
                <a:effectLst/>
                <a:latin typeface="+mn-lt"/>
                <a:ea typeface="+mn-ea"/>
                <a:cs typeface="+mn-cs"/>
              </a:rPr>
              <a:t> of the sample is checked? by LEED.</a:t>
            </a:r>
            <a:endParaRPr lang="en-US"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Nr. 11 M1-Analysis: Sample </a:t>
            </a:r>
            <a:r>
              <a:rPr lang="de-DE" sz="1200" kern="1200" dirty="0" err="1" smtClean="0">
                <a:solidFill>
                  <a:schemeClr val="tx1"/>
                </a:solidFill>
                <a:effectLst/>
                <a:latin typeface="+mn-lt"/>
                <a:ea typeface="+mn-ea"/>
                <a:cs typeface="+mn-cs"/>
              </a:rPr>
              <a:t>preparation</a:t>
            </a:r>
            <a:r>
              <a:rPr lang="de-DE" sz="1200" kern="1200" dirty="0" smtClean="0">
                <a:solidFill>
                  <a:schemeClr val="tx1"/>
                </a:solidFill>
                <a:effectLst/>
                <a:latin typeface="+mn-lt"/>
                <a:ea typeface="+mn-ea"/>
                <a:cs typeface="+mn-cs"/>
              </a:rPr>
              <a:t>: Die Proben können getempert werden (Direktstromheizung für Si oder ähnliche Proben mit ausreichendem </a:t>
            </a:r>
            <a:r>
              <a:rPr lang="de-DE" sz="1200" kern="1200" dirty="0" err="1" smtClean="0">
                <a:solidFill>
                  <a:schemeClr val="tx1"/>
                </a:solidFill>
                <a:effectLst/>
                <a:latin typeface="+mn-lt"/>
                <a:ea typeface="+mn-ea"/>
                <a:cs typeface="+mn-cs"/>
              </a:rPr>
              <a:t>elektroschen</a:t>
            </a:r>
            <a:r>
              <a:rPr lang="de-DE" sz="1200" kern="1200" dirty="0" smtClean="0">
                <a:solidFill>
                  <a:schemeClr val="tx1"/>
                </a:solidFill>
                <a:effectLst/>
                <a:latin typeface="+mn-lt"/>
                <a:ea typeface="+mn-ea"/>
                <a:cs typeface="+mn-cs"/>
              </a:rPr>
              <a:t> Widerstand und eine </a:t>
            </a:r>
            <a:r>
              <a:rPr lang="de-DE" sz="1200" kern="1200" dirty="0" err="1" smtClean="0">
                <a:solidFill>
                  <a:schemeClr val="tx1"/>
                </a:solidFill>
                <a:effectLst/>
                <a:latin typeface="+mn-lt"/>
                <a:ea typeface="+mn-ea"/>
                <a:cs typeface="+mn-cs"/>
              </a:rPr>
              <a:t>Elektronenkannone</a:t>
            </a:r>
            <a:r>
              <a:rPr lang="de-DE" sz="1200" kern="1200" dirty="0" smtClean="0">
                <a:solidFill>
                  <a:schemeClr val="tx1"/>
                </a:solidFill>
                <a:effectLst/>
                <a:latin typeface="+mn-lt"/>
                <a:ea typeface="+mn-ea"/>
                <a:cs typeface="+mn-cs"/>
              </a:rPr>
              <a:t> zum heizen </a:t>
            </a:r>
            <a:r>
              <a:rPr lang="de-DE" sz="1200" kern="1200" dirty="0" err="1" smtClean="0">
                <a:solidFill>
                  <a:schemeClr val="tx1"/>
                </a:solidFill>
                <a:effectLst/>
                <a:latin typeface="+mn-lt"/>
                <a:ea typeface="+mn-ea"/>
                <a:cs typeface="+mn-cs"/>
              </a:rPr>
              <a:t>vin</a:t>
            </a:r>
            <a:r>
              <a:rPr lang="de-DE" sz="1200" kern="1200" dirty="0" smtClean="0">
                <a:solidFill>
                  <a:schemeClr val="tx1"/>
                </a:solidFill>
                <a:effectLst/>
                <a:latin typeface="+mn-lt"/>
                <a:ea typeface="+mn-ea"/>
                <a:cs typeface="+mn-cs"/>
              </a:rPr>
              <a:t> anderen Proben) Temperaturen bis ca. 1500°C möglich); Gaseinlasssystem um z.B. mit Wasserstoff zu terminieren (Si-H zur besseren Auflösung von Oberflächeneffekten im STM); </a:t>
            </a:r>
            <a:r>
              <a:rPr lang="de-DE" sz="1200" kern="1200" dirty="0" err="1" smtClean="0">
                <a:solidFill>
                  <a:schemeClr val="tx1"/>
                </a:solidFill>
                <a:effectLst/>
                <a:latin typeface="+mn-lt"/>
                <a:ea typeface="+mn-ea"/>
                <a:cs typeface="+mn-cs"/>
              </a:rPr>
              <a:t>Sputtergun</a:t>
            </a:r>
            <a:r>
              <a:rPr lang="de-DE" sz="1200" kern="1200" dirty="0" smtClean="0">
                <a:solidFill>
                  <a:schemeClr val="tx1"/>
                </a:solidFill>
                <a:effectLst/>
                <a:latin typeface="+mn-lt"/>
                <a:ea typeface="+mn-ea"/>
                <a:cs typeface="+mn-cs"/>
              </a:rPr>
              <a:t> um dünnen Schichten in-situ aufzubringen.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Sample check via LEED: im LEED sieht man perfekte Beugungsbilder, wenn die Oberfläche glatt und sauber ist (ca. 1min. </a:t>
            </a:r>
            <a:r>
              <a:rPr lang="de-DE" sz="1200" kern="1200" dirty="0" err="1" smtClean="0">
                <a:solidFill>
                  <a:schemeClr val="tx1"/>
                </a:solidFill>
                <a:effectLst/>
                <a:latin typeface="+mn-lt"/>
                <a:ea typeface="+mn-ea"/>
                <a:cs typeface="+mn-cs"/>
              </a:rPr>
              <a:t>Messzeit</a:t>
            </a:r>
            <a:r>
              <a:rPr lang="de-DE" sz="1200" kern="1200" dirty="0" smtClean="0">
                <a:solidFill>
                  <a:schemeClr val="tx1"/>
                </a:solidFill>
                <a:effectLst/>
                <a:latin typeface="+mn-lt"/>
                <a:ea typeface="+mn-ea"/>
                <a:cs typeface="+mn-cs"/>
              </a:rPr>
              <a:t>). Dient vor allem zum checken der Si-Proben. Also, Si rein. Tempern bei ca. 800°C für 12h, dann </a:t>
            </a:r>
            <a:r>
              <a:rPr lang="de-DE" sz="1200" kern="1200" dirty="0" err="1" smtClean="0">
                <a:solidFill>
                  <a:schemeClr val="tx1"/>
                </a:solidFill>
                <a:effectLst/>
                <a:latin typeface="+mn-lt"/>
                <a:ea typeface="+mn-ea"/>
                <a:cs typeface="+mn-cs"/>
              </a:rPr>
              <a:t>flshen</a:t>
            </a:r>
            <a:r>
              <a:rPr lang="de-DE" sz="1200" kern="1200" dirty="0" smtClean="0">
                <a:solidFill>
                  <a:schemeClr val="tx1"/>
                </a:solidFill>
                <a:effectLst/>
                <a:latin typeface="+mn-lt"/>
                <a:ea typeface="+mn-ea"/>
                <a:cs typeface="+mn-cs"/>
              </a:rPr>
              <a:t> bei 1200-1500°C (wenige Minuten) und mit dem LEED schauen, ob die Oberfläche eine perfekte 7x7 Rekonstruktion zeigt.</a:t>
            </a:r>
            <a:br>
              <a:rPr lang="de-DE" sz="1200" kern="1200" dirty="0" smtClean="0">
                <a:solidFill>
                  <a:schemeClr val="tx1"/>
                </a:solidFill>
                <a:effectLst/>
                <a:latin typeface="+mn-lt"/>
                <a:ea typeface="+mn-ea"/>
                <a:cs typeface="+mn-cs"/>
              </a:rPr>
            </a:b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18</a:t>
            </a:fld>
            <a:endParaRPr lang="de-DE"/>
          </a:p>
        </p:txBody>
      </p:sp>
    </p:spTree>
    <p:extLst>
      <p:ext uri="{BB962C8B-B14F-4D97-AF65-F5344CB8AC3E}">
        <p14:creationId xmlns:p14="http://schemas.microsoft.com/office/powerpoint/2010/main" val="298353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example uses the UHV AFM system, </a:t>
            </a:r>
            <a:r>
              <a:rPr lang="en-US" sz="1200" kern="1200" baseline="0" dirty="0" smtClean="0">
                <a:solidFill>
                  <a:schemeClr val="tx1"/>
                </a:solidFill>
                <a:effectLst/>
                <a:latin typeface="+mn-lt"/>
                <a:ea typeface="+mn-ea"/>
                <a:cs typeface="+mn-cs"/>
              </a:rPr>
              <a:t>placed in the same M1 </a:t>
            </a:r>
            <a:r>
              <a:rPr lang="en-US" sz="1200" kern="1200" baseline="0" dirty="0" err="1" smtClean="0">
                <a:solidFill>
                  <a:schemeClr val="tx1"/>
                </a:solidFill>
                <a:effectLst/>
                <a:latin typeface="+mn-lt"/>
                <a:ea typeface="+mn-ea"/>
                <a:cs typeface="+mn-cs"/>
              </a:rPr>
              <a:t>beamline</a:t>
            </a:r>
            <a:r>
              <a:rPr lang="en-US" sz="1200" kern="1200" baseline="0" dirty="0" smtClean="0">
                <a:solidFill>
                  <a:schemeClr val="tx1"/>
                </a:solidFill>
                <a:effectLst/>
                <a:latin typeface="+mn-lt"/>
                <a:ea typeface="+mn-ea"/>
                <a:cs typeface="+mn-cs"/>
              </a:rPr>
              <a:t> right after the SEM</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system installed by the group of Prof. </a:t>
            </a:r>
            <a:r>
              <a:rPr lang="en-US" sz="1200" kern="1200" baseline="0" dirty="0" err="1" smtClean="0">
                <a:solidFill>
                  <a:schemeClr val="tx1"/>
                </a:solidFill>
                <a:effectLst/>
                <a:latin typeface="+mn-lt"/>
                <a:ea typeface="+mn-ea"/>
                <a:cs typeface="+mn-cs"/>
              </a:rPr>
              <a:t>Marika</a:t>
            </a:r>
            <a:r>
              <a:rPr lang="en-US" sz="1200" kern="1200" baseline="0" dirty="0" smtClean="0">
                <a:solidFill>
                  <a:schemeClr val="tx1"/>
                </a:solidFill>
                <a:effectLst/>
                <a:latin typeface="+mn-lt"/>
                <a:ea typeface="+mn-ea"/>
                <a:cs typeface="+mn-cs"/>
              </a:rPr>
              <a:t> S. counts with an irradiation chamber evacuated to UHV conditions, and a Load-lock system enables the preparation of ultraclean surfaces high T annealing to T of up to 1200 C. The </a:t>
            </a:r>
            <a:r>
              <a:rPr lang="en-US" sz="1200" kern="1200" baseline="0" dirty="0" err="1" smtClean="0">
                <a:solidFill>
                  <a:schemeClr val="tx1"/>
                </a:solidFill>
                <a:effectLst/>
                <a:latin typeface="+mn-lt"/>
                <a:ea typeface="+mn-ea"/>
                <a:cs typeface="+mn-cs"/>
              </a:rPr>
              <a:t>cleaness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crystallinity</a:t>
            </a:r>
            <a:r>
              <a:rPr lang="en-US" sz="1200" kern="1200" baseline="0" dirty="0" smtClean="0">
                <a:solidFill>
                  <a:schemeClr val="tx1"/>
                </a:solidFill>
                <a:effectLst/>
                <a:latin typeface="+mn-lt"/>
                <a:ea typeface="+mn-ea"/>
                <a:cs typeface="+mn-cs"/>
              </a:rPr>
              <a:t> of the sample is checked? by LEED.</a:t>
            </a:r>
            <a:endParaRPr lang="en-US"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Nr. 11 M1-Analysis: Sample </a:t>
            </a:r>
            <a:r>
              <a:rPr lang="de-DE" sz="1200" kern="1200" dirty="0" err="1" smtClean="0">
                <a:solidFill>
                  <a:schemeClr val="tx1"/>
                </a:solidFill>
                <a:effectLst/>
                <a:latin typeface="+mn-lt"/>
                <a:ea typeface="+mn-ea"/>
                <a:cs typeface="+mn-cs"/>
              </a:rPr>
              <a:t>preparation</a:t>
            </a:r>
            <a:r>
              <a:rPr lang="de-DE" sz="1200" kern="1200" dirty="0" smtClean="0">
                <a:solidFill>
                  <a:schemeClr val="tx1"/>
                </a:solidFill>
                <a:effectLst/>
                <a:latin typeface="+mn-lt"/>
                <a:ea typeface="+mn-ea"/>
                <a:cs typeface="+mn-cs"/>
              </a:rPr>
              <a:t>: Die Proben können getempert werden (Direktstromheizung für Si oder ähnliche Proben mit ausreichendem </a:t>
            </a:r>
            <a:r>
              <a:rPr lang="de-DE" sz="1200" kern="1200" dirty="0" err="1" smtClean="0">
                <a:solidFill>
                  <a:schemeClr val="tx1"/>
                </a:solidFill>
                <a:effectLst/>
                <a:latin typeface="+mn-lt"/>
                <a:ea typeface="+mn-ea"/>
                <a:cs typeface="+mn-cs"/>
              </a:rPr>
              <a:t>elektroschen</a:t>
            </a:r>
            <a:r>
              <a:rPr lang="de-DE" sz="1200" kern="1200" dirty="0" smtClean="0">
                <a:solidFill>
                  <a:schemeClr val="tx1"/>
                </a:solidFill>
                <a:effectLst/>
                <a:latin typeface="+mn-lt"/>
                <a:ea typeface="+mn-ea"/>
                <a:cs typeface="+mn-cs"/>
              </a:rPr>
              <a:t> Widerstand und eine </a:t>
            </a:r>
            <a:r>
              <a:rPr lang="de-DE" sz="1200" kern="1200" dirty="0" err="1" smtClean="0">
                <a:solidFill>
                  <a:schemeClr val="tx1"/>
                </a:solidFill>
                <a:effectLst/>
                <a:latin typeface="+mn-lt"/>
                <a:ea typeface="+mn-ea"/>
                <a:cs typeface="+mn-cs"/>
              </a:rPr>
              <a:t>Elektronenkannone</a:t>
            </a:r>
            <a:r>
              <a:rPr lang="de-DE" sz="1200" kern="1200" dirty="0" smtClean="0">
                <a:solidFill>
                  <a:schemeClr val="tx1"/>
                </a:solidFill>
                <a:effectLst/>
                <a:latin typeface="+mn-lt"/>
                <a:ea typeface="+mn-ea"/>
                <a:cs typeface="+mn-cs"/>
              </a:rPr>
              <a:t> zum heizen </a:t>
            </a:r>
            <a:r>
              <a:rPr lang="de-DE" sz="1200" kern="1200" dirty="0" err="1" smtClean="0">
                <a:solidFill>
                  <a:schemeClr val="tx1"/>
                </a:solidFill>
                <a:effectLst/>
                <a:latin typeface="+mn-lt"/>
                <a:ea typeface="+mn-ea"/>
                <a:cs typeface="+mn-cs"/>
              </a:rPr>
              <a:t>vin</a:t>
            </a:r>
            <a:r>
              <a:rPr lang="de-DE" sz="1200" kern="1200" dirty="0" smtClean="0">
                <a:solidFill>
                  <a:schemeClr val="tx1"/>
                </a:solidFill>
                <a:effectLst/>
                <a:latin typeface="+mn-lt"/>
                <a:ea typeface="+mn-ea"/>
                <a:cs typeface="+mn-cs"/>
              </a:rPr>
              <a:t> anderen Proben) Temperaturen bis ca. 1500°C möglich); Gaseinlasssystem um z.B. mit Wasserstoff zu terminieren (Si-H zur besseren Auflösung von Oberflächeneffekten im STM); </a:t>
            </a:r>
            <a:r>
              <a:rPr lang="de-DE" sz="1200" kern="1200" dirty="0" err="1" smtClean="0">
                <a:solidFill>
                  <a:schemeClr val="tx1"/>
                </a:solidFill>
                <a:effectLst/>
                <a:latin typeface="+mn-lt"/>
                <a:ea typeface="+mn-ea"/>
                <a:cs typeface="+mn-cs"/>
              </a:rPr>
              <a:t>Sputtergun</a:t>
            </a:r>
            <a:r>
              <a:rPr lang="de-DE" sz="1200" kern="1200" dirty="0" smtClean="0">
                <a:solidFill>
                  <a:schemeClr val="tx1"/>
                </a:solidFill>
                <a:effectLst/>
                <a:latin typeface="+mn-lt"/>
                <a:ea typeface="+mn-ea"/>
                <a:cs typeface="+mn-cs"/>
              </a:rPr>
              <a:t> um dünnen Schichten in-situ aufzubringen.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Sample check via LEED: im LEED sieht man perfekte Beugungsbilder, wenn die Oberfläche glatt und sauber ist (ca. 1min. </a:t>
            </a:r>
            <a:r>
              <a:rPr lang="de-DE" sz="1200" kern="1200" dirty="0" err="1" smtClean="0">
                <a:solidFill>
                  <a:schemeClr val="tx1"/>
                </a:solidFill>
                <a:effectLst/>
                <a:latin typeface="+mn-lt"/>
                <a:ea typeface="+mn-ea"/>
                <a:cs typeface="+mn-cs"/>
              </a:rPr>
              <a:t>Messzeit</a:t>
            </a:r>
            <a:r>
              <a:rPr lang="de-DE" sz="1200" kern="1200" dirty="0" smtClean="0">
                <a:solidFill>
                  <a:schemeClr val="tx1"/>
                </a:solidFill>
                <a:effectLst/>
                <a:latin typeface="+mn-lt"/>
                <a:ea typeface="+mn-ea"/>
                <a:cs typeface="+mn-cs"/>
              </a:rPr>
              <a:t>). Dient vor allem zum checken der Si-Proben. Also, Si rein. Tempern bei ca. 800°C für 12h, dann </a:t>
            </a:r>
            <a:r>
              <a:rPr lang="de-DE" sz="1200" kern="1200" dirty="0" err="1" smtClean="0">
                <a:solidFill>
                  <a:schemeClr val="tx1"/>
                </a:solidFill>
                <a:effectLst/>
                <a:latin typeface="+mn-lt"/>
                <a:ea typeface="+mn-ea"/>
                <a:cs typeface="+mn-cs"/>
              </a:rPr>
              <a:t>flshen</a:t>
            </a:r>
            <a:r>
              <a:rPr lang="de-DE" sz="1200" kern="1200" dirty="0" smtClean="0">
                <a:solidFill>
                  <a:schemeClr val="tx1"/>
                </a:solidFill>
                <a:effectLst/>
                <a:latin typeface="+mn-lt"/>
                <a:ea typeface="+mn-ea"/>
                <a:cs typeface="+mn-cs"/>
              </a:rPr>
              <a:t> bei 1200-1500°C (wenige Minuten) und mit dem LEED schauen, ob die Oberfläche eine perfekte 7x7 Rekonstruktion zeigt.</a:t>
            </a:r>
            <a:br>
              <a:rPr lang="de-DE" sz="1200" kern="1200" dirty="0" smtClean="0">
                <a:solidFill>
                  <a:schemeClr val="tx1"/>
                </a:solidFill>
                <a:effectLst/>
                <a:latin typeface="+mn-lt"/>
                <a:ea typeface="+mn-ea"/>
                <a:cs typeface="+mn-cs"/>
              </a:rPr>
            </a:b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19</a:t>
            </a:fld>
            <a:endParaRPr lang="de-DE"/>
          </a:p>
        </p:txBody>
      </p:sp>
    </p:spTree>
    <p:extLst>
      <p:ext uri="{BB962C8B-B14F-4D97-AF65-F5344CB8AC3E}">
        <p14:creationId xmlns:p14="http://schemas.microsoft.com/office/powerpoint/2010/main" val="298353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GSI</a:t>
            </a:r>
            <a:r>
              <a:rPr lang="en-US" baseline="0" dirty="0" smtClean="0"/>
              <a:t> all ion species </a:t>
            </a:r>
            <a:r>
              <a:rPr lang="en-US" dirty="0" smtClean="0"/>
              <a:t>from light ions to Uranium are available and can be accelerated</a:t>
            </a:r>
            <a:r>
              <a:rPr lang="en-US" baseline="0" dirty="0" smtClean="0"/>
              <a:t> in the UNILAC linear accelerator to a maximal specific energy of 11.4 MeV/u, which is equivalent to ~ 2 </a:t>
            </a:r>
            <a:r>
              <a:rPr lang="en-US" baseline="0" dirty="0" err="1" smtClean="0"/>
              <a:t>GeV</a:t>
            </a:r>
            <a:r>
              <a:rPr lang="en-US" baseline="0" dirty="0" smtClean="0"/>
              <a:t> for the heavies ion species, and corresponds to a penetration range of ~ 100 micrometers. There are two sites devoted to Materials research at the UNILAC.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a:t>
            </a:fld>
            <a:endParaRPr lang="de-DE"/>
          </a:p>
        </p:txBody>
      </p:sp>
    </p:spTree>
    <p:extLst>
      <p:ext uri="{BB962C8B-B14F-4D97-AF65-F5344CB8AC3E}">
        <p14:creationId xmlns:p14="http://schemas.microsoft.com/office/powerpoint/2010/main" val="427911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example uses the UHV AFM system, </a:t>
            </a:r>
            <a:r>
              <a:rPr lang="en-US" sz="1200" kern="1200" baseline="0" dirty="0" smtClean="0">
                <a:solidFill>
                  <a:schemeClr val="tx1"/>
                </a:solidFill>
                <a:effectLst/>
                <a:latin typeface="+mn-lt"/>
                <a:ea typeface="+mn-ea"/>
                <a:cs typeface="+mn-cs"/>
              </a:rPr>
              <a:t>placed in the same M1 </a:t>
            </a:r>
            <a:r>
              <a:rPr lang="en-US" sz="1200" kern="1200" baseline="0" dirty="0" err="1" smtClean="0">
                <a:solidFill>
                  <a:schemeClr val="tx1"/>
                </a:solidFill>
                <a:effectLst/>
                <a:latin typeface="+mn-lt"/>
                <a:ea typeface="+mn-ea"/>
                <a:cs typeface="+mn-cs"/>
              </a:rPr>
              <a:t>beamline</a:t>
            </a:r>
            <a:r>
              <a:rPr lang="en-US" sz="1200" kern="1200" baseline="0" dirty="0" smtClean="0">
                <a:solidFill>
                  <a:schemeClr val="tx1"/>
                </a:solidFill>
                <a:effectLst/>
                <a:latin typeface="+mn-lt"/>
                <a:ea typeface="+mn-ea"/>
                <a:cs typeface="+mn-cs"/>
              </a:rPr>
              <a:t> right after the SEM</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system installed by the group of Prof. </a:t>
            </a:r>
            <a:r>
              <a:rPr lang="en-US" sz="1200" kern="1200" baseline="0" dirty="0" err="1" smtClean="0">
                <a:solidFill>
                  <a:schemeClr val="tx1"/>
                </a:solidFill>
                <a:effectLst/>
                <a:latin typeface="+mn-lt"/>
                <a:ea typeface="+mn-ea"/>
                <a:cs typeface="+mn-cs"/>
              </a:rPr>
              <a:t>Marika</a:t>
            </a:r>
            <a:r>
              <a:rPr lang="en-US" sz="1200" kern="1200" baseline="0" dirty="0" smtClean="0">
                <a:solidFill>
                  <a:schemeClr val="tx1"/>
                </a:solidFill>
                <a:effectLst/>
                <a:latin typeface="+mn-lt"/>
                <a:ea typeface="+mn-ea"/>
                <a:cs typeface="+mn-cs"/>
              </a:rPr>
              <a:t> S. counts with an irradiation chamber evacuated to UHV conditions, and a Load-lock system enables the preparation of ultraclean surfaces high T annealing to T of up to 1200 C. The </a:t>
            </a:r>
            <a:r>
              <a:rPr lang="en-US" sz="1200" kern="1200" baseline="0" dirty="0" err="1" smtClean="0">
                <a:solidFill>
                  <a:schemeClr val="tx1"/>
                </a:solidFill>
                <a:effectLst/>
                <a:latin typeface="+mn-lt"/>
                <a:ea typeface="+mn-ea"/>
                <a:cs typeface="+mn-cs"/>
              </a:rPr>
              <a:t>cleaness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crystallinity</a:t>
            </a:r>
            <a:r>
              <a:rPr lang="en-US" sz="1200" kern="1200" baseline="0" dirty="0" smtClean="0">
                <a:solidFill>
                  <a:schemeClr val="tx1"/>
                </a:solidFill>
                <a:effectLst/>
                <a:latin typeface="+mn-lt"/>
                <a:ea typeface="+mn-ea"/>
                <a:cs typeface="+mn-cs"/>
              </a:rPr>
              <a:t> of the sample is checked? by LEED.</a:t>
            </a:r>
            <a:endParaRPr lang="en-US"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Nr. 11 M1-Analysis: Sample </a:t>
            </a:r>
            <a:r>
              <a:rPr lang="de-DE" sz="1200" kern="1200" dirty="0" err="1" smtClean="0">
                <a:solidFill>
                  <a:schemeClr val="tx1"/>
                </a:solidFill>
                <a:effectLst/>
                <a:latin typeface="+mn-lt"/>
                <a:ea typeface="+mn-ea"/>
                <a:cs typeface="+mn-cs"/>
              </a:rPr>
              <a:t>preparation</a:t>
            </a:r>
            <a:r>
              <a:rPr lang="de-DE" sz="1200" kern="1200" dirty="0" smtClean="0">
                <a:solidFill>
                  <a:schemeClr val="tx1"/>
                </a:solidFill>
                <a:effectLst/>
                <a:latin typeface="+mn-lt"/>
                <a:ea typeface="+mn-ea"/>
                <a:cs typeface="+mn-cs"/>
              </a:rPr>
              <a:t>: Die Proben können getempert werden (Direktstromheizung für Si oder ähnliche Proben mit ausreichendem </a:t>
            </a:r>
            <a:r>
              <a:rPr lang="de-DE" sz="1200" kern="1200" dirty="0" err="1" smtClean="0">
                <a:solidFill>
                  <a:schemeClr val="tx1"/>
                </a:solidFill>
                <a:effectLst/>
                <a:latin typeface="+mn-lt"/>
                <a:ea typeface="+mn-ea"/>
                <a:cs typeface="+mn-cs"/>
              </a:rPr>
              <a:t>elektroschen</a:t>
            </a:r>
            <a:r>
              <a:rPr lang="de-DE" sz="1200" kern="1200" dirty="0" smtClean="0">
                <a:solidFill>
                  <a:schemeClr val="tx1"/>
                </a:solidFill>
                <a:effectLst/>
                <a:latin typeface="+mn-lt"/>
                <a:ea typeface="+mn-ea"/>
                <a:cs typeface="+mn-cs"/>
              </a:rPr>
              <a:t> Widerstand und eine </a:t>
            </a:r>
            <a:r>
              <a:rPr lang="de-DE" sz="1200" kern="1200" dirty="0" err="1" smtClean="0">
                <a:solidFill>
                  <a:schemeClr val="tx1"/>
                </a:solidFill>
                <a:effectLst/>
                <a:latin typeface="+mn-lt"/>
                <a:ea typeface="+mn-ea"/>
                <a:cs typeface="+mn-cs"/>
              </a:rPr>
              <a:t>Elektronenkannone</a:t>
            </a:r>
            <a:r>
              <a:rPr lang="de-DE" sz="1200" kern="1200" dirty="0" smtClean="0">
                <a:solidFill>
                  <a:schemeClr val="tx1"/>
                </a:solidFill>
                <a:effectLst/>
                <a:latin typeface="+mn-lt"/>
                <a:ea typeface="+mn-ea"/>
                <a:cs typeface="+mn-cs"/>
              </a:rPr>
              <a:t> zum heizen </a:t>
            </a:r>
            <a:r>
              <a:rPr lang="de-DE" sz="1200" kern="1200" dirty="0" err="1" smtClean="0">
                <a:solidFill>
                  <a:schemeClr val="tx1"/>
                </a:solidFill>
                <a:effectLst/>
                <a:latin typeface="+mn-lt"/>
                <a:ea typeface="+mn-ea"/>
                <a:cs typeface="+mn-cs"/>
              </a:rPr>
              <a:t>vin</a:t>
            </a:r>
            <a:r>
              <a:rPr lang="de-DE" sz="1200" kern="1200" dirty="0" smtClean="0">
                <a:solidFill>
                  <a:schemeClr val="tx1"/>
                </a:solidFill>
                <a:effectLst/>
                <a:latin typeface="+mn-lt"/>
                <a:ea typeface="+mn-ea"/>
                <a:cs typeface="+mn-cs"/>
              </a:rPr>
              <a:t> anderen Proben) Temperaturen bis ca. 1500°C möglich); Gaseinlasssystem um z.B. mit Wasserstoff zu terminieren (Si-H zur besseren Auflösung von Oberflächeneffekten im STM); </a:t>
            </a:r>
            <a:r>
              <a:rPr lang="de-DE" sz="1200" kern="1200" dirty="0" err="1" smtClean="0">
                <a:solidFill>
                  <a:schemeClr val="tx1"/>
                </a:solidFill>
                <a:effectLst/>
                <a:latin typeface="+mn-lt"/>
                <a:ea typeface="+mn-ea"/>
                <a:cs typeface="+mn-cs"/>
              </a:rPr>
              <a:t>Sputtergun</a:t>
            </a:r>
            <a:r>
              <a:rPr lang="de-DE" sz="1200" kern="1200" dirty="0" smtClean="0">
                <a:solidFill>
                  <a:schemeClr val="tx1"/>
                </a:solidFill>
                <a:effectLst/>
                <a:latin typeface="+mn-lt"/>
                <a:ea typeface="+mn-ea"/>
                <a:cs typeface="+mn-cs"/>
              </a:rPr>
              <a:t> um dünnen Schichten in-situ aufzubringen.</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Sample check via LEED: im LEED sieht man perfekte Beugungsbilder, wenn die Oberfläche glatt und sauber ist (ca. 1min. </a:t>
            </a:r>
            <a:r>
              <a:rPr lang="de-DE" sz="1200" kern="1200" dirty="0" err="1" smtClean="0">
                <a:solidFill>
                  <a:schemeClr val="tx1"/>
                </a:solidFill>
                <a:effectLst/>
                <a:latin typeface="+mn-lt"/>
                <a:ea typeface="+mn-ea"/>
                <a:cs typeface="+mn-cs"/>
              </a:rPr>
              <a:t>Messzeit</a:t>
            </a:r>
            <a:r>
              <a:rPr lang="de-DE" sz="1200" kern="1200" dirty="0" smtClean="0">
                <a:solidFill>
                  <a:schemeClr val="tx1"/>
                </a:solidFill>
                <a:effectLst/>
                <a:latin typeface="+mn-lt"/>
                <a:ea typeface="+mn-ea"/>
                <a:cs typeface="+mn-cs"/>
              </a:rPr>
              <a:t>). Dient vor allem zum checken der Si-Proben. Also, Si rein. Tempern bei ca. 800°C für 12h, dann </a:t>
            </a:r>
            <a:r>
              <a:rPr lang="de-DE" sz="1200" kern="1200" dirty="0" err="1" smtClean="0">
                <a:solidFill>
                  <a:schemeClr val="tx1"/>
                </a:solidFill>
                <a:effectLst/>
                <a:latin typeface="+mn-lt"/>
                <a:ea typeface="+mn-ea"/>
                <a:cs typeface="+mn-cs"/>
              </a:rPr>
              <a:t>flshen</a:t>
            </a:r>
            <a:r>
              <a:rPr lang="de-DE" sz="1200" kern="1200" dirty="0" smtClean="0">
                <a:solidFill>
                  <a:schemeClr val="tx1"/>
                </a:solidFill>
                <a:effectLst/>
                <a:latin typeface="+mn-lt"/>
                <a:ea typeface="+mn-ea"/>
                <a:cs typeface="+mn-cs"/>
              </a:rPr>
              <a:t> bei 1200-1500°C (wenige Minuten) und mit dem LEED schauen, ob die Oberfläche eine perfekte 7x7 Rekonstruktion zeigt.</a:t>
            </a:r>
            <a:br>
              <a:rPr lang="de-DE" sz="1200" kern="1200" dirty="0" smtClean="0">
                <a:solidFill>
                  <a:schemeClr val="tx1"/>
                </a:solidFill>
                <a:effectLst/>
                <a:latin typeface="+mn-lt"/>
                <a:ea typeface="+mn-ea"/>
                <a:cs typeface="+mn-cs"/>
              </a:rPr>
            </a:b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20</a:t>
            </a:fld>
            <a:endParaRPr lang="de-DE"/>
          </a:p>
        </p:txBody>
      </p:sp>
    </p:spTree>
    <p:extLst>
      <p:ext uri="{BB962C8B-B14F-4D97-AF65-F5344CB8AC3E}">
        <p14:creationId xmlns:p14="http://schemas.microsoft.com/office/powerpoint/2010/main" val="2983539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M3 multipurpose chamber</a:t>
            </a:r>
            <a:r>
              <a:rPr lang="en-US" baseline="0" dirty="0" smtClean="0"/>
              <a:t> counts with various analysis </a:t>
            </a:r>
            <a:r>
              <a:rPr lang="en-US" baseline="0" dirty="0" err="1" smtClean="0"/>
              <a:t>techniquesthat</a:t>
            </a:r>
            <a:r>
              <a:rPr lang="en-US" baseline="0" dirty="0" smtClean="0"/>
              <a:t>, among other topics, are very suitable for the investigation of radiation hardness of materials.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21</a:t>
            </a:fld>
            <a:endParaRPr lang="de-DE"/>
          </a:p>
        </p:txBody>
      </p:sp>
    </p:spTree>
    <p:extLst>
      <p:ext uri="{BB962C8B-B14F-4D97-AF65-F5344CB8AC3E}">
        <p14:creationId xmlns:p14="http://schemas.microsoft.com/office/powerpoint/2010/main" val="1284319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M3 multipurpose chamber</a:t>
            </a:r>
            <a:r>
              <a:rPr lang="en-US" baseline="0" dirty="0" smtClean="0"/>
              <a:t> counts with various analysis </a:t>
            </a:r>
            <a:r>
              <a:rPr lang="en-US" baseline="0" dirty="0" err="1" smtClean="0"/>
              <a:t>techniquesthat</a:t>
            </a:r>
            <a:r>
              <a:rPr lang="en-US" baseline="0" dirty="0" smtClean="0"/>
              <a:t>, among other topics, are very suitable for the investigation of radiation hardness of materials.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22</a:t>
            </a:fld>
            <a:endParaRPr lang="de-DE"/>
          </a:p>
        </p:txBody>
      </p:sp>
    </p:spTree>
    <p:extLst>
      <p:ext uri="{BB962C8B-B14F-4D97-AF65-F5344CB8AC3E}">
        <p14:creationId xmlns:p14="http://schemas.microsoft.com/office/powerpoint/2010/main" val="1284319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on the one hand, one can study how devices are affected by SHI irradiations. In this the performance and electrical </a:t>
            </a:r>
            <a:r>
              <a:rPr lang="en-US" dirty="0" err="1" smtClean="0"/>
              <a:t>characterisctics</a:t>
            </a:r>
            <a:r>
              <a:rPr lang="en-US" dirty="0" smtClean="0"/>
              <a:t> of a </a:t>
            </a:r>
            <a:r>
              <a:rPr lang="en-US" dirty="0" err="1" smtClean="0"/>
              <a:t>graphene</a:t>
            </a:r>
            <a:r>
              <a:rPr lang="en-US" dirty="0" smtClean="0"/>
              <a:t> FET were measured</a:t>
            </a:r>
            <a:r>
              <a:rPr lang="en-US" baseline="0" dirty="0" smtClean="0"/>
              <a:t> before and after heavy ion irradiation, thus learning how these devices may be affected by cosmic rays during outer space applications. On the other hand, at GSI we also investigate the radiation </a:t>
            </a:r>
            <a:r>
              <a:rPr lang="en-US" baseline="0" dirty="0" err="1" smtClean="0"/>
              <a:t>ghardness</a:t>
            </a:r>
            <a:r>
              <a:rPr lang="en-US" baseline="0" dirty="0" smtClean="0"/>
              <a:t> of materials relevant for the new accelerator facilities at FAIR</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23</a:t>
            </a:fld>
            <a:endParaRPr lang="de-DE"/>
          </a:p>
        </p:txBody>
      </p:sp>
    </p:spTree>
    <p:extLst>
      <p:ext uri="{BB962C8B-B14F-4D97-AF65-F5344CB8AC3E}">
        <p14:creationId xmlns:p14="http://schemas.microsoft.com/office/powerpoint/2010/main" val="141432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4A627-6DAC-4165-A854-3B1848AD5EE5}" type="slidenum">
              <a:rPr lang="en-US" altLang="de-DE">
                <a:solidFill>
                  <a:prstClr val="black"/>
                </a:solidFill>
              </a:rPr>
              <a:pPr/>
              <a:t>24</a:t>
            </a:fld>
            <a:endParaRPr lang="en-US" altLang="de-DE">
              <a:solidFill>
                <a:prstClr val="black"/>
              </a:solidFill>
            </a:endParaRPr>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r>
              <a:rPr lang="en-US" altLang="de-DE" dirty="0" smtClean="0">
                <a:sym typeface="Wingdings" pitchFamily="2" charset="2"/>
              </a:rPr>
              <a:t>At the M-branch, relevant components identified as “hot-spots” are being analyzed.</a:t>
            </a:r>
            <a:r>
              <a:rPr lang="en-US" altLang="de-DE" baseline="0" dirty="0" smtClean="0">
                <a:sym typeface="Wingdings" pitchFamily="2" charset="2"/>
              </a:rPr>
              <a:t> This includes stripper foils, beam </a:t>
            </a:r>
            <a:r>
              <a:rPr lang="en-US" altLang="de-DE" baseline="0" dirty="0" err="1" smtClean="0">
                <a:sym typeface="Wingdings" pitchFamily="2" charset="2"/>
              </a:rPr>
              <a:t>cathers</a:t>
            </a:r>
            <a:r>
              <a:rPr lang="en-US" altLang="de-DE" baseline="0" dirty="0" smtClean="0">
                <a:sym typeface="Wingdings" pitchFamily="2" charset="2"/>
              </a:rPr>
              <a:t>, graphite-based FRS target wheels, among others. </a:t>
            </a:r>
            <a:endParaRPr lang="de-DE" altLang="de-DE" dirty="0">
              <a:sym typeface="Wingdings" pitchFamily="2" charset="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4A627-6DAC-4165-A854-3B1848AD5EE5}" type="slidenum">
              <a:rPr lang="en-US" altLang="de-DE">
                <a:solidFill>
                  <a:prstClr val="black"/>
                </a:solidFill>
              </a:rPr>
              <a:pPr/>
              <a:t>25</a:t>
            </a:fld>
            <a:endParaRPr lang="en-US" altLang="de-DE">
              <a:solidFill>
                <a:prstClr val="black"/>
              </a:solidFill>
            </a:endParaRPr>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r>
              <a:rPr lang="en-US" altLang="de-DE" dirty="0" smtClean="0">
                <a:sym typeface="Wingdings" pitchFamily="2" charset="2"/>
              </a:rPr>
              <a:t>At the M-branch, relevant components identified as “hot-spots” are being analyzed.</a:t>
            </a:r>
            <a:r>
              <a:rPr lang="en-US" altLang="de-DE" baseline="0" dirty="0" smtClean="0">
                <a:sym typeface="Wingdings" pitchFamily="2" charset="2"/>
              </a:rPr>
              <a:t> This includes stripper foils, beam </a:t>
            </a:r>
            <a:r>
              <a:rPr lang="en-US" altLang="de-DE" baseline="0" dirty="0" err="1" smtClean="0">
                <a:sym typeface="Wingdings" pitchFamily="2" charset="2"/>
              </a:rPr>
              <a:t>cathers</a:t>
            </a:r>
            <a:r>
              <a:rPr lang="en-US" altLang="de-DE" baseline="0" dirty="0" smtClean="0">
                <a:sym typeface="Wingdings" pitchFamily="2" charset="2"/>
              </a:rPr>
              <a:t>, graphite-based FRS target wheels, among others. </a:t>
            </a:r>
            <a:endParaRPr lang="de-DE" altLang="de-DE" dirty="0">
              <a:sym typeface="Wingdings" pitchFamily="2" charset="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on the one hand, one can study how devices are affected by SHI irradiations. In this the performance and electrical </a:t>
            </a:r>
            <a:r>
              <a:rPr lang="en-US" dirty="0" err="1" smtClean="0"/>
              <a:t>characterisctics</a:t>
            </a:r>
            <a:r>
              <a:rPr lang="en-US" dirty="0" smtClean="0"/>
              <a:t> of a </a:t>
            </a:r>
            <a:r>
              <a:rPr lang="en-US" dirty="0" err="1" smtClean="0"/>
              <a:t>graphene</a:t>
            </a:r>
            <a:r>
              <a:rPr lang="en-US" dirty="0" smtClean="0"/>
              <a:t> FET were measured</a:t>
            </a:r>
            <a:r>
              <a:rPr lang="en-US" baseline="0" dirty="0" smtClean="0"/>
              <a:t> before and after heavy ion irradiation, thus learning how these devices may be affected by cosmic rays during outer space applications. On the other hand, at GSI we also investigate the radiation </a:t>
            </a:r>
            <a:r>
              <a:rPr lang="en-US" baseline="0" dirty="0" err="1" smtClean="0"/>
              <a:t>ghardness</a:t>
            </a:r>
            <a:r>
              <a:rPr lang="en-US" baseline="0" dirty="0" smtClean="0"/>
              <a:t> of materials relevant for the new accelerator facilities at FAIR</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26</a:t>
            </a:fld>
            <a:endParaRPr lang="de-DE"/>
          </a:p>
        </p:txBody>
      </p:sp>
    </p:spTree>
    <p:extLst>
      <p:ext uri="{BB962C8B-B14F-4D97-AF65-F5344CB8AC3E}">
        <p14:creationId xmlns:p14="http://schemas.microsoft.com/office/powerpoint/2010/main" val="141432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on the one hand, one can study how devices are affected by SHI irradiations. In this the performance and electrical </a:t>
            </a:r>
            <a:r>
              <a:rPr lang="en-US" dirty="0" err="1" smtClean="0"/>
              <a:t>characterisctics</a:t>
            </a:r>
            <a:r>
              <a:rPr lang="en-US" dirty="0" smtClean="0"/>
              <a:t> of a </a:t>
            </a:r>
            <a:r>
              <a:rPr lang="en-US" dirty="0" err="1" smtClean="0"/>
              <a:t>graphene</a:t>
            </a:r>
            <a:r>
              <a:rPr lang="en-US" dirty="0" smtClean="0"/>
              <a:t> FET were measured</a:t>
            </a:r>
            <a:r>
              <a:rPr lang="en-US" baseline="0" dirty="0" smtClean="0"/>
              <a:t> before and after heavy ion irradiation, thus learning how these devices may be affected by cosmic rays during outer space applications. On the other hand, at GSI we also investigate the radiation </a:t>
            </a:r>
            <a:r>
              <a:rPr lang="en-US" baseline="0" dirty="0" err="1" smtClean="0"/>
              <a:t>ghardness</a:t>
            </a:r>
            <a:r>
              <a:rPr lang="en-US" baseline="0" dirty="0" smtClean="0"/>
              <a:t> of materials relevant for the new accelerator facilities at FAIR</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27</a:t>
            </a:fld>
            <a:endParaRPr lang="de-DE"/>
          </a:p>
        </p:txBody>
      </p:sp>
    </p:spTree>
    <p:extLst>
      <p:ext uri="{BB962C8B-B14F-4D97-AF65-F5344CB8AC3E}">
        <p14:creationId xmlns:p14="http://schemas.microsoft.com/office/powerpoint/2010/main" val="141432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lienbildplatzhalter 1"/>
          <p:cNvSpPr>
            <a:spLocks noGrp="1" noRot="1" noChangeAspect="1" noTextEdit="1"/>
          </p:cNvSpPr>
          <p:nvPr>
            <p:ph type="sldImg"/>
          </p:nvPr>
        </p:nvSpPr>
        <p:spPr>
          <a:ln/>
        </p:spPr>
      </p:sp>
      <p:sp>
        <p:nvSpPr>
          <p:cNvPr id="306179" name="Notizenplatzhalt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pitchFamily="18" charset="0"/>
            </a:endParaRPr>
          </a:p>
        </p:txBody>
      </p:sp>
      <p:sp>
        <p:nvSpPr>
          <p:cNvPr id="306180"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2C4B6A3A-A71A-4658-B4FA-FD4E61797332}" type="slidenum">
              <a:rPr lang="de-DE" altLang="de-DE" sz="1200">
                <a:solidFill>
                  <a:srgbClr val="000000"/>
                </a:solidFill>
                <a:sym typeface="Arial" charset="0"/>
              </a:rPr>
              <a:pPr algn="r" eaLnBrk="1" hangingPunct="1"/>
              <a:t>30</a:t>
            </a:fld>
            <a:endParaRPr lang="de-DE" altLang="de-DE" sz="1200">
              <a:solidFill>
                <a:srgbClr val="000000"/>
              </a:solidFill>
              <a:sym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E465A77A-DAC8-442D-BC1E-9044582AEF90}" type="slidenum">
              <a:rPr lang="de-DE" altLang="de-DE" sz="1200">
                <a:latin typeface="Calibri" pitchFamily="34" charset="0"/>
              </a:rPr>
              <a:pPr algn="r" eaLnBrk="1" hangingPunct="1"/>
              <a:t>31</a:t>
            </a:fld>
            <a:endParaRPr lang="de-DE" altLang="de-DE" sz="1200">
              <a:latin typeface="Calibri" pitchFamily="34" charset="0"/>
            </a:endParaRPr>
          </a:p>
        </p:txBody>
      </p:sp>
      <p:sp>
        <p:nvSpPr>
          <p:cNvPr id="309251" name="Rectangle 2"/>
          <p:cNvSpPr>
            <a:spLocks noGrp="1" noRot="1" noChangeAspect="1" noChangeArrowheads="1" noTextEdit="1"/>
          </p:cNvSpPr>
          <p:nvPr>
            <p:ph type="sldImg"/>
          </p:nvPr>
        </p:nvSpPr>
        <p:spPr>
          <a:xfrm>
            <a:off x="1144588" y="685800"/>
            <a:ext cx="4572000" cy="3429000"/>
          </a:xfrm>
          <a:ln/>
        </p:spPr>
      </p:sp>
      <p:sp>
        <p:nvSpPr>
          <p:cNvPr id="30925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de-DE" b="1" smtClean="0">
                <a:latin typeface="Times" pitchFamily="18" charset="0"/>
              </a:rPr>
              <a:t>(1) Slowing down of ions in matter –&gt; important in field of Earth science (2) fragments of decay induce damage within the lattice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GSI</a:t>
            </a:r>
            <a:r>
              <a:rPr lang="en-US" baseline="0" dirty="0" smtClean="0"/>
              <a:t> all ion species </a:t>
            </a:r>
            <a:r>
              <a:rPr lang="en-US" dirty="0" smtClean="0"/>
              <a:t>from light ions to Uranium are available and can be accelerated</a:t>
            </a:r>
            <a:r>
              <a:rPr lang="en-US" baseline="0" dirty="0" smtClean="0"/>
              <a:t> in the UNILAC linear accelerator to a maximal specific energy of 11.4 MeV/u, which is equivalent to ~ 2 </a:t>
            </a:r>
            <a:r>
              <a:rPr lang="en-US" baseline="0" dirty="0" err="1" smtClean="0"/>
              <a:t>GeV</a:t>
            </a:r>
            <a:r>
              <a:rPr lang="en-US" baseline="0" dirty="0" smtClean="0"/>
              <a:t> for the heavies ion species, and corresponds to a penetration range of ~ 100 micrometers. There are two sites devoted to Materials research at the UNILAC.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3</a:t>
            </a:fld>
            <a:endParaRPr lang="de-DE"/>
          </a:p>
        </p:txBody>
      </p:sp>
    </p:spTree>
    <p:extLst>
      <p:ext uri="{BB962C8B-B14F-4D97-AF65-F5344CB8AC3E}">
        <p14:creationId xmlns:p14="http://schemas.microsoft.com/office/powerpoint/2010/main" val="427911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Investigates experimentally the radiation damage and pressure wave effects in different carbon-based foils exposed to high intensity heavy ion beams in order to predict and increase the lifetime of carbon stripper foils under these extreme conditions.</a:t>
            </a:r>
          </a:p>
          <a:p>
            <a:endParaRPr lang="en-US" dirty="0"/>
          </a:p>
        </p:txBody>
      </p:sp>
      <p:sp>
        <p:nvSpPr>
          <p:cNvPr id="4" name="Slide Number Placeholder 3"/>
          <p:cNvSpPr>
            <a:spLocks noGrp="1"/>
          </p:cNvSpPr>
          <p:nvPr>
            <p:ph type="sldNum" sz="quarter" idx="10"/>
          </p:nvPr>
        </p:nvSpPr>
        <p:spPr/>
        <p:txBody>
          <a:bodyPr/>
          <a:lstStyle/>
          <a:p>
            <a:fld id="{F46531FD-95A5-459B-A0FB-48F6BFC7F7FE}" type="slidenum">
              <a:rPr lang="de-DE" smtClean="0">
                <a:solidFill>
                  <a:prstClr val="black"/>
                </a:solidFill>
              </a:rPr>
              <a:pPr/>
              <a:t>36</a:t>
            </a:fld>
            <a:endParaRPr lang="de-DE" dirty="0">
              <a:solidFill>
                <a:prstClr val="black"/>
              </a:solidFill>
            </a:endParaRPr>
          </a:p>
        </p:txBody>
      </p:sp>
    </p:spTree>
    <p:extLst>
      <p:ext uri="{BB962C8B-B14F-4D97-AF65-F5344CB8AC3E}">
        <p14:creationId xmlns:p14="http://schemas.microsoft.com/office/powerpoint/2010/main" val="205236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ym typeface="Wingdings" panose="05000000000000000000" pitchFamily="2" charset="2"/>
              </a:rPr>
              <a:t>graphitization under high </a:t>
            </a:r>
            <a:r>
              <a:rPr lang="en-US" b="1" dirty="0" err="1" smtClean="0">
                <a:sym typeface="Wingdings" panose="05000000000000000000" pitchFamily="2" charset="2"/>
              </a:rPr>
              <a:t>fluences</a:t>
            </a:r>
            <a:r>
              <a:rPr lang="en-US" b="1" dirty="0" smtClean="0">
                <a:sym typeface="Wingdings" panose="05000000000000000000" pitchFamily="2" charset="2"/>
              </a:rPr>
              <a:t> leads to compaction and finally fracturing of foil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ym typeface="Wingdings" panose="05000000000000000000" pitchFamily="2" charset="2"/>
              </a:rPr>
              <a:t>compaction=higher density  increase of </a:t>
            </a:r>
            <a:r>
              <a:rPr lang="en-US" b="1" dirty="0" err="1" smtClean="0">
                <a:sym typeface="Wingdings" panose="05000000000000000000" pitchFamily="2" charset="2"/>
              </a:rPr>
              <a:t>dE</a:t>
            </a:r>
            <a:r>
              <a:rPr lang="en-US" b="1" dirty="0" smtClean="0">
                <a:sym typeface="Wingdings" panose="05000000000000000000" pitchFamily="2" charset="2"/>
              </a:rPr>
              <a:t>/dx  higher damage</a:t>
            </a:r>
          </a:p>
          <a:p>
            <a:endParaRPr lang="en-US" dirty="0"/>
          </a:p>
        </p:txBody>
      </p:sp>
      <p:sp>
        <p:nvSpPr>
          <p:cNvPr id="4" name="Slide Number Placeholder 3"/>
          <p:cNvSpPr>
            <a:spLocks noGrp="1"/>
          </p:cNvSpPr>
          <p:nvPr>
            <p:ph type="sldNum" sz="quarter" idx="10"/>
          </p:nvPr>
        </p:nvSpPr>
        <p:spPr/>
        <p:txBody>
          <a:bodyPr/>
          <a:lstStyle/>
          <a:p>
            <a:fld id="{F46531FD-95A5-459B-A0FB-48F6BFC7F7FE}" type="slidenum">
              <a:rPr lang="de-DE" smtClean="0">
                <a:solidFill>
                  <a:prstClr val="black"/>
                </a:solidFill>
              </a:rPr>
              <a:pPr/>
              <a:t>37</a:t>
            </a:fld>
            <a:endParaRPr lang="de-DE" dirty="0">
              <a:solidFill>
                <a:prstClr val="black"/>
              </a:solidFill>
            </a:endParaRPr>
          </a:p>
        </p:txBody>
      </p:sp>
    </p:spTree>
    <p:extLst>
      <p:ext uri="{BB962C8B-B14F-4D97-AF65-F5344CB8AC3E}">
        <p14:creationId xmlns:p14="http://schemas.microsoft.com/office/powerpoint/2010/main" val="20523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err="1" smtClean="0"/>
              <a:t>Umwandlung</a:t>
            </a:r>
            <a:r>
              <a:rPr lang="en-US" b="1" dirty="0" smtClean="0"/>
              <a:t> </a:t>
            </a:r>
            <a:r>
              <a:rPr lang="en-US" b="1" dirty="0" err="1" smtClean="0"/>
              <a:t>amorph</a:t>
            </a:r>
            <a:r>
              <a:rPr lang="en-US" b="1" dirty="0" smtClean="0"/>
              <a:t> (low density) target </a:t>
            </a:r>
            <a:r>
              <a:rPr lang="en-US" b="1" dirty="0" smtClean="0">
                <a:sym typeface="Wingdings" panose="05000000000000000000" pitchFamily="2" charset="2"/>
              </a:rPr>
              <a:t> </a:t>
            </a:r>
            <a:r>
              <a:rPr lang="en-US" b="1" dirty="0" err="1" smtClean="0">
                <a:sym typeface="Wingdings" panose="05000000000000000000" pitchFamily="2" charset="2"/>
              </a:rPr>
              <a:t>nanocrystalline</a:t>
            </a:r>
            <a:r>
              <a:rPr lang="en-US" b="1" baseline="0" dirty="0" smtClean="0">
                <a:sym typeface="Wingdings" panose="05000000000000000000" pitchFamily="2" charset="2"/>
              </a:rPr>
              <a:t> </a:t>
            </a:r>
            <a:r>
              <a:rPr lang="en-US" b="1" dirty="0" smtClean="0">
                <a:sym typeface="Wingdings" panose="05000000000000000000" pitchFamily="2" charset="2"/>
              </a:rPr>
              <a:t>graphitic (higher density)  structure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ym typeface="Wingdings" panose="05000000000000000000" pitchFamily="2" charset="2"/>
              </a:rPr>
              <a:t>AFM = atomic force microscopy</a:t>
            </a:r>
          </a:p>
          <a:p>
            <a:endParaRPr lang="en-US" dirty="0"/>
          </a:p>
        </p:txBody>
      </p:sp>
      <p:sp>
        <p:nvSpPr>
          <p:cNvPr id="4" name="Slide Number Placeholder 3"/>
          <p:cNvSpPr>
            <a:spLocks noGrp="1"/>
          </p:cNvSpPr>
          <p:nvPr>
            <p:ph type="sldNum" sz="quarter" idx="10"/>
          </p:nvPr>
        </p:nvSpPr>
        <p:spPr/>
        <p:txBody>
          <a:bodyPr/>
          <a:lstStyle/>
          <a:p>
            <a:fld id="{F46531FD-95A5-459B-A0FB-48F6BFC7F7FE}" type="slidenum">
              <a:rPr lang="de-DE" smtClean="0">
                <a:solidFill>
                  <a:prstClr val="black"/>
                </a:solidFill>
              </a:rPr>
              <a:pPr/>
              <a:t>38</a:t>
            </a:fld>
            <a:endParaRPr lang="de-DE" dirty="0">
              <a:solidFill>
                <a:prstClr val="black"/>
              </a:solidFill>
            </a:endParaRPr>
          </a:p>
        </p:txBody>
      </p:sp>
    </p:spTree>
    <p:extLst>
      <p:ext uri="{BB962C8B-B14F-4D97-AF65-F5344CB8AC3E}">
        <p14:creationId xmlns:p14="http://schemas.microsoft.com/office/powerpoint/2010/main" val="20523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71600" y="923925"/>
            <a:ext cx="4095750" cy="30718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198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71600" y="923925"/>
            <a:ext cx="4095750" cy="3071813"/>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30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GSI</a:t>
            </a:r>
            <a:r>
              <a:rPr lang="en-US" baseline="0" dirty="0" smtClean="0"/>
              <a:t> all ion species </a:t>
            </a:r>
            <a:r>
              <a:rPr lang="en-US" dirty="0" smtClean="0"/>
              <a:t>from light ions to Uranium are available and can be accelerated</a:t>
            </a:r>
            <a:r>
              <a:rPr lang="en-US" baseline="0" dirty="0" smtClean="0"/>
              <a:t> in the UNILAC linear accelerator to a maximal specific energy of 11.4 MeV/u, which is equivalent to ~ 2 </a:t>
            </a:r>
            <a:r>
              <a:rPr lang="en-US" baseline="0" dirty="0" err="1" smtClean="0"/>
              <a:t>GeV</a:t>
            </a:r>
            <a:r>
              <a:rPr lang="en-US" baseline="0" dirty="0" smtClean="0"/>
              <a:t> for the heavies ion species, and corresponds to a penetration range of ~ 100 micrometers. There are two sites devoted to Materials research at the UNILAC.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4</a:t>
            </a:fld>
            <a:endParaRPr lang="de-DE"/>
          </a:p>
        </p:txBody>
      </p:sp>
    </p:spTree>
    <p:extLst>
      <p:ext uri="{BB962C8B-B14F-4D97-AF65-F5344CB8AC3E}">
        <p14:creationId xmlns:p14="http://schemas.microsoft.com/office/powerpoint/2010/main" val="42791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GSI</a:t>
            </a:r>
            <a:r>
              <a:rPr lang="en-US" baseline="0" dirty="0" smtClean="0"/>
              <a:t> all ion species </a:t>
            </a:r>
            <a:r>
              <a:rPr lang="en-US" dirty="0" smtClean="0"/>
              <a:t>from light ions to Uranium are available and can be accelerated</a:t>
            </a:r>
            <a:r>
              <a:rPr lang="en-US" baseline="0" dirty="0" smtClean="0"/>
              <a:t> in the UNILAC linear accelerator to a maximal specific energy of 11.4 MeV/u, which is equivalent to ~ 2 </a:t>
            </a:r>
            <a:r>
              <a:rPr lang="en-US" baseline="0" dirty="0" err="1" smtClean="0"/>
              <a:t>GeV</a:t>
            </a:r>
            <a:r>
              <a:rPr lang="en-US" baseline="0" dirty="0" smtClean="0"/>
              <a:t> for the heavies ion species, and corresponds to a penetration range of ~ 100 micrometers. There are two sites devoted to Materials research at the UNILAC.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5</a:t>
            </a:fld>
            <a:endParaRPr lang="de-DE"/>
          </a:p>
        </p:txBody>
      </p:sp>
    </p:spTree>
    <p:extLst>
      <p:ext uri="{BB962C8B-B14F-4D97-AF65-F5344CB8AC3E}">
        <p14:creationId xmlns:p14="http://schemas.microsoft.com/office/powerpoint/2010/main" val="42791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GSI</a:t>
            </a:r>
            <a:r>
              <a:rPr lang="en-US" baseline="0" dirty="0" smtClean="0"/>
              <a:t> all ion species </a:t>
            </a:r>
            <a:r>
              <a:rPr lang="en-US" dirty="0" smtClean="0"/>
              <a:t>from light ions to Uranium are available and can be accelerated</a:t>
            </a:r>
            <a:r>
              <a:rPr lang="en-US" baseline="0" dirty="0" smtClean="0"/>
              <a:t> in the UNILAC linear accelerator to a maximal specific energy of 11.4 MeV/u, which is equivalent to ~ 2 </a:t>
            </a:r>
            <a:r>
              <a:rPr lang="en-US" baseline="0" dirty="0" err="1" smtClean="0"/>
              <a:t>GeV</a:t>
            </a:r>
            <a:r>
              <a:rPr lang="en-US" baseline="0" dirty="0" smtClean="0"/>
              <a:t> for the heavies ion species, and corresponds to a penetration range of ~ 100 micrometers. There are two sites devoted to Materials research at the UNILAC. </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6</a:t>
            </a:fld>
            <a:endParaRPr lang="de-DE"/>
          </a:p>
        </p:txBody>
      </p:sp>
    </p:spTree>
    <p:extLst>
      <p:ext uri="{BB962C8B-B14F-4D97-AF65-F5344CB8AC3E}">
        <p14:creationId xmlns:p14="http://schemas.microsoft.com/office/powerpoint/2010/main" val="42791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ions of the UNILAC accelerator</a:t>
            </a:r>
            <a:r>
              <a:rPr lang="en-US" baseline="0" dirty="0" smtClean="0"/>
              <a:t> are transferred to a heavy ion synchrotron in which they are further accelerated to energies of ~ 1 </a:t>
            </a:r>
            <a:r>
              <a:rPr lang="en-US" baseline="0" dirty="0" err="1" smtClean="0"/>
              <a:t>GeV</a:t>
            </a:r>
            <a:r>
              <a:rPr lang="en-US" baseline="0" dirty="0" smtClean="0"/>
              <a:t>/u, which means the ions can penetrate mm </a:t>
            </a:r>
            <a:r>
              <a:rPr lang="en-US" baseline="0" dirty="0" err="1" smtClean="0"/>
              <a:t>upto</a:t>
            </a:r>
            <a:r>
              <a:rPr lang="en-US" baseline="0" dirty="0" smtClean="0"/>
              <a:t> cm in the materials. Materials research experiments at these energies are hosted in cave A, for example high pressure irradiation experiments, for which the ions need to pass through the diamonds of a diamond-</a:t>
            </a:r>
            <a:r>
              <a:rPr lang="en-US" baseline="0" dirty="0" err="1" smtClean="0"/>
              <a:t>envil</a:t>
            </a:r>
            <a:r>
              <a:rPr lang="en-US" baseline="0" dirty="0" smtClean="0"/>
              <a:t> cell to reach the sample of interest. Phase change investigations and material characterization is done ex-situ after irradiation. In-situ and online monitoring is done at the M-branch which in turn consists of three separate </a:t>
            </a:r>
            <a:r>
              <a:rPr lang="en-US" baseline="0" dirty="0" err="1" smtClean="0"/>
              <a:t>beamlines</a:t>
            </a:r>
            <a:r>
              <a:rPr lang="en-US" baseline="0" dirty="0" smtClean="0"/>
              <a:t>.</a:t>
            </a:r>
            <a:endParaRPr lang="de-DE" dirty="0"/>
          </a:p>
        </p:txBody>
      </p:sp>
      <p:sp>
        <p:nvSpPr>
          <p:cNvPr id="4" name="Slide Number Placeholder 3"/>
          <p:cNvSpPr>
            <a:spLocks noGrp="1"/>
          </p:cNvSpPr>
          <p:nvPr>
            <p:ph type="sldNum" sz="quarter" idx="10"/>
          </p:nvPr>
        </p:nvSpPr>
        <p:spPr/>
        <p:txBody>
          <a:bodyPr/>
          <a:lstStyle/>
          <a:p>
            <a:fld id="{8E7C3A82-59D5-4E5E-BFB5-854772A3AE51}" type="slidenum">
              <a:rPr lang="de-DE" smtClean="0"/>
              <a:t>7</a:t>
            </a:fld>
            <a:endParaRPr lang="de-DE"/>
          </a:p>
        </p:txBody>
      </p:sp>
    </p:spTree>
    <p:extLst>
      <p:ext uri="{BB962C8B-B14F-4D97-AF65-F5344CB8AC3E}">
        <p14:creationId xmlns:p14="http://schemas.microsoft.com/office/powerpoint/2010/main" val="237970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To</a:t>
            </a:r>
            <a:r>
              <a:rPr lang="de-DE" dirty="0" smtClean="0"/>
              <a:t> check </a:t>
            </a:r>
            <a:r>
              <a:rPr lang="de-DE" dirty="0" err="1" smtClean="0"/>
              <a:t>this</a:t>
            </a:r>
            <a:r>
              <a:rPr lang="de-DE" dirty="0" smtClean="0"/>
              <a:t>, </a:t>
            </a:r>
            <a:r>
              <a:rPr lang="de-DE" dirty="0" err="1" smtClean="0"/>
              <a:t>they</a:t>
            </a:r>
            <a:r>
              <a:rPr lang="de-DE" dirty="0" smtClean="0"/>
              <a:t> </a:t>
            </a:r>
            <a:r>
              <a:rPr lang="de-DE" dirty="0" err="1" smtClean="0"/>
              <a:t>performed</a:t>
            </a:r>
            <a:r>
              <a:rPr lang="de-DE" dirty="0" smtClean="0"/>
              <a:t> </a:t>
            </a:r>
            <a:r>
              <a:rPr lang="de-DE" dirty="0" err="1" smtClean="0"/>
              <a:t>another</a:t>
            </a:r>
            <a:r>
              <a:rPr lang="de-DE" baseline="0" dirty="0" smtClean="0"/>
              <a:t> </a:t>
            </a:r>
            <a:r>
              <a:rPr lang="de-DE" dirty="0" err="1" smtClean="0"/>
              <a:t>experiment</a:t>
            </a:r>
            <a:r>
              <a:rPr lang="de-DE" baseline="0" dirty="0" smtClean="0"/>
              <a:t> </a:t>
            </a:r>
            <a:r>
              <a:rPr lang="de-DE" dirty="0" err="1" smtClean="0"/>
              <a:t>irradiating</a:t>
            </a:r>
            <a:r>
              <a:rPr lang="de-DE" dirty="0" smtClean="0"/>
              <a:t> a SGL </a:t>
            </a:r>
            <a:r>
              <a:rPr lang="de-DE" dirty="0" err="1" smtClean="0"/>
              <a:t>previously</a:t>
            </a:r>
            <a:r>
              <a:rPr lang="de-DE" baseline="0" dirty="0" smtClean="0"/>
              <a:t> </a:t>
            </a:r>
            <a:r>
              <a:rPr lang="de-DE" baseline="0" dirty="0" err="1" smtClean="0"/>
              <a:t>tranferred</a:t>
            </a:r>
            <a:r>
              <a:rPr lang="de-DE" baseline="0" dirty="0" smtClean="0"/>
              <a:t> </a:t>
            </a:r>
            <a:r>
              <a:rPr lang="de-DE" baseline="0" dirty="0" err="1" smtClean="0"/>
              <a:t>onto</a:t>
            </a:r>
            <a:r>
              <a:rPr lang="de-DE" baseline="0" dirty="0" smtClean="0"/>
              <a:t> a </a:t>
            </a:r>
            <a:r>
              <a:rPr lang="de-DE" baseline="0" dirty="0" err="1" smtClean="0"/>
              <a:t>pre-structured</a:t>
            </a:r>
            <a:r>
              <a:rPr lang="de-DE" baseline="0" dirty="0" smtClean="0"/>
              <a:t> Si </a:t>
            </a:r>
            <a:r>
              <a:rPr lang="de-DE" baseline="0" dirty="0" err="1" smtClean="0"/>
              <a:t>substrate</a:t>
            </a:r>
            <a:r>
              <a:rPr lang="de-DE" baseline="0" dirty="0" smtClean="0"/>
              <a:t>. In </a:t>
            </a:r>
            <a:r>
              <a:rPr lang="de-DE" baseline="0" dirty="0" err="1" smtClean="0"/>
              <a:t>the</a:t>
            </a:r>
            <a:r>
              <a:rPr lang="de-DE" baseline="0" dirty="0" smtClean="0"/>
              <a:t> </a:t>
            </a:r>
            <a:r>
              <a:rPr lang="de-DE" baseline="0" dirty="0" err="1" smtClean="0"/>
              <a:t>circle</a:t>
            </a:r>
            <a:r>
              <a:rPr lang="de-DE" baseline="0" dirty="0" smtClean="0"/>
              <a:t> </a:t>
            </a:r>
            <a:r>
              <a:rPr lang="de-DE" baseline="0" dirty="0" err="1" smtClean="0"/>
              <a:t>parts</a:t>
            </a:r>
            <a:r>
              <a:rPr lang="de-DE" baseline="0" dirty="0" smtClean="0"/>
              <a:t> (in </a:t>
            </a:r>
            <a:r>
              <a:rPr lang="de-DE" baseline="0" dirty="0" err="1" smtClean="0"/>
              <a:t>blue</a:t>
            </a:r>
            <a:r>
              <a:rPr lang="de-DE" baseline="0" dirty="0" smtClean="0"/>
              <a:t>) </a:t>
            </a:r>
            <a:r>
              <a:rPr lang="de-DE" baseline="0" dirty="0" err="1" smtClean="0"/>
              <a:t>the</a:t>
            </a:r>
            <a:r>
              <a:rPr lang="de-DE" baseline="0" dirty="0" smtClean="0"/>
              <a:t> SGL </a:t>
            </a:r>
            <a:r>
              <a:rPr lang="de-DE" baseline="0" dirty="0" err="1" smtClean="0"/>
              <a:t>is</a:t>
            </a:r>
            <a:r>
              <a:rPr lang="de-DE" baseline="0" dirty="0" smtClean="0"/>
              <a:t> </a:t>
            </a:r>
            <a:r>
              <a:rPr lang="de-DE" baseline="0" dirty="0" err="1" smtClean="0"/>
              <a:t>suspended</a:t>
            </a:r>
            <a:r>
              <a:rPr lang="de-DE" baseline="0" dirty="0" smtClean="0"/>
              <a:t>, </a:t>
            </a:r>
            <a:r>
              <a:rPr lang="de-DE" baseline="0" dirty="0" err="1" smtClean="0"/>
              <a:t>while</a:t>
            </a:r>
            <a:r>
              <a:rPr lang="de-DE" baseline="0" dirty="0" smtClean="0"/>
              <a:t> on </a:t>
            </a:r>
            <a:r>
              <a:rPr lang="de-DE" baseline="0" dirty="0" err="1" smtClean="0"/>
              <a:t>the</a:t>
            </a:r>
            <a:r>
              <a:rPr lang="de-DE" baseline="0" dirty="0" smtClean="0"/>
              <a:t> </a:t>
            </a:r>
            <a:r>
              <a:rPr lang="de-DE" baseline="0" dirty="0" err="1" smtClean="0"/>
              <a:t>rest</a:t>
            </a:r>
            <a:r>
              <a:rPr lang="de-DE" baseline="0" dirty="0" smtClean="0"/>
              <a:t> (orange) </a:t>
            </a:r>
            <a:r>
              <a:rPr lang="de-DE" baseline="0" dirty="0" err="1" smtClean="0"/>
              <a:t>the</a:t>
            </a:r>
            <a:r>
              <a:rPr lang="de-DE" baseline="0" dirty="0" smtClean="0"/>
              <a:t> SGL </a:t>
            </a:r>
            <a:r>
              <a:rPr lang="de-DE" baseline="0" dirty="0" err="1" smtClean="0"/>
              <a:t>is</a:t>
            </a:r>
            <a:r>
              <a:rPr lang="de-DE" baseline="0" dirty="0" smtClean="0"/>
              <a:t> </a:t>
            </a:r>
            <a:r>
              <a:rPr lang="de-DE" baseline="0" dirty="0" err="1" smtClean="0"/>
              <a:t>lying</a:t>
            </a:r>
            <a:r>
              <a:rPr lang="de-DE" baseline="0" dirty="0" smtClean="0"/>
              <a:t> on </a:t>
            </a:r>
            <a:r>
              <a:rPr lang="de-DE" baseline="0" dirty="0" err="1" smtClean="0"/>
              <a:t>the</a:t>
            </a:r>
            <a:r>
              <a:rPr lang="de-DE" baseline="0" dirty="0" smtClean="0"/>
              <a:t> Si </a:t>
            </a:r>
            <a:r>
              <a:rPr lang="de-DE" baseline="0" dirty="0" err="1" smtClean="0"/>
              <a:t>substrate</a:t>
            </a:r>
            <a:r>
              <a:rPr lang="de-DE" baseline="0" dirty="0" smtClean="0"/>
              <a:t>. The </a:t>
            </a:r>
            <a:r>
              <a:rPr lang="de-DE" baseline="0" dirty="0" err="1" smtClean="0"/>
              <a:t>tracks</a:t>
            </a:r>
            <a:r>
              <a:rPr lang="de-DE" baseline="0" dirty="0" smtClean="0"/>
              <a:t> on </a:t>
            </a:r>
            <a:r>
              <a:rPr lang="de-DE" baseline="0" dirty="0" err="1" smtClean="0"/>
              <a:t>the</a:t>
            </a:r>
            <a:r>
              <a:rPr lang="de-DE" baseline="0" dirty="0" smtClean="0"/>
              <a:t> </a:t>
            </a:r>
            <a:r>
              <a:rPr lang="de-DE" baseline="0" dirty="0" err="1" smtClean="0"/>
              <a:t>supported</a:t>
            </a:r>
            <a:r>
              <a:rPr lang="de-DE" baseline="0" dirty="0" smtClean="0"/>
              <a:t> SGL </a:t>
            </a:r>
            <a:r>
              <a:rPr lang="de-DE" baseline="0" dirty="0" err="1" smtClean="0"/>
              <a:t>display</a:t>
            </a:r>
            <a:r>
              <a:rPr lang="de-DE" baseline="0" dirty="0" smtClean="0"/>
              <a:t> </a:t>
            </a:r>
            <a:r>
              <a:rPr lang="de-DE" baseline="0" dirty="0" err="1" smtClean="0"/>
              <a:t>the</a:t>
            </a:r>
            <a:r>
              <a:rPr lang="de-DE" baseline="0" dirty="0" smtClean="0"/>
              <a:t> same </a:t>
            </a:r>
            <a:r>
              <a:rPr lang="de-DE" baseline="0" dirty="0" err="1" smtClean="0"/>
              <a:t>morphology</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tracks</a:t>
            </a:r>
            <a:r>
              <a:rPr lang="de-DE" baseline="0" dirty="0" smtClean="0"/>
              <a:t> on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example</a:t>
            </a:r>
            <a:r>
              <a:rPr lang="de-DE" baseline="0" dirty="0" smtClean="0"/>
              <a:t>, </a:t>
            </a:r>
            <a:r>
              <a:rPr lang="de-DE" baseline="0" dirty="0" err="1" smtClean="0"/>
              <a:t>altrhough</a:t>
            </a:r>
            <a:r>
              <a:rPr lang="de-DE" baseline="0" dirty="0" smtClean="0"/>
              <a:t> </a:t>
            </a:r>
            <a:r>
              <a:rPr lang="de-DE" baseline="0" dirty="0" err="1" smtClean="0"/>
              <a:t>much</a:t>
            </a:r>
            <a:r>
              <a:rPr lang="de-DE" baseline="0" dirty="0" smtClean="0"/>
              <a:t> </a:t>
            </a:r>
            <a:r>
              <a:rPr lang="de-DE" baseline="0" dirty="0" err="1" smtClean="0"/>
              <a:t>smaller</a:t>
            </a:r>
            <a:r>
              <a:rPr lang="de-DE" baseline="0" dirty="0" smtClean="0"/>
              <a:t> (</a:t>
            </a:r>
            <a:r>
              <a:rPr lang="de-DE" baseline="0" dirty="0" err="1" smtClean="0"/>
              <a:t>question</a:t>
            </a:r>
            <a:r>
              <a:rPr lang="de-DE" baseline="0" dirty="0" smtClean="0"/>
              <a:t>: </a:t>
            </a:r>
            <a:r>
              <a:rPr lang="de-DE" baseline="0" dirty="0" err="1" smtClean="0"/>
              <a:t>with</a:t>
            </a:r>
            <a:r>
              <a:rPr lang="de-DE" baseline="0" dirty="0" smtClean="0"/>
              <a:t> </a:t>
            </a:r>
            <a:r>
              <a:rPr lang="de-DE" baseline="0" dirty="0" err="1" smtClean="0"/>
              <a:t>smaller</a:t>
            </a:r>
            <a:r>
              <a:rPr lang="de-DE" baseline="0" dirty="0" smtClean="0"/>
              <a:t> </a:t>
            </a:r>
            <a:r>
              <a:rPr lang="de-DE" baseline="0" dirty="0" err="1" smtClean="0"/>
              <a:t>you</a:t>
            </a:r>
            <a:r>
              <a:rPr lang="de-DE" baseline="0" dirty="0" smtClean="0"/>
              <a:t> </a:t>
            </a:r>
            <a:r>
              <a:rPr lang="de-DE" baseline="0" dirty="0" err="1" smtClean="0"/>
              <a:t>mean</a:t>
            </a:r>
            <a:r>
              <a:rPr lang="de-DE" baseline="0" dirty="0" smtClean="0"/>
              <a:t> </a:t>
            </a:r>
            <a:r>
              <a:rPr lang="de-DE" baseline="0" dirty="0" err="1" smtClean="0"/>
              <a:t>shorter</a:t>
            </a:r>
            <a:r>
              <a:rPr lang="de-DE" baseline="0" dirty="0" smtClean="0"/>
              <a:t>?). </a:t>
            </a:r>
            <a:r>
              <a:rPr lang="de-DE" sz="1200" kern="1200" dirty="0" smtClean="0">
                <a:solidFill>
                  <a:schemeClr val="tx1"/>
                </a:solidFill>
                <a:effectLst/>
                <a:latin typeface="+mn-lt"/>
                <a:ea typeface="+mn-ea"/>
                <a:cs typeface="+mn-cs"/>
              </a:rPr>
              <a:t>In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freestanding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a:t>
            </a:r>
            <a:r>
              <a:rPr lang="de-DE" sz="1200" kern="1200" dirty="0" smtClean="0">
                <a:solidFill>
                  <a:schemeClr val="tx1"/>
                </a:solidFill>
                <a:effectLst/>
                <a:latin typeface="+mn-lt"/>
                <a:ea typeface="+mn-ea"/>
                <a:cs typeface="+mn-cs"/>
              </a:rPr>
              <a:t>, nano-rifts </a:t>
            </a:r>
            <a:r>
              <a:rPr lang="de-DE" sz="1200" kern="1200" dirty="0" err="1" smtClean="0">
                <a:solidFill>
                  <a:schemeClr val="tx1"/>
                </a:solidFill>
                <a:effectLst/>
                <a:latin typeface="+mn-lt"/>
                <a:ea typeface="+mn-ea"/>
                <a:cs typeface="+mn-cs"/>
              </a:rPr>
              <a:t>are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observed</a:t>
            </a:r>
            <a:r>
              <a:rPr lang="de-DE" sz="1200" kern="1200" baseline="0" dirty="0" smtClean="0">
                <a:solidFill>
                  <a:schemeClr val="tx1"/>
                </a:solidFill>
                <a:effectLst/>
                <a:latin typeface="+mn-lt"/>
                <a:ea typeface="+mn-ea"/>
                <a:cs typeface="+mn-cs"/>
              </a:rPr>
              <a:t>.</a:t>
            </a:r>
          </a:p>
          <a:p>
            <a:endParaRPr lang="de-DE" sz="1200" kern="1200" baseline="0" dirty="0" smtClean="0">
              <a:solidFill>
                <a:schemeClr val="tx1"/>
              </a:solidFill>
              <a:effectLst/>
              <a:latin typeface="+mn-lt"/>
              <a:ea typeface="+mn-ea"/>
              <a:cs typeface="+mn-cs"/>
            </a:endParaRPr>
          </a:p>
          <a:p>
            <a:r>
              <a:rPr lang="de-DE" sz="1200" b="0" i="0" u="none" strike="noStrike" kern="1200" baseline="0" dirty="0" smtClean="0">
                <a:solidFill>
                  <a:schemeClr val="tx1"/>
                </a:solidFill>
                <a:latin typeface="+mn-lt"/>
                <a:ea typeface="+mn-ea"/>
                <a:cs typeface="+mn-cs"/>
              </a:rPr>
              <a:t>The </a:t>
            </a:r>
            <a:r>
              <a:rPr lang="de-DE" sz="1200" b="0" i="0" u="none" strike="noStrike" kern="1200" baseline="0" dirty="0" err="1" smtClean="0">
                <a:solidFill>
                  <a:schemeClr val="tx1"/>
                </a:solidFill>
                <a:latin typeface="+mn-lt"/>
                <a:ea typeface="+mn-ea"/>
                <a:cs typeface="+mn-cs"/>
              </a:rPr>
              <a:t>formation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CBE </a:t>
            </a:r>
            <a:r>
              <a:rPr lang="de-DE" sz="1200" b="0" i="0" u="none" strike="noStrike" kern="1200" baseline="0" dirty="0" err="1" smtClean="0">
                <a:solidFill>
                  <a:schemeClr val="tx1"/>
                </a:solidFill>
                <a:latin typeface="+mn-lt"/>
                <a:ea typeface="+mn-ea"/>
                <a:cs typeface="+mn-cs"/>
              </a:rPr>
              <a:t>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thus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attributed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ejection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material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underlying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support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while</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suspended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linear </a:t>
            </a:r>
            <a:r>
              <a:rPr lang="de-DE" sz="1200" b="0" i="0" u="none" strike="noStrike" kern="1200" baseline="0" dirty="0" err="1" smtClean="0">
                <a:solidFill>
                  <a:schemeClr val="tx1"/>
                </a:solidFill>
                <a:latin typeface="+mn-lt"/>
                <a:ea typeface="+mn-ea"/>
                <a:cs typeface="+mn-cs"/>
              </a:rPr>
              <a:t>riffles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observed</a:t>
            </a:r>
            <a:r>
              <a:rPr lang="de-DE" sz="1200" b="0" i="0" u="none" strike="noStrike" kern="1200" baseline="0" dirty="0" smtClean="0">
                <a:solidFill>
                  <a:schemeClr val="tx1"/>
                </a:solidFill>
                <a:latin typeface="+mn-lt"/>
                <a:ea typeface="+mn-ea"/>
                <a:cs typeface="+mn-cs"/>
              </a:rPr>
              <a:t>.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By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irradiating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samples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various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energies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determined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experimentally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threshold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defect creation directly by the SHI projectile is around </a:t>
            </a:r>
            <a:r>
              <a:rPr lang="de-DE" sz="1200" b="0" i="0" u="none" strike="noStrike" kern="1200" baseline="0" dirty="0" smtClean="0">
                <a:solidFill>
                  <a:schemeClr val="tx1"/>
                </a:solidFill>
                <a:latin typeface="+mn-lt"/>
                <a:ea typeface="+mn-ea"/>
                <a:cs typeface="+mn-cs"/>
              </a:rPr>
              <a:t>S =5 </a:t>
            </a:r>
            <a:r>
              <a:rPr lang="de-DE" sz="1200" b="0" i="0" u="none" strike="noStrike" kern="1200" baseline="0" dirty="0" err="1" smtClean="0">
                <a:solidFill>
                  <a:schemeClr val="tx1"/>
                </a:solidFill>
                <a:latin typeface="+mn-lt"/>
                <a:ea typeface="+mn-ea"/>
                <a:cs typeface="+mn-cs"/>
              </a:rPr>
              <a:t>keV</a:t>
            </a:r>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nm</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Achtung: wenn Du vom </a:t>
            </a:r>
            <a:r>
              <a:rPr lang="de-DE" dirty="0" err="1" smtClean="0"/>
              <a:t>Threshold</a:t>
            </a:r>
            <a:r>
              <a:rPr lang="de-DE" dirty="0" smtClean="0"/>
              <a:t> sprichst ist das Substrat gemeint (ich denke SiO2)!</a:t>
            </a:r>
          </a:p>
          <a:p>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E7C3A82-59D5-4E5E-BFB5-854772A3AE51}" type="slidenum">
              <a:rPr lang="de-DE" smtClean="0"/>
              <a:t>8</a:t>
            </a:fld>
            <a:endParaRPr lang="de-DE"/>
          </a:p>
        </p:txBody>
      </p:sp>
    </p:spTree>
    <p:extLst>
      <p:ext uri="{BB962C8B-B14F-4D97-AF65-F5344CB8AC3E}">
        <p14:creationId xmlns:p14="http://schemas.microsoft.com/office/powerpoint/2010/main" val="423313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To</a:t>
            </a:r>
            <a:r>
              <a:rPr lang="de-DE" dirty="0" smtClean="0"/>
              <a:t> check </a:t>
            </a:r>
            <a:r>
              <a:rPr lang="de-DE" dirty="0" err="1" smtClean="0"/>
              <a:t>this</a:t>
            </a:r>
            <a:r>
              <a:rPr lang="de-DE" dirty="0" smtClean="0"/>
              <a:t>, </a:t>
            </a:r>
            <a:r>
              <a:rPr lang="de-DE" dirty="0" err="1" smtClean="0"/>
              <a:t>they</a:t>
            </a:r>
            <a:r>
              <a:rPr lang="de-DE" dirty="0" smtClean="0"/>
              <a:t> </a:t>
            </a:r>
            <a:r>
              <a:rPr lang="de-DE" dirty="0" err="1" smtClean="0"/>
              <a:t>performed</a:t>
            </a:r>
            <a:r>
              <a:rPr lang="de-DE" dirty="0" smtClean="0"/>
              <a:t> </a:t>
            </a:r>
            <a:r>
              <a:rPr lang="de-DE" dirty="0" err="1" smtClean="0"/>
              <a:t>another</a:t>
            </a:r>
            <a:r>
              <a:rPr lang="de-DE" baseline="0" dirty="0" smtClean="0"/>
              <a:t> </a:t>
            </a:r>
            <a:r>
              <a:rPr lang="de-DE" dirty="0" err="1" smtClean="0"/>
              <a:t>experiment</a:t>
            </a:r>
            <a:r>
              <a:rPr lang="de-DE" baseline="0" dirty="0" smtClean="0"/>
              <a:t> </a:t>
            </a:r>
            <a:r>
              <a:rPr lang="de-DE" dirty="0" err="1" smtClean="0"/>
              <a:t>irradiating</a:t>
            </a:r>
            <a:r>
              <a:rPr lang="de-DE" dirty="0" smtClean="0"/>
              <a:t> a SGL </a:t>
            </a:r>
            <a:r>
              <a:rPr lang="de-DE" dirty="0" err="1" smtClean="0"/>
              <a:t>previously</a:t>
            </a:r>
            <a:r>
              <a:rPr lang="de-DE" baseline="0" dirty="0" smtClean="0"/>
              <a:t> </a:t>
            </a:r>
            <a:r>
              <a:rPr lang="de-DE" baseline="0" dirty="0" err="1" smtClean="0"/>
              <a:t>tranferred</a:t>
            </a:r>
            <a:r>
              <a:rPr lang="de-DE" baseline="0" dirty="0" smtClean="0"/>
              <a:t> </a:t>
            </a:r>
            <a:r>
              <a:rPr lang="de-DE" baseline="0" dirty="0" err="1" smtClean="0"/>
              <a:t>onto</a:t>
            </a:r>
            <a:r>
              <a:rPr lang="de-DE" baseline="0" dirty="0" smtClean="0"/>
              <a:t> a </a:t>
            </a:r>
            <a:r>
              <a:rPr lang="de-DE" baseline="0" dirty="0" err="1" smtClean="0"/>
              <a:t>pre-structured</a:t>
            </a:r>
            <a:r>
              <a:rPr lang="de-DE" baseline="0" dirty="0" smtClean="0"/>
              <a:t> Si </a:t>
            </a:r>
            <a:r>
              <a:rPr lang="de-DE" baseline="0" dirty="0" err="1" smtClean="0"/>
              <a:t>substrate</a:t>
            </a:r>
            <a:r>
              <a:rPr lang="de-DE" baseline="0" dirty="0" smtClean="0"/>
              <a:t>. In </a:t>
            </a:r>
            <a:r>
              <a:rPr lang="de-DE" baseline="0" dirty="0" err="1" smtClean="0"/>
              <a:t>the</a:t>
            </a:r>
            <a:r>
              <a:rPr lang="de-DE" baseline="0" dirty="0" smtClean="0"/>
              <a:t> </a:t>
            </a:r>
            <a:r>
              <a:rPr lang="de-DE" baseline="0" dirty="0" err="1" smtClean="0"/>
              <a:t>circle</a:t>
            </a:r>
            <a:r>
              <a:rPr lang="de-DE" baseline="0" dirty="0" smtClean="0"/>
              <a:t> </a:t>
            </a:r>
            <a:r>
              <a:rPr lang="de-DE" baseline="0" dirty="0" err="1" smtClean="0"/>
              <a:t>parts</a:t>
            </a:r>
            <a:r>
              <a:rPr lang="de-DE" baseline="0" dirty="0" smtClean="0"/>
              <a:t> (in </a:t>
            </a:r>
            <a:r>
              <a:rPr lang="de-DE" baseline="0" dirty="0" err="1" smtClean="0"/>
              <a:t>blue</a:t>
            </a:r>
            <a:r>
              <a:rPr lang="de-DE" baseline="0" dirty="0" smtClean="0"/>
              <a:t>) </a:t>
            </a:r>
            <a:r>
              <a:rPr lang="de-DE" baseline="0" dirty="0" err="1" smtClean="0"/>
              <a:t>the</a:t>
            </a:r>
            <a:r>
              <a:rPr lang="de-DE" baseline="0" dirty="0" smtClean="0"/>
              <a:t> SGL </a:t>
            </a:r>
            <a:r>
              <a:rPr lang="de-DE" baseline="0" dirty="0" err="1" smtClean="0"/>
              <a:t>is</a:t>
            </a:r>
            <a:r>
              <a:rPr lang="de-DE" baseline="0" dirty="0" smtClean="0"/>
              <a:t> </a:t>
            </a:r>
            <a:r>
              <a:rPr lang="de-DE" baseline="0" dirty="0" err="1" smtClean="0"/>
              <a:t>suspended</a:t>
            </a:r>
            <a:r>
              <a:rPr lang="de-DE" baseline="0" dirty="0" smtClean="0"/>
              <a:t>, </a:t>
            </a:r>
            <a:r>
              <a:rPr lang="de-DE" baseline="0" dirty="0" err="1" smtClean="0"/>
              <a:t>while</a:t>
            </a:r>
            <a:r>
              <a:rPr lang="de-DE" baseline="0" dirty="0" smtClean="0"/>
              <a:t> on </a:t>
            </a:r>
            <a:r>
              <a:rPr lang="de-DE" baseline="0" dirty="0" err="1" smtClean="0"/>
              <a:t>the</a:t>
            </a:r>
            <a:r>
              <a:rPr lang="de-DE" baseline="0" dirty="0" smtClean="0"/>
              <a:t> </a:t>
            </a:r>
            <a:r>
              <a:rPr lang="de-DE" baseline="0" dirty="0" err="1" smtClean="0"/>
              <a:t>rest</a:t>
            </a:r>
            <a:r>
              <a:rPr lang="de-DE" baseline="0" dirty="0" smtClean="0"/>
              <a:t> (orange) </a:t>
            </a:r>
            <a:r>
              <a:rPr lang="de-DE" baseline="0" dirty="0" err="1" smtClean="0"/>
              <a:t>the</a:t>
            </a:r>
            <a:r>
              <a:rPr lang="de-DE" baseline="0" dirty="0" smtClean="0"/>
              <a:t> SGL </a:t>
            </a:r>
            <a:r>
              <a:rPr lang="de-DE" baseline="0" dirty="0" err="1" smtClean="0"/>
              <a:t>is</a:t>
            </a:r>
            <a:r>
              <a:rPr lang="de-DE" baseline="0" dirty="0" smtClean="0"/>
              <a:t> </a:t>
            </a:r>
            <a:r>
              <a:rPr lang="de-DE" baseline="0" dirty="0" err="1" smtClean="0"/>
              <a:t>lying</a:t>
            </a:r>
            <a:r>
              <a:rPr lang="de-DE" baseline="0" dirty="0" smtClean="0"/>
              <a:t> on </a:t>
            </a:r>
            <a:r>
              <a:rPr lang="de-DE" baseline="0" dirty="0" err="1" smtClean="0"/>
              <a:t>the</a:t>
            </a:r>
            <a:r>
              <a:rPr lang="de-DE" baseline="0" dirty="0" smtClean="0"/>
              <a:t> Si </a:t>
            </a:r>
            <a:r>
              <a:rPr lang="de-DE" baseline="0" dirty="0" err="1" smtClean="0"/>
              <a:t>substrate</a:t>
            </a:r>
            <a:r>
              <a:rPr lang="de-DE" baseline="0" dirty="0" smtClean="0"/>
              <a:t>. The </a:t>
            </a:r>
            <a:r>
              <a:rPr lang="de-DE" baseline="0" dirty="0" err="1" smtClean="0"/>
              <a:t>tracks</a:t>
            </a:r>
            <a:r>
              <a:rPr lang="de-DE" baseline="0" dirty="0" smtClean="0"/>
              <a:t> on </a:t>
            </a:r>
            <a:r>
              <a:rPr lang="de-DE" baseline="0" dirty="0" err="1" smtClean="0"/>
              <a:t>the</a:t>
            </a:r>
            <a:r>
              <a:rPr lang="de-DE" baseline="0" dirty="0" smtClean="0"/>
              <a:t> </a:t>
            </a:r>
            <a:r>
              <a:rPr lang="de-DE" baseline="0" dirty="0" err="1" smtClean="0"/>
              <a:t>supported</a:t>
            </a:r>
            <a:r>
              <a:rPr lang="de-DE" baseline="0" dirty="0" smtClean="0"/>
              <a:t> SGL </a:t>
            </a:r>
            <a:r>
              <a:rPr lang="de-DE" baseline="0" dirty="0" err="1" smtClean="0"/>
              <a:t>display</a:t>
            </a:r>
            <a:r>
              <a:rPr lang="de-DE" baseline="0" dirty="0" smtClean="0"/>
              <a:t> </a:t>
            </a:r>
            <a:r>
              <a:rPr lang="de-DE" baseline="0" dirty="0" err="1" smtClean="0"/>
              <a:t>the</a:t>
            </a:r>
            <a:r>
              <a:rPr lang="de-DE" baseline="0" dirty="0" smtClean="0"/>
              <a:t> same </a:t>
            </a:r>
            <a:r>
              <a:rPr lang="de-DE" baseline="0" dirty="0" err="1" smtClean="0"/>
              <a:t>morphology</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tracks</a:t>
            </a:r>
            <a:r>
              <a:rPr lang="de-DE" baseline="0" dirty="0" smtClean="0"/>
              <a:t> on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example</a:t>
            </a:r>
            <a:r>
              <a:rPr lang="de-DE" baseline="0" dirty="0" smtClean="0"/>
              <a:t>, </a:t>
            </a:r>
            <a:r>
              <a:rPr lang="de-DE" baseline="0" dirty="0" err="1" smtClean="0"/>
              <a:t>altrhough</a:t>
            </a:r>
            <a:r>
              <a:rPr lang="de-DE" baseline="0" dirty="0" smtClean="0"/>
              <a:t> </a:t>
            </a:r>
            <a:r>
              <a:rPr lang="de-DE" baseline="0" dirty="0" err="1" smtClean="0"/>
              <a:t>much</a:t>
            </a:r>
            <a:r>
              <a:rPr lang="de-DE" baseline="0" dirty="0" smtClean="0"/>
              <a:t> </a:t>
            </a:r>
            <a:r>
              <a:rPr lang="de-DE" baseline="0" dirty="0" err="1" smtClean="0"/>
              <a:t>smaller</a:t>
            </a:r>
            <a:r>
              <a:rPr lang="de-DE" baseline="0" dirty="0" smtClean="0"/>
              <a:t> (</a:t>
            </a:r>
            <a:r>
              <a:rPr lang="de-DE" baseline="0" dirty="0" err="1" smtClean="0"/>
              <a:t>question</a:t>
            </a:r>
            <a:r>
              <a:rPr lang="de-DE" baseline="0" dirty="0" smtClean="0"/>
              <a:t>: </a:t>
            </a:r>
            <a:r>
              <a:rPr lang="de-DE" baseline="0" dirty="0" err="1" smtClean="0"/>
              <a:t>with</a:t>
            </a:r>
            <a:r>
              <a:rPr lang="de-DE" baseline="0" dirty="0" smtClean="0"/>
              <a:t> </a:t>
            </a:r>
            <a:r>
              <a:rPr lang="de-DE" baseline="0" dirty="0" err="1" smtClean="0"/>
              <a:t>smaller</a:t>
            </a:r>
            <a:r>
              <a:rPr lang="de-DE" baseline="0" dirty="0" smtClean="0"/>
              <a:t> </a:t>
            </a:r>
            <a:r>
              <a:rPr lang="de-DE" baseline="0" dirty="0" err="1" smtClean="0"/>
              <a:t>you</a:t>
            </a:r>
            <a:r>
              <a:rPr lang="de-DE" baseline="0" dirty="0" smtClean="0"/>
              <a:t> </a:t>
            </a:r>
            <a:r>
              <a:rPr lang="de-DE" baseline="0" dirty="0" err="1" smtClean="0"/>
              <a:t>mean</a:t>
            </a:r>
            <a:r>
              <a:rPr lang="de-DE" baseline="0" dirty="0" smtClean="0"/>
              <a:t> </a:t>
            </a:r>
            <a:r>
              <a:rPr lang="de-DE" baseline="0" dirty="0" err="1" smtClean="0"/>
              <a:t>shorter</a:t>
            </a:r>
            <a:r>
              <a:rPr lang="de-DE" baseline="0" dirty="0" smtClean="0"/>
              <a:t>?). </a:t>
            </a:r>
            <a:r>
              <a:rPr lang="de-DE" sz="1200" kern="1200" dirty="0" smtClean="0">
                <a:solidFill>
                  <a:schemeClr val="tx1"/>
                </a:solidFill>
                <a:effectLst/>
                <a:latin typeface="+mn-lt"/>
                <a:ea typeface="+mn-ea"/>
                <a:cs typeface="+mn-cs"/>
              </a:rPr>
              <a:t>In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freestanding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a:t>
            </a:r>
            <a:r>
              <a:rPr lang="de-DE" sz="1200" kern="1200" dirty="0" smtClean="0">
                <a:solidFill>
                  <a:schemeClr val="tx1"/>
                </a:solidFill>
                <a:effectLst/>
                <a:latin typeface="+mn-lt"/>
                <a:ea typeface="+mn-ea"/>
                <a:cs typeface="+mn-cs"/>
              </a:rPr>
              <a:t>, nano-rifts </a:t>
            </a:r>
            <a:r>
              <a:rPr lang="de-DE" sz="1200" kern="1200" dirty="0" err="1" smtClean="0">
                <a:solidFill>
                  <a:schemeClr val="tx1"/>
                </a:solidFill>
                <a:effectLst/>
                <a:latin typeface="+mn-lt"/>
                <a:ea typeface="+mn-ea"/>
                <a:cs typeface="+mn-cs"/>
              </a:rPr>
              <a:t>are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observed</a:t>
            </a:r>
            <a:r>
              <a:rPr lang="de-DE" sz="1200" kern="1200" baseline="0" dirty="0" smtClean="0">
                <a:solidFill>
                  <a:schemeClr val="tx1"/>
                </a:solidFill>
                <a:effectLst/>
                <a:latin typeface="+mn-lt"/>
                <a:ea typeface="+mn-ea"/>
                <a:cs typeface="+mn-cs"/>
              </a:rPr>
              <a:t>.</a:t>
            </a:r>
          </a:p>
          <a:p>
            <a:endParaRPr lang="de-DE" sz="1200" kern="1200" baseline="0" dirty="0" smtClean="0">
              <a:solidFill>
                <a:schemeClr val="tx1"/>
              </a:solidFill>
              <a:effectLst/>
              <a:latin typeface="+mn-lt"/>
              <a:ea typeface="+mn-ea"/>
              <a:cs typeface="+mn-cs"/>
            </a:endParaRPr>
          </a:p>
          <a:p>
            <a:r>
              <a:rPr lang="de-DE" sz="1200" b="0" i="0" u="none" strike="noStrike" kern="1200" baseline="0" dirty="0" smtClean="0">
                <a:solidFill>
                  <a:schemeClr val="tx1"/>
                </a:solidFill>
                <a:latin typeface="+mn-lt"/>
                <a:ea typeface="+mn-ea"/>
                <a:cs typeface="+mn-cs"/>
              </a:rPr>
              <a:t>The </a:t>
            </a:r>
            <a:r>
              <a:rPr lang="de-DE" sz="1200" b="0" i="0" u="none" strike="noStrike" kern="1200" baseline="0" dirty="0" err="1" smtClean="0">
                <a:solidFill>
                  <a:schemeClr val="tx1"/>
                </a:solidFill>
                <a:latin typeface="+mn-lt"/>
                <a:ea typeface="+mn-ea"/>
                <a:cs typeface="+mn-cs"/>
              </a:rPr>
              <a:t>formation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CBE </a:t>
            </a:r>
            <a:r>
              <a:rPr lang="de-DE" sz="1200" b="0" i="0" u="none" strike="noStrike" kern="1200" baseline="0" dirty="0" err="1" smtClean="0">
                <a:solidFill>
                  <a:schemeClr val="tx1"/>
                </a:solidFill>
                <a:latin typeface="+mn-lt"/>
                <a:ea typeface="+mn-ea"/>
                <a:cs typeface="+mn-cs"/>
              </a:rPr>
              <a:t>is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thus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attributed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to</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ejection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material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underlying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support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while</a:t>
            </a:r>
            <a:r>
              <a:rPr lang="de-DE" sz="1200" b="0" i="0" u="none" strike="noStrike" kern="1200" baseline="0" dirty="0" smtClean="0">
                <a:solidFill>
                  <a:schemeClr val="tx1"/>
                </a:solidFill>
                <a:latin typeface="+mn-lt"/>
                <a:ea typeface="+mn-ea"/>
                <a:cs typeface="+mn-cs"/>
              </a:rPr>
              <a:t> in </a:t>
            </a:r>
            <a:r>
              <a:rPr lang="de-DE" sz="1200" b="0" i="0" u="none" strike="noStrike" kern="1200" baseline="0" dirty="0" err="1" smtClean="0">
                <a:solidFill>
                  <a:schemeClr val="tx1"/>
                </a:solidFill>
                <a:latin typeface="+mn-lt"/>
                <a:ea typeface="+mn-ea"/>
                <a:cs typeface="+mn-cs"/>
              </a:rPr>
              <a:t>suspended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graphene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only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linear </a:t>
            </a:r>
            <a:r>
              <a:rPr lang="de-DE" sz="1200" b="0" i="0" u="none" strike="noStrike" kern="1200" baseline="0" dirty="0" err="1" smtClean="0">
                <a:solidFill>
                  <a:schemeClr val="tx1"/>
                </a:solidFill>
                <a:latin typeface="+mn-lt"/>
                <a:ea typeface="+mn-ea"/>
                <a:cs typeface="+mn-cs"/>
              </a:rPr>
              <a:t>riffles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observed</a:t>
            </a:r>
            <a:r>
              <a:rPr lang="de-DE" sz="1200" b="0" i="0" u="none" strike="noStrike" kern="1200" baseline="0" dirty="0" smtClean="0">
                <a:solidFill>
                  <a:schemeClr val="tx1"/>
                </a:solidFill>
                <a:latin typeface="+mn-lt"/>
                <a:ea typeface="+mn-ea"/>
                <a:cs typeface="+mn-cs"/>
              </a:rPr>
              <a:t>.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By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irradiating</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samples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various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energies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determined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experimentally</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that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threshold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for</a:t>
            </a:r>
            <a:r>
              <a:rPr lang="de-D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defect creation directly by the SHI projectile is around </a:t>
            </a:r>
            <a:r>
              <a:rPr lang="de-DE" sz="1200" b="0" i="0" u="none" strike="noStrike" kern="1200" baseline="0" dirty="0" smtClean="0">
                <a:solidFill>
                  <a:schemeClr val="tx1"/>
                </a:solidFill>
                <a:latin typeface="+mn-lt"/>
                <a:ea typeface="+mn-ea"/>
                <a:cs typeface="+mn-cs"/>
              </a:rPr>
              <a:t>S =5 </a:t>
            </a:r>
            <a:r>
              <a:rPr lang="de-DE" sz="1200" b="0" i="0" u="none" strike="noStrike" kern="1200" baseline="0" dirty="0" err="1" smtClean="0">
                <a:solidFill>
                  <a:schemeClr val="tx1"/>
                </a:solidFill>
                <a:latin typeface="+mn-lt"/>
                <a:ea typeface="+mn-ea"/>
                <a:cs typeface="+mn-cs"/>
              </a:rPr>
              <a:t>keV</a:t>
            </a:r>
            <a:r>
              <a:rPr lang="de-DE" sz="1200" b="0" i="0" u="none" strike="noStrike" kern="1200" baseline="0" dirty="0" smtClean="0">
                <a:solidFill>
                  <a:schemeClr val="tx1"/>
                </a:solidFill>
                <a:latin typeface="+mn-lt"/>
                <a:ea typeface="+mn-ea"/>
                <a:cs typeface="+mn-cs"/>
              </a:rPr>
              <a:t>/</a:t>
            </a:r>
            <a:r>
              <a:rPr lang="de-DE" sz="1200" b="0" i="0" u="none" strike="noStrike" kern="1200" baseline="0" dirty="0" err="1" smtClean="0">
                <a:solidFill>
                  <a:schemeClr val="tx1"/>
                </a:solidFill>
                <a:latin typeface="+mn-lt"/>
                <a:ea typeface="+mn-ea"/>
                <a:cs typeface="+mn-cs"/>
              </a:rPr>
              <a:t>nm</a:t>
            </a:r>
            <a:endParaRPr lang="de-DE"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Achtung: wenn Du vom </a:t>
            </a:r>
            <a:r>
              <a:rPr lang="de-DE" dirty="0" err="1" smtClean="0"/>
              <a:t>Threshold</a:t>
            </a:r>
            <a:r>
              <a:rPr lang="de-DE" dirty="0" smtClean="0"/>
              <a:t> sprichst ist das Substrat gemeint (ich denke SiO2)!</a:t>
            </a:r>
          </a:p>
          <a:p>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E7C3A82-59D5-4E5E-BFB5-854772A3AE51}" type="slidenum">
              <a:rPr lang="de-DE" smtClean="0"/>
              <a:t>9</a:t>
            </a:fld>
            <a:endParaRPr lang="de-DE"/>
          </a:p>
        </p:txBody>
      </p:sp>
    </p:spTree>
    <p:extLst>
      <p:ext uri="{BB962C8B-B14F-4D97-AF65-F5344CB8AC3E}">
        <p14:creationId xmlns:p14="http://schemas.microsoft.com/office/powerpoint/2010/main" val="423313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36EA9ABD-8F23-42AB-ADAB-E852A234229A}"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32377329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6EA5CB3D-6F37-4194-914E-07F59096034F}"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373526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5E51E25B-2587-4FB4-8F5C-A5D3F1560FA6}"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333010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B57280FA-ED0F-424E-93CA-FA852B3A11EF}"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336703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E95A37EF-938F-4028-B698-0E53301DBF7C}"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399285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BF03E-E243-45AD-B5EF-94A693043A66}"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194286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678DD941-4054-44DF-B699-E81470A341CB}" type="datetime1">
              <a:rPr lang="de-DE" smtClean="0"/>
              <a:t>24.09.2014</a:t>
            </a:fld>
            <a:endParaRPr lang="de-DE"/>
          </a:p>
        </p:txBody>
      </p:sp>
      <p:sp>
        <p:nvSpPr>
          <p:cNvPr id="6" name="Footer Placeholder 5"/>
          <p:cNvSpPr>
            <a:spLocks noGrp="1"/>
          </p:cNvSpPr>
          <p:nvPr>
            <p:ph type="ftr" sz="quarter" idx="11"/>
          </p:nvPr>
        </p:nvSpPr>
        <p:spPr/>
        <p:txBody>
          <a:bodyPr/>
          <a:lstStyle/>
          <a:p>
            <a:r>
              <a:rPr lang="de-DE" smtClean="0"/>
              <a:t>M. Bender - Material Science &amp; BIOMAT</a:t>
            </a:r>
            <a:endParaRPr lang="de-DE"/>
          </a:p>
        </p:txBody>
      </p:sp>
      <p:sp>
        <p:nvSpPr>
          <p:cNvPr id="7" name="Slide Number Placeholder 6"/>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197778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5835F71C-0C7F-4A43-9B74-FC4A9E90782B}" type="datetime1">
              <a:rPr lang="de-DE" smtClean="0"/>
              <a:t>24.09.2014</a:t>
            </a:fld>
            <a:endParaRPr lang="de-DE"/>
          </a:p>
        </p:txBody>
      </p:sp>
      <p:sp>
        <p:nvSpPr>
          <p:cNvPr id="8" name="Footer Placeholder 7"/>
          <p:cNvSpPr>
            <a:spLocks noGrp="1"/>
          </p:cNvSpPr>
          <p:nvPr>
            <p:ph type="ftr" sz="quarter" idx="11"/>
          </p:nvPr>
        </p:nvSpPr>
        <p:spPr/>
        <p:txBody>
          <a:bodyPr/>
          <a:lstStyle/>
          <a:p>
            <a:r>
              <a:rPr lang="de-DE" smtClean="0"/>
              <a:t>M. Bender - Material Science &amp; BIOMAT</a:t>
            </a:r>
            <a:endParaRPr lang="de-DE"/>
          </a:p>
        </p:txBody>
      </p:sp>
      <p:sp>
        <p:nvSpPr>
          <p:cNvPr id="9" name="Slide Number Placeholder 8"/>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329950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F4FA0A4A-2D69-41EA-B2CE-D77A9B658A34}" type="datetime1">
              <a:rPr lang="de-DE" smtClean="0"/>
              <a:t>24.09.2014</a:t>
            </a:fld>
            <a:endParaRPr lang="de-DE"/>
          </a:p>
        </p:txBody>
      </p:sp>
      <p:sp>
        <p:nvSpPr>
          <p:cNvPr id="4" name="Footer Placeholder 3"/>
          <p:cNvSpPr>
            <a:spLocks noGrp="1"/>
          </p:cNvSpPr>
          <p:nvPr>
            <p:ph type="ftr" sz="quarter" idx="11"/>
          </p:nvPr>
        </p:nvSpPr>
        <p:spPr/>
        <p:txBody>
          <a:bodyPr/>
          <a:lstStyle/>
          <a:p>
            <a:r>
              <a:rPr lang="de-DE" smtClean="0"/>
              <a:t>M. Bender - Material Science &amp; BIOMAT</a:t>
            </a:r>
            <a:endParaRPr lang="de-DE"/>
          </a:p>
        </p:txBody>
      </p:sp>
      <p:sp>
        <p:nvSpPr>
          <p:cNvPr id="5" name="Slide Number Placeholder 4"/>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935982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D87F-2D44-43FC-9F1F-EE57B2ECFDBB}" type="datetime1">
              <a:rPr lang="de-DE" smtClean="0"/>
              <a:t>24.09.2014</a:t>
            </a:fld>
            <a:endParaRPr lang="de-DE"/>
          </a:p>
        </p:txBody>
      </p:sp>
      <p:sp>
        <p:nvSpPr>
          <p:cNvPr id="3" name="Footer Placeholder 2"/>
          <p:cNvSpPr>
            <a:spLocks noGrp="1"/>
          </p:cNvSpPr>
          <p:nvPr>
            <p:ph type="ftr" sz="quarter" idx="11"/>
          </p:nvPr>
        </p:nvSpPr>
        <p:spPr/>
        <p:txBody>
          <a:bodyPr/>
          <a:lstStyle/>
          <a:p>
            <a:r>
              <a:rPr lang="de-DE" smtClean="0"/>
              <a:t>M. Bender - Material Science &amp; BIOMAT</a:t>
            </a:r>
            <a:endParaRPr lang="de-DE"/>
          </a:p>
        </p:txBody>
      </p:sp>
      <p:sp>
        <p:nvSpPr>
          <p:cNvPr id="4" name="Slide Number Placeholder 3"/>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160620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1CDD2-CD6B-476D-A393-0817C5B0CC4A}" type="datetime1">
              <a:rPr lang="de-DE" smtClean="0"/>
              <a:t>24.09.2014</a:t>
            </a:fld>
            <a:endParaRPr lang="de-DE"/>
          </a:p>
        </p:txBody>
      </p:sp>
      <p:sp>
        <p:nvSpPr>
          <p:cNvPr id="6" name="Footer Placeholder 5"/>
          <p:cNvSpPr>
            <a:spLocks noGrp="1"/>
          </p:cNvSpPr>
          <p:nvPr>
            <p:ph type="ftr" sz="quarter" idx="11"/>
          </p:nvPr>
        </p:nvSpPr>
        <p:spPr/>
        <p:txBody>
          <a:bodyPr/>
          <a:lstStyle/>
          <a:p>
            <a:r>
              <a:rPr lang="de-DE" smtClean="0"/>
              <a:t>M. Bender - Material Science &amp; BIOMAT</a:t>
            </a:r>
            <a:endParaRPr lang="de-DE"/>
          </a:p>
        </p:txBody>
      </p:sp>
      <p:sp>
        <p:nvSpPr>
          <p:cNvPr id="7" name="Slide Number Placeholder 6"/>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294901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962603E9-2AA4-46F6-82B9-02372D2572A7}" type="datetime1">
              <a:rPr lang="de-DE" smtClean="0"/>
              <a:t>24.09.2014</a:t>
            </a:fld>
            <a:endParaRPr lang="de-DE"/>
          </a:p>
        </p:txBody>
      </p:sp>
      <p:sp>
        <p:nvSpPr>
          <p:cNvPr id="5" name="Footer Placeholder 4"/>
          <p:cNvSpPr>
            <a:spLocks noGrp="1"/>
          </p:cNvSpPr>
          <p:nvPr>
            <p:ph type="ftr" sz="quarter" idx="11"/>
          </p:nvPr>
        </p:nvSpPr>
        <p:spPr>
          <a:xfrm>
            <a:off x="3124200" y="6587624"/>
            <a:ext cx="2895600" cy="249120"/>
          </a:xfrm>
        </p:spPr>
        <p:txBody>
          <a:bodyPr/>
          <a:lstStyle>
            <a:lvl1pPr>
              <a:defRPr>
                <a:solidFill>
                  <a:schemeClr val="tx1"/>
                </a:solidFill>
              </a:defRPr>
            </a:lvl1pPr>
          </a:lstStyle>
          <a:p>
            <a:r>
              <a:rPr lang="de-DE" dirty="0" smtClean="0"/>
              <a:t>M. Bender - Material Science &amp; BIOMAT</a:t>
            </a:r>
            <a:endParaRPr lang="de-DE" dirty="0"/>
          </a:p>
        </p:txBody>
      </p:sp>
      <p:sp>
        <p:nvSpPr>
          <p:cNvPr id="6" name="Slide Number Placeholder 5"/>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26201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B04E9-87AF-4162-A385-18FFED89E0D2}" type="datetime1">
              <a:rPr lang="de-DE" smtClean="0"/>
              <a:t>24.09.2014</a:t>
            </a:fld>
            <a:endParaRPr lang="de-DE"/>
          </a:p>
        </p:txBody>
      </p:sp>
      <p:sp>
        <p:nvSpPr>
          <p:cNvPr id="6" name="Footer Placeholder 5"/>
          <p:cNvSpPr>
            <a:spLocks noGrp="1"/>
          </p:cNvSpPr>
          <p:nvPr>
            <p:ph type="ftr" sz="quarter" idx="11"/>
          </p:nvPr>
        </p:nvSpPr>
        <p:spPr/>
        <p:txBody>
          <a:bodyPr/>
          <a:lstStyle/>
          <a:p>
            <a:r>
              <a:rPr lang="de-DE" smtClean="0"/>
              <a:t>M. Bender - Material Science &amp; BIOMAT</a:t>
            </a:r>
            <a:endParaRPr lang="de-DE"/>
          </a:p>
        </p:txBody>
      </p:sp>
      <p:sp>
        <p:nvSpPr>
          <p:cNvPr id="7" name="Slide Number Placeholder 6"/>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605061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5CCB4BF4-D5DF-47A8-B044-C65E123690D5}"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414429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986059B-852C-4529-A11F-B5CE31C7261B}"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EB0AA7AB-7E04-4B69-A515-653DAEE4D731}" type="slidenum">
              <a:rPr lang="de-DE" smtClean="0"/>
              <a:t>‹Nr.›</a:t>
            </a:fld>
            <a:endParaRPr lang="de-DE"/>
          </a:p>
        </p:txBody>
      </p:sp>
    </p:spTree>
    <p:extLst>
      <p:ext uri="{BB962C8B-B14F-4D97-AF65-F5344CB8AC3E}">
        <p14:creationId xmlns:p14="http://schemas.microsoft.com/office/powerpoint/2010/main" val="40993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AAA4C5-6DC6-40B5-9D2B-3B2D4E5A849A}" type="datetime1">
              <a:rPr lang="de-DE" smtClean="0"/>
              <a:t>24.09.2014</a:t>
            </a:fld>
            <a:endParaRPr lang="de-DE"/>
          </a:p>
        </p:txBody>
      </p:sp>
      <p:sp>
        <p:nvSpPr>
          <p:cNvPr id="5" name="Footer Placeholder 4"/>
          <p:cNvSpPr>
            <a:spLocks noGrp="1"/>
          </p:cNvSpPr>
          <p:nvPr>
            <p:ph type="ftr" sz="quarter" idx="11"/>
          </p:nvPr>
        </p:nvSpPr>
        <p:spPr/>
        <p:txBody>
          <a:bodyPr/>
          <a:lstStyle/>
          <a:p>
            <a:r>
              <a:rPr lang="de-DE" smtClean="0"/>
              <a:t>M. Bender - Material Science &amp; BIOMAT</a:t>
            </a:r>
            <a:endParaRPr lang="de-DE"/>
          </a:p>
        </p:txBody>
      </p:sp>
      <p:sp>
        <p:nvSpPr>
          <p:cNvPr id="6" name="Slide Number Placeholder 5"/>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353474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53D7537A-2ACF-44D2-8689-C93D439876F3}" type="datetime1">
              <a:rPr lang="de-DE" smtClean="0"/>
              <a:t>24.09.2014</a:t>
            </a:fld>
            <a:endParaRPr lang="de-DE"/>
          </a:p>
        </p:txBody>
      </p:sp>
      <p:sp>
        <p:nvSpPr>
          <p:cNvPr id="6" name="Footer Placeholder 5"/>
          <p:cNvSpPr>
            <a:spLocks noGrp="1"/>
          </p:cNvSpPr>
          <p:nvPr>
            <p:ph type="ftr" sz="quarter" idx="11"/>
          </p:nvPr>
        </p:nvSpPr>
        <p:spPr/>
        <p:txBody>
          <a:bodyPr/>
          <a:lstStyle/>
          <a:p>
            <a:r>
              <a:rPr lang="de-DE" smtClean="0"/>
              <a:t>M. Bender - Material Science &amp; BIOMAT</a:t>
            </a:r>
            <a:endParaRPr lang="de-DE"/>
          </a:p>
        </p:txBody>
      </p:sp>
      <p:sp>
        <p:nvSpPr>
          <p:cNvPr id="7" name="Slide Number Placeholder 6"/>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414138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DB509589-6586-427B-A573-F53E14B0895C}" type="datetime1">
              <a:rPr lang="de-DE" smtClean="0"/>
              <a:t>24.09.2014</a:t>
            </a:fld>
            <a:endParaRPr lang="de-DE"/>
          </a:p>
        </p:txBody>
      </p:sp>
      <p:sp>
        <p:nvSpPr>
          <p:cNvPr id="8" name="Footer Placeholder 7"/>
          <p:cNvSpPr>
            <a:spLocks noGrp="1"/>
          </p:cNvSpPr>
          <p:nvPr>
            <p:ph type="ftr" sz="quarter" idx="11"/>
          </p:nvPr>
        </p:nvSpPr>
        <p:spPr/>
        <p:txBody>
          <a:bodyPr/>
          <a:lstStyle/>
          <a:p>
            <a:r>
              <a:rPr lang="de-DE" smtClean="0"/>
              <a:t>M. Bender - Material Science &amp; BIOMAT</a:t>
            </a:r>
            <a:endParaRPr lang="de-DE"/>
          </a:p>
        </p:txBody>
      </p:sp>
      <p:sp>
        <p:nvSpPr>
          <p:cNvPr id="9" name="Slide Number Placeholder 8"/>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1376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17C631EF-8601-48D0-B67A-DF0489FCB541}" type="datetime1">
              <a:rPr lang="de-DE" smtClean="0"/>
              <a:t>24.09.2014</a:t>
            </a:fld>
            <a:endParaRPr lang="de-DE"/>
          </a:p>
        </p:txBody>
      </p:sp>
      <p:sp>
        <p:nvSpPr>
          <p:cNvPr id="4" name="Footer Placeholder 3"/>
          <p:cNvSpPr>
            <a:spLocks noGrp="1"/>
          </p:cNvSpPr>
          <p:nvPr>
            <p:ph type="ftr" sz="quarter" idx="11"/>
          </p:nvPr>
        </p:nvSpPr>
        <p:spPr/>
        <p:txBody>
          <a:bodyPr/>
          <a:lstStyle/>
          <a:p>
            <a:r>
              <a:rPr lang="de-DE" smtClean="0"/>
              <a:t>M. Bender - Material Science &amp; BIOMAT</a:t>
            </a:r>
            <a:endParaRPr lang="de-DE"/>
          </a:p>
        </p:txBody>
      </p:sp>
      <p:sp>
        <p:nvSpPr>
          <p:cNvPr id="5" name="Slide Number Placeholder 4"/>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29735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E5890-3456-4AA8-A23B-EC11C4792BCA}" type="datetime1">
              <a:rPr lang="de-DE" smtClean="0"/>
              <a:t>24.09.2014</a:t>
            </a:fld>
            <a:endParaRPr lang="de-DE"/>
          </a:p>
        </p:txBody>
      </p:sp>
      <p:sp>
        <p:nvSpPr>
          <p:cNvPr id="3" name="Footer Placeholder 2"/>
          <p:cNvSpPr>
            <a:spLocks noGrp="1"/>
          </p:cNvSpPr>
          <p:nvPr>
            <p:ph type="ftr" sz="quarter" idx="11"/>
          </p:nvPr>
        </p:nvSpPr>
        <p:spPr/>
        <p:txBody>
          <a:bodyPr/>
          <a:lstStyle/>
          <a:p>
            <a:r>
              <a:rPr lang="de-DE" smtClean="0"/>
              <a:t>M. Bender - Material Science &amp; BIOMAT</a:t>
            </a:r>
            <a:endParaRPr lang="de-DE"/>
          </a:p>
        </p:txBody>
      </p:sp>
      <p:sp>
        <p:nvSpPr>
          <p:cNvPr id="4" name="Slide Number Placeholder 3"/>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325679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92B4E-0AB3-489D-9BDE-C98A4B8EE797}" type="datetime1">
              <a:rPr lang="de-DE" smtClean="0"/>
              <a:t>24.09.2014</a:t>
            </a:fld>
            <a:endParaRPr lang="de-DE"/>
          </a:p>
        </p:txBody>
      </p:sp>
      <p:sp>
        <p:nvSpPr>
          <p:cNvPr id="6" name="Footer Placeholder 5"/>
          <p:cNvSpPr>
            <a:spLocks noGrp="1"/>
          </p:cNvSpPr>
          <p:nvPr>
            <p:ph type="ftr" sz="quarter" idx="11"/>
          </p:nvPr>
        </p:nvSpPr>
        <p:spPr/>
        <p:txBody>
          <a:bodyPr/>
          <a:lstStyle/>
          <a:p>
            <a:r>
              <a:rPr lang="de-DE" smtClean="0"/>
              <a:t>M. Bender - Material Science &amp; BIOMAT</a:t>
            </a:r>
            <a:endParaRPr lang="de-DE"/>
          </a:p>
        </p:txBody>
      </p:sp>
      <p:sp>
        <p:nvSpPr>
          <p:cNvPr id="7" name="Slide Number Placeholder 6"/>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271684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69D7F-B6A7-4410-8FFB-4F08CDA6F281}" type="datetime1">
              <a:rPr lang="de-DE" smtClean="0"/>
              <a:t>24.09.2014</a:t>
            </a:fld>
            <a:endParaRPr lang="de-DE"/>
          </a:p>
        </p:txBody>
      </p:sp>
      <p:sp>
        <p:nvSpPr>
          <p:cNvPr id="6" name="Footer Placeholder 5"/>
          <p:cNvSpPr>
            <a:spLocks noGrp="1"/>
          </p:cNvSpPr>
          <p:nvPr>
            <p:ph type="ftr" sz="quarter" idx="11"/>
          </p:nvPr>
        </p:nvSpPr>
        <p:spPr/>
        <p:txBody>
          <a:bodyPr/>
          <a:lstStyle/>
          <a:p>
            <a:r>
              <a:rPr lang="de-DE" smtClean="0"/>
              <a:t>M. Bender - Material Science &amp; BIOMAT</a:t>
            </a:r>
            <a:endParaRPr lang="de-DE"/>
          </a:p>
        </p:txBody>
      </p:sp>
      <p:sp>
        <p:nvSpPr>
          <p:cNvPr id="7" name="Slide Number Placeholder 6"/>
          <p:cNvSpPr>
            <a:spLocks noGrp="1"/>
          </p:cNvSpPr>
          <p:nvPr>
            <p:ph type="sldNum" sz="quarter" idx="12"/>
          </p:nvPr>
        </p:nvSpPr>
        <p:spPr/>
        <p:txBody>
          <a:bodyPr/>
          <a:lstStyle/>
          <a:p>
            <a:fld id="{1A555B17-64A0-4C4A-B4C3-D798FCCAB97B}" type="slidenum">
              <a:rPr lang="de-DE" smtClean="0"/>
              <a:t>‹Nr.›</a:t>
            </a:fld>
            <a:endParaRPr lang="de-DE"/>
          </a:p>
        </p:txBody>
      </p:sp>
    </p:spTree>
    <p:extLst>
      <p:ext uri="{BB962C8B-B14F-4D97-AF65-F5344CB8AC3E}">
        <p14:creationId xmlns:p14="http://schemas.microsoft.com/office/powerpoint/2010/main" val="21388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55E5-A47D-4474-86C2-6845D590F840}" type="datetime1">
              <a:rPr lang="de-DE" smtClean="0"/>
              <a:t>24.09.2014</a:t>
            </a:fld>
            <a:endParaRPr lang="de-DE"/>
          </a:p>
        </p:txBody>
      </p:sp>
      <p:sp>
        <p:nvSpPr>
          <p:cNvPr id="5" name="Footer Placeholder 4"/>
          <p:cNvSpPr>
            <a:spLocks noGrp="1"/>
          </p:cNvSpPr>
          <p:nvPr>
            <p:ph type="ftr" sz="quarter" idx="3"/>
          </p:nvPr>
        </p:nvSpPr>
        <p:spPr>
          <a:xfrm>
            <a:off x="3124200" y="6485259"/>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de-DE" smtClean="0"/>
              <a:t>M. Bender - Material Science &amp; BIOMAT</a:t>
            </a: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55B17-64A0-4C4A-B4C3-D798FCCAB97B}" type="slidenum">
              <a:rPr lang="de-DE" smtClean="0"/>
              <a:t>‹Nr.›</a:t>
            </a:fld>
            <a:endParaRPr lang="de-DE"/>
          </a:p>
        </p:txBody>
      </p:sp>
    </p:spTree>
    <p:extLst>
      <p:ext uri="{BB962C8B-B14F-4D97-AF65-F5344CB8AC3E}">
        <p14:creationId xmlns:p14="http://schemas.microsoft.com/office/powerpoint/2010/main" val="16373297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507" y="2204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D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3D8F-1F72-461D-A944-FFC0CE9F54A0}" type="datetime1">
              <a:rPr lang="de-DE" smtClean="0"/>
              <a:t>24.09.2014</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M. Bender - Material Science &amp; BIOMAT</a:t>
            </a: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AA7AB-7E04-4B69-A515-653DAEE4D731}" type="slidenum">
              <a:rPr lang="de-DE" smtClean="0"/>
              <a:t>‹Nr.›</a:t>
            </a:fld>
            <a:endParaRPr lang="de-DE"/>
          </a:p>
        </p:txBody>
      </p:sp>
      <p:sp>
        <p:nvSpPr>
          <p:cNvPr id="7" name="Rectangle 6"/>
          <p:cNvSpPr/>
          <p:nvPr userDrawn="1"/>
        </p:nvSpPr>
        <p:spPr>
          <a:xfrm>
            <a:off x="0" y="980728"/>
            <a:ext cx="9144000"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7" descr="GSI-logo.jpg                                                   00008A6CMac HD3                        B5814388:"/>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0" y="6537376"/>
            <a:ext cx="75600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64099" y="6537376"/>
            <a:ext cx="5040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033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defTabSz="914400" rtl="0" eaLnBrk="1" latinLnBrk="0" hangingPunct="1">
        <a:spcBef>
          <a:spcPct val="0"/>
        </a:spcBef>
        <a:buNone/>
        <a:defRPr sz="4000" b="1" kern="1200">
          <a:solidFill>
            <a:schemeClr val="bg2">
              <a:lumMod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10.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png"/><Relationship Id="rId7"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1.jpeg"/><Relationship Id="rId4" Type="http://schemas.openxmlformats.org/officeDocument/2006/relationships/image" Target="../media/image49.jpe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jpeg"/><Relationship Id="rId7" Type="http://schemas.openxmlformats.org/officeDocument/2006/relationships/image" Target="../media/image1.jpeg"/><Relationship Id="rId12"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2.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3.tiff"/><Relationship Id="rId3" Type="http://schemas.openxmlformats.org/officeDocument/2006/relationships/image" Target="../media/image69.tiff"/><Relationship Id="rId7" Type="http://schemas.openxmlformats.org/officeDocument/2006/relationships/image" Target="../media/image72.tif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1.tiff"/><Relationship Id="rId5" Type="http://schemas.openxmlformats.org/officeDocument/2006/relationships/image" Target="../media/image70.tiff"/><Relationship Id="rId4" Type="http://schemas.openxmlformats.org/officeDocument/2006/relationships/image" Target="../media/image2.png"/><Relationship Id="rId9"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3" Type="http://schemas.openxmlformats.org/officeDocument/2006/relationships/image" Target="../media/image79.wmf"/><Relationship Id="rId18" Type="http://schemas.openxmlformats.org/officeDocument/2006/relationships/oleObject" Target="../embeddings/oleObject7.bin"/><Relationship Id="rId26" Type="http://schemas.openxmlformats.org/officeDocument/2006/relationships/oleObject" Target="../embeddings/oleObject11.bin"/><Relationship Id="rId39" Type="http://schemas.openxmlformats.org/officeDocument/2006/relationships/oleObject" Target="../embeddings/oleObject18.bin"/><Relationship Id="rId3" Type="http://schemas.openxmlformats.org/officeDocument/2006/relationships/notesSlide" Target="../notesSlides/notesSlide20.xml"/><Relationship Id="rId21" Type="http://schemas.openxmlformats.org/officeDocument/2006/relationships/image" Target="../media/image83.wmf"/><Relationship Id="rId34" Type="http://schemas.openxmlformats.org/officeDocument/2006/relationships/image" Target="../media/image89.wmf"/><Relationship Id="rId42" Type="http://schemas.openxmlformats.org/officeDocument/2006/relationships/image" Target="../media/image93.wmf"/><Relationship Id="rId47" Type="http://schemas.openxmlformats.org/officeDocument/2006/relationships/oleObject" Target="../embeddings/oleObject22.bin"/><Relationship Id="rId50" Type="http://schemas.openxmlformats.org/officeDocument/2006/relationships/image" Target="../media/image97.wmf"/><Relationship Id="rId7" Type="http://schemas.openxmlformats.org/officeDocument/2006/relationships/image" Target="../media/image76.wmf"/><Relationship Id="rId12" Type="http://schemas.openxmlformats.org/officeDocument/2006/relationships/oleObject" Target="../embeddings/oleObject4.bin"/><Relationship Id="rId17" Type="http://schemas.openxmlformats.org/officeDocument/2006/relationships/image" Target="../media/image81.wmf"/><Relationship Id="rId25" Type="http://schemas.openxmlformats.org/officeDocument/2006/relationships/image" Target="../media/image85.wmf"/><Relationship Id="rId33" Type="http://schemas.openxmlformats.org/officeDocument/2006/relationships/oleObject" Target="../embeddings/oleObject15.bin"/><Relationship Id="rId38" Type="http://schemas.openxmlformats.org/officeDocument/2006/relationships/image" Target="../media/image91.wmf"/><Relationship Id="rId46" Type="http://schemas.openxmlformats.org/officeDocument/2006/relationships/image" Target="../media/image95.wmf"/><Relationship Id="rId2" Type="http://schemas.openxmlformats.org/officeDocument/2006/relationships/slideLayout" Target="../slideLayouts/slideLayout7.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87.wmf"/><Relationship Id="rId41" Type="http://schemas.openxmlformats.org/officeDocument/2006/relationships/oleObject" Target="../embeddings/oleObject19.bin"/><Relationship Id="rId54" Type="http://schemas.openxmlformats.org/officeDocument/2006/relationships/image" Target="../media/image99.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8.wmf"/><Relationship Id="rId24" Type="http://schemas.openxmlformats.org/officeDocument/2006/relationships/oleObject" Target="../embeddings/oleObject10.bin"/><Relationship Id="rId32" Type="http://schemas.openxmlformats.org/officeDocument/2006/relationships/oleObject" Target="../embeddings/oleObject14.bin"/><Relationship Id="rId37" Type="http://schemas.openxmlformats.org/officeDocument/2006/relationships/oleObject" Target="../embeddings/oleObject17.bin"/><Relationship Id="rId40" Type="http://schemas.openxmlformats.org/officeDocument/2006/relationships/image" Target="../media/image92.wmf"/><Relationship Id="rId45" Type="http://schemas.openxmlformats.org/officeDocument/2006/relationships/oleObject" Target="../embeddings/oleObject21.bin"/><Relationship Id="rId53" Type="http://schemas.openxmlformats.org/officeDocument/2006/relationships/oleObject" Target="../embeddings/oleObject25.bin"/><Relationship Id="rId5" Type="http://schemas.openxmlformats.org/officeDocument/2006/relationships/image" Target="../media/image1.jpeg"/><Relationship Id="rId15" Type="http://schemas.openxmlformats.org/officeDocument/2006/relationships/image" Target="../media/image80.wmf"/><Relationship Id="rId23" Type="http://schemas.openxmlformats.org/officeDocument/2006/relationships/image" Target="../media/image84.wmf"/><Relationship Id="rId28" Type="http://schemas.openxmlformats.org/officeDocument/2006/relationships/oleObject" Target="../embeddings/oleObject12.bin"/><Relationship Id="rId36" Type="http://schemas.openxmlformats.org/officeDocument/2006/relationships/image" Target="../media/image90.wmf"/><Relationship Id="rId49" Type="http://schemas.openxmlformats.org/officeDocument/2006/relationships/oleObject" Target="../embeddings/oleObject23.bin"/><Relationship Id="rId10" Type="http://schemas.openxmlformats.org/officeDocument/2006/relationships/oleObject" Target="../embeddings/oleObject3.bin"/><Relationship Id="rId19" Type="http://schemas.openxmlformats.org/officeDocument/2006/relationships/image" Target="../media/image82.wmf"/><Relationship Id="rId31" Type="http://schemas.openxmlformats.org/officeDocument/2006/relationships/image" Target="../media/image88.wmf"/><Relationship Id="rId44" Type="http://schemas.openxmlformats.org/officeDocument/2006/relationships/image" Target="../media/image94.wmf"/><Relationship Id="rId52" Type="http://schemas.openxmlformats.org/officeDocument/2006/relationships/image" Target="../media/image98.wmf"/><Relationship Id="rId4" Type="http://schemas.openxmlformats.org/officeDocument/2006/relationships/image" Target="../media/image2.png"/><Relationship Id="rId9" Type="http://schemas.openxmlformats.org/officeDocument/2006/relationships/image" Target="../media/image77.w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86.wmf"/><Relationship Id="rId30" Type="http://schemas.openxmlformats.org/officeDocument/2006/relationships/oleObject" Target="../embeddings/oleObject13.bin"/><Relationship Id="rId35" Type="http://schemas.openxmlformats.org/officeDocument/2006/relationships/oleObject" Target="../embeddings/oleObject16.bin"/><Relationship Id="rId43" Type="http://schemas.openxmlformats.org/officeDocument/2006/relationships/oleObject" Target="../embeddings/oleObject20.bin"/><Relationship Id="rId48" Type="http://schemas.openxmlformats.org/officeDocument/2006/relationships/image" Target="../media/image96.wmf"/><Relationship Id="rId8" Type="http://schemas.openxmlformats.org/officeDocument/2006/relationships/oleObject" Target="../embeddings/oleObject2.bin"/><Relationship Id="rId51"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8.w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emf"/><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10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png"/><Relationship Id="rId7" Type="http://schemas.openxmlformats.org/officeDocument/2006/relationships/image" Target="../media/image109.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8.jpeg"/><Relationship Id="rId11" Type="http://schemas.openxmlformats.org/officeDocument/2006/relationships/image" Target="../media/image2.png"/><Relationship Id="rId5" Type="http://schemas.openxmlformats.org/officeDocument/2006/relationships/image" Target="../media/image107.png"/><Relationship Id="rId10" Type="http://schemas.openxmlformats.org/officeDocument/2006/relationships/image" Target="../media/image1.jpeg"/><Relationship Id="rId4" Type="http://schemas.openxmlformats.org/officeDocument/2006/relationships/image" Target="../media/image106.png"/><Relationship Id="rId9" Type="http://schemas.openxmlformats.org/officeDocument/2006/relationships/image" Target="../media/image111.jpeg"/></Relationships>
</file>

<file path=ppt/slides/_rels/slide25.xml.rels><?xml version="1.0" encoding="UTF-8" standalone="yes"?>
<Relationships xmlns="http://schemas.openxmlformats.org/package/2006/relationships"><Relationship Id="rId8" Type="http://schemas.openxmlformats.org/officeDocument/2006/relationships/image" Target="../media/image110.jpeg"/><Relationship Id="rId13" Type="http://schemas.openxmlformats.org/officeDocument/2006/relationships/image" Target="../media/image113.jpeg"/><Relationship Id="rId3" Type="http://schemas.openxmlformats.org/officeDocument/2006/relationships/image" Target="../media/image105.png"/><Relationship Id="rId7" Type="http://schemas.openxmlformats.org/officeDocument/2006/relationships/image" Target="../media/image109.jpeg"/><Relationship Id="rId12" Type="http://schemas.openxmlformats.org/officeDocument/2006/relationships/image" Target="../media/image112.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8.jpeg"/><Relationship Id="rId11" Type="http://schemas.openxmlformats.org/officeDocument/2006/relationships/image" Target="../media/image2.png"/><Relationship Id="rId5" Type="http://schemas.openxmlformats.org/officeDocument/2006/relationships/image" Target="../media/image107.png"/><Relationship Id="rId10" Type="http://schemas.openxmlformats.org/officeDocument/2006/relationships/image" Target="../media/image1.jpeg"/><Relationship Id="rId4" Type="http://schemas.openxmlformats.org/officeDocument/2006/relationships/image" Target="../media/image106.png"/><Relationship Id="rId9" Type="http://schemas.openxmlformats.org/officeDocument/2006/relationships/image" Target="../media/image111.jpeg"/><Relationship Id="rId14" Type="http://schemas.openxmlformats.org/officeDocument/2006/relationships/image" Target="../media/image11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19.jpeg"/><Relationship Id="rId4" Type="http://schemas.openxmlformats.org/officeDocument/2006/relationships/image" Target="../media/image1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21.jpeg"/><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25.png"/><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3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0.jpeg"/><Relationship Id="rId5" Type="http://schemas.openxmlformats.org/officeDocument/2006/relationships/image" Target="../media/image139.w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43.jpeg"/><Relationship Id="rId3" Type="http://schemas.openxmlformats.org/officeDocument/2006/relationships/notesSlide" Target="../notesSlides/notesSlide34.xml"/><Relationship Id="rId7" Type="http://schemas.openxmlformats.org/officeDocument/2006/relationships/image" Target="../media/image142.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1.jpeg"/><Relationship Id="rId5" Type="http://schemas.openxmlformats.org/officeDocument/2006/relationships/image" Target="../media/image139.w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2.wmf"/><Relationship Id="rId10" Type="http://schemas.openxmlformats.org/officeDocument/2006/relationships/image" Target="../media/image16.jpeg"/><Relationship Id="rId4" Type="http://schemas.openxmlformats.org/officeDocument/2006/relationships/image" Target="../media/image1.jpeg"/><Relationship Id="rId9" Type="http://schemas.microsoft.com/office/2007/relationships/hdphoto" Target="../media/hdphoto1.wdp"/><Relationship Id="rId1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3"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TextBox 404"/>
          <p:cNvSpPr txBox="1"/>
          <p:nvPr/>
        </p:nvSpPr>
        <p:spPr>
          <a:xfrm>
            <a:off x="3828" y="188640"/>
            <a:ext cx="9140171"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Material research with energetic ion beams:</a:t>
            </a:r>
          </a:p>
          <a:p>
            <a:pPr algn="ctr"/>
            <a:r>
              <a:rPr lang="en-US" sz="2400" b="1" dirty="0" smtClean="0">
                <a:latin typeface="Arial" panose="020B0604020202020204" pitchFamily="34" charset="0"/>
                <a:cs typeface="Arial" panose="020B0604020202020204" pitchFamily="34" charset="0"/>
              </a:rPr>
              <a:t>Basic aspects and nanotechnology</a:t>
            </a:r>
            <a:endParaRPr lang="de-DE" sz="2400" b="1" dirty="0">
              <a:latin typeface="Arial" panose="020B0604020202020204" pitchFamily="34" charset="0"/>
              <a:cs typeface="Arial" panose="020B0604020202020204" pitchFamily="34" charset="0"/>
            </a:endParaRPr>
          </a:p>
        </p:txBody>
      </p:sp>
      <p:pic>
        <p:nvPicPr>
          <p:cNvPr id="425"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6"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3092200" y="1484784"/>
            <a:ext cx="2938240" cy="369332"/>
          </a:xfrm>
          <a:prstGeom prst="rect">
            <a:avLst/>
          </a:prstGeom>
          <a:noFill/>
        </p:spPr>
        <p:txBody>
          <a:bodyPr wrap="none" rtlCol="0">
            <a:spAutoFit/>
          </a:bodyPr>
          <a:lstStyle/>
          <a:p>
            <a:r>
              <a:rPr lang="de-DE" b="1" dirty="0" err="1" smtClean="0"/>
              <a:t>energetic</a:t>
            </a:r>
            <a:r>
              <a:rPr lang="de-DE" b="1" dirty="0" smtClean="0"/>
              <a:t> </a:t>
            </a:r>
            <a:r>
              <a:rPr lang="de-DE" b="1" dirty="0" err="1" smtClean="0"/>
              <a:t>ion</a:t>
            </a:r>
            <a:r>
              <a:rPr lang="de-DE" b="1" dirty="0" smtClean="0"/>
              <a:t> </a:t>
            </a:r>
            <a:r>
              <a:rPr lang="de-DE" b="1" dirty="0" err="1" smtClean="0"/>
              <a:t>beams</a:t>
            </a:r>
            <a:r>
              <a:rPr lang="de-DE" b="1" dirty="0" smtClean="0"/>
              <a:t> in </a:t>
            </a:r>
            <a:r>
              <a:rPr lang="de-DE" b="1" dirty="0" err="1" smtClean="0"/>
              <a:t>solids</a:t>
            </a:r>
            <a:endParaRPr lang="de-DE" b="1" dirty="0"/>
          </a:p>
        </p:txBody>
      </p:sp>
      <p:sp>
        <p:nvSpPr>
          <p:cNvPr id="363" name="Textfeld 362"/>
          <p:cNvSpPr txBox="1"/>
          <p:nvPr/>
        </p:nvSpPr>
        <p:spPr>
          <a:xfrm>
            <a:off x="2466905" y="2699628"/>
            <a:ext cx="4193327" cy="369332"/>
          </a:xfrm>
          <a:prstGeom prst="rect">
            <a:avLst/>
          </a:prstGeom>
          <a:noFill/>
        </p:spPr>
        <p:txBody>
          <a:bodyPr wrap="none" rtlCol="0">
            <a:spAutoFit/>
          </a:bodyPr>
          <a:lstStyle/>
          <a:p>
            <a:r>
              <a:rPr lang="de-DE" b="1" dirty="0" err="1" smtClean="0"/>
              <a:t>radiation</a:t>
            </a:r>
            <a:r>
              <a:rPr lang="de-DE" b="1" dirty="0" smtClean="0"/>
              <a:t> </a:t>
            </a:r>
            <a:r>
              <a:rPr lang="de-DE" b="1" dirty="0" err="1" smtClean="0"/>
              <a:t>damage</a:t>
            </a:r>
            <a:r>
              <a:rPr lang="de-DE" b="1" dirty="0" smtClean="0"/>
              <a:t> &amp; material </a:t>
            </a:r>
            <a:r>
              <a:rPr lang="de-DE" b="1" dirty="0" err="1" smtClean="0"/>
              <a:t>modification</a:t>
            </a:r>
            <a:endParaRPr lang="de-DE" b="1" dirty="0"/>
          </a:p>
        </p:txBody>
      </p:sp>
      <p:sp>
        <p:nvSpPr>
          <p:cNvPr id="367" name="Textfeld 366"/>
          <p:cNvSpPr txBox="1"/>
          <p:nvPr/>
        </p:nvSpPr>
        <p:spPr>
          <a:xfrm>
            <a:off x="642677" y="3851756"/>
            <a:ext cx="1217769" cy="369332"/>
          </a:xfrm>
          <a:prstGeom prst="rect">
            <a:avLst/>
          </a:prstGeom>
          <a:noFill/>
        </p:spPr>
        <p:txBody>
          <a:bodyPr wrap="none" rtlCol="0">
            <a:spAutoFit/>
          </a:bodyPr>
          <a:lstStyle/>
          <a:p>
            <a:r>
              <a:rPr lang="de-DE" b="1" dirty="0" err="1" smtClean="0"/>
              <a:t>investigate</a:t>
            </a:r>
            <a:endParaRPr lang="de-DE" b="1" dirty="0"/>
          </a:p>
        </p:txBody>
      </p:sp>
      <p:sp>
        <p:nvSpPr>
          <p:cNvPr id="368" name="Textfeld 367"/>
          <p:cNvSpPr txBox="1"/>
          <p:nvPr/>
        </p:nvSpPr>
        <p:spPr>
          <a:xfrm>
            <a:off x="2866436" y="3851756"/>
            <a:ext cx="1276696" cy="369332"/>
          </a:xfrm>
          <a:prstGeom prst="rect">
            <a:avLst/>
          </a:prstGeom>
          <a:noFill/>
        </p:spPr>
        <p:txBody>
          <a:bodyPr wrap="none" rtlCol="0">
            <a:spAutoFit/>
          </a:bodyPr>
          <a:lstStyle/>
          <a:p>
            <a:r>
              <a:rPr lang="de-DE" b="1" dirty="0" err="1" smtClean="0"/>
              <a:t>understand</a:t>
            </a:r>
            <a:endParaRPr lang="de-DE" b="1" dirty="0"/>
          </a:p>
        </p:txBody>
      </p:sp>
      <p:sp>
        <p:nvSpPr>
          <p:cNvPr id="369" name="Textfeld 368"/>
          <p:cNvSpPr txBox="1"/>
          <p:nvPr/>
        </p:nvSpPr>
        <p:spPr>
          <a:xfrm>
            <a:off x="5110823" y="3851756"/>
            <a:ext cx="1129605" cy="369332"/>
          </a:xfrm>
          <a:prstGeom prst="rect">
            <a:avLst/>
          </a:prstGeom>
          <a:noFill/>
        </p:spPr>
        <p:txBody>
          <a:bodyPr wrap="none" rtlCol="0">
            <a:spAutoFit/>
          </a:bodyPr>
          <a:lstStyle/>
          <a:p>
            <a:r>
              <a:rPr lang="de-DE" b="1" dirty="0" err="1" smtClean="0"/>
              <a:t>overcome</a:t>
            </a:r>
            <a:endParaRPr lang="de-DE" b="1" dirty="0"/>
          </a:p>
        </p:txBody>
      </p:sp>
      <p:sp>
        <p:nvSpPr>
          <p:cNvPr id="371" name="Textfeld 370"/>
          <p:cNvSpPr txBox="1"/>
          <p:nvPr/>
        </p:nvSpPr>
        <p:spPr>
          <a:xfrm>
            <a:off x="7288319" y="3851756"/>
            <a:ext cx="1413079" cy="369332"/>
          </a:xfrm>
          <a:prstGeom prst="rect">
            <a:avLst/>
          </a:prstGeom>
          <a:noFill/>
        </p:spPr>
        <p:txBody>
          <a:bodyPr wrap="none" rtlCol="0">
            <a:spAutoFit/>
          </a:bodyPr>
          <a:lstStyle/>
          <a:p>
            <a:r>
              <a:rPr lang="de-DE" b="1" dirty="0" err="1" smtClean="0"/>
              <a:t>functionalize</a:t>
            </a:r>
            <a:endParaRPr lang="de-DE" b="1" dirty="0"/>
          </a:p>
        </p:txBody>
      </p:sp>
      <p:cxnSp>
        <p:nvCxnSpPr>
          <p:cNvPr id="4" name="Gerade Verbindung mit Pfeil 3"/>
          <p:cNvCxnSpPr>
            <a:stCxn id="2" idx="2"/>
            <a:endCxn id="363" idx="0"/>
          </p:cNvCxnSpPr>
          <p:nvPr/>
        </p:nvCxnSpPr>
        <p:spPr>
          <a:xfrm>
            <a:off x="4561320" y="1854116"/>
            <a:ext cx="2249" cy="8455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5"/>
          <p:cNvCxnSpPr>
            <a:stCxn id="363" idx="2"/>
          </p:cNvCxnSpPr>
          <p:nvPr/>
        </p:nvCxnSpPr>
        <p:spPr>
          <a:xfrm flipH="1">
            <a:off x="4563568" y="3068960"/>
            <a:ext cx="1" cy="4077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H="1">
            <a:off x="1259632" y="3501008"/>
            <a:ext cx="331236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1259631" y="3476732"/>
            <a:ext cx="1" cy="3507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7" name="Gerade Verbindung 376"/>
          <p:cNvCxnSpPr/>
          <p:nvPr/>
        </p:nvCxnSpPr>
        <p:spPr>
          <a:xfrm flipH="1">
            <a:off x="4573913" y="3501008"/>
            <a:ext cx="34359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Gerade Verbindung mit Pfeil 377"/>
          <p:cNvCxnSpPr/>
          <p:nvPr/>
        </p:nvCxnSpPr>
        <p:spPr>
          <a:xfrm>
            <a:off x="3487999" y="3476732"/>
            <a:ext cx="1" cy="3507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9" name="Gerade Verbindung mit Pfeil 378"/>
          <p:cNvCxnSpPr/>
          <p:nvPr/>
        </p:nvCxnSpPr>
        <p:spPr>
          <a:xfrm>
            <a:off x="5669341" y="3484771"/>
            <a:ext cx="1" cy="3507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0" name="Gerade Verbindung mit Pfeil 379"/>
          <p:cNvCxnSpPr/>
          <p:nvPr/>
        </p:nvCxnSpPr>
        <p:spPr>
          <a:xfrm>
            <a:off x="7981052" y="3477928"/>
            <a:ext cx="1" cy="3507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1" name="Picture 4" descr="DSC_345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00"/>
          <a:stretch/>
        </p:blipFill>
        <p:spPr bwMode="auto">
          <a:xfrm>
            <a:off x="107504" y="4437112"/>
            <a:ext cx="2209962" cy="1656184"/>
          </a:xfrm>
          <a:prstGeom prst="rect">
            <a:avLst/>
          </a:prstGeom>
          <a:noFill/>
          <a:extLst>
            <a:ext uri="{909E8E84-426E-40DD-AFC4-6F175D3DCCD1}">
              <a14:hiddenFill xmlns:a14="http://schemas.microsoft.com/office/drawing/2010/main">
                <a:solidFill>
                  <a:srgbClr val="FFFFFF"/>
                </a:solidFill>
              </a14:hiddenFill>
            </a:ext>
          </a:extLst>
        </p:spPr>
      </p:pic>
      <p:grpSp>
        <p:nvGrpSpPr>
          <p:cNvPr id="382" name="Group 423"/>
          <p:cNvGrpSpPr>
            <a:grpSpLocks/>
          </p:cNvGrpSpPr>
          <p:nvPr/>
        </p:nvGrpSpPr>
        <p:grpSpPr bwMode="auto">
          <a:xfrm>
            <a:off x="3075916" y="4196812"/>
            <a:ext cx="839920" cy="2260467"/>
            <a:chOff x="1904" y="863"/>
            <a:chExt cx="1100" cy="3173"/>
          </a:xfrm>
        </p:grpSpPr>
        <p:grpSp>
          <p:nvGrpSpPr>
            <p:cNvPr id="383" name="Group 2"/>
            <p:cNvGrpSpPr>
              <a:grpSpLocks/>
            </p:cNvGrpSpPr>
            <p:nvPr/>
          </p:nvGrpSpPr>
          <p:grpSpPr bwMode="auto">
            <a:xfrm>
              <a:off x="1904" y="1687"/>
              <a:ext cx="1100" cy="626"/>
              <a:chOff x="1872" y="1196"/>
              <a:chExt cx="1100" cy="626"/>
            </a:xfrm>
          </p:grpSpPr>
          <p:grpSp>
            <p:nvGrpSpPr>
              <p:cNvPr id="707" name="Group 3"/>
              <p:cNvGrpSpPr>
                <a:grpSpLocks/>
              </p:cNvGrpSpPr>
              <p:nvPr/>
            </p:nvGrpSpPr>
            <p:grpSpPr bwMode="auto">
              <a:xfrm>
                <a:off x="1872" y="1196"/>
                <a:ext cx="1100" cy="622"/>
                <a:chOff x="1056" y="1945"/>
                <a:chExt cx="1902" cy="1032"/>
              </a:xfrm>
            </p:grpSpPr>
            <p:sp>
              <p:nvSpPr>
                <p:cNvPr id="709" name="Oval 4"/>
                <p:cNvSpPr>
                  <a:spLocks noChangeArrowheads="1"/>
                </p:cNvSpPr>
                <p:nvPr/>
              </p:nvSpPr>
              <p:spPr bwMode="auto">
                <a:xfrm>
                  <a:off x="1056"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0" name="Oval 5"/>
                <p:cNvSpPr>
                  <a:spLocks noChangeArrowheads="1"/>
                </p:cNvSpPr>
                <p:nvPr/>
              </p:nvSpPr>
              <p:spPr bwMode="auto">
                <a:xfrm>
                  <a:off x="1056"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1" name="Oval 6"/>
                <p:cNvSpPr>
                  <a:spLocks noChangeArrowheads="1"/>
                </p:cNvSpPr>
                <p:nvPr/>
              </p:nvSpPr>
              <p:spPr bwMode="auto">
                <a:xfrm>
                  <a:off x="1056"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2" name="Oval 7"/>
                <p:cNvSpPr>
                  <a:spLocks noChangeArrowheads="1"/>
                </p:cNvSpPr>
                <p:nvPr/>
              </p:nvSpPr>
              <p:spPr bwMode="auto">
                <a:xfrm>
                  <a:off x="1056"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3" name="Oval 8"/>
                <p:cNvSpPr>
                  <a:spLocks noChangeArrowheads="1"/>
                </p:cNvSpPr>
                <p:nvPr/>
              </p:nvSpPr>
              <p:spPr bwMode="auto">
                <a:xfrm>
                  <a:off x="1056"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4" name="Oval 9"/>
                <p:cNvSpPr>
                  <a:spLocks noChangeArrowheads="1"/>
                </p:cNvSpPr>
                <p:nvPr/>
              </p:nvSpPr>
              <p:spPr bwMode="auto">
                <a:xfrm>
                  <a:off x="1056"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5" name="Oval 10"/>
                <p:cNvSpPr>
                  <a:spLocks noChangeArrowheads="1"/>
                </p:cNvSpPr>
                <p:nvPr/>
              </p:nvSpPr>
              <p:spPr bwMode="auto">
                <a:xfrm>
                  <a:off x="1056"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6" name="Oval 11"/>
                <p:cNvSpPr>
                  <a:spLocks noChangeArrowheads="1"/>
                </p:cNvSpPr>
                <p:nvPr/>
              </p:nvSpPr>
              <p:spPr bwMode="auto">
                <a:xfrm>
                  <a:off x="119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7" name="Oval 12"/>
                <p:cNvSpPr>
                  <a:spLocks noChangeArrowheads="1"/>
                </p:cNvSpPr>
                <p:nvPr/>
              </p:nvSpPr>
              <p:spPr bwMode="auto">
                <a:xfrm>
                  <a:off x="119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8" name="Oval 13"/>
                <p:cNvSpPr>
                  <a:spLocks noChangeArrowheads="1"/>
                </p:cNvSpPr>
                <p:nvPr/>
              </p:nvSpPr>
              <p:spPr bwMode="auto">
                <a:xfrm>
                  <a:off x="119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19" name="Oval 14"/>
                <p:cNvSpPr>
                  <a:spLocks noChangeArrowheads="1"/>
                </p:cNvSpPr>
                <p:nvPr/>
              </p:nvSpPr>
              <p:spPr bwMode="auto">
                <a:xfrm>
                  <a:off x="119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0" name="Oval 15"/>
                <p:cNvSpPr>
                  <a:spLocks noChangeArrowheads="1"/>
                </p:cNvSpPr>
                <p:nvPr/>
              </p:nvSpPr>
              <p:spPr bwMode="auto">
                <a:xfrm>
                  <a:off x="119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1" name="Oval 16"/>
                <p:cNvSpPr>
                  <a:spLocks noChangeArrowheads="1"/>
                </p:cNvSpPr>
                <p:nvPr/>
              </p:nvSpPr>
              <p:spPr bwMode="auto">
                <a:xfrm>
                  <a:off x="119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2" name="Oval 17"/>
                <p:cNvSpPr>
                  <a:spLocks noChangeArrowheads="1"/>
                </p:cNvSpPr>
                <p:nvPr/>
              </p:nvSpPr>
              <p:spPr bwMode="auto">
                <a:xfrm>
                  <a:off x="119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3" name="Oval 18"/>
                <p:cNvSpPr>
                  <a:spLocks noChangeArrowheads="1"/>
                </p:cNvSpPr>
                <p:nvPr/>
              </p:nvSpPr>
              <p:spPr bwMode="auto">
                <a:xfrm>
                  <a:off x="1331"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4" name="Oval 19"/>
                <p:cNvSpPr>
                  <a:spLocks noChangeArrowheads="1"/>
                </p:cNvSpPr>
                <p:nvPr/>
              </p:nvSpPr>
              <p:spPr bwMode="auto">
                <a:xfrm>
                  <a:off x="1331"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5" name="Oval 20"/>
                <p:cNvSpPr>
                  <a:spLocks noChangeArrowheads="1"/>
                </p:cNvSpPr>
                <p:nvPr/>
              </p:nvSpPr>
              <p:spPr bwMode="auto">
                <a:xfrm>
                  <a:off x="1331"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6" name="Oval 21"/>
                <p:cNvSpPr>
                  <a:spLocks noChangeArrowheads="1"/>
                </p:cNvSpPr>
                <p:nvPr/>
              </p:nvSpPr>
              <p:spPr bwMode="auto">
                <a:xfrm>
                  <a:off x="1331"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7" name="Oval 22"/>
                <p:cNvSpPr>
                  <a:spLocks noChangeArrowheads="1"/>
                </p:cNvSpPr>
                <p:nvPr/>
              </p:nvSpPr>
              <p:spPr bwMode="auto">
                <a:xfrm>
                  <a:off x="1331"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8" name="Oval 23"/>
                <p:cNvSpPr>
                  <a:spLocks noChangeArrowheads="1"/>
                </p:cNvSpPr>
                <p:nvPr/>
              </p:nvSpPr>
              <p:spPr bwMode="auto">
                <a:xfrm>
                  <a:off x="1331"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29" name="Oval 24"/>
                <p:cNvSpPr>
                  <a:spLocks noChangeArrowheads="1"/>
                </p:cNvSpPr>
                <p:nvPr/>
              </p:nvSpPr>
              <p:spPr bwMode="auto">
                <a:xfrm>
                  <a:off x="1331"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0" name="Oval 25"/>
                <p:cNvSpPr>
                  <a:spLocks noChangeArrowheads="1"/>
                </p:cNvSpPr>
                <p:nvPr/>
              </p:nvSpPr>
              <p:spPr bwMode="auto">
                <a:xfrm>
                  <a:off x="1469"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1" name="Oval 26"/>
                <p:cNvSpPr>
                  <a:spLocks noChangeArrowheads="1"/>
                </p:cNvSpPr>
                <p:nvPr/>
              </p:nvSpPr>
              <p:spPr bwMode="auto">
                <a:xfrm>
                  <a:off x="1469"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2" name="Oval 27"/>
                <p:cNvSpPr>
                  <a:spLocks noChangeArrowheads="1"/>
                </p:cNvSpPr>
                <p:nvPr/>
              </p:nvSpPr>
              <p:spPr bwMode="auto">
                <a:xfrm>
                  <a:off x="1469"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3" name="Oval 28"/>
                <p:cNvSpPr>
                  <a:spLocks noChangeArrowheads="1"/>
                </p:cNvSpPr>
                <p:nvPr/>
              </p:nvSpPr>
              <p:spPr bwMode="auto">
                <a:xfrm>
                  <a:off x="1469"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4" name="Oval 29"/>
                <p:cNvSpPr>
                  <a:spLocks noChangeArrowheads="1"/>
                </p:cNvSpPr>
                <p:nvPr/>
              </p:nvSpPr>
              <p:spPr bwMode="auto">
                <a:xfrm>
                  <a:off x="1469"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5" name="Oval 30"/>
                <p:cNvSpPr>
                  <a:spLocks noChangeArrowheads="1"/>
                </p:cNvSpPr>
                <p:nvPr/>
              </p:nvSpPr>
              <p:spPr bwMode="auto">
                <a:xfrm>
                  <a:off x="1469"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6" name="Oval 31"/>
                <p:cNvSpPr>
                  <a:spLocks noChangeArrowheads="1"/>
                </p:cNvSpPr>
                <p:nvPr/>
              </p:nvSpPr>
              <p:spPr bwMode="auto">
                <a:xfrm>
                  <a:off x="1469"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7" name="Oval 32"/>
                <p:cNvSpPr>
                  <a:spLocks noChangeArrowheads="1"/>
                </p:cNvSpPr>
                <p:nvPr/>
              </p:nvSpPr>
              <p:spPr bwMode="auto">
                <a:xfrm>
                  <a:off x="1607"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8" name="Oval 33"/>
                <p:cNvSpPr>
                  <a:spLocks noChangeArrowheads="1"/>
                </p:cNvSpPr>
                <p:nvPr/>
              </p:nvSpPr>
              <p:spPr bwMode="auto">
                <a:xfrm>
                  <a:off x="1607"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39" name="Oval 34"/>
                <p:cNvSpPr>
                  <a:spLocks noChangeArrowheads="1"/>
                </p:cNvSpPr>
                <p:nvPr/>
              </p:nvSpPr>
              <p:spPr bwMode="auto">
                <a:xfrm>
                  <a:off x="1607"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0" name="Oval 35"/>
                <p:cNvSpPr>
                  <a:spLocks noChangeArrowheads="1"/>
                </p:cNvSpPr>
                <p:nvPr/>
              </p:nvSpPr>
              <p:spPr bwMode="auto">
                <a:xfrm>
                  <a:off x="1607"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1" name="Oval 36"/>
                <p:cNvSpPr>
                  <a:spLocks noChangeArrowheads="1"/>
                </p:cNvSpPr>
                <p:nvPr/>
              </p:nvSpPr>
              <p:spPr bwMode="auto">
                <a:xfrm>
                  <a:off x="1607"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2" name="Oval 37"/>
                <p:cNvSpPr>
                  <a:spLocks noChangeArrowheads="1"/>
                </p:cNvSpPr>
                <p:nvPr/>
              </p:nvSpPr>
              <p:spPr bwMode="auto">
                <a:xfrm>
                  <a:off x="1607"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3" name="Oval 38"/>
                <p:cNvSpPr>
                  <a:spLocks noChangeArrowheads="1"/>
                </p:cNvSpPr>
                <p:nvPr/>
              </p:nvSpPr>
              <p:spPr bwMode="auto">
                <a:xfrm>
                  <a:off x="1607"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4" name="Oval 39"/>
                <p:cNvSpPr>
                  <a:spLocks noChangeArrowheads="1"/>
                </p:cNvSpPr>
                <p:nvPr/>
              </p:nvSpPr>
              <p:spPr bwMode="auto">
                <a:xfrm>
                  <a:off x="1745"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5" name="Oval 40"/>
                <p:cNvSpPr>
                  <a:spLocks noChangeArrowheads="1"/>
                </p:cNvSpPr>
                <p:nvPr/>
              </p:nvSpPr>
              <p:spPr bwMode="auto">
                <a:xfrm>
                  <a:off x="1745"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6" name="Oval 41"/>
                <p:cNvSpPr>
                  <a:spLocks noChangeArrowheads="1"/>
                </p:cNvSpPr>
                <p:nvPr/>
              </p:nvSpPr>
              <p:spPr bwMode="auto">
                <a:xfrm>
                  <a:off x="1745"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7" name="Oval 42"/>
                <p:cNvSpPr>
                  <a:spLocks noChangeArrowheads="1"/>
                </p:cNvSpPr>
                <p:nvPr/>
              </p:nvSpPr>
              <p:spPr bwMode="auto">
                <a:xfrm>
                  <a:off x="1745"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8" name="Oval 43"/>
                <p:cNvSpPr>
                  <a:spLocks noChangeArrowheads="1"/>
                </p:cNvSpPr>
                <p:nvPr/>
              </p:nvSpPr>
              <p:spPr bwMode="auto">
                <a:xfrm>
                  <a:off x="1745"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49" name="Oval 44"/>
                <p:cNvSpPr>
                  <a:spLocks noChangeArrowheads="1"/>
                </p:cNvSpPr>
                <p:nvPr/>
              </p:nvSpPr>
              <p:spPr bwMode="auto">
                <a:xfrm>
                  <a:off x="1745"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0" name="Oval 45"/>
                <p:cNvSpPr>
                  <a:spLocks noChangeArrowheads="1"/>
                </p:cNvSpPr>
                <p:nvPr/>
              </p:nvSpPr>
              <p:spPr bwMode="auto">
                <a:xfrm>
                  <a:off x="1745"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1" name="Oval 46"/>
                <p:cNvSpPr>
                  <a:spLocks noChangeArrowheads="1"/>
                </p:cNvSpPr>
                <p:nvPr/>
              </p:nvSpPr>
              <p:spPr bwMode="auto">
                <a:xfrm>
                  <a:off x="188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2" name="Oval 47"/>
                <p:cNvSpPr>
                  <a:spLocks noChangeArrowheads="1"/>
                </p:cNvSpPr>
                <p:nvPr/>
              </p:nvSpPr>
              <p:spPr bwMode="auto">
                <a:xfrm>
                  <a:off x="188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3" name="Oval 48"/>
                <p:cNvSpPr>
                  <a:spLocks noChangeArrowheads="1"/>
                </p:cNvSpPr>
                <p:nvPr/>
              </p:nvSpPr>
              <p:spPr bwMode="auto">
                <a:xfrm>
                  <a:off x="188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4" name="Oval 49"/>
                <p:cNvSpPr>
                  <a:spLocks noChangeArrowheads="1"/>
                </p:cNvSpPr>
                <p:nvPr/>
              </p:nvSpPr>
              <p:spPr bwMode="auto">
                <a:xfrm>
                  <a:off x="188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5" name="Oval 50"/>
                <p:cNvSpPr>
                  <a:spLocks noChangeArrowheads="1"/>
                </p:cNvSpPr>
                <p:nvPr/>
              </p:nvSpPr>
              <p:spPr bwMode="auto">
                <a:xfrm>
                  <a:off x="188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6" name="Oval 51"/>
                <p:cNvSpPr>
                  <a:spLocks noChangeArrowheads="1"/>
                </p:cNvSpPr>
                <p:nvPr/>
              </p:nvSpPr>
              <p:spPr bwMode="auto">
                <a:xfrm>
                  <a:off x="188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7" name="Oval 52"/>
                <p:cNvSpPr>
                  <a:spLocks noChangeArrowheads="1"/>
                </p:cNvSpPr>
                <p:nvPr/>
              </p:nvSpPr>
              <p:spPr bwMode="auto">
                <a:xfrm>
                  <a:off x="188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8" name="Oval 53"/>
                <p:cNvSpPr>
                  <a:spLocks noChangeArrowheads="1"/>
                </p:cNvSpPr>
                <p:nvPr/>
              </p:nvSpPr>
              <p:spPr bwMode="auto">
                <a:xfrm>
                  <a:off x="2016"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59" name="Oval 54"/>
                <p:cNvSpPr>
                  <a:spLocks noChangeArrowheads="1"/>
                </p:cNvSpPr>
                <p:nvPr/>
              </p:nvSpPr>
              <p:spPr bwMode="auto">
                <a:xfrm>
                  <a:off x="2016"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0" name="Oval 55"/>
                <p:cNvSpPr>
                  <a:spLocks noChangeArrowheads="1"/>
                </p:cNvSpPr>
                <p:nvPr/>
              </p:nvSpPr>
              <p:spPr bwMode="auto">
                <a:xfrm>
                  <a:off x="2016"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1" name="Oval 56"/>
                <p:cNvSpPr>
                  <a:spLocks noChangeArrowheads="1"/>
                </p:cNvSpPr>
                <p:nvPr/>
              </p:nvSpPr>
              <p:spPr bwMode="auto">
                <a:xfrm>
                  <a:off x="2016"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2" name="Oval 57"/>
                <p:cNvSpPr>
                  <a:spLocks noChangeArrowheads="1"/>
                </p:cNvSpPr>
                <p:nvPr/>
              </p:nvSpPr>
              <p:spPr bwMode="auto">
                <a:xfrm>
                  <a:off x="2016"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3" name="Oval 58"/>
                <p:cNvSpPr>
                  <a:spLocks noChangeArrowheads="1"/>
                </p:cNvSpPr>
                <p:nvPr/>
              </p:nvSpPr>
              <p:spPr bwMode="auto">
                <a:xfrm>
                  <a:off x="2016"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4" name="Oval 59"/>
                <p:cNvSpPr>
                  <a:spLocks noChangeArrowheads="1"/>
                </p:cNvSpPr>
                <p:nvPr/>
              </p:nvSpPr>
              <p:spPr bwMode="auto">
                <a:xfrm>
                  <a:off x="2016"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5" name="Oval 60"/>
                <p:cNvSpPr>
                  <a:spLocks noChangeArrowheads="1"/>
                </p:cNvSpPr>
                <p:nvPr/>
              </p:nvSpPr>
              <p:spPr bwMode="auto">
                <a:xfrm>
                  <a:off x="215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6" name="Oval 61"/>
                <p:cNvSpPr>
                  <a:spLocks noChangeArrowheads="1"/>
                </p:cNvSpPr>
                <p:nvPr/>
              </p:nvSpPr>
              <p:spPr bwMode="auto">
                <a:xfrm>
                  <a:off x="215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7" name="Oval 62"/>
                <p:cNvSpPr>
                  <a:spLocks noChangeArrowheads="1"/>
                </p:cNvSpPr>
                <p:nvPr/>
              </p:nvSpPr>
              <p:spPr bwMode="auto">
                <a:xfrm>
                  <a:off x="215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8" name="Oval 63"/>
                <p:cNvSpPr>
                  <a:spLocks noChangeArrowheads="1"/>
                </p:cNvSpPr>
                <p:nvPr/>
              </p:nvSpPr>
              <p:spPr bwMode="auto">
                <a:xfrm>
                  <a:off x="215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69" name="Oval 64"/>
                <p:cNvSpPr>
                  <a:spLocks noChangeArrowheads="1"/>
                </p:cNvSpPr>
                <p:nvPr/>
              </p:nvSpPr>
              <p:spPr bwMode="auto">
                <a:xfrm>
                  <a:off x="215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0" name="Oval 65"/>
                <p:cNvSpPr>
                  <a:spLocks noChangeArrowheads="1"/>
                </p:cNvSpPr>
                <p:nvPr/>
              </p:nvSpPr>
              <p:spPr bwMode="auto">
                <a:xfrm>
                  <a:off x="215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1" name="Oval 66"/>
                <p:cNvSpPr>
                  <a:spLocks noChangeArrowheads="1"/>
                </p:cNvSpPr>
                <p:nvPr/>
              </p:nvSpPr>
              <p:spPr bwMode="auto">
                <a:xfrm>
                  <a:off x="215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2" name="Oval 67"/>
                <p:cNvSpPr>
                  <a:spLocks noChangeArrowheads="1"/>
                </p:cNvSpPr>
                <p:nvPr/>
              </p:nvSpPr>
              <p:spPr bwMode="auto">
                <a:xfrm>
                  <a:off x="2291"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3" name="Oval 68"/>
                <p:cNvSpPr>
                  <a:spLocks noChangeArrowheads="1"/>
                </p:cNvSpPr>
                <p:nvPr/>
              </p:nvSpPr>
              <p:spPr bwMode="auto">
                <a:xfrm>
                  <a:off x="2291"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4" name="Oval 69"/>
                <p:cNvSpPr>
                  <a:spLocks noChangeArrowheads="1"/>
                </p:cNvSpPr>
                <p:nvPr/>
              </p:nvSpPr>
              <p:spPr bwMode="auto">
                <a:xfrm>
                  <a:off x="2291"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5" name="Oval 70"/>
                <p:cNvSpPr>
                  <a:spLocks noChangeArrowheads="1"/>
                </p:cNvSpPr>
                <p:nvPr/>
              </p:nvSpPr>
              <p:spPr bwMode="auto">
                <a:xfrm>
                  <a:off x="2291"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6" name="Oval 71"/>
                <p:cNvSpPr>
                  <a:spLocks noChangeArrowheads="1"/>
                </p:cNvSpPr>
                <p:nvPr/>
              </p:nvSpPr>
              <p:spPr bwMode="auto">
                <a:xfrm>
                  <a:off x="2291"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7" name="Oval 72"/>
                <p:cNvSpPr>
                  <a:spLocks noChangeArrowheads="1"/>
                </p:cNvSpPr>
                <p:nvPr/>
              </p:nvSpPr>
              <p:spPr bwMode="auto">
                <a:xfrm>
                  <a:off x="2291"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8" name="Oval 73"/>
                <p:cNvSpPr>
                  <a:spLocks noChangeArrowheads="1"/>
                </p:cNvSpPr>
                <p:nvPr/>
              </p:nvSpPr>
              <p:spPr bwMode="auto">
                <a:xfrm>
                  <a:off x="2291"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79" name="Oval 74"/>
                <p:cNvSpPr>
                  <a:spLocks noChangeArrowheads="1"/>
                </p:cNvSpPr>
                <p:nvPr/>
              </p:nvSpPr>
              <p:spPr bwMode="auto">
                <a:xfrm>
                  <a:off x="2429"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0" name="Oval 75"/>
                <p:cNvSpPr>
                  <a:spLocks noChangeArrowheads="1"/>
                </p:cNvSpPr>
                <p:nvPr/>
              </p:nvSpPr>
              <p:spPr bwMode="auto">
                <a:xfrm>
                  <a:off x="2429"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1" name="Oval 76"/>
                <p:cNvSpPr>
                  <a:spLocks noChangeArrowheads="1"/>
                </p:cNvSpPr>
                <p:nvPr/>
              </p:nvSpPr>
              <p:spPr bwMode="auto">
                <a:xfrm>
                  <a:off x="2429"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2" name="Oval 77"/>
                <p:cNvSpPr>
                  <a:spLocks noChangeArrowheads="1"/>
                </p:cNvSpPr>
                <p:nvPr/>
              </p:nvSpPr>
              <p:spPr bwMode="auto">
                <a:xfrm>
                  <a:off x="2429"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3" name="Oval 78"/>
                <p:cNvSpPr>
                  <a:spLocks noChangeArrowheads="1"/>
                </p:cNvSpPr>
                <p:nvPr/>
              </p:nvSpPr>
              <p:spPr bwMode="auto">
                <a:xfrm>
                  <a:off x="2429"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4" name="Oval 79"/>
                <p:cNvSpPr>
                  <a:spLocks noChangeArrowheads="1"/>
                </p:cNvSpPr>
                <p:nvPr/>
              </p:nvSpPr>
              <p:spPr bwMode="auto">
                <a:xfrm>
                  <a:off x="2429"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5" name="Oval 80"/>
                <p:cNvSpPr>
                  <a:spLocks noChangeArrowheads="1"/>
                </p:cNvSpPr>
                <p:nvPr/>
              </p:nvSpPr>
              <p:spPr bwMode="auto">
                <a:xfrm>
                  <a:off x="2429"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6" name="Oval 81"/>
                <p:cNvSpPr>
                  <a:spLocks noChangeArrowheads="1"/>
                </p:cNvSpPr>
                <p:nvPr/>
              </p:nvSpPr>
              <p:spPr bwMode="auto">
                <a:xfrm>
                  <a:off x="2567"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7" name="Oval 82"/>
                <p:cNvSpPr>
                  <a:spLocks noChangeArrowheads="1"/>
                </p:cNvSpPr>
                <p:nvPr/>
              </p:nvSpPr>
              <p:spPr bwMode="auto">
                <a:xfrm>
                  <a:off x="2567"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8" name="Oval 83"/>
                <p:cNvSpPr>
                  <a:spLocks noChangeArrowheads="1"/>
                </p:cNvSpPr>
                <p:nvPr/>
              </p:nvSpPr>
              <p:spPr bwMode="auto">
                <a:xfrm>
                  <a:off x="2567"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89" name="Oval 84"/>
                <p:cNvSpPr>
                  <a:spLocks noChangeArrowheads="1"/>
                </p:cNvSpPr>
                <p:nvPr/>
              </p:nvSpPr>
              <p:spPr bwMode="auto">
                <a:xfrm>
                  <a:off x="2567"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0" name="Oval 85"/>
                <p:cNvSpPr>
                  <a:spLocks noChangeArrowheads="1"/>
                </p:cNvSpPr>
                <p:nvPr/>
              </p:nvSpPr>
              <p:spPr bwMode="auto">
                <a:xfrm>
                  <a:off x="2567"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1" name="Oval 86"/>
                <p:cNvSpPr>
                  <a:spLocks noChangeArrowheads="1"/>
                </p:cNvSpPr>
                <p:nvPr/>
              </p:nvSpPr>
              <p:spPr bwMode="auto">
                <a:xfrm>
                  <a:off x="2567"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2" name="Oval 87"/>
                <p:cNvSpPr>
                  <a:spLocks noChangeArrowheads="1"/>
                </p:cNvSpPr>
                <p:nvPr/>
              </p:nvSpPr>
              <p:spPr bwMode="auto">
                <a:xfrm>
                  <a:off x="2567"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3" name="Oval 88"/>
                <p:cNvSpPr>
                  <a:spLocks noChangeArrowheads="1"/>
                </p:cNvSpPr>
                <p:nvPr/>
              </p:nvSpPr>
              <p:spPr bwMode="auto">
                <a:xfrm>
                  <a:off x="2705"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4" name="Oval 89"/>
                <p:cNvSpPr>
                  <a:spLocks noChangeArrowheads="1"/>
                </p:cNvSpPr>
                <p:nvPr/>
              </p:nvSpPr>
              <p:spPr bwMode="auto">
                <a:xfrm>
                  <a:off x="2705"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5" name="Oval 90"/>
                <p:cNvSpPr>
                  <a:spLocks noChangeArrowheads="1"/>
                </p:cNvSpPr>
                <p:nvPr/>
              </p:nvSpPr>
              <p:spPr bwMode="auto">
                <a:xfrm>
                  <a:off x="2705"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6" name="Oval 91"/>
                <p:cNvSpPr>
                  <a:spLocks noChangeArrowheads="1"/>
                </p:cNvSpPr>
                <p:nvPr/>
              </p:nvSpPr>
              <p:spPr bwMode="auto">
                <a:xfrm>
                  <a:off x="2705"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7" name="Oval 92"/>
                <p:cNvSpPr>
                  <a:spLocks noChangeArrowheads="1"/>
                </p:cNvSpPr>
                <p:nvPr/>
              </p:nvSpPr>
              <p:spPr bwMode="auto">
                <a:xfrm>
                  <a:off x="2705"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8" name="Oval 93"/>
                <p:cNvSpPr>
                  <a:spLocks noChangeArrowheads="1"/>
                </p:cNvSpPr>
                <p:nvPr/>
              </p:nvSpPr>
              <p:spPr bwMode="auto">
                <a:xfrm>
                  <a:off x="2705"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99" name="Oval 94"/>
                <p:cNvSpPr>
                  <a:spLocks noChangeArrowheads="1"/>
                </p:cNvSpPr>
                <p:nvPr/>
              </p:nvSpPr>
              <p:spPr bwMode="auto">
                <a:xfrm>
                  <a:off x="2705"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0" name="Oval 95"/>
                <p:cNvSpPr>
                  <a:spLocks noChangeArrowheads="1"/>
                </p:cNvSpPr>
                <p:nvPr/>
              </p:nvSpPr>
              <p:spPr bwMode="auto">
                <a:xfrm>
                  <a:off x="284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1" name="Oval 96"/>
                <p:cNvSpPr>
                  <a:spLocks noChangeArrowheads="1"/>
                </p:cNvSpPr>
                <p:nvPr/>
              </p:nvSpPr>
              <p:spPr bwMode="auto">
                <a:xfrm>
                  <a:off x="284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2" name="Oval 97"/>
                <p:cNvSpPr>
                  <a:spLocks noChangeArrowheads="1"/>
                </p:cNvSpPr>
                <p:nvPr/>
              </p:nvSpPr>
              <p:spPr bwMode="auto">
                <a:xfrm>
                  <a:off x="284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3" name="Oval 98"/>
                <p:cNvSpPr>
                  <a:spLocks noChangeArrowheads="1"/>
                </p:cNvSpPr>
                <p:nvPr/>
              </p:nvSpPr>
              <p:spPr bwMode="auto">
                <a:xfrm>
                  <a:off x="284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4" name="Oval 99"/>
                <p:cNvSpPr>
                  <a:spLocks noChangeArrowheads="1"/>
                </p:cNvSpPr>
                <p:nvPr/>
              </p:nvSpPr>
              <p:spPr bwMode="auto">
                <a:xfrm>
                  <a:off x="284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5" name="Oval 100"/>
                <p:cNvSpPr>
                  <a:spLocks noChangeArrowheads="1"/>
                </p:cNvSpPr>
                <p:nvPr/>
              </p:nvSpPr>
              <p:spPr bwMode="auto">
                <a:xfrm>
                  <a:off x="284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806" name="Oval 101"/>
                <p:cNvSpPr>
                  <a:spLocks noChangeArrowheads="1"/>
                </p:cNvSpPr>
                <p:nvPr/>
              </p:nvSpPr>
              <p:spPr bwMode="auto">
                <a:xfrm>
                  <a:off x="284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sp>
            <p:nvSpPr>
              <p:cNvPr id="708" name="Rectangle 102"/>
              <p:cNvSpPr>
                <a:spLocks noChangeArrowheads="1"/>
              </p:cNvSpPr>
              <p:nvPr/>
            </p:nvSpPr>
            <p:spPr bwMode="auto">
              <a:xfrm>
                <a:off x="2190" y="1196"/>
                <a:ext cx="472" cy="626"/>
              </a:xfrm>
              <a:prstGeom prst="rect">
                <a:avLst/>
              </a:prstGeom>
              <a:solidFill>
                <a:srgbClr val="FD7F8B">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grpSp>
          <p:nvGrpSpPr>
            <p:cNvPr id="384" name="Group 103"/>
            <p:cNvGrpSpPr>
              <a:grpSpLocks/>
            </p:cNvGrpSpPr>
            <p:nvPr/>
          </p:nvGrpSpPr>
          <p:grpSpPr bwMode="auto">
            <a:xfrm>
              <a:off x="1904" y="863"/>
              <a:ext cx="1100" cy="626"/>
              <a:chOff x="1872" y="281"/>
              <a:chExt cx="1100" cy="626"/>
            </a:xfrm>
          </p:grpSpPr>
          <p:grpSp>
            <p:nvGrpSpPr>
              <p:cNvPr id="607" name="Group 104"/>
              <p:cNvGrpSpPr>
                <a:grpSpLocks/>
              </p:cNvGrpSpPr>
              <p:nvPr/>
            </p:nvGrpSpPr>
            <p:grpSpPr bwMode="auto">
              <a:xfrm>
                <a:off x="1872" y="281"/>
                <a:ext cx="1100" cy="621"/>
                <a:chOff x="1056" y="425"/>
                <a:chExt cx="1902" cy="1032"/>
              </a:xfrm>
            </p:grpSpPr>
            <p:sp>
              <p:nvSpPr>
                <p:cNvPr id="609" name="Oval 105"/>
                <p:cNvSpPr>
                  <a:spLocks noChangeArrowheads="1"/>
                </p:cNvSpPr>
                <p:nvPr/>
              </p:nvSpPr>
              <p:spPr bwMode="auto">
                <a:xfrm>
                  <a:off x="1056"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0" name="Oval 106"/>
                <p:cNvSpPr>
                  <a:spLocks noChangeArrowheads="1"/>
                </p:cNvSpPr>
                <p:nvPr/>
              </p:nvSpPr>
              <p:spPr bwMode="auto">
                <a:xfrm>
                  <a:off x="1056"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1" name="Oval 107"/>
                <p:cNvSpPr>
                  <a:spLocks noChangeArrowheads="1"/>
                </p:cNvSpPr>
                <p:nvPr/>
              </p:nvSpPr>
              <p:spPr bwMode="auto">
                <a:xfrm>
                  <a:off x="1056"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2" name="Oval 108"/>
                <p:cNvSpPr>
                  <a:spLocks noChangeArrowheads="1"/>
                </p:cNvSpPr>
                <p:nvPr/>
              </p:nvSpPr>
              <p:spPr bwMode="auto">
                <a:xfrm>
                  <a:off x="1056"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3" name="Oval 109"/>
                <p:cNvSpPr>
                  <a:spLocks noChangeArrowheads="1"/>
                </p:cNvSpPr>
                <p:nvPr/>
              </p:nvSpPr>
              <p:spPr bwMode="auto">
                <a:xfrm>
                  <a:off x="1056"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4" name="Oval 110"/>
                <p:cNvSpPr>
                  <a:spLocks noChangeArrowheads="1"/>
                </p:cNvSpPr>
                <p:nvPr/>
              </p:nvSpPr>
              <p:spPr bwMode="auto">
                <a:xfrm>
                  <a:off x="1056"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5" name="Oval 111"/>
                <p:cNvSpPr>
                  <a:spLocks noChangeArrowheads="1"/>
                </p:cNvSpPr>
                <p:nvPr/>
              </p:nvSpPr>
              <p:spPr bwMode="auto">
                <a:xfrm>
                  <a:off x="1056"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6" name="Oval 112"/>
                <p:cNvSpPr>
                  <a:spLocks noChangeArrowheads="1"/>
                </p:cNvSpPr>
                <p:nvPr/>
              </p:nvSpPr>
              <p:spPr bwMode="auto">
                <a:xfrm>
                  <a:off x="119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7" name="Oval 113"/>
                <p:cNvSpPr>
                  <a:spLocks noChangeArrowheads="1"/>
                </p:cNvSpPr>
                <p:nvPr/>
              </p:nvSpPr>
              <p:spPr bwMode="auto">
                <a:xfrm>
                  <a:off x="119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8" name="Oval 114"/>
                <p:cNvSpPr>
                  <a:spLocks noChangeArrowheads="1"/>
                </p:cNvSpPr>
                <p:nvPr/>
              </p:nvSpPr>
              <p:spPr bwMode="auto">
                <a:xfrm>
                  <a:off x="119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19" name="Oval 115"/>
                <p:cNvSpPr>
                  <a:spLocks noChangeArrowheads="1"/>
                </p:cNvSpPr>
                <p:nvPr/>
              </p:nvSpPr>
              <p:spPr bwMode="auto">
                <a:xfrm>
                  <a:off x="119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0" name="Oval 116"/>
                <p:cNvSpPr>
                  <a:spLocks noChangeArrowheads="1"/>
                </p:cNvSpPr>
                <p:nvPr/>
              </p:nvSpPr>
              <p:spPr bwMode="auto">
                <a:xfrm>
                  <a:off x="119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1" name="Oval 117"/>
                <p:cNvSpPr>
                  <a:spLocks noChangeArrowheads="1"/>
                </p:cNvSpPr>
                <p:nvPr/>
              </p:nvSpPr>
              <p:spPr bwMode="auto">
                <a:xfrm>
                  <a:off x="119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2" name="Oval 118"/>
                <p:cNvSpPr>
                  <a:spLocks noChangeArrowheads="1"/>
                </p:cNvSpPr>
                <p:nvPr/>
              </p:nvSpPr>
              <p:spPr bwMode="auto">
                <a:xfrm>
                  <a:off x="119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3" name="Oval 119"/>
                <p:cNvSpPr>
                  <a:spLocks noChangeArrowheads="1"/>
                </p:cNvSpPr>
                <p:nvPr/>
              </p:nvSpPr>
              <p:spPr bwMode="auto">
                <a:xfrm>
                  <a:off x="1331"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4" name="Oval 120"/>
                <p:cNvSpPr>
                  <a:spLocks noChangeArrowheads="1"/>
                </p:cNvSpPr>
                <p:nvPr/>
              </p:nvSpPr>
              <p:spPr bwMode="auto">
                <a:xfrm>
                  <a:off x="1331"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5" name="Oval 121"/>
                <p:cNvSpPr>
                  <a:spLocks noChangeArrowheads="1"/>
                </p:cNvSpPr>
                <p:nvPr/>
              </p:nvSpPr>
              <p:spPr bwMode="auto">
                <a:xfrm>
                  <a:off x="1331"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6" name="Oval 122"/>
                <p:cNvSpPr>
                  <a:spLocks noChangeArrowheads="1"/>
                </p:cNvSpPr>
                <p:nvPr/>
              </p:nvSpPr>
              <p:spPr bwMode="auto">
                <a:xfrm>
                  <a:off x="1331"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7" name="Oval 123"/>
                <p:cNvSpPr>
                  <a:spLocks noChangeArrowheads="1"/>
                </p:cNvSpPr>
                <p:nvPr/>
              </p:nvSpPr>
              <p:spPr bwMode="auto">
                <a:xfrm>
                  <a:off x="1331"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8" name="Oval 124"/>
                <p:cNvSpPr>
                  <a:spLocks noChangeArrowheads="1"/>
                </p:cNvSpPr>
                <p:nvPr/>
              </p:nvSpPr>
              <p:spPr bwMode="auto">
                <a:xfrm>
                  <a:off x="1331"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29" name="Oval 125"/>
                <p:cNvSpPr>
                  <a:spLocks noChangeArrowheads="1"/>
                </p:cNvSpPr>
                <p:nvPr/>
              </p:nvSpPr>
              <p:spPr bwMode="auto">
                <a:xfrm>
                  <a:off x="1331"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0" name="Oval 126"/>
                <p:cNvSpPr>
                  <a:spLocks noChangeArrowheads="1"/>
                </p:cNvSpPr>
                <p:nvPr/>
              </p:nvSpPr>
              <p:spPr bwMode="auto">
                <a:xfrm>
                  <a:off x="1469"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1" name="Oval 127"/>
                <p:cNvSpPr>
                  <a:spLocks noChangeArrowheads="1"/>
                </p:cNvSpPr>
                <p:nvPr/>
              </p:nvSpPr>
              <p:spPr bwMode="auto">
                <a:xfrm>
                  <a:off x="1469"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2" name="Oval 128"/>
                <p:cNvSpPr>
                  <a:spLocks noChangeArrowheads="1"/>
                </p:cNvSpPr>
                <p:nvPr/>
              </p:nvSpPr>
              <p:spPr bwMode="auto">
                <a:xfrm>
                  <a:off x="1469"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3" name="Oval 129"/>
                <p:cNvSpPr>
                  <a:spLocks noChangeArrowheads="1"/>
                </p:cNvSpPr>
                <p:nvPr/>
              </p:nvSpPr>
              <p:spPr bwMode="auto">
                <a:xfrm>
                  <a:off x="1469"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4" name="Oval 130"/>
                <p:cNvSpPr>
                  <a:spLocks noChangeArrowheads="1"/>
                </p:cNvSpPr>
                <p:nvPr/>
              </p:nvSpPr>
              <p:spPr bwMode="auto">
                <a:xfrm>
                  <a:off x="1469"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5" name="Oval 131"/>
                <p:cNvSpPr>
                  <a:spLocks noChangeArrowheads="1"/>
                </p:cNvSpPr>
                <p:nvPr/>
              </p:nvSpPr>
              <p:spPr bwMode="auto">
                <a:xfrm>
                  <a:off x="1469"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6" name="Oval 132"/>
                <p:cNvSpPr>
                  <a:spLocks noChangeArrowheads="1"/>
                </p:cNvSpPr>
                <p:nvPr/>
              </p:nvSpPr>
              <p:spPr bwMode="auto">
                <a:xfrm>
                  <a:off x="1469"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7" name="Oval 133"/>
                <p:cNvSpPr>
                  <a:spLocks noChangeArrowheads="1"/>
                </p:cNvSpPr>
                <p:nvPr/>
              </p:nvSpPr>
              <p:spPr bwMode="auto">
                <a:xfrm>
                  <a:off x="1607"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8" name="Oval 134"/>
                <p:cNvSpPr>
                  <a:spLocks noChangeArrowheads="1"/>
                </p:cNvSpPr>
                <p:nvPr/>
              </p:nvSpPr>
              <p:spPr bwMode="auto">
                <a:xfrm>
                  <a:off x="1607"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39" name="Oval 135"/>
                <p:cNvSpPr>
                  <a:spLocks noChangeArrowheads="1"/>
                </p:cNvSpPr>
                <p:nvPr/>
              </p:nvSpPr>
              <p:spPr bwMode="auto">
                <a:xfrm>
                  <a:off x="1607"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0" name="Oval 136"/>
                <p:cNvSpPr>
                  <a:spLocks noChangeArrowheads="1"/>
                </p:cNvSpPr>
                <p:nvPr/>
              </p:nvSpPr>
              <p:spPr bwMode="auto">
                <a:xfrm>
                  <a:off x="1607"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1" name="Oval 137"/>
                <p:cNvSpPr>
                  <a:spLocks noChangeArrowheads="1"/>
                </p:cNvSpPr>
                <p:nvPr/>
              </p:nvSpPr>
              <p:spPr bwMode="auto">
                <a:xfrm>
                  <a:off x="1607"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2" name="Oval 138"/>
                <p:cNvSpPr>
                  <a:spLocks noChangeArrowheads="1"/>
                </p:cNvSpPr>
                <p:nvPr/>
              </p:nvSpPr>
              <p:spPr bwMode="auto">
                <a:xfrm>
                  <a:off x="1607"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3" name="Oval 139"/>
                <p:cNvSpPr>
                  <a:spLocks noChangeArrowheads="1"/>
                </p:cNvSpPr>
                <p:nvPr/>
              </p:nvSpPr>
              <p:spPr bwMode="auto">
                <a:xfrm>
                  <a:off x="1607"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4" name="Oval 140"/>
                <p:cNvSpPr>
                  <a:spLocks noChangeArrowheads="1"/>
                </p:cNvSpPr>
                <p:nvPr/>
              </p:nvSpPr>
              <p:spPr bwMode="auto">
                <a:xfrm>
                  <a:off x="1745"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5" name="Oval 141"/>
                <p:cNvSpPr>
                  <a:spLocks noChangeArrowheads="1"/>
                </p:cNvSpPr>
                <p:nvPr/>
              </p:nvSpPr>
              <p:spPr bwMode="auto">
                <a:xfrm>
                  <a:off x="1745"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6" name="Oval 142"/>
                <p:cNvSpPr>
                  <a:spLocks noChangeArrowheads="1"/>
                </p:cNvSpPr>
                <p:nvPr/>
              </p:nvSpPr>
              <p:spPr bwMode="auto">
                <a:xfrm>
                  <a:off x="1745"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7" name="Oval 143"/>
                <p:cNvSpPr>
                  <a:spLocks noChangeArrowheads="1"/>
                </p:cNvSpPr>
                <p:nvPr/>
              </p:nvSpPr>
              <p:spPr bwMode="auto">
                <a:xfrm>
                  <a:off x="1745"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8" name="Oval 144"/>
                <p:cNvSpPr>
                  <a:spLocks noChangeArrowheads="1"/>
                </p:cNvSpPr>
                <p:nvPr/>
              </p:nvSpPr>
              <p:spPr bwMode="auto">
                <a:xfrm>
                  <a:off x="1745"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49" name="Oval 145"/>
                <p:cNvSpPr>
                  <a:spLocks noChangeArrowheads="1"/>
                </p:cNvSpPr>
                <p:nvPr/>
              </p:nvSpPr>
              <p:spPr bwMode="auto">
                <a:xfrm>
                  <a:off x="1745"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0" name="Oval 146"/>
                <p:cNvSpPr>
                  <a:spLocks noChangeArrowheads="1"/>
                </p:cNvSpPr>
                <p:nvPr/>
              </p:nvSpPr>
              <p:spPr bwMode="auto">
                <a:xfrm>
                  <a:off x="1745"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1" name="Oval 147"/>
                <p:cNvSpPr>
                  <a:spLocks noChangeArrowheads="1"/>
                </p:cNvSpPr>
                <p:nvPr/>
              </p:nvSpPr>
              <p:spPr bwMode="auto">
                <a:xfrm>
                  <a:off x="188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2" name="Oval 148"/>
                <p:cNvSpPr>
                  <a:spLocks noChangeArrowheads="1"/>
                </p:cNvSpPr>
                <p:nvPr/>
              </p:nvSpPr>
              <p:spPr bwMode="auto">
                <a:xfrm>
                  <a:off x="188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3" name="Oval 149"/>
                <p:cNvSpPr>
                  <a:spLocks noChangeArrowheads="1"/>
                </p:cNvSpPr>
                <p:nvPr/>
              </p:nvSpPr>
              <p:spPr bwMode="auto">
                <a:xfrm>
                  <a:off x="188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4" name="Oval 150"/>
                <p:cNvSpPr>
                  <a:spLocks noChangeArrowheads="1"/>
                </p:cNvSpPr>
                <p:nvPr/>
              </p:nvSpPr>
              <p:spPr bwMode="auto">
                <a:xfrm>
                  <a:off x="188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5" name="Oval 151"/>
                <p:cNvSpPr>
                  <a:spLocks noChangeArrowheads="1"/>
                </p:cNvSpPr>
                <p:nvPr/>
              </p:nvSpPr>
              <p:spPr bwMode="auto">
                <a:xfrm>
                  <a:off x="188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6" name="Oval 152"/>
                <p:cNvSpPr>
                  <a:spLocks noChangeArrowheads="1"/>
                </p:cNvSpPr>
                <p:nvPr/>
              </p:nvSpPr>
              <p:spPr bwMode="auto">
                <a:xfrm>
                  <a:off x="188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7" name="Oval 153"/>
                <p:cNvSpPr>
                  <a:spLocks noChangeArrowheads="1"/>
                </p:cNvSpPr>
                <p:nvPr/>
              </p:nvSpPr>
              <p:spPr bwMode="auto">
                <a:xfrm>
                  <a:off x="188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8" name="Oval 154"/>
                <p:cNvSpPr>
                  <a:spLocks noChangeArrowheads="1"/>
                </p:cNvSpPr>
                <p:nvPr/>
              </p:nvSpPr>
              <p:spPr bwMode="auto">
                <a:xfrm>
                  <a:off x="2016"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59" name="Oval 155"/>
                <p:cNvSpPr>
                  <a:spLocks noChangeArrowheads="1"/>
                </p:cNvSpPr>
                <p:nvPr/>
              </p:nvSpPr>
              <p:spPr bwMode="auto">
                <a:xfrm>
                  <a:off x="2016"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0" name="Oval 156"/>
                <p:cNvSpPr>
                  <a:spLocks noChangeArrowheads="1"/>
                </p:cNvSpPr>
                <p:nvPr/>
              </p:nvSpPr>
              <p:spPr bwMode="auto">
                <a:xfrm>
                  <a:off x="2016"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1" name="Oval 157"/>
                <p:cNvSpPr>
                  <a:spLocks noChangeArrowheads="1"/>
                </p:cNvSpPr>
                <p:nvPr/>
              </p:nvSpPr>
              <p:spPr bwMode="auto">
                <a:xfrm>
                  <a:off x="2016"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2" name="Oval 158"/>
                <p:cNvSpPr>
                  <a:spLocks noChangeArrowheads="1"/>
                </p:cNvSpPr>
                <p:nvPr/>
              </p:nvSpPr>
              <p:spPr bwMode="auto">
                <a:xfrm>
                  <a:off x="2016"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3" name="Oval 159"/>
                <p:cNvSpPr>
                  <a:spLocks noChangeArrowheads="1"/>
                </p:cNvSpPr>
                <p:nvPr/>
              </p:nvSpPr>
              <p:spPr bwMode="auto">
                <a:xfrm>
                  <a:off x="2016"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4" name="Oval 160"/>
                <p:cNvSpPr>
                  <a:spLocks noChangeArrowheads="1"/>
                </p:cNvSpPr>
                <p:nvPr/>
              </p:nvSpPr>
              <p:spPr bwMode="auto">
                <a:xfrm>
                  <a:off x="2016"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5" name="Oval 161"/>
                <p:cNvSpPr>
                  <a:spLocks noChangeArrowheads="1"/>
                </p:cNvSpPr>
                <p:nvPr/>
              </p:nvSpPr>
              <p:spPr bwMode="auto">
                <a:xfrm>
                  <a:off x="215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6" name="Oval 162"/>
                <p:cNvSpPr>
                  <a:spLocks noChangeArrowheads="1"/>
                </p:cNvSpPr>
                <p:nvPr/>
              </p:nvSpPr>
              <p:spPr bwMode="auto">
                <a:xfrm>
                  <a:off x="215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7" name="Oval 163"/>
                <p:cNvSpPr>
                  <a:spLocks noChangeArrowheads="1"/>
                </p:cNvSpPr>
                <p:nvPr/>
              </p:nvSpPr>
              <p:spPr bwMode="auto">
                <a:xfrm>
                  <a:off x="215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8" name="Oval 164"/>
                <p:cNvSpPr>
                  <a:spLocks noChangeArrowheads="1"/>
                </p:cNvSpPr>
                <p:nvPr/>
              </p:nvSpPr>
              <p:spPr bwMode="auto">
                <a:xfrm>
                  <a:off x="215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69" name="Oval 165"/>
                <p:cNvSpPr>
                  <a:spLocks noChangeArrowheads="1"/>
                </p:cNvSpPr>
                <p:nvPr/>
              </p:nvSpPr>
              <p:spPr bwMode="auto">
                <a:xfrm>
                  <a:off x="215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0" name="Oval 166"/>
                <p:cNvSpPr>
                  <a:spLocks noChangeArrowheads="1"/>
                </p:cNvSpPr>
                <p:nvPr/>
              </p:nvSpPr>
              <p:spPr bwMode="auto">
                <a:xfrm>
                  <a:off x="215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1" name="Oval 167"/>
                <p:cNvSpPr>
                  <a:spLocks noChangeArrowheads="1"/>
                </p:cNvSpPr>
                <p:nvPr/>
              </p:nvSpPr>
              <p:spPr bwMode="auto">
                <a:xfrm>
                  <a:off x="215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2" name="Oval 168"/>
                <p:cNvSpPr>
                  <a:spLocks noChangeArrowheads="1"/>
                </p:cNvSpPr>
                <p:nvPr/>
              </p:nvSpPr>
              <p:spPr bwMode="auto">
                <a:xfrm>
                  <a:off x="2291"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3" name="Oval 169"/>
                <p:cNvSpPr>
                  <a:spLocks noChangeArrowheads="1"/>
                </p:cNvSpPr>
                <p:nvPr/>
              </p:nvSpPr>
              <p:spPr bwMode="auto">
                <a:xfrm>
                  <a:off x="2291"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4" name="Oval 170"/>
                <p:cNvSpPr>
                  <a:spLocks noChangeArrowheads="1"/>
                </p:cNvSpPr>
                <p:nvPr/>
              </p:nvSpPr>
              <p:spPr bwMode="auto">
                <a:xfrm>
                  <a:off x="2291"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5" name="Oval 171"/>
                <p:cNvSpPr>
                  <a:spLocks noChangeArrowheads="1"/>
                </p:cNvSpPr>
                <p:nvPr/>
              </p:nvSpPr>
              <p:spPr bwMode="auto">
                <a:xfrm>
                  <a:off x="2291"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6" name="Oval 172"/>
                <p:cNvSpPr>
                  <a:spLocks noChangeArrowheads="1"/>
                </p:cNvSpPr>
                <p:nvPr/>
              </p:nvSpPr>
              <p:spPr bwMode="auto">
                <a:xfrm>
                  <a:off x="2291"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7" name="Oval 173"/>
                <p:cNvSpPr>
                  <a:spLocks noChangeArrowheads="1"/>
                </p:cNvSpPr>
                <p:nvPr/>
              </p:nvSpPr>
              <p:spPr bwMode="auto">
                <a:xfrm>
                  <a:off x="2291"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8" name="Oval 174"/>
                <p:cNvSpPr>
                  <a:spLocks noChangeArrowheads="1"/>
                </p:cNvSpPr>
                <p:nvPr/>
              </p:nvSpPr>
              <p:spPr bwMode="auto">
                <a:xfrm>
                  <a:off x="2291"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79" name="Oval 175"/>
                <p:cNvSpPr>
                  <a:spLocks noChangeArrowheads="1"/>
                </p:cNvSpPr>
                <p:nvPr/>
              </p:nvSpPr>
              <p:spPr bwMode="auto">
                <a:xfrm>
                  <a:off x="2429"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0" name="Oval 176"/>
                <p:cNvSpPr>
                  <a:spLocks noChangeArrowheads="1"/>
                </p:cNvSpPr>
                <p:nvPr/>
              </p:nvSpPr>
              <p:spPr bwMode="auto">
                <a:xfrm>
                  <a:off x="2429"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1" name="Oval 177"/>
                <p:cNvSpPr>
                  <a:spLocks noChangeArrowheads="1"/>
                </p:cNvSpPr>
                <p:nvPr/>
              </p:nvSpPr>
              <p:spPr bwMode="auto">
                <a:xfrm>
                  <a:off x="2429"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2" name="Oval 178"/>
                <p:cNvSpPr>
                  <a:spLocks noChangeArrowheads="1"/>
                </p:cNvSpPr>
                <p:nvPr/>
              </p:nvSpPr>
              <p:spPr bwMode="auto">
                <a:xfrm>
                  <a:off x="2429"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3" name="Oval 179"/>
                <p:cNvSpPr>
                  <a:spLocks noChangeArrowheads="1"/>
                </p:cNvSpPr>
                <p:nvPr/>
              </p:nvSpPr>
              <p:spPr bwMode="auto">
                <a:xfrm>
                  <a:off x="2429"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4" name="Oval 180"/>
                <p:cNvSpPr>
                  <a:spLocks noChangeArrowheads="1"/>
                </p:cNvSpPr>
                <p:nvPr/>
              </p:nvSpPr>
              <p:spPr bwMode="auto">
                <a:xfrm>
                  <a:off x="2429"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5" name="Oval 181"/>
                <p:cNvSpPr>
                  <a:spLocks noChangeArrowheads="1"/>
                </p:cNvSpPr>
                <p:nvPr/>
              </p:nvSpPr>
              <p:spPr bwMode="auto">
                <a:xfrm>
                  <a:off x="2429"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6" name="Oval 182"/>
                <p:cNvSpPr>
                  <a:spLocks noChangeArrowheads="1"/>
                </p:cNvSpPr>
                <p:nvPr/>
              </p:nvSpPr>
              <p:spPr bwMode="auto">
                <a:xfrm>
                  <a:off x="2567"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7" name="Oval 183"/>
                <p:cNvSpPr>
                  <a:spLocks noChangeArrowheads="1"/>
                </p:cNvSpPr>
                <p:nvPr/>
              </p:nvSpPr>
              <p:spPr bwMode="auto">
                <a:xfrm>
                  <a:off x="2567"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8" name="Oval 184"/>
                <p:cNvSpPr>
                  <a:spLocks noChangeArrowheads="1"/>
                </p:cNvSpPr>
                <p:nvPr/>
              </p:nvSpPr>
              <p:spPr bwMode="auto">
                <a:xfrm>
                  <a:off x="2567"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89" name="Oval 185"/>
                <p:cNvSpPr>
                  <a:spLocks noChangeArrowheads="1"/>
                </p:cNvSpPr>
                <p:nvPr/>
              </p:nvSpPr>
              <p:spPr bwMode="auto">
                <a:xfrm>
                  <a:off x="2567"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0" name="Oval 186"/>
                <p:cNvSpPr>
                  <a:spLocks noChangeArrowheads="1"/>
                </p:cNvSpPr>
                <p:nvPr/>
              </p:nvSpPr>
              <p:spPr bwMode="auto">
                <a:xfrm>
                  <a:off x="2567"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1" name="Oval 187"/>
                <p:cNvSpPr>
                  <a:spLocks noChangeArrowheads="1"/>
                </p:cNvSpPr>
                <p:nvPr/>
              </p:nvSpPr>
              <p:spPr bwMode="auto">
                <a:xfrm>
                  <a:off x="2567"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2" name="Oval 188"/>
                <p:cNvSpPr>
                  <a:spLocks noChangeArrowheads="1"/>
                </p:cNvSpPr>
                <p:nvPr/>
              </p:nvSpPr>
              <p:spPr bwMode="auto">
                <a:xfrm>
                  <a:off x="2567"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3" name="Oval 189"/>
                <p:cNvSpPr>
                  <a:spLocks noChangeArrowheads="1"/>
                </p:cNvSpPr>
                <p:nvPr/>
              </p:nvSpPr>
              <p:spPr bwMode="auto">
                <a:xfrm>
                  <a:off x="2705"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4" name="Oval 190"/>
                <p:cNvSpPr>
                  <a:spLocks noChangeArrowheads="1"/>
                </p:cNvSpPr>
                <p:nvPr/>
              </p:nvSpPr>
              <p:spPr bwMode="auto">
                <a:xfrm>
                  <a:off x="2705"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5" name="Oval 191"/>
                <p:cNvSpPr>
                  <a:spLocks noChangeArrowheads="1"/>
                </p:cNvSpPr>
                <p:nvPr/>
              </p:nvSpPr>
              <p:spPr bwMode="auto">
                <a:xfrm>
                  <a:off x="2705"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6" name="Oval 192"/>
                <p:cNvSpPr>
                  <a:spLocks noChangeArrowheads="1"/>
                </p:cNvSpPr>
                <p:nvPr/>
              </p:nvSpPr>
              <p:spPr bwMode="auto">
                <a:xfrm>
                  <a:off x="2705"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7" name="Oval 193"/>
                <p:cNvSpPr>
                  <a:spLocks noChangeArrowheads="1"/>
                </p:cNvSpPr>
                <p:nvPr/>
              </p:nvSpPr>
              <p:spPr bwMode="auto">
                <a:xfrm>
                  <a:off x="2705"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8" name="Oval 194"/>
                <p:cNvSpPr>
                  <a:spLocks noChangeArrowheads="1"/>
                </p:cNvSpPr>
                <p:nvPr/>
              </p:nvSpPr>
              <p:spPr bwMode="auto">
                <a:xfrm>
                  <a:off x="2705"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99" name="Oval 195"/>
                <p:cNvSpPr>
                  <a:spLocks noChangeArrowheads="1"/>
                </p:cNvSpPr>
                <p:nvPr/>
              </p:nvSpPr>
              <p:spPr bwMode="auto">
                <a:xfrm>
                  <a:off x="2705"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0" name="Oval 196"/>
                <p:cNvSpPr>
                  <a:spLocks noChangeArrowheads="1"/>
                </p:cNvSpPr>
                <p:nvPr/>
              </p:nvSpPr>
              <p:spPr bwMode="auto">
                <a:xfrm>
                  <a:off x="284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1" name="Oval 197"/>
                <p:cNvSpPr>
                  <a:spLocks noChangeArrowheads="1"/>
                </p:cNvSpPr>
                <p:nvPr/>
              </p:nvSpPr>
              <p:spPr bwMode="auto">
                <a:xfrm>
                  <a:off x="284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2" name="Oval 198"/>
                <p:cNvSpPr>
                  <a:spLocks noChangeArrowheads="1"/>
                </p:cNvSpPr>
                <p:nvPr/>
              </p:nvSpPr>
              <p:spPr bwMode="auto">
                <a:xfrm>
                  <a:off x="284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3" name="Oval 199"/>
                <p:cNvSpPr>
                  <a:spLocks noChangeArrowheads="1"/>
                </p:cNvSpPr>
                <p:nvPr/>
              </p:nvSpPr>
              <p:spPr bwMode="auto">
                <a:xfrm>
                  <a:off x="284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4" name="Oval 200"/>
                <p:cNvSpPr>
                  <a:spLocks noChangeArrowheads="1"/>
                </p:cNvSpPr>
                <p:nvPr/>
              </p:nvSpPr>
              <p:spPr bwMode="auto">
                <a:xfrm>
                  <a:off x="284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5" name="Oval 201"/>
                <p:cNvSpPr>
                  <a:spLocks noChangeArrowheads="1"/>
                </p:cNvSpPr>
                <p:nvPr/>
              </p:nvSpPr>
              <p:spPr bwMode="auto">
                <a:xfrm>
                  <a:off x="284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706" name="Oval 202"/>
                <p:cNvSpPr>
                  <a:spLocks noChangeArrowheads="1"/>
                </p:cNvSpPr>
                <p:nvPr/>
              </p:nvSpPr>
              <p:spPr bwMode="auto">
                <a:xfrm>
                  <a:off x="284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sp>
            <p:nvSpPr>
              <p:cNvPr id="608" name="Rectangle 203"/>
              <p:cNvSpPr>
                <a:spLocks noChangeArrowheads="1"/>
              </p:cNvSpPr>
              <p:nvPr/>
            </p:nvSpPr>
            <p:spPr bwMode="auto">
              <a:xfrm>
                <a:off x="2315" y="281"/>
                <a:ext cx="222" cy="626"/>
              </a:xfrm>
              <a:prstGeom prst="rect">
                <a:avLst/>
              </a:prstGeom>
              <a:solidFill>
                <a:srgbClr val="FD4F6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grpSp>
          <p:nvGrpSpPr>
            <p:cNvPr id="385" name="Group 204"/>
            <p:cNvGrpSpPr>
              <a:grpSpLocks/>
            </p:cNvGrpSpPr>
            <p:nvPr/>
          </p:nvGrpSpPr>
          <p:grpSpPr bwMode="auto">
            <a:xfrm>
              <a:off x="1904" y="2549"/>
              <a:ext cx="1100" cy="626"/>
              <a:chOff x="1066" y="2160"/>
              <a:chExt cx="1100" cy="626"/>
            </a:xfrm>
          </p:grpSpPr>
          <p:grpSp>
            <p:nvGrpSpPr>
              <p:cNvPr id="507" name="Group 205"/>
              <p:cNvGrpSpPr>
                <a:grpSpLocks/>
              </p:cNvGrpSpPr>
              <p:nvPr/>
            </p:nvGrpSpPr>
            <p:grpSpPr bwMode="auto">
              <a:xfrm>
                <a:off x="1066" y="2160"/>
                <a:ext cx="1100" cy="621"/>
                <a:chOff x="1056" y="3467"/>
                <a:chExt cx="1902" cy="1032"/>
              </a:xfrm>
            </p:grpSpPr>
            <p:sp>
              <p:nvSpPr>
                <p:cNvPr id="509" name="Oval 206"/>
                <p:cNvSpPr>
                  <a:spLocks noChangeArrowheads="1"/>
                </p:cNvSpPr>
                <p:nvPr/>
              </p:nvSpPr>
              <p:spPr bwMode="auto">
                <a:xfrm>
                  <a:off x="1056"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0" name="Oval 207"/>
                <p:cNvSpPr>
                  <a:spLocks noChangeArrowheads="1"/>
                </p:cNvSpPr>
                <p:nvPr/>
              </p:nvSpPr>
              <p:spPr bwMode="auto">
                <a:xfrm>
                  <a:off x="1056"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1" name="Oval 208"/>
                <p:cNvSpPr>
                  <a:spLocks noChangeArrowheads="1"/>
                </p:cNvSpPr>
                <p:nvPr/>
              </p:nvSpPr>
              <p:spPr bwMode="auto">
                <a:xfrm>
                  <a:off x="1056"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2" name="Oval 209"/>
                <p:cNvSpPr>
                  <a:spLocks noChangeArrowheads="1"/>
                </p:cNvSpPr>
                <p:nvPr/>
              </p:nvSpPr>
              <p:spPr bwMode="auto">
                <a:xfrm>
                  <a:off x="1056"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3" name="Oval 210"/>
                <p:cNvSpPr>
                  <a:spLocks noChangeArrowheads="1"/>
                </p:cNvSpPr>
                <p:nvPr/>
              </p:nvSpPr>
              <p:spPr bwMode="auto">
                <a:xfrm>
                  <a:off x="1056"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4" name="Oval 211"/>
                <p:cNvSpPr>
                  <a:spLocks noChangeArrowheads="1"/>
                </p:cNvSpPr>
                <p:nvPr/>
              </p:nvSpPr>
              <p:spPr bwMode="auto">
                <a:xfrm>
                  <a:off x="1056"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5" name="Oval 212"/>
                <p:cNvSpPr>
                  <a:spLocks noChangeArrowheads="1"/>
                </p:cNvSpPr>
                <p:nvPr/>
              </p:nvSpPr>
              <p:spPr bwMode="auto">
                <a:xfrm>
                  <a:off x="1056"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6" name="Oval 213"/>
                <p:cNvSpPr>
                  <a:spLocks noChangeArrowheads="1"/>
                </p:cNvSpPr>
                <p:nvPr/>
              </p:nvSpPr>
              <p:spPr bwMode="auto">
                <a:xfrm>
                  <a:off x="1193"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7" name="Oval 214"/>
                <p:cNvSpPr>
                  <a:spLocks noChangeArrowheads="1"/>
                </p:cNvSpPr>
                <p:nvPr/>
              </p:nvSpPr>
              <p:spPr bwMode="auto">
                <a:xfrm>
                  <a:off x="1193"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8" name="Oval 215"/>
                <p:cNvSpPr>
                  <a:spLocks noChangeArrowheads="1"/>
                </p:cNvSpPr>
                <p:nvPr/>
              </p:nvSpPr>
              <p:spPr bwMode="auto">
                <a:xfrm>
                  <a:off x="1193"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19" name="Oval 216"/>
                <p:cNvSpPr>
                  <a:spLocks noChangeArrowheads="1"/>
                </p:cNvSpPr>
                <p:nvPr/>
              </p:nvSpPr>
              <p:spPr bwMode="auto">
                <a:xfrm>
                  <a:off x="1193"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0" name="Oval 217"/>
                <p:cNvSpPr>
                  <a:spLocks noChangeArrowheads="1"/>
                </p:cNvSpPr>
                <p:nvPr/>
              </p:nvSpPr>
              <p:spPr bwMode="auto">
                <a:xfrm>
                  <a:off x="1193"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1" name="Oval 218"/>
                <p:cNvSpPr>
                  <a:spLocks noChangeArrowheads="1"/>
                </p:cNvSpPr>
                <p:nvPr/>
              </p:nvSpPr>
              <p:spPr bwMode="auto">
                <a:xfrm>
                  <a:off x="1193"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2" name="Oval 219"/>
                <p:cNvSpPr>
                  <a:spLocks noChangeArrowheads="1"/>
                </p:cNvSpPr>
                <p:nvPr/>
              </p:nvSpPr>
              <p:spPr bwMode="auto">
                <a:xfrm>
                  <a:off x="1193"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3" name="Oval 220"/>
                <p:cNvSpPr>
                  <a:spLocks noChangeArrowheads="1"/>
                </p:cNvSpPr>
                <p:nvPr/>
              </p:nvSpPr>
              <p:spPr bwMode="auto">
                <a:xfrm>
                  <a:off x="1331"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4" name="Oval 221"/>
                <p:cNvSpPr>
                  <a:spLocks noChangeArrowheads="1"/>
                </p:cNvSpPr>
                <p:nvPr/>
              </p:nvSpPr>
              <p:spPr bwMode="auto">
                <a:xfrm>
                  <a:off x="1331"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5" name="Oval 222"/>
                <p:cNvSpPr>
                  <a:spLocks noChangeArrowheads="1"/>
                </p:cNvSpPr>
                <p:nvPr/>
              </p:nvSpPr>
              <p:spPr bwMode="auto">
                <a:xfrm>
                  <a:off x="1331"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6" name="Oval 223"/>
                <p:cNvSpPr>
                  <a:spLocks noChangeArrowheads="1"/>
                </p:cNvSpPr>
                <p:nvPr/>
              </p:nvSpPr>
              <p:spPr bwMode="auto">
                <a:xfrm>
                  <a:off x="1331"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7" name="Oval 224"/>
                <p:cNvSpPr>
                  <a:spLocks noChangeArrowheads="1"/>
                </p:cNvSpPr>
                <p:nvPr/>
              </p:nvSpPr>
              <p:spPr bwMode="auto">
                <a:xfrm>
                  <a:off x="1331"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8" name="Oval 225"/>
                <p:cNvSpPr>
                  <a:spLocks noChangeArrowheads="1"/>
                </p:cNvSpPr>
                <p:nvPr/>
              </p:nvSpPr>
              <p:spPr bwMode="auto">
                <a:xfrm>
                  <a:off x="1331"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29" name="Oval 226"/>
                <p:cNvSpPr>
                  <a:spLocks noChangeArrowheads="1"/>
                </p:cNvSpPr>
                <p:nvPr/>
              </p:nvSpPr>
              <p:spPr bwMode="auto">
                <a:xfrm>
                  <a:off x="1331"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0" name="Oval 227"/>
                <p:cNvSpPr>
                  <a:spLocks noChangeArrowheads="1"/>
                </p:cNvSpPr>
                <p:nvPr/>
              </p:nvSpPr>
              <p:spPr bwMode="auto">
                <a:xfrm>
                  <a:off x="1469"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1" name="Oval 228"/>
                <p:cNvSpPr>
                  <a:spLocks noChangeArrowheads="1"/>
                </p:cNvSpPr>
                <p:nvPr/>
              </p:nvSpPr>
              <p:spPr bwMode="auto">
                <a:xfrm>
                  <a:off x="1469"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2" name="Oval 229"/>
                <p:cNvSpPr>
                  <a:spLocks noChangeArrowheads="1"/>
                </p:cNvSpPr>
                <p:nvPr/>
              </p:nvSpPr>
              <p:spPr bwMode="auto">
                <a:xfrm>
                  <a:off x="1469"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3" name="Oval 230"/>
                <p:cNvSpPr>
                  <a:spLocks noChangeArrowheads="1"/>
                </p:cNvSpPr>
                <p:nvPr/>
              </p:nvSpPr>
              <p:spPr bwMode="auto">
                <a:xfrm>
                  <a:off x="1469"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4" name="Oval 231"/>
                <p:cNvSpPr>
                  <a:spLocks noChangeArrowheads="1"/>
                </p:cNvSpPr>
                <p:nvPr/>
              </p:nvSpPr>
              <p:spPr bwMode="auto">
                <a:xfrm>
                  <a:off x="1469"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5" name="Oval 232"/>
                <p:cNvSpPr>
                  <a:spLocks noChangeArrowheads="1"/>
                </p:cNvSpPr>
                <p:nvPr/>
              </p:nvSpPr>
              <p:spPr bwMode="auto">
                <a:xfrm>
                  <a:off x="1469"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6" name="Oval 233"/>
                <p:cNvSpPr>
                  <a:spLocks noChangeArrowheads="1"/>
                </p:cNvSpPr>
                <p:nvPr/>
              </p:nvSpPr>
              <p:spPr bwMode="auto">
                <a:xfrm>
                  <a:off x="1469"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7" name="Oval 234"/>
                <p:cNvSpPr>
                  <a:spLocks noChangeArrowheads="1"/>
                </p:cNvSpPr>
                <p:nvPr/>
              </p:nvSpPr>
              <p:spPr bwMode="auto">
                <a:xfrm>
                  <a:off x="1607" y="349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8" name="Oval 235"/>
                <p:cNvSpPr>
                  <a:spLocks noChangeArrowheads="1"/>
                </p:cNvSpPr>
                <p:nvPr/>
              </p:nvSpPr>
              <p:spPr bwMode="auto">
                <a:xfrm>
                  <a:off x="1607" y="362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39" name="Oval 236"/>
                <p:cNvSpPr>
                  <a:spLocks noChangeArrowheads="1"/>
                </p:cNvSpPr>
                <p:nvPr/>
              </p:nvSpPr>
              <p:spPr bwMode="auto">
                <a:xfrm>
                  <a:off x="1607"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0" name="Oval 237"/>
                <p:cNvSpPr>
                  <a:spLocks noChangeArrowheads="1"/>
                </p:cNvSpPr>
                <p:nvPr/>
              </p:nvSpPr>
              <p:spPr bwMode="auto">
                <a:xfrm>
                  <a:off x="1607" y="392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1" name="Oval 238"/>
                <p:cNvSpPr>
                  <a:spLocks noChangeArrowheads="1"/>
                </p:cNvSpPr>
                <p:nvPr/>
              </p:nvSpPr>
              <p:spPr bwMode="auto">
                <a:xfrm>
                  <a:off x="1607" y="407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2" name="Oval 239"/>
                <p:cNvSpPr>
                  <a:spLocks noChangeArrowheads="1"/>
                </p:cNvSpPr>
                <p:nvPr/>
              </p:nvSpPr>
              <p:spPr bwMode="auto">
                <a:xfrm>
                  <a:off x="1607"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3" name="Oval 240"/>
                <p:cNvSpPr>
                  <a:spLocks noChangeArrowheads="1"/>
                </p:cNvSpPr>
                <p:nvPr/>
              </p:nvSpPr>
              <p:spPr bwMode="auto">
                <a:xfrm>
                  <a:off x="1607"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4" name="Oval 241"/>
                <p:cNvSpPr>
                  <a:spLocks noChangeArrowheads="1"/>
                </p:cNvSpPr>
                <p:nvPr/>
              </p:nvSpPr>
              <p:spPr bwMode="auto">
                <a:xfrm>
                  <a:off x="1765" y="3467"/>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5" name="Oval 242"/>
                <p:cNvSpPr>
                  <a:spLocks noChangeArrowheads="1"/>
                </p:cNvSpPr>
                <p:nvPr/>
              </p:nvSpPr>
              <p:spPr bwMode="auto">
                <a:xfrm>
                  <a:off x="1745" y="3620"/>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6" name="Oval 243"/>
                <p:cNvSpPr>
                  <a:spLocks noChangeArrowheads="1"/>
                </p:cNvSpPr>
                <p:nvPr/>
              </p:nvSpPr>
              <p:spPr bwMode="auto">
                <a:xfrm>
                  <a:off x="1745" y="3772"/>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7" name="Oval 244"/>
                <p:cNvSpPr>
                  <a:spLocks noChangeArrowheads="1"/>
                </p:cNvSpPr>
                <p:nvPr/>
              </p:nvSpPr>
              <p:spPr bwMode="auto">
                <a:xfrm>
                  <a:off x="1745" y="3883"/>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8" name="Oval 245"/>
                <p:cNvSpPr>
                  <a:spLocks noChangeArrowheads="1"/>
                </p:cNvSpPr>
                <p:nvPr/>
              </p:nvSpPr>
              <p:spPr bwMode="auto">
                <a:xfrm>
                  <a:off x="1765" y="4077"/>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49" name="Oval 246"/>
                <p:cNvSpPr>
                  <a:spLocks noChangeArrowheads="1"/>
                </p:cNvSpPr>
                <p:nvPr/>
              </p:nvSpPr>
              <p:spPr bwMode="auto">
                <a:xfrm>
                  <a:off x="1745" y="4230"/>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0" name="Oval 247"/>
                <p:cNvSpPr>
                  <a:spLocks noChangeArrowheads="1"/>
                </p:cNvSpPr>
                <p:nvPr/>
              </p:nvSpPr>
              <p:spPr bwMode="auto">
                <a:xfrm>
                  <a:off x="1745" y="4350"/>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1" name="Oval 248"/>
                <p:cNvSpPr>
                  <a:spLocks noChangeArrowheads="1"/>
                </p:cNvSpPr>
                <p:nvPr/>
              </p:nvSpPr>
              <p:spPr bwMode="auto">
                <a:xfrm>
                  <a:off x="1880" y="3467"/>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2" name="Oval 249"/>
                <p:cNvSpPr>
                  <a:spLocks noChangeArrowheads="1"/>
                </p:cNvSpPr>
                <p:nvPr/>
              </p:nvSpPr>
              <p:spPr bwMode="auto">
                <a:xfrm>
                  <a:off x="1883" y="365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3" name="Oval 250"/>
                <p:cNvSpPr>
                  <a:spLocks noChangeArrowheads="1"/>
                </p:cNvSpPr>
                <p:nvPr/>
              </p:nvSpPr>
              <p:spPr bwMode="auto">
                <a:xfrm>
                  <a:off x="1883"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4" name="Oval 251"/>
                <p:cNvSpPr>
                  <a:spLocks noChangeArrowheads="1"/>
                </p:cNvSpPr>
                <p:nvPr/>
              </p:nvSpPr>
              <p:spPr bwMode="auto">
                <a:xfrm>
                  <a:off x="1880" y="3925"/>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5" name="Oval 252"/>
                <p:cNvSpPr>
                  <a:spLocks noChangeArrowheads="1"/>
                </p:cNvSpPr>
                <p:nvPr/>
              </p:nvSpPr>
              <p:spPr bwMode="auto">
                <a:xfrm>
                  <a:off x="1883" y="403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6" name="Oval 253"/>
                <p:cNvSpPr>
                  <a:spLocks noChangeArrowheads="1"/>
                </p:cNvSpPr>
                <p:nvPr/>
              </p:nvSpPr>
              <p:spPr bwMode="auto">
                <a:xfrm>
                  <a:off x="1909" y="419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7" name="Oval 254"/>
                <p:cNvSpPr>
                  <a:spLocks noChangeArrowheads="1"/>
                </p:cNvSpPr>
                <p:nvPr/>
              </p:nvSpPr>
              <p:spPr bwMode="auto">
                <a:xfrm>
                  <a:off x="1883"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8" name="Oval 255"/>
                <p:cNvSpPr>
                  <a:spLocks noChangeArrowheads="1"/>
                </p:cNvSpPr>
                <p:nvPr/>
              </p:nvSpPr>
              <p:spPr bwMode="auto">
                <a:xfrm>
                  <a:off x="2016" y="346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59" name="Oval 256"/>
                <p:cNvSpPr>
                  <a:spLocks noChangeArrowheads="1"/>
                </p:cNvSpPr>
                <p:nvPr/>
              </p:nvSpPr>
              <p:spPr bwMode="auto">
                <a:xfrm>
                  <a:off x="1976" y="362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0" name="Oval 257"/>
                <p:cNvSpPr>
                  <a:spLocks noChangeArrowheads="1"/>
                </p:cNvSpPr>
                <p:nvPr/>
              </p:nvSpPr>
              <p:spPr bwMode="auto">
                <a:xfrm>
                  <a:off x="2016"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1" name="Oval 258"/>
                <p:cNvSpPr>
                  <a:spLocks noChangeArrowheads="1"/>
                </p:cNvSpPr>
                <p:nvPr/>
              </p:nvSpPr>
              <p:spPr bwMode="auto">
                <a:xfrm>
                  <a:off x="2016" y="392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2" name="Oval 259"/>
                <p:cNvSpPr>
                  <a:spLocks noChangeArrowheads="1"/>
                </p:cNvSpPr>
                <p:nvPr/>
              </p:nvSpPr>
              <p:spPr bwMode="auto">
                <a:xfrm>
                  <a:off x="2053" y="403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3" name="Oval 260"/>
                <p:cNvSpPr>
                  <a:spLocks noChangeArrowheads="1"/>
                </p:cNvSpPr>
                <p:nvPr/>
              </p:nvSpPr>
              <p:spPr bwMode="auto">
                <a:xfrm>
                  <a:off x="2016"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4" name="Oval 261"/>
                <p:cNvSpPr>
                  <a:spLocks noChangeArrowheads="1"/>
                </p:cNvSpPr>
                <p:nvPr/>
              </p:nvSpPr>
              <p:spPr bwMode="auto">
                <a:xfrm>
                  <a:off x="2053" y="435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5" name="Oval 262"/>
                <p:cNvSpPr>
                  <a:spLocks noChangeArrowheads="1"/>
                </p:cNvSpPr>
                <p:nvPr/>
              </p:nvSpPr>
              <p:spPr bwMode="auto">
                <a:xfrm>
                  <a:off x="2120" y="346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6" name="Oval 263"/>
                <p:cNvSpPr>
                  <a:spLocks noChangeArrowheads="1"/>
                </p:cNvSpPr>
                <p:nvPr/>
              </p:nvSpPr>
              <p:spPr bwMode="auto">
                <a:xfrm>
                  <a:off x="2153" y="3571"/>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7" name="Oval 264"/>
                <p:cNvSpPr>
                  <a:spLocks noChangeArrowheads="1"/>
                </p:cNvSpPr>
                <p:nvPr/>
              </p:nvSpPr>
              <p:spPr bwMode="auto">
                <a:xfrm>
                  <a:off x="2120" y="372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8" name="Oval 265"/>
                <p:cNvSpPr>
                  <a:spLocks noChangeArrowheads="1"/>
                </p:cNvSpPr>
                <p:nvPr/>
              </p:nvSpPr>
              <p:spPr bwMode="auto">
                <a:xfrm>
                  <a:off x="2153" y="388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69" name="Oval 266"/>
                <p:cNvSpPr>
                  <a:spLocks noChangeArrowheads="1"/>
                </p:cNvSpPr>
                <p:nvPr/>
              </p:nvSpPr>
              <p:spPr bwMode="auto">
                <a:xfrm>
                  <a:off x="2153" y="407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0" name="Oval 267"/>
                <p:cNvSpPr>
                  <a:spLocks noChangeArrowheads="1"/>
                </p:cNvSpPr>
                <p:nvPr/>
              </p:nvSpPr>
              <p:spPr bwMode="auto">
                <a:xfrm>
                  <a:off x="2153"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1" name="Oval 268"/>
                <p:cNvSpPr>
                  <a:spLocks noChangeArrowheads="1"/>
                </p:cNvSpPr>
                <p:nvPr/>
              </p:nvSpPr>
              <p:spPr bwMode="auto">
                <a:xfrm>
                  <a:off x="2153"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2" name="Oval 269"/>
                <p:cNvSpPr>
                  <a:spLocks noChangeArrowheads="1"/>
                </p:cNvSpPr>
                <p:nvPr/>
              </p:nvSpPr>
              <p:spPr bwMode="auto">
                <a:xfrm>
                  <a:off x="2291" y="346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3" name="Oval 270"/>
                <p:cNvSpPr>
                  <a:spLocks noChangeArrowheads="1"/>
                </p:cNvSpPr>
                <p:nvPr/>
              </p:nvSpPr>
              <p:spPr bwMode="auto">
                <a:xfrm>
                  <a:off x="2291" y="362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4" name="Oval 271"/>
                <p:cNvSpPr>
                  <a:spLocks noChangeArrowheads="1"/>
                </p:cNvSpPr>
                <p:nvPr/>
              </p:nvSpPr>
              <p:spPr bwMode="auto">
                <a:xfrm>
                  <a:off x="2291"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5" name="Oval 272"/>
                <p:cNvSpPr>
                  <a:spLocks noChangeArrowheads="1"/>
                </p:cNvSpPr>
                <p:nvPr/>
              </p:nvSpPr>
              <p:spPr bwMode="auto">
                <a:xfrm>
                  <a:off x="2291" y="392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6" name="Oval 273"/>
                <p:cNvSpPr>
                  <a:spLocks noChangeArrowheads="1"/>
                </p:cNvSpPr>
                <p:nvPr/>
              </p:nvSpPr>
              <p:spPr bwMode="auto">
                <a:xfrm>
                  <a:off x="2291" y="407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7" name="Oval 274"/>
                <p:cNvSpPr>
                  <a:spLocks noChangeArrowheads="1"/>
                </p:cNvSpPr>
                <p:nvPr/>
              </p:nvSpPr>
              <p:spPr bwMode="auto">
                <a:xfrm>
                  <a:off x="2291"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8" name="Oval 275"/>
                <p:cNvSpPr>
                  <a:spLocks noChangeArrowheads="1"/>
                </p:cNvSpPr>
                <p:nvPr/>
              </p:nvSpPr>
              <p:spPr bwMode="auto">
                <a:xfrm>
                  <a:off x="2291"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79" name="Oval 276"/>
                <p:cNvSpPr>
                  <a:spLocks noChangeArrowheads="1"/>
                </p:cNvSpPr>
                <p:nvPr/>
              </p:nvSpPr>
              <p:spPr bwMode="auto">
                <a:xfrm>
                  <a:off x="2429"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0" name="Oval 277"/>
                <p:cNvSpPr>
                  <a:spLocks noChangeArrowheads="1"/>
                </p:cNvSpPr>
                <p:nvPr/>
              </p:nvSpPr>
              <p:spPr bwMode="auto">
                <a:xfrm>
                  <a:off x="2429"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1" name="Oval 278"/>
                <p:cNvSpPr>
                  <a:spLocks noChangeArrowheads="1"/>
                </p:cNvSpPr>
                <p:nvPr/>
              </p:nvSpPr>
              <p:spPr bwMode="auto">
                <a:xfrm>
                  <a:off x="2429"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2" name="Oval 279"/>
                <p:cNvSpPr>
                  <a:spLocks noChangeArrowheads="1"/>
                </p:cNvSpPr>
                <p:nvPr/>
              </p:nvSpPr>
              <p:spPr bwMode="auto">
                <a:xfrm>
                  <a:off x="2429"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3" name="Oval 280"/>
                <p:cNvSpPr>
                  <a:spLocks noChangeArrowheads="1"/>
                </p:cNvSpPr>
                <p:nvPr/>
              </p:nvSpPr>
              <p:spPr bwMode="auto">
                <a:xfrm>
                  <a:off x="2429"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4" name="Oval 281"/>
                <p:cNvSpPr>
                  <a:spLocks noChangeArrowheads="1"/>
                </p:cNvSpPr>
                <p:nvPr/>
              </p:nvSpPr>
              <p:spPr bwMode="auto">
                <a:xfrm>
                  <a:off x="2429"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5" name="Oval 282"/>
                <p:cNvSpPr>
                  <a:spLocks noChangeArrowheads="1"/>
                </p:cNvSpPr>
                <p:nvPr/>
              </p:nvSpPr>
              <p:spPr bwMode="auto">
                <a:xfrm>
                  <a:off x="2429"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6" name="Oval 283"/>
                <p:cNvSpPr>
                  <a:spLocks noChangeArrowheads="1"/>
                </p:cNvSpPr>
                <p:nvPr/>
              </p:nvSpPr>
              <p:spPr bwMode="auto">
                <a:xfrm>
                  <a:off x="2567"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7" name="Oval 284"/>
                <p:cNvSpPr>
                  <a:spLocks noChangeArrowheads="1"/>
                </p:cNvSpPr>
                <p:nvPr/>
              </p:nvSpPr>
              <p:spPr bwMode="auto">
                <a:xfrm>
                  <a:off x="2567"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8" name="Oval 285"/>
                <p:cNvSpPr>
                  <a:spLocks noChangeArrowheads="1"/>
                </p:cNvSpPr>
                <p:nvPr/>
              </p:nvSpPr>
              <p:spPr bwMode="auto">
                <a:xfrm>
                  <a:off x="2567"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89" name="Oval 286"/>
                <p:cNvSpPr>
                  <a:spLocks noChangeArrowheads="1"/>
                </p:cNvSpPr>
                <p:nvPr/>
              </p:nvSpPr>
              <p:spPr bwMode="auto">
                <a:xfrm>
                  <a:off x="2567"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0" name="Oval 287"/>
                <p:cNvSpPr>
                  <a:spLocks noChangeArrowheads="1"/>
                </p:cNvSpPr>
                <p:nvPr/>
              </p:nvSpPr>
              <p:spPr bwMode="auto">
                <a:xfrm>
                  <a:off x="2567"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1" name="Oval 288"/>
                <p:cNvSpPr>
                  <a:spLocks noChangeArrowheads="1"/>
                </p:cNvSpPr>
                <p:nvPr/>
              </p:nvSpPr>
              <p:spPr bwMode="auto">
                <a:xfrm>
                  <a:off x="2567"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2" name="Oval 289"/>
                <p:cNvSpPr>
                  <a:spLocks noChangeArrowheads="1"/>
                </p:cNvSpPr>
                <p:nvPr/>
              </p:nvSpPr>
              <p:spPr bwMode="auto">
                <a:xfrm>
                  <a:off x="2567"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3" name="Oval 290"/>
                <p:cNvSpPr>
                  <a:spLocks noChangeArrowheads="1"/>
                </p:cNvSpPr>
                <p:nvPr/>
              </p:nvSpPr>
              <p:spPr bwMode="auto">
                <a:xfrm>
                  <a:off x="2705"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4" name="Oval 291"/>
                <p:cNvSpPr>
                  <a:spLocks noChangeArrowheads="1"/>
                </p:cNvSpPr>
                <p:nvPr/>
              </p:nvSpPr>
              <p:spPr bwMode="auto">
                <a:xfrm>
                  <a:off x="2705"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5" name="Oval 292"/>
                <p:cNvSpPr>
                  <a:spLocks noChangeArrowheads="1"/>
                </p:cNvSpPr>
                <p:nvPr/>
              </p:nvSpPr>
              <p:spPr bwMode="auto">
                <a:xfrm>
                  <a:off x="2705"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6" name="Oval 293"/>
                <p:cNvSpPr>
                  <a:spLocks noChangeArrowheads="1"/>
                </p:cNvSpPr>
                <p:nvPr/>
              </p:nvSpPr>
              <p:spPr bwMode="auto">
                <a:xfrm>
                  <a:off x="2705"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7" name="Oval 294"/>
                <p:cNvSpPr>
                  <a:spLocks noChangeArrowheads="1"/>
                </p:cNvSpPr>
                <p:nvPr/>
              </p:nvSpPr>
              <p:spPr bwMode="auto">
                <a:xfrm>
                  <a:off x="2705"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8" name="Oval 295"/>
                <p:cNvSpPr>
                  <a:spLocks noChangeArrowheads="1"/>
                </p:cNvSpPr>
                <p:nvPr/>
              </p:nvSpPr>
              <p:spPr bwMode="auto">
                <a:xfrm>
                  <a:off x="2705"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99" name="Oval 296"/>
                <p:cNvSpPr>
                  <a:spLocks noChangeArrowheads="1"/>
                </p:cNvSpPr>
                <p:nvPr/>
              </p:nvSpPr>
              <p:spPr bwMode="auto">
                <a:xfrm>
                  <a:off x="2705"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0" name="Oval 297"/>
                <p:cNvSpPr>
                  <a:spLocks noChangeArrowheads="1"/>
                </p:cNvSpPr>
                <p:nvPr/>
              </p:nvSpPr>
              <p:spPr bwMode="auto">
                <a:xfrm>
                  <a:off x="2843"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1" name="Oval 298"/>
                <p:cNvSpPr>
                  <a:spLocks noChangeArrowheads="1"/>
                </p:cNvSpPr>
                <p:nvPr/>
              </p:nvSpPr>
              <p:spPr bwMode="auto">
                <a:xfrm>
                  <a:off x="2843"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2" name="Oval 299"/>
                <p:cNvSpPr>
                  <a:spLocks noChangeArrowheads="1"/>
                </p:cNvSpPr>
                <p:nvPr/>
              </p:nvSpPr>
              <p:spPr bwMode="auto">
                <a:xfrm>
                  <a:off x="2843"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3" name="Oval 300"/>
                <p:cNvSpPr>
                  <a:spLocks noChangeArrowheads="1"/>
                </p:cNvSpPr>
                <p:nvPr/>
              </p:nvSpPr>
              <p:spPr bwMode="auto">
                <a:xfrm>
                  <a:off x="2843"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4" name="Oval 301"/>
                <p:cNvSpPr>
                  <a:spLocks noChangeArrowheads="1"/>
                </p:cNvSpPr>
                <p:nvPr/>
              </p:nvSpPr>
              <p:spPr bwMode="auto">
                <a:xfrm>
                  <a:off x="2843"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5" name="Oval 302"/>
                <p:cNvSpPr>
                  <a:spLocks noChangeArrowheads="1"/>
                </p:cNvSpPr>
                <p:nvPr/>
              </p:nvSpPr>
              <p:spPr bwMode="auto">
                <a:xfrm>
                  <a:off x="2843"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606" name="Oval 303"/>
                <p:cNvSpPr>
                  <a:spLocks noChangeArrowheads="1"/>
                </p:cNvSpPr>
                <p:nvPr/>
              </p:nvSpPr>
              <p:spPr bwMode="auto">
                <a:xfrm>
                  <a:off x="2843"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sp>
            <p:nvSpPr>
              <p:cNvPr id="508" name="Rectangle 304"/>
              <p:cNvSpPr>
                <a:spLocks noChangeArrowheads="1"/>
              </p:cNvSpPr>
              <p:nvPr/>
            </p:nvSpPr>
            <p:spPr bwMode="auto">
              <a:xfrm>
                <a:off x="1376" y="2160"/>
                <a:ext cx="472" cy="626"/>
              </a:xfrm>
              <a:prstGeom prst="rect">
                <a:avLst/>
              </a:prstGeom>
              <a:solidFill>
                <a:srgbClr val="FED6DA">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grpSp>
          <p:nvGrpSpPr>
            <p:cNvPr id="395" name="Group 314"/>
            <p:cNvGrpSpPr>
              <a:grpSpLocks/>
            </p:cNvGrpSpPr>
            <p:nvPr/>
          </p:nvGrpSpPr>
          <p:grpSpPr bwMode="auto">
            <a:xfrm>
              <a:off x="1904" y="3415"/>
              <a:ext cx="1100" cy="621"/>
              <a:chOff x="1056" y="4988"/>
              <a:chExt cx="1902" cy="1032"/>
            </a:xfrm>
          </p:grpSpPr>
          <p:sp>
            <p:nvSpPr>
              <p:cNvPr id="407" name="Oval 315"/>
              <p:cNvSpPr>
                <a:spLocks noChangeArrowheads="1"/>
              </p:cNvSpPr>
              <p:nvPr/>
            </p:nvSpPr>
            <p:spPr bwMode="auto">
              <a:xfrm>
                <a:off x="1056"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08" name="Oval 316"/>
              <p:cNvSpPr>
                <a:spLocks noChangeArrowheads="1"/>
              </p:cNvSpPr>
              <p:nvPr/>
            </p:nvSpPr>
            <p:spPr bwMode="auto">
              <a:xfrm>
                <a:off x="1056"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09" name="Oval 317"/>
              <p:cNvSpPr>
                <a:spLocks noChangeArrowheads="1"/>
              </p:cNvSpPr>
              <p:nvPr/>
            </p:nvSpPr>
            <p:spPr bwMode="auto">
              <a:xfrm>
                <a:off x="1056"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0" name="Oval 318"/>
              <p:cNvSpPr>
                <a:spLocks noChangeArrowheads="1"/>
              </p:cNvSpPr>
              <p:nvPr/>
            </p:nvSpPr>
            <p:spPr bwMode="auto">
              <a:xfrm>
                <a:off x="1056"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1" name="Oval 319"/>
              <p:cNvSpPr>
                <a:spLocks noChangeArrowheads="1"/>
              </p:cNvSpPr>
              <p:nvPr/>
            </p:nvSpPr>
            <p:spPr bwMode="auto">
              <a:xfrm>
                <a:off x="1056"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2" name="Oval 320"/>
              <p:cNvSpPr>
                <a:spLocks noChangeArrowheads="1"/>
              </p:cNvSpPr>
              <p:nvPr/>
            </p:nvSpPr>
            <p:spPr bwMode="auto">
              <a:xfrm>
                <a:off x="1056"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3" name="Oval 321"/>
              <p:cNvSpPr>
                <a:spLocks noChangeArrowheads="1"/>
              </p:cNvSpPr>
              <p:nvPr/>
            </p:nvSpPr>
            <p:spPr bwMode="auto">
              <a:xfrm>
                <a:off x="1056"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4" name="Oval 322"/>
              <p:cNvSpPr>
                <a:spLocks noChangeArrowheads="1"/>
              </p:cNvSpPr>
              <p:nvPr/>
            </p:nvSpPr>
            <p:spPr bwMode="auto">
              <a:xfrm>
                <a:off x="1193"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5" name="Oval 323"/>
              <p:cNvSpPr>
                <a:spLocks noChangeArrowheads="1"/>
              </p:cNvSpPr>
              <p:nvPr/>
            </p:nvSpPr>
            <p:spPr bwMode="auto">
              <a:xfrm>
                <a:off x="1193"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6" name="Oval 324"/>
              <p:cNvSpPr>
                <a:spLocks noChangeArrowheads="1"/>
              </p:cNvSpPr>
              <p:nvPr/>
            </p:nvSpPr>
            <p:spPr bwMode="auto">
              <a:xfrm>
                <a:off x="1193"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7" name="Oval 325"/>
              <p:cNvSpPr>
                <a:spLocks noChangeArrowheads="1"/>
              </p:cNvSpPr>
              <p:nvPr/>
            </p:nvSpPr>
            <p:spPr bwMode="auto">
              <a:xfrm>
                <a:off x="1193"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8" name="Oval 326"/>
              <p:cNvSpPr>
                <a:spLocks noChangeArrowheads="1"/>
              </p:cNvSpPr>
              <p:nvPr/>
            </p:nvSpPr>
            <p:spPr bwMode="auto">
              <a:xfrm>
                <a:off x="1193"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19" name="Oval 327"/>
              <p:cNvSpPr>
                <a:spLocks noChangeArrowheads="1"/>
              </p:cNvSpPr>
              <p:nvPr/>
            </p:nvSpPr>
            <p:spPr bwMode="auto">
              <a:xfrm>
                <a:off x="1193"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0" name="Oval 328"/>
              <p:cNvSpPr>
                <a:spLocks noChangeArrowheads="1"/>
              </p:cNvSpPr>
              <p:nvPr/>
            </p:nvSpPr>
            <p:spPr bwMode="auto">
              <a:xfrm>
                <a:off x="1193"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1" name="Oval 329"/>
              <p:cNvSpPr>
                <a:spLocks noChangeArrowheads="1"/>
              </p:cNvSpPr>
              <p:nvPr/>
            </p:nvSpPr>
            <p:spPr bwMode="auto">
              <a:xfrm>
                <a:off x="1331"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2" name="Oval 330"/>
              <p:cNvSpPr>
                <a:spLocks noChangeArrowheads="1"/>
              </p:cNvSpPr>
              <p:nvPr/>
            </p:nvSpPr>
            <p:spPr bwMode="auto">
              <a:xfrm>
                <a:off x="1331"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3" name="Oval 331"/>
              <p:cNvSpPr>
                <a:spLocks noChangeArrowheads="1"/>
              </p:cNvSpPr>
              <p:nvPr/>
            </p:nvSpPr>
            <p:spPr bwMode="auto">
              <a:xfrm>
                <a:off x="1331"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4" name="Oval 332"/>
              <p:cNvSpPr>
                <a:spLocks noChangeArrowheads="1"/>
              </p:cNvSpPr>
              <p:nvPr/>
            </p:nvSpPr>
            <p:spPr bwMode="auto">
              <a:xfrm>
                <a:off x="1331"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7" name="Oval 333"/>
              <p:cNvSpPr>
                <a:spLocks noChangeArrowheads="1"/>
              </p:cNvSpPr>
              <p:nvPr/>
            </p:nvSpPr>
            <p:spPr bwMode="auto">
              <a:xfrm>
                <a:off x="1331"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8" name="Oval 334"/>
              <p:cNvSpPr>
                <a:spLocks noChangeArrowheads="1"/>
              </p:cNvSpPr>
              <p:nvPr/>
            </p:nvSpPr>
            <p:spPr bwMode="auto">
              <a:xfrm>
                <a:off x="1331"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29" name="Oval 335"/>
              <p:cNvSpPr>
                <a:spLocks noChangeArrowheads="1"/>
              </p:cNvSpPr>
              <p:nvPr/>
            </p:nvSpPr>
            <p:spPr bwMode="auto">
              <a:xfrm>
                <a:off x="1331"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0" name="Oval 336"/>
              <p:cNvSpPr>
                <a:spLocks noChangeArrowheads="1"/>
              </p:cNvSpPr>
              <p:nvPr/>
            </p:nvSpPr>
            <p:spPr bwMode="auto">
              <a:xfrm>
                <a:off x="1469"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1" name="Oval 337"/>
              <p:cNvSpPr>
                <a:spLocks noChangeArrowheads="1"/>
              </p:cNvSpPr>
              <p:nvPr/>
            </p:nvSpPr>
            <p:spPr bwMode="auto">
              <a:xfrm>
                <a:off x="1469"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2" name="Oval 338"/>
              <p:cNvSpPr>
                <a:spLocks noChangeArrowheads="1"/>
              </p:cNvSpPr>
              <p:nvPr/>
            </p:nvSpPr>
            <p:spPr bwMode="auto">
              <a:xfrm>
                <a:off x="1469"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3" name="Oval 339"/>
              <p:cNvSpPr>
                <a:spLocks noChangeArrowheads="1"/>
              </p:cNvSpPr>
              <p:nvPr/>
            </p:nvSpPr>
            <p:spPr bwMode="auto">
              <a:xfrm>
                <a:off x="1469"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4" name="Oval 340"/>
              <p:cNvSpPr>
                <a:spLocks noChangeArrowheads="1"/>
              </p:cNvSpPr>
              <p:nvPr/>
            </p:nvSpPr>
            <p:spPr bwMode="auto">
              <a:xfrm>
                <a:off x="1469"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5" name="Oval 341"/>
              <p:cNvSpPr>
                <a:spLocks noChangeArrowheads="1"/>
              </p:cNvSpPr>
              <p:nvPr/>
            </p:nvSpPr>
            <p:spPr bwMode="auto">
              <a:xfrm>
                <a:off x="1469"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6" name="Oval 342"/>
              <p:cNvSpPr>
                <a:spLocks noChangeArrowheads="1"/>
              </p:cNvSpPr>
              <p:nvPr/>
            </p:nvSpPr>
            <p:spPr bwMode="auto">
              <a:xfrm>
                <a:off x="1469"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7" name="Oval 343"/>
              <p:cNvSpPr>
                <a:spLocks noChangeArrowheads="1"/>
              </p:cNvSpPr>
              <p:nvPr/>
            </p:nvSpPr>
            <p:spPr bwMode="auto">
              <a:xfrm>
                <a:off x="1607" y="501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8" name="Oval 344"/>
              <p:cNvSpPr>
                <a:spLocks noChangeArrowheads="1"/>
              </p:cNvSpPr>
              <p:nvPr/>
            </p:nvSpPr>
            <p:spPr bwMode="auto">
              <a:xfrm>
                <a:off x="1613" y="517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39" name="Oval 345"/>
              <p:cNvSpPr>
                <a:spLocks noChangeArrowheads="1"/>
              </p:cNvSpPr>
              <p:nvPr/>
            </p:nvSpPr>
            <p:spPr bwMode="auto">
              <a:xfrm>
                <a:off x="1584"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0" name="Oval 346"/>
              <p:cNvSpPr>
                <a:spLocks noChangeArrowheads="1"/>
              </p:cNvSpPr>
              <p:nvPr/>
            </p:nvSpPr>
            <p:spPr bwMode="auto">
              <a:xfrm>
                <a:off x="1607" y="544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1" name="Oval 347"/>
              <p:cNvSpPr>
                <a:spLocks noChangeArrowheads="1"/>
              </p:cNvSpPr>
              <p:nvPr/>
            </p:nvSpPr>
            <p:spPr bwMode="auto">
              <a:xfrm>
                <a:off x="1661" y="559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2" name="Oval 348"/>
              <p:cNvSpPr>
                <a:spLocks noChangeArrowheads="1"/>
              </p:cNvSpPr>
              <p:nvPr/>
            </p:nvSpPr>
            <p:spPr bwMode="auto">
              <a:xfrm>
                <a:off x="1584" y="571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3" name="Oval 349"/>
              <p:cNvSpPr>
                <a:spLocks noChangeArrowheads="1"/>
              </p:cNvSpPr>
              <p:nvPr/>
            </p:nvSpPr>
            <p:spPr bwMode="auto">
              <a:xfrm>
                <a:off x="1584" y="5851"/>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4" name="Oval 350"/>
              <p:cNvSpPr>
                <a:spLocks noChangeArrowheads="1"/>
              </p:cNvSpPr>
              <p:nvPr/>
            </p:nvSpPr>
            <p:spPr bwMode="auto">
              <a:xfrm>
                <a:off x="1765" y="4988"/>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5" name="Oval 351"/>
              <p:cNvSpPr>
                <a:spLocks noChangeArrowheads="1"/>
              </p:cNvSpPr>
              <p:nvPr/>
            </p:nvSpPr>
            <p:spPr bwMode="auto">
              <a:xfrm>
                <a:off x="1745" y="5141"/>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6" name="Oval 352"/>
              <p:cNvSpPr>
                <a:spLocks noChangeArrowheads="1"/>
              </p:cNvSpPr>
              <p:nvPr/>
            </p:nvSpPr>
            <p:spPr bwMode="auto">
              <a:xfrm>
                <a:off x="1745" y="5293"/>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7" name="Oval 353"/>
              <p:cNvSpPr>
                <a:spLocks noChangeArrowheads="1"/>
              </p:cNvSpPr>
              <p:nvPr/>
            </p:nvSpPr>
            <p:spPr bwMode="auto">
              <a:xfrm>
                <a:off x="1757" y="5404"/>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8" name="Oval 354"/>
              <p:cNvSpPr>
                <a:spLocks noChangeArrowheads="1"/>
              </p:cNvSpPr>
              <p:nvPr/>
            </p:nvSpPr>
            <p:spPr bwMode="auto">
              <a:xfrm>
                <a:off x="1765" y="5599"/>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49" name="Oval 355"/>
              <p:cNvSpPr>
                <a:spLocks noChangeArrowheads="1"/>
              </p:cNvSpPr>
              <p:nvPr/>
            </p:nvSpPr>
            <p:spPr bwMode="auto">
              <a:xfrm>
                <a:off x="1745" y="5752"/>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0" name="Oval 356"/>
              <p:cNvSpPr>
                <a:spLocks noChangeArrowheads="1"/>
              </p:cNvSpPr>
              <p:nvPr/>
            </p:nvSpPr>
            <p:spPr bwMode="auto">
              <a:xfrm>
                <a:off x="1745" y="5872"/>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1" name="Oval 357"/>
              <p:cNvSpPr>
                <a:spLocks noChangeArrowheads="1"/>
              </p:cNvSpPr>
              <p:nvPr/>
            </p:nvSpPr>
            <p:spPr bwMode="auto">
              <a:xfrm>
                <a:off x="1880" y="5019"/>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2" name="Oval 358"/>
              <p:cNvSpPr>
                <a:spLocks noChangeArrowheads="1"/>
              </p:cNvSpPr>
              <p:nvPr/>
            </p:nvSpPr>
            <p:spPr bwMode="auto">
              <a:xfrm>
                <a:off x="1883" y="517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3" name="Oval 359"/>
              <p:cNvSpPr>
                <a:spLocks noChangeArrowheads="1"/>
              </p:cNvSpPr>
              <p:nvPr/>
            </p:nvSpPr>
            <p:spPr bwMode="auto">
              <a:xfrm>
                <a:off x="1883"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4" name="Oval 360"/>
              <p:cNvSpPr>
                <a:spLocks noChangeArrowheads="1"/>
              </p:cNvSpPr>
              <p:nvPr/>
            </p:nvSpPr>
            <p:spPr bwMode="auto">
              <a:xfrm>
                <a:off x="1880" y="5446"/>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5" name="Oval 361"/>
              <p:cNvSpPr>
                <a:spLocks noChangeArrowheads="1"/>
              </p:cNvSpPr>
              <p:nvPr/>
            </p:nvSpPr>
            <p:spPr bwMode="auto">
              <a:xfrm>
                <a:off x="1883" y="556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6" name="Oval 362"/>
              <p:cNvSpPr>
                <a:spLocks noChangeArrowheads="1"/>
              </p:cNvSpPr>
              <p:nvPr/>
            </p:nvSpPr>
            <p:spPr bwMode="auto">
              <a:xfrm>
                <a:off x="1909" y="571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7" name="Oval 363"/>
              <p:cNvSpPr>
                <a:spLocks noChangeArrowheads="1"/>
              </p:cNvSpPr>
              <p:nvPr/>
            </p:nvSpPr>
            <p:spPr bwMode="auto">
              <a:xfrm>
                <a:off x="1883" y="590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8" name="Oval 364"/>
              <p:cNvSpPr>
                <a:spLocks noChangeArrowheads="1"/>
              </p:cNvSpPr>
              <p:nvPr/>
            </p:nvSpPr>
            <p:spPr bwMode="auto">
              <a:xfrm>
                <a:off x="2016" y="498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59" name="Oval 365"/>
              <p:cNvSpPr>
                <a:spLocks noChangeArrowheads="1"/>
              </p:cNvSpPr>
              <p:nvPr/>
            </p:nvSpPr>
            <p:spPr bwMode="auto">
              <a:xfrm>
                <a:off x="1976" y="5141"/>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0" name="Oval 366"/>
              <p:cNvSpPr>
                <a:spLocks noChangeArrowheads="1"/>
              </p:cNvSpPr>
              <p:nvPr/>
            </p:nvSpPr>
            <p:spPr bwMode="auto">
              <a:xfrm>
                <a:off x="2016"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1" name="Oval 367"/>
              <p:cNvSpPr>
                <a:spLocks noChangeArrowheads="1"/>
              </p:cNvSpPr>
              <p:nvPr/>
            </p:nvSpPr>
            <p:spPr bwMode="auto">
              <a:xfrm>
                <a:off x="2016" y="544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2" name="Oval 368"/>
              <p:cNvSpPr>
                <a:spLocks noChangeArrowheads="1"/>
              </p:cNvSpPr>
              <p:nvPr/>
            </p:nvSpPr>
            <p:spPr bwMode="auto">
              <a:xfrm>
                <a:off x="2053" y="556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3" name="Oval 369"/>
              <p:cNvSpPr>
                <a:spLocks noChangeArrowheads="1"/>
              </p:cNvSpPr>
              <p:nvPr/>
            </p:nvSpPr>
            <p:spPr bwMode="auto">
              <a:xfrm>
                <a:off x="2016" y="575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4" name="Oval 370"/>
              <p:cNvSpPr>
                <a:spLocks noChangeArrowheads="1"/>
              </p:cNvSpPr>
              <p:nvPr/>
            </p:nvSpPr>
            <p:spPr bwMode="auto">
              <a:xfrm>
                <a:off x="2053" y="58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5" name="Oval 371"/>
              <p:cNvSpPr>
                <a:spLocks noChangeArrowheads="1"/>
              </p:cNvSpPr>
              <p:nvPr/>
            </p:nvSpPr>
            <p:spPr bwMode="auto">
              <a:xfrm>
                <a:off x="2120" y="498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6" name="Oval 372"/>
              <p:cNvSpPr>
                <a:spLocks noChangeArrowheads="1"/>
              </p:cNvSpPr>
              <p:nvPr/>
            </p:nvSpPr>
            <p:spPr bwMode="auto">
              <a:xfrm>
                <a:off x="2153" y="509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7" name="Oval 373"/>
              <p:cNvSpPr>
                <a:spLocks noChangeArrowheads="1"/>
              </p:cNvSpPr>
              <p:nvPr/>
            </p:nvSpPr>
            <p:spPr bwMode="auto">
              <a:xfrm>
                <a:off x="2120" y="524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8" name="Oval 374"/>
              <p:cNvSpPr>
                <a:spLocks noChangeArrowheads="1"/>
              </p:cNvSpPr>
              <p:nvPr/>
            </p:nvSpPr>
            <p:spPr bwMode="auto">
              <a:xfrm>
                <a:off x="2153" y="540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69" name="Oval 375"/>
              <p:cNvSpPr>
                <a:spLocks noChangeArrowheads="1"/>
              </p:cNvSpPr>
              <p:nvPr/>
            </p:nvSpPr>
            <p:spPr bwMode="auto">
              <a:xfrm>
                <a:off x="2153" y="559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0" name="Oval 376"/>
              <p:cNvSpPr>
                <a:spLocks noChangeArrowheads="1"/>
              </p:cNvSpPr>
              <p:nvPr/>
            </p:nvSpPr>
            <p:spPr bwMode="auto">
              <a:xfrm>
                <a:off x="2153" y="575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1" name="Oval 377"/>
              <p:cNvSpPr>
                <a:spLocks noChangeArrowheads="1"/>
              </p:cNvSpPr>
              <p:nvPr/>
            </p:nvSpPr>
            <p:spPr bwMode="auto">
              <a:xfrm>
                <a:off x="2153" y="590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2" name="Oval 378"/>
              <p:cNvSpPr>
                <a:spLocks noChangeArrowheads="1"/>
              </p:cNvSpPr>
              <p:nvPr/>
            </p:nvSpPr>
            <p:spPr bwMode="auto">
              <a:xfrm>
                <a:off x="2291" y="498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3" name="Oval 379"/>
              <p:cNvSpPr>
                <a:spLocks noChangeArrowheads="1"/>
              </p:cNvSpPr>
              <p:nvPr/>
            </p:nvSpPr>
            <p:spPr bwMode="auto">
              <a:xfrm>
                <a:off x="2256" y="517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4" name="Oval 380"/>
              <p:cNvSpPr>
                <a:spLocks noChangeArrowheads="1"/>
              </p:cNvSpPr>
              <p:nvPr/>
            </p:nvSpPr>
            <p:spPr bwMode="auto">
              <a:xfrm>
                <a:off x="2291"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5" name="Oval 381"/>
              <p:cNvSpPr>
                <a:spLocks noChangeArrowheads="1"/>
              </p:cNvSpPr>
              <p:nvPr/>
            </p:nvSpPr>
            <p:spPr bwMode="auto">
              <a:xfrm>
                <a:off x="2256" y="548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6" name="Oval 382"/>
              <p:cNvSpPr>
                <a:spLocks noChangeArrowheads="1"/>
              </p:cNvSpPr>
              <p:nvPr/>
            </p:nvSpPr>
            <p:spPr bwMode="auto">
              <a:xfrm>
                <a:off x="2291" y="559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7" name="Oval 383"/>
              <p:cNvSpPr>
                <a:spLocks noChangeArrowheads="1"/>
              </p:cNvSpPr>
              <p:nvPr/>
            </p:nvSpPr>
            <p:spPr bwMode="auto">
              <a:xfrm>
                <a:off x="2333" y="571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8" name="Oval 384"/>
              <p:cNvSpPr>
                <a:spLocks noChangeArrowheads="1"/>
              </p:cNvSpPr>
              <p:nvPr/>
            </p:nvSpPr>
            <p:spPr bwMode="auto">
              <a:xfrm>
                <a:off x="2291" y="590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79" name="Oval 385"/>
              <p:cNvSpPr>
                <a:spLocks noChangeArrowheads="1"/>
              </p:cNvSpPr>
              <p:nvPr/>
            </p:nvSpPr>
            <p:spPr bwMode="auto">
              <a:xfrm>
                <a:off x="2429"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0" name="Oval 386"/>
              <p:cNvSpPr>
                <a:spLocks noChangeArrowheads="1"/>
              </p:cNvSpPr>
              <p:nvPr/>
            </p:nvSpPr>
            <p:spPr bwMode="auto">
              <a:xfrm>
                <a:off x="2429"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1" name="Oval 387"/>
              <p:cNvSpPr>
                <a:spLocks noChangeArrowheads="1"/>
              </p:cNvSpPr>
              <p:nvPr/>
            </p:nvSpPr>
            <p:spPr bwMode="auto">
              <a:xfrm>
                <a:off x="2429"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2" name="Oval 388"/>
              <p:cNvSpPr>
                <a:spLocks noChangeArrowheads="1"/>
              </p:cNvSpPr>
              <p:nvPr/>
            </p:nvSpPr>
            <p:spPr bwMode="auto">
              <a:xfrm>
                <a:off x="2429"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3" name="Oval 389"/>
              <p:cNvSpPr>
                <a:spLocks noChangeArrowheads="1"/>
              </p:cNvSpPr>
              <p:nvPr/>
            </p:nvSpPr>
            <p:spPr bwMode="auto">
              <a:xfrm>
                <a:off x="2429"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4" name="Oval 390"/>
              <p:cNvSpPr>
                <a:spLocks noChangeArrowheads="1"/>
              </p:cNvSpPr>
              <p:nvPr/>
            </p:nvSpPr>
            <p:spPr bwMode="auto">
              <a:xfrm>
                <a:off x="2429"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5" name="Oval 391"/>
              <p:cNvSpPr>
                <a:spLocks noChangeArrowheads="1"/>
              </p:cNvSpPr>
              <p:nvPr/>
            </p:nvSpPr>
            <p:spPr bwMode="auto">
              <a:xfrm>
                <a:off x="2429"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6" name="Oval 392"/>
              <p:cNvSpPr>
                <a:spLocks noChangeArrowheads="1"/>
              </p:cNvSpPr>
              <p:nvPr/>
            </p:nvSpPr>
            <p:spPr bwMode="auto">
              <a:xfrm>
                <a:off x="2567"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7" name="Oval 393"/>
              <p:cNvSpPr>
                <a:spLocks noChangeArrowheads="1"/>
              </p:cNvSpPr>
              <p:nvPr/>
            </p:nvSpPr>
            <p:spPr bwMode="auto">
              <a:xfrm>
                <a:off x="2567"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8" name="Oval 394"/>
              <p:cNvSpPr>
                <a:spLocks noChangeArrowheads="1"/>
              </p:cNvSpPr>
              <p:nvPr/>
            </p:nvSpPr>
            <p:spPr bwMode="auto">
              <a:xfrm>
                <a:off x="2567"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89" name="Oval 395"/>
              <p:cNvSpPr>
                <a:spLocks noChangeArrowheads="1"/>
              </p:cNvSpPr>
              <p:nvPr/>
            </p:nvSpPr>
            <p:spPr bwMode="auto">
              <a:xfrm>
                <a:off x="2567"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0" name="Oval 396"/>
              <p:cNvSpPr>
                <a:spLocks noChangeArrowheads="1"/>
              </p:cNvSpPr>
              <p:nvPr/>
            </p:nvSpPr>
            <p:spPr bwMode="auto">
              <a:xfrm>
                <a:off x="2567"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1" name="Oval 397"/>
              <p:cNvSpPr>
                <a:spLocks noChangeArrowheads="1"/>
              </p:cNvSpPr>
              <p:nvPr/>
            </p:nvSpPr>
            <p:spPr bwMode="auto">
              <a:xfrm>
                <a:off x="2567"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2" name="Oval 398"/>
              <p:cNvSpPr>
                <a:spLocks noChangeArrowheads="1"/>
              </p:cNvSpPr>
              <p:nvPr/>
            </p:nvSpPr>
            <p:spPr bwMode="auto">
              <a:xfrm>
                <a:off x="2567"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3" name="Oval 399"/>
              <p:cNvSpPr>
                <a:spLocks noChangeArrowheads="1"/>
              </p:cNvSpPr>
              <p:nvPr/>
            </p:nvSpPr>
            <p:spPr bwMode="auto">
              <a:xfrm>
                <a:off x="2705"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4" name="Oval 400"/>
              <p:cNvSpPr>
                <a:spLocks noChangeArrowheads="1"/>
              </p:cNvSpPr>
              <p:nvPr/>
            </p:nvSpPr>
            <p:spPr bwMode="auto">
              <a:xfrm>
                <a:off x="2705"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5" name="Oval 401"/>
              <p:cNvSpPr>
                <a:spLocks noChangeArrowheads="1"/>
              </p:cNvSpPr>
              <p:nvPr/>
            </p:nvSpPr>
            <p:spPr bwMode="auto">
              <a:xfrm>
                <a:off x="2705"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6" name="Oval 402"/>
              <p:cNvSpPr>
                <a:spLocks noChangeArrowheads="1"/>
              </p:cNvSpPr>
              <p:nvPr/>
            </p:nvSpPr>
            <p:spPr bwMode="auto">
              <a:xfrm>
                <a:off x="2705"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7" name="Oval 403"/>
              <p:cNvSpPr>
                <a:spLocks noChangeArrowheads="1"/>
              </p:cNvSpPr>
              <p:nvPr/>
            </p:nvSpPr>
            <p:spPr bwMode="auto">
              <a:xfrm>
                <a:off x="2705"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8" name="Oval 404"/>
              <p:cNvSpPr>
                <a:spLocks noChangeArrowheads="1"/>
              </p:cNvSpPr>
              <p:nvPr/>
            </p:nvSpPr>
            <p:spPr bwMode="auto">
              <a:xfrm>
                <a:off x="2705"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499" name="Oval 405"/>
              <p:cNvSpPr>
                <a:spLocks noChangeArrowheads="1"/>
              </p:cNvSpPr>
              <p:nvPr/>
            </p:nvSpPr>
            <p:spPr bwMode="auto">
              <a:xfrm>
                <a:off x="2705"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0" name="Oval 406"/>
              <p:cNvSpPr>
                <a:spLocks noChangeArrowheads="1"/>
              </p:cNvSpPr>
              <p:nvPr/>
            </p:nvSpPr>
            <p:spPr bwMode="auto">
              <a:xfrm>
                <a:off x="2843"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1" name="Oval 407"/>
              <p:cNvSpPr>
                <a:spLocks noChangeArrowheads="1"/>
              </p:cNvSpPr>
              <p:nvPr/>
            </p:nvSpPr>
            <p:spPr bwMode="auto">
              <a:xfrm>
                <a:off x="2843"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2" name="Oval 408"/>
              <p:cNvSpPr>
                <a:spLocks noChangeArrowheads="1"/>
              </p:cNvSpPr>
              <p:nvPr/>
            </p:nvSpPr>
            <p:spPr bwMode="auto">
              <a:xfrm>
                <a:off x="2843"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3" name="Oval 409"/>
              <p:cNvSpPr>
                <a:spLocks noChangeArrowheads="1"/>
              </p:cNvSpPr>
              <p:nvPr/>
            </p:nvSpPr>
            <p:spPr bwMode="auto">
              <a:xfrm>
                <a:off x="2843"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4" name="Oval 410"/>
              <p:cNvSpPr>
                <a:spLocks noChangeArrowheads="1"/>
              </p:cNvSpPr>
              <p:nvPr/>
            </p:nvSpPr>
            <p:spPr bwMode="auto">
              <a:xfrm>
                <a:off x="2843"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5" name="Oval 411"/>
              <p:cNvSpPr>
                <a:spLocks noChangeArrowheads="1"/>
              </p:cNvSpPr>
              <p:nvPr/>
            </p:nvSpPr>
            <p:spPr bwMode="auto">
              <a:xfrm>
                <a:off x="2843"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sp>
            <p:nvSpPr>
              <p:cNvPr id="506" name="Oval 412"/>
              <p:cNvSpPr>
                <a:spLocks noChangeArrowheads="1"/>
              </p:cNvSpPr>
              <p:nvPr/>
            </p:nvSpPr>
            <p:spPr bwMode="auto">
              <a:xfrm>
                <a:off x="2843"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solidFill>
                    <a:schemeClr val="bg1"/>
                  </a:solidFill>
                </a:endParaRPr>
              </a:p>
            </p:txBody>
          </p:sp>
        </p:grpSp>
      </p:grpSp>
      <p:pic>
        <p:nvPicPr>
          <p:cNvPr id="808" name="Picture 17" descr="E-Reih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33645" y="4249225"/>
            <a:ext cx="1827151" cy="134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Lst>
        </p:spPr>
      </p:pic>
      <p:pic>
        <p:nvPicPr>
          <p:cNvPr id="811" name="Picture 19"/>
          <p:cNvPicPr>
            <a:picLocks noChangeAspect="1" noChangeArrowheads="1"/>
          </p:cNvPicPr>
          <p:nvPr/>
        </p:nvPicPr>
        <p:blipFill rotWithShape="1">
          <a:blip r:embed="rId7">
            <a:extLst>
              <a:ext uri="{28A0092B-C50C-407E-A947-70E740481C1C}">
                <a14:useLocalDpi xmlns:a14="http://schemas.microsoft.com/office/drawing/2010/main"/>
              </a:ext>
            </a:extLst>
          </a:blip>
          <a:srcRect b="1476"/>
          <a:stretch/>
        </p:blipFill>
        <p:spPr bwMode="auto">
          <a:xfrm>
            <a:off x="4833645" y="5728077"/>
            <a:ext cx="1827151" cy="7252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6"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9908" y="5320915"/>
            <a:ext cx="1476383" cy="103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 name="Picture 41" descr="Exp_190 - 16"/>
          <p:cNvPicPr>
            <a:picLocks noChangeAspect="1" noChangeArrowheads="1"/>
          </p:cNvPicPr>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7901392" y="4797152"/>
            <a:ext cx="1214005" cy="9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 name="Picture 26" descr="25-05_conical_wir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9908" y="4300018"/>
            <a:ext cx="1170988" cy="93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86539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0" name="Rectangle 3"/>
          <p:cNvSpPr>
            <a:spLocks noChangeArrowheads="1"/>
          </p:cNvSpPr>
          <p:nvPr/>
        </p:nvSpPr>
        <p:spPr bwMode="auto">
          <a:xfrm>
            <a:off x="914400" y="1585913"/>
            <a:ext cx="457200" cy="266700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grpSp>
        <p:nvGrpSpPr>
          <p:cNvPr id="92164" name="Group 4"/>
          <p:cNvGrpSpPr>
            <a:grpSpLocks/>
          </p:cNvGrpSpPr>
          <p:nvPr/>
        </p:nvGrpSpPr>
        <p:grpSpPr bwMode="auto">
          <a:xfrm>
            <a:off x="914400" y="1585913"/>
            <a:ext cx="457200" cy="2667000"/>
            <a:chOff x="960" y="1392"/>
            <a:chExt cx="288" cy="1680"/>
          </a:xfrm>
        </p:grpSpPr>
        <p:sp>
          <p:nvSpPr>
            <p:cNvPr id="380932" name="Rectangle 5"/>
            <p:cNvSpPr>
              <a:spLocks noChangeArrowheads="1"/>
            </p:cNvSpPr>
            <p:nvPr/>
          </p:nvSpPr>
          <p:spPr bwMode="auto">
            <a:xfrm>
              <a:off x="960" y="1392"/>
              <a:ext cx="288" cy="168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33" name="Rectangle 6"/>
            <p:cNvSpPr>
              <a:spLocks noChangeArrowheads="1"/>
            </p:cNvSpPr>
            <p:nvPr/>
          </p:nvSpPr>
          <p:spPr bwMode="auto">
            <a:xfrm>
              <a:off x="960" y="2140"/>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34" name="Rectangle 7"/>
            <p:cNvSpPr>
              <a:spLocks noChangeArrowheads="1"/>
            </p:cNvSpPr>
            <p:nvPr/>
          </p:nvSpPr>
          <p:spPr bwMode="auto">
            <a:xfrm>
              <a:off x="960" y="2343"/>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35" name="Rectangle 8"/>
            <p:cNvSpPr>
              <a:spLocks noChangeArrowheads="1"/>
            </p:cNvSpPr>
            <p:nvPr/>
          </p:nvSpPr>
          <p:spPr bwMode="auto">
            <a:xfrm>
              <a:off x="960" y="1815"/>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36" name="Rectangle 9"/>
            <p:cNvSpPr>
              <a:spLocks noChangeArrowheads="1"/>
            </p:cNvSpPr>
            <p:nvPr/>
          </p:nvSpPr>
          <p:spPr bwMode="auto">
            <a:xfrm>
              <a:off x="960" y="2631"/>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grpSp>
      <p:sp>
        <p:nvSpPr>
          <p:cNvPr id="380937" name="Text Box 10"/>
          <p:cNvSpPr txBox="1">
            <a:spLocks noChangeArrowheads="1"/>
          </p:cNvSpPr>
          <p:nvPr/>
        </p:nvSpPr>
        <p:spPr bwMode="auto">
          <a:xfrm>
            <a:off x="495300" y="4614863"/>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b="1">
                <a:solidFill>
                  <a:schemeClr val="bg1"/>
                </a:solidFill>
                <a:cs typeface="Arial" charset="0"/>
              </a:rPr>
              <a:t>irradiation</a:t>
            </a:r>
          </a:p>
        </p:txBody>
      </p:sp>
      <p:grpSp>
        <p:nvGrpSpPr>
          <p:cNvPr id="92172" name="Group 12"/>
          <p:cNvGrpSpPr>
            <a:grpSpLocks/>
          </p:cNvGrpSpPr>
          <p:nvPr/>
        </p:nvGrpSpPr>
        <p:grpSpPr bwMode="auto">
          <a:xfrm>
            <a:off x="152400" y="2219325"/>
            <a:ext cx="228600" cy="1524000"/>
            <a:chOff x="288" y="1791"/>
            <a:chExt cx="144" cy="960"/>
          </a:xfrm>
        </p:grpSpPr>
        <p:sp>
          <p:nvSpPr>
            <p:cNvPr id="380939" name="Oval 13"/>
            <p:cNvSpPr>
              <a:spLocks noChangeArrowheads="1"/>
            </p:cNvSpPr>
            <p:nvPr/>
          </p:nvSpPr>
          <p:spPr bwMode="auto">
            <a:xfrm>
              <a:off x="288" y="2116"/>
              <a:ext cx="144" cy="14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0" name="Oval 14"/>
            <p:cNvSpPr>
              <a:spLocks noChangeArrowheads="1"/>
            </p:cNvSpPr>
            <p:nvPr/>
          </p:nvSpPr>
          <p:spPr bwMode="auto">
            <a:xfrm>
              <a:off x="288" y="2319"/>
              <a:ext cx="144" cy="14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1" name="Oval 15"/>
            <p:cNvSpPr>
              <a:spLocks noChangeArrowheads="1"/>
            </p:cNvSpPr>
            <p:nvPr/>
          </p:nvSpPr>
          <p:spPr bwMode="auto">
            <a:xfrm>
              <a:off x="288" y="1791"/>
              <a:ext cx="144" cy="14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2" name="Oval 16"/>
            <p:cNvSpPr>
              <a:spLocks noChangeArrowheads="1"/>
            </p:cNvSpPr>
            <p:nvPr/>
          </p:nvSpPr>
          <p:spPr bwMode="auto">
            <a:xfrm>
              <a:off x="288" y="2607"/>
              <a:ext cx="144" cy="14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grpSp>
      <p:grpSp>
        <p:nvGrpSpPr>
          <p:cNvPr id="92218" name="Group 58"/>
          <p:cNvGrpSpPr>
            <a:grpSpLocks/>
          </p:cNvGrpSpPr>
          <p:nvPr/>
        </p:nvGrpSpPr>
        <p:grpSpPr bwMode="auto">
          <a:xfrm>
            <a:off x="3657600" y="1433513"/>
            <a:ext cx="457200" cy="2667000"/>
            <a:chOff x="960" y="1392"/>
            <a:chExt cx="288" cy="1680"/>
          </a:xfrm>
        </p:grpSpPr>
        <p:sp>
          <p:nvSpPr>
            <p:cNvPr id="380944" name="Rectangle 59"/>
            <p:cNvSpPr>
              <a:spLocks noChangeArrowheads="1"/>
            </p:cNvSpPr>
            <p:nvPr/>
          </p:nvSpPr>
          <p:spPr bwMode="auto">
            <a:xfrm>
              <a:off x="960" y="1392"/>
              <a:ext cx="288" cy="168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5" name="Rectangle 60"/>
            <p:cNvSpPr>
              <a:spLocks noChangeArrowheads="1"/>
            </p:cNvSpPr>
            <p:nvPr/>
          </p:nvSpPr>
          <p:spPr bwMode="auto">
            <a:xfrm>
              <a:off x="960" y="2140"/>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6" name="Rectangle 61"/>
            <p:cNvSpPr>
              <a:spLocks noChangeArrowheads="1"/>
            </p:cNvSpPr>
            <p:nvPr/>
          </p:nvSpPr>
          <p:spPr bwMode="auto">
            <a:xfrm>
              <a:off x="960" y="2343"/>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7" name="Rectangle 62"/>
            <p:cNvSpPr>
              <a:spLocks noChangeArrowheads="1"/>
            </p:cNvSpPr>
            <p:nvPr/>
          </p:nvSpPr>
          <p:spPr bwMode="auto">
            <a:xfrm>
              <a:off x="960" y="1815"/>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48" name="Rectangle 63"/>
            <p:cNvSpPr>
              <a:spLocks noChangeArrowheads="1"/>
            </p:cNvSpPr>
            <p:nvPr/>
          </p:nvSpPr>
          <p:spPr bwMode="auto">
            <a:xfrm>
              <a:off x="960" y="2631"/>
              <a:ext cx="288" cy="96"/>
            </a:xfrm>
            <a:prstGeom prst="rect">
              <a:avLst/>
            </a:prstGeom>
            <a:gradFill rotWithShape="1">
              <a:gsLst>
                <a:gs pos="0">
                  <a:srgbClr val="CCCCFF"/>
                </a:gs>
                <a:gs pos="50000">
                  <a:srgbClr val="FF33CC"/>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grpSp>
      <p:sp>
        <p:nvSpPr>
          <p:cNvPr id="92224" name="Text Box 64"/>
          <p:cNvSpPr txBox="1">
            <a:spLocks noChangeArrowheads="1"/>
          </p:cNvSpPr>
          <p:nvPr/>
        </p:nvSpPr>
        <p:spPr bwMode="auto">
          <a:xfrm>
            <a:off x="2636915" y="5132841"/>
            <a:ext cx="25908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de-DE" sz="1800" b="1" dirty="0" smtClean="0">
                <a:cs typeface="Arial" charset="0"/>
              </a:rPr>
              <a:t>chemical etching</a:t>
            </a:r>
            <a:endParaRPr lang="en-US" altLang="de-DE" sz="1800" b="1" dirty="0">
              <a:cs typeface="Arial" charset="0"/>
            </a:endParaRPr>
          </a:p>
          <a:p>
            <a:pPr algn="ctr" eaLnBrk="1" hangingPunct="1">
              <a:spcBef>
                <a:spcPct val="20000"/>
              </a:spcBef>
            </a:pPr>
            <a:r>
              <a:rPr lang="en-US" altLang="de-DE" sz="1800" b="1" dirty="0">
                <a:cs typeface="Arial" charset="0"/>
              </a:rPr>
              <a:t>(</a:t>
            </a:r>
            <a:r>
              <a:rPr lang="en-US" altLang="de-DE" sz="1800" b="1" dirty="0" err="1">
                <a:cs typeface="Arial" charset="0"/>
              </a:rPr>
              <a:t>NaOH</a:t>
            </a:r>
            <a:r>
              <a:rPr lang="en-US" altLang="de-DE" sz="1800" b="1" dirty="0">
                <a:cs typeface="Arial" charset="0"/>
              </a:rPr>
              <a:t>, </a:t>
            </a:r>
            <a:r>
              <a:rPr lang="en-US" altLang="de-DE" sz="1800" b="1" dirty="0" err="1">
                <a:cs typeface="Arial" charset="0"/>
              </a:rPr>
              <a:t>NaOCl</a:t>
            </a:r>
            <a:r>
              <a:rPr lang="en-US" altLang="de-DE" sz="1800" b="1" dirty="0">
                <a:cs typeface="Arial" charset="0"/>
              </a:rPr>
              <a:t>. HF)</a:t>
            </a:r>
          </a:p>
        </p:txBody>
      </p:sp>
      <p:grpSp>
        <p:nvGrpSpPr>
          <p:cNvPr id="92225" name="Group 65"/>
          <p:cNvGrpSpPr>
            <a:grpSpLocks/>
          </p:cNvGrpSpPr>
          <p:nvPr/>
        </p:nvGrpSpPr>
        <p:grpSpPr bwMode="auto">
          <a:xfrm>
            <a:off x="3657600" y="2073275"/>
            <a:ext cx="457200" cy="1570038"/>
            <a:chOff x="1920" y="1776"/>
            <a:chExt cx="288" cy="989"/>
          </a:xfrm>
        </p:grpSpPr>
        <p:sp>
          <p:nvSpPr>
            <p:cNvPr id="92226" name="Rectangle 66"/>
            <p:cNvSpPr>
              <a:spLocks noChangeArrowheads="1"/>
            </p:cNvSpPr>
            <p:nvPr/>
          </p:nvSpPr>
          <p:spPr bwMode="auto">
            <a:xfrm>
              <a:off x="1920" y="2304"/>
              <a:ext cx="288" cy="173"/>
            </a:xfrm>
            <a:prstGeom prst="rect">
              <a:avLst/>
            </a:prstGeom>
            <a:gradFill rotWithShape="1">
              <a:gsLst>
                <a:gs pos="0">
                  <a:srgbClr val="CCCCFF"/>
                </a:gs>
                <a:gs pos="50000">
                  <a:schemeClr val="bg1"/>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b="1">
                <a:latin typeface="Arial" pitchFamily="34" charset="0"/>
                <a:ea typeface="+mn-ea"/>
              </a:endParaRPr>
            </a:p>
          </p:txBody>
        </p:sp>
        <p:sp>
          <p:nvSpPr>
            <p:cNvPr id="92227" name="Rectangle 67"/>
            <p:cNvSpPr>
              <a:spLocks noChangeArrowheads="1"/>
            </p:cNvSpPr>
            <p:nvPr/>
          </p:nvSpPr>
          <p:spPr bwMode="auto">
            <a:xfrm>
              <a:off x="1920" y="2102"/>
              <a:ext cx="288" cy="173"/>
            </a:xfrm>
            <a:prstGeom prst="rect">
              <a:avLst/>
            </a:prstGeom>
            <a:gradFill rotWithShape="1">
              <a:gsLst>
                <a:gs pos="0">
                  <a:srgbClr val="CCCCFF"/>
                </a:gs>
                <a:gs pos="50000">
                  <a:schemeClr val="bg1"/>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b="1">
                <a:latin typeface="Arial" pitchFamily="34" charset="0"/>
                <a:ea typeface="+mn-ea"/>
              </a:endParaRPr>
            </a:p>
          </p:txBody>
        </p:sp>
        <p:sp>
          <p:nvSpPr>
            <p:cNvPr id="92228" name="Rectangle 68"/>
            <p:cNvSpPr>
              <a:spLocks noChangeArrowheads="1"/>
            </p:cNvSpPr>
            <p:nvPr/>
          </p:nvSpPr>
          <p:spPr bwMode="auto">
            <a:xfrm>
              <a:off x="1920" y="1776"/>
              <a:ext cx="288" cy="173"/>
            </a:xfrm>
            <a:prstGeom prst="rect">
              <a:avLst/>
            </a:prstGeom>
            <a:gradFill rotWithShape="1">
              <a:gsLst>
                <a:gs pos="0">
                  <a:srgbClr val="CCCCFF"/>
                </a:gs>
                <a:gs pos="50000">
                  <a:schemeClr val="bg1"/>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b="1">
                <a:latin typeface="Arial" pitchFamily="34" charset="0"/>
                <a:ea typeface="+mn-ea"/>
              </a:endParaRPr>
            </a:p>
          </p:txBody>
        </p:sp>
        <p:sp>
          <p:nvSpPr>
            <p:cNvPr id="92229" name="Rectangle 69"/>
            <p:cNvSpPr>
              <a:spLocks noChangeArrowheads="1"/>
            </p:cNvSpPr>
            <p:nvPr/>
          </p:nvSpPr>
          <p:spPr bwMode="auto">
            <a:xfrm>
              <a:off x="1920" y="2592"/>
              <a:ext cx="288" cy="173"/>
            </a:xfrm>
            <a:prstGeom prst="rect">
              <a:avLst/>
            </a:prstGeom>
            <a:gradFill rotWithShape="1">
              <a:gsLst>
                <a:gs pos="0">
                  <a:srgbClr val="CCCCFF"/>
                </a:gs>
                <a:gs pos="50000">
                  <a:schemeClr val="bg1"/>
                </a:gs>
                <a:gs pos="100000">
                  <a:srgbClr val="CCCCFF"/>
                </a:gs>
              </a:gsLst>
              <a:lin ang="5400000" scaled="1"/>
            </a:gra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b="1">
                <a:latin typeface="Arial" pitchFamily="34" charset="0"/>
                <a:ea typeface="+mn-ea"/>
              </a:endParaRPr>
            </a:p>
          </p:txBody>
        </p:sp>
      </p:grpSp>
      <p:grpSp>
        <p:nvGrpSpPr>
          <p:cNvPr id="92230" name="Group 70"/>
          <p:cNvGrpSpPr>
            <a:grpSpLocks/>
          </p:cNvGrpSpPr>
          <p:nvPr/>
        </p:nvGrpSpPr>
        <p:grpSpPr bwMode="auto">
          <a:xfrm>
            <a:off x="2417763" y="1662113"/>
            <a:ext cx="2763837" cy="2733675"/>
            <a:chOff x="1523" y="1440"/>
            <a:chExt cx="1741" cy="1722"/>
          </a:xfrm>
        </p:grpSpPr>
        <p:sp>
          <p:nvSpPr>
            <p:cNvPr id="380956" name="AutoShape 71"/>
            <p:cNvSpPr>
              <a:spLocks/>
            </p:cNvSpPr>
            <p:nvPr/>
          </p:nvSpPr>
          <p:spPr bwMode="auto">
            <a:xfrm rot="5400000">
              <a:off x="1614" y="1782"/>
              <a:ext cx="1560" cy="1200"/>
            </a:xfrm>
            <a:prstGeom prst="rightBracket">
              <a:avLst>
                <a:gd name="adj" fmla="val 8333"/>
              </a:avLst>
            </a:prstGeom>
            <a:solidFill>
              <a:srgbClr val="00FFFF">
                <a:alpha val="32941"/>
              </a:srgbClr>
            </a:solidFill>
            <a:ln w="76200">
              <a:solidFill>
                <a:srgbClr val="FFC46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grpSp>
          <p:nvGrpSpPr>
            <p:cNvPr id="380957" name="Group 72"/>
            <p:cNvGrpSpPr>
              <a:grpSpLocks/>
            </p:cNvGrpSpPr>
            <p:nvPr/>
          </p:nvGrpSpPr>
          <p:grpSpPr bwMode="auto">
            <a:xfrm>
              <a:off x="1523" y="1440"/>
              <a:ext cx="1741" cy="180"/>
              <a:chOff x="1547" y="1374"/>
              <a:chExt cx="1753" cy="180"/>
            </a:xfrm>
          </p:grpSpPr>
          <p:sp>
            <p:nvSpPr>
              <p:cNvPr id="380958" name="Arc 73"/>
              <p:cNvSpPr>
                <a:spLocks/>
              </p:cNvSpPr>
              <p:nvPr/>
            </p:nvSpPr>
            <p:spPr bwMode="auto">
              <a:xfrm rot="-10565354" flipH="1" flipV="1">
                <a:off x="1547" y="1374"/>
                <a:ext cx="278" cy="180"/>
              </a:xfrm>
              <a:custGeom>
                <a:avLst/>
                <a:gdLst>
                  <a:gd name="T0" fmla="*/ 0 w 41748"/>
                  <a:gd name="T1" fmla="*/ 118 h 21600"/>
                  <a:gd name="T2" fmla="*/ 278 w 41748"/>
                  <a:gd name="T3" fmla="*/ 160 h 21600"/>
                  <a:gd name="T4" fmla="*/ 135 w 41748"/>
                  <a:gd name="T5" fmla="*/ 180 h 21600"/>
                  <a:gd name="T6" fmla="*/ 0 60000 65536"/>
                  <a:gd name="T7" fmla="*/ 0 60000 65536"/>
                  <a:gd name="T8" fmla="*/ 0 60000 65536"/>
                </a:gdLst>
                <a:ahLst/>
                <a:cxnLst>
                  <a:cxn ang="T6">
                    <a:pos x="T0" y="T1"/>
                  </a:cxn>
                  <a:cxn ang="T7">
                    <a:pos x="T2" y="T3"/>
                  </a:cxn>
                  <a:cxn ang="T8">
                    <a:pos x="T4" y="T5"/>
                  </a:cxn>
                </a:cxnLst>
                <a:rect l="0" t="0" r="r" b="b"/>
                <a:pathLst>
                  <a:path w="41748" h="21600" fill="none" extrusionOk="0">
                    <a:moveTo>
                      <a:pt x="0" y="14159"/>
                    </a:moveTo>
                    <a:cubicBezTo>
                      <a:pt x="3121" y="5653"/>
                      <a:pt x="11218" y="-1"/>
                      <a:pt x="20278" y="0"/>
                    </a:cubicBezTo>
                    <a:cubicBezTo>
                      <a:pt x="31292" y="0"/>
                      <a:pt x="40542" y="8287"/>
                      <a:pt x="41748" y="19234"/>
                    </a:cubicBezTo>
                  </a:path>
                  <a:path w="41748" h="21600" stroke="0" extrusionOk="0">
                    <a:moveTo>
                      <a:pt x="0" y="14159"/>
                    </a:moveTo>
                    <a:cubicBezTo>
                      <a:pt x="3121" y="5653"/>
                      <a:pt x="11218" y="-1"/>
                      <a:pt x="20278" y="0"/>
                    </a:cubicBezTo>
                    <a:cubicBezTo>
                      <a:pt x="31292" y="0"/>
                      <a:pt x="40542" y="8287"/>
                      <a:pt x="41748" y="19234"/>
                    </a:cubicBezTo>
                    <a:lnTo>
                      <a:pt x="20278" y="21600"/>
                    </a:lnTo>
                    <a:lnTo>
                      <a:pt x="0" y="14159"/>
                    </a:lnTo>
                    <a:close/>
                  </a:path>
                </a:pathLst>
              </a:custGeom>
              <a:noFill/>
              <a:ln w="76200">
                <a:solidFill>
                  <a:srgbClr val="FFC46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0959" name="Arc 74"/>
              <p:cNvSpPr>
                <a:spLocks/>
              </p:cNvSpPr>
              <p:nvPr/>
            </p:nvSpPr>
            <p:spPr bwMode="auto">
              <a:xfrm rot="10565354" flipV="1">
                <a:off x="3022" y="1374"/>
                <a:ext cx="278" cy="180"/>
              </a:xfrm>
              <a:custGeom>
                <a:avLst/>
                <a:gdLst>
                  <a:gd name="T0" fmla="*/ 0 w 41748"/>
                  <a:gd name="T1" fmla="*/ 118 h 21600"/>
                  <a:gd name="T2" fmla="*/ 278 w 41748"/>
                  <a:gd name="T3" fmla="*/ 160 h 21600"/>
                  <a:gd name="T4" fmla="*/ 135 w 41748"/>
                  <a:gd name="T5" fmla="*/ 180 h 21600"/>
                  <a:gd name="T6" fmla="*/ 0 60000 65536"/>
                  <a:gd name="T7" fmla="*/ 0 60000 65536"/>
                  <a:gd name="T8" fmla="*/ 0 60000 65536"/>
                </a:gdLst>
                <a:ahLst/>
                <a:cxnLst>
                  <a:cxn ang="T6">
                    <a:pos x="T0" y="T1"/>
                  </a:cxn>
                  <a:cxn ang="T7">
                    <a:pos x="T2" y="T3"/>
                  </a:cxn>
                  <a:cxn ang="T8">
                    <a:pos x="T4" y="T5"/>
                  </a:cxn>
                </a:cxnLst>
                <a:rect l="0" t="0" r="r" b="b"/>
                <a:pathLst>
                  <a:path w="41748" h="21600" fill="none" extrusionOk="0">
                    <a:moveTo>
                      <a:pt x="0" y="14159"/>
                    </a:moveTo>
                    <a:cubicBezTo>
                      <a:pt x="3121" y="5653"/>
                      <a:pt x="11218" y="-1"/>
                      <a:pt x="20278" y="0"/>
                    </a:cubicBezTo>
                    <a:cubicBezTo>
                      <a:pt x="31292" y="0"/>
                      <a:pt x="40542" y="8287"/>
                      <a:pt x="41748" y="19234"/>
                    </a:cubicBezTo>
                  </a:path>
                  <a:path w="41748" h="21600" stroke="0" extrusionOk="0">
                    <a:moveTo>
                      <a:pt x="0" y="14159"/>
                    </a:moveTo>
                    <a:cubicBezTo>
                      <a:pt x="3121" y="5653"/>
                      <a:pt x="11218" y="-1"/>
                      <a:pt x="20278" y="0"/>
                    </a:cubicBezTo>
                    <a:cubicBezTo>
                      <a:pt x="31292" y="0"/>
                      <a:pt x="40542" y="8287"/>
                      <a:pt x="41748" y="19234"/>
                    </a:cubicBezTo>
                    <a:lnTo>
                      <a:pt x="20278" y="21600"/>
                    </a:lnTo>
                    <a:lnTo>
                      <a:pt x="0" y="14159"/>
                    </a:lnTo>
                    <a:close/>
                  </a:path>
                </a:pathLst>
              </a:custGeom>
              <a:noFill/>
              <a:ln w="76200">
                <a:solidFill>
                  <a:srgbClr val="FFC46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
        <p:nvSpPr>
          <p:cNvPr id="380960" name="Text Box 76"/>
          <p:cNvSpPr txBox="1">
            <a:spLocks noChangeArrowheads="1"/>
          </p:cNvSpPr>
          <p:nvPr/>
        </p:nvSpPr>
        <p:spPr bwMode="auto">
          <a:xfrm>
            <a:off x="447675" y="5025713"/>
            <a:ext cx="1644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de-DE" sz="1800" b="1" dirty="0">
                <a:cs typeface="Arial" charset="0"/>
              </a:rPr>
              <a:t>Polymers</a:t>
            </a:r>
          </a:p>
          <a:p>
            <a:pPr algn="ctr" eaLnBrk="1" hangingPunct="1"/>
            <a:r>
              <a:rPr lang="en-US" altLang="de-DE" sz="1800" b="1" dirty="0">
                <a:cs typeface="Arial" charset="0"/>
              </a:rPr>
              <a:t>Mica</a:t>
            </a:r>
          </a:p>
          <a:p>
            <a:pPr algn="ctr" eaLnBrk="1" hangingPunct="1"/>
            <a:r>
              <a:rPr lang="en-US" altLang="de-DE" sz="1800" b="1" dirty="0" err="1">
                <a:cs typeface="Arial" charset="0"/>
              </a:rPr>
              <a:t>SiN</a:t>
            </a:r>
            <a:r>
              <a:rPr lang="en-US" altLang="de-DE" sz="1800" b="1" dirty="0">
                <a:cs typeface="Arial" charset="0"/>
              </a:rPr>
              <a:t> thin films</a:t>
            </a:r>
            <a:endParaRPr lang="de-DE" altLang="de-DE" sz="1800" b="1" dirty="0">
              <a:cs typeface="Arial" charset="0"/>
            </a:endParaRPr>
          </a:p>
        </p:txBody>
      </p:sp>
      <p:sp>
        <p:nvSpPr>
          <p:cNvPr id="92257" name="Rectangle 97"/>
          <p:cNvSpPr>
            <a:spLocks noChangeArrowheads="1"/>
          </p:cNvSpPr>
          <p:nvPr/>
        </p:nvSpPr>
        <p:spPr bwMode="auto">
          <a:xfrm>
            <a:off x="5838825" y="4117975"/>
            <a:ext cx="2767013" cy="2119313"/>
          </a:xfrm>
          <a:prstGeom prst="rect">
            <a:avLst/>
          </a:prstGeom>
          <a:solidFill>
            <a:schemeClr val="bg1"/>
          </a:solidFill>
          <a:ln w="9525">
            <a:solidFill>
              <a:srgbClr val="5A5A8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grpSp>
        <p:nvGrpSpPr>
          <p:cNvPr id="92258" name="Group 98"/>
          <p:cNvGrpSpPr>
            <a:grpSpLocks/>
          </p:cNvGrpSpPr>
          <p:nvPr/>
        </p:nvGrpSpPr>
        <p:grpSpPr bwMode="auto">
          <a:xfrm>
            <a:off x="5954713" y="4176713"/>
            <a:ext cx="2543175" cy="1989137"/>
            <a:chOff x="3696" y="2994"/>
            <a:chExt cx="1602" cy="1253"/>
          </a:xfrm>
        </p:grpSpPr>
        <p:sp>
          <p:nvSpPr>
            <p:cNvPr id="380964" name="Rectangle 99"/>
            <p:cNvSpPr>
              <a:spLocks noChangeArrowheads="1"/>
            </p:cNvSpPr>
            <p:nvPr/>
          </p:nvSpPr>
          <p:spPr bwMode="auto">
            <a:xfrm>
              <a:off x="3696" y="3009"/>
              <a:ext cx="1602" cy="10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65" name="Rectangle 100"/>
            <p:cNvSpPr>
              <a:spLocks noChangeArrowheads="1"/>
            </p:cNvSpPr>
            <p:nvPr/>
          </p:nvSpPr>
          <p:spPr bwMode="auto">
            <a:xfrm>
              <a:off x="3696" y="3196"/>
              <a:ext cx="1602" cy="1051"/>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66" name="AutoShape 101"/>
            <p:cNvSpPr>
              <a:spLocks noChangeArrowheads="1"/>
            </p:cNvSpPr>
            <p:nvPr/>
          </p:nvSpPr>
          <p:spPr bwMode="auto">
            <a:xfrm rot="10800000">
              <a:off x="4237" y="3197"/>
              <a:ext cx="520" cy="637"/>
            </a:xfrm>
            <a:prstGeom prst="triangle">
              <a:avLst>
                <a:gd name="adj" fmla="val 50162"/>
              </a:avLst>
            </a:prstGeom>
            <a:solidFill>
              <a:srgbClr val="DDDDFF"/>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67" name="AutoShape 102"/>
            <p:cNvSpPr>
              <a:spLocks noChangeArrowheads="1"/>
            </p:cNvSpPr>
            <p:nvPr/>
          </p:nvSpPr>
          <p:spPr bwMode="auto">
            <a:xfrm rot="10800000">
              <a:off x="4317" y="3084"/>
              <a:ext cx="360" cy="413"/>
            </a:xfrm>
            <a:prstGeom prst="triangle">
              <a:avLst>
                <a:gd name="adj" fmla="val 50162"/>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68" name="Rectangle 103"/>
            <p:cNvSpPr>
              <a:spLocks noChangeArrowheads="1"/>
            </p:cNvSpPr>
            <p:nvPr/>
          </p:nvSpPr>
          <p:spPr bwMode="auto">
            <a:xfrm>
              <a:off x="4471" y="3459"/>
              <a:ext cx="58" cy="6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de-DE" altLang="de-DE" sz="1800" b="1">
                <a:solidFill>
                  <a:srgbClr val="FF0066"/>
                </a:solidFill>
                <a:cs typeface="Arial" charset="0"/>
              </a:endParaRPr>
            </a:p>
          </p:txBody>
        </p:sp>
        <p:sp>
          <p:nvSpPr>
            <p:cNvPr id="380969" name="Line 104"/>
            <p:cNvSpPr>
              <a:spLocks noChangeShapeType="1"/>
            </p:cNvSpPr>
            <p:nvPr/>
          </p:nvSpPr>
          <p:spPr bwMode="auto">
            <a:xfrm>
              <a:off x="4501" y="3009"/>
              <a:ext cx="0" cy="4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0970" name="Line 105"/>
            <p:cNvSpPr>
              <a:spLocks noChangeShapeType="1"/>
            </p:cNvSpPr>
            <p:nvPr/>
          </p:nvSpPr>
          <p:spPr bwMode="auto">
            <a:xfrm>
              <a:off x="4497" y="3009"/>
              <a:ext cx="200" cy="187"/>
            </a:xfrm>
            <a:prstGeom prst="line">
              <a:avLst/>
            </a:prstGeom>
            <a:noFill/>
            <a:ln w="57150">
              <a:solidFill>
                <a:srgbClr val="2C2CB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0971" name="Line 106"/>
            <p:cNvSpPr>
              <a:spLocks noChangeShapeType="1"/>
            </p:cNvSpPr>
            <p:nvPr/>
          </p:nvSpPr>
          <p:spPr bwMode="auto">
            <a:xfrm>
              <a:off x="4497" y="3009"/>
              <a:ext cx="280" cy="75"/>
            </a:xfrm>
            <a:prstGeom prst="line">
              <a:avLst/>
            </a:prstGeom>
            <a:noFill/>
            <a:ln w="57150">
              <a:solidFill>
                <a:srgbClr val="2C2CB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0972" name="Line 107"/>
            <p:cNvSpPr>
              <a:spLocks noChangeShapeType="1"/>
            </p:cNvSpPr>
            <p:nvPr/>
          </p:nvSpPr>
          <p:spPr bwMode="auto">
            <a:xfrm flipH="1">
              <a:off x="4363" y="3009"/>
              <a:ext cx="134" cy="198"/>
            </a:xfrm>
            <a:prstGeom prst="line">
              <a:avLst/>
            </a:prstGeom>
            <a:noFill/>
            <a:ln w="57150">
              <a:solidFill>
                <a:srgbClr val="2C2CB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0973" name="Line 108"/>
            <p:cNvSpPr>
              <a:spLocks noChangeShapeType="1"/>
            </p:cNvSpPr>
            <p:nvPr/>
          </p:nvSpPr>
          <p:spPr bwMode="auto">
            <a:xfrm flipH="1">
              <a:off x="4217" y="3009"/>
              <a:ext cx="280" cy="75"/>
            </a:xfrm>
            <a:prstGeom prst="line">
              <a:avLst/>
            </a:prstGeom>
            <a:noFill/>
            <a:ln w="57150">
              <a:solidFill>
                <a:srgbClr val="2C2CB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0974" name="Oval 109"/>
            <p:cNvSpPr>
              <a:spLocks noChangeArrowheads="1"/>
            </p:cNvSpPr>
            <p:nvPr/>
          </p:nvSpPr>
          <p:spPr bwMode="auto">
            <a:xfrm>
              <a:off x="4443" y="4110"/>
              <a:ext cx="115" cy="11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75" name="Text Box 110"/>
            <p:cNvSpPr txBox="1">
              <a:spLocks noChangeArrowheads="1"/>
            </p:cNvSpPr>
            <p:nvPr/>
          </p:nvSpPr>
          <p:spPr bwMode="auto">
            <a:xfrm>
              <a:off x="4513" y="3748"/>
              <a:ext cx="4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800" b="1">
                  <a:solidFill>
                    <a:srgbClr val="990000"/>
                  </a:solidFill>
                  <a:cs typeface="Arial" charset="0"/>
                </a:rPr>
                <a:t>track</a:t>
              </a:r>
            </a:p>
          </p:txBody>
        </p:sp>
        <p:sp>
          <p:nvSpPr>
            <p:cNvPr id="380976" name="Text Box 111"/>
            <p:cNvSpPr txBox="1">
              <a:spLocks noChangeArrowheads="1"/>
            </p:cNvSpPr>
            <p:nvPr/>
          </p:nvSpPr>
          <p:spPr bwMode="auto">
            <a:xfrm>
              <a:off x="4694" y="3339"/>
              <a:ext cx="45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2000" b="1">
                  <a:solidFill>
                    <a:srgbClr val="FF0000"/>
                  </a:solidFill>
                  <a:cs typeface="Arial" charset="0"/>
                </a:rPr>
                <a:t>v</a:t>
              </a:r>
              <a:r>
                <a:rPr lang="en-US" altLang="de-DE" sz="2000" b="1" baseline="-25000">
                  <a:solidFill>
                    <a:srgbClr val="FF0000"/>
                  </a:solidFill>
                  <a:cs typeface="Arial" charset="0"/>
                </a:rPr>
                <a:t>track</a:t>
              </a:r>
              <a:endParaRPr lang="en-US" altLang="de-DE" sz="2000" b="1">
                <a:cs typeface="Arial" charset="0"/>
              </a:endParaRPr>
            </a:p>
          </p:txBody>
        </p:sp>
        <p:sp>
          <p:nvSpPr>
            <p:cNvPr id="380977" name="Rectangle 112"/>
            <p:cNvSpPr>
              <a:spLocks noChangeArrowheads="1"/>
            </p:cNvSpPr>
            <p:nvPr/>
          </p:nvSpPr>
          <p:spPr bwMode="auto">
            <a:xfrm>
              <a:off x="3696" y="3196"/>
              <a:ext cx="641" cy="113"/>
            </a:xfrm>
            <a:prstGeom prst="rect">
              <a:avLst/>
            </a:prstGeom>
            <a:solidFill>
              <a:srgbClr val="DDDD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78" name="Rectangle 113"/>
            <p:cNvSpPr>
              <a:spLocks noChangeArrowheads="1"/>
            </p:cNvSpPr>
            <p:nvPr/>
          </p:nvSpPr>
          <p:spPr bwMode="auto">
            <a:xfrm>
              <a:off x="4657" y="3196"/>
              <a:ext cx="641" cy="113"/>
            </a:xfrm>
            <a:prstGeom prst="rect">
              <a:avLst/>
            </a:prstGeom>
            <a:solidFill>
              <a:srgbClr val="DDDD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b="1"/>
            </a:p>
          </p:txBody>
        </p:sp>
        <p:sp>
          <p:nvSpPr>
            <p:cNvPr id="380979" name="Text Box 114"/>
            <p:cNvSpPr txBox="1">
              <a:spLocks noChangeArrowheads="1"/>
            </p:cNvSpPr>
            <p:nvPr/>
          </p:nvSpPr>
          <p:spPr bwMode="auto">
            <a:xfrm>
              <a:off x="4785" y="2994"/>
              <a:ext cx="42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2000" b="1">
                  <a:solidFill>
                    <a:srgbClr val="2C2CB0"/>
                  </a:solidFill>
                  <a:cs typeface="Arial" charset="0"/>
                </a:rPr>
                <a:t>v</a:t>
              </a:r>
              <a:r>
                <a:rPr lang="en-US" altLang="de-DE" sz="2000" b="1" baseline="-25000">
                  <a:solidFill>
                    <a:srgbClr val="2C2CB0"/>
                  </a:solidFill>
                  <a:cs typeface="Arial" charset="0"/>
                </a:rPr>
                <a:t>bulk</a:t>
              </a:r>
              <a:endParaRPr lang="en-US" altLang="de-DE" sz="2000" b="1">
                <a:cs typeface="Arial" charset="0"/>
              </a:endParaRPr>
            </a:p>
          </p:txBody>
        </p:sp>
      </p:grpSp>
      <p:pic>
        <p:nvPicPr>
          <p:cNvPr id="92276" name="Picture 116" descr="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7" name="Picture 117" descr="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8" name="Picture 118" descr="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9" name="Picture 119"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0" name="Picture 120" descr="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1" name="Picture 121" descr="0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2" name="Picture 122" descr="0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3" name="Picture 123" descr="0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4" name="Picture 124" descr="0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5" name="Picture 125" descr="0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6" name="Picture 126" descr="0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7" name="Picture 127" descr="0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8" name="Picture 128" descr="0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9" name="Picture 129" descr="0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0" name="Picture 130" descr="0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1" name="Picture 131" descr="0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2" name="Picture 132" descr="0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09296" y="1469890"/>
            <a:ext cx="3196035" cy="257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3" name="Picture 133" descr="0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4" name="Picture 134" descr="0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09296" y="1469888"/>
            <a:ext cx="3196036" cy="257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5" name="Picture 135" descr="0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09296" y="1469890"/>
            <a:ext cx="3196035" cy="257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6" name="Picture 136" descr="0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09296" y="1469890"/>
            <a:ext cx="3196035" cy="257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7" name="Picture 137" descr="0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09296" y="1469890"/>
            <a:ext cx="3196035" cy="257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8" name="Picture 138" descr="0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09297" y="1469890"/>
            <a:ext cx="3196034" cy="257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9" name="Rectangle 139">
            <a:hlinkHover r:id="" action="ppaction://noaction" highlightClick="1"/>
          </p:cNvPr>
          <p:cNvSpPr>
            <a:spLocks noChangeArrowheads="1"/>
          </p:cNvSpPr>
          <p:nvPr/>
        </p:nvSpPr>
        <p:spPr bwMode="auto">
          <a:xfrm>
            <a:off x="6048855" y="3854450"/>
            <a:ext cx="235902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de-DE" sz="1000" dirty="0">
                <a:solidFill>
                  <a:srgbClr val="FFFFCC"/>
                </a:solidFill>
              </a:rPr>
              <a:t>A. </a:t>
            </a:r>
            <a:r>
              <a:rPr lang="en-US" altLang="de-DE" sz="1000" dirty="0" err="1">
                <a:solidFill>
                  <a:srgbClr val="FFFFCC"/>
                </a:solidFill>
              </a:rPr>
              <a:t>Akimenko</a:t>
            </a:r>
            <a:r>
              <a:rPr lang="en-US" altLang="de-DE" sz="1000" dirty="0">
                <a:solidFill>
                  <a:srgbClr val="FFFFCC"/>
                </a:solidFill>
              </a:rPr>
              <a:t>, </a:t>
            </a:r>
            <a:r>
              <a:rPr lang="de-DE" altLang="de-DE" sz="1000" dirty="0">
                <a:solidFill>
                  <a:srgbClr val="FFFFCC"/>
                </a:solidFill>
              </a:rPr>
              <a:t>2004</a:t>
            </a:r>
            <a:endParaRPr lang="ru-RU" altLang="de-DE" sz="1000" dirty="0">
              <a:solidFill>
                <a:srgbClr val="FFFFCC"/>
              </a:solidFill>
            </a:endParaRPr>
          </a:p>
        </p:txBody>
      </p:sp>
      <p:cxnSp>
        <p:nvCxnSpPr>
          <p:cNvPr id="78"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Picture 7" descr="GSI-logo.jpg                                                   00008A6CMac HD3                        B5814388:"/>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5" name="Rectangle 115"/>
          <p:cNvSpPr>
            <a:spLocks noChangeArrowheads="1"/>
          </p:cNvSpPr>
          <p:nvPr/>
        </p:nvSpPr>
        <p:spPr bwMode="auto">
          <a:xfrm>
            <a:off x="5438776" y="1033280"/>
            <a:ext cx="34813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de-DE" sz="1800" dirty="0"/>
              <a:t>selective ion-track etching</a:t>
            </a:r>
          </a:p>
        </p:txBody>
      </p:sp>
      <p:sp>
        <p:nvSpPr>
          <p:cNvPr id="82"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Fabrication of micro- and </a:t>
            </a:r>
            <a:r>
              <a:rPr lang="en-US" sz="2400" b="1" dirty="0" err="1" smtClean="0">
                <a:latin typeface="Arial" panose="020B0604020202020204" pitchFamily="34" charset="0"/>
                <a:cs typeface="Arial" panose="020B0604020202020204" pitchFamily="34" charset="0"/>
              </a:rPr>
              <a:t>nano</a:t>
            </a:r>
            <a:r>
              <a:rPr lang="en-US" sz="2400" b="1" dirty="0" smtClean="0">
                <a:latin typeface="Arial" panose="020B0604020202020204" pitchFamily="34" charset="0"/>
                <a:cs typeface="Arial" panose="020B0604020202020204" pitchFamily="34" charset="0"/>
              </a:rPr>
              <a:t> pores</a:t>
            </a:r>
            <a:endParaRPr lang="de-DE" sz="2400" b="1"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4120287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46945E-18 -2.22222E-6 L 0.21667 -2.22222E-6 " pathEditMode="relative" rAng="0" ptsTypes="AA">
                                      <p:cBhvr>
                                        <p:cTn id="6" dur="2000" fill="hold"/>
                                        <p:tgtEl>
                                          <p:spTgt spid="92172"/>
                                        </p:tgtEl>
                                        <p:attrNameLst>
                                          <p:attrName>ppt_x</p:attrName>
                                          <p:attrName>ppt_y</p:attrName>
                                        </p:attrNameLst>
                                      </p:cBhvr>
                                      <p:rCtr x="10833" y="0"/>
                                    </p:animMotion>
                                  </p:childTnLst>
                                </p:cTn>
                              </p:par>
                              <p:par>
                                <p:cTn id="7" presetID="9" presetClass="entr" presetSubtype="0" fill="hold" nodeType="withEffect">
                                  <p:stCondLst>
                                    <p:cond delay="1300"/>
                                  </p:stCondLst>
                                  <p:childTnLst>
                                    <p:set>
                                      <p:cBhvr>
                                        <p:cTn id="8" dur="1" fill="hold">
                                          <p:stCondLst>
                                            <p:cond delay="0"/>
                                          </p:stCondLst>
                                        </p:cTn>
                                        <p:tgtEl>
                                          <p:spTgt spid="92164"/>
                                        </p:tgtEl>
                                        <p:attrNameLst>
                                          <p:attrName>style.visibility</p:attrName>
                                        </p:attrNameLst>
                                      </p:cBhvr>
                                      <p:to>
                                        <p:strVal val="visible"/>
                                      </p:to>
                                    </p:set>
                                    <p:animEffect transition="in" filter="dissolve">
                                      <p:cBhvr>
                                        <p:cTn id="9" dur="800"/>
                                        <p:tgtEl>
                                          <p:spTgt spid="92164"/>
                                        </p:tgtEl>
                                      </p:cBhvr>
                                    </p:animEffect>
                                  </p:childTnLst>
                                </p:cTn>
                              </p:par>
                            </p:childTnLst>
                          </p:cTn>
                        </p:par>
                        <p:par>
                          <p:cTn id="10" fill="hold" nodeType="afterGroup">
                            <p:stCondLst>
                              <p:cond delay="2100"/>
                            </p:stCondLst>
                            <p:childTnLst>
                              <p:par>
                                <p:cTn id="11" presetID="10" presetClass="exit" presetSubtype="0" fill="hold" nodeType="afterEffect">
                                  <p:stCondLst>
                                    <p:cond delay="0"/>
                                  </p:stCondLst>
                                  <p:childTnLst>
                                    <p:animEffect transition="out" filter="fade">
                                      <p:cBhvr>
                                        <p:cTn id="12" dur="1000"/>
                                        <p:tgtEl>
                                          <p:spTgt spid="92172"/>
                                        </p:tgtEl>
                                      </p:cBhvr>
                                    </p:animEffect>
                                    <p:set>
                                      <p:cBhvr>
                                        <p:cTn id="13" dur="1" fill="hold">
                                          <p:stCondLst>
                                            <p:cond delay="999"/>
                                          </p:stCondLst>
                                        </p:cTn>
                                        <p:tgtEl>
                                          <p:spTgt spid="92172"/>
                                        </p:tgtEl>
                                        <p:attrNameLst>
                                          <p:attrName>style.visibility</p:attrName>
                                        </p:attrNameLst>
                                      </p:cBhvr>
                                      <p:to>
                                        <p:strVal val="hidden"/>
                                      </p:to>
                                    </p:set>
                                  </p:childTnLst>
                                </p:cTn>
                              </p:par>
                            </p:childTnLst>
                          </p:cTn>
                        </p:par>
                        <p:par>
                          <p:cTn id="14" fill="hold" nodeType="afterGroup">
                            <p:stCondLst>
                              <p:cond delay="3100"/>
                            </p:stCondLst>
                            <p:childTnLst>
                              <p:par>
                                <p:cTn id="15" presetID="1" presetClass="entr" presetSubtype="0" fill="hold" nodeType="afterEffect">
                                  <p:stCondLst>
                                    <p:cond delay="0"/>
                                  </p:stCondLst>
                                  <p:childTnLst>
                                    <p:set>
                                      <p:cBhvr>
                                        <p:cTn id="16" dur="1" fill="hold">
                                          <p:stCondLst>
                                            <p:cond delay="0"/>
                                          </p:stCondLst>
                                        </p:cTn>
                                        <p:tgtEl>
                                          <p:spTgt spid="92230"/>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92218"/>
                                        </p:tgtEl>
                                        <p:attrNameLst>
                                          <p:attrName>style.visibility</p:attrName>
                                        </p:attrNameLst>
                                      </p:cBhvr>
                                      <p:to>
                                        <p:strVal val="visible"/>
                                      </p:to>
                                    </p:set>
                                    <p:animEffect transition="in" filter="dissolve">
                                      <p:cBhvr>
                                        <p:cTn id="19" dur="500"/>
                                        <p:tgtEl>
                                          <p:spTgt spid="922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224"/>
                                        </p:tgtEl>
                                        <p:attrNameLst>
                                          <p:attrName>style.visibility</p:attrName>
                                        </p:attrNameLst>
                                      </p:cBhvr>
                                      <p:to>
                                        <p:strVal val="visible"/>
                                      </p:to>
                                    </p:set>
                                    <p:animEffect transition="in" filter="dissolve">
                                      <p:cBhvr>
                                        <p:cTn id="22" dur="500"/>
                                        <p:tgtEl>
                                          <p:spTgt spid="92224"/>
                                        </p:tgtEl>
                                      </p:cBhvr>
                                    </p:animEffect>
                                  </p:childTnLst>
                                </p:cTn>
                              </p:par>
                            </p:childTnLst>
                          </p:cTn>
                        </p:par>
                        <p:par>
                          <p:cTn id="23" fill="hold" nodeType="afterGroup">
                            <p:stCondLst>
                              <p:cond delay="3600"/>
                            </p:stCondLst>
                            <p:childTnLst>
                              <p:par>
                                <p:cTn id="24" presetID="9" presetClass="entr" presetSubtype="0" fill="hold" nodeType="afterEffect">
                                  <p:stCondLst>
                                    <p:cond delay="0"/>
                                  </p:stCondLst>
                                  <p:childTnLst>
                                    <p:set>
                                      <p:cBhvr>
                                        <p:cTn id="25" dur="1" fill="hold">
                                          <p:stCondLst>
                                            <p:cond delay="0"/>
                                          </p:stCondLst>
                                        </p:cTn>
                                        <p:tgtEl>
                                          <p:spTgt spid="92225"/>
                                        </p:tgtEl>
                                        <p:attrNameLst>
                                          <p:attrName>style.visibility</p:attrName>
                                        </p:attrNameLst>
                                      </p:cBhvr>
                                      <p:to>
                                        <p:strVal val="visible"/>
                                      </p:to>
                                    </p:set>
                                    <p:animEffect transition="in" filter="dissolve">
                                      <p:cBhvr>
                                        <p:cTn id="26" dur="2000"/>
                                        <p:tgtEl>
                                          <p:spTgt spid="92225"/>
                                        </p:tgtEl>
                                      </p:cBhvr>
                                    </p:animEffect>
                                  </p:childTnLst>
                                </p:cTn>
                              </p:par>
                            </p:childTnLst>
                          </p:cTn>
                        </p:par>
                        <p:par>
                          <p:cTn id="27" fill="hold" nodeType="afterGroup">
                            <p:stCondLst>
                              <p:cond delay="5600"/>
                            </p:stCondLst>
                            <p:childTnLst>
                              <p:par>
                                <p:cTn id="28" presetID="1" presetClass="entr" presetSubtype="0" fill="hold" grpId="0" nodeType="afterEffect">
                                  <p:stCondLst>
                                    <p:cond delay="0"/>
                                  </p:stCondLst>
                                  <p:childTnLst>
                                    <p:set>
                                      <p:cBhvr>
                                        <p:cTn id="29" dur="1" fill="hold">
                                          <p:stCondLst>
                                            <p:cond delay="0"/>
                                          </p:stCondLst>
                                        </p:cTn>
                                        <p:tgtEl>
                                          <p:spTgt spid="922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2258"/>
                                        </p:tgtEl>
                                        <p:attrNameLst>
                                          <p:attrName>style.visibility</p:attrName>
                                        </p:attrNameLst>
                                      </p:cBhvr>
                                      <p:to>
                                        <p:strVal val="visible"/>
                                      </p:to>
                                    </p:set>
                                  </p:childTnLst>
                                </p:cTn>
                              </p:par>
                            </p:childTnLst>
                          </p:cTn>
                        </p:par>
                        <p:par>
                          <p:cTn id="32" fill="hold" nodeType="afterGroup">
                            <p:stCondLst>
                              <p:cond delay="5600"/>
                            </p:stCondLst>
                            <p:childTnLst>
                              <p:par>
                                <p:cTn id="33" presetID="1" presetClass="entr" presetSubtype="0" fill="hold" nodeType="afterEffect">
                                  <p:stCondLst>
                                    <p:cond delay="0"/>
                                  </p:stCondLst>
                                  <p:childTnLst>
                                    <p:set>
                                      <p:cBhvr>
                                        <p:cTn id="34" dur="1" fill="hold">
                                          <p:stCondLst>
                                            <p:cond delay="0"/>
                                          </p:stCondLst>
                                        </p:cTn>
                                        <p:tgtEl>
                                          <p:spTgt spid="922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275"/>
                                        </p:tgtEl>
                                        <p:attrNameLst>
                                          <p:attrName>style.visibility</p:attrName>
                                        </p:attrNameLst>
                                      </p:cBhvr>
                                      <p:to>
                                        <p:strVal val="visible"/>
                                      </p:to>
                                    </p:set>
                                  </p:childTnLst>
                                </p:cTn>
                              </p:par>
                            </p:childTnLst>
                          </p:cTn>
                        </p:par>
                        <p:par>
                          <p:cTn id="37" fill="hold" nodeType="afterGroup">
                            <p:stCondLst>
                              <p:cond delay="5600"/>
                            </p:stCondLst>
                            <p:childTnLst>
                              <p:par>
                                <p:cTn id="38" presetID="1" presetClass="entr" presetSubtype="0" fill="hold" nodeType="afterEffect">
                                  <p:stCondLst>
                                    <p:cond delay="200"/>
                                  </p:stCondLst>
                                  <p:childTnLst>
                                    <p:set>
                                      <p:cBhvr>
                                        <p:cTn id="39" dur="1" fill="hold">
                                          <p:stCondLst>
                                            <p:cond delay="499"/>
                                          </p:stCondLst>
                                        </p:cTn>
                                        <p:tgtEl>
                                          <p:spTgt spid="92278"/>
                                        </p:tgtEl>
                                        <p:attrNameLst>
                                          <p:attrName>style.visibility</p:attrName>
                                        </p:attrNameLst>
                                      </p:cBhvr>
                                      <p:to>
                                        <p:strVal val="visible"/>
                                      </p:to>
                                    </p:set>
                                  </p:childTnLst>
                                </p:cTn>
                              </p:par>
                            </p:childTnLst>
                          </p:cTn>
                        </p:par>
                        <p:par>
                          <p:cTn id="40" fill="hold" nodeType="afterGroup">
                            <p:stCondLst>
                              <p:cond delay="6300"/>
                            </p:stCondLst>
                            <p:childTnLst>
                              <p:par>
                                <p:cTn id="41" presetID="1" presetClass="entr" presetSubtype="0" fill="hold" nodeType="afterEffect">
                                  <p:stCondLst>
                                    <p:cond delay="200"/>
                                  </p:stCondLst>
                                  <p:childTnLst>
                                    <p:set>
                                      <p:cBhvr>
                                        <p:cTn id="42" dur="1" fill="hold">
                                          <p:stCondLst>
                                            <p:cond delay="499"/>
                                          </p:stCondLst>
                                        </p:cTn>
                                        <p:tgtEl>
                                          <p:spTgt spid="92279"/>
                                        </p:tgtEl>
                                        <p:attrNameLst>
                                          <p:attrName>style.visibility</p:attrName>
                                        </p:attrNameLst>
                                      </p:cBhvr>
                                      <p:to>
                                        <p:strVal val="visible"/>
                                      </p:to>
                                    </p:set>
                                  </p:childTnLst>
                                </p:cTn>
                              </p:par>
                            </p:childTnLst>
                          </p:cTn>
                        </p:par>
                        <p:par>
                          <p:cTn id="43" fill="hold" nodeType="afterGroup">
                            <p:stCondLst>
                              <p:cond delay="7000"/>
                            </p:stCondLst>
                            <p:childTnLst>
                              <p:par>
                                <p:cTn id="44" presetID="1" presetClass="entr" presetSubtype="0" fill="hold" nodeType="afterEffect">
                                  <p:stCondLst>
                                    <p:cond delay="200"/>
                                  </p:stCondLst>
                                  <p:childTnLst>
                                    <p:set>
                                      <p:cBhvr>
                                        <p:cTn id="45" dur="1" fill="hold">
                                          <p:stCondLst>
                                            <p:cond delay="499"/>
                                          </p:stCondLst>
                                        </p:cTn>
                                        <p:tgtEl>
                                          <p:spTgt spid="92280"/>
                                        </p:tgtEl>
                                        <p:attrNameLst>
                                          <p:attrName>style.visibility</p:attrName>
                                        </p:attrNameLst>
                                      </p:cBhvr>
                                      <p:to>
                                        <p:strVal val="visible"/>
                                      </p:to>
                                    </p:set>
                                  </p:childTnLst>
                                </p:cTn>
                              </p:par>
                            </p:childTnLst>
                          </p:cTn>
                        </p:par>
                        <p:par>
                          <p:cTn id="46" fill="hold" nodeType="afterGroup">
                            <p:stCondLst>
                              <p:cond delay="7700"/>
                            </p:stCondLst>
                            <p:childTnLst>
                              <p:par>
                                <p:cTn id="47" presetID="1" presetClass="entr" presetSubtype="0" fill="hold" nodeType="afterEffect">
                                  <p:stCondLst>
                                    <p:cond delay="200"/>
                                  </p:stCondLst>
                                  <p:childTnLst>
                                    <p:set>
                                      <p:cBhvr>
                                        <p:cTn id="48" dur="1" fill="hold">
                                          <p:stCondLst>
                                            <p:cond delay="499"/>
                                          </p:stCondLst>
                                        </p:cTn>
                                        <p:tgtEl>
                                          <p:spTgt spid="92281"/>
                                        </p:tgtEl>
                                        <p:attrNameLst>
                                          <p:attrName>style.visibility</p:attrName>
                                        </p:attrNameLst>
                                      </p:cBhvr>
                                      <p:to>
                                        <p:strVal val="visible"/>
                                      </p:to>
                                    </p:set>
                                  </p:childTnLst>
                                </p:cTn>
                              </p:par>
                            </p:childTnLst>
                          </p:cTn>
                        </p:par>
                        <p:par>
                          <p:cTn id="49" fill="hold" nodeType="afterGroup">
                            <p:stCondLst>
                              <p:cond delay="8400"/>
                            </p:stCondLst>
                            <p:childTnLst>
                              <p:par>
                                <p:cTn id="50" presetID="1" presetClass="entr" presetSubtype="0" fill="hold" nodeType="afterEffect">
                                  <p:stCondLst>
                                    <p:cond delay="200"/>
                                  </p:stCondLst>
                                  <p:childTnLst>
                                    <p:set>
                                      <p:cBhvr>
                                        <p:cTn id="51" dur="1" fill="hold">
                                          <p:stCondLst>
                                            <p:cond delay="499"/>
                                          </p:stCondLst>
                                        </p:cTn>
                                        <p:tgtEl>
                                          <p:spTgt spid="92282"/>
                                        </p:tgtEl>
                                        <p:attrNameLst>
                                          <p:attrName>style.visibility</p:attrName>
                                        </p:attrNameLst>
                                      </p:cBhvr>
                                      <p:to>
                                        <p:strVal val="visible"/>
                                      </p:to>
                                    </p:set>
                                  </p:childTnLst>
                                </p:cTn>
                              </p:par>
                            </p:childTnLst>
                          </p:cTn>
                        </p:par>
                        <p:par>
                          <p:cTn id="52" fill="hold" nodeType="afterGroup">
                            <p:stCondLst>
                              <p:cond delay="9100"/>
                            </p:stCondLst>
                            <p:childTnLst>
                              <p:par>
                                <p:cTn id="53" presetID="1" presetClass="entr" presetSubtype="0" fill="hold" nodeType="afterEffect">
                                  <p:stCondLst>
                                    <p:cond delay="200"/>
                                  </p:stCondLst>
                                  <p:childTnLst>
                                    <p:set>
                                      <p:cBhvr>
                                        <p:cTn id="54" dur="1" fill="hold">
                                          <p:stCondLst>
                                            <p:cond delay="499"/>
                                          </p:stCondLst>
                                        </p:cTn>
                                        <p:tgtEl>
                                          <p:spTgt spid="92283"/>
                                        </p:tgtEl>
                                        <p:attrNameLst>
                                          <p:attrName>style.visibility</p:attrName>
                                        </p:attrNameLst>
                                      </p:cBhvr>
                                      <p:to>
                                        <p:strVal val="visible"/>
                                      </p:to>
                                    </p:set>
                                  </p:childTnLst>
                                </p:cTn>
                              </p:par>
                            </p:childTnLst>
                          </p:cTn>
                        </p:par>
                        <p:par>
                          <p:cTn id="55" fill="hold" nodeType="afterGroup">
                            <p:stCondLst>
                              <p:cond delay="9800"/>
                            </p:stCondLst>
                            <p:childTnLst>
                              <p:par>
                                <p:cTn id="56" presetID="1" presetClass="entr" presetSubtype="0" fill="hold" nodeType="afterEffect">
                                  <p:stCondLst>
                                    <p:cond delay="200"/>
                                  </p:stCondLst>
                                  <p:childTnLst>
                                    <p:set>
                                      <p:cBhvr>
                                        <p:cTn id="57" dur="1" fill="hold">
                                          <p:stCondLst>
                                            <p:cond delay="499"/>
                                          </p:stCondLst>
                                        </p:cTn>
                                        <p:tgtEl>
                                          <p:spTgt spid="92284"/>
                                        </p:tgtEl>
                                        <p:attrNameLst>
                                          <p:attrName>style.visibility</p:attrName>
                                        </p:attrNameLst>
                                      </p:cBhvr>
                                      <p:to>
                                        <p:strVal val="visible"/>
                                      </p:to>
                                    </p:set>
                                  </p:childTnLst>
                                </p:cTn>
                              </p:par>
                            </p:childTnLst>
                          </p:cTn>
                        </p:par>
                        <p:par>
                          <p:cTn id="58" fill="hold" nodeType="afterGroup">
                            <p:stCondLst>
                              <p:cond delay="10500"/>
                            </p:stCondLst>
                            <p:childTnLst>
                              <p:par>
                                <p:cTn id="59" presetID="1" presetClass="entr" presetSubtype="0" fill="hold" nodeType="afterEffect">
                                  <p:stCondLst>
                                    <p:cond delay="200"/>
                                  </p:stCondLst>
                                  <p:childTnLst>
                                    <p:set>
                                      <p:cBhvr>
                                        <p:cTn id="60" dur="1" fill="hold">
                                          <p:stCondLst>
                                            <p:cond delay="499"/>
                                          </p:stCondLst>
                                        </p:cTn>
                                        <p:tgtEl>
                                          <p:spTgt spid="92285"/>
                                        </p:tgtEl>
                                        <p:attrNameLst>
                                          <p:attrName>style.visibility</p:attrName>
                                        </p:attrNameLst>
                                      </p:cBhvr>
                                      <p:to>
                                        <p:strVal val="visible"/>
                                      </p:to>
                                    </p:set>
                                  </p:childTnLst>
                                </p:cTn>
                              </p:par>
                            </p:childTnLst>
                          </p:cTn>
                        </p:par>
                        <p:par>
                          <p:cTn id="61" fill="hold" nodeType="afterGroup">
                            <p:stCondLst>
                              <p:cond delay="11200"/>
                            </p:stCondLst>
                            <p:childTnLst>
                              <p:par>
                                <p:cTn id="62" presetID="1" presetClass="entr" presetSubtype="0" fill="hold" nodeType="afterEffect">
                                  <p:stCondLst>
                                    <p:cond delay="200"/>
                                  </p:stCondLst>
                                  <p:childTnLst>
                                    <p:set>
                                      <p:cBhvr>
                                        <p:cTn id="63" dur="1" fill="hold">
                                          <p:stCondLst>
                                            <p:cond delay="499"/>
                                          </p:stCondLst>
                                        </p:cTn>
                                        <p:tgtEl>
                                          <p:spTgt spid="92286"/>
                                        </p:tgtEl>
                                        <p:attrNameLst>
                                          <p:attrName>style.visibility</p:attrName>
                                        </p:attrNameLst>
                                      </p:cBhvr>
                                      <p:to>
                                        <p:strVal val="visible"/>
                                      </p:to>
                                    </p:set>
                                  </p:childTnLst>
                                </p:cTn>
                              </p:par>
                            </p:childTnLst>
                          </p:cTn>
                        </p:par>
                        <p:par>
                          <p:cTn id="64" fill="hold" nodeType="afterGroup">
                            <p:stCondLst>
                              <p:cond delay="11900"/>
                            </p:stCondLst>
                            <p:childTnLst>
                              <p:par>
                                <p:cTn id="65" presetID="1" presetClass="entr" presetSubtype="0" fill="hold" nodeType="afterEffect">
                                  <p:stCondLst>
                                    <p:cond delay="200"/>
                                  </p:stCondLst>
                                  <p:childTnLst>
                                    <p:set>
                                      <p:cBhvr>
                                        <p:cTn id="66" dur="1" fill="hold">
                                          <p:stCondLst>
                                            <p:cond delay="499"/>
                                          </p:stCondLst>
                                        </p:cTn>
                                        <p:tgtEl>
                                          <p:spTgt spid="92287"/>
                                        </p:tgtEl>
                                        <p:attrNameLst>
                                          <p:attrName>style.visibility</p:attrName>
                                        </p:attrNameLst>
                                      </p:cBhvr>
                                      <p:to>
                                        <p:strVal val="visible"/>
                                      </p:to>
                                    </p:set>
                                  </p:childTnLst>
                                </p:cTn>
                              </p:par>
                            </p:childTnLst>
                          </p:cTn>
                        </p:par>
                        <p:par>
                          <p:cTn id="67" fill="hold" nodeType="afterGroup">
                            <p:stCondLst>
                              <p:cond delay="12600"/>
                            </p:stCondLst>
                            <p:childTnLst>
                              <p:par>
                                <p:cTn id="68" presetID="1" presetClass="entr" presetSubtype="0" fill="hold" nodeType="afterEffect">
                                  <p:stCondLst>
                                    <p:cond delay="200"/>
                                  </p:stCondLst>
                                  <p:childTnLst>
                                    <p:set>
                                      <p:cBhvr>
                                        <p:cTn id="69" dur="1" fill="hold">
                                          <p:stCondLst>
                                            <p:cond delay="499"/>
                                          </p:stCondLst>
                                        </p:cTn>
                                        <p:tgtEl>
                                          <p:spTgt spid="92288"/>
                                        </p:tgtEl>
                                        <p:attrNameLst>
                                          <p:attrName>style.visibility</p:attrName>
                                        </p:attrNameLst>
                                      </p:cBhvr>
                                      <p:to>
                                        <p:strVal val="visible"/>
                                      </p:to>
                                    </p:set>
                                  </p:childTnLst>
                                </p:cTn>
                              </p:par>
                            </p:childTnLst>
                          </p:cTn>
                        </p:par>
                        <p:par>
                          <p:cTn id="70" fill="hold" nodeType="afterGroup">
                            <p:stCondLst>
                              <p:cond delay="13300"/>
                            </p:stCondLst>
                            <p:childTnLst>
                              <p:par>
                                <p:cTn id="71" presetID="1" presetClass="entr" presetSubtype="0" fill="hold" nodeType="afterEffect">
                                  <p:stCondLst>
                                    <p:cond delay="200"/>
                                  </p:stCondLst>
                                  <p:childTnLst>
                                    <p:set>
                                      <p:cBhvr>
                                        <p:cTn id="72" dur="1" fill="hold">
                                          <p:stCondLst>
                                            <p:cond delay="499"/>
                                          </p:stCondLst>
                                        </p:cTn>
                                        <p:tgtEl>
                                          <p:spTgt spid="92289"/>
                                        </p:tgtEl>
                                        <p:attrNameLst>
                                          <p:attrName>style.visibility</p:attrName>
                                        </p:attrNameLst>
                                      </p:cBhvr>
                                      <p:to>
                                        <p:strVal val="visible"/>
                                      </p:to>
                                    </p:set>
                                  </p:childTnLst>
                                </p:cTn>
                              </p:par>
                            </p:childTnLst>
                          </p:cTn>
                        </p:par>
                        <p:par>
                          <p:cTn id="73" fill="hold" nodeType="afterGroup">
                            <p:stCondLst>
                              <p:cond delay="14000"/>
                            </p:stCondLst>
                            <p:childTnLst>
                              <p:par>
                                <p:cTn id="74" presetID="1" presetClass="entr" presetSubtype="0" fill="hold" nodeType="afterEffect">
                                  <p:stCondLst>
                                    <p:cond delay="200"/>
                                  </p:stCondLst>
                                  <p:childTnLst>
                                    <p:set>
                                      <p:cBhvr>
                                        <p:cTn id="75" dur="1" fill="hold">
                                          <p:stCondLst>
                                            <p:cond delay="499"/>
                                          </p:stCondLst>
                                        </p:cTn>
                                        <p:tgtEl>
                                          <p:spTgt spid="92290"/>
                                        </p:tgtEl>
                                        <p:attrNameLst>
                                          <p:attrName>style.visibility</p:attrName>
                                        </p:attrNameLst>
                                      </p:cBhvr>
                                      <p:to>
                                        <p:strVal val="visible"/>
                                      </p:to>
                                    </p:set>
                                  </p:childTnLst>
                                </p:cTn>
                              </p:par>
                            </p:childTnLst>
                          </p:cTn>
                        </p:par>
                        <p:par>
                          <p:cTn id="76" fill="hold" nodeType="afterGroup">
                            <p:stCondLst>
                              <p:cond delay="14700"/>
                            </p:stCondLst>
                            <p:childTnLst>
                              <p:par>
                                <p:cTn id="77" presetID="1" presetClass="entr" presetSubtype="0" fill="hold" nodeType="afterEffect">
                                  <p:stCondLst>
                                    <p:cond delay="200"/>
                                  </p:stCondLst>
                                  <p:childTnLst>
                                    <p:set>
                                      <p:cBhvr>
                                        <p:cTn id="78" dur="1" fill="hold">
                                          <p:stCondLst>
                                            <p:cond delay="499"/>
                                          </p:stCondLst>
                                        </p:cTn>
                                        <p:tgtEl>
                                          <p:spTgt spid="92291"/>
                                        </p:tgtEl>
                                        <p:attrNameLst>
                                          <p:attrName>style.visibility</p:attrName>
                                        </p:attrNameLst>
                                      </p:cBhvr>
                                      <p:to>
                                        <p:strVal val="visible"/>
                                      </p:to>
                                    </p:set>
                                  </p:childTnLst>
                                </p:cTn>
                              </p:par>
                            </p:childTnLst>
                          </p:cTn>
                        </p:par>
                        <p:par>
                          <p:cTn id="79" fill="hold" nodeType="afterGroup">
                            <p:stCondLst>
                              <p:cond delay="15400"/>
                            </p:stCondLst>
                            <p:childTnLst>
                              <p:par>
                                <p:cTn id="80" presetID="1" presetClass="entr" presetSubtype="0" fill="hold" nodeType="afterEffect">
                                  <p:stCondLst>
                                    <p:cond delay="200"/>
                                  </p:stCondLst>
                                  <p:childTnLst>
                                    <p:set>
                                      <p:cBhvr>
                                        <p:cTn id="81" dur="1" fill="hold">
                                          <p:stCondLst>
                                            <p:cond delay="499"/>
                                          </p:stCondLst>
                                        </p:cTn>
                                        <p:tgtEl>
                                          <p:spTgt spid="92292"/>
                                        </p:tgtEl>
                                        <p:attrNameLst>
                                          <p:attrName>style.visibility</p:attrName>
                                        </p:attrNameLst>
                                      </p:cBhvr>
                                      <p:to>
                                        <p:strVal val="visible"/>
                                      </p:to>
                                    </p:set>
                                  </p:childTnLst>
                                </p:cTn>
                              </p:par>
                            </p:childTnLst>
                          </p:cTn>
                        </p:par>
                        <p:par>
                          <p:cTn id="82" fill="hold" nodeType="afterGroup">
                            <p:stCondLst>
                              <p:cond delay="16100"/>
                            </p:stCondLst>
                            <p:childTnLst>
                              <p:par>
                                <p:cTn id="83" presetID="1" presetClass="entr" presetSubtype="0" fill="hold" nodeType="afterEffect">
                                  <p:stCondLst>
                                    <p:cond delay="200"/>
                                  </p:stCondLst>
                                  <p:childTnLst>
                                    <p:set>
                                      <p:cBhvr>
                                        <p:cTn id="84" dur="1" fill="hold">
                                          <p:stCondLst>
                                            <p:cond delay="499"/>
                                          </p:stCondLst>
                                        </p:cTn>
                                        <p:tgtEl>
                                          <p:spTgt spid="92293"/>
                                        </p:tgtEl>
                                        <p:attrNameLst>
                                          <p:attrName>style.visibility</p:attrName>
                                        </p:attrNameLst>
                                      </p:cBhvr>
                                      <p:to>
                                        <p:strVal val="visible"/>
                                      </p:to>
                                    </p:set>
                                  </p:childTnLst>
                                </p:cTn>
                              </p:par>
                            </p:childTnLst>
                          </p:cTn>
                        </p:par>
                        <p:par>
                          <p:cTn id="85" fill="hold" nodeType="afterGroup">
                            <p:stCondLst>
                              <p:cond delay="16800"/>
                            </p:stCondLst>
                            <p:childTnLst>
                              <p:par>
                                <p:cTn id="86" presetID="1" presetClass="entr" presetSubtype="0" fill="hold" nodeType="afterEffect">
                                  <p:stCondLst>
                                    <p:cond delay="200"/>
                                  </p:stCondLst>
                                  <p:childTnLst>
                                    <p:set>
                                      <p:cBhvr>
                                        <p:cTn id="87" dur="1" fill="hold">
                                          <p:stCondLst>
                                            <p:cond delay="499"/>
                                          </p:stCondLst>
                                        </p:cTn>
                                        <p:tgtEl>
                                          <p:spTgt spid="92294"/>
                                        </p:tgtEl>
                                        <p:attrNameLst>
                                          <p:attrName>style.visibility</p:attrName>
                                        </p:attrNameLst>
                                      </p:cBhvr>
                                      <p:to>
                                        <p:strVal val="visible"/>
                                      </p:to>
                                    </p:set>
                                  </p:childTnLst>
                                </p:cTn>
                              </p:par>
                            </p:childTnLst>
                          </p:cTn>
                        </p:par>
                        <p:par>
                          <p:cTn id="88" fill="hold" nodeType="afterGroup">
                            <p:stCondLst>
                              <p:cond delay="17500"/>
                            </p:stCondLst>
                            <p:childTnLst>
                              <p:par>
                                <p:cTn id="89" presetID="1" presetClass="entr" presetSubtype="0" fill="hold" nodeType="afterEffect">
                                  <p:stCondLst>
                                    <p:cond delay="200"/>
                                  </p:stCondLst>
                                  <p:childTnLst>
                                    <p:set>
                                      <p:cBhvr>
                                        <p:cTn id="90" dur="1" fill="hold">
                                          <p:stCondLst>
                                            <p:cond delay="499"/>
                                          </p:stCondLst>
                                        </p:cTn>
                                        <p:tgtEl>
                                          <p:spTgt spid="92295"/>
                                        </p:tgtEl>
                                        <p:attrNameLst>
                                          <p:attrName>style.visibility</p:attrName>
                                        </p:attrNameLst>
                                      </p:cBhvr>
                                      <p:to>
                                        <p:strVal val="visible"/>
                                      </p:to>
                                    </p:set>
                                  </p:childTnLst>
                                </p:cTn>
                              </p:par>
                            </p:childTnLst>
                          </p:cTn>
                        </p:par>
                        <p:par>
                          <p:cTn id="91" fill="hold" nodeType="afterGroup">
                            <p:stCondLst>
                              <p:cond delay="18200"/>
                            </p:stCondLst>
                            <p:childTnLst>
                              <p:par>
                                <p:cTn id="92" presetID="1" presetClass="entr" presetSubtype="0" fill="hold" nodeType="afterEffect">
                                  <p:stCondLst>
                                    <p:cond delay="200"/>
                                  </p:stCondLst>
                                  <p:childTnLst>
                                    <p:set>
                                      <p:cBhvr>
                                        <p:cTn id="93" dur="1" fill="hold">
                                          <p:stCondLst>
                                            <p:cond delay="499"/>
                                          </p:stCondLst>
                                        </p:cTn>
                                        <p:tgtEl>
                                          <p:spTgt spid="92296"/>
                                        </p:tgtEl>
                                        <p:attrNameLst>
                                          <p:attrName>style.visibility</p:attrName>
                                        </p:attrNameLst>
                                      </p:cBhvr>
                                      <p:to>
                                        <p:strVal val="visible"/>
                                      </p:to>
                                    </p:set>
                                  </p:childTnLst>
                                </p:cTn>
                              </p:par>
                            </p:childTnLst>
                          </p:cTn>
                        </p:par>
                        <p:par>
                          <p:cTn id="94" fill="hold" nodeType="afterGroup">
                            <p:stCondLst>
                              <p:cond delay="18900"/>
                            </p:stCondLst>
                            <p:childTnLst>
                              <p:par>
                                <p:cTn id="95" presetID="1" presetClass="entr" presetSubtype="0" fill="hold" nodeType="afterEffect">
                                  <p:stCondLst>
                                    <p:cond delay="200"/>
                                  </p:stCondLst>
                                  <p:childTnLst>
                                    <p:set>
                                      <p:cBhvr>
                                        <p:cTn id="96" dur="1" fill="hold">
                                          <p:stCondLst>
                                            <p:cond delay="499"/>
                                          </p:stCondLst>
                                        </p:cTn>
                                        <p:tgtEl>
                                          <p:spTgt spid="92297"/>
                                        </p:tgtEl>
                                        <p:attrNameLst>
                                          <p:attrName>style.visibility</p:attrName>
                                        </p:attrNameLst>
                                      </p:cBhvr>
                                      <p:to>
                                        <p:strVal val="visible"/>
                                      </p:to>
                                    </p:set>
                                  </p:childTnLst>
                                </p:cTn>
                              </p:par>
                            </p:childTnLst>
                          </p:cTn>
                        </p:par>
                        <p:par>
                          <p:cTn id="97" fill="hold" nodeType="afterGroup">
                            <p:stCondLst>
                              <p:cond delay="19600"/>
                            </p:stCondLst>
                            <p:childTnLst>
                              <p:par>
                                <p:cTn id="98" presetID="1" presetClass="entr" presetSubtype="0" fill="hold" nodeType="afterEffect">
                                  <p:stCondLst>
                                    <p:cond delay="200"/>
                                  </p:stCondLst>
                                  <p:childTnLst>
                                    <p:set>
                                      <p:cBhvr>
                                        <p:cTn id="99" dur="1" fill="hold">
                                          <p:stCondLst>
                                            <p:cond delay="499"/>
                                          </p:stCondLst>
                                        </p:cTn>
                                        <p:tgtEl>
                                          <p:spTgt spid="92298"/>
                                        </p:tgtEl>
                                        <p:attrNameLst>
                                          <p:attrName>style.visibility</p:attrName>
                                        </p:attrNameLst>
                                      </p:cBhvr>
                                      <p:to>
                                        <p:strVal val="visible"/>
                                      </p:to>
                                    </p:set>
                                  </p:childTnLst>
                                </p:cTn>
                              </p:par>
                            </p:childTnLst>
                          </p:cTn>
                        </p:par>
                        <p:par>
                          <p:cTn id="100" fill="hold" nodeType="afterGroup">
                            <p:stCondLst>
                              <p:cond delay="20300"/>
                            </p:stCondLst>
                            <p:childTnLst>
                              <p:par>
                                <p:cTn id="101" presetID="1" presetClass="entr" presetSubtype="0" fill="hold" nodeType="afterEffect">
                                  <p:stCondLst>
                                    <p:cond delay="200"/>
                                  </p:stCondLst>
                                  <p:childTnLst>
                                    <p:set>
                                      <p:cBhvr>
                                        <p:cTn id="102" dur="1" fill="hold">
                                          <p:stCondLst>
                                            <p:cond delay="499"/>
                                          </p:stCondLst>
                                        </p:cTn>
                                        <p:tgtEl>
                                          <p:spTgt spid="92276"/>
                                        </p:tgtEl>
                                        <p:attrNameLst>
                                          <p:attrName>style.visibility</p:attrName>
                                        </p:attrNameLst>
                                      </p:cBhvr>
                                      <p:to>
                                        <p:strVal val="visible"/>
                                      </p:to>
                                    </p:set>
                                  </p:childTnLst>
                                </p:cTn>
                              </p:par>
                            </p:childTnLst>
                          </p:cTn>
                        </p:par>
                        <p:par>
                          <p:cTn id="103" fill="hold" nodeType="afterGroup">
                            <p:stCondLst>
                              <p:cond delay="21000"/>
                            </p:stCondLst>
                            <p:childTnLst>
                              <p:par>
                                <p:cTn id="104" presetID="1" presetClass="entr" presetSubtype="0" fill="hold" grpId="0" nodeType="afterEffect">
                                  <p:stCondLst>
                                    <p:cond delay="0"/>
                                  </p:stCondLst>
                                  <p:childTnLst>
                                    <p:set>
                                      <p:cBhvr>
                                        <p:cTn id="105" dur="1" fill="hold">
                                          <p:stCondLst>
                                            <p:cond delay="0"/>
                                          </p:stCondLst>
                                        </p:cTn>
                                        <p:tgtEl>
                                          <p:spTgt spid="9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4" grpId="0"/>
      <p:bldP spid="92257" grpId="0" animBg="1"/>
      <p:bldP spid="92299" grpId="0"/>
      <p:bldP spid="922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7" name="Rectangle 3"/>
          <p:cNvSpPr>
            <a:spLocks noChangeAspect="1" noChangeArrowheads="1"/>
          </p:cNvSpPr>
          <p:nvPr/>
        </p:nvSpPr>
        <p:spPr bwMode="auto">
          <a:xfrm>
            <a:off x="137546" y="3767134"/>
            <a:ext cx="2848136" cy="2561642"/>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latin typeface="Calibri" pitchFamily="34" charset="0"/>
            </a:endParaRPr>
          </a:p>
        </p:txBody>
      </p:sp>
      <p:sp>
        <p:nvSpPr>
          <p:cNvPr id="318468" name="Text Box 4"/>
          <p:cNvSpPr txBox="1">
            <a:spLocks noChangeAspect="1" noChangeArrowheads="1"/>
          </p:cNvSpPr>
          <p:nvPr/>
        </p:nvSpPr>
        <p:spPr bwMode="auto">
          <a:xfrm>
            <a:off x="771096" y="5935331"/>
            <a:ext cx="1544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sz="1600">
                <a:solidFill>
                  <a:srgbClr val="FFFF99"/>
                </a:solidFill>
                <a:latin typeface="Calibri" pitchFamily="34" charset="0"/>
              </a:rPr>
              <a:t>pores in mica</a:t>
            </a:r>
          </a:p>
        </p:txBody>
      </p:sp>
      <p:sp>
        <p:nvSpPr>
          <p:cNvPr id="318469" name="Line 5"/>
          <p:cNvSpPr>
            <a:spLocks noChangeAspect="1" noChangeShapeType="1"/>
          </p:cNvSpPr>
          <p:nvPr/>
        </p:nvSpPr>
        <p:spPr bwMode="auto">
          <a:xfrm>
            <a:off x="2158594" y="5817195"/>
            <a:ext cx="3286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lIns="45720" tIns="0" rIns="45720" bIns="0" anchor="ctr"/>
          <a:lstStyle/>
          <a:p>
            <a:endParaRPr lang="de-DE"/>
          </a:p>
        </p:txBody>
      </p:sp>
      <p:grpSp>
        <p:nvGrpSpPr>
          <p:cNvPr id="318470" name="Group 6"/>
          <p:cNvGrpSpPr>
            <a:grpSpLocks/>
          </p:cNvGrpSpPr>
          <p:nvPr/>
        </p:nvGrpSpPr>
        <p:grpSpPr bwMode="auto">
          <a:xfrm>
            <a:off x="250419" y="3832821"/>
            <a:ext cx="2617788" cy="2092325"/>
            <a:chOff x="170" y="2661"/>
            <a:chExt cx="1649" cy="1318"/>
          </a:xfrm>
        </p:grpSpPr>
        <p:pic>
          <p:nvPicPr>
            <p:cNvPr id="318471" name="Picture 7" descr="b-mica-po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 y="2661"/>
              <a:ext cx="1649"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2" name="Text Box 8"/>
            <p:cNvSpPr txBox="1">
              <a:spLocks noChangeAspect="1" noChangeArrowheads="1"/>
            </p:cNvSpPr>
            <p:nvPr/>
          </p:nvSpPr>
          <p:spPr bwMode="auto">
            <a:xfrm>
              <a:off x="1152" y="3683"/>
              <a:ext cx="6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de-DE" sz="1800">
                  <a:solidFill>
                    <a:schemeClr val="bg1"/>
                  </a:solidFill>
                  <a:latin typeface="Verdana" pitchFamily="34" charset="0"/>
                </a:rPr>
                <a:t>10 µm</a:t>
              </a:r>
            </a:p>
          </p:txBody>
        </p:sp>
      </p:grpSp>
      <p:sp>
        <p:nvSpPr>
          <p:cNvPr id="318473" name="Rectangle 9"/>
          <p:cNvSpPr>
            <a:spLocks noChangeAspect="1" noChangeArrowheads="1"/>
          </p:cNvSpPr>
          <p:nvPr/>
        </p:nvSpPr>
        <p:spPr bwMode="auto">
          <a:xfrm>
            <a:off x="3142641" y="3750369"/>
            <a:ext cx="2847975" cy="2578407"/>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latin typeface="Calibri" pitchFamily="34" charset="0"/>
            </a:endParaRPr>
          </a:p>
        </p:txBody>
      </p:sp>
      <p:sp>
        <p:nvSpPr>
          <p:cNvPr id="318474" name="Text Box 10"/>
          <p:cNvSpPr txBox="1">
            <a:spLocks noChangeAspect="1" noChangeArrowheads="1"/>
          </p:cNvSpPr>
          <p:nvPr/>
        </p:nvSpPr>
        <p:spPr bwMode="auto">
          <a:xfrm>
            <a:off x="3795224" y="5935331"/>
            <a:ext cx="1773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sz="1600" dirty="0">
                <a:solidFill>
                  <a:srgbClr val="FFFF99"/>
                </a:solidFill>
                <a:latin typeface="Calibri" pitchFamily="34" charset="0"/>
              </a:rPr>
              <a:t>etch pits in  SiO</a:t>
            </a:r>
            <a:r>
              <a:rPr lang="en-US" altLang="de-DE" sz="1600" baseline="-25000" dirty="0">
                <a:solidFill>
                  <a:srgbClr val="FFFF99"/>
                </a:solidFill>
                <a:latin typeface="Calibri" pitchFamily="34" charset="0"/>
              </a:rPr>
              <a:t>2</a:t>
            </a:r>
          </a:p>
        </p:txBody>
      </p:sp>
      <p:pic>
        <p:nvPicPr>
          <p:cNvPr id="318475" name="Picture 11" descr="etch-g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954" y="3832478"/>
            <a:ext cx="2684462" cy="209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6" name="Rectangle 12"/>
          <p:cNvSpPr>
            <a:spLocks noChangeAspect="1" noChangeArrowheads="1"/>
          </p:cNvSpPr>
          <p:nvPr/>
        </p:nvSpPr>
        <p:spPr bwMode="auto">
          <a:xfrm>
            <a:off x="6171794" y="3688436"/>
            <a:ext cx="2833688" cy="2630612"/>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latin typeface="Calibri" pitchFamily="34" charset="0"/>
            </a:endParaRPr>
          </a:p>
        </p:txBody>
      </p:sp>
      <p:sp>
        <p:nvSpPr>
          <p:cNvPr id="318477" name="Text Box 13"/>
          <p:cNvSpPr txBox="1">
            <a:spLocks noChangeAspect="1" noChangeArrowheads="1"/>
          </p:cNvSpPr>
          <p:nvPr/>
        </p:nvSpPr>
        <p:spPr bwMode="auto">
          <a:xfrm>
            <a:off x="6340392" y="5937886"/>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rIns="9144">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sz="1600" dirty="0">
                <a:solidFill>
                  <a:srgbClr val="FFFF99"/>
                </a:solidFill>
                <a:latin typeface="Calibri" pitchFamily="34" charset="0"/>
              </a:rPr>
              <a:t>perforated dead-end pores</a:t>
            </a:r>
          </a:p>
        </p:txBody>
      </p:sp>
      <p:sp>
        <p:nvSpPr>
          <p:cNvPr id="318478" name="Line 14"/>
          <p:cNvSpPr>
            <a:spLocks noChangeAspect="1" noChangeShapeType="1"/>
          </p:cNvSpPr>
          <p:nvPr/>
        </p:nvSpPr>
        <p:spPr bwMode="auto">
          <a:xfrm>
            <a:off x="7502119" y="5580735"/>
            <a:ext cx="2905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lIns="45720" tIns="0" rIns="45720" bIns="0" anchor="ctr"/>
          <a:lstStyle/>
          <a:p>
            <a:endParaRPr lang="de-DE"/>
          </a:p>
        </p:txBody>
      </p:sp>
      <p:pic>
        <p:nvPicPr>
          <p:cNvPr id="318479" name="Picture 15" descr="Pavel-sackp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757" y="3832478"/>
            <a:ext cx="2673350" cy="209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80" name="Text Box 16"/>
          <p:cNvSpPr txBox="1">
            <a:spLocks noChangeAspect="1" noChangeArrowheads="1"/>
          </p:cNvSpPr>
          <p:nvPr/>
        </p:nvSpPr>
        <p:spPr bwMode="auto">
          <a:xfrm>
            <a:off x="3706407" y="3294186"/>
            <a:ext cx="22113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de-DE" sz="1700">
                <a:solidFill>
                  <a:srgbClr val="FFFF99"/>
                </a:solidFill>
                <a:latin typeface="Calibri" pitchFamily="34" charset="0"/>
              </a:rPr>
              <a:t>pores in Kapton</a:t>
            </a:r>
          </a:p>
        </p:txBody>
      </p:sp>
      <p:sp>
        <p:nvSpPr>
          <p:cNvPr id="318481" name="Rectangle 17"/>
          <p:cNvSpPr>
            <a:spLocks noChangeAspect="1" noChangeArrowheads="1"/>
          </p:cNvSpPr>
          <p:nvPr/>
        </p:nvSpPr>
        <p:spPr bwMode="auto">
          <a:xfrm>
            <a:off x="6171794" y="1184275"/>
            <a:ext cx="2833688" cy="2513214"/>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latin typeface="Calibri" pitchFamily="34" charset="0"/>
            </a:endParaRPr>
          </a:p>
        </p:txBody>
      </p:sp>
      <p:sp>
        <p:nvSpPr>
          <p:cNvPr id="318482" name="Text Box 18"/>
          <p:cNvSpPr txBox="1">
            <a:spLocks noChangeAspect="1" noChangeArrowheads="1"/>
          </p:cNvSpPr>
          <p:nvPr/>
        </p:nvSpPr>
        <p:spPr bwMode="auto">
          <a:xfrm>
            <a:off x="6669475" y="3492078"/>
            <a:ext cx="195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sz="1600" dirty="0">
                <a:solidFill>
                  <a:srgbClr val="FFFF99"/>
                </a:solidFill>
                <a:latin typeface="Calibri" pitchFamily="34" charset="0"/>
              </a:rPr>
              <a:t>conical pore shape</a:t>
            </a:r>
          </a:p>
        </p:txBody>
      </p:sp>
      <p:grpSp>
        <p:nvGrpSpPr>
          <p:cNvPr id="318483" name="Group 19"/>
          <p:cNvGrpSpPr>
            <a:grpSpLocks/>
          </p:cNvGrpSpPr>
          <p:nvPr/>
        </p:nvGrpSpPr>
        <p:grpSpPr bwMode="auto">
          <a:xfrm>
            <a:off x="6252757" y="1297050"/>
            <a:ext cx="2673350" cy="2184400"/>
            <a:chOff x="199" y="2312"/>
            <a:chExt cx="1824" cy="1376"/>
          </a:xfrm>
        </p:grpSpPr>
        <p:pic>
          <p:nvPicPr>
            <p:cNvPr id="318484" name="Picture 20" descr="kapton-conic-cross Kop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 y="2312"/>
              <a:ext cx="1824"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8485" name="Group 21"/>
            <p:cNvGrpSpPr>
              <a:grpSpLocks/>
            </p:cNvGrpSpPr>
            <p:nvPr/>
          </p:nvGrpSpPr>
          <p:grpSpPr bwMode="auto">
            <a:xfrm>
              <a:off x="242" y="3378"/>
              <a:ext cx="524" cy="202"/>
              <a:chOff x="768" y="3331"/>
              <a:chExt cx="575" cy="222"/>
            </a:xfrm>
          </p:grpSpPr>
          <p:sp>
            <p:nvSpPr>
              <p:cNvPr id="318486" name="Line 22"/>
              <p:cNvSpPr>
                <a:spLocks noChangeAspect="1" noChangeShapeType="1"/>
              </p:cNvSpPr>
              <p:nvPr/>
            </p:nvSpPr>
            <p:spPr bwMode="auto">
              <a:xfrm>
                <a:off x="864" y="3552"/>
                <a:ext cx="202" cy="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lIns="45720" tIns="0" rIns="45720" bIns="0" anchor="ctr"/>
              <a:lstStyle/>
              <a:p>
                <a:endParaRPr lang="de-DE"/>
              </a:p>
            </p:txBody>
          </p:sp>
          <p:sp>
            <p:nvSpPr>
              <p:cNvPr id="318487" name="Text Box 23"/>
              <p:cNvSpPr txBox="1">
                <a:spLocks noChangeAspect="1" noChangeArrowheads="1"/>
              </p:cNvSpPr>
              <p:nvPr/>
            </p:nvSpPr>
            <p:spPr bwMode="auto">
              <a:xfrm>
                <a:off x="768" y="3331"/>
                <a:ext cx="57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de-DE" sz="1800">
                    <a:solidFill>
                      <a:schemeClr val="bg1"/>
                    </a:solidFill>
                    <a:latin typeface="Verdana" pitchFamily="34" charset="0"/>
                  </a:rPr>
                  <a:t>1 µm</a:t>
                </a:r>
              </a:p>
            </p:txBody>
          </p:sp>
        </p:grpSp>
      </p:grpSp>
      <p:sp>
        <p:nvSpPr>
          <p:cNvPr id="318488" name="Rectangle 24"/>
          <p:cNvSpPr>
            <a:spLocks noChangeAspect="1" noChangeArrowheads="1"/>
          </p:cNvSpPr>
          <p:nvPr/>
        </p:nvSpPr>
        <p:spPr bwMode="auto">
          <a:xfrm>
            <a:off x="137546" y="1184275"/>
            <a:ext cx="2852738" cy="2529080"/>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latin typeface="Calibri" pitchFamily="34" charset="0"/>
            </a:endParaRPr>
          </a:p>
        </p:txBody>
      </p:sp>
      <p:pic>
        <p:nvPicPr>
          <p:cNvPr id="318489" name="Picture 25" descr="40H8M-2"/>
          <p:cNvPicPr>
            <a:picLocks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304072" y="1297476"/>
            <a:ext cx="2519686" cy="22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90" name="Text Box 26"/>
          <p:cNvSpPr txBox="1">
            <a:spLocks noChangeAspect="1" noChangeArrowheads="1"/>
          </p:cNvSpPr>
          <p:nvPr/>
        </p:nvSpPr>
        <p:spPr bwMode="auto">
          <a:xfrm>
            <a:off x="458221" y="3390210"/>
            <a:ext cx="221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sz="1600" dirty="0">
                <a:solidFill>
                  <a:srgbClr val="FFFF99"/>
                </a:solidFill>
                <a:latin typeface="Calibri" pitchFamily="34" charset="0"/>
              </a:rPr>
              <a:t>cigar-shaped pores</a:t>
            </a:r>
          </a:p>
        </p:txBody>
      </p:sp>
      <p:sp>
        <p:nvSpPr>
          <p:cNvPr id="318491" name="Rectangle 27"/>
          <p:cNvSpPr>
            <a:spLocks noChangeAspect="1" noChangeArrowheads="1"/>
          </p:cNvSpPr>
          <p:nvPr/>
        </p:nvSpPr>
        <p:spPr bwMode="auto">
          <a:xfrm>
            <a:off x="3142641" y="1184275"/>
            <a:ext cx="2847975" cy="2566094"/>
          </a:xfrm>
          <a:prstGeom prst="rect">
            <a:avLst/>
          </a:prstGeom>
          <a:solidFill>
            <a:srgbClr val="0000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latin typeface="Calibri" pitchFamily="34" charset="0"/>
            </a:endParaRPr>
          </a:p>
        </p:txBody>
      </p:sp>
      <p:sp>
        <p:nvSpPr>
          <p:cNvPr id="318492" name="Text Box 28"/>
          <p:cNvSpPr txBox="1">
            <a:spLocks noChangeAspect="1" noChangeArrowheads="1"/>
          </p:cNvSpPr>
          <p:nvPr/>
        </p:nvSpPr>
        <p:spPr bwMode="auto">
          <a:xfrm>
            <a:off x="3376207" y="3498225"/>
            <a:ext cx="2411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altLang="de-DE" sz="1600">
                <a:solidFill>
                  <a:srgbClr val="FFFF99"/>
                </a:solidFill>
                <a:latin typeface="Calibri" pitchFamily="34" charset="0"/>
              </a:rPr>
              <a:t>funnel-shaped pores</a:t>
            </a:r>
          </a:p>
        </p:txBody>
      </p:sp>
      <p:grpSp>
        <p:nvGrpSpPr>
          <p:cNvPr id="318493" name="Group 29"/>
          <p:cNvGrpSpPr>
            <a:grpSpLocks noChangeAspect="1"/>
          </p:cNvGrpSpPr>
          <p:nvPr/>
        </p:nvGrpSpPr>
        <p:grpSpPr bwMode="auto">
          <a:xfrm>
            <a:off x="3229954" y="1297476"/>
            <a:ext cx="2684462" cy="2195512"/>
            <a:chOff x="2592" y="2865"/>
            <a:chExt cx="1445" cy="1132"/>
          </a:xfrm>
        </p:grpSpPr>
        <p:pic>
          <p:nvPicPr>
            <p:cNvPr id="318494" name="Picture 30" descr="Kapton-Trich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2" y="2865"/>
              <a:ext cx="1445"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95" name="Text Box 31"/>
            <p:cNvSpPr txBox="1">
              <a:spLocks noChangeAspect="1" noChangeArrowheads="1"/>
            </p:cNvSpPr>
            <p:nvPr/>
          </p:nvSpPr>
          <p:spPr bwMode="auto">
            <a:xfrm>
              <a:off x="3072" y="3648"/>
              <a:ext cx="48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altLang="de-DE" sz="1800" dirty="0">
                  <a:solidFill>
                    <a:srgbClr val="FFFFFF"/>
                  </a:solidFill>
                  <a:latin typeface="Verdana" pitchFamily="34" charset="0"/>
                </a:rPr>
                <a:t>1 </a:t>
              </a:r>
              <a:r>
                <a:rPr lang="en-US" altLang="de-DE" sz="1800" i="1" dirty="0">
                  <a:solidFill>
                    <a:srgbClr val="FFFFFF"/>
                  </a:solidFill>
                  <a:latin typeface="Verdana" pitchFamily="34" charset="0"/>
                </a:rPr>
                <a:t>µm</a:t>
              </a:r>
            </a:p>
          </p:txBody>
        </p:sp>
        <p:sp>
          <p:nvSpPr>
            <p:cNvPr id="318496" name="Line 32"/>
            <p:cNvSpPr>
              <a:spLocks noChangeAspect="1" noChangeShapeType="1"/>
            </p:cNvSpPr>
            <p:nvPr/>
          </p:nvSpPr>
          <p:spPr bwMode="auto">
            <a:xfrm>
              <a:off x="3312" y="3888"/>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lstStyle/>
            <a:p>
              <a:endParaRPr lang="de-DE"/>
            </a:p>
          </p:txBody>
        </p:sp>
      </p:grpSp>
      <p:cxnSp>
        <p:nvCxnSpPr>
          <p:cNvPr id="35"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7" descr="GSI-logo.jpg                                                   00008A6CMac HD3                        B581438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Pore geometries of etched tracks</a:t>
            </a:r>
            <a:endParaRPr lang="de-DE" sz="2400" b="1"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18934722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2012-10-M-Bran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330" y="1223220"/>
            <a:ext cx="8128000" cy="539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 kopf7.jpg                                                      0000978B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M-branch</a:t>
            </a:r>
            <a:endParaRPr lang="de-DE" sz="2400" b="1" dirty="0">
              <a:latin typeface="Arial" panose="020B0604020202020204" pitchFamily="34" charset="0"/>
              <a:cs typeface="Arial" panose="020B0604020202020204" pitchFamily="34" charset="0"/>
            </a:endParaRPr>
          </a:p>
        </p:txBody>
      </p:sp>
      <p:sp>
        <p:nvSpPr>
          <p:cNvPr id="3" name="TextBox 2"/>
          <p:cNvSpPr txBox="1"/>
          <p:nvPr/>
        </p:nvSpPr>
        <p:spPr>
          <a:xfrm>
            <a:off x="6372200" y="2804296"/>
            <a:ext cx="603050" cy="461665"/>
          </a:xfrm>
          <a:prstGeom prst="rect">
            <a:avLst/>
          </a:prstGeom>
          <a:solidFill>
            <a:srgbClr val="FFFF66"/>
          </a:solidFill>
        </p:spPr>
        <p:txBody>
          <a:bodyPr wrap="none" rtlCol="0">
            <a:spAutoFit/>
          </a:bodyPr>
          <a:lstStyle/>
          <a:p>
            <a:r>
              <a:rPr lang="en-US" sz="2400" dirty="0" smtClean="0"/>
              <a:t>M1</a:t>
            </a:r>
            <a:endParaRPr lang="de-DE" sz="2400" dirty="0"/>
          </a:p>
        </p:txBody>
      </p:sp>
      <p:sp>
        <p:nvSpPr>
          <p:cNvPr id="9" name="TextBox 8"/>
          <p:cNvSpPr txBox="1"/>
          <p:nvPr/>
        </p:nvSpPr>
        <p:spPr>
          <a:xfrm>
            <a:off x="4139952" y="2876304"/>
            <a:ext cx="603050" cy="461665"/>
          </a:xfrm>
          <a:prstGeom prst="rect">
            <a:avLst/>
          </a:prstGeom>
          <a:solidFill>
            <a:srgbClr val="C00000"/>
          </a:solidFill>
        </p:spPr>
        <p:txBody>
          <a:bodyPr wrap="none" rtlCol="0">
            <a:spAutoFit/>
          </a:bodyPr>
          <a:lstStyle/>
          <a:p>
            <a:r>
              <a:rPr lang="en-US" sz="2400" dirty="0" smtClean="0"/>
              <a:t>M2</a:t>
            </a:r>
            <a:endParaRPr lang="de-DE" sz="2400" dirty="0"/>
          </a:p>
        </p:txBody>
      </p:sp>
      <p:sp>
        <p:nvSpPr>
          <p:cNvPr id="11" name="TextBox 10"/>
          <p:cNvSpPr txBox="1"/>
          <p:nvPr/>
        </p:nvSpPr>
        <p:spPr>
          <a:xfrm>
            <a:off x="2384647" y="3164336"/>
            <a:ext cx="603050" cy="461665"/>
          </a:xfrm>
          <a:prstGeom prst="rect">
            <a:avLst/>
          </a:prstGeom>
          <a:solidFill>
            <a:srgbClr val="333399"/>
          </a:solidFill>
        </p:spPr>
        <p:txBody>
          <a:bodyPr wrap="none" rtlCol="0">
            <a:spAutoFit/>
          </a:bodyPr>
          <a:lstStyle/>
          <a:p>
            <a:r>
              <a:rPr lang="en-US" sz="2400" dirty="0" smtClean="0">
                <a:solidFill>
                  <a:schemeClr val="bg1"/>
                </a:solidFill>
              </a:rPr>
              <a:t>M3</a:t>
            </a:r>
            <a:endParaRPr lang="de-DE" sz="2400" dirty="0">
              <a:solidFill>
                <a:schemeClr val="bg1"/>
              </a:solidFill>
            </a:endParaRPr>
          </a:p>
        </p:txBody>
      </p:sp>
      <p:sp>
        <p:nvSpPr>
          <p:cNvPr id="12" name="TextBox 11"/>
          <p:cNvSpPr txBox="1"/>
          <p:nvPr/>
        </p:nvSpPr>
        <p:spPr>
          <a:xfrm>
            <a:off x="524312" y="6250952"/>
            <a:ext cx="2246512" cy="369332"/>
          </a:xfrm>
          <a:prstGeom prst="rect">
            <a:avLst/>
          </a:prstGeom>
          <a:solidFill>
            <a:schemeClr val="tx1">
              <a:lumMod val="65000"/>
              <a:lumOff val="35000"/>
            </a:schemeClr>
          </a:solidFill>
        </p:spPr>
        <p:txBody>
          <a:bodyPr wrap="none" rtlCol="0">
            <a:spAutoFit/>
          </a:bodyPr>
          <a:lstStyle/>
          <a:p>
            <a:r>
              <a:rPr lang="en-US" dirty="0" smtClean="0">
                <a:solidFill>
                  <a:schemeClr val="bg1"/>
                </a:solidFill>
              </a:rPr>
              <a:t>M. Bender, D. Severin</a:t>
            </a:r>
            <a:endParaRPr lang="de-DE" dirty="0">
              <a:solidFill>
                <a:schemeClr val="bg1"/>
              </a:solidFill>
            </a:endParaRPr>
          </a:p>
        </p:txBody>
      </p:sp>
      <p:sp>
        <p:nvSpPr>
          <p:cNvPr id="17" name="Oval 16"/>
          <p:cNvSpPr/>
          <p:nvPr/>
        </p:nvSpPr>
        <p:spPr>
          <a:xfrm>
            <a:off x="5436096" y="1883000"/>
            <a:ext cx="1872208" cy="777280"/>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p:cNvSpPr/>
          <p:nvPr/>
        </p:nvSpPr>
        <p:spPr>
          <a:xfrm>
            <a:off x="7157916" y="2388361"/>
            <a:ext cx="1458889" cy="825403"/>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Box 18"/>
          <p:cNvSpPr txBox="1"/>
          <p:nvPr/>
        </p:nvSpPr>
        <p:spPr>
          <a:xfrm>
            <a:off x="5746458" y="1868192"/>
            <a:ext cx="1262590" cy="707886"/>
          </a:xfrm>
          <a:prstGeom prst="rect">
            <a:avLst/>
          </a:prstGeom>
          <a:noFill/>
        </p:spPr>
        <p:txBody>
          <a:bodyPr wrap="none" rtlCol="0">
            <a:spAutoFit/>
          </a:bodyPr>
          <a:lstStyle/>
          <a:p>
            <a:pPr algn="ctr"/>
            <a:r>
              <a:rPr lang="en-US" sz="2000" b="1" dirty="0" smtClean="0"/>
              <a:t>UHV</a:t>
            </a:r>
          </a:p>
          <a:p>
            <a:pPr algn="ctr"/>
            <a:r>
              <a:rPr lang="en-US" sz="2000" b="1" dirty="0" smtClean="0"/>
              <a:t>AFM/STM</a:t>
            </a:r>
            <a:endParaRPr lang="de-DE" sz="2000" b="1" dirty="0"/>
          </a:p>
        </p:txBody>
      </p:sp>
      <p:sp>
        <p:nvSpPr>
          <p:cNvPr id="20" name="TextBox 19"/>
          <p:cNvSpPr txBox="1"/>
          <p:nvPr/>
        </p:nvSpPr>
        <p:spPr>
          <a:xfrm>
            <a:off x="7423320" y="2558655"/>
            <a:ext cx="959622" cy="400110"/>
          </a:xfrm>
          <a:prstGeom prst="rect">
            <a:avLst/>
          </a:prstGeom>
          <a:noFill/>
        </p:spPr>
        <p:txBody>
          <a:bodyPr wrap="none" rtlCol="0">
            <a:spAutoFit/>
          </a:bodyPr>
          <a:lstStyle/>
          <a:p>
            <a:pPr algn="ctr"/>
            <a:r>
              <a:rPr lang="en-US" sz="2000" b="1" dirty="0" smtClean="0"/>
              <a:t>HRSEM</a:t>
            </a:r>
            <a:endParaRPr lang="de-DE" sz="2000" b="1" dirty="0"/>
          </a:p>
        </p:txBody>
      </p:sp>
      <p:sp>
        <p:nvSpPr>
          <p:cNvPr id="21" name="Oval 20"/>
          <p:cNvSpPr/>
          <p:nvPr/>
        </p:nvSpPr>
        <p:spPr>
          <a:xfrm>
            <a:off x="2627784" y="1796184"/>
            <a:ext cx="1656184" cy="8412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Box 14"/>
          <p:cNvSpPr txBox="1"/>
          <p:nvPr/>
        </p:nvSpPr>
        <p:spPr>
          <a:xfrm>
            <a:off x="3131840" y="1982591"/>
            <a:ext cx="631904" cy="400110"/>
          </a:xfrm>
          <a:prstGeom prst="rect">
            <a:avLst/>
          </a:prstGeom>
          <a:noFill/>
        </p:spPr>
        <p:txBody>
          <a:bodyPr wrap="none" rtlCol="0">
            <a:spAutoFit/>
          </a:bodyPr>
          <a:lstStyle/>
          <a:p>
            <a:r>
              <a:rPr lang="en-US" sz="2000" b="1" dirty="0" smtClean="0"/>
              <a:t>XRD</a:t>
            </a:r>
            <a:endParaRPr lang="de-DE" sz="2000" b="1" dirty="0"/>
          </a:p>
        </p:txBody>
      </p:sp>
      <p:sp>
        <p:nvSpPr>
          <p:cNvPr id="22" name="Oval 21"/>
          <p:cNvSpPr/>
          <p:nvPr/>
        </p:nvSpPr>
        <p:spPr>
          <a:xfrm>
            <a:off x="236897" y="1676882"/>
            <a:ext cx="2209800" cy="2001089"/>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a:xfrm>
            <a:off x="383157" y="1868192"/>
            <a:ext cx="2038826" cy="1569660"/>
          </a:xfrm>
          <a:prstGeom prst="rect">
            <a:avLst/>
          </a:prstGeom>
        </p:spPr>
        <p:txBody>
          <a:bodyPr wrap="square">
            <a:spAutoFit/>
          </a:bodyPr>
          <a:lstStyle/>
          <a:p>
            <a:pPr algn="ctr"/>
            <a:r>
              <a:rPr lang="de-DE" sz="1600" b="1" dirty="0" smtClean="0">
                <a:solidFill>
                  <a:schemeClr val="bg1"/>
                </a:solidFill>
                <a:latin typeface="Arial" panose="020B0604020202020204" pitchFamily="34" charset="0"/>
                <a:cs typeface="Arial" panose="020B0604020202020204" pitchFamily="34" charset="0"/>
              </a:rPr>
              <a:t>Multi-</a:t>
            </a:r>
            <a:r>
              <a:rPr lang="de-DE" sz="1600" b="1" dirty="0" err="1" smtClean="0">
                <a:solidFill>
                  <a:schemeClr val="bg1"/>
                </a:solidFill>
                <a:latin typeface="Arial" panose="020B0604020202020204" pitchFamily="34" charset="0"/>
                <a:cs typeface="Arial" panose="020B0604020202020204" pitchFamily="34" charset="0"/>
              </a:rPr>
              <a:t>purpose</a:t>
            </a:r>
            <a:endParaRPr lang="de-DE" sz="1600" b="1" dirty="0" smtClean="0">
              <a:solidFill>
                <a:schemeClr val="bg1"/>
              </a:solidFill>
              <a:latin typeface="Arial" panose="020B0604020202020204" pitchFamily="34" charset="0"/>
              <a:cs typeface="Arial" panose="020B0604020202020204" pitchFamily="34" charset="0"/>
            </a:endParaRPr>
          </a:p>
          <a:p>
            <a:pPr algn="ctr"/>
            <a:r>
              <a:rPr lang="de-DE" sz="1600" b="1" dirty="0" err="1" smtClean="0">
                <a:solidFill>
                  <a:schemeClr val="bg1"/>
                </a:solidFill>
                <a:latin typeface="Arial" panose="020B0604020202020204" pitchFamily="34" charset="0"/>
                <a:cs typeface="Arial" panose="020B0604020202020204" pitchFamily="34" charset="0"/>
              </a:rPr>
              <a:t>chamber</a:t>
            </a:r>
            <a:r>
              <a:rPr lang="de-DE" dirty="0" smtClean="0">
                <a:solidFill>
                  <a:schemeClr val="bg1"/>
                </a:solidFill>
                <a:latin typeface="Arial" panose="020B0604020202020204" pitchFamily="34" charset="0"/>
                <a:cs typeface="Arial" panose="020B0604020202020204" pitchFamily="34" charset="0"/>
              </a:rPr>
              <a:t> </a:t>
            </a:r>
          </a:p>
          <a:p>
            <a:r>
              <a:rPr lang="de-DE"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de-DE" sz="14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de-DE" sz="1400" b="1" dirty="0" smtClean="0">
                <a:solidFill>
                  <a:schemeClr val="bg1"/>
                </a:solidFill>
                <a:latin typeface="Arial" panose="020B0604020202020204" pitchFamily="34" charset="0"/>
                <a:cs typeface="Arial" panose="020B0604020202020204" pitchFamily="34" charset="0"/>
              </a:rPr>
              <a:t>In-situ </a:t>
            </a:r>
            <a:r>
              <a:rPr lang="de-DE" sz="1400" b="1" dirty="0" err="1" smtClean="0">
                <a:solidFill>
                  <a:schemeClr val="bg1"/>
                </a:solidFill>
                <a:latin typeface="Arial" panose="020B0604020202020204" pitchFamily="34" charset="0"/>
                <a:cs typeface="Arial" panose="020B0604020202020204" pitchFamily="34" charset="0"/>
              </a:rPr>
              <a:t>spectroscopy</a:t>
            </a:r>
            <a:r>
              <a:rPr lang="de-DE" sz="1400" b="1" dirty="0" smtClean="0">
                <a:solidFill>
                  <a:schemeClr val="bg1"/>
                </a:solidFill>
                <a:latin typeface="Arial" panose="020B0604020202020204" pitchFamily="34" charset="0"/>
                <a:cs typeface="Arial" panose="020B0604020202020204" pitchFamily="34" charset="0"/>
              </a:rPr>
              <a:t> </a:t>
            </a:r>
          </a:p>
          <a:p>
            <a:r>
              <a:rPr lang="de-DE" sz="1400" b="1" dirty="0" smtClean="0">
                <a:solidFill>
                  <a:schemeClr val="bg1"/>
                </a:solidFill>
                <a:latin typeface="Arial" panose="020B0604020202020204" pitchFamily="34" charset="0"/>
                <a:cs typeface="Arial" panose="020B0604020202020204" pitchFamily="34" charset="0"/>
              </a:rPr>
              <a:t>  (IR, UV-</a:t>
            </a:r>
            <a:r>
              <a:rPr lang="de-DE" sz="1400" b="1" dirty="0" err="1" smtClean="0">
                <a:solidFill>
                  <a:schemeClr val="bg1"/>
                </a:solidFill>
                <a:latin typeface="Arial" panose="020B0604020202020204" pitchFamily="34" charset="0"/>
                <a:cs typeface="Arial" panose="020B0604020202020204" pitchFamily="34" charset="0"/>
              </a:rPr>
              <a:t>vis</a:t>
            </a:r>
            <a:r>
              <a:rPr lang="de-DE" sz="1400" b="1" dirty="0" smtClean="0">
                <a:solidFill>
                  <a:schemeClr val="bg1"/>
                </a:solidFill>
                <a:latin typeface="Arial" panose="020B0604020202020204" pitchFamily="34" charset="0"/>
                <a:cs typeface="Arial" panose="020B0604020202020204" pitchFamily="34" charset="0"/>
              </a:rPr>
              <a:t>,)</a:t>
            </a:r>
          </a:p>
          <a:p>
            <a:r>
              <a:rPr lang="de-DE" sz="1400" b="1" dirty="0" smtClean="0">
                <a:solidFill>
                  <a:schemeClr val="bg1"/>
                </a:solidFill>
                <a:latin typeface="Arial" panose="020B0604020202020204" pitchFamily="34" charset="0"/>
                <a:cs typeface="Arial" panose="020B0604020202020204" pitchFamily="34" charset="0"/>
              </a:rPr>
              <a:t>- RGA</a:t>
            </a:r>
          </a:p>
          <a:p>
            <a:r>
              <a:rPr lang="de-DE" sz="1400" b="1" dirty="0" smtClean="0">
                <a:solidFill>
                  <a:schemeClr val="bg1"/>
                </a:solidFill>
                <a:latin typeface="Arial" panose="020B0604020202020204" pitchFamily="34" charset="0"/>
                <a:cs typeface="Arial" panose="020B0604020202020204" pitchFamily="34" charset="0"/>
              </a:rPr>
              <a:t>- </a:t>
            </a:r>
            <a:r>
              <a:rPr lang="de-DE" sz="1400" b="1" i="1" dirty="0" smtClean="0">
                <a:solidFill>
                  <a:schemeClr val="bg1"/>
                </a:solidFill>
                <a:latin typeface="Arial" panose="020B0604020202020204" pitchFamily="34" charset="0"/>
                <a:cs typeface="Arial" panose="020B0604020202020204" pitchFamily="34" charset="0"/>
              </a:rPr>
              <a:t>T</a:t>
            </a:r>
            <a:r>
              <a:rPr lang="de-DE" sz="1400" b="1" dirty="0" smtClean="0">
                <a:solidFill>
                  <a:schemeClr val="bg1"/>
                </a:solidFill>
                <a:latin typeface="Arial" panose="020B0604020202020204" pitchFamily="34" charset="0"/>
                <a:cs typeface="Arial" panose="020B0604020202020204" pitchFamily="34" charset="0"/>
              </a:rPr>
              <a:t> Stages, etc.</a:t>
            </a:r>
            <a:endParaRPr lang="de-DE" sz="1400" b="1" dirty="0">
              <a:solidFill>
                <a:schemeClr val="bg1"/>
              </a:solidFill>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641955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1400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2218" y="1340768"/>
            <a:ext cx="4655806" cy="3301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 kopf7.jpg                                                      0000978B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In-situ HRSEM</a:t>
            </a:r>
            <a:endParaRPr lang="de-DE" sz="2400" b="1" dirty="0">
              <a:latin typeface="Arial" panose="020B0604020202020204" pitchFamily="34" charset="0"/>
              <a:cs typeface="Arial" panose="020B0604020202020204" pitchFamily="34" charset="0"/>
            </a:endParaRPr>
          </a:p>
        </p:txBody>
      </p:sp>
      <p:grpSp>
        <p:nvGrpSpPr>
          <p:cNvPr id="22" name="Group 21"/>
          <p:cNvGrpSpPr/>
          <p:nvPr/>
        </p:nvGrpSpPr>
        <p:grpSpPr>
          <a:xfrm>
            <a:off x="107504" y="5941790"/>
            <a:ext cx="3356095" cy="632106"/>
            <a:chOff x="1071889" y="5749222"/>
            <a:chExt cx="3356095" cy="632106"/>
          </a:xfrm>
        </p:grpSpPr>
        <p:pic>
          <p:nvPicPr>
            <p:cNvPr id="10" name="Picture 8" descr="Blau_gros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5974" y="5808269"/>
              <a:ext cx="722010" cy="441991"/>
            </a:xfrm>
            <a:prstGeom prst="rect">
              <a:avLst/>
            </a:prstGeom>
            <a:noFill/>
          </p:spPr>
        </p:pic>
        <p:sp>
          <p:nvSpPr>
            <p:cNvPr id="11" name="Text Box 7"/>
            <p:cNvSpPr txBox="1">
              <a:spLocks noChangeArrowheads="1"/>
            </p:cNvSpPr>
            <p:nvPr/>
          </p:nvSpPr>
          <p:spPr bwMode="auto">
            <a:xfrm>
              <a:off x="1631075" y="5749222"/>
              <a:ext cx="2239361" cy="632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ts val="2000"/>
                </a:lnSpc>
                <a:spcBef>
                  <a:spcPct val="0"/>
                </a:spcBef>
                <a:buClrTx/>
                <a:buSzTx/>
                <a:buFontTx/>
                <a:buNone/>
                <a:tabLst/>
              </a:pPr>
              <a:r>
                <a:rPr lang="de-DE" sz="1600" b="1" dirty="0" smtClean="0">
                  <a:latin typeface="Arial" panose="020B0604020202020204" pitchFamily="34" charset="0"/>
                  <a:cs typeface="Arial" panose="020B0604020202020204" pitchFamily="34" charset="0"/>
                </a:rPr>
                <a:t>Prof. </a:t>
              </a:r>
              <a:r>
                <a:rPr lang="de-DE" sz="1600" b="1" dirty="0" err="1" smtClean="0">
                  <a:latin typeface="Arial" panose="020B0604020202020204" pitchFamily="34" charset="0"/>
                  <a:cs typeface="Arial" panose="020B0604020202020204" pitchFamily="34" charset="0"/>
                </a:rPr>
                <a:t>Bolse</a:t>
              </a:r>
              <a:r>
                <a:rPr lang="de-DE" sz="1600" b="1" dirty="0" smtClean="0">
                  <a:latin typeface="Arial" panose="020B0604020202020204" pitchFamily="34" charset="0"/>
                  <a:cs typeface="Arial" panose="020B0604020202020204" pitchFamily="34" charset="0"/>
                </a:rPr>
                <a:t> et al. Universität Stuttgart</a:t>
              </a:r>
              <a:r>
                <a:rPr lang="de-DE" sz="1400" b="1" dirty="0" smtClean="0">
                  <a:latin typeface="Arial" panose="020B0604020202020204" pitchFamily="34" charset="0"/>
                  <a:cs typeface="Arial" panose="020B0604020202020204" pitchFamily="34" charset="0"/>
                </a:rPr>
                <a:t> </a:t>
              </a:r>
              <a:endParaRPr kumimoji="0" lang="de-DE" sz="1400" b="0" i="0" u="none" strike="noStrike" cap="none" normalizeH="0" baseline="0" dirty="0" smtClean="0">
                <a:ln>
                  <a:noFill/>
                </a:ln>
                <a:effectLst/>
                <a:latin typeface="Arial" pitchFamily="34" charset="0"/>
                <a:cs typeface="Arial" pitchFamily="34" charset="0"/>
              </a:endParaRPr>
            </a:p>
          </p:txBody>
        </p:sp>
        <p:pic>
          <p:nvPicPr>
            <p:cNvPr id="12" name="Picture 9" descr="UNILO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1889" y="5771881"/>
              <a:ext cx="545853" cy="514766"/>
            </a:xfrm>
            <a:prstGeom prst="rect">
              <a:avLst/>
            </a:prstGeom>
            <a:noFill/>
          </p:spPr>
        </p:pic>
      </p:grpSp>
      <p:cxnSp>
        <p:nvCxnSpPr>
          <p:cNvPr id="13" name="Straight Connector 1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7" descr="GSI-logo.jpg                                                   00008A6CMac HD3                        B581438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5535" y="1340768"/>
            <a:ext cx="3348312" cy="1015663"/>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altLang="zh-CN" sz="2000" dirty="0" smtClean="0">
                <a:solidFill>
                  <a:schemeClr val="tx1"/>
                </a:solidFill>
                <a:latin typeface="Arial" pitchFamily="34" charset="0"/>
              </a:rPr>
              <a:t>In-situ </a:t>
            </a:r>
            <a:r>
              <a:rPr lang="en-GB" altLang="zh-CN" sz="2000" dirty="0">
                <a:solidFill>
                  <a:schemeClr val="tx1"/>
                </a:solidFill>
                <a:latin typeface="Arial" pitchFamily="34" charset="0"/>
              </a:rPr>
              <a:t>imaging without exposing the irradiated sample to </a:t>
            </a:r>
            <a:r>
              <a:rPr lang="en-GB" altLang="zh-CN" sz="2000" dirty="0" smtClean="0">
                <a:solidFill>
                  <a:schemeClr val="tx1"/>
                </a:solidFill>
                <a:latin typeface="Arial" pitchFamily="34" charset="0"/>
              </a:rPr>
              <a:t>air</a:t>
            </a:r>
            <a:endParaRPr lang="en-GB" altLang="zh-CN" sz="2000" dirty="0">
              <a:solidFill>
                <a:schemeClr val="tx1"/>
              </a:solidFill>
              <a:latin typeface="Arial" pitchFamily="34" charset="0"/>
            </a:endParaRPr>
          </a:p>
        </p:txBody>
      </p:sp>
      <p:pic>
        <p:nvPicPr>
          <p:cNvPr id="17"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0922" t="14673" r="18169" b="13792"/>
          <a:stretch/>
        </p:blipFill>
        <p:spPr bwMode="auto">
          <a:xfrm>
            <a:off x="3059832" y="4620285"/>
            <a:ext cx="151039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t="14509" r="17135" b="13621"/>
          <a:stretch/>
        </p:blipFill>
        <p:spPr bwMode="auto">
          <a:xfrm>
            <a:off x="306481" y="4620285"/>
            <a:ext cx="2033271"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5" y="6522009"/>
            <a:ext cx="6074355" cy="338554"/>
          </a:xfrm>
          <a:prstGeom prst="rect">
            <a:avLst/>
          </a:prstGeom>
          <a:noFill/>
        </p:spPr>
        <p:txBody>
          <a:bodyPr wrap="none" rtlCol="0">
            <a:spAutoFit/>
          </a:bodyPr>
          <a:lstStyle/>
          <a:p>
            <a:r>
              <a:rPr lang="en-US" sz="1600" dirty="0" err="1">
                <a:latin typeface="+mj-lt"/>
              </a:rPr>
              <a:t>Amirthapandian</a:t>
            </a:r>
            <a:r>
              <a:rPr lang="en-US" sz="1600" dirty="0">
                <a:latin typeface="+mj-lt"/>
              </a:rPr>
              <a:t>, </a:t>
            </a:r>
            <a:r>
              <a:rPr lang="en-US" sz="1600" dirty="0" err="1">
                <a:latin typeface="+mj-lt"/>
              </a:rPr>
              <a:t>Schuchart</a:t>
            </a:r>
            <a:r>
              <a:rPr lang="en-US" sz="1600" dirty="0">
                <a:latin typeface="+mj-lt"/>
              </a:rPr>
              <a:t>, </a:t>
            </a:r>
            <a:r>
              <a:rPr lang="en-US" sz="1600" dirty="0" err="1" smtClean="0">
                <a:latin typeface="+mj-lt"/>
              </a:rPr>
              <a:t>Bolse</a:t>
            </a:r>
            <a:r>
              <a:rPr lang="en-US" sz="1600" dirty="0" smtClean="0">
                <a:latin typeface="+mj-lt"/>
              </a:rPr>
              <a:t>,  </a:t>
            </a:r>
            <a:r>
              <a:rPr lang="en-US" sz="1600" dirty="0">
                <a:latin typeface="+mj-lt"/>
              </a:rPr>
              <a:t>Rev. Sci. </a:t>
            </a:r>
            <a:r>
              <a:rPr lang="en-US" sz="1600" dirty="0" err="1">
                <a:latin typeface="+mj-lt"/>
              </a:rPr>
              <a:t>Instrum</a:t>
            </a:r>
            <a:r>
              <a:rPr lang="en-US" sz="1600" dirty="0">
                <a:latin typeface="+mj-lt"/>
              </a:rPr>
              <a:t>. </a:t>
            </a:r>
            <a:r>
              <a:rPr lang="en-US" sz="1600" b="1" dirty="0" smtClean="0">
                <a:latin typeface="+mj-lt"/>
              </a:rPr>
              <a:t>81</a:t>
            </a:r>
            <a:r>
              <a:rPr lang="en-US" sz="1600" dirty="0">
                <a:latin typeface="+mj-lt"/>
              </a:rPr>
              <a:t> </a:t>
            </a:r>
            <a:r>
              <a:rPr lang="en-US" sz="1600" dirty="0" smtClean="0">
                <a:latin typeface="+mj-lt"/>
              </a:rPr>
              <a:t>(2010) 033702</a:t>
            </a:r>
            <a:endParaRPr lang="de-DE" sz="1600" dirty="0">
              <a:latin typeface="+mj-lt"/>
            </a:endParaRPr>
          </a:p>
        </p:txBody>
      </p:sp>
      <p:sp>
        <p:nvSpPr>
          <p:cNvPr id="9" name="TextBox 8"/>
          <p:cNvSpPr txBox="1"/>
          <p:nvPr/>
        </p:nvSpPr>
        <p:spPr>
          <a:xfrm>
            <a:off x="3530321" y="5580011"/>
            <a:ext cx="607859" cy="369332"/>
          </a:xfrm>
          <a:prstGeom prst="rect">
            <a:avLst/>
          </a:prstGeom>
          <a:noFill/>
        </p:spPr>
        <p:txBody>
          <a:bodyPr wrap="none" rtlCol="0">
            <a:spAutoFit/>
          </a:bodyPr>
          <a:lstStyle/>
          <a:p>
            <a:r>
              <a:rPr lang="en-US" b="1" dirty="0" smtClean="0">
                <a:solidFill>
                  <a:srgbClr val="C00000"/>
                </a:solidFill>
              </a:rPr>
              <a:t>SEM</a:t>
            </a:r>
            <a:endParaRPr lang="de-DE" b="1" dirty="0">
              <a:solidFill>
                <a:srgbClr val="C00000"/>
              </a:solidFill>
            </a:endParaRPr>
          </a:p>
        </p:txBody>
      </p:sp>
      <p:sp>
        <p:nvSpPr>
          <p:cNvPr id="19" name="TextBox 18"/>
          <p:cNvSpPr txBox="1"/>
          <p:nvPr/>
        </p:nvSpPr>
        <p:spPr>
          <a:xfrm>
            <a:off x="549090" y="5580011"/>
            <a:ext cx="1548052" cy="369332"/>
          </a:xfrm>
          <a:prstGeom prst="rect">
            <a:avLst/>
          </a:prstGeom>
          <a:noFill/>
        </p:spPr>
        <p:txBody>
          <a:bodyPr wrap="none" rtlCol="0">
            <a:spAutoFit/>
          </a:bodyPr>
          <a:lstStyle/>
          <a:p>
            <a:r>
              <a:rPr lang="en-US" b="1" dirty="0" smtClean="0">
                <a:solidFill>
                  <a:srgbClr val="C00000"/>
                </a:solidFill>
              </a:rPr>
              <a:t>Ion irradiation</a:t>
            </a:r>
            <a:endParaRPr lang="de-DE" b="1" dirty="0">
              <a:solidFill>
                <a:srgbClr val="C00000"/>
              </a:solidFill>
            </a:endParaRPr>
          </a:p>
        </p:txBody>
      </p:sp>
      <p:sp>
        <p:nvSpPr>
          <p:cNvPr id="20" name="Oval 19"/>
          <p:cNvSpPr/>
          <p:nvPr/>
        </p:nvSpPr>
        <p:spPr>
          <a:xfrm>
            <a:off x="1979712" y="1556792"/>
            <a:ext cx="2414811" cy="259228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25575" y="2435705"/>
            <a:ext cx="2690841" cy="2145423"/>
          </a:xfrm>
          <a:prstGeom prst="rect">
            <a:avLst/>
          </a:prstGeom>
          <a:ln w="88900" cap="sq" cmpd="thickThin">
            <a:noFill/>
            <a:prstDash val="solid"/>
            <a:miter lim="800000"/>
          </a:ln>
          <a:effectLst>
            <a:innerShdw blurRad="76200">
              <a:srgbClr val="000000"/>
            </a:innerShdw>
          </a:effectLst>
        </p:spPr>
      </p:pic>
      <p:grpSp>
        <p:nvGrpSpPr>
          <p:cNvPr id="24" name="Group 35"/>
          <p:cNvGrpSpPr/>
          <p:nvPr/>
        </p:nvGrpSpPr>
        <p:grpSpPr>
          <a:xfrm>
            <a:off x="5002168" y="4392493"/>
            <a:ext cx="2163999" cy="1953760"/>
            <a:chOff x="467544" y="3717032"/>
            <a:chExt cx="3573948" cy="2616533"/>
          </a:xfrm>
        </p:grpSpPr>
        <p:pic>
          <p:nvPicPr>
            <p:cNvPr id="25" name="Grafik 24" descr="NiO_Kk_Ki2.bmp"/>
            <p:cNvPicPr>
              <a:picLocks noChangeAspect="1"/>
            </p:cNvPicPr>
            <p:nvPr/>
          </p:nvPicPr>
          <p:blipFill rotWithShape="1">
            <a:blip r:embed="rId11" cstate="email">
              <a:extLst>
                <a:ext uri="{28A0092B-C50C-407E-A947-70E740481C1C}">
                  <a14:useLocalDpi xmlns:a14="http://schemas.microsoft.com/office/drawing/2010/main"/>
                </a:ext>
              </a:extLst>
            </a:blip>
            <a:srcRect l="1345" r="77141" b="8616"/>
            <a:stretch/>
          </p:blipFill>
          <p:spPr>
            <a:xfrm>
              <a:off x="467544" y="3717032"/>
              <a:ext cx="3573948" cy="2616533"/>
            </a:xfrm>
            <a:prstGeom prst="rect">
              <a:avLst/>
            </a:prstGeom>
          </p:spPr>
        </p:pic>
        <p:cxnSp>
          <p:nvCxnSpPr>
            <p:cNvPr id="26" name="Straight Connector 32"/>
            <p:cNvCxnSpPr/>
            <p:nvPr/>
          </p:nvCxnSpPr>
          <p:spPr>
            <a:xfrm>
              <a:off x="623042" y="6154432"/>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34"/>
            <p:cNvSpPr txBox="1"/>
            <p:nvPr/>
          </p:nvSpPr>
          <p:spPr>
            <a:xfrm>
              <a:off x="497378" y="5727166"/>
              <a:ext cx="675186" cy="369331"/>
            </a:xfrm>
            <a:prstGeom prst="rect">
              <a:avLst/>
            </a:prstGeom>
            <a:noFill/>
          </p:spPr>
          <p:txBody>
            <a:bodyPr wrap="none" rtlCol="0">
              <a:spAutoFit/>
            </a:bodyPr>
            <a:lstStyle/>
            <a:p>
              <a:r>
                <a:rPr lang="en-US" b="1" dirty="0" smtClean="0"/>
                <a:t>1 </a:t>
              </a:r>
              <a:r>
                <a:rPr lang="en-US" b="1" dirty="0" smtClean="0">
                  <a:latin typeface="Symbol" panose="05050102010706020507" pitchFamily="18" charset="2"/>
                </a:rPr>
                <a:t>m</a:t>
              </a:r>
              <a:r>
                <a:rPr lang="en-US" b="1" dirty="0" smtClean="0"/>
                <a:t>m</a:t>
              </a:r>
              <a:endParaRPr lang="de-DE" b="1" dirty="0"/>
            </a:p>
          </p:txBody>
        </p:sp>
      </p:grpSp>
      <p:pic>
        <p:nvPicPr>
          <p:cNvPr id="23" name="Grafik 2"/>
          <p:cNvPicPr>
            <a:picLocks noChangeAspect="1"/>
          </p:cNvPicPr>
          <p:nvPr/>
        </p:nvPicPr>
        <p:blipFill rotWithShape="1">
          <a:blip r:embed="rId12" cstate="print">
            <a:extLst>
              <a:ext uri="{28A0092B-C50C-407E-A947-70E740481C1C}">
                <a14:useLocalDpi xmlns:a14="http://schemas.microsoft.com/office/drawing/2010/main"/>
              </a:ext>
            </a:extLst>
          </a:blip>
          <a:srcRect t="221" b="-1"/>
          <a:stretch/>
        </p:blipFill>
        <p:spPr>
          <a:xfrm>
            <a:off x="6804248" y="4350817"/>
            <a:ext cx="2181486" cy="1998060"/>
          </a:xfrm>
          <a:prstGeom prst="rect">
            <a:avLst/>
          </a:prstGeom>
          <a:effectLst>
            <a:softEdge rad="31750"/>
          </a:effectLst>
        </p:spPr>
      </p:pic>
    </p:spTree>
    <p:extLst>
      <p:ext uri="{BB962C8B-B14F-4D97-AF65-F5344CB8AC3E}">
        <p14:creationId xmlns:p14="http://schemas.microsoft.com/office/powerpoint/2010/main" val="544925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In-situ</a:t>
            </a:r>
            <a:r>
              <a:rPr lang="en-US" sz="2400" b="1" dirty="0" smtClean="0">
                <a:solidFill>
                  <a:srgbClr val="000066"/>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AFM/STM</a:t>
            </a:r>
            <a:endParaRPr lang="de-DE" sz="2400" b="1" dirty="0">
              <a:latin typeface="Arial" panose="020B0604020202020204" pitchFamily="34" charset="0"/>
              <a:cs typeface="Arial" panose="020B0604020202020204" pitchFamily="34" charset="0"/>
            </a:endParaRPr>
          </a:p>
        </p:txBody>
      </p:sp>
      <p:sp>
        <p:nvSpPr>
          <p:cNvPr id="5" name="TextBox 4"/>
          <p:cNvSpPr txBox="1"/>
          <p:nvPr/>
        </p:nvSpPr>
        <p:spPr>
          <a:xfrm>
            <a:off x="5660048" y="1313473"/>
            <a:ext cx="3348312" cy="1631216"/>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altLang="zh-CN" sz="2000" dirty="0" smtClean="0">
                <a:solidFill>
                  <a:schemeClr val="tx1"/>
                </a:solidFill>
                <a:latin typeface="Arial" pitchFamily="34" charset="0"/>
              </a:rPr>
              <a:t>In-situ </a:t>
            </a:r>
            <a:r>
              <a:rPr lang="en-GB" altLang="zh-CN" sz="2000" dirty="0">
                <a:solidFill>
                  <a:schemeClr val="tx1"/>
                </a:solidFill>
                <a:latin typeface="Arial" pitchFamily="34" charset="0"/>
              </a:rPr>
              <a:t>imaging without exposing the irradiated sample to </a:t>
            </a:r>
            <a:r>
              <a:rPr lang="en-GB" altLang="zh-CN" sz="2000" dirty="0" smtClean="0">
                <a:solidFill>
                  <a:schemeClr val="tx1"/>
                </a:solidFill>
                <a:latin typeface="Arial" pitchFamily="34" charset="0"/>
              </a:rPr>
              <a:t>air </a:t>
            </a:r>
          </a:p>
          <a:p>
            <a:pPr algn="ctr"/>
            <a:r>
              <a:rPr lang="en-GB" altLang="zh-CN" sz="2000" dirty="0" smtClean="0">
                <a:solidFill>
                  <a:schemeClr val="tx1"/>
                </a:solidFill>
                <a:latin typeface="Arial" pitchFamily="34" charset="0"/>
              </a:rPr>
              <a:t>&amp; clean surfaces on atomic scale</a:t>
            </a:r>
            <a:endParaRPr lang="en-GB" altLang="zh-CN" sz="2000" dirty="0">
              <a:solidFill>
                <a:schemeClr val="tx1"/>
              </a:solidFill>
              <a:latin typeface="Arial" pitchFamily="34" charset="0"/>
            </a:endParaRPr>
          </a:p>
        </p:txBody>
      </p:sp>
      <p:sp>
        <p:nvSpPr>
          <p:cNvPr id="8" name="Text Box 5"/>
          <p:cNvSpPr txBox="1">
            <a:spLocks noChangeArrowheads="1"/>
          </p:cNvSpPr>
          <p:nvPr/>
        </p:nvSpPr>
        <p:spPr bwMode="auto">
          <a:xfrm>
            <a:off x="5635285" y="3280335"/>
            <a:ext cx="327977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GB" altLang="zh-CN" sz="1800" dirty="0">
                <a:latin typeface="Arial" pitchFamily="34" charset="0"/>
              </a:rPr>
              <a:t> Omicron AFM/STM</a:t>
            </a:r>
          </a:p>
          <a:p>
            <a:endParaRPr lang="en-GB" altLang="zh-CN" sz="1000" dirty="0">
              <a:latin typeface="Arial" pitchFamily="34" charset="0"/>
            </a:endParaRPr>
          </a:p>
          <a:p>
            <a:pPr>
              <a:buFontTx/>
              <a:buChar char="•"/>
            </a:pPr>
            <a:r>
              <a:rPr lang="en-GB" altLang="zh-CN" sz="1800" dirty="0">
                <a:latin typeface="Arial" pitchFamily="34" charset="0"/>
              </a:rPr>
              <a:t> UHV </a:t>
            </a:r>
            <a:r>
              <a:rPr lang="en-GB" altLang="zh-CN" sz="1800" dirty="0" smtClean="0">
                <a:latin typeface="Arial" pitchFamily="34" charset="0"/>
              </a:rPr>
              <a:t>setup </a:t>
            </a:r>
            <a:r>
              <a:rPr lang="en-GB" altLang="zh-CN" sz="1800" dirty="0">
                <a:latin typeface="Arial" pitchFamily="34" charset="0"/>
              </a:rPr>
              <a:t>(</a:t>
            </a:r>
            <a:r>
              <a:rPr lang="en-GB" altLang="zh-CN" sz="1800" i="1" dirty="0">
                <a:latin typeface="Arial" pitchFamily="34" charset="0"/>
              </a:rPr>
              <a:t>p</a:t>
            </a:r>
            <a:r>
              <a:rPr lang="en-GB" altLang="zh-CN" sz="1800" dirty="0">
                <a:latin typeface="Arial" pitchFamily="34" charset="0"/>
              </a:rPr>
              <a:t> &lt; 10</a:t>
            </a:r>
            <a:r>
              <a:rPr lang="en-GB" altLang="zh-CN" sz="1800" baseline="30000" dirty="0">
                <a:latin typeface="Arial" pitchFamily="34" charset="0"/>
              </a:rPr>
              <a:t>-10</a:t>
            </a:r>
            <a:r>
              <a:rPr lang="en-GB" altLang="zh-CN" sz="1800" dirty="0">
                <a:latin typeface="Arial" pitchFamily="34" charset="0"/>
              </a:rPr>
              <a:t>mbar)</a:t>
            </a:r>
          </a:p>
          <a:p>
            <a:pPr>
              <a:buFontTx/>
              <a:buChar char="•"/>
            </a:pPr>
            <a:endParaRPr lang="en-GB" altLang="zh-CN" sz="1000" dirty="0">
              <a:latin typeface="Arial" pitchFamily="34" charset="0"/>
            </a:endParaRPr>
          </a:p>
          <a:p>
            <a:pPr>
              <a:buFontTx/>
              <a:buChar char="•"/>
            </a:pPr>
            <a:r>
              <a:rPr lang="en-GB" altLang="zh-CN" sz="1800" dirty="0">
                <a:latin typeface="Arial" pitchFamily="34" charset="0"/>
              </a:rPr>
              <a:t> </a:t>
            </a:r>
            <a:r>
              <a:rPr lang="en-GB" altLang="zh-CN" sz="1800" dirty="0" smtClean="0">
                <a:latin typeface="Arial" pitchFamily="34" charset="0"/>
              </a:rPr>
              <a:t>Load-lock </a:t>
            </a:r>
            <a:r>
              <a:rPr lang="en-GB" altLang="zh-CN" dirty="0">
                <a:latin typeface="Arial" pitchFamily="34" charset="0"/>
              </a:rPr>
              <a:t>s</a:t>
            </a:r>
            <a:r>
              <a:rPr lang="en-GB" altLang="zh-CN" sz="1800" dirty="0" smtClean="0">
                <a:latin typeface="Arial" pitchFamily="34" charset="0"/>
              </a:rPr>
              <a:t>ystem</a:t>
            </a:r>
            <a:endParaRPr lang="en-GB" altLang="zh-CN" sz="1800" dirty="0">
              <a:latin typeface="Arial" pitchFamily="34" charset="0"/>
            </a:endParaRPr>
          </a:p>
          <a:p>
            <a:pPr>
              <a:buFontTx/>
              <a:buChar char="•"/>
            </a:pPr>
            <a:endParaRPr lang="en-GB" altLang="zh-CN" sz="1000" dirty="0">
              <a:latin typeface="Arial" pitchFamily="34" charset="0"/>
            </a:endParaRPr>
          </a:p>
          <a:p>
            <a:pPr>
              <a:buFontTx/>
              <a:buChar char="•"/>
            </a:pPr>
            <a:r>
              <a:rPr lang="en-GB" altLang="zh-CN" sz="1800" dirty="0">
                <a:latin typeface="Arial" pitchFamily="34" charset="0"/>
              </a:rPr>
              <a:t> In-situ sample preparation</a:t>
            </a:r>
          </a:p>
          <a:p>
            <a:pPr>
              <a:buFontTx/>
              <a:buChar char="•"/>
            </a:pPr>
            <a:endParaRPr lang="en-GB" altLang="zh-CN" sz="1000" dirty="0">
              <a:latin typeface="Arial" pitchFamily="34" charset="0"/>
            </a:endParaRPr>
          </a:p>
          <a:p>
            <a:pPr>
              <a:buFontTx/>
              <a:buChar char="•"/>
            </a:pPr>
            <a:r>
              <a:rPr lang="en-GB" altLang="zh-CN" sz="1800" dirty="0">
                <a:latin typeface="Arial" pitchFamily="34" charset="0"/>
              </a:rPr>
              <a:t> Sample check via </a:t>
            </a:r>
            <a:r>
              <a:rPr lang="en-GB" altLang="zh-CN" sz="1800" dirty="0" smtClean="0">
                <a:latin typeface="Arial" pitchFamily="34" charset="0"/>
              </a:rPr>
              <a:t>LEED</a:t>
            </a:r>
            <a:endParaRPr lang="en-GB" altLang="zh-CN" sz="1800" dirty="0">
              <a:latin typeface="Arial" pitchFamily="34" charset="0"/>
            </a:endParaRPr>
          </a:p>
        </p:txBody>
      </p:sp>
      <p:pic>
        <p:nvPicPr>
          <p:cNvPr id="9"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D:\Daniel\M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96" y="2025232"/>
            <a:ext cx="5425745" cy="3492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6024" y="5827558"/>
            <a:ext cx="5170135" cy="575283"/>
            <a:chOff x="216024" y="5901700"/>
            <a:chExt cx="5170135" cy="575283"/>
          </a:xfrm>
        </p:grpSpPr>
        <p:sp>
          <p:nvSpPr>
            <p:cNvPr id="13" name="Text Box 7"/>
            <p:cNvSpPr txBox="1">
              <a:spLocks noChangeArrowheads="1"/>
            </p:cNvSpPr>
            <p:nvPr/>
          </p:nvSpPr>
          <p:spPr bwMode="auto">
            <a:xfrm>
              <a:off x="1527727" y="5949280"/>
              <a:ext cx="2479878" cy="431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ts val="2000"/>
                </a:lnSpc>
                <a:spcBef>
                  <a:spcPct val="0"/>
                </a:spcBef>
                <a:buClrTx/>
                <a:buSzTx/>
                <a:buFontTx/>
                <a:buNone/>
                <a:tabLst/>
              </a:pPr>
              <a:r>
                <a:rPr lang="de-DE" sz="1600" b="1" dirty="0" smtClean="0">
                  <a:latin typeface="Arial" panose="020B0604020202020204" pitchFamily="34" charset="0"/>
                  <a:cs typeface="Arial" panose="020B0604020202020204" pitchFamily="34" charset="0"/>
                </a:rPr>
                <a:t>Prof. </a:t>
              </a:r>
              <a:r>
                <a:rPr lang="de-DE" sz="1600" b="1" dirty="0" err="1" smtClean="0">
                  <a:latin typeface="Arial" panose="020B0604020202020204" pitchFamily="34" charset="0"/>
                  <a:cs typeface="Arial" panose="020B0604020202020204" pitchFamily="34" charset="0"/>
                </a:rPr>
                <a:t>Schleberger</a:t>
              </a:r>
              <a:r>
                <a:rPr lang="de-DE" sz="1600" b="1" dirty="0" smtClean="0">
                  <a:latin typeface="Arial" panose="020B0604020202020204" pitchFamily="34" charset="0"/>
                  <a:cs typeface="Arial" panose="020B0604020202020204" pitchFamily="34" charset="0"/>
                </a:rPr>
                <a:t> et al.</a:t>
              </a:r>
            </a:p>
            <a:p>
              <a:pPr marL="0" marR="0" lvl="0" indent="0" defTabSz="914400" rtl="0" eaLnBrk="1" fontAlgn="base" latinLnBrk="0" hangingPunct="1">
                <a:lnSpc>
                  <a:spcPts val="2000"/>
                </a:lnSpc>
                <a:spcBef>
                  <a:spcPct val="0"/>
                </a:spcBef>
                <a:buClrTx/>
                <a:buSzTx/>
                <a:buFontTx/>
                <a:buNone/>
                <a:tabLst/>
              </a:pPr>
              <a:r>
                <a:rPr lang="de-DE" sz="1600" b="1" dirty="0" smtClean="0">
                  <a:latin typeface="Arial" panose="020B0604020202020204" pitchFamily="34" charset="0"/>
                  <a:cs typeface="Arial" panose="020B0604020202020204" pitchFamily="34" charset="0"/>
                </a:rPr>
                <a:t>Universität Duisburg </a:t>
              </a:r>
              <a:endParaRPr kumimoji="0" lang="de-DE" sz="1600" b="1" i="0" u="none" strike="noStrike" cap="none" normalizeH="0" baseline="0" dirty="0" smtClean="0">
                <a:ln>
                  <a:noFill/>
                </a:ln>
                <a:effectLst/>
                <a:latin typeface="Arial" pitchFamily="34" charset="0"/>
                <a:cs typeface="Arial" pitchFamily="34" charset="0"/>
              </a:endParaRPr>
            </a:p>
          </p:txBody>
        </p:sp>
        <p:pic>
          <p:nvPicPr>
            <p:cNvPr id="1026" name="Picture 2" descr="C:\Users\toimil\Downloads\cenide_logo_2zeilig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024" y="5901700"/>
              <a:ext cx="1331640" cy="5752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imil\Downloads\logo_claim_en_rgb_72dp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5906431"/>
              <a:ext cx="1462231" cy="56582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15234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Modifying </a:t>
            </a:r>
            <a:r>
              <a:rPr lang="en-US" sz="2400" b="1" dirty="0" err="1" smtClean="0">
                <a:latin typeface="Arial" panose="020B0604020202020204" pitchFamily="34" charset="0"/>
                <a:cs typeface="Arial" panose="020B0604020202020204" pitchFamily="34" charset="0"/>
              </a:rPr>
              <a:t>graphene</a:t>
            </a:r>
            <a:r>
              <a:rPr lang="en-US" sz="2400" b="1" dirty="0" smtClean="0">
                <a:latin typeface="Arial" panose="020B0604020202020204" pitchFamily="34" charset="0"/>
                <a:cs typeface="Arial" panose="020B0604020202020204" pitchFamily="34" charset="0"/>
              </a:rPr>
              <a:t> with heavy ions</a:t>
            </a:r>
            <a:endParaRPr lang="de-DE" sz="2400" b="1" dirty="0">
              <a:latin typeface="Arial" panose="020B0604020202020204" pitchFamily="34" charset="0"/>
              <a:cs typeface="Arial" panose="020B0604020202020204" pitchFamily="34" charset="0"/>
            </a:endParaRPr>
          </a:p>
        </p:txBody>
      </p:sp>
      <p:grpSp>
        <p:nvGrpSpPr>
          <p:cNvPr id="46" name="Gruppieren 45"/>
          <p:cNvGrpSpPr/>
          <p:nvPr/>
        </p:nvGrpSpPr>
        <p:grpSpPr>
          <a:xfrm>
            <a:off x="5077837" y="1280777"/>
            <a:ext cx="4066162" cy="1634284"/>
            <a:chOff x="5076056" y="1165687"/>
            <a:chExt cx="4066162" cy="1634284"/>
          </a:xfrm>
        </p:grpSpPr>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2789" y="1165687"/>
              <a:ext cx="3859429" cy="163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5076056" y="2210632"/>
              <a:ext cx="796250" cy="589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587931" y="2504361"/>
              <a:ext cx="1990625" cy="29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5531056" y="2336954"/>
              <a:ext cx="796250" cy="314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p:nvPr/>
          </p:nvCxnSpPr>
          <p:spPr>
            <a:xfrm flipV="1">
              <a:off x="6694091" y="1830076"/>
              <a:ext cx="768913" cy="559096"/>
            </a:xfrm>
            <a:prstGeom prst="straightConnector1">
              <a:avLst/>
            </a:prstGeom>
            <a:ln w="7620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6444208" y="2420888"/>
              <a:ext cx="108000" cy="1080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5" name="Gruppieren 44"/>
          <p:cNvGrpSpPr>
            <a:grpSpLocks noChangeAspect="1"/>
          </p:cNvGrpSpPr>
          <p:nvPr/>
        </p:nvGrpSpPr>
        <p:grpSpPr>
          <a:xfrm>
            <a:off x="53425" y="908720"/>
            <a:ext cx="5333905" cy="5580000"/>
            <a:chOff x="52429" y="1088752"/>
            <a:chExt cx="5508609" cy="5762766"/>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29" y="1919518"/>
              <a:ext cx="5508609" cy="49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a:off x="2352036" y="1475550"/>
              <a:ext cx="2441333" cy="381429"/>
            </a:xfrm>
            <a:prstGeom prst="rect">
              <a:avLst/>
            </a:prstGeom>
            <a:solidFill>
              <a:schemeClr val="bg1"/>
            </a:solidFill>
            <a:ln w="28575">
              <a:solidFill>
                <a:schemeClr val="bg1"/>
              </a:solidFill>
            </a:ln>
          </p:spPr>
          <p:txBody>
            <a:bodyPr wrap="square" rtlCol="0">
              <a:spAutoFit/>
            </a:bodyPr>
            <a:lstStyle/>
            <a:p>
              <a:r>
                <a:rPr lang="de-DE" b="1" dirty="0" smtClean="0">
                  <a:latin typeface="Arial" panose="020B0604020202020204" pitchFamily="34" charset="0"/>
                  <a:cs typeface="Arial" panose="020B0604020202020204" pitchFamily="34" charset="0"/>
                </a:rPr>
                <a:t>749 </a:t>
              </a:r>
              <a:r>
                <a:rPr lang="de-DE" b="1" dirty="0" err="1" smtClean="0">
                  <a:latin typeface="Arial" panose="020B0604020202020204" pitchFamily="34" charset="0"/>
                  <a:cs typeface="Arial" panose="020B0604020202020204" pitchFamily="34" charset="0"/>
                </a:rPr>
                <a:t>MeV</a:t>
              </a:r>
              <a:r>
                <a:rPr lang="de-DE" b="1" dirty="0" smtClean="0">
                  <a:latin typeface="Arial" panose="020B0604020202020204" pitchFamily="34" charset="0"/>
                  <a:cs typeface="Arial" panose="020B0604020202020204" pitchFamily="34" charset="0"/>
                </a:rPr>
                <a:t>, </a:t>
              </a:r>
              <a:r>
                <a:rPr lang="de-DE" b="1" dirty="0" err="1" smtClean="0">
                  <a:latin typeface="Arial" panose="020B0604020202020204" pitchFamily="34" charset="0"/>
                  <a:cs typeface="Arial" panose="020B0604020202020204" pitchFamily="34" charset="0"/>
                </a:rPr>
                <a:t>Pb</a:t>
              </a:r>
              <a:r>
                <a:rPr lang="de-DE" b="1" dirty="0" smtClean="0">
                  <a:latin typeface="Arial" panose="020B0604020202020204" pitchFamily="34" charset="0"/>
                  <a:cs typeface="Arial" panose="020B0604020202020204" pitchFamily="34" charset="0"/>
                </a:rPr>
                <a:t>, </a:t>
              </a:r>
              <a:r>
                <a:rPr lang="de-DE" b="1" dirty="0">
                  <a:latin typeface="Symbol" panose="05050102010706020507" pitchFamily="18" charset="2"/>
                  <a:cs typeface="Arial" panose="020B0604020202020204" pitchFamily="34" charset="0"/>
                </a:rPr>
                <a:t>q</a:t>
              </a:r>
              <a:r>
                <a:rPr lang="de-DE" b="1" dirty="0" smtClean="0">
                  <a:latin typeface="Arial" panose="020B0604020202020204" pitchFamily="34" charset="0"/>
                  <a:cs typeface="Arial" panose="020B0604020202020204" pitchFamily="34" charset="0"/>
                </a:rPr>
                <a:t> = 2</a:t>
              </a:r>
              <a:r>
                <a:rPr lang="de-DE" b="1" dirty="0">
                  <a:latin typeface="Arial" panose="020B0604020202020204" pitchFamily="34" charset="0"/>
                  <a:cs typeface="Arial" panose="020B0604020202020204" pitchFamily="34" charset="0"/>
                </a:rPr>
                <a:t>°</a:t>
              </a:r>
              <a:r>
                <a:rPr lang="de-DE" b="1" dirty="0"/>
                <a:t> </a:t>
              </a:r>
            </a:p>
          </p:txBody>
        </p:sp>
        <p:cxnSp>
          <p:nvCxnSpPr>
            <p:cNvPr id="20" name="Gerade Verbindung mit Pfeil 19"/>
            <p:cNvCxnSpPr/>
            <p:nvPr/>
          </p:nvCxnSpPr>
          <p:spPr>
            <a:xfrm>
              <a:off x="3979003" y="2569348"/>
              <a:ext cx="241176" cy="1512000"/>
            </a:xfrm>
            <a:prstGeom prst="straightConnector1">
              <a:avLst/>
            </a:prstGeom>
            <a:ln w="7620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3921802" y="2389172"/>
              <a:ext cx="108000" cy="1080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8" name="Gerade Verbindung mit Pfeil 27"/>
            <p:cNvCxnSpPr/>
            <p:nvPr/>
          </p:nvCxnSpPr>
          <p:spPr>
            <a:xfrm>
              <a:off x="429402" y="1273036"/>
              <a:ext cx="288032" cy="900000"/>
            </a:xfrm>
            <a:prstGeom prst="straightConnector1">
              <a:avLst/>
            </a:prstGeom>
            <a:ln w="7620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a:off x="325678" y="1088752"/>
              <a:ext cx="108000" cy="1080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34" name="Gerade Verbindung mit Pfeil 33"/>
            <p:cNvCxnSpPr/>
            <p:nvPr/>
          </p:nvCxnSpPr>
          <p:spPr>
            <a:xfrm>
              <a:off x="2155444" y="1597060"/>
              <a:ext cx="288032" cy="900000"/>
            </a:xfrm>
            <a:prstGeom prst="straightConnector1">
              <a:avLst/>
            </a:prstGeom>
            <a:ln w="7620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2051720" y="1412776"/>
              <a:ext cx="108000" cy="108000"/>
            </a:xfrm>
            <a:prstGeom prst="ellips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7" name="Rechteck 36"/>
          <p:cNvSpPr/>
          <p:nvPr/>
        </p:nvSpPr>
        <p:spPr>
          <a:xfrm>
            <a:off x="6120772" y="5392418"/>
            <a:ext cx="2304256" cy="2828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 Verbindung mit Pfeil 39"/>
          <p:cNvCxnSpPr/>
          <p:nvPr/>
        </p:nvCxnSpPr>
        <p:spPr>
          <a:xfrm>
            <a:off x="6264170" y="5245414"/>
            <a:ext cx="1080738" cy="72008"/>
          </a:xfrm>
          <a:prstGeom prst="straightConnector1">
            <a:avLst/>
          </a:prstGeom>
          <a:ln w="57150">
            <a:solidFill>
              <a:srgbClr val="333399"/>
            </a:solidFill>
            <a:tailEnd type="arrow"/>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5834177" y="4235515"/>
            <a:ext cx="2840841" cy="707886"/>
          </a:xfrm>
          <a:prstGeom prst="rect">
            <a:avLst/>
          </a:prstGeom>
          <a:noFill/>
          <a:ln w="28575">
            <a:noFill/>
          </a:ln>
        </p:spPr>
        <p:txBody>
          <a:bodyPr wrap="none" rtlCol="0">
            <a:spAutoFit/>
          </a:bodyPr>
          <a:lstStyle/>
          <a:p>
            <a:pPr algn="ctr"/>
            <a:r>
              <a:rPr lang="de-DE" sz="2400" b="1" dirty="0" smtClean="0">
                <a:latin typeface="+mj-lt"/>
              </a:rPr>
              <a:t> </a:t>
            </a:r>
            <a:r>
              <a:rPr lang="de-DE" sz="1600" b="1" dirty="0">
                <a:latin typeface="Arial" panose="020B0604020202020204" pitchFamily="34" charset="0"/>
                <a:cs typeface="Arial" panose="020B0604020202020204" pitchFamily="34" charset="0"/>
              </a:rPr>
              <a:t>I</a:t>
            </a:r>
            <a:r>
              <a:rPr lang="de-DE" sz="1600" b="1" dirty="0" smtClean="0">
                <a:latin typeface="Arial" panose="020B0604020202020204" pitchFamily="34" charset="0"/>
                <a:cs typeface="Arial" panose="020B0604020202020204" pitchFamily="34" charset="0"/>
              </a:rPr>
              <a:t>on </a:t>
            </a:r>
            <a:r>
              <a:rPr lang="de-DE" sz="1600" b="1" dirty="0" err="1" smtClean="0">
                <a:latin typeface="Arial" panose="020B0604020202020204" pitchFamily="34" charset="0"/>
                <a:cs typeface="Arial" panose="020B0604020202020204" pitchFamily="34" charset="0"/>
              </a:rPr>
              <a:t>irradiation</a:t>
            </a:r>
            <a:r>
              <a:rPr lang="de-DE" sz="1600" b="1" dirty="0" smtClean="0">
                <a:latin typeface="Arial" panose="020B0604020202020204" pitchFamily="34" charset="0"/>
                <a:cs typeface="Arial" panose="020B0604020202020204" pitchFamily="34" charset="0"/>
              </a:rPr>
              <a:t> </a:t>
            </a:r>
            <a:r>
              <a:rPr lang="de-DE" sz="1600" b="1" dirty="0" err="1" smtClean="0">
                <a:latin typeface="Arial" panose="020B0604020202020204" pitchFamily="34" charset="0"/>
                <a:cs typeface="Arial" panose="020B0604020202020204" pitchFamily="34" charset="0"/>
              </a:rPr>
              <a:t>under</a:t>
            </a:r>
            <a:r>
              <a:rPr lang="de-DE" sz="1600" b="1" dirty="0" smtClean="0">
                <a:latin typeface="Arial" panose="020B0604020202020204" pitchFamily="34" charset="0"/>
                <a:cs typeface="Arial" panose="020B0604020202020204" pitchFamily="34" charset="0"/>
              </a:rPr>
              <a:t> </a:t>
            </a:r>
          </a:p>
          <a:p>
            <a:pPr algn="ctr"/>
            <a:r>
              <a:rPr lang="de-DE" sz="1600" b="1" dirty="0" err="1" smtClean="0">
                <a:latin typeface="Arial" panose="020B0604020202020204" pitchFamily="34" charset="0"/>
                <a:cs typeface="Arial" panose="020B0604020202020204" pitchFamily="34" charset="0"/>
              </a:rPr>
              <a:t>glancing</a:t>
            </a:r>
            <a:r>
              <a:rPr lang="de-DE" sz="1600" b="1" dirty="0" smtClean="0">
                <a:latin typeface="Arial" panose="020B0604020202020204" pitchFamily="34" charset="0"/>
                <a:cs typeface="Arial" panose="020B0604020202020204" pitchFamily="34" charset="0"/>
              </a:rPr>
              <a:t> </a:t>
            </a:r>
            <a:r>
              <a:rPr lang="de-DE" sz="1600" b="1" dirty="0" err="1" smtClean="0">
                <a:latin typeface="Arial" panose="020B0604020202020204" pitchFamily="34" charset="0"/>
                <a:cs typeface="Arial" panose="020B0604020202020204" pitchFamily="34" charset="0"/>
              </a:rPr>
              <a:t>incidence</a:t>
            </a:r>
            <a:r>
              <a:rPr lang="de-DE" sz="1600" b="1" dirty="0" smtClean="0">
                <a:latin typeface="Arial" panose="020B0604020202020204" pitchFamily="34" charset="0"/>
                <a:cs typeface="Arial" panose="020B0604020202020204" pitchFamily="34" charset="0"/>
              </a:rPr>
              <a:t> (</a:t>
            </a:r>
            <a:r>
              <a:rPr lang="de-DE" sz="1600" b="1" dirty="0" smtClean="0">
                <a:latin typeface="Symbol" panose="05050102010706020507" pitchFamily="18" charset="2"/>
                <a:cs typeface="Arial" panose="020B0604020202020204" pitchFamily="34" charset="0"/>
              </a:rPr>
              <a:t>q</a:t>
            </a:r>
            <a:r>
              <a:rPr lang="de-DE" sz="1600" b="1" dirty="0" smtClean="0">
                <a:latin typeface="Arial" panose="020B0604020202020204" pitchFamily="34" charset="0"/>
                <a:cs typeface="Arial" panose="020B0604020202020204" pitchFamily="34" charset="0"/>
              </a:rPr>
              <a:t> = 2°) </a:t>
            </a:r>
            <a:endParaRPr lang="de-DE" sz="1600" b="1" dirty="0">
              <a:latin typeface="Arial" panose="020B0604020202020204" pitchFamily="34" charset="0"/>
              <a:cs typeface="Arial" panose="020B0604020202020204" pitchFamily="34" charset="0"/>
            </a:endParaRPr>
          </a:p>
        </p:txBody>
      </p:sp>
      <p:sp>
        <p:nvSpPr>
          <p:cNvPr id="39" name="Textfeld 38"/>
          <p:cNvSpPr txBox="1"/>
          <p:nvPr/>
        </p:nvSpPr>
        <p:spPr>
          <a:xfrm>
            <a:off x="5943982" y="5766355"/>
            <a:ext cx="2621230" cy="646331"/>
          </a:xfrm>
          <a:prstGeom prst="rect">
            <a:avLst/>
          </a:prstGeom>
          <a:noFill/>
        </p:spPr>
        <p:txBody>
          <a:bodyPr wrap="none" rtlCol="0">
            <a:spAutoFit/>
          </a:bodyPr>
          <a:lstStyle/>
          <a:p>
            <a:pPr algn="ctr"/>
            <a:r>
              <a:rPr lang="de-DE" b="1" dirty="0" err="1" smtClean="0">
                <a:solidFill>
                  <a:schemeClr val="tx2">
                    <a:lumMod val="75000"/>
                    <a:lumOff val="25000"/>
                  </a:schemeClr>
                </a:solidFill>
                <a:latin typeface="Arial" panose="020B0604020202020204" pitchFamily="34" charset="0"/>
                <a:cs typeface="Arial" panose="020B0604020202020204" pitchFamily="34" charset="0"/>
              </a:rPr>
              <a:t>single</a:t>
            </a:r>
            <a:r>
              <a:rPr lang="de-DE" b="1" dirty="0" smtClean="0">
                <a:solidFill>
                  <a:schemeClr val="tx2">
                    <a:lumMod val="75000"/>
                    <a:lumOff val="25000"/>
                  </a:schemeClr>
                </a:solidFill>
                <a:latin typeface="Arial" panose="020B0604020202020204" pitchFamily="34" charset="0"/>
                <a:cs typeface="Arial" panose="020B0604020202020204" pitchFamily="34" charset="0"/>
              </a:rPr>
              <a:t> </a:t>
            </a:r>
            <a:r>
              <a:rPr lang="de-DE" b="1" dirty="0" err="1" smtClean="0">
                <a:solidFill>
                  <a:schemeClr val="tx2">
                    <a:lumMod val="75000"/>
                    <a:lumOff val="25000"/>
                  </a:schemeClr>
                </a:solidFill>
                <a:latin typeface="Arial" panose="020B0604020202020204" pitchFamily="34" charset="0"/>
                <a:cs typeface="Arial" panose="020B0604020202020204" pitchFamily="34" charset="0"/>
              </a:rPr>
              <a:t>graphene</a:t>
            </a:r>
            <a:r>
              <a:rPr lang="de-DE" b="1" dirty="0" smtClean="0">
                <a:solidFill>
                  <a:schemeClr val="tx2">
                    <a:lumMod val="75000"/>
                    <a:lumOff val="25000"/>
                  </a:schemeClr>
                </a:solidFill>
                <a:latin typeface="Arial" panose="020B0604020202020204" pitchFamily="34" charset="0"/>
                <a:cs typeface="Arial" panose="020B0604020202020204" pitchFamily="34" charset="0"/>
              </a:rPr>
              <a:t> </a:t>
            </a:r>
            <a:r>
              <a:rPr lang="de-DE" b="1" dirty="0" err="1" smtClean="0">
                <a:solidFill>
                  <a:schemeClr val="tx2">
                    <a:lumMod val="75000"/>
                    <a:lumOff val="25000"/>
                  </a:schemeClr>
                </a:solidFill>
                <a:latin typeface="Arial" panose="020B0604020202020204" pitchFamily="34" charset="0"/>
                <a:cs typeface="Arial" panose="020B0604020202020204" pitchFamily="34" charset="0"/>
              </a:rPr>
              <a:t>layer</a:t>
            </a:r>
            <a:r>
              <a:rPr lang="de-DE" b="1" dirty="0" smtClean="0">
                <a:solidFill>
                  <a:schemeClr val="tx2">
                    <a:lumMod val="75000"/>
                    <a:lumOff val="25000"/>
                  </a:schemeClr>
                </a:solidFill>
                <a:latin typeface="Arial" panose="020B0604020202020204" pitchFamily="34" charset="0"/>
                <a:cs typeface="Arial" panose="020B0604020202020204" pitchFamily="34" charset="0"/>
              </a:rPr>
              <a:t> </a:t>
            </a:r>
          </a:p>
          <a:p>
            <a:pPr algn="ctr"/>
            <a:r>
              <a:rPr lang="de-DE" b="1" dirty="0" smtClean="0">
                <a:latin typeface="Arial" panose="020B0604020202020204" pitchFamily="34" charset="0"/>
                <a:cs typeface="Arial" panose="020B0604020202020204" pitchFamily="34" charset="0"/>
              </a:rPr>
              <a:t>on</a:t>
            </a:r>
            <a:r>
              <a:rPr lang="de-DE" b="1" dirty="0" smtClean="0">
                <a:solidFill>
                  <a:srgbClr val="333399"/>
                </a:solidFill>
                <a:latin typeface="Arial" panose="020B0604020202020204" pitchFamily="34" charset="0"/>
                <a:cs typeface="Arial" panose="020B0604020202020204" pitchFamily="34" charset="0"/>
              </a:rPr>
              <a:t> </a:t>
            </a:r>
            <a:r>
              <a:rPr lang="de-DE" b="1" dirty="0" smtClean="0">
                <a:solidFill>
                  <a:schemeClr val="accent3">
                    <a:lumMod val="60000"/>
                    <a:lumOff val="40000"/>
                  </a:schemeClr>
                </a:solidFill>
                <a:latin typeface="Arial" panose="020B0604020202020204" pitchFamily="34" charset="0"/>
                <a:cs typeface="Arial" panose="020B0604020202020204" pitchFamily="34" charset="0"/>
              </a:rPr>
              <a:t>PMMA</a:t>
            </a:r>
            <a:endParaRPr lang="de-DE" b="1" dirty="0">
              <a:solidFill>
                <a:schemeClr val="accent3">
                  <a:lumMod val="60000"/>
                  <a:lumOff val="40000"/>
                </a:schemeClr>
              </a:solidFill>
              <a:latin typeface="Arial" panose="020B0604020202020204" pitchFamily="34" charset="0"/>
              <a:cs typeface="Arial" panose="020B0604020202020204" pitchFamily="34" charset="0"/>
            </a:endParaRPr>
          </a:p>
        </p:txBody>
      </p:sp>
      <p:cxnSp>
        <p:nvCxnSpPr>
          <p:cNvPr id="43" name="Gerade Verbindung 42"/>
          <p:cNvCxnSpPr/>
          <p:nvPr/>
        </p:nvCxnSpPr>
        <p:spPr>
          <a:xfrm>
            <a:off x="6120772" y="5374489"/>
            <a:ext cx="2304256" cy="0"/>
          </a:xfrm>
          <a:prstGeom prst="line">
            <a:avLst/>
          </a:prstGeom>
          <a:ln w="5715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5545255" y="3369186"/>
            <a:ext cx="3479807" cy="58477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600" b="1" dirty="0" smtClean="0">
                <a:solidFill>
                  <a:srgbClr val="C00000"/>
                </a:solidFill>
                <a:latin typeface="Arial" panose="020B0604020202020204" pitchFamily="34" charset="0"/>
                <a:cs typeface="Arial" panose="020B0604020202020204" pitchFamily="34" charset="0"/>
              </a:rPr>
              <a:t> Formation </a:t>
            </a:r>
            <a:r>
              <a:rPr lang="de-DE" sz="1600" b="1" dirty="0" err="1" smtClean="0">
                <a:solidFill>
                  <a:srgbClr val="C00000"/>
                </a:solidFill>
                <a:latin typeface="Arial" panose="020B0604020202020204" pitchFamily="34" charset="0"/>
                <a:cs typeface="Arial" panose="020B0604020202020204" pitchFamily="34" charset="0"/>
              </a:rPr>
              <a:t>of</a:t>
            </a:r>
            <a:r>
              <a:rPr lang="de-DE" sz="1600" b="1" dirty="0" smtClean="0">
                <a:solidFill>
                  <a:srgbClr val="C00000"/>
                </a:solidFill>
                <a:latin typeface="Arial" panose="020B0604020202020204" pitchFamily="34" charset="0"/>
                <a:cs typeface="Arial" panose="020B0604020202020204" pitchFamily="34" charset="0"/>
              </a:rPr>
              <a:t> </a:t>
            </a:r>
            <a:r>
              <a:rPr lang="de-DE" sz="1600" b="1" dirty="0" err="1" smtClean="0">
                <a:solidFill>
                  <a:srgbClr val="C00000"/>
                </a:solidFill>
                <a:latin typeface="Arial" panose="020B0604020202020204" pitchFamily="34" charset="0"/>
                <a:cs typeface="Arial" panose="020B0604020202020204" pitchFamily="34" charset="0"/>
              </a:rPr>
              <a:t>closed</a:t>
            </a:r>
            <a:r>
              <a:rPr lang="de-DE" sz="1600" b="1" dirty="0" smtClean="0">
                <a:solidFill>
                  <a:srgbClr val="C00000"/>
                </a:solidFill>
                <a:latin typeface="Arial" panose="020B0604020202020204" pitchFamily="34" charset="0"/>
                <a:cs typeface="Arial" panose="020B0604020202020204" pitchFamily="34" charset="0"/>
              </a:rPr>
              <a:t> </a:t>
            </a:r>
            <a:r>
              <a:rPr lang="de-DE" sz="1600" b="1" dirty="0" err="1" smtClean="0">
                <a:solidFill>
                  <a:srgbClr val="C00000"/>
                </a:solidFill>
                <a:latin typeface="Arial" panose="020B0604020202020204" pitchFamily="34" charset="0"/>
                <a:cs typeface="Arial" panose="020B0604020202020204" pitchFamily="34" charset="0"/>
              </a:rPr>
              <a:t>bilayer</a:t>
            </a:r>
            <a:r>
              <a:rPr lang="de-DE" sz="1600" b="1" dirty="0" smtClean="0">
                <a:solidFill>
                  <a:srgbClr val="C00000"/>
                </a:solidFill>
                <a:latin typeface="Arial" panose="020B0604020202020204" pitchFamily="34" charset="0"/>
                <a:cs typeface="Arial" panose="020B0604020202020204" pitchFamily="34" charset="0"/>
              </a:rPr>
              <a:t> </a:t>
            </a:r>
            <a:r>
              <a:rPr lang="de-DE" sz="1600" b="1" dirty="0" err="1" smtClean="0">
                <a:solidFill>
                  <a:srgbClr val="C00000"/>
                </a:solidFill>
                <a:latin typeface="Arial" panose="020B0604020202020204" pitchFamily="34" charset="0"/>
                <a:cs typeface="Arial" panose="020B0604020202020204" pitchFamily="34" charset="0"/>
              </a:rPr>
              <a:t>edge</a:t>
            </a:r>
            <a:r>
              <a:rPr lang="de-DE" sz="1600" b="1" dirty="0" smtClean="0">
                <a:solidFill>
                  <a:srgbClr val="C00000"/>
                </a:solidFill>
                <a:latin typeface="Arial" panose="020B0604020202020204" pitchFamily="34" charset="0"/>
                <a:cs typeface="Arial" panose="020B0604020202020204" pitchFamily="34" charset="0"/>
              </a:rPr>
              <a:t> </a:t>
            </a:r>
            <a:r>
              <a:rPr lang="de-DE" sz="1600" b="1" dirty="0" err="1" smtClean="0">
                <a:solidFill>
                  <a:srgbClr val="C00000"/>
                </a:solidFill>
                <a:latin typeface="Arial" panose="020B0604020202020204" pitchFamily="34" charset="0"/>
                <a:cs typeface="Arial" panose="020B0604020202020204" pitchFamily="34" charset="0"/>
              </a:rPr>
              <a:t>graphene</a:t>
            </a:r>
            <a:r>
              <a:rPr lang="de-DE" sz="1600" b="1" dirty="0" smtClean="0">
                <a:solidFill>
                  <a:srgbClr val="C00000"/>
                </a:solidFill>
                <a:latin typeface="Arial" panose="020B0604020202020204" pitchFamily="34" charset="0"/>
                <a:cs typeface="Arial" panose="020B0604020202020204" pitchFamily="34" charset="0"/>
              </a:rPr>
              <a:t> </a:t>
            </a:r>
            <a:r>
              <a:rPr lang="de-DE" sz="1600" b="1" dirty="0" err="1" smtClean="0">
                <a:solidFill>
                  <a:srgbClr val="C00000"/>
                </a:solidFill>
                <a:latin typeface="Arial" panose="020B0604020202020204" pitchFamily="34" charset="0"/>
                <a:cs typeface="Arial" panose="020B0604020202020204" pitchFamily="34" charset="0"/>
              </a:rPr>
              <a:t>structure</a:t>
            </a:r>
            <a:endParaRPr lang="de-DE" sz="1600" b="1" dirty="0">
              <a:solidFill>
                <a:srgbClr val="C00000"/>
              </a:solidFill>
              <a:latin typeface="Arial" panose="020B0604020202020204" pitchFamily="34" charset="0"/>
              <a:cs typeface="Arial" panose="020B0604020202020204" pitchFamily="34" charset="0"/>
            </a:endParaRPr>
          </a:p>
        </p:txBody>
      </p:sp>
      <p:sp>
        <p:nvSpPr>
          <p:cNvPr id="30" name="Text Box 7"/>
          <p:cNvSpPr txBox="1">
            <a:spLocks noChangeArrowheads="1"/>
          </p:cNvSpPr>
          <p:nvPr/>
        </p:nvSpPr>
        <p:spPr bwMode="auto">
          <a:xfrm>
            <a:off x="3828" y="6540147"/>
            <a:ext cx="4608512" cy="316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ts val="2000"/>
              </a:lnSpc>
              <a:spcBef>
                <a:spcPct val="0"/>
              </a:spcBef>
              <a:buClrTx/>
              <a:buSzTx/>
              <a:buFontTx/>
              <a:buNone/>
              <a:tabLst/>
            </a:pPr>
            <a:r>
              <a:rPr lang="de-DE" sz="1600" dirty="0" smtClean="0">
                <a:latin typeface="+mj-lt"/>
                <a:cs typeface="Arial" panose="020B0604020202020204" pitchFamily="34" charset="0"/>
              </a:rPr>
              <a:t>Prof. </a:t>
            </a:r>
            <a:r>
              <a:rPr lang="de-DE" sz="1600" dirty="0" err="1" smtClean="0">
                <a:latin typeface="+mj-lt"/>
                <a:cs typeface="Arial" panose="020B0604020202020204" pitchFamily="34" charset="0"/>
              </a:rPr>
              <a:t>Schleberger</a:t>
            </a:r>
            <a:r>
              <a:rPr lang="de-DE" sz="1600" dirty="0" smtClean="0">
                <a:latin typeface="+mj-lt"/>
                <a:cs typeface="Arial" panose="020B0604020202020204" pitchFamily="34" charset="0"/>
              </a:rPr>
              <a:t> et al., Universität Duisburg </a:t>
            </a:r>
            <a:endParaRPr kumimoji="0" lang="de-DE" sz="1600" i="0" u="none" strike="noStrike" cap="none" normalizeH="0" baseline="0" dirty="0" smtClean="0">
              <a:ln>
                <a:noFill/>
              </a:ln>
              <a:effectLst/>
              <a:latin typeface="+mj-lt"/>
              <a:cs typeface="Arial" pitchFamily="34" charset="0"/>
            </a:endParaRPr>
          </a:p>
        </p:txBody>
      </p:sp>
      <p:cxnSp>
        <p:nvCxnSpPr>
          <p:cNvPr id="31"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41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54825" y="3267726"/>
            <a:ext cx="3172178" cy="3296356"/>
          </a:xfrm>
          <a:prstGeom prst="rect">
            <a:avLst/>
          </a:prstGeom>
        </p:spPr>
      </p:pic>
      <p:pic>
        <p:nvPicPr>
          <p:cNvPr id="7" name="Picture 10" descr=" kopf7.jpg                                                      0000978B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2650" y="1844824"/>
            <a:ext cx="2337870" cy="1368152"/>
          </a:xfrm>
          <a:prstGeom prst="rect">
            <a:avLst/>
          </a:prstGeom>
        </p:spPr>
      </p:pic>
      <p:pic>
        <p:nvPicPr>
          <p:cNvPr id="10" name="Grafik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1795" y="4139861"/>
            <a:ext cx="2159581" cy="2357611"/>
          </a:xfrm>
          <a:prstGeom prst="rect">
            <a:avLst/>
          </a:prstGeom>
        </p:spPr>
      </p:pic>
      <p:sp>
        <p:nvSpPr>
          <p:cNvPr id="12" name="Textfeld 11"/>
          <p:cNvSpPr txBox="1"/>
          <p:nvPr/>
        </p:nvSpPr>
        <p:spPr>
          <a:xfrm>
            <a:off x="378521" y="1300698"/>
            <a:ext cx="2246128" cy="400110"/>
          </a:xfrm>
          <a:prstGeom prst="rect">
            <a:avLst/>
          </a:prstGeom>
          <a:solidFill>
            <a:schemeClr val="bg1"/>
          </a:solidFill>
          <a:ln w="28575">
            <a:solidFill>
              <a:srgbClr val="333399"/>
            </a:solidFill>
          </a:ln>
        </p:spPr>
        <p:txBody>
          <a:bodyPr wrap="none" rtlCol="0">
            <a:spAutoFit/>
          </a:bodyPr>
          <a:lstStyle/>
          <a:p>
            <a:r>
              <a:rPr lang="de-DE" sz="2000" b="1" dirty="0" smtClean="0"/>
              <a:t>749 </a:t>
            </a:r>
            <a:r>
              <a:rPr lang="de-DE" sz="2000" b="1" dirty="0" err="1"/>
              <a:t>MeV</a:t>
            </a:r>
            <a:r>
              <a:rPr lang="de-DE" sz="2000" b="1" dirty="0"/>
              <a:t> </a:t>
            </a:r>
            <a:r>
              <a:rPr lang="de-DE" sz="2000" b="1" dirty="0" err="1" smtClean="0"/>
              <a:t>Pb</a:t>
            </a:r>
            <a:r>
              <a:rPr lang="de-DE" sz="2000" b="1" dirty="0" smtClean="0"/>
              <a:t>, </a:t>
            </a:r>
            <a:r>
              <a:rPr lang="de-DE" sz="2000" b="1" dirty="0">
                <a:latin typeface="Symbol" panose="05050102010706020507" pitchFamily="18" charset="2"/>
              </a:rPr>
              <a:t>q</a:t>
            </a:r>
            <a:r>
              <a:rPr lang="de-DE" sz="2000" b="1" dirty="0" smtClean="0"/>
              <a:t> = 2</a:t>
            </a:r>
            <a:r>
              <a:rPr lang="de-DE" sz="2000" b="1" dirty="0"/>
              <a:t>° </a:t>
            </a:r>
          </a:p>
        </p:txBody>
      </p:sp>
      <p:sp>
        <p:nvSpPr>
          <p:cNvPr id="13" name="Textfeld 12"/>
          <p:cNvSpPr txBox="1"/>
          <p:nvPr/>
        </p:nvSpPr>
        <p:spPr>
          <a:xfrm>
            <a:off x="387786" y="2904635"/>
            <a:ext cx="583814" cy="369332"/>
          </a:xfrm>
          <a:prstGeom prst="rect">
            <a:avLst/>
          </a:prstGeom>
          <a:noFill/>
        </p:spPr>
        <p:txBody>
          <a:bodyPr wrap="none" rtlCol="0">
            <a:spAutoFit/>
          </a:bodyPr>
          <a:lstStyle/>
          <a:p>
            <a:r>
              <a:rPr lang="de-DE" b="1" dirty="0" smtClean="0">
                <a:solidFill>
                  <a:schemeClr val="bg1"/>
                </a:solidFill>
              </a:rPr>
              <a:t>SiO</a:t>
            </a:r>
            <a:r>
              <a:rPr lang="de-DE" b="1" baseline="-25000" dirty="0" smtClean="0">
                <a:solidFill>
                  <a:schemeClr val="bg1"/>
                </a:solidFill>
              </a:rPr>
              <a:t>2</a:t>
            </a:r>
            <a:endParaRPr lang="de-DE" b="1" baseline="-25000" dirty="0">
              <a:solidFill>
                <a:schemeClr val="bg1"/>
              </a:solidFill>
            </a:endParaRPr>
          </a:p>
        </p:txBody>
      </p:sp>
      <p:pic>
        <p:nvPicPr>
          <p:cNvPr id="15" name="Grafik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54738" y="4241641"/>
            <a:ext cx="2518829" cy="2271346"/>
          </a:xfrm>
          <a:prstGeom prst="rect">
            <a:avLst/>
          </a:prstGeom>
        </p:spPr>
      </p:pic>
      <p:sp>
        <p:nvSpPr>
          <p:cNvPr id="19" name="Freihandform 18"/>
          <p:cNvSpPr/>
          <p:nvPr/>
        </p:nvSpPr>
        <p:spPr>
          <a:xfrm>
            <a:off x="5927211" y="4292842"/>
            <a:ext cx="661013" cy="1219777"/>
          </a:xfrm>
          <a:custGeom>
            <a:avLst/>
            <a:gdLst>
              <a:gd name="connsiteX0" fmla="*/ 0 w 661013"/>
              <a:gd name="connsiteY0" fmla="*/ 7443 h 489648"/>
              <a:gd name="connsiteX1" fmla="*/ 286439 w 661013"/>
              <a:gd name="connsiteY1" fmla="*/ 51510 h 489648"/>
              <a:gd name="connsiteX2" fmla="*/ 352540 w 661013"/>
              <a:gd name="connsiteY2" fmla="*/ 393033 h 489648"/>
              <a:gd name="connsiteX3" fmla="*/ 594911 w 661013"/>
              <a:gd name="connsiteY3" fmla="*/ 481168 h 489648"/>
              <a:gd name="connsiteX4" fmla="*/ 661013 w 661013"/>
              <a:gd name="connsiteY4" fmla="*/ 481168 h 48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013" h="489648">
                <a:moveTo>
                  <a:pt x="0" y="7443"/>
                </a:moveTo>
                <a:cubicBezTo>
                  <a:pt x="113841" y="-2656"/>
                  <a:pt x="227682" y="-12755"/>
                  <a:pt x="286439" y="51510"/>
                </a:cubicBezTo>
                <a:cubicBezTo>
                  <a:pt x="345196" y="115775"/>
                  <a:pt x="301128" y="321423"/>
                  <a:pt x="352540" y="393033"/>
                </a:cubicBezTo>
                <a:cubicBezTo>
                  <a:pt x="403952" y="464643"/>
                  <a:pt x="543499" y="466479"/>
                  <a:pt x="594911" y="481168"/>
                </a:cubicBezTo>
                <a:cubicBezTo>
                  <a:pt x="646323" y="495857"/>
                  <a:pt x="653668" y="488512"/>
                  <a:pt x="661013" y="4811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96025" y="3430741"/>
            <a:ext cx="2411121" cy="58477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600" b="1" dirty="0" err="1" smtClean="0">
                <a:solidFill>
                  <a:schemeClr val="tx1"/>
                </a:solidFill>
                <a:latin typeface="Arial" panose="020B0604020202020204" pitchFamily="34" charset="0"/>
                <a:cs typeface="Arial" panose="020B0604020202020204" pitchFamily="34" charset="0"/>
              </a:rPr>
              <a:t>Closed</a:t>
            </a:r>
            <a:r>
              <a:rPr lang="de-DE" sz="1600" b="1" dirty="0" smtClean="0">
                <a:solidFill>
                  <a:schemeClr val="tx1"/>
                </a:solidFill>
                <a:latin typeface="Arial" panose="020B0604020202020204" pitchFamily="34" charset="0"/>
                <a:cs typeface="Arial" panose="020B0604020202020204" pitchFamily="34" charset="0"/>
              </a:rPr>
              <a:t> </a:t>
            </a:r>
            <a:r>
              <a:rPr lang="de-DE" sz="1600" b="1" dirty="0" err="1" smtClean="0">
                <a:solidFill>
                  <a:schemeClr val="tx1"/>
                </a:solidFill>
                <a:latin typeface="Arial" panose="020B0604020202020204" pitchFamily="34" charset="0"/>
                <a:cs typeface="Arial" panose="020B0604020202020204" pitchFamily="34" charset="0"/>
              </a:rPr>
              <a:t>bilayer</a:t>
            </a:r>
            <a:r>
              <a:rPr lang="de-DE" sz="1600" b="1" dirty="0" smtClean="0">
                <a:solidFill>
                  <a:schemeClr val="tx1"/>
                </a:solidFill>
                <a:latin typeface="Arial" panose="020B0604020202020204" pitchFamily="34" charset="0"/>
                <a:cs typeface="Arial" panose="020B0604020202020204" pitchFamily="34" charset="0"/>
              </a:rPr>
              <a:t> </a:t>
            </a:r>
            <a:r>
              <a:rPr lang="de-DE" sz="1600" b="1" dirty="0" err="1" smtClean="0">
                <a:solidFill>
                  <a:schemeClr val="tx1"/>
                </a:solidFill>
                <a:latin typeface="Arial" panose="020B0604020202020204" pitchFamily="34" charset="0"/>
                <a:cs typeface="Arial" panose="020B0604020202020204" pitchFamily="34" charset="0"/>
              </a:rPr>
              <a:t>edge</a:t>
            </a:r>
            <a:r>
              <a:rPr lang="de-DE" sz="1600" b="1" dirty="0" smtClean="0">
                <a:solidFill>
                  <a:schemeClr val="tx1"/>
                </a:solidFill>
                <a:latin typeface="Arial" panose="020B0604020202020204" pitchFamily="34" charset="0"/>
                <a:cs typeface="Arial" panose="020B0604020202020204" pitchFamily="34" charset="0"/>
              </a:rPr>
              <a:t> </a:t>
            </a:r>
            <a:r>
              <a:rPr lang="de-DE" sz="1600" b="1" dirty="0" err="1" smtClean="0">
                <a:solidFill>
                  <a:schemeClr val="tx1"/>
                </a:solidFill>
                <a:latin typeface="Arial" panose="020B0604020202020204" pitchFamily="34" charset="0"/>
                <a:cs typeface="Arial" panose="020B0604020202020204" pitchFamily="34" charset="0"/>
              </a:rPr>
              <a:t>structure</a:t>
            </a:r>
            <a:endParaRPr lang="de-DE" sz="1600" b="1" dirty="0">
              <a:solidFill>
                <a:schemeClr val="tx1"/>
              </a:solidFill>
              <a:latin typeface="Arial" panose="020B0604020202020204" pitchFamily="34" charset="0"/>
              <a:cs typeface="Arial" panose="020B0604020202020204" pitchFamily="34" charset="0"/>
            </a:endParaRPr>
          </a:p>
        </p:txBody>
      </p:sp>
      <p:sp>
        <p:nvSpPr>
          <p:cNvPr id="21" name="Textfeld 20"/>
          <p:cNvSpPr txBox="1"/>
          <p:nvPr/>
        </p:nvSpPr>
        <p:spPr>
          <a:xfrm>
            <a:off x="6608592" y="2492896"/>
            <a:ext cx="2411121" cy="338554"/>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600" b="1" dirty="0" smtClean="0">
                <a:solidFill>
                  <a:schemeClr val="tx1"/>
                </a:solidFill>
                <a:latin typeface="Arial" panose="020B0604020202020204" pitchFamily="34" charset="0"/>
                <a:cs typeface="Arial" panose="020B0604020202020204" pitchFamily="34" charset="0"/>
              </a:rPr>
              <a:t>Nano-rift</a:t>
            </a:r>
            <a:endParaRPr lang="de-DE" sz="1600" b="1" dirty="0">
              <a:solidFill>
                <a:schemeClr val="tx1"/>
              </a:solidFill>
              <a:latin typeface="Arial" panose="020B0604020202020204" pitchFamily="34" charset="0"/>
              <a:cs typeface="Arial" panose="020B0604020202020204" pitchFamily="34" charset="0"/>
            </a:endParaRPr>
          </a:p>
        </p:txBody>
      </p:sp>
      <p:cxnSp>
        <p:nvCxnSpPr>
          <p:cNvPr id="24" name="Gerade Verbindung mit Pfeil 23"/>
          <p:cNvCxnSpPr>
            <a:stCxn id="19" idx="3"/>
          </p:cNvCxnSpPr>
          <p:nvPr/>
        </p:nvCxnSpPr>
        <p:spPr>
          <a:xfrm>
            <a:off x="6522122" y="5491494"/>
            <a:ext cx="105059" cy="6621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Grafik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78774" y="2902426"/>
            <a:ext cx="1870757" cy="1266169"/>
          </a:xfrm>
          <a:prstGeom prst="rect">
            <a:avLst/>
          </a:prstGeom>
        </p:spPr>
      </p:pic>
      <p:sp>
        <p:nvSpPr>
          <p:cNvPr id="29" name="Textfeld 28"/>
          <p:cNvSpPr txBox="1"/>
          <p:nvPr/>
        </p:nvSpPr>
        <p:spPr>
          <a:xfrm>
            <a:off x="3275856" y="1343622"/>
            <a:ext cx="5615173" cy="795731"/>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ts val="2900"/>
              </a:lnSpc>
            </a:pPr>
            <a:r>
              <a:rPr lang="de-DE" b="1" dirty="0" smtClean="0">
                <a:solidFill>
                  <a:schemeClr val="tx1"/>
                </a:solidFill>
                <a:latin typeface="Arial" panose="020B0604020202020204" pitchFamily="34" charset="0"/>
                <a:cs typeface="Arial" panose="020B0604020202020204" pitchFamily="34" charset="0"/>
              </a:rPr>
              <a:t> Swift heavy </a:t>
            </a:r>
            <a:r>
              <a:rPr lang="de-DE" b="1" dirty="0" err="1" smtClean="0">
                <a:solidFill>
                  <a:schemeClr val="tx1"/>
                </a:solidFill>
                <a:latin typeface="Arial" panose="020B0604020202020204" pitchFamily="34" charset="0"/>
                <a:cs typeface="Arial" panose="020B0604020202020204" pitchFamily="34" charset="0"/>
              </a:rPr>
              <a:t>ions</a:t>
            </a:r>
            <a:r>
              <a:rPr lang="de-DE" b="1" dirty="0" smtClean="0">
                <a:solidFill>
                  <a:schemeClr val="tx1"/>
                </a:solidFill>
                <a:latin typeface="Arial" panose="020B0604020202020204" pitchFamily="34" charset="0"/>
                <a:cs typeface="Arial" panose="020B0604020202020204" pitchFamily="34" charset="0"/>
              </a:rPr>
              <a:t> </a:t>
            </a:r>
            <a:r>
              <a:rPr lang="de-DE" b="1" dirty="0" err="1" smtClean="0">
                <a:solidFill>
                  <a:schemeClr val="tx1"/>
                </a:solidFill>
                <a:latin typeface="Arial" panose="020B0604020202020204" pitchFamily="34" charset="0"/>
                <a:cs typeface="Arial" panose="020B0604020202020204" pitchFamily="34" charset="0"/>
              </a:rPr>
              <a:t>induced</a:t>
            </a:r>
            <a:r>
              <a:rPr lang="de-DE" b="1" dirty="0" smtClean="0">
                <a:solidFill>
                  <a:schemeClr val="tx1"/>
                </a:solidFill>
                <a:latin typeface="Arial" panose="020B0604020202020204" pitchFamily="34" charset="0"/>
                <a:cs typeface="Arial" panose="020B0604020202020204" pitchFamily="34" charset="0"/>
              </a:rPr>
              <a:t> </a:t>
            </a:r>
            <a:r>
              <a:rPr lang="de-DE" b="1" dirty="0" err="1" smtClean="0">
                <a:solidFill>
                  <a:schemeClr val="tx1"/>
                </a:solidFill>
                <a:latin typeface="Arial" panose="020B0604020202020204" pitchFamily="34" charset="0"/>
                <a:cs typeface="Arial" panose="020B0604020202020204" pitchFamily="34" charset="0"/>
              </a:rPr>
              <a:t>morphology</a:t>
            </a:r>
            <a:r>
              <a:rPr lang="de-DE" b="1" dirty="0" smtClean="0">
                <a:solidFill>
                  <a:schemeClr val="tx1"/>
                </a:solidFill>
                <a:latin typeface="Arial" panose="020B0604020202020204" pitchFamily="34" charset="0"/>
                <a:cs typeface="Arial" panose="020B0604020202020204" pitchFamily="34" charset="0"/>
              </a:rPr>
              <a:t> </a:t>
            </a:r>
            <a:r>
              <a:rPr lang="de-DE" b="1" dirty="0" err="1" smtClean="0">
                <a:solidFill>
                  <a:schemeClr val="tx1"/>
                </a:solidFill>
                <a:latin typeface="Arial" panose="020B0604020202020204" pitchFamily="34" charset="0"/>
                <a:cs typeface="Arial" panose="020B0604020202020204" pitchFamily="34" charset="0"/>
              </a:rPr>
              <a:t>changes</a:t>
            </a:r>
            <a:r>
              <a:rPr lang="de-DE" b="1" dirty="0" smtClean="0">
                <a:solidFill>
                  <a:schemeClr val="tx1"/>
                </a:solidFill>
                <a:latin typeface="Arial" panose="020B0604020202020204" pitchFamily="34" charset="0"/>
                <a:cs typeface="Arial" panose="020B0604020202020204" pitchFamily="34" charset="0"/>
              </a:rPr>
              <a:t> on </a:t>
            </a:r>
            <a:r>
              <a:rPr lang="de-DE" b="1" dirty="0" err="1" smtClean="0">
                <a:solidFill>
                  <a:schemeClr val="tx1"/>
                </a:solidFill>
                <a:latin typeface="Arial" panose="020B0604020202020204" pitchFamily="34" charset="0"/>
                <a:cs typeface="Arial" panose="020B0604020202020204" pitchFamily="34" charset="0"/>
              </a:rPr>
              <a:t>supported</a:t>
            </a:r>
            <a:r>
              <a:rPr lang="de-DE" b="1" dirty="0" smtClean="0">
                <a:solidFill>
                  <a:schemeClr val="tx1"/>
                </a:solidFill>
                <a:latin typeface="Arial" panose="020B0604020202020204" pitchFamily="34" charset="0"/>
                <a:cs typeface="Arial" panose="020B0604020202020204" pitchFamily="34" charset="0"/>
              </a:rPr>
              <a:t> </a:t>
            </a:r>
            <a:r>
              <a:rPr lang="de-DE" b="1" dirty="0" err="1" smtClean="0">
                <a:solidFill>
                  <a:schemeClr val="tx1"/>
                </a:solidFill>
                <a:latin typeface="Arial" panose="020B0604020202020204" pitchFamily="34" charset="0"/>
                <a:cs typeface="Arial" panose="020B0604020202020204" pitchFamily="34" charset="0"/>
              </a:rPr>
              <a:t>and</a:t>
            </a:r>
            <a:r>
              <a:rPr lang="de-DE" b="1" dirty="0" smtClean="0">
                <a:solidFill>
                  <a:schemeClr val="tx1"/>
                </a:solidFill>
                <a:latin typeface="Arial" panose="020B0604020202020204" pitchFamily="34" charset="0"/>
                <a:cs typeface="Arial" panose="020B0604020202020204" pitchFamily="34" charset="0"/>
              </a:rPr>
              <a:t> </a:t>
            </a:r>
            <a:r>
              <a:rPr lang="de-DE" b="1" dirty="0" err="1" smtClean="0">
                <a:solidFill>
                  <a:schemeClr val="tx1"/>
                </a:solidFill>
                <a:latin typeface="Arial" panose="020B0604020202020204" pitchFamily="34" charset="0"/>
                <a:cs typeface="Arial" panose="020B0604020202020204" pitchFamily="34" charset="0"/>
              </a:rPr>
              <a:t>free</a:t>
            </a:r>
            <a:r>
              <a:rPr lang="de-DE" b="1" dirty="0" smtClean="0">
                <a:solidFill>
                  <a:schemeClr val="tx1"/>
                </a:solidFill>
                <a:latin typeface="Arial" panose="020B0604020202020204" pitchFamily="34" charset="0"/>
                <a:cs typeface="Arial" panose="020B0604020202020204" pitchFamily="34" charset="0"/>
              </a:rPr>
              <a:t>-standing </a:t>
            </a:r>
            <a:r>
              <a:rPr lang="de-DE" b="1" dirty="0" err="1" smtClean="0">
                <a:solidFill>
                  <a:schemeClr val="tx1"/>
                </a:solidFill>
                <a:latin typeface="Arial" panose="020B0604020202020204" pitchFamily="34" charset="0"/>
                <a:cs typeface="Arial" panose="020B0604020202020204" pitchFamily="34" charset="0"/>
              </a:rPr>
              <a:t>graphene</a:t>
            </a:r>
            <a:r>
              <a:rPr lang="de-DE" b="1" dirty="0" smtClean="0">
                <a:solidFill>
                  <a:schemeClr val="tx1"/>
                </a:solidFill>
                <a:latin typeface="Arial" panose="020B0604020202020204" pitchFamily="34" charset="0"/>
                <a:cs typeface="Arial" panose="020B0604020202020204" pitchFamily="34" charset="0"/>
              </a:rPr>
              <a:t> </a:t>
            </a:r>
            <a:r>
              <a:rPr lang="de-DE" b="1" dirty="0" err="1" smtClean="0">
                <a:solidFill>
                  <a:schemeClr val="tx1"/>
                </a:solidFill>
                <a:latin typeface="Arial" panose="020B0604020202020204" pitchFamily="34" charset="0"/>
                <a:cs typeface="Arial" panose="020B0604020202020204" pitchFamily="34" charset="0"/>
              </a:rPr>
              <a:t>layers</a:t>
            </a:r>
            <a:endParaRPr lang="de-DE" b="1" dirty="0">
              <a:solidFill>
                <a:schemeClr val="tx1"/>
              </a:solidFill>
              <a:latin typeface="Arial" panose="020B0604020202020204" pitchFamily="34" charset="0"/>
              <a:cs typeface="Arial" panose="020B0604020202020204" pitchFamily="34" charset="0"/>
            </a:endParaRPr>
          </a:p>
        </p:txBody>
      </p:sp>
      <p:sp>
        <p:nvSpPr>
          <p:cNvPr id="25" name="Text Box 7"/>
          <p:cNvSpPr txBox="1">
            <a:spLocks noChangeArrowheads="1"/>
          </p:cNvSpPr>
          <p:nvPr/>
        </p:nvSpPr>
        <p:spPr bwMode="auto">
          <a:xfrm>
            <a:off x="2400" y="6518730"/>
            <a:ext cx="4608512" cy="339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ts val="2000"/>
              </a:lnSpc>
              <a:spcBef>
                <a:spcPct val="0"/>
              </a:spcBef>
              <a:buClrTx/>
              <a:buSzTx/>
              <a:buFontTx/>
              <a:buNone/>
              <a:tabLst/>
            </a:pPr>
            <a:r>
              <a:rPr lang="de-DE" sz="1600" dirty="0" smtClean="0">
                <a:latin typeface="+mj-lt"/>
                <a:cs typeface="Arial" panose="020B0604020202020204" pitchFamily="34" charset="0"/>
              </a:rPr>
              <a:t>Prof. </a:t>
            </a:r>
            <a:r>
              <a:rPr lang="de-DE" sz="1600" dirty="0" err="1" smtClean="0">
                <a:latin typeface="+mj-lt"/>
                <a:cs typeface="Arial" panose="020B0604020202020204" pitchFamily="34" charset="0"/>
              </a:rPr>
              <a:t>Schleberger</a:t>
            </a:r>
            <a:r>
              <a:rPr lang="de-DE" sz="1600" dirty="0" smtClean="0">
                <a:latin typeface="+mj-lt"/>
                <a:cs typeface="Arial" panose="020B0604020202020204" pitchFamily="34" charset="0"/>
              </a:rPr>
              <a:t> et al., Universität Duisburg </a:t>
            </a:r>
            <a:endParaRPr kumimoji="0" lang="de-DE" sz="1600" i="0" u="none" strike="noStrike" cap="none" normalizeH="0" baseline="0" dirty="0" smtClean="0">
              <a:ln>
                <a:noFill/>
              </a:ln>
              <a:effectLst/>
              <a:latin typeface="+mj-lt"/>
              <a:cs typeface="Arial" pitchFamily="34" charset="0"/>
            </a:endParaRPr>
          </a:p>
        </p:txBody>
      </p:sp>
      <p:sp>
        <p:nvSpPr>
          <p:cNvPr id="26"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Modifying </a:t>
            </a:r>
            <a:r>
              <a:rPr lang="en-US" sz="2400" b="1" dirty="0" err="1" smtClean="0">
                <a:latin typeface="Arial" panose="020B0604020202020204" pitchFamily="34" charset="0"/>
                <a:cs typeface="Arial" panose="020B0604020202020204" pitchFamily="34" charset="0"/>
              </a:rPr>
              <a:t>graphene</a:t>
            </a:r>
            <a:r>
              <a:rPr lang="en-US" sz="2400" b="1" dirty="0" smtClean="0">
                <a:latin typeface="Arial" panose="020B0604020202020204" pitchFamily="34" charset="0"/>
                <a:cs typeface="Arial" panose="020B0604020202020204" pitchFamily="34" charset="0"/>
              </a:rPr>
              <a:t> with heavy ions</a:t>
            </a:r>
            <a:endParaRPr lang="de-DE" sz="2400" b="1" dirty="0">
              <a:latin typeface="Arial" panose="020B0604020202020204" pitchFamily="34" charset="0"/>
              <a:cs typeface="Arial" panose="020B0604020202020204" pitchFamily="34" charset="0"/>
            </a:endParaRPr>
          </a:p>
        </p:txBody>
      </p:sp>
      <p:sp>
        <p:nvSpPr>
          <p:cNvPr id="4" name="Isosceles Triangle 3"/>
          <p:cNvSpPr/>
          <p:nvPr/>
        </p:nvSpPr>
        <p:spPr>
          <a:xfrm rot="5400000">
            <a:off x="6579241" y="5403102"/>
            <a:ext cx="144016" cy="2035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descr="GSI-logo.jpg                                                   00008A6CMac HD3                        B581438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564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In-situ</a:t>
            </a:r>
            <a:r>
              <a:rPr lang="en-US" sz="2400" b="1" dirty="0" smtClean="0">
                <a:solidFill>
                  <a:srgbClr val="000066"/>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XRD</a:t>
            </a:r>
            <a:endParaRPr lang="de-DE" sz="2400" b="1" dirty="0">
              <a:latin typeface="Arial" panose="020B0604020202020204" pitchFamily="34" charset="0"/>
              <a:cs typeface="Arial" panose="020B0604020202020204" pitchFamily="34" charset="0"/>
            </a:endParaRPr>
          </a:p>
        </p:txBody>
      </p:sp>
      <p:pic>
        <p:nvPicPr>
          <p:cNvPr id="9"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4" descr="DSC_34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24" y="1199157"/>
            <a:ext cx="7696200" cy="51101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5663961" y="2867620"/>
            <a:ext cx="219075" cy="1092200"/>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de-DE" altLang="de-DE">
              <a:solidFill>
                <a:schemeClr val="bg2"/>
              </a:solidFill>
            </a:endParaRPr>
          </a:p>
        </p:txBody>
      </p:sp>
      <p:sp>
        <p:nvSpPr>
          <p:cNvPr id="16" name="Line 6"/>
          <p:cNvSpPr>
            <a:spLocks noChangeShapeType="1"/>
          </p:cNvSpPr>
          <p:nvPr/>
        </p:nvSpPr>
        <p:spPr bwMode="auto">
          <a:xfrm flipV="1">
            <a:off x="3838336" y="3372445"/>
            <a:ext cx="1722438" cy="14287"/>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7"/>
          <p:cNvSpPr>
            <a:spLocks noChangeShapeType="1"/>
          </p:cNvSpPr>
          <p:nvPr/>
        </p:nvSpPr>
        <p:spPr bwMode="auto">
          <a:xfrm flipV="1">
            <a:off x="3412886" y="3412132"/>
            <a:ext cx="2157413" cy="777875"/>
          </a:xfrm>
          <a:prstGeom prst="line">
            <a:avLst/>
          </a:prstGeom>
          <a:noFill/>
          <a:ln w="381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8"/>
          <p:cNvSpPr>
            <a:spLocks noChangeShapeType="1"/>
          </p:cNvSpPr>
          <p:nvPr/>
        </p:nvSpPr>
        <p:spPr bwMode="auto">
          <a:xfrm flipH="1" flipV="1">
            <a:off x="3714511" y="2954932"/>
            <a:ext cx="1841500" cy="401638"/>
          </a:xfrm>
          <a:prstGeom prst="line">
            <a:avLst/>
          </a:prstGeom>
          <a:noFill/>
          <a:ln w="38100">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6654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700000">
                                      <p:cBhvr>
                                        <p:cTn id="6" dur="5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700000">
                                      <p:cBhvr>
                                        <p:cTn id="10" dur="500" fill="hold"/>
                                        <p:tgtEl>
                                          <p:spTgt spid="15"/>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2" nodeType="clickEffect">
                                  <p:stCondLst>
                                    <p:cond delay="0"/>
                                  </p:stCondLst>
                                  <p:childTnLst>
                                    <p:animRot by="900000">
                                      <p:cBhvr>
                                        <p:cTn id="22" dur="2000" fill="hold"/>
                                        <p:tgtEl>
                                          <p:spTgt spid="15"/>
                                        </p:tgtEl>
                                        <p:attrNameLst>
                                          <p:attrName>r</p:attrName>
                                        </p:attrNameLst>
                                      </p:cBhvr>
                                    </p:animRot>
                                  </p:childTnLst>
                                </p:cTn>
                              </p:par>
                            </p:childTnLst>
                          </p:cTn>
                        </p:par>
                        <p:par>
                          <p:cTn id="23" fill="hold">
                            <p:stCondLst>
                              <p:cond delay="2000"/>
                            </p:stCondLst>
                            <p:childTnLst>
                              <p:par>
                                <p:cTn id="24" presetID="8" presetClass="emph" presetSubtype="0" fill="hold" grpId="3" nodeType="afterEffect">
                                  <p:stCondLst>
                                    <p:cond delay="0"/>
                                  </p:stCondLst>
                                  <p:childTnLst>
                                    <p:animRot by="-1800000">
                                      <p:cBhvr>
                                        <p:cTn id="25"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In-situ</a:t>
            </a:r>
            <a:r>
              <a:rPr lang="en-US" sz="2400" b="1" dirty="0" smtClean="0">
                <a:solidFill>
                  <a:srgbClr val="000066"/>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XRD</a:t>
            </a:r>
            <a:endParaRPr lang="de-DE" sz="2400" b="1" dirty="0">
              <a:latin typeface="Arial" panose="020B0604020202020204" pitchFamily="34" charset="0"/>
              <a:cs typeface="Arial" panose="020B0604020202020204" pitchFamily="34" charset="0"/>
            </a:endParaRPr>
          </a:p>
        </p:txBody>
      </p:sp>
      <p:pic>
        <p:nvPicPr>
          <p:cNvPr id="9"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3"/>
          <p:cNvSpPr txBox="1">
            <a:spLocks noChangeArrowheads="1"/>
          </p:cNvSpPr>
          <p:nvPr/>
        </p:nvSpPr>
        <p:spPr bwMode="auto">
          <a:xfrm>
            <a:off x="5868144" y="3181022"/>
            <a:ext cx="2823722" cy="19389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1" hangingPunct="1">
              <a:buFontTx/>
              <a:buChar char="•"/>
            </a:pPr>
            <a:r>
              <a:rPr kumimoji="1" lang="en-US" altLang="de-DE" sz="2400" dirty="0"/>
              <a:t> crystal breaks</a:t>
            </a:r>
          </a:p>
          <a:p>
            <a:pPr eaLnBrk="1" hangingPunct="1">
              <a:buFontTx/>
              <a:buChar char="•"/>
            </a:pPr>
            <a:endParaRPr kumimoji="1" lang="en-US" altLang="de-DE" sz="2400" dirty="0">
              <a:solidFill>
                <a:schemeClr val="bg1"/>
              </a:solidFill>
            </a:endParaRPr>
          </a:p>
          <a:p>
            <a:pPr eaLnBrk="1" hangingPunct="1">
              <a:buFontTx/>
              <a:buChar char="•"/>
            </a:pPr>
            <a:r>
              <a:rPr kumimoji="1" lang="en-US" altLang="de-DE" sz="2400" b="1" dirty="0">
                <a:solidFill>
                  <a:srgbClr val="ED181E"/>
                </a:solidFill>
              </a:rPr>
              <a:t> no </a:t>
            </a:r>
            <a:r>
              <a:rPr kumimoji="1" lang="en-US" altLang="de-DE" sz="2400" b="1" dirty="0" err="1">
                <a:solidFill>
                  <a:srgbClr val="ED181E"/>
                </a:solidFill>
              </a:rPr>
              <a:t>amorphisation</a:t>
            </a:r>
            <a:endParaRPr kumimoji="1" lang="en-US" altLang="de-DE" sz="2400" dirty="0">
              <a:solidFill>
                <a:schemeClr val="bg1"/>
              </a:solidFill>
            </a:endParaRPr>
          </a:p>
          <a:p>
            <a:pPr eaLnBrk="1" hangingPunct="1">
              <a:buFontTx/>
              <a:buChar char="•"/>
            </a:pPr>
            <a:endParaRPr kumimoji="1" lang="en-US" altLang="de-DE" sz="2400" dirty="0">
              <a:solidFill>
                <a:schemeClr val="bg1"/>
              </a:solidFill>
            </a:endParaRPr>
          </a:p>
          <a:p>
            <a:pPr eaLnBrk="1" hangingPunct="1">
              <a:buFontTx/>
              <a:buChar char="•"/>
            </a:pPr>
            <a:r>
              <a:rPr kumimoji="1" lang="en-US" altLang="de-DE" sz="2400" dirty="0"/>
              <a:t> high in-plane stress</a:t>
            </a:r>
          </a:p>
        </p:txBody>
      </p:sp>
      <p:sp>
        <p:nvSpPr>
          <p:cNvPr id="13" name="Rectangle 4"/>
          <p:cNvSpPr>
            <a:spLocks noChangeArrowheads="1"/>
          </p:cNvSpPr>
          <p:nvPr/>
        </p:nvSpPr>
        <p:spPr bwMode="auto">
          <a:xfrm>
            <a:off x="2500313" y="1496218"/>
            <a:ext cx="122237" cy="1020763"/>
          </a:xfrm>
          <a:prstGeom prst="rect">
            <a:avLst/>
          </a:prstGeom>
          <a:solidFill>
            <a:schemeClr val="tx1">
              <a:lumMod val="75000"/>
              <a:lumOff val="25000"/>
            </a:schemeClr>
          </a:solidFill>
          <a:ln>
            <a:noFill/>
          </a:ln>
          <a:effectLst/>
          <a:extLst/>
        </p:spPr>
        <p:txBody>
          <a:bodyPr wrap="none" anchor="ctr"/>
          <a:lstStyle/>
          <a:p>
            <a:endParaRPr lang="de-DE"/>
          </a:p>
        </p:txBody>
      </p:sp>
      <p:sp>
        <p:nvSpPr>
          <p:cNvPr id="19" name="Line 5"/>
          <p:cNvSpPr>
            <a:spLocks noChangeShapeType="1"/>
          </p:cNvSpPr>
          <p:nvPr/>
        </p:nvSpPr>
        <p:spPr bwMode="auto">
          <a:xfrm>
            <a:off x="1938338" y="1556792"/>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0" name="Line 6"/>
          <p:cNvSpPr>
            <a:spLocks noChangeShapeType="1"/>
          </p:cNvSpPr>
          <p:nvPr/>
        </p:nvSpPr>
        <p:spPr bwMode="auto">
          <a:xfrm>
            <a:off x="1938338" y="1696492"/>
            <a:ext cx="392113"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1" name="Text Box 7"/>
          <p:cNvSpPr txBox="1">
            <a:spLocks noChangeArrowheads="1"/>
          </p:cNvSpPr>
          <p:nvPr/>
        </p:nvSpPr>
        <p:spPr bwMode="auto">
          <a:xfrm>
            <a:off x="385219" y="1682205"/>
            <a:ext cx="1313949" cy="7078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r>
              <a:rPr kumimoji="1" lang="de-DE" altLang="de-DE" sz="2000" b="1" dirty="0"/>
              <a:t>4.8 </a:t>
            </a:r>
            <a:r>
              <a:rPr kumimoji="1" lang="de-DE" altLang="de-DE" sz="2000" b="1" dirty="0" err="1"/>
              <a:t>MeV</a:t>
            </a:r>
            <a:r>
              <a:rPr kumimoji="1" lang="de-DE" altLang="de-DE" sz="2000" b="1" dirty="0"/>
              <a:t>/u</a:t>
            </a:r>
          </a:p>
          <a:p>
            <a:pPr algn="ctr" eaLnBrk="1" hangingPunct="1"/>
            <a:r>
              <a:rPr kumimoji="1" lang="de-DE" altLang="de-DE" sz="2000" b="1" dirty="0"/>
              <a:t>Au </a:t>
            </a:r>
            <a:r>
              <a:rPr kumimoji="1" lang="de-DE" altLang="de-DE" sz="2000" b="1" dirty="0" err="1"/>
              <a:t>ions</a:t>
            </a:r>
            <a:endParaRPr kumimoji="1" lang="en-US" altLang="de-DE" sz="2000" b="1" dirty="0"/>
          </a:p>
        </p:txBody>
      </p:sp>
      <p:sp>
        <p:nvSpPr>
          <p:cNvPr id="22" name="Text Box 8"/>
          <p:cNvSpPr txBox="1">
            <a:spLocks noChangeArrowheads="1"/>
          </p:cNvSpPr>
          <p:nvPr/>
        </p:nvSpPr>
        <p:spPr bwMode="auto">
          <a:xfrm>
            <a:off x="2802985" y="1796256"/>
            <a:ext cx="899605"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r>
              <a:rPr kumimoji="1" lang="en-US" altLang="de-DE" sz="1800">
                <a:sym typeface="Symbol" pitchFamily="18" charset="2"/>
              </a:rPr>
              <a:t>Chi = 0°</a:t>
            </a:r>
          </a:p>
        </p:txBody>
      </p:sp>
      <p:pic>
        <p:nvPicPr>
          <p:cNvPr id="23" name="Picture 9" descr="NiO_norm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3051968"/>
            <a:ext cx="4205288" cy="2174875"/>
          </a:xfrm>
          <a:prstGeom prst="rect">
            <a:avLst/>
          </a:prstGeom>
          <a:noFill/>
          <a:extLst>
            <a:ext uri="{909E8E84-426E-40DD-AFC4-6F175D3DCCD1}">
              <a14:hiddenFill xmlns:a14="http://schemas.microsoft.com/office/drawing/2010/main">
                <a:solidFill>
                  <a:srgbClr val="FFFFFF"/>
                </a:solidFill>
              </a14:hiddenFill>
            </a:ext>
          </a:extLst>
        </p:spPr>
      </p:pic>
      <p:sp>
        <p:nvSpPr>
          <p:cNvPr id="24" name="Line 10"/>
          <p:cNvSpPr>
            <a:spLocks noChangeShapeType="1"/>
          </p:cNvSpPr>
          <p:nvPr/>
        </p:nvSpPr>
        <p:spPr bwMode="auto">
          <a:xfrm>
            <a:off x="1938338" y="1815555"/>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5" name="Line 11"/>
          <p:cNvSpPr>
            <a:spLocks noChangeShapeType="1"/>
          </p:cNvSpPr>
          <p:nvPr/>
        </p:nvSpPr>
        <p:spPr bwMode="auto">
          <a:xfrm>
            <a:off x="1938338" y="1921917"/>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 name="Line 12"/>
          <p:cNvSpPr>
            <a:spLocks noChangeShapeType="1"/>
          </p:cNvSpPr>
          <p:nvPr/>
        </p:nvSpPr>
        <p:spPr bwMode="auto">
          <a:xfrm>
            <a:off x="1938338" y="2045742"/>
            <a:ext cx="392113"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7" name="Line 13"/>
          <p:cNvSpPr>
            <a:spLocks noChangeShapeType="1"/>
          </p:cNvSpPr>
          <p:nvPr/>
        </p:nvSpPr>
        <p:spPr bwMode="auto">
          <a:xfrm>
            <a:off x="1938338" y="2172742"/>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8" name="Line 14"/>
          <p:cNvSpPr>
            <a:spLocks noChangeShapeType="1"/>
          </p:cNvSpPr>
          <p:nvPr/>
        </p:nvSpPr>
        <p:spPr bwMode="auto">
          <a:xfrm>
            <a:off x="1938338" y="2312442"/>
            <a:ext cx="392113"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9" name="Line 15"/>
          <p:cNvSpPr>
            <a:spLocks noChangeShapeType="1"/>
          </p:cNvSpPr>
          <p:nvPr/>
        </p:nvSpPr>
        <p:spPr bwMode="auto">
          <a:xfrm>
            <a:off x="1938338" y="2431505"/>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 name="Text Box 16"/>
          <p:cNvSpPr txBox="1">
            <a:spLocks noChangeArrowheads="1"/>
          </p:cNvSpPr>
          <p:nvPr/>
        </p:nvSpPr>
        <p:spPr bwMode="auto">
          <a:xfrm>
            <a:off x="1581150" y="5366543"/>
            <a:ext cx="17925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800" dirty="0" err="1"/>
              <a:t>NiO</a:t>
            </a:r>
            <a:r>
              <a:rPr lang="en-US" altLang="de-DE" sz="1800" dirty="0"/>
              <a:t> single crystal</a:t>
            </a:r>
          </a:p>
        </p:txBody>
      </p:sp>
      <p:sp>
        <p:nvSpPr>
          <p:cNvPr id="31" name="Oval 17"/>
          <p:cNvSpPr>
            <a:spLocks noChangeArrowheads="1"/>
          </p:cNvSpPr>
          <p:nvPr/>
        </p:nvSpPr>
        <p:spPr bwMode="auto">
          <a:xfrm>
            <a:off x="1909763" y="3447256"/>
            <a:ext cx="1406525" cy="1406525"/>
          </a:xfrm>
          <a:prstGeom prst="ellipse">
            <a:avLst/>
          </a:prstGeom>
          <a:noFill/>
          <a:ln w="635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889349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In-situ</a:t>
            </a:r>
            <a:r>
              <a:rPr lang="en-US" sz="2400" b="1" dirty="0" smtClean="0">
                <a:solidFill>
                  <a:srgbClr val="000066"/>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XRD</a:t>
            </a:r>
            <a:endParaRPr lang="de-DE" sz="2400" b="1" dirty="0">
              <a:latin typeface="Arial" panose="020B0604020202020204" pitchFamily="34" charset="0"/>
              <a:cs typeface="Arial" panose="020B0604020202020204" pitchFamily="34" charset="0"/>
            </a:endParaRPr>
          </a:p>
        </p:txBody>
      </p:sp>
      <p:pic>
        <p:nvPicPr>
          <p:cNvPr id="9"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 descr="NiO_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3045881"/>
            <a:ext cx="4254500" cy="1893888"/>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4"/>
          <p:cNvSpPr txBox="1">
            <a:spLocks noChangeArrowheads="1"/>
          </p:cNvSpPr>
          <p:nvPr/>
        </p:nvSpPr>
        <p:spPr bwMode="auto">
          <a:xfrm>
            <a:off x="5267428" y="2522512"/>
            <a:ext cx="3607020" cy="30469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buFontTx/>
              <a:buChar char="•"/>
            </a:pPr>
            <a:r>
              <a:rPr kumimoji="1" lang="en-US" altLang="de-DE" sz="2400" dirty="0"/>
              <a:t> crystal stays stable</a:t>
            </a:r>
          </a:p>
          <a:p>
            <a:pPr eaLnBrk="1" hangingPunct="1">
              <a:buFontTx/>
              <a:buChar char="•"/>
            </a:pPr>
            <a:endParaRPr kumimoji="1" lang="en-US" altLang="de-DE" sz="2400" dirty="0"/>
          </a:p>
          <a:p>
            <a:pPr eaLnBrk="1" hangingPunct="1">
              <a:buFontTx/>
              <a:buChar char="•"/>
            </a:pPr>
            <a:r>
              <a:rPr kumimoji="1" lang="en-US" altLang="de-DE" sz="2400" dirty="0"/>
              <a:t> smooth surface</a:t>
            </a:r>
          </a:p>
          <a:p>
            <a:pPr eaLnBrk="1" hangingPunct="1">
              <a:buFontTx/>
              <a:buChar char="•"/>
            </a:pPr>
            <a:endParaRPr kumimoji="1" lang="en-US" altLang="de-DE" sz="2400" dirty="0"/>
          </a:p>
          <a:p>
            <a:pPr eaLnBrk="1" hangingPunct="1">
              <a:buFontTx/>
              <a:buChar char="•"/>
            </a:pPr>
            <a:r>
              <a:rPr kumimoji="1" lang="en-US" altLang="de-DE" sz="2400" dirty="0"/>
              <a:t> decrease of intensity </a:t>
            </a:r>
            <a:r>
              <a:rPr kumimoji="1" lang="en-US" altLang="de-DE" sz="2400" dirty="0" smtClean="0"/>
              <a:t>in the </a:t>
            </a:r>
            <a:r>
              <a:rPr kumimoji="1" lang="en-US" altLang="de-DE" sz="2400" dirty="0"/>
              <a:t>XRD </a:t>
            </a:r>
            <a:r>
              <a:rPr kumimoji="1" lang="en-US" altLang="de-DE" sz="2400" dirty="0" smtClean="0"/>
              <a:t>pattern</a:t>
            </a:r>
            <a:endParaRPr kumimoji="1" lang="en-US" altLang="de-DE" sz="2400" dirty="0"/>
          </a:p>
          <a:p>
            <a:pPr eaLnBrk="1" hangingPunct="1">
              <a:buFontTx/>
              <a:buChar char="•"/>
            </a:pPr>
            <a:endParaRPr kumimoji="1" lang="en-US" altLang="de-DE" sz="2400" dirty="0">
              <a:solidFill>
                <a:schemeClr val="bg1"/>
              </a:solidFill>
            </a:endParaRPr>
          </a:p>
          <a:p>
            <a:pPr eaLnBrk="1" hangingPunct="1">
              <a:buFontTx/>
              <a:buChar char="•"/>
            </a:pPr>
            <a:r>
              <a:rPr kumimoji="1" lang="en-US" altLang="de-DE" sz="2400" b="1" dirty="0">
                <a:solidFill>
                  <a:srgbClr val="ED181E"/>
                </a:solidFill>
              </a:rPr>
              <a:t> </a:t>
            </a:r>
            <a:r>
              <a:rPr kumimoji="1" lang="en-US" altLang="de-DE" sz="2400" b="1" dirty="0" err="1">
                <a:solidFill>
                  <a:srgbClr val="ED181E"/>
                </a:solidFill>
              </a:rPr>
              <a:t>amorphisation</a:t>
            </a:r>
            <a:r>
              <a:rPr kumimoji="1" lang="en-US" altLang="de-DE" sz="2400" b="1" dirty="0">
                <a:solidFill>
                  <a:srgbClr val="ED181E"/>
                </a:solidFill>
              </a:rPr>
              <a:t> </a:t>
            </a:r>
            <a:r>
              <a:rPr kumimoji="1" lang="en-US" altLang="de-DE" sz="2400" b="1" dirty="0" smtClean="0">
                <a:solidFill>
                  <a:srgbClr val="ED181E"/>
                </a:solidFill>
              </a:rPr>
              <a:t>?</a:t>
            </a:r>
            <a:endParaRPr kumimoji="1" lang="en-US" altLang="de-DE" sz="2400" dirty="0"/>
          </a:p>
        </p:txBody>
      </p:sp>
      <p:sp>
        <p:nvSpPr>
          <p:cNvPr id="34" name="Rectangle 5"/>
          <p:cNvSpPr>
            <a:spLocks noChangeArrowheads="1"/>
          </p:cNvSpPr>
          <p:nvPr/>
        </p:nvSpPr>
        <p:spPr bwMode="auto">
          <a:xfrm rot="2700000">
            <a:off x="2728913" y="1434386"/>
            <a:ext cx="122237" cy="1020763"/>
          </a:xfrm>
          <a:prstGeom prst="rect">
            <a:avLst/>
          </a:prstGeom>
          <a:solidFill>
            <a:schemeClr val="tx1">
              <a:lumMod val="75000"/>
              <a:lumOff val="25000"/>
            </a:schemeClr>
          </a:solidFill>
          <a:ln>
            <a:noFill/>
          </a:ln>
          <a:effectLst/>
          <a:extLst/>
        </p:spPr>
        <p:txBody>
          <a:bodyPr wrap="none" anchor="ctr"/>
          <a:lstStyle/>
          <a:p>
            <a:endParaRPr lang="de-DE"/>
          </a:p>
        </p:txBody>
      </p:sp>
      <p:sp>
        <p:nvSpPr>
          <p:cNvPr id="35" name="Line 6"/>
          <p:cNvSpPr>
            <a:spLocks noChangeShapeType="1"/>
          </p:cNvSpPr>
          <p:nvPr/>
        </p:nvSpPr>
        <p:spPr bwMode="auto">
          <a:xfrm>
            <a:off x="1939925" y="1571079"/>
            <a:ext cx="392113"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6" name="Text Box 7"/>
          <p:cNvSpPr txBox="1">
            <a:spLocks noChangeArrowheads="1"/>
          </p:cNvSpPr>
          <p:nvPr/>
        </p:nvSpPr>
        <p:spPr bwMode="auto">
          <a:xfrm>
            <a:off x="385219" y="1556792"/>
            <a:ext cx="1313949" cy="7078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r>
              <a:rPr kumimoji="1" lang="de-DE" altLang="de-DE" sz="2000" b="1"/>
              <a:t>4.8 MeV/u</a:t>
            </a:r>
          </a:p>
          <a:p>
            <a:pPr algn="ctr" eaLnBrk="1" hangingPunct="1"/>
            <a:r>
              <a:rPr kumimoji="1" lang="de-DE" altLang="de-DE" sz="2000" b="1"/>
              <a:t>Au ions</a:t>
            </a:r>
            <a:endParaRPr kumimoji="1" lang="en-US" altLang="de-DE" sz="2000" b="1"/>
          </a:p>
        </p:txBody>
      </p:sp>
      <p:sp>
        <p:nvSpPr>
          <p:cNvPr id="37" name="Text Box 8"/>
          <p:cNvSpPr txBox="1">
            <a:spLocks noChangeArrowheads="1"/>
          </p:cNvSpPr>
          <p:nvPr/>
        </p:nvSpPr>
        <p:spPr bwMode="auto">
          <a:xfrm>
            <a:off x="3117537" y="1777286"/>
            <a:ext cx="1016625"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r>
              <a:rPr kumimoji="1" lang="en-US" altLang="de-DE" sz="1800" dirty="0">
                <a:sym typeface="Symbol" pitchFamily="18" charset="2"/>
              </a:rPr>
              <a:t>Chi = 45°</a:t>
            </a:r>
          </a:p>
        </p:txBody>
      </p:sp>
      <p:sp>
        <p:nvSpPr>
          <p:cNvPr id="38" name="Line 9"/>
          <p:cNvSpPr>
            <a:spLocks noChangeShapeType="1"/>
          </p:cNvSpPr>
          <p:nvPr/>
        </p:nvSpPr>
        <p:spPr bwMode="auto">
          <a:xfrm>
            <a:off x="1939925" y="1690142"/>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9" name="Line 10"/>
          <p:cNvSpPr>
            <a:spLocks noChangeShapeType="1"/>
          </p:cNvSpPr>
          <p:nvPr/>
        </p:nvSpPr>
        <p:spPr bwMode="auto">
          <a:xfrm>
            <a:off x="1939925" y="1796504"/>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0" name="Line 11"/>
          <p:cNvSpPr>
            <a:spLocks noChangeShapeType="1"/>
          </p:cNvSpPr>
          <p:nvPr/>
        </p:nvSpPr>
        <p:spPr bwMode="auto">
          <a:xfrm>
            <a:off x="1939925" y="1920329"/>
            <a:ext cx="392113"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1" name="Line 12"/>
          <p:cNvSpPr>
            <a:spLocks noChangeShapeType="1"/>
          </p:cNvSpPr>
          <p:nvPr/>
        </p:nvSpPr>
        <p:spPr bwMode="auto">
          <a:xfrm>
            <a:off x="1939925" y="2047329"/>
            <a:ext cx="392112"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2" name="Line 13"/>
          <p:cNvSpPr>
            <a:spLocks noChangeShapeType="1"/>
          </p:cNvSpPr>
          <p:nvPr/>
        </p:nvSpPr>
        <p:spPr bwMode="auto">
          <a:xfrm>
            <a:off x="1939925" y="2187029"/>
            <a:ext cx="392113"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3" name="Text Box 14"/>
          <p:cNvSpPr txBox="1">
            <a:spLocks noChangeArrowheads="1"/>
          </p:cNvSpPr>
          <p:nvPr/>
        </p:nvSpPr>
        <p:spPr bwMode="auto">
          <a:xfrm>
            <a:off x="1581150" y="5262031"/>
            <a:ext cx="17925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a:t>NiO single crystal</a:t>
            </a:r>
          </a:p>
        </p:txBody>
      </p:sp>
      <p:sp>
        <p:nvSpPr>
          <p:cNvPr id="44" name="Oval 15"/>
          <p:cNvSpPr>
            <a:spLocks noChangeArrowheads="1"/>
          </p:cNvSpPr>
          <p:nvPr/>
        </p:nvSpPr>
        <p:spPr bwMode="auto">
          <a:xfrm>
            <a:off x="1909763" y="3342744"/>
            <a:ext cx="1406525" cy="1406525"/>
          </a:xfrm>
          <a:prstGeom prst="ellipse">
            <a:avLst/>
          </a:prstGeom>
          <a:noFill/>
          <a:ln w="635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42650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3"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TextBox 404"/>
          <p:cNvSpPr txBox="1"/>
          <p:nvPr/>
        </p:nvSpPr>
        <p:spPr>
          <a:xfrm>
            <a:off x="3828" y="188640"/>
            <a:ext cx="9140171"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Motivation</a:t>
            </a:r>
          </a:p>
          <a:p>
            <a:pPr algn="ctr"/>
            <a:r>
              <a:rPr lang="en-US" sz="2400" b="1" dirty="0" smtClean="0">
                <a:latin typeface="Arial" panose="020B0604020202020204" pitchFamily="34" charset="0"/>
                <a:cs typeface="Arial" panose="020B0604020202020204" pitchFamily="34" charset="0"/>
              </a:rPr>
              <a:t>(Outline)</a:t>
            </a:r>
            <a:endParaRPr lang="de-DE" sz="2400" b="1" dirty="0">
              <a:latin typeface="Arial" panose="020B0604020202020204" pitchFamily="34" charset="0"/>
              <a:cs typeface="Arial" panose="020B0604020202020204" pitchFamily="34" charset="0"/>
            </a:endParaRPr>
          </a:p>
        </p:txBody>
      </p:sp>
      <p:pic>
        <p:nvPicPr>
          <p:cNvPr id="425"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6"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932106" y="1556792"/>
            <a:ext cx="6207148" cy="4524315"/>
          </a:xfrm>
          <a:prstGeom prst="rect">
            <a:avLst/>
          </a:prstGeom>
          <a:noFill/>
        </p:spPr>
        <p:txBody>
          <a:bodyPr wrap="none" rtlCol="0">
            <a:spAutoFit/>
          </a:bodyPr>
          <a:lstStyle/>
          <a:p>
            <a:pPr marL="285750" indent="-285750">
              <a:buFontTx/>
              <a:buChar char="-"/>
            </a:pPr>
            <a:r>
              <a:rPr lang="en-US" sz="2400" dirty="0" smtClean="0">
                <a:latin typeface="Arial" panose="020B0604020202020204" pitchFamily="34" charset="0"/>
                <a:cs typeface="Arial" panose="020B0604020202020204" pitchFamily="34" charset="0"/>
              </a:rPr>
              <a:t>Swift heavy ions in materials</a:t>
            </a:r>
          </a:p>
          <a:p>
            <a:pPr marL="742950" lvl="1" indent="-285750">
              <a:buFontTx/>
              <a:buChar char="-"/>
            </a:pPr>
            <a:r>
              <a:rPr lang="en-US" sz="2400" dirty="0" smtClean="0">
                <a:latin typeface="Arial" panose="020B0604020202020204" pitchFamily="34" charset="0"/>
                <a:cs typeface="Arial" panose="020B0604020202020204" pitchFamily="34" charset="0"/>
              </a:rPr>
              <a:t>Energy loss and damage creation</a:t>
            </a:r>
          </a:p>
          <a:p>
            <a:pPr marL="285750" indent="-285750">
              <a:buFontTx/>
              <a:buChar char="-"/>
            </a:pPr>
            <a:endParaRPr lang="en-US" sz="2400" dirty="0" smtClean="0">
              <a:latin typeface="Arial" panose="020B0604020202020204" pitchFamily="34" charset="0"/>
              <a:cs typeface="Arial" panose="020B0604020202020204" pitchFamily="34" charset="0"/>
            </a:endParaRPr>
          </a:p>
          <a:p>
            <a:pPr marL="285750" indent="-285750">
              <a:buFontTx/>
              <a:buChar char="-"/>
            </a:pPr>
            <a:r>
              <a:rPr lang="en-US" sz="2400" dirty="0" smtClean="0">
                <a:latin typeface="Arial" panose="020B0604020202020204" pitchFamily="34" charset="0"/>
                <a:cs typeface="Arial" panose="020B0604020202020204" pitchFamily="34" charset="0"/>
              </a:rPr>
              <a:t>MF sites and their application for research</a:t>
            </a:r>
          </a:p>
          <a:p>
            <a:pPr marL="742950" lvl="1" indent="-285750">
              <a:buFontTx/>
              <a:buChar char="-"/>
            </a:pPr>
            <a:r>
              <a:rPr lang="en-US" sz="2400" dirty="0" smtClean="0">
                <a:latin typeface="Arial" panose="020B0604020202020204" pitchFamily="34" charset="0"/>
                <a:cs typeface="Arial" panose="020B0604020202020204" pitchFamily="34" charset="0"/>
              </a:rPr>
              <a:t>X0: </a:t>
            </a:r>
            <a:r>
              <a:rPr lang="en-US" sz="2400" dirty="0" err="1" smtClean="0">
                <a:latin typeface="Arial" panose="020B0604020202020204" pitchFamily="34" charset="0"/>
                <a:cs typeface="Arial" panose="020B0604020202020204" pitchFamily="34" charset="0"/>
              </a:rPr>
              <a:t>nano</a:t>
            </a:r>
            <a:r>
              <a:rPr lang="en-US" sz="2400" dirty="0" smtClean="0">
                <a:latin typeface="Arial" panose="020B0604020202020204" pitchFamily="34" charset="0"/>
                <a:cs typeface="Arial" panose="020B0604020202020204" pitchFamily="34" charset="0"/>
              </a:rPr>
              <a:t> structures</a:t>
            </a:r>
          </a:p>
          <a:p>
            <a:pPr marL="742950" lvl="1" indent="-285750">
              <a:buFontTx/>
              <a:buChar char="-"/>
            </a:pPr>
            <a:r>
              <a:rPr lang="en-US" sz="2400" dirty="0">
                <a:latin typeface="Arial" panose="020B0604020202020204" pitchFamily="34" charset="0"/>
                <a:cs typeface="Arial" panose="020B0604020202020204" pitchFamily="34" charset="0"/>
              </a:rPr>
              <a:t>M-branch: in situ </a:t>
            </a:r>
            <a:r>
              <a:rPr lang="en-US" sz="2400" dirty="0" smtClean="0">
                <a:latin typeface="Arial" panose="020B0604020202020204" pitchFamily="34" charset="0"/>
                <a:cs typeface="Arial" panose="020B0604020202020204" pitchFamily="34" charset="0"/>
              </a:rPr>
              <a:t>studies</a:t>
            </a:r>
          </a:p>
          <a:p>
            <a:pPr marL="285750" indent="-285750">
              <a:buFontTx/>
              <a:buChar char="-"/>
            </a:pPr>
            <a:endParaRPr lang="en-US" sz="2400" dirty="0" smtClean="0">
              <a:latin typeface="Arial" panose="020B0604020202020204" pitchFamily="34" charset="0"/>
              <a:cs typeface="Arial" panose="020B0604020202020204" pitchFamily="34" charset="0"/>
            </a:endParaRPr>
          </a:p>
          <a:p>
            <a:pPr marL="285750" indent="-285750">
              <a:buFontTx/>
              <a:buChar char="-"/>
            </a:pPr>
            <a:r>
              <a:rPr lang="en-US" sz="2400" dirty="0" smtClean="0">
                <a:latin typeface="Arial" panose="020B0604020202020204" pitchFamily="34" charset="0"/>
                <a:cs typeface="Arial" panose="020B0604020202020204" pitchFamily="34" charset="0"/>
              </a:rPr>
              <a:t>Radiation damage</a:t>
            </a:r>
          </a:p>
          <a:p>
            <a:pPr marL="742950" lvl="1" indent="-285750">
              <a:buFontTx/>
              <a:buChar char="-"/>
            </a:pPr>
            <a:r>
              <a:rPr lang="en-US" sz="2400" dirty="0" smtClean="0">
                <a:latin typeface="Arial" panose="020B0604020202020204" pitchFamily="34" charset="0"/>
                <a:cs typeface="Arial" panose="020B0604020202020204" pitchFamily="34" charset="0"/>
              </a:rPr>
              <a:t>FAIR materials</a:t>
            </a:r>
          </a:p>
          <a:p>
            <a:pPr marL="742950" lvl="1" indent="-285750">
              <a:buFontTx/>
              <a:buChar char="-"/>
            </a:pPr>
            <a:endParaRPr lang="en-US" sz="2400" dirty="0" smtClean="0">
              <a:latin typeface="Arial" panose="020B0604020202020204" pitchFamily="34" charset="0"/>
              <a:cs typeface="Arial" panose="020B0604020202020204" pitchFamily="34" charset="0"/>
            </a:endParaRPr>
          </a:p>
          <a:p>
            <a:pPr marL="285750" indent="-285750">
              <a:buFontTx/>
              <a:buChar char="-"/>
            </a:pPr>
            <a:r>
              <a:rPr lang="en-US" sz="2400" dirty="0" smtClean="0">
                <a:latin typeface="Arial" panose="020B0604020202020204" pitchFamily="34" charset="0"/>
                <a:cs typeface="Arial" panose="020B0604020202020204" pitchFamily="34" charset="0"/>
              </a:rPr>
              <a:t>Materials under extreme conditions</a:t>
            </a:r>
          </a:p>
          <a:p>
            <a:pPr marL="742950" lvl="1" indent="-285750">
              <a:buFontTx/>
              <a:buChar char="-"/>
            </a:pPr>
            <a:r>
              <a:rPr lang="en-US" sz="2400" dirty="0" smtClean="0">
                <a:latin typeface="Arial" panose="020B0604020202020204" pitchFamily="34" charset="0"/>
                <a:cs typeface="Arial" panose="020B0604020202020204" pitchFamily="34" charset="0"/>
              </a:rPr>
              <a:t>Material research with the FAIR facility</a:t>
            </a:r>
            <a:endParaRPr lang="en-US" sz="2400" dirty="0">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064662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 kopf7.jpg                                                      0000978B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In-situ</a:t>
            </a:r>
            <a:r>
              <a:rPr lang="en-US" sz="2400" b="1" dirty="0" smtClean="0">
                <a:solidFill>
                  <a:srgbClr val="000066"/>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XRD</a:t>
            </a:r>
            <a:endParaRPr lang="de-DE" sz="2400" b="1" dirty="0">
              <a:latin typeface="Arial" panose="020B0604020202020204" pitchFamily="34" charset="0"/>
              <a:cs typeface="Arial" panose="020B0604020202020204" pitchFamily="34" charset="0"/>
            </a:endParaRPr>
          </a:p>
        </p:txBody>
      </p:sp>
      <p:pic>
        <p:nvPicPr>
          <p:cNvPr id="9" name="Picture 7" descr="GSI-logo.jpg                                                   00008A6CMac HD3                        B581438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33"/>
          <p:cNvSpPr txBox="1">
            <a:spLocks noChangeArrowheads="1"/>
          </p:cNvSpPr>
          <p:nvPr/>
        </p:nvSpPr>
        <p:spPr bwMode="auto">
          <a:xfrm>
            <a:off x="2016125" y="1096963"/>
            <a:ext cx="4005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de-DE" sz="1600">
                <a:solidFill>
                  <a:schemeClr val="bg1"/>
                </a:solidFill>
                <a:latin typeface="Arial" charset="0"/>
              </a:rPr>
              <a:t>Chi scan of the NiO (200) reflex (raw data)</a:t>
            </a:r>
          </a:p>
        </p:txBody>
      </p:sp>
      <p:sp>
        <p:nvSpPr>
          <p:cNvPr id="28" name="Text Box 34"/>
          <p:cNvSpPr txBox="1">
            <a:spLocks noChangeArrowheads="1"/>
          </p:cNvSpPr>
          <p:nvPr/>
        </p:nvSpPr>
        <p:spPr bwMode="auto">
          <a:xfrm>
            <a:off x="7132638" y="6015038"/>
            <a:ext cx="852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400" b="1">
                <a:solidFill>
                  <a:schemeClr val="bg1"/>
                </a:solidFill>
                <a:latin typeface="Arial" charset="0"/>
              </a:rPr>
              <a:t>Fluence</a:t>
            </a:r>
            <a:endParaRPr lang="de-DE" altLang="de-DE" sz="1400" b="1" baseline="30000">
              <a:solidFill>
                <a:schemeClr val="bg1"/>
              </a:solidFill>
              <a:latin typeface="Arial" charset="0"/>
            </a:endParaRPr>
          </a:p>
        </p:txBody>
      </p:sp>
      <p:sp>
        <p:nvSpPr>
          <p:cNvPr id="70" name="Rectangle 64"/>
          <p:cNvSpPr>
            <a:spLocks noChangeArrowheads="1"/>
          </p:cNvSpPr>
          <p:nvPr/>
        </p:nvSpPr>
        <p:spPr bwMode="auto">
          <a:xfrm>
            <a:off x="315913" y="1641475"/>
            <a:ext cx="6635750" cy="472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71" name="Object 2"/>
          <p:cNvGraphicFramePr>
            <a:graphicFrameLocks noChangeAspect="1"/>
          </p:cNvGraphicFramePr>
          <p:nvPr/>
        </p:nvGraphicFramePr>
        <p:xfrm>
          <a:off x="92075" y="1196975"/>
          <a:ext cx="7720013" cy="5399088"/>
        </p:xfrm>
        <a:graphic>
          <a:graphicData uri="http://schemas.openxmlformats.org/presentationml/2006/ole">
            <mc:AlternateContent xmlns:mc="http://schemas.openxmlformats.org/markup-compatibility/2006">
              <mc:Choice xmlns:v="urn:schemas-microsoft-com:vml" Requires="v">
                <p:oleObj spid="_x0000_s6922" name="Graph" r:id="rId6" imgW="4145760" imgH="2900160" progId="Origin50.Graph">
                  <p:embed/>
                </p:oleObj>
              </mc:Choice>
              <mc:Fallback>
                <p:oleObj name="Graph" r:id="rId6" imgW="4145760" imgH="2900160"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 y="1196975"/>
                        <a:ext cx="77200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 name="Object 3"/>
          <p:cNvGraphicFramePr>
            <a:graphicFrameLocks noChangeAspect="1"/>
          </p:cNvGraphicFramePr>
          <p:nvPr/>
        </p:nvGraphicFramePr>
        <p:xfrm>
          <a:off x="92075" y="1196975"/>
          <a:ext cx="7720013" cy="5399088"/>
        </p:xfrm>
        <a:graphic>
          <a:graphicData uri="http://schemas.openxmlformats.org/presentationml/2006/ole">
            <mc:AlternateContent xmlns:mc="http://schemas.openxmlformats.org/markup-compatibility/2006">
              <mc:Choice xmlns:v="urn:schemas-microsoft-com:vml" Requires="v">
                <p:oleObj spid="_x0000_s6923" name="Graph" r:id="rId8" imgW="4145760" imgH="2900160" progId="Origin50.Graph">
                  <p:embed/>
                </p:oleObj>
              </mc:Choice>
              <mc:Fallback>
                <p:oleObj name="Graph" r:id="rId8" imgW="4145760" imgH="290016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 y="1196975"/>
                        <a:ext cx="77200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 name="Object 4"/>
          <p:cNvGraphicFramePr>
            <a:graphicFrameLocks noChangeAspect="1"/>
          </p:cNvGraphicFramePr>
          <p:nvPr/>
        </p:nvGraphicFramePr>
        <p:xfrm>
          <a:off x="92075" y="1196975"/>
          <a:ext cx="7716838" cy="5399088"/>
        </p:xfrm>
        <a:graphic>
          <a:graphicData uri="http://schemas.openxmlformats.org/presentationml/2006/ole">
            <mc:AlternateContent xmlns:mc="http://schemas.openxmlformats.org/markup-compatibility/2006">
              <mc:Choice xmlns:v="urn:schemas-microsoft-com:vml" Requires="v">
                <p:oleObj spid="_x0000_s6924" name="Graph" r:id="rId10" imgW="4145760" imgH="2900160" progId="Origin50.Graph">
                  <p:embed/>
                </p:oleObj>
              </mc:Choice>
              <mc:Fallback>
                <p:oleObj name="Graph" r:id="rId10" imgW="4145760" imgH="290016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75" y="1196975"/>
                        <a:ext cx="7716838"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 name="Object 5"/>
          <p:cNvGraphicFramePr>
            <a:graphicFrameLocks noChangeAspect="1"/>
          </p:cNvGraphicFramePr>
          <p:nvPr/>
        </p:nvGraphicFramePr>
        <p:xfrm>
          <a:off x="92075" y="1196975"/>
          <a:ext cx="7716838" cy="5399088"/>
        </p:xfrm>
        <a:graphic>
          <a:graphicData uri="http://schemas.openxmlformats.org/presentationml/2006/ole">
            <mc:AlternateContent xmlns:mc="http://schemas.openxmlformats.org/markup-compatibility/2006">
              <mc:Choice xmlns:v="urn:schemas-microsoft-com:vml" Requires="v">
                <p:oleObj spid="_x0000_s6925" name="Graph" r:id="rId12" imgW="4145760" imgH="2900160" progId="Origin50.Graph">
                  <p:embed/>
                </p:oleObj>
              </mc:Choice>
              <mc:Fallback>
                <p:oleObj name="Graph" r:id="rId12" imgW="4145760" imgH="2900160" progId="Origin50.Grap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075" y="1196975"/>
                        <a:ext cx="7716838"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 name="Object 6"/>
          <p:cNvGraphicFramePr>
            <a:graphicFrameLocks noChangeAspect="1"/>
          </p:cNvGraphicFramePr>
          <p:nvPr/>
        </p:nvGraphicFramePr>
        <p:xfrm>
          <a:off x="92075" y="1196975"/>
          <a:ext cx="7720013" cy="5399088"/>
        </p:xfrm>
        <a:graphic>
          <a:graphicData uri="http://schemas.openxmlformats.org/presentationml/2006/ole">
            <mc:AlternateContent xmlns:mc="http://schemas.openxmlformats.org/markup-compatibility/2006">
              <mc:Choice xmlns:v="urn:schemas-microsoft-com:vml" Requires="v">
                <p:oleObj spid="_x0000_s6926" name="Graph" r:id="rId14" imgW="4145760" imgH="2900160" progId="Origin50.Graph">
                  <p:embed/>
                </p:oleObj>
              </mc:Choice>
              <mc:Fallback>
                <p:oleObj name="Graph" r:id="rId14" imgW="4145760" imgH="2900160" progId="Origin50.Grap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075" y="1196975"/>
                        <a:ext cx="77200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 name="Object 7"/>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27" name="Graph" r:id="rId16" imgW="4145760" imgH="2900160" progId="Origin50.Graph">
                  <p:embed/>
                </p:oleObj>
              </mc:Choice>
              <mc:Fallback>
                <p:oleObj name="Graph" r:id="rId16" imgW="4145760" imgH="2900160" progId="Origin50.Graph">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 name="Object 8"/>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28" name="Graph" r:id="rId18" imgW="4145760" imgH="2900160" progId="Origin50.Graph">
                  <p:embed/>
                </p:oleObj>
              </mc:Choice>
              <mc:Fallback>
                <p:oleObj name="Graph" r:id="rId18" imgW="4145760" imgH="2900160" progId="Origin50.Graph">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 name="Object 9"/>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29" name="Graph" r:id="rId20" imgW="4145760" imgH="2900160" progId="Origin50.Graph">
                  <p:embed/>
                </p:oleObj>
              </mc:Choice>
              <mc:Fallback>
                <p:oleObj name="Graph" r:id="rId20" imgW="4145760" imgH="2900160" progId="Origin50.Graph">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 name="Object 10"/>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0" name="Graph" r:id="rId22" imgW="4145760" imgH="2900160" progId="Origin50.Graph">
                  <p:embed/>
                </p:oleObj>
              </mc:Choice>
              <mc:Fallback>
                <p:oleObj name="Graph" r:id="rId22" imgW="4145760" imgH="2900160" progId="Origin50.Graph">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 name="Object 11"/>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1" name="Graph" r:id="rId24" imgW="4145760" imgH="2900160" progId="Origin50.Graph">
                  <p:embed/>
                </p:oleObj>
              </mc:Choice>
              <mc:Fallback>
                <p:oleObj name="Graph" r:id="rId24" imgW="4145760" imgH="2900160" progId="Origin50.Graph">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 name="Object 12"/>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2" name="Graph" r:id="rId26" imgW="4145760" imgH="2900160" progId="Origin50.Graph">
                  <p:embed/>
                </p:oleObj>
              </mc:Choice>
              <mc:Fallback>
                <p:oleObj name="Graph" r:id="rId26" imgW="4145760" imgH="2900160" progId="Origin50.Graph">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 name="Object 13"/>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3" name="Graph" r:id="rId28" imgW="4145760" imgH="2900160" progId="Origin50.Graph">
                  <p:embed/>
                </p:oleObj>
              </mc:Choice>
              <mc:Fallback>
                <p:oleObj name="Graph" r:id="rId28" imgW="4145760" imgH="2900160" progId="Origin50.Graph">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 name="Object 14"/>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4" name="Graph" r:id="rId30" imgW="4145760" imgH="2900160" progId="Origin50.Graph">
                  <p:embed/>
                </p:oleObj>
              </mc:Choice>
              <mc:Fallback>
                <p:oleObj name="Graph" r:id="rId30" imgW="4145760" imgH="2900160" progId="Origin50.Graph">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 name="Object 15"/>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5" name="Graph" r:id="rId32" imgW="4145760" imgH="2900160" progId="Origin50.Graph">
                  <p:embed/>
                </p:oleObj>
              </mc:Choice>
              <mc:Fallback>
                <p:oleObj name="Graph" r:id="rId32" imgW="4145760" imgH="2900160" progId="Origin50.Graph">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 name="Object 16"/>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6" name="Graph" r:id="rId33" imgW="4145760" imgH="2900160" progId="Origin50.Graph">
                  <p:embed/>
                </p:oleObj>
              </mc:Choice>
              <mc:Fallback>
                <p:oleObj name="Graph" r:id="rId33" imgW="4145760" imgH="2900160" progId="Origin50.Graph">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 name="Object 17"/>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7" name="Graph" r:id="rId35" imgW="4145760" imgH="2900160" progId="Origin50.Graph">
                  <p:embed/>
                </p:oleObj>
              </mc:Choice>
              <mc:Fallback>
                <p:oleObj name="Graph" r:id="rId35" imgW="4145760" imgH="2900160" progId="Origin50.Graph">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 name="Object 18"/>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8" name="Graph" r:id="rId37" imgW="4145760" imgH="2900160" progId="Origin50.Graph">
                  <p:embed/>
                </p:oleObj>
              </mc:Choice>
              <mc:Fallback>
                <p:oleObj name="Graph" r:id="rId37" imgW="4145760" imgH="2900160" progId="Origin50.Graph">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 name="Object 19"/>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39" name="Graph" r:id="rId39" imgW="4145760" imgH="2900160" progId="Origin50.Graph">
                  <p:embed/>
                </p:oleObj>
              </mc:Choice>
              <mc:Fallback>
                <p:oleObj name="Graph" r:id="rId39" imgW="4145760" imgH="2900160" progId="Origin50.Graph">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 name="Object 20"/>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0" name="Graph" r:id="rId41" imgW="4145760" imgH="2900160" progId="Origin50.Graph">
                  <p:embed/>
                </p:oleObj>
              </mc:Choice>
              <mc:Fallback>
                <p:oleObj name="Graph" r:id="rId41" imgW="4145760" imgH="2900160" progId="Origin50.Graph">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 name="Object 21"/>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1" name="Graph" r:id="rId43" imgW="4145760" imgH="2900160" progId="Origin50.Graph">
                  <p:embed/>
                </p:oleObj>
              </mc:Choice>
              <mc:Fallback>
                <p:oleObj name="Graph" r:id="rId43" imgW="4145760" imgH="2900160" progId="Origin50.Graph">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 name="Object 22"/>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2" name="Graph" r:id="rId45" imgW="4145760" imgH="2900160" progId="Origin50.Graph">
                  <p:embed/>
                </p:oleObj>
              </mc:Choice>
              <mc:Fallback>
                <p:oleObj name="Graph" r:id="rId45" imgW="4145760" imgH="2900160" progId="Origin50.Graph">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 name="Object 23"/>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3" name="Graph" r:id="rId47" imgW="4145760" imgH="2900160" progId="Origin50.Graph">
                  <p:embed/>
                </p:oleObj>
              </mc:Choice>
              <mc:Fallback>
                <p:oleObj name="Graph" r:id="rId47" imgW="4145760" imgH="2900160" progId="Origin50.Graph">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 name="Object 24"/>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4" name="Graph" r:id="rId49" imgW="4145760" imgH="2900160" progId="Origin50.Graph">
                  <p:embed/>
                </p:oleObj>
              </mc:Choice>
              <mc:Fallback>
                <p:oleObj name="Graph" r:id="rId49" imgW="4145760" imgH="2900160" progId="Origin50.Graph">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 name="Object 25"/>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5" name="Graph" r:id="rId51" imgW="4145760" imgH="2900160" progId="Origin50.Graph">
                  <p:embed/>
                </p:oleObj>
              </mc:Choice>
              <mc:Fallback>
                <p:oleObj name="Graph" r:id="rId51" imgW="4145760" imgH="2900160" progId="Origin50.Graph">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 name="Object 26"/>
          <p:cNvGraphicFramePr>
            <a:graphicFrameLocks noChangeAspect="1"/>
          </p:cNvGraphicFramePr>
          <p:nvPr/>
        </p:nvGraphicFramePr>
        <p:xfrm>
          <a:off x="92075" y="1196975"/>
          <a:ext cx="7718425" cy="5399088"/>
        </p:xfrm>
        <a:graphic>
          <a:graphicData uri="http://schemas.openxmlformats.org/presentationml/2006/ole">
            <mc:AlternateContent xmlns:mc="http://schemas.openxmlformats.org/markup-compatibility/2006">
              <mc:Choice xmlns:v="urn:schemas-microsoft-com:vml" Requires="v">
                <p:oleObj spid="_x0000_s6946" name="Graph" r:id="rId53" imgW="4145760" imgH="2900160" progId="Origin50.Graph">
                  <p:embed/>
                </p:oleObj>
              </mc:Choice>
              <mc:Fallback>
                <p:oleObj name="Graph" r:id="rId53" imgW="4145760" imgH="2900160" progId="Origin50.Graph">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92075" y="1196975"/>
                        <a:ext cx="77184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 name="Line 27"/>
          <p:cNvSpPr>
            <a:spLocks noChangeShapeType="1"/>
          </p:cNvSpPr>
          <p:nvPr/>
        </p:nvSpPr>
        <p:spPr bwMode="auto">
          <a:xfrm rot="18900000">
            <a:off x="5308600" y="2286000"/>
            <a:ext cx="0" cy="1150938"/>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7" name="Line 28"/>
          <p:cNvSpPr>
            <a:spLocks noChangeShapeType="1"/>
          </p:cNvSpPr>
          <p:nvPr/>
        </p:nvSpPr>
        <p:spPr bwMode="auto">
          <a:xfrm flipH="1">
            <a:off x="5957888" y="25019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 name="Line 29"/>
          <p:cNvSpPr>
            <a:spLocks noChangeShapeType="1"/>
          </p:cNvSpPr>
          <p:nvPr/>
        </p:nvSpPr>
        <p:spPr bwMode="auto">
          <a:xfrm flipH="1">
            <a:off x="5976938" y="2717800"/>
            <a:ext cx="5365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9" name="Line 30"/>
          <p:cNvSpPr>
            <a:spLocks noChangeShapeType="1"/>
          </p:cNvSpPr>
          <p:nvPr/>
        </p:nvSpPr>
        <p:spPr bwMode="auto">
          <a:xfrm flipH="1">
            <a:off x="5957888" y="29337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0" name="Line 31"/>
          <p:cNvSpPr>
            <a:spLocks noChangeShapeType="1"/>
          </p:cNvSpPr>
          <p:nvPr/>
        </p:nvSpPr>
        <p:spPr bwMode="auto">
          <a:xfrm flipH="1">
            <a:off x="5959475" y="314960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1" name="Text Box 32"/>
          <p:cNvSpPr txBox="1">
            <a:spLocks noChangeArrowheads="1"/>
          </p:cNvSpPr>
          <p:nvPr/>
        </p:nvSpPr>
        <p:spPr bwMode="auto">
          <a:xfrm>
            <a:off x="5648325" y="1709738"/>
            <a:ext cx="122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DE" altLang="de-DE" sz="1800">
                <a:latin typeface="Arial" charset="0"/>
              </a:rPr>
              <a:t>Au ions</a:t>
            </a:r>
          </a:p>
          <a:p>
            <a:pPr algn="ctr" eaLnBrk="1" hangingPunct="1"/>
            <a:r>
              <a:rPr lang="de-DE" altLang="de-DE" sz="1800">
                <a:latin typeface="Arial" charset="0"/>
              </a:rPr>
              <a:t>4.8 MeV/u</a:t>
            </a:r>
          </a:p>
        </p:txBody>
      </p:sp>
      <p:sp>
        <p:nvSpPr>
          <p:cNvPr id="102" name="Text Box 33"/>
          <p:cNvSpPr txBox="1">
            <a:spLocks noChangeArrowheads="1"/>
          </p:cNvSpPr>
          <p:nvPr/>
        </p:nvSpPr>
        <p:spPr bwMode="auto">
          <a:xfrm>
            <a:off x="2571281" y="1183598"/>
            <a:ext cx="4005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de-DE" sz="1600" dirty="0">
                <a:latin typeface="Arial" charset="0"/>
              </a:rPr>
              <a:t>Chi scan of the </a:t>
            </a:r>
            <a:r>
              <a:rPr lang="en-US" altLang="de-DE" sz="1600" dirty="0" err="1">
                <a:latin typeface="Arial" charset="0"/>
              </a:rPr>
              <a:t>NiO</a:t>
            </a:r>
            <a:r>
              <a:rPr lang="en-US" altLang="de-DE" sz="1600" dirty="0">
                <a:latin typeface="Arial" charset="0"/>
              </a:rPr>
              <a:t> (200) reflex (raw data)</a:t>
            </a:r>
          </a:p>
        </p:txBody>
      </p:sp>
      <p:sp>
        <p:nvSpPr>
          <p:cNvPr id="103" name="Text Box 34"/>
          <p:cNvSpPr txBox="1">
            <a:spLocks noChangeArrowheads="1"/>
          </p:cNvSpPr>
          <p:nvPr/>
        </p:nvSpPr>
        <p:spPr bwMode="auto">
          <a:xfrm>
            <a:off x="7132638" y="6015038"/>
            <a:ext cx="852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400" b="1">
                <a:solidFill>
                  <a:schemeClr val="bg1"/>
                </a:solidFill>
                <a:latin typeface="Arial" charset="0"/>
              </a:rPr>
              <a:t>Fluence</a:t>
            </a:r>
            <a:endParaRPr lang="de-DE" altLang="de-DE" sz="1400" b="1" baseline="30000">
              <a:solidFill>
                <a:schemeClr val="bg1"/>
              </a:solidFill>
              <a:latin typeface="Arial" charset="0"/>
            </a:endParaRPr>
          </a:p>
        </p:txBody>
      </p:sp>
      <p:sp>
        <p:nvSpPr>
          <p:cNvPr id="104" name="Text Box 35"/>
          <p:cNvSpPr txBox="1">
            <a:spLocks noChangeArrowheads="1"/>
          </p:cNvSpPr>
          <p:nvPr/>
        </p:nvSpPr>
        <p:spPr bwMode="auto">
          <a:xfrm>
            <a:off x="8172450" y="56610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800">
                <a:latin typeface="Arial" charset="0"/>
              </a:rPr>
              <a:t>0</a:t>
            </a:r>
          </a:p>
        </p:txBody>
      </p:sp>
      <p:sp>
        <p:nvSpPr>
          <p:cNvPr id="105" name="Text Box 36"/>
          <p:cNvSpPr txBox="1">
            <a:spLocks noChangeArrowheads="1"/>
          </p:cNvSpPr>
          <p:nvPr/>
        </p:nvSpPr>
        <p:spPr bwMode="auto">
          <a:xfrm>
            <a:off x="7954963" y="2924175"/>
            <a:ext cx="717550" cy="366713"/>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DE" altLang="de-DE" sz="1800">
                <a:latin typeface="Arial" charset="0"/>
              </a:rPr>
              <a:t>8E14</a:t>
            </a:r>
          </a:p>
        </p:txBody>
      </p:sp>
      <p:sp>
        <p:nvSpPr>
          <p:cNvPr id="106" name="Text Box 37"/>
          <p:cNvSpPr txBox="1">
            <a:spLocks noChangeArrowheads="1"/>
          </p:cNvSpPr>
          <p:nvPr/>
        </p:nvSpPr>
        <p:spPr bwMode="auto">
          <a:xfrm>
            <a:off x="7961313" y="4148138"/>
            <a:ext cx="717550" cy="36671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DE" altLang="de-DE" sz="1800">
                <a:latin typeface="Arial" charset="0"/>
              </a:rPr>
              <a:t>4E14</a:t>
            </a:r>
          </a:p>
        </p:txBody>
      </p:sp>
      <p:sp>
        <p:nvSpPr>
          <p:cNvPr id="107" name="Text Box 38"/>
          <p:cNvSpPr txBox="1">
            <a:spLocks noChangeArrowheads="1"/>
          </p:cNvSpPr>
          <p:nvPr/>
        </p:nvSpPr>
        <p:spPr bwMode="auto">
          <a:xfrm>
            <a:off x="7961313" y="4868863"/>
            <a:ext cx="717550" cy="36671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DE" altLang="de-DE" sz="1800">
                <a:latin typeface="Arial" charset="0"/>
              </a:rPr>
              <a:t>2E14</a:t>
            </a:r>
          </a:p>
        </p:txBody>
      </p:sp>
      <p:sp>
        <p:nvSpPr>
          <p:cNvPr id="108" name="Text Box 39"/>
          <p:cNvSpPr txBox="1">
            <a:spLocks noChangeArrowheads="1"/>
          </p:cNvSpPr>
          <p:nvPr/>
        </p:nvSpPr>
        <p:spPr bwMode="auto">
          <a:xfrm>
            <a:off x="7961313" y="3500438"/>
            <a:ext cx="717550" cy="36671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de-DE" altLang="de-DE" sz="1800">
                <a:latin typeface="Arial" charset="0"/>
              </a:rPr>
              <a:t>6E14</a:t>
            </a:r>
          </a:p>
        </p:txBody>
      </p:sp>
      <p:sp>
        <p:nvSpPr>
          <p:cNvPr id="109" name="Rectangle 40"/>
          <p:cNvSpPr>
            <a:spLocks noChangeArrowheads="1"/>
          </p:cNvSpPr>
          <p:nvPr/>
        </p:nvSpPr>
        <p:spPr bwMode="auto">
          <a:xfrm>
            <a:off x="7235825" y="5876925"/>
            <a:ext cx="576263" cy="730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0" name="Rectangle 41"/>
          <p:cNvSpPr>
            <a:spLocks noChangeArrowheads="1"/>
          </p:cNvSpPr>
          <p:nvPr/>
        </p:nvSpPr>
        <p:spPr bwMode="auto">
          <a:xfrm>
            <a:off x="7235825" y="5734050"/>
            <a:ext cx="576263" cy="215900"/>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1" name="Rectangle 42"/>
          <p:cNvSpPr>
            <a:spLocks noChangeArrowheads="1"/>
          </p:cNvSpPr>
          <p:nvPr/>
        </p:nvSpPr>
        <p:spPr bwMode="auto">
          <a:xfrm>
            <a:off x="7235825" y="5661025"/>
            <a:ext cx="576263" cy="2889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 name="Rectangle 43"/>
          <p:cNvSpPr>
            <a:spLocks noChangeArrowheads="1"/>
          </p:cNvSpPr>
          <p:nvPr/>
        </p:nvSpPr>
        <p:spPr bwMode="auto">
          <a:xfrm>
            <a:off x="7235825" y="5589588"/>
            <a:ext cx="576263" cy="360362"/>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 name="Rectangle 44"/>
          <p:cNvSpPr>
            <a:spLocks noChangeArrowheads="1"/>
          </p:cNvSpPr>
          <p:nvPr/>
        </p:nvSpPr>
        <p:spPr bwMode="auto">
          <a:xfrm>
            <a:off x="7235825" y="5518150"/>
            <a:ext cx="576263" cy="431800"/>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Rectangle 45"/>
          <p:cNvSpPr>
            <a:spLocks noChangeArrowheads="1"/>
          </p:cNvSpPr>
          <p:nvPr/>
        </p:nvSpPr>
        <p:spPr bwMode="auto">
          <a:xfrm>
            <a:off x="7235825" y="5445125"/>
            <a:ext cx="576263" cy="5048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5" name="Rectangle 46"/>
          <p:cNvSpPr>
            <a:spLocks noChangeArrowheads="1"/>
          </p:cNvSpPr>
          <p:nvPr/>
        </p:nvSpPr>
        <p:spPr bwMode="auto">
          <a:xfrm>
            <a:off x="7235825" y="5373688"/>
            <a:ext cx="576263" cy="576262"/>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6" name="Rectangle 47"/>
          <p:cNvSpPr>
            <a:spLocks noChangeArrowheads="1"/>
          </p:cNvSpPr>
          <p:nvPr/>
        </p:nvSpPr>
        <p:spPr bwMode="auto">
          <a:xfrm>
            <a:off x="7235825" y="5300663"/>
            <a:ext cx="576263" cy="649287"/>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7" name="Rectangle 48"/>
          <p:cNvSpPr>
            <a:spLocks noChangeArrowheads="1"/>
          </p:cNvSpPr>
          <p:nvPr/>
        </p:nvSpPr>
        <p:spPr bwMode="auto">
          <a:xfrm>
            <a:off x="7235825" y="5229225"/>
            <a:ext cx="576263" cy="7207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8" name="Rectangle 49"/>
          <p:cNvSpPr>
            <a:spLocks noChangeArrowheads="1"/>
          </p:cNvSpPr>
          <p:nvPr/>
        </p:nvSpPr>
        <p:spPr bwMode="auto">
          <a:xfrm>
            <a:off x="7235825" y="5157788"/>
            <a:ext cx="576263" cy="792162"/>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9" name="Rectangle 50"/>
          <p:cNvSpPr>
            <a:spLocks noChangeArrowheads="1"/>
          </p:cNvSpPr>
          <p:nvPr/>
        </p:nvSpPr>
        <p:spPr bwMode="auto">
          <a:xfrm>
            <a:off x="7235825" y="5013325"/>
            <a:ext cx="576263" cy="9366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0" name="Rectangle 51"/>
          <p:cNvSpPr>
            <a:spLocks noChangeArrowheads="1"/>
          </p:cNvSpPr>
          <p:nvPr/>
        </p:nvSpPr>
        <p:spPr bwMode="auto">
          <a:xfrm>
            <a:off x="7235825" y="4868863"/>
            <a:ext cx="576263" cy="1081087"/>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1" name="Rectangle 52"/>
          <p:cNvSpPr>
            <a:spLocks noChangeArrowheads="1"/>
          </p:cNvSpPr>
          <p:nvPr/>
        </p:nvSpPr>
        <p:spPr bwMode="auto">
          <a:xfrm>
            <a:off x="7235825" y="4725988"/>
            <a:ext cx="576263" cy="1223962"/>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2" name="Rectangle 53"/>
          <p:cNvSpPr>
            <a:spLocks noChangeArrowheads="1"/>
          </p:cNvSpPr>
          <p:nvPr/>
        </p:nvSpPr>
        <p:spPr bwMode="auto">
          <a:xfrm>
            <a:off x="7235825" y="4581525"/>
            <a:ext cx="576263" cy="13684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 name="Rectangle 54"/>
          <p:cNvSpPr>
            <a:spLocks noChangeArrowheads="1"/>
          </p:cNvSpPr>
          <p:nvPr/>
        </p:nvSpPr>
        <p:spPr bwMode="auto">
          <a:xfrm>
            <a:off x="7235825" y="4437063"/>
            <a:ext cx="576263" cy="1512887"/>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4" name="Rectangle 55"/>
          <p:cNvSpPr>
            <a:spLocks noChangeArrowheads="1"/>
          </p:cNvSpPr>
          <p:nvPr/>
        </p:nvSpPr>
        <p:spPr bwMode="auto">
          <a:xfrm>
            <a:off x="7235825" y="4292600"/>
            <a:ext cx="576263" cy="1657350"/>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5" name="Rectangle 56"/>
          <p:cNvSpPr>
            <a:spLocks noChangeArrowheads="1"/>
          </p:cNvSpPr>
          <p:nvPr/>
        </p:nvSpPr>
        <p:spPr bwMode="auto">
          <a:xfrm>
            <a:off x="7235825" y="4149725"/>
            <a:ext cx="576263" cy="18002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6" name="Rectangle 57"/>
          <p:cNvSpPr>
            <a:spLocks noChangeArrowheads="1"/>
          </p:cNvSpPr>
          <p:nvPr/>
        </p:nvSpPr>
        <p:spPr bwMode="auto">
          <a:xfrm>
            <a:off x="7235825" y="4005263"/>
            <a:ext cx="576263" cy="1944687"/>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7" name="Rectangle 58"/>
          <p:cNvSpPr>
            <a:spLocks noChangeArrowheads="1"/>
          </p:cNvSpPr>
          <p:nvPr/>
        </p:nvSpPr>
        <p:spPr bwMode="auto">
          <a:xfrm>
            <a:off x="7235825" y="3860800"/>
            <a:ext cx="576263" cy="2089150"/>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8" name="Rectangle 59"/>
          <p:cNvSpPr>
            <a:spLocks noChangeArrowheads="1"/>
          </p:cNvSpPr>
          <p:nvPr/>
        </p:nvSpPr>
        <p:spPr bwMode="auto">
          <a:xfrm>
            <a:off x="7235825" y="3717925"/>
            <a:ext cx="576263" cy="2232025"/>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9" name="Rectangle 60"/>
          <p:cNvSpPr>
            <a:spLocks noChangeArrowheads="1"/>
          </p:cNvSpPr>
          <p:nvPr/>
        </p:nvSpPr>
        <p:spPr bwMode="auto">
          <a:xfrm>
            <a:off x="7235825" y="3573463"/>
            <a:ext cx="576263" cy="2376487"/>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0" name="Rectangle 61"/>
          <p:cNvSpPr>
            <a:spLocks noChangeArrowheads="1"/>
          </p:cNvSpPr>
          <p:nvPr/>
        </p:nvSpPr>
        <p:spPr bwMode="auto">
          <a:xfrm>
            <a:off x="7235825" y="3429000"/>
            <a:ext cx="576263" cy="2520950"/>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1" name="Rectangle 62"/>
          <p:cNvSpPr>
            <a:spLocks noChangeArrowheads="1"/>
          </p:cNvSpPr>
          <p:nvPr/>
        </p:nvSpPr>
        <p:spPr bwMode="auto">
          <a:xfrm>
            <a:off x="7235825" y="3284538"/>
            <a:ext cx="576263" cy="2665412"/>
          </a:xfrm>
          <a:prstGeom prst="rect">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1705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childTnLst>
                          </p:cTn>
                        </p:par>
                        <p:par>
                          <p:cTn id="14" fill="hold">
                            <p:stCondLst>
                              <p:cond delay="500"/>
                            </p:stCondLst>
                            <p:childTnLst>
                              <p:par>
                                <p:cTn id="15" presetID="10" presetClass="exit" presetSubtype="0" fill="hold" nodeType="afterEffect">
                                  <p:stCondLst>
                                    <p:cond delay="0"/>
                                  </p:stCondLst>
                                  <p:childTnLst>
                                    <p:animEffect transition="out" filter="fade">
                                      <p:cBhvr>
                                        <p:cTn id="16" dur="500"/>
                                        <p:tgtEl>
                                          <p:spTgt spid="72"/>
                                        </p:tgtEl>
                                      </p:cBhvr>
                                    </p:animEffect>
                                    <p:set>
                                      <p:cBhvr>
                                        <p:cTn id="17" dur="1" fill="hold">
                                          <p:stCondLst>
                                            <p:cond delay="499"/>
                                          </p:stCondLst>
                                        </p:cTn>
                                        <p:tgtEl>
                                          <p:spTgt spid="7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par>
                          <p:cTn id="24" fill="hold">
                            <p:stCondLst>
                              <p:cond delay="1000"/>
                            </p:stCondLst>
                            <p:childTnLst>
                              <p:par>
                                <p:cTn id="25" presetID="10" presetClass="exit" presetSubtype="0" fill="hold" nodeType="afterEffect">
                                  <p:stCondLst>
                                    <p:cond delay="0"/>
                                  </p:stCondLst>
                                  <p:childTnLst>
                                    <p:animEffect transition="out" filter="fade">
                                      <p:cBhvr>
                                        <p:cTn id="26" dur="500"/>
                                        <p:tgtEl>
                                          <p:spTgt spid="73"/>
                                        </p:tgtEl>
                                      </p:cBhvr>
                                    </p:animEffect>
                                    <p:set>
                                      <p:cBhvr>
                                        <p:cTn id="27" dur="1" fill="hold">
                                          <p:stCondLst>
                                            <p:cond delay="499"/>
                                          </p:stCondLst>
                                        </p:cTn>
                                        <p:tgtEl>
                                          <p:spTgt spid="7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74"/>
                                        </p:tgtEl>
                                      </p:cBhvr>
                                    </p:animEffect>
                                    <p:set>
                                      <p:cBhvr>
                                        <p:cTn id="37" dur="1" fill="hold">
                                          <p:stCondLst>
                                            <p:cond delay="499"/>
                                          </p:stCondLst>
                                        </p:cTn>
                                        <p:tgtEl>
                                          <p:spTgt spid="74"/>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grpId="0" nodeType="clickEffect">
                                  <p:stCondLst>
                                    <p:cond delay="0"/>
                                  </p:stCondLst>
                                  <p:childTnLst>
                                    <p:animRot by="5400000">
                                      <p:cBhvr>
                                        <p:cTn id="47" dur="2000" fill="hold"/>
                                        <p:tgtEl>
                                          <p:spTgt spid="9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fade">
                                      <p:cBhvr>
                                        <p:cTn id="58" dur="500"/>
                                        <p:tgtEl>
                                          <p:spTgt spid="113"/>
                                        </p:tgtEl>
                                      </p:cBhvr>
                                    </p:animEffect>
                                  </p:childTnLst>
                                </p:cTn>
                              </p:par>
                            </p:childTnLst>
                          </p:cTn>
                        </p:par>
                        <p:par>
                          <p:cTn id="59" fill="hold">
                            <p:stCondLst>
                              <p:cond delay="500"/>
                            </p:stCondLst>
                            <p:childTnLst>
                              <p:par>
                                <p:cTn id="60" presetID="10" presetClass="exit" presetSubtype="0" fill="hold" nodeType="afterEffect">
                                  <p:stCondLst>
                                    <p:cond delay="0"/>
                                  </p:stCondLst>
                                  <p:childTnLst>
                                    <p:animEffect transition="out" filter="fade">
                                      <p:cBhvr>
                                        <p:cTn id="61" dur="500"/>
                                        <p:tgtEl>
                                          <p:spTgt spid="76"/>
                                        </p:tgtEl>
                                      </p:cBhvr>
                                    </p:animEffect>
                                    <p:set>
                                      <p:cBhvr>
                                        <p:cTn id="62" dur="1" fill="hold">
                                          <p:stCondLst>
                                            <p:cond delay="499"/>
                                          </p:stCondLst>
                                        </p:cTn>
                                        <p:tgtEl>
                                          <p:spTgt spid="76"/>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fade">
                                      <p:cBhvr>
                                        <p:cTn id="68" dur="500"/>
                                        <p:tgtEl>
                                          <p:spTgt spid="114"/>
                                        </p:tgtEl>
                                      </p:cBhvr>
                                    </p:animEffec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500"/>
                                        <p:tgtEl>
                                          <p:spTgt spid="77"/>
                                        </p:tgtEl>
                                      </p:cBhvr>
                                    </p:animEffect>
                                    <p:set>
                                      <p:cBhvr>
                                        <p:cTn id="72" dur="1" fill="hold">
                                          <p:stCondLst>
                                            <p:cond delay="499"/>
                                          </p:stCondLst>
                                        </p:cTn>
                                        <p:tgtEl>
                                          <p:spTgt spid="77"/>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500"/>
                                        <p:tgtEl>
                                          <p:spTgt spid="7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500"/>
                                        <p:tgtEl>
                                          <p:spTgt spid="115"/>
                                        </p:tgtEl>
                                      </p:cBhvr>
                                    </p:animEffect>
                                  </p:childTnLst>
                                </p:cTn>
                              </p:par>
                            </p:childTnLst>
                          </p:cTn>
                        </p:par>
                        <p:par>
                          <p:cTn id="79" fill="hold">
                            <p:stCondLst>
                              <p:cond delay="1500"/>
                            </p:stCondLst>
                            <p:childTnLst>
                              <p:par>
                                <p:cTn id="80" presetID="10" presetClass="exit" presetSubtype="0" fill="hold" nodeType="afterEffect">
                                  <p:stCondLst>
                                    <p:cond delay="0"/>
                                  </p:stCondLst>
                                  <p:childTnLst>
                                    <p:animEffect transition="out" filter="fade">
                                      <p:cBhvr>
                                        <p:cTn id="81" dur="500"/>
                                        <p:tgtEl>
                                          <p:spTgt spid="78"/>
                                        </p:tgtEl>
                                      </p:cBhvr>
                                    </p:animEffect>
                                    <p:set>
                                      <p:cBhvr>
                                        <p:cTn id="82" dur="1" fill="hold">
                                          <p:stCondLst>
                                            <p:cond delay="499"/>
                                          </p:stCondLst>
                                        </p:cTn>
                                        <p:tgtEl>
                                          <p:spTgt spid="78"/>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fade">
                                      <p:cBhvr>
                                        <p:cTn id="88" dur="500"/>
                                        <p:tgtEl>
                                          <p:spTgt spid="116"/>
                                        </p:tgtEl>
                                      </p:cBhvr>
                                    </p:animEffect>
                                  </p:childTnLst>
                                </p:cTn>
                              </p:par>
                            </p:childTnLst>
                          </p:cTn>
                        </p:par>
                        <p:par>
                          <p:cTn id="89" fill="hold">
                            <p:stCondLst>
                              <p:cond delay="2000"/>
                            </p:stCondLst>
                            <p:childTnLst>
                              <p:par>
                                <p:cTn id="90" presetID="10" presetClass="exit" presetSubtype="0" fill="hold" nodeType="afterEffect">
                                  <p:stCondLst>
                                    <p:cond delay="0"/>
                                  </p:stCondLst>
                                  <p:childTnLst>
                                    <p:animEffect transition="out" filter="fade">
                                      <p:cBhvr>
                                        <p:cTn id="91" dur="500"/>
                                        <p:tgtEl>
                                          <p:spTgt spid="79"/>
                                        </p:tgtEl>
                                      </p:cBhvr>
                                    </p:animEffect>
                                    <p:set>
                                      <p:cBhvr>
                                        <p:cTn id="92" dur="1" fill="hold">
                                          <p:stCondLst>
                                            <p:cond delay="499"/>
                                          </p:stCondLst>
                                        </p:cTn>
                                        <p:tgtEl>
                                          <p:spTgt spid="79"/>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7"/>
                                        </p:tgtEl>
                                        <p:attrNameLst>
                                          <p:attrName>style.visibility</p:attrName>
                                        </p:attrNameLst>
                                      </p:cBhvr>
                                      <p:to>
                                        <p:strVal val="visible"/>
                                      </p:to>
                                    </p:set>
                                    <p:animEffect transition="in" filter="fade">
                                      <p:cBhvr>
                                        <p:cTn id="98" dur="500"/>
                                        <p:tgtEl>
                                          <p:spTgt spid="117"/>
                                        </p:tgtEl>
                                      </p:cBhvr>
                                    </p:animEffect>
                                  </p:childTnLst>
                                </p:cTn>
                              </p:par>
                            </p:childTnLst>
                          </p:cTn>
                        </p:par>
                        <p:par>
                          <p:cTn id="99" fill="hold">
                            <p:stCondLst>
                              <p:cond delay="2500"/>
                            </p:stCondLst>
                            <p:childTnLst>
                              <p:par>
                                <p:cTn id="100" presetID="10" presetClass="exit" presetSubtype="0" fill="hold" nodeType="afterEffect">
                                  <p:stCondLst>
                                    <p:cond delay="0"/>
                                  </p:stCondLst>
                                  <p:childTnLst>
                                    <p:animEffect transition="out" filter="fade">
                                      <p:cBhvr>
                                        <p:cTn id="101" dur="500"/>
                                        <p:tgtEl>
                                          <p:spTgt spid="80"/>
                                        </p:tgtEl>
                                      </p:cBhvr>
                                    </p:animEffect>
                                    <p:set>
                                      <p:cBhvr>
                                        <p:cTn id="102" dur="1" fill="hold">
                                          <p:stCondLst>
                                            <p:cond delay="499"/>
                                          </p:stCondLst>
                                        </p:cTn>
                                        <p:tgtEl>
                                          <p:spTgt spid="80"/>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fade">
                                      <p:cBhvr>
                                        <p:cTn id="108" dur="500"/>
                                        <p:tgtEl>
                                          <p:spTgt spid="118"/>
                                        </p:tgtEl>
                                      </p:cBhvr>
                                    </p:animEffect>
                                  </p:childTnLst>
                                </p:cTn>
                              </p:par>
                            </p:childTnLst>
                          </p:cTn>
                        </p:par>
                      </p:childTnLst>
                    </p:cTn>
                  </p:par>
                  <p:par>
                    <p:cTn id="109" fill="hold">
                      <p:stCondLst>
                        <p:cond delay="indefinite"/>
                      </p:stCondLst>
                      <p:childTnLst>
                        <p:par>
                          <p:cTn id="110" fill="hold">
                            <p:stCondLst>
                              <p:cond delay="0"/>
                            </p:stCondLst>
                            <p:childTnLst>
                              <p:par>
                                <p:cTn id="111" presetID="8" presetClass="emph" presetSubtype="0" fill="hold" grpId="1" nodeType="clickEffect">
                                  <p:stCondLst>
                                    <p:cond delay="0"/>
                                  </p:stCondLst>
                                  <p:childTnLst>
                                    <p:animRot by="-5400000">
                                      <p:cBhvr>
                                        <p:cTn id="112" dur="2000" fill="hold"/>
                                        <p:tgtEl>
                                          <p:spTgt spid="96"/>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81"/>
                                        </p:tgtEl>
                                      </p:cBhvr>
                                    </p:animEffect>
                                    <p:set>
                                      <p:cBhvr>
                                        <p:cTn id="117" dur="1" fill="hold">
                                          <p:stCondLst>
                                            <p:cond delay="499"/>
                                          </p:stCondLst>
                                        </p:cTn>
                                        <p:tgtEl>
                                          <p:spTgt spid="81"/>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Effect transition="in" filter="fade">
                                      <p:cBhvr>
                                        <p:cTn id="123" dur="500"/>
                                        <p:tgtEl>
                                          <p:spTgt spid="119"/>
                                        </p:tgtEl>
                                      </p:cBhvr>
                                    </p:animEffect>
                                  </p:childTnLst>
                                </p:cTn>
                              </p:par>
                            </p:childTnLst>
                          </p:cTn>
                        </p:par>
                        <p:par>
                          <p:cTn id="124" fill="hold">
                            <p:stCondLst>
                              <p:cond delay="500"/>
                            </p:stCondLst>
                            <p:childTnLst>
                              <p:par>
                                <p:cTn id="125" presetID="10" presetClass="exit" presetSubtype="0" fill="hold" nodeType="afterEffect">
                                  <p:stCondLst>
                                    <p:cond delay="0"/>
                                  </p:stCondLst>
                                  <p:childTnLst>
                                    <p:animEffect transition="out" filter="fade">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fade">
                                      <p:cBhvr>
                                        <p:cTn id="130" dur="500"/>
                                        <p:tgtEl>
                                          <p:spTgt spid="83"/>
                                        </p:tgtEl>
                                      </p:cBhvr>
                                    </p:animEffect>
                                  </p:childTnLst>
                                </p:cTn>
                              </p:par>
                              <p:par>
                                <p:cTn id="131" presetID="10" presetClass="entr" presetSubtype="0" fill="hold" nodeType="withEffect">
                                  <p:stCondLst>
                                    <p:cond delay="0"/>
                                  </p:stCondLst>
                                  <p:childTnLst>
                                    <p:set>
                                      <p:cBhvr>
                                        <p:cTn id="132" dur="1" fill="hold">
                                          <p:stCondLst>
                                            <p:cond delay="0"/>
                                          </p:stCondLst>
                                        </p:cTn>
                                        <p:tgtEl>
                                          <p:spTgt spid="84"/>
                                        </p:tgtEl>
                                        <p:attrNameLst>
                                          <p:attrName>style.visibility</p:attrName>
                                        </p:attrNameLst>
                                      </p:cBhvr>
                                      <p:to>
                                        <p:strVal val="visible"/>
                                      </p:to>
                                    </p:set>
                                    <p:animEffect transition="in" filter="fade">
                                      <p:cBhvr>
                                        <p:cTn id="133" dur="500"/>
                                        <p:tgtEl>
                                          <p:spTgt spid="8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0"/>
                                        </p:tgtEl>
                                        <p:attrNameLst>
                                          <p:attrName>style.visibility</p:attrName>
                                        </p:attrNameLst>
                                      </p:cBhvr>
                                      <p:to>
                                        <p:strVal val="visible"/>
                                      </p:to>
                                    </p:set>
                                    <p:animEffect transition="in" filter="fade">
                                      <p:cBhvr>
                                        <p:cTn id="136" dur="500"/>
                                        <p:tgtEl>
                                          <p:spTgt spid="120"/>
                                        </p:tgtEl>
                                      </p:cBhvr>
                                    </p:animEffect>
                                  </p:childTnLst>
                                </p:cTn>
                              </p:par>
                            </p:childTnLst>
                          </p:cTn>
                        </p:par>
                        <p:par>
                          <p:cTn id="137" fill="hold">
                            <p:stCondLst>
                              <p:cond delay="1000"/>
                            </p:stCondLst>
                            <p:childTnLst>
                              <p:par>
                                <p:cTn id="138" presetID="10" presetClass="exit" presetSubtype="0" fill="hold" nodeType="afterEffect">
                                  <p:stCondLst>
                                    <p:cond delay="0"/>
                                  </p:stCondLst>
                                  <p:childTnLst>
                                    <p:animEffect transition="out" filter="fade">
                                      <p:cBhvr>
                                        <p:cTn id="139" dur="500"/>
                                        <p:tgtEl>
                                          <p:spTgt spid="83"/>
                                        </p:tgtEl>
                                      </p:cBhvr>
                                    </p:animEffect>
                                    <p:set>
                                      <p:cBhvr>
                                        <p:cTn id="140" dur="1" fill="hold">
                                          <p:stCondLst>
                                            <p:cond delay="499"/>
                                          </p:stCondLst>
                                        </p:cTn>
                                        <p:tgtEl>
                                          <p:spTgt spid="83"/>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84"/>
                                        </p:tgtEl>
                                      </p:cBhvr>
                                    </p:animEffect>
                                    <p:set>
                                      <p:cBhvr>
                                        <p:cTn id="143" dur="1" fill="hold">
                                          <p:stCondLst>
                                            <p:cond delay="499"/>
                                          </p:stCondLst>
                                        </p:cTn>
                                        <p:tgtEl>
                                          <p:spTgt spid="84"/>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fade">
                                      <p:cBhvr>
                                        <p:cTn id="146" dur="500"/>
                                        <p:tgtEl>
                                          <p:spTgt spid="8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childTnLst>
                          </p:cTn>
                        </p:par>
                        <p:par>
                          <p:cTn id="150" fill="hold">
                            <p:stCondLst>
                              <p:cond delay="1500"/>
                            </p:stCondLst>
                            <p:childTnLst>
                              <p:par>
                                <p:cTn id="151" presetID="10" presetClass="exit" presetSubtype="0" fill="hold" nodeType="afterEffect">
                                  <p:stCondLst>
                                    <p:cond delay="0"/>
                                  </p:stCondLst>
                                  <p:childTnLst>
                                    <p:animEffect transition="out" filter="fade">
                                      <p:cBhvr>
                                        <p:cTn id="152" dur="500"/>
                                        <p:tgtEl>
                                          <p:spTgt spid="85"/>
                                        </p:tgtEl>
                                      </p:cBhvr>
                                    </p:animEffect>
                                    <p:set>
                                      <p:cBhvr>
                                        <p:cTn id="153" dur="1" fill="hold">
                                          <p:stCondLst>
                                            <p:cond delay="499"/>
                                          </p:stCondLst>
                                        </p:cTn>
                                        <p:tgtEl>
                                          <p:spTgt spid="85"/>
                                        </p:tgtEl>
                                        <p:attrNameLst>
                                          <p:attrName>style.visibility</p:attrName>
                                        </p:attrNameLst>
                                      </p:cBhvr>
                                      <p:to>
                                        <p:strVal val="hidden"/>
                                      </p:to>
                                    </p:set>
                                  </p:childTnLst>
                                </p:cTn>
                              </p:par>
                              <p:par>
                                <p:cTn id="154" presetID="10" presetClass="entr" presetSubtype="0" fill="hold" nodeType="withEffect">
                                  <p:stCondLst>
                                    <p:cond delay="0"/>
                                  </p:stCondLst>
                                  <p:childTnLst>
                                    <p:set>
                                      <p:cBhvr>
                                        <p:cTn id="155" dur="1" fill="hold">
                                          <p:stCondLst>
                                            <p:cond delay="0"/>
                                          </p:stCondLst>
                                        </p:cTn>
                                        <p:tgtEl>
                                          <p:spTgt spid="86"/>
                                        </p:tgtEl>
                                        <p:attrNameLst>
                                          <p:attrName>style.visibility</p:attrName>
                                        </p:attrNameLst>
                                      </p:cBhvr>
                                      <p:to>
                                        <p:strVal val="visible"/>
                                      </p:to>
                                    </p:set>
                                    <p:animEffect transition="in" filter="fade">
                                      <p:cBhvr>
                                        <p:cTn id="156" dur="500"/>
                                        <p:tgtEl>
                                          <p:spTgt spid="8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500"/>
                                        <p:tgtEl>
                                          <p:spTgt spid="122"/>
                                        </p:tgtEl>
                                      </p:cBhvr>
                                    </p:animEffect>
                                  </p:childTnLst>
                                </p:cTn>
                              </p:par>
                            </p:childTnLst>
                          </p:cTn>
                        </p:par>
                        <p:par>
                          <p:cTn id="160" fill="hold">
                            <p:stCondLst>
                              <p:cond delay="2000"/>
                            </p:stCondLst>
                            <p:childTnLst>
                              <p:par>
                                <p:cTn id="161" presetID="10" presetClass="exit" presetSubtype="0" fill="hold" nodeType="afterEffect">
                                  <p:stCondLst>
                                    <p:cond delay="0"/>
                                  </p:stCondLst>
                                  <p:childTnLst>
                                    <p:animEffect transition="out" filter="fade">
                                      <p:cBhvr>
                                        <p:cTn id="162" dur="500"/>
                                        <p:tgtEl>
                                          <p:spTgt spid="86"/>
                                        </p:tgtEl>
                                      </p:cBhvr>
                                    </p:animEffect>
                                    <p:set>
                                      <p:cBhvr>
                                        <p:cTn id="163" dur="1" fill="hold">
                                          <p:stCondLst>
                                            <p:cond delay="499"/>
                                          </p:stCondLst>
                                        </p:cTn>
                                        <p:tgtEl>
                                          <p:spTgt spid="86"/>
                                        </p:tgtEl>
                                        <p:attrNameLst>
                                          <p:attrName>style.visibility</p:attrName>
                                        </p:attrNameLst>
                                      </p:cBhvr>
                                      <p:to>
                                        <p:strVal val="hidden"/>
                                      </p:to>
                                    </p:set>
                                  </p:childTnLst>
                                </p:cTn>
                              </p:par>
                              <p:par>
                                <p:cTn id="164" presetID="10" presetClass="entr" presetSubtype="0" fill="hold" nodeType="withEffect">
                                  <p:stCondLst>
                                    <p:cond delay="0"/>
                                  </p:stCondLst>
                                  <p:childTnLst>
                                    <p:set>
                                      <p:cBhvr>
                                        <p:cTn id="165" dur="1" fill="hold">
                                          <p:stCondLst>
                                            <p:cond delay="0"/>
                                          </p:stCondLst>
                                        </p:cTn>
                                        <p:tgtEl>
                                          <p:spTgt spid="87"/>
                                        </p:tgtEl>
                                        <p:attrNameLst>
                                          <p:attrName>style.visibility</p:attrName>
                                        </p:attrNameLst>
                                      </p:cBhvr>
                                      <p:to>
                                        <p:strVal val="visible"/>
                                      </p:to>
                                    </p:set>
                                    <p:animEffect transition="in" filter="fade">
                                      <p:cBhvr>
                                        <p:cTn id="166" dur="500"/>
                                        <p:tgtEl>
                                          <p:spTgt spid="8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fade">
                                      <p:cBhvr>
                                        <p:cTn id="169" dur="500"/>
                                        <p:tgtEl>
                                          <p:spTgt spid="123"/>
                                        </p:tgtEl>
                                      </p:cBhvr>
                                    </p:animEffect>
                                  </p:childTnLst>
                                </p:cTn>
                              </p:par>
                            </p:childTnLst>
                          </p:cTn>
                        </p:par>
                        <p:par>
                          <p:cTn id="170" fill="hold">
                            <p:stCondLst>
                              <p:cond delay="2500"/>
                            </p:stCondLst>
                            <p:childTnLst>
                              <p:par>
                                <p:cTn id="171" presetID="10" presetClass="exit" presetSubtype="0" fill="hold" nodeType="afterEffect">
                                  <p:stCondLst>
                                    <p:cond delay="0"/>
                                  </p:stCondLst>
                                  <p:childTnLst>
                                    <p:animEffect transition="out" filter="fade">
                                      <p:cBhvr>
                                        <p:cTn id="172" dur="500"/>
                                        <p:tgtEl>
                                          <p:spTgt spid="87"/>
                                        </p:tgtEl>
                                      </p:cBhvr>
                                    </p:animEffect>
                                    <p:set>
                                      <p:cBhvr>
                                        <p:cTn id="173" dur="1" fill="hold">
                                          <p:stCondLst>
                                            <p:cond delay="499"/>
                                          </p:stCondLst>
                                        </p:cTn>
                                        <p:tgtEl>
                                          <p:spTgt spid="87"/>
                                        </p:tgtEl>
                                        <p:attrNameLst>
                                          <p:attrName>style.visibility</p:attrName>
                                        </p:attrNameLst>
                                      </p:cBhvr>
                                      <p:to>
                                        <p:strVal val="hidden"/>
                                      </p:to>
                                    </p:set>
                                  </p:childTnLst>
                                </p:cTn>
                              </p:par>
                              <p:par>
                                <p:cTn id="174" presetID="10" presetClass="entr" presetSubtype="0" fill="hold" nodeType="withEffect">
                                  <p:stCondLst>
                                    <p:cond delay="0"/>
                                  </p:stCondLst>
                                  <p:childTnLst>
                                    <p:set>
                                      <p:cBhvr>
                                        <p:cTn id="175" dur="1" fill="hold">
                                          <p:stCondLst>
                                            <p:cond delay="0"/>
                                          </p:stCondLst>
                                        </p:cTn>
                                        <p:tgtEl>
                                          <p:spTgt spid="88"/>
                                        </p:tgtEl>
                                        <p:attrNameLst>
                                          <p:attrName>style.visibility</p:attrName>
                                        </p:attrNameLst>
                                      </p:cBhvr>
                                      <p:to>
                                        <p:strVal val="visible"/>
                                      </p:to>
                                    </p:set>
                                    <p:animEffect transition="in" filter="fade">
                                      <p:cBhvr>
                                        <p:cTn id="176" dur="500"/>
                                        <p:tgtEl>
                                          <p:spTgt spid="8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4"/>
                                        </p:tgtEl>
                                        <p:attrNameLst>
                                          <p:attrName>style.visibility</p:attrName>
                                        </p:attrNameLst>
                                      </p:cBhvr>
                                      <p:to>
                                        <p:strVal val="visible"/>
                                      </p:to>
                                    </p:set>
                                    <p:animEffect transition="in" filter="fade">
                                      <p:cBhvr>
                                        <p:cTn id="179" dur="500"/>
                                        <p:tgtEl>
                                          <p:spTgt spid="124"/>
                                        </p:tgtEl>
                                      </p:cBhvr>
                                    </p:animEffect>
                                  </p:childTnLst>
                                </p:cTn>
                              </p:par>
                            </p:childTnLst>
                          </p:cTn>
                        </p:par>
                        <p:par>
                          <p:cTn id="180" fill="hold">
                            <p:stCondLst>
                              <p:cond delay="3000"/>
                            </p:stCondLst>
                            <p:childTnLst>
                              <p:par>
                                <p:cTn id="181" presetID="10" presetClass="exit" presetSubtype="0" fill="hold" nodeType="afterEffect">
                                  <p:stCondLst>
                                    <p:cond delay="0"/>
                                  </p:stCondLst>
                                  <p:childTnLst>
                                    <p:animEffect transition="out" filter="fade">
                                      <p:cBhvr>
                                        <p:cTn id="182" dur="500"/>
                                        <p:tgtEl>
                                          <p:spTgt spid="88"/>
                                        </p:tgtEl>
                                      </p:cBhvr>
                                    </p:animEffect>
                                    <p:set>
                                      <p:cBhvr>
                                        <p:cTn id="183" dur="1" fill="hold">
                                          <p:stCondLst>
                                            <p:cond delay="499"/>
                                          </p:stCondLst>
                                        </p:cTn>
                                        <p:tgtEl>
                                          <p:spTgt spid="88"/>
                                        </p:tgtEl>
                                        <p:attrNameLst>
                                          <p:attrName>style.visibility</p:attrName>
                                        </p:attrNameLst>
                                      </p:cBhvr>
                                      <p:to>
                                        <p:strVal val="hidden"/>
                                      </p:to>
                                    </p:set>
                                  </p:childTnLst>
                                </p:cTn>
                              </p:par>
                              <p:par>
                                <p:cTn id="184" presetID="10" presetClass="entr" presetSubtype="0" fill="hold" nodeType="withEffect">
                                  <p:stCondLst>
                                    <p:cond delay="0"/>
                                  </p:stCondLst>
                                  <p:childTnLst>
                                    <p:set>
                                      <p:cBhvr>
                                        <p:cTn id="185" dur="1" fill="hold">
                                          <p:stCondLst>
                                            <p:cond delay="0"/>
                                          </p:stCondLst>
                                        </p:cTn>
                                        <p:tgtEl>
                                          <p:spTgt spid="89"/>
                                        </p:tgtEl>
                                        <p:attrNameLst>
                                          <p:attrName>style.visibility</p:attrName>
                                        </p:attrNameLst>
                                      </p:cBhvr>
                                      <p:to>
                                        <p:strVal val="visible"/>
                                      </p:to>
                                    </p:set>
                                    <p:animEffect transition="in" filter="fade">
                                      <p:cBhvr>
                                        <p:cTn id="186" dur="500"/>
                                        <p:tgtEl>
                                          <p:spTgt spid="8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25"/>
                                        </p:tgtEl>
                                        <p:attrNameLst>
                                          <p:attrName>style.visibility</p:attrName>
                                        </p:attrNameLst>
                                      </p:cBhvr>
                                      <p:to>
                                        <p:strVal val="visible"/>
                                      </p:to>
                                    </p:set>
                                    <p:animEffect transition="in" filter="fade">
                                      <p:cBhvr>
                                        <p:cTn id="189" dur="500"/>
                                        <p:tgtEl>
                                          <p:spTgt spid="125"/>
                                        </p:tgtEl>
                                      </p:cBhvr>
                                    </p:animEffect>
                                  </p:childTnLst>
                                </p:cTn>
                              </p:par>
                            </p:childTnLst>
                          </p:cTn>
                        </p:par>
                        <p:par>
                          <p:cTn id="190" fill="hold">
                            <p:stCondLst>
                              <p:cond delay="3500"/>
                            </p:stCondLst>
                            <p:childTnLst>
                              <p:par>
                                <p:cTn id="191" presetID="10" presetClass="exit" presetSubtype="0" fill="hold" nodeType="afterEffect">
                                  <p:stCondLst>
                                    <p:cond delay="0"/>
                                  </p:stCondLst>
                                  <p:childTnLst>
                                    <p:animEffect transition="out" filter="fade">
                                      <p:cBhvr>
                                        <p:cTn id="192" dur="500"/>
                                        <p:tgtEl>
                                          <p:spTgt spid="89"/>
                                        </p:tgtEl>
                                      </p:cBhvr>
                                    </p:animEffect>
                                    <p:set>
                                      <p:cBhvr>
                                        <p:cTn id="193" dur="1" fill="hold">
                                          <p:stCondLst>
                                            <p:cond delay="499"/>
                                          </p:stCondLst>
                                        </p:cTn>
                                        <p:tgtEl>
                                          <p:spTgt spid="89"/>
                                        </p:tgtEl>
                                        <p:attrNameLst>
                                          <p:attrName>style.visibility</p:attrName>
                                        </p:attrNameLst>
                                      </p:cBhvr>
                                      <p:to>
                                        <p:strVal val="hidden"/>
                                      </p:to>
                                    </p:set>
                                  </p:childTnLst>
                                </p:cTn>
                              </p:par>
                              <p:par>
                                <p:cTn id="194" presetID="10" presetClass="entr" presetSubtype="0" fill="hold"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fade">
                                      <p:cBhvr>
                                        <p:cTn id="196" dur="500"/>
                                        <p:tgtEl>
                                          <p:spTgt spid="9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6"/>
                                        </p:tgtEl>
                                        <p:attrNameLst>
                                          <p:attrName>style.visibility</p:attrName>
                                        </p:attrNameLst>
                                      </p:cBhvr>
                                      <p:to>
                                        <p:strVal val="visible"/>
                                      </p:to>
                                    </p:set>
                                    <p:animEffect transition="in" filter="fade">
                                      <p:cBhvr>
                                        <p:cTn id="199" dur="500"/>
                                        <p:tgtEl>
                                          <p:spTgt spid="126"/>
                                        </p:tgtEl>
                                      </p:cBhvr>
                                    </p:animEffect>
                                  </p:childTnLst>
                                </p:cTn>
                              </p:par>
                            </p:childTnLst>
                          </p:cTn>
                        </p:par>
                        <p:par>
                          <p:cTn id="200" fill="hold">
                            <p:stCondLst>
                              <p:cond delay="4000"/>
                            </p:stCondLst>
                            <p:childTnLst>
                              <p:par>
                                <p:cTn id="201" presetID="10" presetClass="exit" presetSubtype="0" fill="hold" nodeType="afterEffect">
                                  <p:stCondLst>
                                    <p:cond delay="0"/>
                                  </p:stCondLst>
                                  <p:childTnLst>
                                    <p:animEffect transition="out" filter="fade">
                                      <p:cBhvr>
                                        <p:cTn id="202" dur="500"/>
                                        <p:tgtEl>
                                          <p:spTgt spid="90"/>
                                        </p:tgtEl>
                                      </p:cBhvr>
                                    </p:animEffect>
                                    <p:set>
                                      <p:cBhvr>
                                        <p:cTn id="203" dur="1" fill="hold">
                                          <p:stCondLst>
                                            <p:cond delay="499"/>
                                          </p:stCondLst>
                                        </p:cTn>
                                        <p:tgtEl>
                                          <p:spTgt spid="90"/>
                                        </p:tgtEl>
                                        <p:attrNameLst>
                                          <p:attrName>style.visibility</p:attrName>
                                        </p:attrNameLst>
                                      </p:cBhvr>
                                      <p:to>
                                        <p:strVal val="hidden"/>
                                      </p:to>
                                    </p:set>
                                  </p:childTnLst>
                                </p:cTn>
                              </p:par>
                              <p:par>
                                <p:cTn id="204" presetID="10" presetClass="entr" presetSubtype="0" fill="hold" nodeType="withEffect">
                                  <p:stCondLst>
                                    <p:cond delay="0"/>
                                  </p:stCondLst>
                                  <p:childTnLst>
                                    <p:set>
                                      <p:cBhvr>
                                        <p:cTn id="205" dur="1" fill="hold">
                                          <p:stCondLst>
                                            <p:cond delay="0"/>
                                          </p:stCondLst>
                                        </p:cTn>
                                        <p:tgtEl>
                                          <p:spTgt spid="91"/>
                                        </p:tgtEl>
                                        <p:attrNameLst>
                                          <p:attrName>style.visibility</p:attrName>
                                        </p:attrNameLst>
                                      </p:cBhvr>
                                      <p:to>
                                        <p:strVal val="visible"/>
                                      </p:to>
                                    </p:set>
                                    <p:animEffect transition="in" filter="fade">
                                      <p:cBhvr>
                                        <p:cTn id="206" dur="500"/>
                                        <p:tgtEl>
                                          <p:spTgt spid="9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27"/>
                                        </p:tgtEl>
                                        <p:attrNameLst>
                                          <p:attrName>style.visibility</p:attrName>
                                        </p:attrNameLst>
                                      </p:cBhvr>
                                      <p:to>
                                        <p:strVal val="visible"/>
                                      </p:to>
                                    </p:set>
                                    <p:animEffect transition="in" filter="fade">
                                      <p:cBhvr>
                                        <p:cTn id="209" dur="500"/>
                                        <p:tgtEl>
                                          <p:spTgt spid="127"/>
                                        </p:tgtEl>
                                      </p:cBhvr>
                                    </p:animEffect>
                                  </p:childTnLst>
                                </p:cTn>
                              </p:par>
                            </p:childTnLst>
                          </p:cTn>
                        </p:par>
                        <p:par>
                          <p:cTn id="210" fill="hold">
                            <p:stCondLst>
                              <p:cond delay="4500"/>
                            </p:stCondLst>
                            <p:childTnLst>
                              <p:par>
                                <p:cTn id="211" presetID="10" presetClass="exit" presetSubtype="0" fill="hold" nodeType="afterEffect">
                                  <p:stCondLst>
                                    <p:cond delay="0"/>
                                  </p:stCondLst>
                                  <p:childTnLst>
                                    <p:animEffect transition="out" filter="fade">
                                      <p:cBhvr>
                                        <p:cTn id="212" dur="500"/>
                                        <p:tgtEl>
                                          <p:spTgt spid="91"/>
                                        </p:tgtEl>
                                      </p:cBhvr>
                                    </p:animEffect>
                                    <p:set>
                                      <p:cBhvr>
                                        <p:cTn id="213" dur="1" fill="hold">
                                          <p:stCondLst>
                                            <p:cond delay="499"/>
                                          </p:stCondLst>
                                        </p:cTn>
                                        <p:tgtEl>
                                          <p:spTgt spid="91"/>
                                        </p:tgtEl>
                                        <p:attrNameLst>
                                          <p:attrName>style.visibility</p:attrName>
                                        </p:attrNameLst>
                                      </p:cBhvr>
                                      <p:to>
                                        <p:strVal val="hidden"/>
                                      </p:to>
                                    </p:set>
                                  </p:childTnLst>
                                </p:cTn>
                              </p:par>
                              <p:par>
                                <p:cTn id="214" presetID="10" presetClass="entr" presetSubtype="0" fill="hold" nodeType="withEffect">
                                  <p:stCondLst>
                                    <p:cond delay="0"/>
                                  </p:stCondLst>
                                  <p:childTnLst>
                                    <p:set>
                                      <p:cBhvr>
                                        <p:cTn id="215" dur="1" fill="hold">
                                          <p:stCondLst>
                                            <p:cond delay="0"/>
                                          </p:stCondLst>
                                        </p:cTn>
                                        <p:tgtEl>
                                          <p:spTgt spid="92"/>
                                        </p:tgtEl>
                                        <p:attrNameLst>
                                          <p:attrName>style.visibility</p:attrName>
                                        </p:attrNameLst>
                                      </p:cBhvr>
                                      <p:to>
                                        <p:strVal val="visible"/>
                                      </p:to>
                                    </p:set>
                                    <p:animEffect transition="in" filter="fade">
                                      <p:cBhvr>
                                        <p:cTn id="216" dur="500"/>
                                        <p:tgtEl>
                                          <p:spTgt spid="9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fade">
                                      <p:cBhvr>
                                        <p:cTn id="219" dur="500"/>
                                        <p:tgtEl>
                                          <p:spTgt spid="128"/>
                                        </p:tgtEl>
                                      </p:cBhvr>
                                    </p:animEffect>
                                  </p:childTnLst>
                                </p:cTn>
                              </p:par>
                            </p:childTnLst>
                          </p:cTn>
                        </p:par>
                        <p:par>
                          <p:cTn id="220" fill="hold">
                            <p:stCondLst>
                              <p:cond delay="5000"/>
                            </p:stCondLst>
                            <p:childTnLst>
                              <p:par>
                                <p:cTn id="221" presetID="10" presetClass="exit" presetSubtype="0" fill="hold" nodeType="afterEffect">
                                  <p:stCondLst>
                                    <p:cond delay="0"/>
                                  </p:stCondLst>
                                  <p:childTnLst>
                                    <p:animEffect transition="out" filter="fade">
                                      <p:cBhvr>
                                        <p:cTn id="222" dur="500"/>
                                        <p:tgtEl>
                                          <p:spTgt spid="92"/>
                                        </p:tgtEl>
                                      </p:cBhvr>
                                    </p:animEffect>
                                    <p:set>
                                      <p:cBhvr>
                                        <p:cTn id="223" dur="1" fill="hold">
                                          <p:stCondLst>
                                            <p:cond delay="499"/>
                                          </p:stCondLst>
                                        </p:cTn>
                                        <p:tgtEl>
                                          <p:spTgt spid="92"/>
                                        </p:tgtEl>
                                        <p:attrNameLst>
                                          <p:attrName>style.visibility</p:attrName>
                                        </p:attrNameLst>
                                      </p:cBhvr>
                                      <p:to>
                                        <p:strVal val="hidden"/>
                                      </p:to>
                                    </p:set>
                                  </p:childTnLst>
                                </p:cTn>
                              </p:par>
                              <p:par>
                                <p:cTn id="224" presetID="10" presetClass="entr" presetSubtype="0" fill="hold" nodeType="withEffect">
                                  <p:stCondLst>
                                    <p:cond delay="0"/>
                                  </p:stCondLst>
                                  <p:childTnLst>
                                    <p:set>
                                      <p:cBhvr>
                                        <p:cTn id="225" dur="1" fill="hold">
                                          <p:stCondLst>
                                            <p:cond delay="0"/>
                                          </p:stCondLst>
                                        </p:cTn>
                                        <p:tgtEl>
                                          <p:spTgt spid="93"/>
                                        </p:tgtEl>
                                        <p:attrNameLst>
                                          <p:attrName>style.visibility</p:attrName>
                                        </p:attrNameLst>
                                      </p:cBhvr>
                                      <p:to>
                                        <p:strVal val="visible"/>
                                      </p:to>
                                    </p:set>
                                    <p:animEffect transition="in" filter="fade">
                                      <p:cBhvr>
                                        <p:cTn id="226" dur="500"/>
                                        <p:tgtEl>
                                          <p:spTgt spid="9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29"/>
                                        </p:tgtEl>
                                        <p:attrNameLst>
                                          <p:attrName>style.visibility</p:attrName>
                                        </p:attrNameLst>
                                      </p:cBhvr>
                                      <p:to>
                                        <p:strVal val="visible"/>
                                      </p:to>
                                    </p:set>
                                    <p:animEffect transition="in" filter="fade">
                                      <p:cBhvr>
                                        <p:cTn id="229" dur="500"/>
                                        <p:tgtEl>
                                          <p:spTgt spid="129"/>
                                        </p:tgtEl>
                                      </p:cBhvr>
                                    </p:animEffect>
                                  </p:childTnLst>
                                </p:cTn>
                              </p:par>
                            </p:childTnLst>
                          </p:cTn>
                        </p:par>
                        <p:par>
                          <p:cTn id="230" fill="hold">
                            <p:stCondLst>
                              <p:cond delay="5500"/>
                            </p:stCondLst>
                            <p:childTnLst>
                              <p:par>
                                <p:cTn id="231" presetID="10" presetClass="exit" presetSubtype="0" fill="hold" nodeType="afterEffect">
                                  <p:stCondLst>
                                    <p:cond delay="0"/>
                                  </p:stCondLst>
                                  <p:childTnLst>
                                    <p:animEffect transition="out" filter="fade">
                                      <p:cBhvr>
                                        <p:cTn id="232" dur="500"/>
                                        <p:tgtEl>
                                          <p:spTgt spid="93"/>
                                        </p:tgtEl>
                                      </p:cBhvr>
                                    </p:animEffect>
                                    <p:set>
                                      <p:cBhvr>
                                        <p:cTn id="233" dur="1" fill="hold">
                                          <p:stCondLst>
                                            <p:cond delay="499"/>
                                          </p:stCondLst>
                                        </p:cTn>
                                        <p:tgtEl>
                                          <p:spTgt spid="93"/>
                                        </p:tgtEl>
                                        <p:attrNameLst>
                                          <p:attrName>style.visibility</p:attrName>
                                        </p:attrNameLst>
                                      </p:cBhvr>
                                      <p:to>
                                        <p:strVal val="hidden"/>
                                      </p:to>
                                    </p:set>
                                  </p:childTnLst>
                                </p:cTn>
                              </p:par>
                              <p:par>
                                <p:cTn id="234" presetID="10" presetClass="entr" presetSubtype="0" fill="hold" nodeType="withEffect">
                                  <p:stCondLst>
                                    <p:cond delay="0"/>
                                  </p:stCondLst>
                                  <p:childTnLst>
                                    <p:set>
                                      <p:cBhvr>
                                        <p:cTn id="235" dur="1" fill="hold">
                                          <p:stCondLst>
                                            <p:cond delay="0"/>
                                          </p:stCondLst>
                                        </p:cTn>
                                        <p:tgtEl>
                                          <p:spTgt spid="94"/>
                                        </p:tgtEl>
                                        <p:attrNameLst>
                                          <p:attrName>style.visibility</p:attrName>
                                        </p:attrNameLst>
                                      </p:cBhvr>
                                      <p:to>
                                        <p:strVal val="visible"/>
                                      </p:to>
                                    </p:set>
                                    <p:animEffect transition="in" filter="fade">
                                      <p:cBhvr>
                                        <p:cTn id="236" dur="500"/>
                                        <p:tgtEl>
                                          <p:spTgt spid="94"/>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30"/>
                                        </p:tgtEl>
                                        <p:attrNameLst>
                                          <p:attrName>style.visibility</p:attrName>
                                        </p:attrNameLst>
                                      </p:cBhvr>
                                      <p:to>
                                        <p:strVal val="visible"/>
                                      </p:to>
                                    </p:set>
                                    <p:animEffect transition="in" filter="fade">
                                      <p:cBhvr>
                                        <p:cTn id="239" dur="500"/>
                                        <p:tgtEl>
                                          <p:spTgt spid="130"/>
                                        </p:tgtEl>
                                      </p:cBhvr>
                                    </p:animEffect>
                                  </p:childTnLst>
                                </p:cTn>
                              </p:par>
                            </p:childTnLst>
                          </p:cTn>
                        </p:par>
                        <p:par>
                          <p:cTn id="240" fill="hold">
                            <p:stCondLst>
                              <p:cond delay="6000"/>
                            </p:stCondLst>
                            <p:childTnLst>
                              <p:par>
                                <p:cTn id="241" presetID="10" presetClass="exit" presetSubtype="0" fill="hold" nodeType="afterEffect">
                                  <p:stCondLst>
                                    <p:cond delay="0"/>
                                  </p:stCondLst>
                                  <p:childTnLst>
                                    <p:animEffect transition="out" filter="fade">
                                      <p:cBhvr>
                                        <p:cTn id="242" dur="500"/>
                                        <p:tgtEl>
                                          <p:spTgt spid="94"/>
                                        </p:tgtEl>
                                      </p:cBhvr>
                                    </p:animEffect>
                                    <p:set>
                                      <p:cBhvr>
                                        <p:cTn id="243" dur="1" fill="hold">
                                          <p:stCondLst>
                                            <p:cond delay="499"/>
                                          </p:stCondLst>
                                        </p:cTn>
                                        <p:tgtEl>
                                          <p:spTgt spid="94"/>
                                        </p:tgtEl>
                                        <p:attrNameLst>
                                          <p:attrName>style.visibility</p:attrName>
                                        </p:attrNameLst>
                                      </p:cBhvr>
                                      <p:to>
                                        <p:strVal val="hidden"/>
                                      </p:to>
                                    </p:set>
                                  </p:childTnLst>
                                </p:cTn>
                              </p:par>
                              <p:par>
                                <p:cTn id="244" presetID="10" presetClass="entr" presetSubtype="0" fill="hold" nodeType="withEffect">
                                  <p:stCondLst>
                                    <p:cond delay="0"/>
                                  </p:stCondLst>
                                  <p:childTnLst>
                                    <p:set>
                                      <p:cBhvr>
                                        <p:cTn id="245" dur="1" fill="hold">
                                          <p:stCondLst>
                                            <p:cond delay="0"/>
                                          </p:stCondLst>
                                        </p:cTn>
                                        <p:tgtEl>
                                          <p:spTgt spid="95"/>
                                        </p:tgtEl>
                                        <p:attrNameLst>
                                          <p:attrName>style.visibility</p:attrName>
                                        </p:attrNameLst>
                                      </p:cBhvr>
                                      <p:to>
                                        <p:strVal val="visible"/>
                                      </p:to>
                                    </p:set>
                                    <p:animEffect transition="in" filter="fade">
                                      <p:cBhvr>
                                        <p:cTn id="246" dur="500"/>
                                        <p:tgtEl>
                                          <p:spTgt spid="95"/>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31"/>
                                        </p:tgtEl>
                                        <p:attrNameLst>
                                          <p:attrName>style.visibility</p:attrName>
                                        </p:attrNameLst>
                                      </p:cBhvr>
                                      <p:to>
                                        <p:strVal val="visible"/>
                                      </p:to>
                                    </p:set>
                                    <p:animEffect transition="in" filter="fade">
                                      <p:cBhvr>
                                        <p:cTn id="24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95939" name="Picture 3" descr="P114003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44" y="4293627"/>
            <a:ext cx="5250007" cy="2560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 kopf7.jpg                                                      0000978B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M3 - beam </a:t>
            </a:r>
            <a:r>
              <a:rPr lang="en-US" sz="2400" b="1" dirty="0">
                <a:latin typeface="Arial" panose="020B0604020202020204" pitchFamily="34" charset="0"/>
                <a:cs typeface="Arial" panose="020B0604020202020204" pitchFamily="34" charset="0"/>
              </a:rPr>
              <a:t>l</a:t>
            </a:r>
            <a:r>
              <a:rPr lang="en-US" sz="2400" b="1" dirty="0" smtClean="0">
                <a:latin typeface="Arial" panose="020B0604020202020204" pitchFamily="34" charset="0"/>
                <a:cs typeface="Arial" panose="020B0604020202020204" pitchFamily="34" charset="0"/>
              </a:rPr>
              <a:t>ine</a:t>
            </a:r>
            <a:endParaRPr lang="de-DE" sz="2400" b="1" dirty="0">
              <a:latin typeface="Arial" panose="020B0604020202020204" pitchFamily="34" charset="0"/>
              <a:cs typeface="Arial" panose="020B0604020202020204" pitchFamily="34" charset="0"/>
            </a:endParaRPr>
          </a:p>
        </p:txBody>
      </p:sp>
      <p:sp>
        <p:nvSpPr>
          <p:cNvPr id="295937" name="Rechteck 295936"/>
          <p:cNvSpPr/>
          <p:nvPr/>
        </p:nvSpPr>
        <p:spPr>
          <a:xfrm>
            <a:off x="-22640" y="1165280"/>
            <a:ext cx="6368372" cy="364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l="16573" t="6712" r="17743" b="7411"/>
          <a:stretch>
            <a:fillRect/>
          </a:stretch>
        </p:blipFill>
        <p:spPr bwMode="auto">
          <a:xfrm>
            <a:off x="1343377" y="1952733"/>
            <a:ext cx="2996104" cy="219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5"/>
          <p:cNvSpPr>
            <a:spLocks noChangeShapeType="1"/>
          </p:cNvSpPr>
          <p:nvPr/>
        </p:nvSpPr>
        <p:spPr bwMode="auto">
          <a:xfrm flipV="1">
            <a:off x="2122583" y="2854033"/>
            <a:ext cx="565199" cy="4801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6"/>
          <p:cNvSpPr>
            <a:spLocks noChangeShapeType="1"/>
          </p:cNvSpPr>
          <p:nvPr/>
        </p:nvSpPr>
        <p:spPr bwMode="auto">
          <a:xfrm flipH="1">
            <a:off x="2277601" y="2415044"/>
            <a:ext cx="1076896" cy="876606"/>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Rectangle 7"/>
          <p:cNvSpPr>
            <a:spLocks noChangeArrowheads="1"/>
          </p:cNvSpPr>
          <p:nvPr/>
        </p:nvSpPr>
        <p:spPr bwMode="auto">
          <a:xfrm>
            <a:off x="2637024" y="1731867"/>
            <a:ext cx="255163" cy="975379"/>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 name="Rectangle 8"/>
          <p:cNvSpPr>
            <a:spLocks noChangeArrowheads="1"/>
          </p:cNvSpPr>
          <p:nvPr/>
        </p:nvSpPr>
        <p:spPr bwMode="auto">
          <a:xfrm>
            <a:off x="2738541" y="2707246"/>
            <a:ext cx="52130" cy="293574"/>
          </a:xfrm>
          <a:prstGeom prst="rect">
            <a:avLst/>
          </a:prstGeom>
          <a:solidFill>
            <a:srgbClr val="F98E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Line 9"/>
          <p:cNvSpPr>
            <a:spLocks noChangeShapeType="1"/>
          </p:cNvSpPr>
          <p:nvPr/>
        </p:nvSpPr>
        <p:spPr bwMode="auto">
          <a:xfrm>
            <a:off x="1968937" y="2609845"/>
            <a:ext cx="718846" cy="24418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Line 10"/>
          <p:cNvSpPr>
            <a:spLocks noChangeShapeType="1"/>
          </p:cNvSpPr>
          <p:nvPr/>
        </p:nvSpPr>
        <p:spPr bwMode="auto">
          <a:xfrm flipV="1">
            <a:off x="771318" y="2950062"/>
            <a:ext cx="993214" cy="850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Line 11"/>
          <p:cNvSpPr>
            <a:spLocks noChangeShapeType="1"/>
          </p:cNvSpPr>
          <p:nvPr/>
        </p:nvSpPr>
        <p:spPr bwMode="auto">
          <a:xfrm flipH="1">
            <a:off x="2790671" y="2756632"/>
            <a:ext cx="974008" cy="97401"/>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12"/>
          <p:cNvSpPr>
            <a:spLocks noChangeShapeType="1"/>
          </p:cNvSpPr>
          <p:nvPr/>
        </p:nvSpPr>
        <p:spPr bwMode="auto">
          <a:xfrm flipV="1">
            <a:off x="4054138" y="2668834"/>
            <a:ext cx="666716" cy="4801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Line 13"/>
          <p:cNvSpPr>
            <a:spLocks noChangeShapeType="1"/>
          </p:cNvSpPr>
          <p:nvPr/>
        </p:nvSpPr>
        <p:spPr bwMode="auto">
          <a:xfrm>
            <a:off x="2877097" y="1538437"/>
            <a:ext cx="0" cy="126620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Line 14"/>
          <p:cNvSpPr>
            <a:spLocks noChangeShapeType="1"/>
          </p:cNvSpPr>
          <p:nvPr/>
        </p:nvSpPr>
        <p:spPr bwMode="auto">
          <a:xfrm flipH="1">
            <a:off x="2776952" y="2795044"/>
            <a:ext cx="100145" cy="48014"/>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Line 15"/>
          <p:cNvSpPr>
            <a:spLocks noChangeShapeType="1"/>
          </p:cNvSpPr>
          <p:nvPr/>
        </p:nvSpPr>
        <p:spPr bwMode="auto">
          <a:xfrm flipH="1" flipV="1">
            <a:off x="1097817" y="2316271"/>
            <a:ext cx="563827" cy="197545"/>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Rectangle 16"/>
          <p:cNvSpPr>
            <a:spLocks noChangeArrowheads="1"/>
          </p:cNvSpPr>
          <p:nvPr/>
        </p:nvSpPr>
        <p:spPr bwMode="auto">
          <a:xfrm rot="285927">
            <a:off x="2637024" y="3682625"/>
            <a:ext cx="203033" cy="438989"/>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Rectangle 17"/>
          <p:cNvSpPr>
            <a:spLocks noChangeArrowheads="1"/>
          </p:cNvSpPr>
          <p:nvPr/>
        </p:nvSpPr>
        <p:spPr bwMode="auto">
          <a:xfrm rot="285927">
            <a:off x="2687782" y="3147607"/>
            <a:ext cx="204405" cy="194801"/>
          </a:xfrm>
          <a:prstGeom prst="rect">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4" name="Group 18"/>
          <p:cNvGrpSpPr>
            <a:grpSpLocks/>
          </p:cNvGrpSpPr>
          <p:nvPr/>
        </p:nvGrpSpPr>
        <p:grpSpPr bwMode="auto">
          <a:xfrm>
            <a:off x="2465544" y="1627607"/>
            <a:ext cx="666716" cy="340217"/>
            <a:chOff x="2445" y="696"/>
            <a:chExt cx="733" cy="394"/>
          </a:xfrm>
        </p:grpSpPr>
        <p:sp>
          <p:nvSpPr>
            <p:cNvPr id="35" name="Oval 19"/>
            <p:cNvSpPr>
              <a:spLocks noChangeArrowheads="1"/>
            </p:cNvSpPr>
            <p:nvPr/>
          </p:nvSpPr>
          <p:spPr bwMode="auto">
            <a:xfrm>
              <a:off x="2445" y="696"/>
              <a:ext cx="676" cy="39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6" name="Line 20"/>
            <p:cNvSpPr>
              <a:spLocks noChangeShapeType="1"/>
            </p:cNvSpPr>
            <p:nvPr/>
          </p:nvSpPr>
          <p:spPr bwMode="auto">
            <a:xfrm flipH="1">
              <a:off x="3009" y="865"/>
              <a:ext cx="112" cy="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Line 21"/>
            <p:cNvSpPr>
              <a:spLocks noChangeShapeType="1"/>
            </p:cNvSpPr>
            <p:nvPr/>
          </p:nvSpPr>
          <p:spPr bwMode="auto">
            <a:xfrm>
              <a:off x="3121" y="865"/>
              <a:ext cx="57" cy="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5" name="Rectangle 22"/>
          <p:cNvSpPr>
            <a:spLocks noChangeArrowheads="1"/>
          </p:cNvSpPr>
          <p:nvPr/>
        </p:nvSpPr>
        <p:spPr bwMode="auto">
          <a:xfrm rot="19206841">
            <a:off x="3726267" y="3607174"/>
            <a:ext cx="211264" cy="41704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 name="Text Box 23"/>
          <p:cNvSpPr txBox="1">
            <a:spLocks noChangeArrowheads="1"/>
          </p:cNvSpPr>
          <p:nvPr/>
        </p:nvSpPr>
        <p:spPr bwMode="auto">
          <a:xfrm>
            <a:off x="1355722" y="1317571"/>
            <a:ext cx="1049460" cy="369332"/>
          </a:xfrm>
          <a:prstGeom prst="rect">
            <a:avLst/>
          </a:prstGeom>
          <a:solidFill>
            <a:schemeClr val="bg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de-DE" sz="1800">
                <a:latin typeface="Arial" pitchFamily="34" charset="0"/>
              </a:rPr>
              <a:t>Cryostat</a:t>
            </a:r>
          </a:p>
        </p:txBody>
      </p:sp>
      <p:sp>
        <p:nvSpPr>
          <p:cNvPr id="27" name="Text Box 24"/>
          <p:cNvSpPr txBox="1">
            <a:spLocks noChangeArrowheads="1"/>
          </p:cNvSpPr>
          <p:nvPr/>
        </p:nvSpPr>
        <p:spPr bwMode="auto">
          <a:xfrm>
            <a:off x="2428503" y="1273672"/>
            <a:ext cx="2770875" cy="369332"/>
          </a:xfrm>
          <a:prstGeom prst="rect">
            <a:avLst/>
          </a:prstGeom>
          <a:solidFill>
            <a:schemeClr val="bg1"/>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de-DE" sz="1800" dirty="0">
                <a:latin typeface="Arial" pitchFamily="34" charset="0"/>
              </a:rPr>
              <a:t>UV/Vis and fluorescence</a:t>
            </a:r>
            <a:r>
              <a:rPr lang="de-DE" altLang="de-DE" sz="1800" dirty="0">
                <a:solidFill>
                  <a:srgbClr val="0000FF"/>
                </a:solidFill>
                <a:latin typeface="Arial" pitchFamily="34" charset="0"/>
              </a:rPr>
              <a:t> </a:t>
            </a:r>
          </a:p>
        </p:txBody>
      </p:sp>
      <p:sp>
        <p:nvSpPr>
          <p:cNvPr id="28" name="Text Box 25"/>
          <p:cNvSpPr txBox="1">
            <a:spLocks noChangeArrowheads="1"/>
          </p:cNvSpPr>
          <p:nvPr/>
        </p:nvSpPr>
        <p:spPr bwMode="auto">
          <a:xfrm>
            <a:off x="2447710" y="4231362"/>
            <a:ext cx="642022" cy="349819"/>
          </a:xfrm>
          <a:prstGeom prst="rect">
            <a:avLst/>
          </a:prstGeom>
          <a:solidFill>
            <a:schemeClr val="bg1"/>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800">
                <a:latin typeface="Arial" pitchFamily="34" charset="0"/>
              </a:rPr>
              <a:t>QMS</a:t>
            </a:r>
          </a:p>
        </p:txBody>
      </p:sp>
      <p:sp>
        <p:nvSpPr>
          <p:cNvPr id="29" name="Text Box 26"/>
          <p:cNvSpPr txBox="1">
            <a:spLocks noChangeArrowheads="1"/>
          </p:cNvSpPr>
          <p:nvPr/>
        </p:nvSpPr>
        <p:spPr bwMode="auto">
          <a:xfrm>
            <a:off x="3818180" y="4106524"/>
            <a:ext cx="1159399" cy="646331"/>
          </a:xfrm>
          <a:prstGeom prst="rect">
            <a:avLst/>
          </a:prstGeom>
          <a:solidFill>
            <a:schemeClr val="bg1"/>
          </a:solidFill>
          <a:ln w="38100">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de-DE" sz="1800" dirty="0">
                <a:latin typeface="Arial" pitchFamily="34" charset="0"/>
              </a:rPr>
              <a:t>Gas flow </a:t>
            </a:r>
          </a:p>
          <a:p>
            <a:pPr eaLnBrk="1" hangingPunct="1"/>
            <a:r>
              <a:rPr lang="en-US" altLang="de-DE" sz="1800" dirty="0">
                <a:latin typeface="Arial" pitchFamily="34" charset="0"/>
              </a:rPr>
              <a:t>controller</a:t>
            </a:r>
          </a:p>
        </p:txBody>
      </p:sp>
      <p:sp>
        <p:nvSpPr>
          <p:cNvPr id="30" name="Line 27"/>
          <p:cNvSpPr>
            <a:spLocks noChangeShapeType="1"/>
          </p:cNvSpPr>
          <p:nvPr/>
        </p:nvSpPr>
        <p:spPr bwMode="auto">
          <a:xfrm>
            <a:off x="2030670" y="1576849"/>
            <a:ext cx="655741" cy="5720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Text Box 28"/>
          <p:cNvSpPr txBox="1">
            <a:spLocks noChangeArrowheads="1"/>
          </p:cNvSpPr>
          <p:nvPr/>
        </p:nvSpPr>
        <p:spPr bwMode="auto">
          <a:xfrm>
            <a:off x="3606917" y="1899232"/>
            <a:ext cx="696896" cy="349819"/>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800">
                <a:latin typeface="Arial" pitchFamily="34" charset="0"/>
              </a:rPr>
              <a:t>FT-IR</a:t>
            </a:r>
          </a:p>
        </p:txBody>
      </p:sp>
      <p:sp>
        <p:nvSpPr>
          <p:cNvPr id="32" name="Text Box 29"/>
          <p:cNvSpPr txBox="1">
            <a:spLocks noChangeArrowheads="1"/>
          </p:cNvSpPr>
          <p:nvPr/>
        </p:nvSpPr>
        <p:spPr bwMode="auto">
          <a:xfrm>
            <a:off x="325469" y="1906091"/>
            <a:ext cx="1643468" cy="646331"/>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de-DE" sz="1800" dirty="0">
                <a:latin typeface="Arial" pitchFamily="34" charset="0"/>
              </a:rPr>
              <a:t>Long-distance</a:t>
            </a:r>
          </a:p>
          <a:p>
            <a:pPr eaLnBrk="1" hangingPunct="1"/>
            <a:r>
              <a:rPr lang="en-US" altLang="de-DE" sz="1800" dirty="0">
                <a:latin typeface="Arial" pitchFamily="34" charset="0"/>
              </a:rPr>
              <a:t>microscopy</a:t>
            </a:r>
          </a:p>
        </p:txBody>
      </p:sp>
      <p:sp>
        <p:nvSpPr>
          <p:cNvPr id="33" name="Text Box 30"/>
          <p:cNvSpPr txBox="1">
            <a:spLocks noChangeArrowheads="1"/>
          </p:cNvSpPr>
          <p:nvPr/>
        </p:nvSpPr>
        <p:spPr bwMode="auto">
          <a:xfrm>
            <a:off x="41498" y="2878726"/>
            <a:ext cx="1015164" cy="349819"/>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800">
                <a:latin typeface="Arial" pitchFamily="34" charset="0"/>
              </a:rPr>
              <a:t>Ion beam</a:t>
            </a:r>
          </a:p>
        </p:txBody>
      </p:sp>
      <p:sp>
        <p:nvSpPr>
          <p:cNvPr id="34" name="Text Box 31"/>
          <p:cNvSpPr txBox="1">
            <a:spLocks noChangeArrowheads="1"/>
          </p:cNvSpPr>
          <p:nvPr/>
        </p:nvSpPr>
        <p:spPr bwMode="auto">
          <a:xfrm>
            <a:off x="4246196" y="2361542"/>
            <a:ext cx="2027528" cy="646331"/>
          </a:xfrm>
          <a:prstGeom prst="rect">
            <a:avLst/>
          </a:prstGeom>
          <a:solidFill>
            <a:schemeClr val="bg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de-DE" sz="1800" dirty="0">
                <a:latin typeface="Arial" pitchFamily="34" charset="0"/>
              </a:rPr>
              <a:t>Sample curvature</a:t>
            </a:r>
          </a:p>
          <a:p>
            <a:pPr eaLnBrk="1" hangingPunct="1"/>
            <a:r>
              <a:rPr lang="en-US" altLang="de-DE" sz="1800" dirty="0">
                <a:latin typeface="Arial" pitchFamily="34" charset="0"/>
              </a:rPr>
              <a:t>measurement</a:t>
            </a:r>
          </a:p>
        </p:txBody>
      </p:sp>
      <p:sp>
        <p:nvSpPr>
          <p:cNvPr id="8" name="Ellipse 7"/>
          <p:cNvSpPr/>
          <p:nvPr/>
        </p:nvSpPr>
        <p:spPr>
          <a:xfrm>
            <a:off x="335800" y="4942836"/>
            <a:ext cx="1544652" cy="1512168"/>
          </a:xfrm>
          <a:prstGeom prst="ellipse">
            <a:avLst/>
          </a:prstGeom>
          <a:solidFill>
            <a:srgbClr val="333399">
              <a:alpha val="20000"/>
            </a:srgbClr>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5941" name="Textfeld 295940"/>
          <p:cNvSpPr txBox="1"/>
          <p:nvPr/>
        </p:nvSpPr>
        <p:spPr>
          <a:xfrm>
            <a:off x="9028" y="3892292"/>
            <a:ext cx="2385589" cy="369332"/>
          </a:xfrm>
          <a:prstGeom prst="rect">
            <a:avLst/>
          </a:prstGeom>
          <a:solidFill>
            <a:srgbClr val="FF6600"/>
          </a:solidFill>
        </p:spPr>
        <p:txBody>
          <a:bodyPr wrap="none" rtlCol="0">
            <a:spAutoFit/>
          </a:bodyPr>
          <a:lstStyle/>
          <a:p>
            <a:r>
              <a:rPr lang="de-DE" b="1" dirty="0" smtClean="0"/>
              <a:t>M</a:t>
            </a:r>
            <a:r>
              <a:rPr lang="de-DE" b="1" baseline="-25000" dirty="0" smtClean="0"/>
              <a:t>3</a:t>
            </a:r>
            <a:r>
              <a:rPr lang="de-DE" b="1" dirty="0" smtClean="0"/>
              <a:t> all-in-</a:t>
            </a:r>
            <a:r>
              <a:rPr lang="de-DE" b="1" dirty="0" err="1" smtClean="0"/>
              <a:t>one</a:t>
            </a:r>
            <a:r>
              <a:rPr lang="de-DE" b="1" dirty="0" smtClean="0"/>
              <a:t> </a:t>
            </a:r>
            <a:r>
              <a:rPr lang="de-DE" b="1" dirty="0" err="1" smtClean="0"/>
              <a:t>chamber</a:t>
            </a:r>
            <a:endParaRPr lang="de-DE" b="1" dirty="0"/>
          </a:p>
        </p:txBody>
      </p:sp>
      <p:sp>
        <p:nvSpPr>
          <p:cNvPr id="295940" name="Text Box 4"/>
          <p:cNvSpPr txBox="1">
            <a:spLocks noChangeArrowheads="1"/>
          </p:cNvSpPr>
          <p:nvPr/>
        </p:nvSpPr>
        <p:spPr bwMode="auto">
          <a:xfrm>
            <a:off x="5495666" y="3333760"/>
            <a:ext cx="3468822" cy="2831544"/>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r>
              <a:rPr lang="en-US" altLang="de-DE" sz="2000" b="1" dirty="0" smtClean="0">
                <a:solidFill>
                  <a:schemeClr val="tx1"/>
                </a:solidFill>
                <a:latin typeface="Arial" pitchFamily="34" charset="0"/>
              </a:rPr>
              <a:t>Multipurpose chamber</a:t>
            </a:r>
          </a:p>
          <a:p>
            <a:pPr eaLnBrk="1" hangingPunct="1">
              <a:buFontTx/>
              <a:buChar char="•"/>
            </a:pPr>
            <a:endParaRPr lang="en-US" altLang="de-DE" sz="1000" dirty="0" smtClean="0">
              <a:solidFill>
                <a:schemeClr val="tx1"/>
              </a:solidFill>
              <a:latin typeface="Arial" pitchFamily="34" charset="0"/>
            </a:endParaRPr>
          </a:p>
          <a:p>
            <a:pPr eaLnBrk="1" hangingPunct="1">
              <a:buFontTx/>
              <a:buChar char="•"/>
            </a:pPr>
            <a:r>
              <a:rPr lang="en-US" altLang="de-DE" sz="1600" b="1" dirty="0" smtClean="0">
                <a:solidFill>
                  <a:schemeClr val="tx1"/>
                </a:solidFill>
                <a:latin typeface="Arial" pitchFamily="34" charset="0"/>
              </a:rPr>
              <a:t> </a:t>
            </a:r>
            <a:r>
              <a:rPr lang="en-US" altLang="de-DE" sz="1600" b="1" dirty="0">
                <a:solidFill>
                  <a:schemeClr val="tx1"/>
                </a:solidFill>
                <a:latin typeface="Arial" pitchFamily="34" charset="0"/>
              </a:rPr>
              <a:t>Variable beam spot </a:t>
            </a:r>
            <a:r>
              <a:rPr lang="en-US" altLang="de-DE" sz="1600" b="1" dirty="0" smtClean="0">
                <a:solidFill>
                  <a:schemeClr val="tx1"/>
                </a:solidFill>
                <a:latin typeface="Arial" pitchFamily="34" charset="0"/>
              </a:rPr>
              <a:t>size</a:t>
            </a:r>
          </a:p>
          <a:p>
            <a:pPr eaLnBrk="1" hangingPunct="1"/>
            <a:r>
              <a:rPr lang="en-US" altLang="de-DE" sz="1600" b="1" dirty="0">
                <a:solidFill>
                  <a:schemeClr val="tx1"/>
                </a:solidFill>
                <a:latin typeface="Arial" pitchFamily="34" charset="0"/>
              </a:rPr>
              <a:t> </a:t>
            </a:r>
            <a:r>
              <a:rPr lang="en-US" altLang="de-DE" sz="1600" b="1" dirty="0" smtClean="0">
                <a:solidFill>
                  <a:schemeClr val="tx1"/>
                </a:solidFill>
                <a:latin typeface="Arial" pitchFamily="34" charset="0"/>
              </a:rPr>
              <a:t> (max. 4x4 cm</a:t>
            </a:r>
            <a:r>
              <a:rPr lang="en-US" altLang="de-DE" sz="1600" b="1" baseline="30000" dirty="0" smtClean="0">
                <a:solidFill>
                  <a:schemeClr val="tx1"/>
                </a:solidFill>
                <a:latin typeface="Arial" pitchFamily="34" charset="0"/>
              </a:rPr>
              <a:t>2</a:t>
            </a:r>
            <a:r>
              <a:rPr lang="en-US" altLang="de-DE" sz="1600" b="1" dirty="0">
                <a:solidFill>
                  <a:schemeClr val="tx1"/>
                </a:solidFill>
                <a:latin typeface="Arial" pitchFamily="34" charset="0"/>
              </a:rPr>
              <a:t>)</a:t>
            </a:r>
          </a:p>
          <a:p>
            <a:pPr eaLnBrk="1" hangingPunct="1">
              <a:buFontTx/>
              <a:buChar char="•"/>
            </a:pPr>
            <a:r>
              <a:rPr lang="en-US" altLang="de-DE" sz="1600" b="1" dirty="0">
                <a:solidFill>
                  <a:schemeClr val="tx1"/>
                </a:solidFill>
                <a:latin typeface="Arial" pitchFamily="34" charset="0"/>
              </a:rPr>
              <a:t> On-line beam </a:t>
            </a:r>
            <a:r>
              <a:rPr lang="en-US" altLang="de-DE" sz="1600" b="1" dirty="0" smtClean="0">
                <a:solidFill>
                  <a:schemeClr val="tx1"/>
                </a:solidFill>
                <a:latin typeface="Arial" pitchFamily="34" charset="0"/>
              </a:rPr>
              <a:t>monitoring</a:t>
            </a:r>
          </a:p>
          <a:p>
            <a:pPr>
              <a:buFontTx/>
              <a:buChar char="•"/>
            </a:pPr>
            <a:endParaRPr lang="en-US" altLang="de-DE" sz="1600" b="1" dirty="0" smtClean="0">
              <a:solidFill>
                <a:schemeClr val="tx1"/>
              </a:solidFill>
              <a:latin typeface="Arial" pitchFamily="34" charset="0"/>
            </a:endParaRPr>
          </a:p>
          <a:p>
            <a:pPr>
              <a:buFontTx/>
              <a:buChar char="•"/>
            </a:pPr>
            <a:r>
              <a:rPr lang="en-US" altLang="de-DE" sz="1600" b="1" dirty="0" smtClean="0">
                <a:solidFill>
                  <a:schemeClr val="tx1"/>
                </a:solidFill>
                <a:latin typeface="Arial" pitchFamily="34" charset="0"/>
              </a:rPr>
              <a:t> Hot stage ( &gt; 900 °C )</a:t>
            </a:r>
          </a:p>
          <a:p>
            <a:pPr>
              <a:buFontTx/>
              <a:buChar char="•"/>
            </a:pPr>
            <a:r>
              <a:rPr lang="en-US" altLang="de-DE" sz="1600" b="1" dirty="0">
                <a:solidFill>
                  <a:schemeClr val="tx1"/>
                </a:solidFill>
                <a:latin typeface="Arial" pitchFamily="34" charset="0"/>
              </a:rPr>
              <a:t> </a:t>
            </a:r>
            <a:r>
              <a:rPr lang="en-US" altLang="de-DE" sz="1600" b="1" dirty="0" err="1" smtClean="0">
                <a:solidFill>
                  <a:schemeClr val="tx1"/>
                </a:solidFill>
                <a:latin typeface="Arial" pitchFamily="34" charset="0"/>
              </a:rPr>
              <a:t>Cryo</a:t>
            </a:r>
            <a:r>
              <a:rPr lang="en-US" altLang="de-DE" sz="1600" b="1" dirty="0" smtClean="0">
                <a:solidFill>
                  <a:schemeClr val="tx1"/>
                </a:solidFill>
                <a:latin typeface="Arial" pitchFamily="34" charset="0"/>
              </a:rPr>
              <a:t>-stage ( 10 – 300 K )</a:t>
            </a:r>
          </a:p>
          <a:p>
            <a:pPr eaLnBrk="1" hangingPunct="1">
              <a:buFontTx/>
              <a:buChar char="•"/>
            </a:pPr>
            <a:r>
              <a:rPr lang="en-US" altLang="de-DE" sz="1600" b="1" dirty="0" smtClean="0">
                <a:solidFill>
                  <a:schemeClr val="tx1"/>
                </a:solidFill>
                <a:latin typeface="Arial" pitchFamily="34" charset="0"/>
              </a:rPr>
              <a:t> Residual gas analyzer</a:t>
            </a:r>
          </a:p>
          <a:p>
            <a:pPr eaLnBrk="1" hangingPunct="1">
              <a:buFontTx/>
              <a:buChar char="•"/>
            </a:pPr>
            <a:r>
              <a:rPr lang="en-US" altLang="de-DE" sz="1600" b="1" dirty="0">
                <a:solidFill>
                  <a:schemeClr val="tx1"/>
                </a:solidFill>
                <a:latin typeface="Arial" pitchFamily="34" charset="0"/>
              </a:rPr>
              <a:t> </a:t>
            </a:r>
            <a:r>
              <a:rPr lang="en-US" altLang="de-DE" sz="1600" b="1" dirty="0" smtClean="0">
                <a:solidFill>
                  <a:schemeClr val="tx1"/>
                </a:solidFill>
                <a:latin typeface="Arial" pitchFamily="34" charset="0"/>
              </a:rPr>
              <a:t>In-situ spectroscopy</a:t>
            </a:r>
          </a:p>
          <a:p>
            <a:pPr eaLnBrk="1" hangingPunct="1">
              <a:buFontTx/>
              <a:buChar char="•"/>
            </a:pPr>
            <a:r>
              <a:rPr lang="en-US" altLang="de-DE" sz="1600" b="1" dirty="0">
                <a:solidFill>
                  <a:schemeClr val="tx1"/>
                </a:solidFill>
                <a:latin typeface="Arial" pitchFamily="34" charset="0"/>
              </a:rPr>
              <a:t> </a:t>
            </a:r>
            <a:r>
              <a:rPr lang="en-US" altLang="de-DE" sz="1600" b="1" dirty="0" smtClean="0">
                <a:solidFill>
                  <a:schemeClr val="tx1"/>
                </a:solidFill>
                <a:latin typeface="Arial" pitchFamily="34" charset="0"/>
              </a:rPr>
              <a:t>etc.</a:t>
            </a:r>
          </a:p>
        </p:txBody>
      </p:sp>
      <p:pic>
        <p:nvPicPr>
          <p:cNvPr id="39"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35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Radiation effects in astrophysical ice</a:t>
            </a:r>
            <a:endParaRPr lang="de-DE" sz="2400" b="1" dirty="0">
              <a:latin typeface="Arial" panose="020B0604020202020204" pitchFamily="34" charset="0"/>
              <a:cs typeface="Arial" panose="020B0604020202020204" pitchFamily="34" charset="0"/>
            </a:endParaRPr>
          </a:p>
        </p:txBody>
      </p:sp>
      <p:pic>
        <p:nvPicPr>
          <p:cNvPr id="39"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63" y="2651756"/>
            <a:ext cx="4484914" cy="224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descr="GSI_CO2_CD(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23074" y="1241840"/>
            <a:ext cx="3769406" cy="50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607279" y="1678968"/>
            <a:ext cx="3802081" cy="646331"/>
          </a:xfrm>
          <a:prstGeom prst="rect">
            <a:avLst/>
          </a:prstGeom>
          <a:noFill/>
        </p:spPr>
        <p:txBody>
          <a:bodyPr wrap="square" rtlCol="0">
            <a:spAutoFit/>
          </a:bodyPr>
          <a:lstStyle/>
          <a:p>
            <a:r>
              <a:rPr lang="de-DE" dirty="0" smtClean="0"/>
              <a:t>Sample </a:t>
            </a:r>
            <a:r>
              <a:rPr lang="de-DE" dirty="0" err="1" smtClean="0"/>
              <a:t>preparation</a:t>
            </a:r>
            <a:r>
              <a:rPr lang="de-DE" dirty="0" smtClean="0"/>
              <a:t> out </a:t>
            </a:r>
            <a:r>
              <a:rPr lang="de-DE" dirty="0" err="1" smtClean="0"/>
              <a:t>of</a:t>
            </a:r>
            <a:r>
              <a:rPr lang="de-DE" dirty="0" smtClean="0"/>
              <a:t> gas </a:t>
            </a:r>
            <a:r>
              <a:rPr lang="de-DE" dirty="0" err="1" smtClean="0"/>
              <a:t>phase</a:t>
            </a:r>
            <a:r>
              <a:rPr lang="de-DE" dirty="0" smtClean="0"/>
              <a:t>, </a:t>
            </a:r>
            <a:r>
              <a:rPr lang="de-DE" dirty="0" err="1" smtClean="0"/>
              <a:t>sublimation</a:t>
            </a:r>
            <a:r>
              <a:rPr lang="de-DE" dirty="0" smtClean="0"/>
              <a:t> on </a:t>
            </a:r>
            <a:r>
              <a:rPr lang="de-DE" dirty="0" err="1" smtClean="0"/>
              <a:t>cold</a:t>
            </a:r>
            <a:r>
              <a:rPr lang="de-DE" dirty="0" smtClean="0"/>
              <a:t> </a:t>
            </a:r>
            <a:r>
              <a:rPr lang="de-DE" dirty="0" err="1" smtClean="0"/>
              <a:t>surface</a:t>
            </a:r>
            <a:endParaRPr lang="de-DE" dirty="0"/>
          </a:p>
        </p:txBody>
      </p:sp>
      <p:sp>
        <p:nvSpPr>
          <p:cNvPr id="10" name="Textfeld 9"/>
          <p:cNvSpPr txBox="1"/>
          <p:nvPr/>
        </p:nvSpPr>
        <p:spPr>
          <a:xfrm>
            <a:off x="607279" y="5137093"/>
            <a:ext cx="3802081" cy="646331"/>
          </a:xfrm>
          <a:prstGeom prst="rect">
            <a:avLst/>
          </a:prstGeom>
          <a:noFill/>
        </p:spPr>
        <p:txBody>
          <a:bodyPr wrap="square" rtlCol="0">
            <a:spAutoFit/>
          </a:bodyPr>
          <a:lstStyle/>
          <a:p>
            <a:r>
              <a:rPr lang="de-DE" dirty="0" err="1" smtClean="0"/>
              <a:t>Measure</a:t>
            </a:r>
            <a:r>
              <a:rPr lang="de-DE" dirty="0" smtClean="0"/>
              <a:t> </a:t>
            </a:r>
            <a:r>
              <a:rPr lang="de-DE" dirty="0" err="1" smtClean="0"/>
              <a:t>sputter</a:t>
            </a:r>
            <a:r>
              <a:rPr lang="de-DE" dirty="0" smtClean="0"/>
              <a:t> &amp; </a:t>
            </a:r>
            <a:r>
              <a:rPr lang="de-DE" dirty="0" err="1" smtClean="0"/>
              <a:t>desorption</a:t>
            </a:r>
            <a:r>
              <a:rPr lang="de-DE" dirty="0" smtClean="0"/>
              <a:t> </a:t>
            </a:r>
            <a:r>
              <a:rPr lang="de-DE" dirty="0" err="1" smtClean="0"/>
              <a:t>yields</a:t>
            </a:r>
            <a:r>
              <a:rPr lang="de-DE" dirty="0" smtClean="0"/>
              <a:t> </a:t>
            </a:r>
            <a:r>
              <a:rPr lang="de-DE" dirty="0" err="1" smtClean="0"/>
              <a:t>by</a:t>
            </a:r>
            <a:r>
              <a:rPr lang="de-DE" dirty="0" smtClean="0"/>
              <a:t> RGA &amp; </a:t>
            </a:r>
            <a:r>
              <a:rPr lang="de-DE" dirty="0" err="1" smtClean="0"/>
              <a:t>ToF</a:t>
            </a:r>
            <a:r>
              <a:rPr lang="de-DE" dirty="0" smtClean="0"/>
              <a:t> SIMS</a:t>
            </a:r>
            <a:endParaRPr lang="de-DE" dirty="0"/>
          </a:p>
        </p:txBody>
      </p:sp>
      <p:sp>
        <p:nvSpPr>
          <p:cNvPr id="3" name="Fußzeilenplatzhalter 2"/>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47726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614204" y="1354836"/>
            <a:ext cx="4464000" cy="496976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74881" y="1340768"/>
            <a:ext cx="4464000" cy="4969764"/>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Radiation hardness of materials</a:t>
            </a:r>
            <a:endParaRPr lang="de-DE" sz="24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4706" y="2348880"/>
            <a:ext cx="2984351" cy="221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763" y="1424970"/>
            <a:ext cx="4530237"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Effect of swift heavy ion irradiation on </a:t>
            </a:r>
            <a:r>
              <a:rPr lang="en-US" sz="2000" b="1" dirty="0" err="1">
                <a:latin typeface="Arial" panose="020B0604020202020204" pitchFamily="34" charset="0"/>
                <a:cs typeface="Arial" panose="020B0604020202020204" pitchFamily="34" charset="0"/>
              </a:rPr>
              <a:t>graphene</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FETs</a:t>
            </a:r>
            <a:endParaRPr lang="en-US" sz="2000" b="1" dirty="0">
              <a:latin typeface="Arial" panose="020B0604020202020204" pitchFamily="34" charset="0"/>
              <a:cs typeface="Arial" panose="020B0604020202020204" pitchFamily="34" charset="0"/>
            </a:endParaRPr>
          </a:p>
        </p:txBody>
      </p:sp>
      <p:sp>
        <p:nvSpPr>
          <p:cNvPr id="9" name="TextBox 8"/>
          <p:cNvSpPr txBox="1"/>
          <p:nvPr/>
        </p:nvSpPr>
        <p:spPr>
          <a:xfrm>
            <a:off x="465095" y="5973994"/>
            <a:ext cx="3683572" cy="307777"/>
          </a:xfrm>
          <a:prstGeom prst="rect">
            <a:avLst/>
          </a:prstGeom>
          <a:noFill/>
        </p:spPr>
        <p:txBody>
          <a:bodyPr wrap="none" rtlCol="0">
            <a:spAutoFit/>
          </a:bodyPr>
          <a:lstStyle/>
          <a:p>
            <a:r>
              <a:rPr lang="de-DE" sz="1400" b="1" dirty="0" err="1" smtClean="0"/>
              <a:t>Ochedowski</a:t>
            </a:r>
            <a:r>
              <a:rPr lang="de-DE" sz="1400" b="1" dirty="0"/>
              <a:t> </a:t>
            </a:r>
            <a:r>
              <a:rPr lang="de-DE" sz="1400" b="1" dirty="0" smtClean="0"/>
              <a:t>et al., J. </a:t>
            </a:r>
            <a:r>
              <a:rPr lang="de-DE" sz="1400" b="1" dirty="0" err="1" smtClean="0"/>
              <a:t>of</a:t>
            </a:r>
            <a:r>
              <a:rPr lang="de-DE" sz="1400" b="1" dirty="0" smtClean="0"/>
              <a:t> </a:t>
            </a:r>
            <a:r>
              <a:rPr lang="de-DE" sz="1400" b="1" dirty="0" err="1" smtClean="0"/>
              <a:t>Appl</a:t>
            </a:r>
            <a:r>
              <a:rPr lang="de-DE" sz="1400" b="1" dirty="0" smtClean="0"/>
              <a:t>. Phys. </a:t>
            </a:r>
            <a:r>
              <a:rPr lang="en-US" sz="1400" b="1" dirty="0" smtClean="0">
                <a:latin typeface="+mj-lt"/>
              </a:rPr>
              <a:t>1113 (2013)</a:t>
            </a:r>
            <a:endParaRPr lang="de-DE" sz="1400" b="1" dirty="0">
              <a:latin typeface="+mj-lt"/>
            </a:endParaRPr>
          </a:p>
        </p:txBody>
      </p:sp>
      <p:sp>
        <p:nvSpPr>
          <p:cNvPr id="8" name="Rectangle 7"/>
          <p:cNvSpPr/>
          <p:nvPr/>
        </p:nvSpPr>
        <p:spPr>
          <a:xfrm>
            <a:off x="240129" y="4725144"/>
            <a:ext cx="4133504" cy="369332"/>
          </a:xfrm>
          <a:prstGeom prst="rect">
            <a:avLst/>
          </a:prstGeom>
        </p:spPr>
        <p:txBody>
          <a:bodyPr wrap="none">
            <a:spAutoFit/>
          </a:bodyPr>
          <a:lstStyle/>
          <a:p>
            <a:r>
              <a:rPr lang="de-DE" dirty="0" smtClean="0">
                <a:latin typeface="Arial" panose="020B0604020202020204" pitchFamily="34" charset="0"/>
                <a:cs typeface="Arial" panose="020B0604020202020204" pitchFamily="34" charset="0"/>
              </a:rPr>
              <a:t>FET </a:t>
            </a:r>
            <a:r>
              <a:rPr lang="de-DE" dirty="0" err="1" smtClean="0">
                <a:latin typeface="Arial" panose="020B0604020202020204" pitchFamily="34" charset="0"/>
                <a:cs typeface="Arial" panose="020B0604020202020204" pitchFamily="34" charset="0"/>
              </a:rPr>
              <a:t>irradiated</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with</a:t>
            </a:r>
            <a:r>
              <a:rPr lang="de-DE" dirty="0" smtClean="0">
                <a:latin typeface="Arial" panose="020B0604020202020204" pitchFamily="34" charset="0"/>
                <a:cs typeface="Arial" panose="020B0604020202020204" pitchFamily="34" charset="0"/>
              </a:rPr>
              <a:t> 1.14 </a:t>
            </a:r>
            <a:r>
              <a:rPr lang="de-DE" dirty="0" err="1">
                <a:latin typeface="Arial" panose="020B0604020202020204" pitchFamily="34" charset="0"/>
                <a:cs typeface="Arial" panose="020B0604020202020204" pitchFamily="34" charset="0"/>
              </a:rPr>
              <a:t>GeV</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U</a:t>
            </a:r>
            <a:r>
              <a:rPr lang="de-DE" baseline="30000" dirty="0" smtClean="0">
                <a:latin typeface="Arial" panose="020B0604020202020204" pitchFamily="34" charset="0"/>
                <a:cs typeface="Arial" panose="020B0604020202020204" pitchFamily="34" charset="0"/>
              </a:rPr>
              <a:t>28+</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ions</a:t>
            </a:r>
            <a:endParaRPr lang="de-DE" dirty="0">
              <a:latin typeface="Arial" panose="020B0604020202020204" pitchFamily="34" charset="0"/>
              <a:cs typeface="Arial" panose="020B0604020202020204" pitchFamily="34" charset="0"/>
            </a:endParaRPr>
          </a:p>
        </p:txBody>
      </p:sp>
      <p:grpSp>
        <p:nvGrpSpPr>
          <p:cNvPr id="12" name="Group 16"/>
          <p:cNvGrpSpPr>
            <a:grpSpLocks/>
          </p:cNvGrpSpPr>
          <p:nvPr/>
        </p:nvGrpSpPr>
        <p:grpSpPr bwMode="auto">
          <a:xfrm>
            <a:off x="5063886" y="2359080"/>
            <a:ext cx="2127250" cy="1547812"/>
            <a:chOff x="556" y="2659"/>
            <a:chExt cx="1396" cy="1020"/>
          </a:xfrm>
        </p:grpSpPr>
        <p:pic>
          <p:nvPicPr>
            <p:cNvPr id="22" name="Picture 17" descr="E-Reih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7" y="2659"/>
              <a:ext cx="1385"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Lst>
          </p:spPr>
        </p:pic>
        <p:sp>
          <p:nvSpPr>
            <p:cNvPr id="23" name="Rectangle 18"/>
            <p:cNvSpPr>
              <a:spLocks noChangeArrowheads="1"/>
            </p:cNvSpPr>
            <p:nvPr/>
          </p:nvSpPr>
          <p:spPr bwMode="auto">
            <a:xfrm>
              <a:off x="556" y="2659"/>
              <a:ext cx="566"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 rIns="720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600" b="0">
                  <a:solidFill>
                    <a:schemeClr val="accent2"/>
                  </a:solidFill>
                  <a:cs typeface="Arial" pitchFamily="34" charset="0"/>
                  <a:sym typeface="ZapfDingbats" pitchFamily="82" charset="2"/>
                </a:rPr>
                <a:t>irradiated</a:t>
              </a:r>
            </a:p>
            <a:p>
              <a:pPr algn="ctr" eaLnBrk="1" hangingPunct="1"/>
              <a:r>
                <a:rPr lang="en-US" altLang="de-DE" sz="1600" b="0">
                  <a:solidFill>
                    <a:schemeClr val="accent2"/>
                  </a:solidFill>
                  <a:cs typeface="Arial" pitchFamily="34" charset="0"/>
                  <a:sym typeface="ZapfDingbats" pitchFamily="82" charset="2"/>
                </a:rPr>
                <a:t>epoxy</a:t>
              </a:r>
            </a:p>
          </p:txBody>
        </p:sp>
      </p:grpSp>
      <p:grpSp>
        <p:nvGrpSpPr>
          <p:cNvPr id="13" name="Group 28"/>
          <p:cNvGrpSpPr>
            <a:grpSpLocks/>
          </p:cNvGrpSpPr>
          <p:nvPr/>
        </p:nvGrpSpPr>
        <p:grpSpPr bwMode="auto">
          <a:xfrm>
            <a:off x="5168918" y="4026475"/>
            <a:ext cx="3354572" cy="1779784"/>
            <a:chOff x="1927" y="2886"/>
            <a:chExt cx="1588" cy="802"/>
          </a:xfrm>
        </p:grpSpPr>
        <p:pic>
          <p:nvPicPr>
            <p:cNvPr id="20" name="Picture 19"/>
            <p:cNvPicPr>
              <a:picLocks noChangeAspect="1" noChangeArrowheads="1"/>
            </p:cNvPicPr>
            <p:nvPr/>
          </p:nvPicPr>
          <p:blipFill>
            <a:blip r:embed="rId6">
              <a:extLst>
                <a:ext uri="{28A0092B-C50C-407E-A947-70E740481C1C}">
                  <a14:useLocalDpi xmlns:a14="http://schemas.microsoft.com/office/drawing/2010/main"/>
                </a:ext>
              </a:extLst>
            </a:blip>
            <a:srcRect b="-27750"/>
            <a:stretch>
              <a:fillRect/>
            </a:stretch>
          </p:blipFill>
          <p:spPr bwMode="auto">
            <a:xfrm>
              <a:off x="1927" y="2886"/>
              <a:ext cx="1588" cy="7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 Box 20"/>
            <p:cNvSpPr txBox="1">
              <a:spLocks noChangeArrowheads="1"/>
            </p:cNvSpPr>
            <p:nvPr/>
          </p:nvSpPr>
          <p:spPr bwMode="auto">
            <a:xfrm>
              <a:off x="2402" y="3476"/>
              <a:ext cx="8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600" b="0" dirty="0">
                  <a:solidFill>
                    <a:schemeClr val="accent2"/>
                  </a:solidFill>
                </a:rPr>
                <a:t>stripper foils</a:t>
              </a:r>
            </a:p>
          </p:txBody>
        </p:sp>
      </p:grpSp>
      <p:grpSp>
        <p:nvGrpSpPr>
          <p:cNvPr id="15" name="Group 32"/>
          <p:cNvGrpSpPr>
            <a:grpSpLocks noChangeAspect="1"/>
          </p:cNvGrpSpPr>
          <p:nvPr/>
        </p:nvGrpSpPr>
        <p:grpSpPr bwMode="auto">
          <a:xfrm>
            <a:off x="7403727" y="2359080"/>
            <a:ext cx="1200721" cy="1548000"/>
            <a:chOff x="3125" y="2911"/>
            <a:chExt cx="686" cy="893"/>
          </a:xfrm>
        </p:grpSpPr>
        <p:pic>
          <p:nvPicPr>
            <p:cNvPr id="16" name="Picture 27" descr="CSC_005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400000">
              <a:off x="3021" y="3015"/>
              <a:ext cx="893"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0"/>
            <p:cNvSpPr>
              <a:spLocks noChangeArrowheads="1"/>
            </p:cNvSpPr>
            <p:nvPr/>
          </p:nvSpPr>
          <p:spPr bwMode="auto">
            <a:xfrm>
              <a:off x="3179" y="3521"/>
              <a:ext cx="578"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lnSpc>
                  <a:spcPct val="70000"/>
                </a:lnSpc>
              </a:pPr>
              <a:r>
                <a:rPr lang="en-US" altLang="de-DE" sz="1600" b="0" dirty="0">
                  <a:solidFill>
                    <a:srgbClr val="FFFF99"/>
                  </a:solidFill>
                </a:rPr>
                <a:t>graphite</a:t>
              </a:r>
            </a:p>
            <a:p>
              <a:pPr algn="ctr" eaLnBrk="1" hangingPunct="1">
                <a:lnSpc>
                  <a:spcPct val="70000"/>
                </a:lnSpc>
              </a:pPr>
              <a:r>
                <a:rPr lang="en-US" altLang="de-DE" sz="1600" b="0" dirty="0">
                  <a:solidFill>
                    <a:srgbClr val="FFFF99"/>
                  </a:solidFill>
                </a:rPr>
                <a:t>target</a:t>
              </a:r>
            </a:p>
          </p:txBody>
        </p:sp>
      </p:grpSp>
      <p:sp>
        <p:nvSpPr>
          <p:cNvPr id="26" name="TextBox 25"/>
          <p:cNvSpPr txBox="1"/>
          <p:nvPr/>
        </p:nvSpPr>
        <p:spPr>
          <a:xfrm>
            <a:off x="4578267" y="1424970"/>
            <a:ext cx="4530237"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Radiation-induced degradation of accelerator </a:t>
            </a:r>
            <a:r>
              <a:rPr lang="en-US" sz="2000" b="1" dirty="0" smtClean="0">
                <a:latin typeface="Arial" panose="020B0604020202020204" pitchFamily="34" charset="0"/>
                <a:cs typeface="Arial" panose="020B0604020202020204" pitchFamily="34" charset="0"/>
              </a:rPr>
              <a:t>materials </a:t>
            </a:r>
            <a:r>
              <a:rPr lang="en-US" sz="2000" b="1" dirty="0">
                <a:latin typeface="Arial" panose="020B0604020202020204" pitchFamily="34" charset="0"/>
                <a:cs typeface="Arial" panose="020B0604020202020204" pitchFamily="34" charset="0"/>
              </a:rPr>
              <a:t>for FAIR </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7" name="TextBox 26"/>
          <p:cNvSpPr txBox="1"/>
          <p:nvPr/>
        </p:nvSpPr>
        <p:spPr>
          <a:xfrm>
            <a:off x="5586693" y="5981412"/>
            <a:ext cx="2519023" cy="307777"/>
          </a:xfrm>
          <a:prstGeom prst="rect">
            <a:avLst/>
          </a:prstGeom>
          <a:noFill/>
        </p:spPr>
        <p:txBody>
          <a:bodyPr wrap="none" rtlCol="0">
            <a:spAutoFit/>
          </a:bodyPr>
          <a:lstStyle/>
          <a:p>
            <a:r>
              <a:rPr lang="en-US" sz="1400" b="1" dirty="0" smtClean="0"/>
              <a:t>M. Tomut et al., GSI Darmstadt </a:t>
            </a:r>
            <a:endParaRPr lang="de-DE" sz="1400" b="1" dirty="0">
              <a:latin typeface="+mj-lt"/>
            </a:endParaRPr>
          </a:p>
        </p:txBody>
      </p:sp>
      <p:pic>
        <p:nvPicPr>
          <p:cNvPr id="28" name="Picture 7" descr="GSI-logo.jpg                                                   00008A6CMac HD3                        B581438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1509" y="5215363"/>
            <a:ext cx="4130744" cy="646331"/>
          </a:xfrm>
          <a:prstGeom prst="rect">
            <a:avLst/>
          </a:prstGeom>
        </p:spPr>
        <p:txBody>
          <a:bodyPr wrap="square">
            <a:spAutoFit/>
          </a:bodyPr>
          <a:lstStyle/>
          <a:p>
            <a:pPr algn="ctr"/>
            <a:r>
              <a:rPr lang="de-DE" dirty="0" err="1" smtClean="0">
                <a:latin typeface="Arial" panose="020B0604020202020204" pitchFamily="34" charset="0"/>
                <a:cs typeface="Arial" panose="020B0604020202020204" pitchFamily="34" charset="0"/>
              </a:rPr>
              <a:t>Studying</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the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effect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of</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cosmic</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rays</a:t>
            </a:r>
            <a:r>
              <a:rPr lang="de-DE" dirty="0" smtClean="0">
                <a:latin typeface="Arial" panose="020B0604020202020204" pitchFamily="34" charset="0"/>
                <a:cs typeface="Arial" panose="020B0604020202020204" pitchFamily="34" charset="0"/>
              </a:rPr>
              <a:t> in </a:t>
            </a:r>
            <a:r>
              <a:rPr lang="de-DE" dirty="0" err="1" smtClean="0">
                <a:latin typeface="Arial" panose="020B0604020202020204" pitchFamily="34" charset="0"/>
                <a:cs typeface="Arial" panose="020B0604020202020204" pitchFamily="34" charset="0"/>
              </a:rPr>
              <a:t>space</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applications</a:t>
            </a:r>
            <a:endParaRPr lang="de-DE"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37098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02" name="Picture 2" descr="FAIR3_transparent_script_remov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0" y="1284541"/>
            <a:ext cx="5446712" cy="3370263"/>
          </a:xfrm>
          <a:prstGeom prst="rect">
            <a:avLst/>
          </a:prstGeom>
          <a:noFill/>
          <a:extLst>
            <a:ext uri="{909E8E84-426E-40DD-AFC4-6F175D3DCCD1}">
              <a14:hiddenFill xmlns:a14="http://schemas.microsoft.com/office/drawing/2010/main">
                <a:solidFill>
                  <a:srgbClr val="FFFFFF"/>
                </a:solidFill>
              </a14:hiddenFill>
            </a:ext>
          </a:extLst>
        </p:spPr>
      </p:pic>
      <p:sp>
        <p:nvSpPr>
          <p:cNvPr id="1382403" name="Rectangle 3"/>
          <p:cNvSpPr>
            <a:spLocks noChangeArrowheads="1"/>
          </p:cNvSpPr>
          <p:nvPr/>
        </p:nvSpPr>
        <p:spPr bwMode="auto">
          <a:xfrm>
            <a:off x="107504" y="1268760"/>
            <a:ext cx="2072225" cy="5762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fontAlgn="base">
              <a:lnSpc>
                <a:spcPct val="50000"/>
              </a:lnSpc>
              <a:spcBef>
                <a:spcPct val="0"/>
              </a:spcBef>
              <a:spcAft>
                <a:spcPct val="0"/>
              </a:spcAft>
            </a:pPr>
            <a:r>
              <a:rPr lang="en-US" altLang="de-DE" sz="2400" b="1" dirty="0" smtClean="0">
                <a:solidFill>
                  <a:srgbClr val="008000"/>
                </a:solidFill>
              </a:rPr>
              <a:t>“hot spots”</a:t>
            </a:r>
            <a:r>
              <a:rPr lang="en-US" altLang="de-DE" sz="4800" b="1" dirty="0" smtClean="0">
                <a:solidFill>
                  <a:srgbClr val="008000"/>
                </a:solidFill>
              </a:rPr>
              <a:t> </a:t>
            </a:r>
          </a:p>
        </p:txBody>
      </p:sp>
      <p:sp>
        <p:nvSpPr>
          <p:cNvPr id="1382404" name="Text Box 4"/>
          <p:cNvSpPr txBox="1">
            <a:spLocks noChangeAspect="1" noChangeArrowheads="1"/>
          </p:cNvSpPr>
          <p:nvPr/>
        </p:nvSpPr>
        <p:spPr bwMode="auto">
          <a:xfrm>
            <a:off x="162108" y="4089266"/>
            <a:ext cx="2206402"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de-DE" sz="1600" b="1" dirty="0" smtClean="0">
                <a:solidFill>
                  <a:srgbClr val="008000"/>
                </a:solidFill>
                <a:latin typeface="Arial" panose="020B0604020202020204" pitchFamily="34" charset="0"/>
                <a:ea typeface="MS PGothic" pitchFamily="34" charset="-128"/>
                <a:cs typeface="Arial" panose="020B0604020202020204" pitchFamily="34" charset="0"/>
              </a:rPr>
              <a:t>Stripper foils for UNILAC upgrade </a:t>
            </a:r>
          </a:p>
        </p:txBody>
      </p:sp>
      <p:sp>
        <p:nvSpPr>
          <p:cNvPr id="1382405" name="Text Box 5"/>
          <p:cNvSpPr txBox="1">
            <a:spLocks noChangeAspect="1" noChangeArrowheads="1"/>
          </p:cNvSpPr>
          <p:nvPr/>
        </p:nvSpPr>
        <p:spPr bwMode="auto">
          <a:xfrm>
            <a:off x="3995936" y="2636912"/>
            <a:ext cx="2953097" cy="781752"/>
          </a:xfrm>
          <a:prstGeom prst="rect">
            <a:avLst/>
          </a:prstGeom>
          <a:solidFill>
            <a:schemeClr val="bg1"/>
          </a:solidFill>
          <a:ln>
            <a:noFill/>
          </a:ln>
          <a:effectLst/>
          <a:extLs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40000"/>
              </a:lnSpc>
              <a:spcBef>
                <a:spcPct val="0"/>
              </a:spcBef>
              <a:spcAft>
                <a:spcPct val="0"/>
              </a:spcAft>
              <a:buFontTx/>
              <a:buChar char="•"/>
            </a:pPr>
            <a:r>
              <a:rPr lang="en-US" altLang="de-DE" sz="1600" b="1" dirty="0" smtClean="0">
                <a:solidFill>
                  <a:srgbClr val="006600"/>
                </a:solidFill>
                <a:latin typeface="Arial" panose="020B0604020202020204" pitchFamily="34" charset="0"/>
                <a:ea typeface="MS PGothic" pitchFamily="34" charset="-128"/>
                <a:cs typeface="Arial" panose="020B0604020202020204" pitchFamily="34" charset="0"/>
              </a:rPr>
              <a:t> Super-FRS target wheel</a:t>
            </a:r>
          </a:p>
          <a:p>
            <a:pPr eaLnBrk="0" fontAlgn="base" hangingPunct="0">
              <a:lnSpc>
                <a:spcPct val="140000"/>
              </a:lnSpc>
              <a:spcBef>
                <a:spcPct val="0"/>
              </a:spcBef>
              <a:spcAft>
                <a:spcPct val="0"/>
              </a:spcAft>
              <a:buFontTx/>
              <a:buChar char="•"/>
            </a:pPr>
            <a:r>
              <a:rPr lang="en-US" altLang="de-DE" sz="1600" b="1" dirty="0" smtClean="0">
                <a:solidFill>
                  <a:srgbClr val="006600"/>
                </a:solidFill>
                <a:latin typeface="Arial" panose="020B0604020202020204" pitchFamily="34" charset="0"/>
                <a:ea typeface="MS PGothic" pitchFamily="34" charset="-128"/>
                <a:cs typeface="Arial" panose="020B0604020202020204" pitchFamily="34" charset="0"/>
              </a:rPr>
              <a:t> beam catchers</a:t>
            </a:r>
          </a:p>
        </p:txBody>
      </p:sp>
      <p:sp>
        <p:nvSpPr>
          <p:cNvPr id="1382406" name="Oval 6"/>
          <p:cNvSpPr>
            <a:spLocks noChangeArrowheads="1"/>
          </p:cNvSpPr>
          <p:nvPr/>
        </p:nvSpPr>
        <p:spPr bwMode="auto">
          <a:xfrm>
            <a:off x="583622" y="2127504"/>
            <a:ext cx="574675" cy="574675"/>
          </a:xfrm>
          <a:prstGeom prst="ellipse">
            <a:avLst/>
          </a:prstGeom>
          <a:noFill/>
          <a:ln w="571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sp>
        <p:nvSpPr>
          <p:cNvPr id="1382407" name="Oval 7"/>
          <p:cNvSpPr>
            <a:spLocks noChangeArrowheads="1"/>
          </p:cNvSpPr>
          <p:nvPr/>
        </p:nvSpPr>
        <p:spPr bwMode="auto">
          <a:xfrm>
            <a:off x="3176010" y="2724404"/>
            <a:ext cx="746125" cy="746125"/>
          </a:xfrm>
          <a:prstGeom prst="ellipse">
            <a:avLst/>
          </a:prstGeom>
          <a:noFill/>
          <a:ln w="571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sp>
        <p:nvSpPr>
          <p:cNvPr id="1382408" name="Text Box 8"/>
          <p:cNvSpPr txBox="1">
            <a:spLocks noChangeArrowheads="1"/>
          </p:cNvSpPr>
          <p:nvPr/>
        </p:nvSpPr>
        <p:spPr bwMode="auto">
          <a:xfrm>
            <a:off x="-3143" y="6515616"/>
            <a:ext cx="6879360" cy="338554"/>
          </a:xfrm>
          <a:prstGeom prst="rect">
            <a:avLst/>
          </a:prstGeom>
          <a:solidFill>
            <a:schemeClr val="bg1"/>
          </a:solidFill>
          <a:ln>
            <a:noFill/>
          </a:ln>
          <a:effectLst/>
          <a:extLst>
            <a:ext uri="{91240B29-F687-4F45-9708-019B960494DF}">
              <a14:hiddenLine xmlns:a14="http://schemas.microsoft.com/office/drawing/2010/main" w="9525">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de-DE" sz="1600" dirty="0" smtClean="0">
                <a:latin typeface="+mj-lt"/>
                <a:ea typeface="MS PGothic" pitchFamily="34" charset="-128"/>
                <a:cs typeface="Arial" panose="020B0604020202020204" pitchFamily="34" charset="0"/>
              </a:rPr>
              <a:t>in collaboration with activities at LHC (CERN), FRIB (Michigan), RIBF (RIKEN)</a:t>
            </a:r>
          </a:p>
        </p:txBody>
      </p:sp>
      <p:pic>
        <p:nvPicPr>
          <p:cNvPr id="1382409" name="Picture 9" descr="targetwheel_ansys_transparent_gedre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3347" y="1128966"/>
            <a:ext cx="1471613" cy="1582738"/>
          </a:xfrm>
          <a:prstGeom prst="rect">
            <a:avLst/>
          </a:prstGeom>
          <a:noFill/>
          <a:extLst>
            <a:ext uri="{909E8E84-426E-40DD-AFC4-6F175D3DCCD1}">
              <a14:hiddenFill xmlns:a14="http://schemas.microsoft.com/office/drawing/2010/main">
                <a:solidFill>
                  <a:srgbClr val="FFFFFF"/>
                </a:solidFill>
              </a14:hiddenFill>
            </a:ext>
          </a:extLst>
        </p:spPr>
      </p:pic>
      <p:sp>
        <p:nvSpPr>
          <p:cNvPr id="1382410" name="Line 10"/>
          <p:cNvSpPr>
            <a:spLocks noChangeShapeType="1"/>
          </p:cNvSpPr>
          <p:nvPr/>
        </p:nvSpPr>
        <p:spPr bwMode="auto">
          <a:xfrm flipV="1">
            <a:off x="5227060" y="2422779"/>
            <a:ext cx="215900" cy="360362"/>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grpSp>
        <p:nvGrpSpPr>
          <p:cNvPr id="1382411" name="Group 11"/>
          <p:cNvGrpSpPr>
            <a:grpSpLocks/>
          </p:cNvGrpSpPr>
          <p:nvPr/>
        </p:nvGrpSpPr>
        <p:grpSpPr bwMode="auto">
          <a:xfrm>
            <a:off x="6730572" y="1340768"/>
            <a:ext cx="2303462" cy="2233612"/>
            <a:chOff x="4105" y="1071"/>
            <a:chExt cx="1451" cy="1407"/>
          </a:xfrm>
        </p:grpSpPr>
        <p:grpSp>
          <p:nvGrpSpPr>
            <p:cNvPr id="1382412" name="Group 12"/>
            <p:cNvGrpSpPr>
              <a:grpSpLocks/>
            </p:cNvGrpSpPr>
            <p:nvPr/>
          </p:nvGrpSpPr>
          <p:grpSpPr bwMode="auto">
            <a:xfrm>
              <a:off x="4209" y="1799"/>
              <a:ext cx="1256" cy="589"/>
              <a:chOff x="4105" y="1344"/>
              <a:chExt cx="1452" cy="681"/>
            </a:xfrm>
          </p:grpSpPr>
          <p:pic>
            <p:nvPicPr>
              <p:cNvPr id="1382413"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5" y="1344"/>
                <a:ext cx="626" cy="681"/>
              </a:xfrm>
              <a:prstGeom prst="rect">
                <a:avLst/>
              </a:prstGeom>
              <a:noFill/>
              <a:extLst>
                <a:ext uri="{909E8E84-426E-40DD-AFC4-6F175D3DCCD1}">
                  <a14:hiddenFill xmlns:a14="http://schemas.microsoft.com/office/drawing/2010/main">
                    <a:solidFill>
                      <a:srgbClr val="FFFFFF"/>
                    </a:solidFill>
                  </a14:hiddenFill>
                </a:ext>
              </a:extLst>
            </p:spPr>
          </p:pic>
          <p:pic>
            <p:nvPicPr>
              <p:cNvPr id="1382414" name="Picture 14" descr="S334 - 02_Ex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 y="1344"/>
                <a:ext cx="681" cy="681"/>
              </a:xfrm>
              <a:prstGeom prst="rect">
                <a:avLst/>
              </a:prstGeom>
              <a:noFill/>
              <a:extLst>
                <a:ext uri="{909E8E84-426E-40DD-AFC4-6F175D3DCCD1}">
                  <a14:hiddenFill xmlns:a14="http://schemas.microsoft.com/office/drawing/2010/main">
                    <a:solidFill>
                      <a:srgbClr val="FFFFFF"/>
                    </a:solidFill>
                  </a14:hiddenFill>
                </a:ext>
              </a:extLst>
            </p:spPr>
          </p:pic>
        </p:grpSp>
        <p:sp>
          <p:nvSpPr>
            <p:cNvPr id="1382415" name="Rectangle 15"/>
            <p:cNvSpPr>
              <a:spLocks noChangeArrowheads="1"/>
            </p:cNvSpPr>
            <p:nvPr/>
          </p:nvSpPr>
          <p:spPr bwMode="auto">
            <a:xfrm>
              <a:off x="4242" y="1098"/>
              <a:ext cx="1164"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67" tIns="10484" rIns="20967" bIns="10484">
              <a:spAutoFit/>
            </a:bodyPr>
            <a:lstStyle>
              <a:lvl1pPr defTabSz="209550">
                <a:defRPr>
                  <a:solidFill>
                    <a:schemeClr val="tx1"/>
                  </a:solidFill>
                  <a:latin typeface="Arial" pitchFamily="34" charset="0"/>
                </a:defRPr>
              </a:lvl1pPr>
              <a:lvl2pPr marL="104775" defTabSz="209550">
                <a:defRPr>
                  <a:solidFill>
                    <a:schemeClr val="tx1"/>
                  </a:solidFill>
                  <a:latin typeface="Arial" pitchFamily="34" charset="0"/>
                </a:defRPr>
              </a:lvl2pPr>
              <a:lvl3pPr marL="209550" defTabSz="209550">
                <a:defRPr>
                  <a:solidFill>
                    <a:schemeClr val="tx1"/>
                  </a:solidFill>
                  <a:latin typeface="Arial" pitchFamily="34" charset="0"/>
                </a:defRPr>
              </a:lvl3pPr>
              <a:lvl4pPr marL="314325" defTabSz="209550">
                <a:defRPr>
                  <a:solidFill>
                    <a:schemeClr val="tx1"/>
                  </a:solidFill>
                  <a:latin typeface="Arial" pitchFamily="34" charset="0"/>
                </a:defRPr>
              </a:lvl4pPr>
              <a:lvl5pPr marL="419100" defTabSz="209550">
                <a:defRPr>
                  <a:solidFill>
                    <a:schemeClr val="tx1"/>
                  </a:solidFill>
                  <a:latin typeface="Arial" pitchFamily="34" charset="0"/>
                </a:defRPr>
              </a:lvl5pPr>
              <a:lvl6pPr marL="876300" defTabSz="209550" fontAlgn="base">
                <a:spcBef>
                  <a:spcPct val="0"/>
                </a:spcBef>
                <a:spcAft>
                  <a:spcPct val="0"/>
                </a:spcAft>
                <a:defRPr>
                  <a:solidFill>
                    <a:schemeClr val="tx1"/>
                  </a:solidFill>
                  <a:latin typeface="Arial" pitchFamily="34" charset="0"/>
                </a:defRPr>
              </a:lvl6pPr>
              <a:lvl7pPr marL="1333500" defTabSz="209550" fontAlgn="base">
                <a:spcBef>
                  <a:spcPct val="0"/>
                </a:spcBef>
                <a:spcAft>
                  <a:spcPct val="0"/>
                </a:spcAft>
                <a:defRPr>
                  <a:solidFill>
                    <a:schemeClr val="tx1"/>
                  </a:solidFill>
                  <a:latin typeface="Arial" pitchFamily="34" charset="0"/>
                </a:defRPr>
              </a:lvl7pPr>
              <a:lvl8pPr marL="1790700" defTabSz="209550" fontAlgn="base">
                <a:spcBef>
                  <a:spcPct val="0"/>
                </a:spcBef>
                <a:spcAft>
                  <a:spcPct val="0"/>
                </a:spcAft>
                <a:defRPr>
                  <a:solidFill>
                    <a:schemeClr val="tx1"/>
                  </a:solidFill>
                  <a:latin typeface="Arial" pitchFamily="34" charset="0"/>
                </a:defRPr>
              </a:lvl8pPr>
              <a:lvl9pPr marL="2247900" defTabSz="209550" fontAlgn="base">
                <a:spcBef>
                  <a:spcPct val="0"/>
                </a:spcBef>
                <a:spcAft>
                  <a:spcPct val="0"/>
                </a:spcAft>
                <a:defRPr>
                  <a:solidFill>
                    <a:schemeClr val="tx1"/>
                  </a:solidFill>
                  <a:latin typeface="Arial" pitchFamily="34" charset="0"/>
                </a:defRPr>
              </a:lvl9pPr>
            </a:lstStyle>
            <a:p>
              <a:pPr fontAlgn="base">
                <a:spcBef>
                  <a:spcPct val="0"/>
                </a:spcBef>
                <a:spcAft>
                  <a:spcPts val="600"/>
                </a:spcAft>
              </a:pPr>
              <a:r>
                <a:rPr lang="en-US" altLang="de-DE" sz="1600" b="1" dirty="0" smtClean="0">
                  <a:solidFill>
                    <a:srgbClr val="A50021"/>
                  </a:solidFill>
                  <a:ea typeface="MS PGothic" pitchFamily="34" charset="-128"/>
                </a:rPr>
                <a:t>Graphite Analysis </a:t>
              </a:r>
            </a:p>
            <a:p>
              <a:pPr fontAlgn="base">
                <a:spcBef>
                  <a:spcPct val="0"/>
                </a:spcBef>
                <a:spcAft>
                  <a:spcPct val="0"/>
                </a:spcAft>
                <a:buFontTx/>
                <a:buChar char="•"/>
              </a:pPr>
              <a:r>
                <a:rPr lang="en-US" altLang="de-DE" sz="1600" b="1" dirty="0" smtClean="0">
                  <a:solidFill>
                    <a:srgbClr val="A50021"/>
                  </a:solidFill>
                  <a:ea typeface="MS PGothic" pitchFamily="34" charset="-128"/>
                </a:rPr>
                <a:t> deformation</a:t>
              </a:r>
            </a:p>
            <a:p>
              <a:pPr fontAlgn="base">
                <a:spcBef>
                  <a:spcPct val="0"/>
                </a:spcBef>
                <a:spcAft>
                  <a:spcPct val="0"/>
                </a:spcAft>
                <a:buFontTx/>
                <a:buChar char="•"/>
              </a:pPr>
              <a:r>
                <a:rPr lang="en-US" altLang="de-DE" sz="1600" b="1" dirty="0" smtClean="0">
                  <a:solidFill>
                    <a:srgbClr val="A50021"/>
                  </a:solidFill>
                  <a:ea typeface="MS PGothic" pitchFamily="34" charset="-128"/>
                </a:rPr>
                <a:t> stress</a:t>
              </a:r>
            </a:p>
            <a:p>
              <a:pPr fontAlgn="base">
                <a:spcBef>
                  <a:spcPct val="0"/>
                </a:spcBef>
                <a:spcAft>
                  <a:spcPct val="0"/>
                </a:spcAft>
                <a:buFontTx/>
                <a:buChar char="•"/>
              </a:pPr>
              <a:r>
                <a:rPr lang="en-US" altLang="de-DE" sz="1600" b="1" dirty="0" smtClean="0">
                  <a:solidFill>
                    <a:srgbClr val="A50021"/>
                  </a:solidFill>
                  <a:ea typeface="MS PGothic" pitchFamily="34" charset="-128"/>
                </a:rPr>
                <a:t> crack formation</a:t>
              </a:r>
            </a:p>
          </p:txBody>
        </p:sp>
        <p:sp>
          <p:nvSpPr>
            <p:cNvPr id="1382416" name="Rectangle 16"/>
            <p:cNvSpPr>
              <a:spLocks noChangeArrowheads="1"/>
            </p:cNvSpPr>
            <p:nvPr/>
          </p:nvSpPr>
          <p:spPr bwMode="auto">
            <a:xfrm>
              <a:off x="4105" y="1071"/>
              <a:ext cx="1451" cy="1407"/>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grpSp>
      <p:grpSp>
        <p:nvGrpSpPr>
          <p:cNvPr id="1382418" name="Group 18"/>
          <p:cNvGrpSpPr>
            <a:grpSpLocks/>
          </p:cNvGrpSpPr>
          <p:nvPr/>
        </p:nvGrpSpPr>
        <p:grpSpPr bwMode="auto">
          <a:xfrm>
            <a:off x="5263944" y="3789040"/>
            <a:ext cx="3775075" cy="2448644"/>
            <a:chOff x="3288" y="2568"/>
            <a:chExt cx="2378" cy="1406"/>
          </a:xfrm>
        </p:grpSpPr>
        <p:sp>
          <p:nvSpPr>
            <p:cNvPr id="1382419" name="Rectangle 19"/>
            <p:cNvSpPr>
              <a:spLocks noChangeArrowheads="1"/>
            </p:cNvSpPr>
            <p:nvPr/>
          </p:nvSpPr>
          <p:spPr bwMode="auto">
            <a:xfrm>
              <a:off x="3696" y="2631"/>
              <a:ext cx="1709"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spAutoFit/>
            </a:bodyPr>
            <a:lstStyle>
              <a:lvl1pPr defTabSz="209550">
                <a:defRPr>
                  <a:solidFill>
                    <a:schemeClr val="tx1"/>
                  </a:solidFill>
                  <a:latin typeface="Arial" pitchFamily="34" charset="0"/>
                </a:defRPr>
              </a:lvl1pPr>
              <a:lvl2pPr marL="104775" defTabSz="209550">
                <a:defRPr>
                  <a:solidFill>
                    <a:schemeClr val="tx1"/>
                  </a:solidFill>
                  <a:latin typeface="Arial" pitchFamily="34" charset="0"/>
                </a:defRPr>
              </a:lvl2pPr>
              <a:lvl3pPr marL="209550" defTabSz="209550">
                <a:defRPr>
                  <a:solidFill>
                    <a:schemeClr val="tx1"/>
                  </a:solidFill>
                  <a:latin typeface="Arial" pitchFamily="34" charset="0"/>
                </a:defRPr>
              </a:lvl3pPr>
              <a:lvl4pPr marL="314325" defTabSz="209550">
                <a:defRPr>
                  <a:solidFill>
                    <a:schemeClr val="tx1"/>
                  </a:solidFill>
                  <a:latin typeface="Arial" pitchFamily="34" charset="0"/>
                </a:defRPr>
              </a:lvl4pPr>
              <a:lvl5pPr marL="419100" defTabSz="209550">
                <a:defRPr>
                  <a:solidFill>
                    <a:schemeClr val="tx1"/>
                  </a:solidFill>
                  <a:latin typeface="Arial" pitchFamily="34" charset="0"/>
                </a:defRPr>
              </a:lvl5pPr>
              <a:lvl6pPr marL="876300" defTabSz="209550" fontAlgn="base">
                <a:spcBef>
                  <a:spcPct val="0"/>
                </a:spcBef>
                <a:spcAft>
                  <a:spcPct val="0"/>
                </a:spcAft>
                <a:defRPr>
                  <a:solidFill>
                    <a:schemeClr val="tx1"/>
                  </a:solidFill>
                  <a:latin typeface="Arial" pitchFamily="34" charset="0"/>
                </a:defRPr>
              </a:lvl6pPr>
              <a:lvl7pPr marL="1333500" defTabSz="209550" fontAlgn="base">
                <a:spcBef>
                  <a:spcPct val="0"/>
                </a:spcBef>
                <a:spcAft>
                  <a:spcPct val="0"/>
                </a:spcAft>
                <a:defRPr>
                  <a:solidFill>
                    <a:schemeClr val="tx1"/>
                  </a:solidFill>
                  <a:latin typeface="Arial" pitchFamily="34" charset="0"/>
                </a:defRPr>
              </a:lvl7pPr>
              <a:lvl8pPr marL="1790700" defTabSz="209550" fontAlgn="base">
                <a:spcBef>
                  <a:spcPct val="0"/>
                </a:spcBef>
                <a:spcAft>
                  <a:spcPct val="0"/>
                </a:spcAft>
                <a:defRPr>
                  <a:solidFill>
                    <a:schemeClr val="tx1"/>
                  </a:solidFill>
                  <a:latin typeface="Arial" pitchFamily="34" charset="0"/>
                </a:defRPr>
              </a:lvl8pPr>
              <a:lvl9pPr marL="2247900" defTabSz="209550" fontAlgn="base">
                <a:spcBef>
                  <a:spcPct val="0"/>
                </a:spcBef>
                <a:spcAft>
                  <a:spcPct val="0"/>
                </a:spcAft>
                <a:defRPr>
                  <a:solidFill>
                    <a:schemeClr val="tx1"/>
                  </a:solidFill>
                  <a:latin typeface="Arial" pitchFamily="34" charset="0"/>
                </a:defRPr>
              </a:lvl9pPr>
            </a:lstStyle>
            <a:p>
              <a:pPr fontAlgn="base">
                <a:spcBef>
                  <a:spcPct val="0"/>
                </a:spcBef>
                <a:spcAft>
                  <a:spcPts val="600"/>
                </a:spcAft>
              </a:pPr>
              <a:r>
                <a:rPr lang="en-US" altLang="de-DE" sz="1600" b="1" dirty="0" smtClean="0">
                  <a:solidFill>
                    <a:srgbClr val="A50021"/>
                  </a:solidFill>
                  <a:ea typeface="MS PGothic" pitchFamily="34" charset="-128"/>
                </a:rPr>
                <a:t>Tests of organic insulators</a:t>
              </a:r>
            </a:p>
            <a:p>
              <a:pPr fontAlgn="base">
                <a:spcBef>
                  <a:spcPct val="0"/>
                </a:spcBef>
                <a:spcAft>
                  <a:spcPct val="0"/>
                </a:spcAft>
                <a:buFontTx/>
                <a:buChar char="•"/>
              </a:pPr>
              <a:r>
                <a:rPr lang="en-US" altLang="de-DE" sz="1600" b="1" dirty="0" smtClean="0">
                  <a:solidFill>
                    <a:srgbClr val="A50021"/>
                  </a:solidFill>
                  <a:ea typeface="MS PGothic" pitchFamily="34" charset="-128"/>
                </a:rPr>
                <a:t> voltage stability</a:t>
              </a:r>
            </a:p>
            <a:p>
              <a:pPr fontAlgn="base">
                <a:spcBef>
                  <a:spcPct val="0"/>
                </a:spcBef>
                <a:spcAft>
                  <a:spcPct val="0"/>
                </a:spcAft>
                <a:buFontTx/>
                <a:buChar char="•"/>
              </a:pPr>
              <a:r>
                <a:rPr lang="en-US" altLang="de-DE" sz="1600" b="1" dirty="0" smtClean="0">
                  <a:solidFill>
                    <a:srgbClr val="A50021"/>
                  </a:solidFill>
                  <a:ea typeface="MS PGothic" pitchFamily="34" charset="-128"/>
                </a:rPr>
                <a:t> graphitization</a:t>
              </a:r>
            </a:p>
            <a:p>
              <a:pPr fontAlgn="base">
                <a:spcBef>
                  <a:spcPct val="0"/>
                </a:spcBef>
                <a:spcAft>
                  <a:spcPct val="0"/>
                </a:spcAft>
                <a:buFontTx/>
                <a:buChar char="•"/>
              </a:pPr>
              <a:r>
                <a:rPr lang="en-US" altLang="de-DE" sz="1600" b="1" dirty="0" smtClean="0">
                  <a:solidFill>
                    <a:srgbClr val="A50021"/>
                  </a:solidFill>
                  <a:ea typeface="MS PGothic" pitchFamily="34" charset="-128"/>
                </a:rPr>
                <a:t> structural changes</a:t>
              </a:r>
            </a:p>
            <a:p>
              <a:pPr fontAlgn="base">
                <a:spcBef>
                  <a:spcPct val="0"/>
                </a:spcBef>
                <a:spcAft>
                  <a:spcPct val="0"/>
                </a:spcAft>
                <a:buFontTx/>
                <a:buChar char="•"/>
              </a:pPr>
              <a:r>
                <a:rPr lang="en-US" altLang="de-DE" sz="1600" b="1" dirty="0" smtClean="0">
                  <a:solidFill>
                    <a:srgbClr val="A50021"/>
                  </a:solidFill>
                  <a:ea typeface="MS PGothic" pitchFamily="34" charset="-128"/>
                </a:rPr>
                <a:t> beam-induced outgassing</a:t>
              </a:r>
            </a:p>
          </p:txBody>
        </p:sp>
        <p:sp>
          <p:nvSpPr>
            <p:cNvPr id="1382420" name="Rectangle 20"/>
            <p:cNvSpPr>
              <a:spLocks noChangeArrowheads="1"/>
            </p:cNvSpPr>
            <p:nvPr/>
          </p:nvSpPr>
          <p:spPr bwMode="auto">
            <a:xfrm>
              <a:off x="3288" y="2568"/>
              <a:ext cx="2378" cy="1406"/>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pic>
          <p:nvPicPr>
            <p:cNvPr id="1382421" name="Picture 21" descr="E-Reihe"/>
            <p:cNvPicPr>
              <a:picLocks noChangeAspect="1" noChangeArrowheads="1"/>
            </p:cNvPicPr>
            <p:nvPr/>
          </p:nvPicPr>
          <p:blipFill>
            <a:blip r:embed="rId7" cstate="email">
              <a:lum bright="4000"/>
              <a:extLst>
                <a:ext uri="{28A0092B-C50C-407E-A947-70E740481C1C}">
                  <a14:useLocalDpi xmlns:a14="http://schemas.microsoft.com/office/drawing/2010/main"/>
                </a:ext>
              </a:extLst>
            </a:blip>
            <a:srcRect r="-7768"/>
            <a:stretch>
              <a:fillRect/>
            </a:stretch>
          </p:blipFill>
          <p:spPr bwMode="auto">
            <a:xfrm>
              <a:off x="3379" y="3402"/>
              <a:ext cx="61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2" name="Picture 22" descr="epoxymoscow"/>
            <p:cNvPicPr>
              <a:picLocks noChangeAspect="1" noChangeArrowheads="1"/>
            </p:cNvPicPr>
            <p:nvPr/>
          </p:nvPicPr>
          <p:blipFill>
            <a:blip r:embed="rId8" cstate="email">
              <a:lum bright="24000"/>
              <a:extLst>
                <a:ext uri="{28A0092B-C50C-407E-A947-70E740481C1C}">
                  <a14:useLocalDpi xmlns:a14="http://schemas.microsoft.com/office/drawing/2010/main"/>
                </a:ext>
              </a:extLst>
            </a:blip>
            <a:srcRect/>
            <a:stretch>
              <a:fillRect/>
            </a:stretch>
          </p:blipFill>
          <p:spPr bwMode="auto">
            <a:xfrm>
              <a:off x="4059" y="3407"/>
              <a:ext cx="1497" cy="534"/>
            </a:xfrm>
            <a:prstGeom prst="rect">
              <a:avLst/>
            </a:prstGeom>
            <a:noFill/>
            <a:extLst>
              <a:ext uri="{909E8E84-426E-40DD-AFC4-6F175D3DCCD1}">
                <a14:hiddenFill xmlns:a14="http://schemas.microsoft.com/office/drawing/2010/main">
                  <a:solidFill>
                    <a:srgbClr val="FFFFFF"/>
                  </a:solidFill>
                </a14:hiddenFill>
              </a:ext>
            </a:extLst>
          </p:spPr>
        </p:pic>
      </p:grpSp>
      <p:pic>
        <p:nvPicPr>
          <p:cNvPr id="1382423" name="Picture 2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5791" y="4869160"/>
            <a:ext cx="4618837" cy="129614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7" descr="GSI-logo.jpg                                                   00008A6CMac HD3                        B581438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 kopf7.jpg                                                      0000978BMac HD3                        B581438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Radiation hardness &amp; FAIR materials</a:t>
            </a:r>
            <a:endParaRPr 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251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02" name="Picture 2" descr="FAIR3_transparent_script_remov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0" y="1284541"/>
            <a:ext cx="5446712" cy="3370263"/>
          </a:xfrm>
          <a:prstGeom prst="rect">
            <a:avLst/>
          </a:prstGeom>
          <a:noFill/>
          <a:extLst>
            <a:ext uri="{909E8E84-426E-40DD-AFC4-6F175D3DCCD1}">
              <a14:hiddenFill xmlns:a14="http://schemas.microsoft.com/office/drawing/2010/main">
                <a:solidFill>
                  <a:srgbClr val="FFFFFF"/>
                </a:solidFill>
              </a14:hiddenFill>
            </a:ext>
          </a:extLst>
        </p:spPr>
      </p:pic>
      <p:sp>
        <p:nvSpPr>
          <p:cNvPr id="1382403" name="Rectangle 3"/>
          <p:cNvSpPr>
            <a:spLocks noChangeArrowheads="1"/>
          </p:cNvSpPr>
          <p:nvPr/>
        </p:nvSpPr>
        <p:spPr bwMode="auto">
          <a:xfrm>
            <a:off x="107504" y="1268760"/>
            <a:ext cx="2072225" cy="5762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fontAlgn="base">
              <a:lnSpc>
                <a:spcPct val="50000"/>
              </a:lnSpc>
              <a:spcBef>
                <a:spcPct val="0"/>
              </a:spcBef>
              <a:spcAft>
                <a:spcPct val="0"/>
              </a:spcAft>
            </a:pPr>
            <a:r>
              <a:rPr lang="en-US" altLang="de-DE" sz="2400" b="1" dirty="0" smtClean="0">
                <a:solidFill>
                  <a:srgbClr val="008000"/>
                </a:solidFill>
              </a:rPr>
              <a:t>“hot spots”</a:t>
            </a:r>
            <a:r>
              <a:rPr lang="en-US" altLang="de-DE" sz="4800" b="1" dirty="0" smtClean="0">
                <a:solidFill>
                  <a:srgbClr val="008000"/>
                </a:solidFill>
              </a:rPr>
              <a:t> </a:t>
            </a:r>
          </a:p>
        </p:txBody>
      </p:sp>
      <p:sp>
        <p:nvSpPr>
          <p:cNvPr id="1382404" name="Text Box 4"/>
          <p:cNvSpPr txBox="1">
            <a:spLocks noChangeAspect="1" noChangeArrowheads="1"/>
          </p:cNvSpPr>
          <p:nvPr/>
        </p:nvSpPr>
        <p:spPr bwMode="auto">
          <a:xfrm>
            <a:off x="162108" y="4089266"/>
            <a:ext cx="2206402"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de-DE" sz="1600" b="1" dirty="0" smtClean="0">
                <a:solidFill>
                  <a:srgbClr val="008000"/>
                </a:solidFill>
                <a:latin typeface="Arial" panose="020B0604020202020204" pitchFamily="34" charset="0"/>
                <a:ea typeface="MS PGothic" pitchFamily="34" charset="-128"/>
                <a:cs typeface="Arial" panose="020B0604020202020204" pitchFamily="34" charset="0"/>
              </a:rPr>
              <a:t>Stripper foils for UNILAC upgrade </a:t>
            </a:r>
          </a:p>
        </p:txBody>
      </p:sp>
      <p:sp>
        <p:nvSpPr>
          <p:cNvPr id="1382405" name="Text Box 5"/>
          <p:cNvSpPr txBox="1">
            <a:spLocks noChangeAspect="1" noChangeArrowheads="1"/>
          </p:cNvSpPr>
          <p:nvPr/>
        </p:nvSpPr>
        <p:spPr bwMode="auto">
          <a:xfrm>
            <a:off x="3995936" y="2636912"/>
            <a:ext cx="2953097" cy="781752"/>
          </a:xfrm>
          <a:prstGeom prst="rect">
            <a:avLst/>
          </a:prstGeom>
          <a:solidFill>
            <a:schemeClr val="bg1"/>
          </a:solidFill>
          <a:ln>
            <a:noFill/>
          </a:ln>
          <a:effectLst/>
          <a:extLs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40000"/>
              </a:lnSpc>
              <a:spcBef>
                <a:spcPct val="0"/>
              </a:spcBef>
              <a:spcAft>
                <a:spcPct val="0"/>
              </a:spcAft>
              <a:buFontTx/>
              <a:buChar char="•"/>
            </a:pPr>
            <a:r>
              <a:rPr lang="en-US" altLang="de-DE" sz="1600" b="1" dirty="0" smtClean="0">
                <a:solidFill>
                  <a:srgbClr val="006600"/>
                </a:solidFill>
                <a:latin typeface="Arial" panose="020B0604020202020204" pitchFamily="34" charset="0"/>
                <a:ea typeface="MS PGothic" pitchFamily="34" charset="-128"/>
                <a:cs typeface="Arial" panose="020B0604020202020204" pitchFamily="34" charset="0"/>
              </a:rPr>
              <a:t> Super-FRS target wheel</a:t>
            </a:r>
          </a:p>
          <a:p>
            <a:pPr eaLnBrk="0" fontAlgn="base" hangingPunct="0">
              <a:lnSpc>
                <a:spcPct val="140000"/>
              </a:lnSpc>
              <a:spcBef>
                <a:spcPct val="0"/>
              </a:spcBef>
              <a:spcAft>
                <a:spcPct val="0"/>
              </a:spcAft>
              <a:buFontTx/>
              <a:buChar char="•"/>
            </a:pPr>
            <a:r>
              <a:rPr lang="en-US" altLang="de-DE" sz="1600" b="1" dirty="0" smtClean="0">
                <a:solidFill>
                  <a:srgbClr val="006600"/>
                </a:solidFill>
                <a:latin typeface="Arial" panose="020B0604020202020204" pitchFamily="34" charset="0"/>
                <a:ea typeface="MS PGothic" pitchFamily="34" charset="-128"/>
                <a:cs typeface="Arial" panose="020B0604020202020204" pitchFamily="34" charset="0"/>
              </a:rPr>
              <a:t> beam catchers</a:t>
            </a:r>
          </a:p>
        </p:txBody>
      </p:sp>
      <p:sp>
        <p:nvSpPr>
          <p:cNvPr id="1382406" name="Oval 6"/>
          <p:cNvSpPr>
            <a:spLocks noChangeArrowheads="1"/>
          </p:cNvSpPr>
          <p:nvPr/>
        </p:nvSpPr>
        <p:spPr bwMode="auto">
          <a:xfrm>
            <a:off x="583622" y="2127504"/>
            <a:ext cx="574675" cy="574675"/>
          </a:xfrm>
          <a:prstGeom prst="ellipse">
            <a:avLst/>
          </a:prstGeom>
          <a:noFill/>
          <a:ln w="571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sp>
        <p:nvSpPr>
          <p:cNvPr id="1382407" name="Oval 7"/>
          <p:cNvSpPr>
            <a:spLocks noChangeArrowheads="1"/>
          </p:cNvSpPr>
          <p:nvPr/>
        </p:nvSpPr>
        <p:spPr bwMode="auto">
          <a:xfrm>
            <a:off x="3176010" y="2724404"/>
            <a:ext cx="746125" cy="746125"/>
          </a:xfrm>
          <a:prstGeom prst="ellipse">
            <a:avLst/>
          </a:prstGeom>
          <a:noFill/>
          <a:ln w="571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sp>
        <p:nvSpPr>
          <p:cNvPr id="1382408" name="Text Box 8"/>
          <p:cNvSpPr txBox="1">
            <a:spLocks noChangeArrowheads="1"/>
          </p:cNvSpPr>
          <p:nvPr/>
        </p:nvSpPr>
        <p:spPr bwMode="auto">
          <a:xfrm>
            <a:off x="-3143" y="6515616"/>
            <a:ext cx="6879360" cy="338554"/>
          </a:xfrm>
          <a:prstGeom prst="rect">
            <a:avLst/>
          </a:prstGeom>
          <a:solidFill>
            <a:schemeClr val="bg1"/>
          </a:solidFill>
          <a:ln>
            <a:noFill/>
          </a:ln>
          <a:effectLst/>
          <a:extLst>
            <a:ext uri="{91240B29-F687-4F45-9708-019B960494DF}">
              <a14:hiddenLine xmlns:a14="http://schemas.microsoft.com/office/drawing/2010/main" w="9525">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de-DE" sz="1600" dirty="0" smtClean="0">
                <a:latin typeface="+mj-lt"/>
                <a:ea typeface="MS PGothic" pitchFamily="34" charset="-128"/>
                <a:cs typeface="Arial" panose="020B0604020202020204" pitchFamily="34" charset="0"/>
              </a:rPr>
              <a:t>in collaboration with activities at LHC (CERN), FRIB (Michigan), RIBF (RIKEN)</a:t>
            </a:r>
          </a:p>
        </p:txBody>
      </p:sp>
      <p:pic>
        <p:nvPicPr>
          <p:cNvPr id="1382409" name="Picture 9" descr="targetwheel_ansys_transparent_gedre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3347" y="1128966"/>
            <a:ext cx="1471613" cy="1582738"/>
          </a:xfrm>
          <a:prstGeom prst="rect">
            <a:avLst/>
          </a:prstGeom>
          <a:noFill/>
          <a:extLst>
            <a:ext uri="{909E8E84-426E-40DD-AFC4-6F175D3DCCD1}">
              <a14:hiddenFill xmlns:a14="http://schemas.microsoft.com/office/drawing/2010/main">
                <a:solidFill>
                  <a:srgbClr val="FFFFFF"/>
                </a:solidFill>
              </a14:hiddenFill>
            </a:ext>
          </a:extLst>
        </p:spPr>
      </p:pic>
      <p:sp>
        <p:nvSpPr>
          <p:cNvPr id="1382410" name="Line 10"/>
          <p:cNvSpPr>
            <a:spLocks noChangeShapeType="1"/>
          </p:cNvSpPr>
          <p:nvPr/>
        </p:nvSpPr>
        <p:spPr bwMode="auto">
          <a:xfrm flipV="1">
            <a:off x="5227060" y="2422779"/>
            <a:ext cx="215900" cy="360362"/>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grpSp>
        <p:nvGrpSpPr>
          <p:cNvPr id="1382411" name="Group 11"/>
          <p:cNvGrpSpPr>
            <a:grpSpLocks/>
          </p:cNvGrpSpPr>
          <p:nvPr/>
        </p:nvGrpSpPr>
        <p:grpSpPr bwMode="auto">
          <a:xfrm>
            <a:off x="6730572" y="1340768"/>
            <a:ext cx="2303462" cy="2233612"/>
            <a:chOff x="4105" y="1071"/>
            <a:chExt cx="1451" cy="1407"/>
          </a:xfrm>
        </p:grpSpPr>
        <p:grpSp>
          <p:nvGrpSpPr>
            <p:cNvPr id="1382412" name="Group 12"/>
            <p:cNvGrpSpPr>
              <a:grpSpLocks/>
            </p:cNvGrpSpPr>
            <p:nvPr/>
          </p:nvGrpSpPr>
          <p:grpSpPr bwMode="auto">
            <a:xfrm>
              <a:off x="4209" y="1799"/>
              <a:ext cx="1256" cy="589"/>
              <a:chOff x="4105" y="1344"/>
              <a:chExt cx="1452" cy="681"/>
            </a:xfrm>
          </p:grpSpPr>
          <p:pic>
            <p:nvPicPr>
              <p:cNvPr id="1382413"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05" y="1344"/>
                <a:ext cx="626" cy="681"/>
              </a:xfrm>
              <a:prstGeom prst="rect">
                <a:avLst/>
              </a:prstGeom>
              <a:noFill/>
              <a:extLst>
                <a:ext uri="{909E8E84-426E-40DD-AFC4-6F175D3DCCD1}">
                  <a14:hiddenFill xmlns:a14="http://schemas.microsoft.com/office/drawing/2010/main">
                    <a:solidFill>
                      <a:srgbClr val="FFFFFF"/>
                    </a:solidFill>
                  </a14:hiddenFill>
                </a:ext>
              </a:extLst>
            </p:spPr>
          </p:pic>
          <p:pic>
            <p:nvPicPr>
              <p:cNvPr id="1382414" name="Picture 14" descr="S334 - 02_Ex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 y="1344"/>
                <a:ext cx="681" cy="681"/>
              </a:xfrm>
              <a:prstGeom prst="rect">
                <a:avLst/>
              </a:prstGeom>
              <a:noFill/>
              <a:extLst>
                <a:ext uri="{909E8E84-426E-40DD-AFC4-6F175D3DCCD1}">
                  <a14:hiddenFill xmlns:a14="http://schemas.microsoft.com/office/drawing/2010/main">
                    <a:solidFill>
                      <a:srgbClr val="FFFFFF"/>
                    </a:solidFill>
                  </a14:hiddenFill>
                </a:ext>
              </a:extLst>
            </p:spPr>
          </p:pic>
        </p:grpSp>
        <p:sp>
          <p:nvSpPr>
            <p:cNvPr id="1382415" name="Rectangle 15"/>
            <p:cNvSpPr>
              <a:spLocks noChangeArrowheads="1"/>
            </p:cNvSpPr>
            <p:nvPr/>
          </p:nvSpPr>
          <p:spPr bwMode="auto">
            <a:xfrm>
              <a:off x="4242" y="1098"/>
              <a:ext cx="1164"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0967" tIns="10484" rIns="20967" bIns="10484">
              <a:spAutoFit/>
            </a:bodyPr>
            <a:lstStyle>
              <a:lvl1pPr defTabSz="209550">
                <a:defRPr>
                  <a:solidFill>
                    <a:schemeClr val="tx1"/>
                  </a:solidFill>
                  <a:latin typeface="Arial" pitchFamily="34" charset="0"/>
                </a:defRPr>
              </a:lvl1pPr>
              <a:lvl2pPr marL="104775" defTabSz="209550">
                <a:defRPr>
                  <a:solidFill>
                    <a:schemeClr val="tx1"/>
                  </a:solidFill>
                  <a:latin typeface="Arial" pitchFamily="34" charset="0"/>
                </a:defRPr>
              </a:lvl2pPr>
              <a:lvl3pPr marL="209550" defTabSz="209550">
                <a:defRPr>
                  <a:solidFill>
                    <a:schemeClr val="tx1"/>
                  </a:solidFill>
                  <a:latin typeface="Arial" pitchFamily="34" charset="0"/>
                </a:defRPr>
              </a:lvl3pPr>
              <a:lvl4pPr marL="314325" defTabSz="209550">
                <a:defRPr>
                  <a:solidFill>
                    <a:schemeClr val="tx1"/>
                  </a:solidFill>
                  <a:latin typeface="Arial" pitchFamily="34" charset="0"/>
                </a:defRPr>
              </a:lvl4pPr>
              <a:lvl5pPr marL="419100" defTabSz="209550">
                <a:defRPr>
                  <a:solidFill>
                    <a:schemeClr val="tx1"/>
                  </a:solidFill>
                  <a:latin typeface="Arial" pitchFamily="34" charset="0"/>
                </a:defRPr>
              </a:lvl5pPr>
              <a:lvl6pPr marL="876300" defTabSz="209550" fontAlgn="base">
                <a:spcBef>
                  <a:spcPct val="0"/>
                </a:spcBef>
                <a:spcAft>
                  <a:spcPct val="0"/>
                </a:spcAft>
                <a:defRPr>
                  <a:solidFill>
                    <a:schemeClr val="tx1"/>
                  </a:solidFill>
                  <a:latin typeface="Arial" pitchFamily="34" charset="0"/>
                </a:defRPr>
              </a:lvl6pPr>
              <a:lvl7pPr marL="1333500" defTabSz="209550" fontAlgn="base">
                <a:spcBef>
                  <a:spcPct val="0"/>
                </a:spcBef>
                <a:spcAft>
                  <a:spcPct val="0"/>
                </a:spcAft>
                <a:defRPr>
                  <a:solidFill>
                    <a:schemeClr val="tx1"/>
                  </a:solidFill>
                  <a:latin typeface="Arial" pitchFamily="34" charset="0"/>
                </a:defRPr>
              </a:lvl7pPr>
              <a:lvl8pPr marL="1790700" defTabSz="209550" fontAlgn="base">
                <a:spcBef>
                  <a:spcPct val="0"/>
                </a:spcBef>
                <a:spcAft>
                  <a:spcPct val="0"/>
                </a:spcAft>
                <a:defRPr>
                  <a:solidFill>
                    <a:schemeClr val="tx1"/>
                  </a:solidFill>
                  <a:latin typeface="Arial" pitchFamily="34" charset="0"/>
                </a:defRPr>
              </a:lvl8pPr>
              <a:lvl9pPr marL="2247900" defTabSz="209550" fontAlgn="base">
                <a:spcBef>
                  <a:spcPct val="0"/>
                </a:spcBef>
                <a:spcAft>
                  <a:spcPct val="0"/>
                </a:spcAft>
                <a:defRPr>
                  <a:solidFill>
                    <a:schemeClr val="tx1"/>
                  </a:solidFill>
                  <a:latin typeface="Arial" pitchFamily="34" charset="0"/>
                </a:defRPr>
              </a:lvl9pPr>
            </a:lstStyle>
            <a:p>
              <a:pPr fontAlgn="base">
                <a:spcBef>
                  <a:spcPct val="0"/>
                </a:spcBef>
                <a:spcAft>
                  <a:spcPts val="600"/>
                </a:spcAft>
              </a:pPr>
              <a:r>
                <a:rPr lang="en-US" altLang="de-DE" sz="1600" b="1" dirty="0" smtClean="0">
                  <a:solidFill>
                    <a:srgbClr val="A50021"/>
                  </a:solidFill>
                  <a:ea typeface="MS PGothic" pitchFamily="34" charset="-128"/>
                </a:rPr>
                <a:t>Graphite Analysis </a:t>
              </a:r>
            </a:p>
            <a:p>
              <a:pPr fontAlgn="base">
                <a:spcBef>
                  <a:spcPct val="0"/>
                </a:spcBef>
                <a:spcAft>
                  <a:spcPct val="0"/>
                </a:spcAft>
                <a:buFontTx/>
                <a:buChar char="•"/>
              </a:pPr>
              <a:r>
                <a:rPr lang="en-US" altLang="de-DE" sz="1600" b="1" dirty="0" smtClean="0">
                  <a:solidFill>
                    <a:srgbClr val="A50021"/>
                  </a:solidFill>
                  <a:ea typeface="MS PGothic" pitchFamily="34" charset="-128"/>
                </a:rPr>
                <a:t> deformation</a:t>
              </a:r>
            </a:p>
            <a:p>
              <a:pPr fontAlgn="base">
                <a:spcBef>
                  <a:spcPct val="0"/>
                </a:spcBef>
                <a:spcAft>
                  <a:spcPct val="0"/>
                </a:spcAft>
                <a:buFontTx/>
                <a:buChar char="•"/>
              </a:pPr>
              <a:r>
                <a:rPr lang="en-US" altLang="de-DE" sz="1600" b="1" dirty="0" smtClean="0">
                  <a:solidFill>
                    <a:srgbClr val="A50021"/>
                  </a:solidFill>
                  <a:ea typeface="MS PGothic" pitchFamily="34" charset="-128"/>
                </a:rPr>
                <a:t> stress</a:t>
              </a:r>
            </a:p>
            <a:p>
              <a:pPr fontAlgn="base">
                <a:spcBef>
                  <a:spcPct val="0"/>
                </a:spcBef>
                <a:spcAft>
                  <a:spcPct val="0"/>
                </a:spcAft>
                <a:buFontTx/>
                <a:buChar char="•"/>
              </a:pPr>
              <a:r>
                <a:rPr lang="en-US" altLang="de-DE" sz="1600" b="1" dirty="0" smtClean="0">
                  <a:solidFill>
                    <a:srgbClr val="A50021"/>
                  </a:solidFill>
                  <a:ea typeface="MS PGothic" pitchFamily="34" charset="-128"/>
                </a:rPr>
                <a:t> crack formation</a:t>
              </a:r>
            </a:p>
          </p:txBody>
        </p:sp>
        <p:sp>
          <p:nvSpPr>
            <p:cNvPr id="1382416" name="Rectangle 16"/>
            <p:cNvSpPr>
              <a:spLocks noChangeArrowheads="1"/>
            </p:cNvSpPr>
            <p:nvPr/>
          </p:nvSpPr>
          <p:spPr bwMode="auto">
            <a:xfrm>
              <a:off x="4105" y="1071"/>
              <a:ext cx="1451" cy="1407"/>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grpSp>
      <p:grpSp>
        <p:nvGrpSpPr>
          <p:cNvPr id="1382418" name="Group 18"/>
          <p:cNvGrpSpPr>
            <a:grpSpLocks/>
          </p:cNvGrpSpPr>
          <p:nvPr/>
        </p:nvGrpSpPr>
        <p:grpSpPr bwMode="auto">
          <a:xfrm>
            <a:off x="5263944" y="3789040"/>
            <a:ext cx="3775075" cy="2448644"/>
            <a:chOff x="3288" y="2568"/>
            <a:chExt cx="2378" cy="1406"/>
          </a:xfrm>
        </p:grpSpPr>
        <p:sp>
          <p:nvSpPr>
            <p:cNvPr id="1382419" name="Rectangle 19"/>
            <p:cNvSpPr>
              <a:spLocks noChangeArrowheads="1"/>
            </p:cNvSpPr>
            <p:nvPr/>
          </p:nvSpPr>
          <p:spPr bwMode="auto">
            <a:xfrm>
              <a:off x="3696" y="2631"/>
              <a:ext cx="1709"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spAutoFit/>
            </a:bodyPr>
            <a:lstStyle>
              <a:lvl1pPr defTabSz="209550">
                <a:defRPr>
                  <a:solidFill>
                    <a:schemeClr val="tx1"/>
                  </a:solidFill>
                  <a:latin typeface="Arial" pitchFamily="34" charset="0"/>
                </a:defRPr>
              </a:lvl1pPr>
              <a:lvl2pPr marL="104775" defTabSz="209550">
                <a:defRPr>
                  <a:solidFill>
                    <a:schemeClr val="tx1"/>
                  </a:solidFill>
                  <a:latin typeface="Arial" pitchFamily="34" charset="0"/>
                </a:defRPr>
              </a:lvl2pPr>
              <a:lvl3pPr marL="209550" defTabSz="209550">
                <a:defRPr>
                  <a:solidFill>
                    <a:schemeClr val="tx1"/>
                  </a:solidFill>
                  <a:latin typeface="Arial" pitchFamily="34" charset="0"/>
                </a:defRPr>
              </a:lvl3pPr>
              <a:lvl4pPr marL="314325" defTabSz="209550">
                <a:defRPr>
                  <a:solidFill>
                    <a:schemeClr val="tx1"/>
                  </a:solidFill>
                  <a:latin typeface="Arial" pitchFamily="34" charset="0"/>
                </a:defRPr>
              </a:lvl4pPr>
              <a:lvl5pPr marL="419100" defTabSz="209550">
                <a:defRPr>
                  <a:solidFill>
                    <a:schemeClr val="tx1"/>
                  </a:solidFill>
                  <a:latin typeface="Arial" pitchFamily="34" charset="0"/>
                </a:defRPr>
              </a:lvl5pPr>
              <a:lvl6pPr marL="876300" defTabSz="209550" fontAlgn="base">
                <a:spcBef>
                  <a:spcPct val="0"/>
                </a:spcBef>
                <a:spcAft>
                  <a:spcPct val="0"/>
                </a:spcAft>
                <a:defRPr>
                  <a:solidFill>
                    <a:schemeClr val="tx1"/>
                  </a:solidFill>
                  <a:latin typeface="Arial" pitchFamily="34" charset="0"/>
                </a:defRPr>
              </a:lvl6pPr>
              <a:lvl7pPr marL="1333500" defTabSz="209550" fontAlgn="base">
                <a:spcBef>
                  <a:spcPct val="0"/>
                </a:spcBef>
                <a:spcAft>
                  <a:spcPct val="0"/>
                </a:spcAft>
                <a:defRPr>
                  <a:solidFill>
                    <a:schemeClr val="tx1"/>
                  </a:solidFill>
                  <a:latin typeface="Arial" pitchFamily="34" charset="0"/>
                </a:defRPr>
              </a:lvl7pPr>
              <a:lvl8pPr marL="1790700" defTabSz="209550" fontAlgn="base">
                <a:spcBef>
                  <a:spcPct val="0"/>
                </a:spcBef>
                <a:spcAft>
                  <a:spcPct val="0"/>
                </a:spcAft>
                <a:defRPr>
                  <a:solidFill>
                    <a:schemeClr val="tx1"/>
                  </a:solidFill>
                  <a:latin typeface="Arial" pitchFamily="34" charset="0"/>
                </a:defRPr>
              </a:lvl8pPr>
              <a:lvl9pPr marL="2247900" defTabSz="209550" fontAlgn="base">
                <a:spcBef>
                  <a:spcPct val="0"/>
                </a:spcBef>
                <a:spcAft>
                  <a:spcPct val="0"/>
                </a:spcAft>
                <a:defRPr>
                  <a:solidFill>
                    <a:schemeClr val="tx1"/>
                  </a:solidFill>
                  <a:latin typeface="Arial" pitchFamily="34" charset="0"/>
                </a:defRPr>
              </a:lvl9pPr>
            </a:lstStyle>
            <a:p>
              <a:pPr fontAlgn="base">
                <a:spcBef>
                  <a:spcPct val="0"/>
                </a:spcBef>
                <a:spcAft>
                  <a:spcPts val="600"/>
                </a:spcAft>
              </a:pPr>
              <a:r>
                <a:rPr lang="en-US" altLang="de-DE" sz="1600" b="1" dirty="0" smtClean="0">
                  <a:solidFill>
                    <a:srgbClr val="A50021"/>
                  </a:solidFill>
                  <a:ea typeface="MS PGothic" pitchFamily="34" charset="-128"/>
                </a:rPr>
                <a:t>Tests of organic insulators</a:t>
              </a:r>
            </a:p>
            <a:p>
              <a:pPr fontAlgn="base">
                <a:spcBef>
                  <a:spcPct val="0"/>
                </a:spcBef>
                <a:spcAft>
                  <a:spcPct val="0"/>
                </a:spcAft>
                <a:buFontTx/>
                <a:buChar char="•"/>
              </a:pPr>
              <a:r>
                <a:rPr lang="en-US" altLang="de-DE" sz="1600" b="1" dirty="0" smtClean="0">
                  <a:solidFill>
                    <a:srgbClr val="A50021"/>
                  </a:solidFill>
                  <a:ea typeface="MS PGothic" pitchFamily="34" charset="-128"/>
                </a:rPr>
                <a:t> voltage stability</a:t>
              </a:r>
            </a:p>
            <a:p>
              <a:pPr fontAlgn="base">
                <a:spcBef>
                  <a:spcPct val="0"/>
                </a:spcBef>
                <a:spcAft>
                  <a:spcPct val="0"/>
                </a:spcAft>
                <a:buFontTx/>
                <a:buChar char="•"/>
              </a:pPr>
              <a:r>
                <a:rPr lang="en-US" altLang="de-DE" sz="1600" b="1" dirty="0" smtClean="0">
                  <a:solidFill>
                    <a:srgbClr val="A50021"/>
                  </a:solidFill>
                  <a:ea typeface="MS PGothic" pitchFamily="34" charset="-128"/>
                </a:rPr>
                <a:t> graphitization</a:t>
              </a:r>
            </a:p>
            <a:p>
              <a:pPr fontAlgn="base">
                <a:spcBef>
                  <a:spcPct val="0"/>
                </a:spcBef>
                <a:spcAft>
                  <a:spcPct val="0"/>
                </a:spcAft>
                <a:buFontTx/>
                <a:buChar char="•"/>
              </a:pPr>
              <a:r>
                <a:rPr lang="en-US" altLang="de-DE" sz="1600" b="1" dirty="0" smtClean="0">
                  <a:solidFill>
                    <a:srgbClr val="A50021"/>
                  </a:solidFill>
                  <a:ea typeface="MS PGothic" pitchFamily="34" charset="-128"/>
                </a:rPr>
                <a:t> structural changes</a:t>
              </a:r>
            </a:p>
            <a:p>
              <a:pPr fontAlgn="base">
                <a:spcBef>
                  <a:spcPct val="0"/>
                </a:spcBef>
                <a:spcAft>
                  <a:spcPct val="0"/>
                </a:spcAft>
                <a:buFontTx/>
                <a:buChar char="•"/>
              </a:pPr>
              <a:r>
                <a:rPr lang="en-US" altLang="de-DE" sz="1600" b="1" dirty="0" smtClean="0">
                  <a:solidFill>
                    <a:srgbClr val="A50021"/>
                  </a:solidFill>
                  <a:ea typeface="MS PGothic" pitchFamily="34" charset="-128"/>
                </a:rPr>
                <a:t> beam-induced outgassing</a:t>
              </a:r>
            </a:p>
          </p:txBody>
        </p:sp>
        <p:sp>
          <p:nvSpPr>
            <p:cNvPr id="1382420" name="Rectangle 20"/>
            <p:cNvSpPr>
              <a:spLocks noChangeArrowheads="1"/>
            </p:cNvSpPr>
            <p:nvPr/>
          </p:nvSpPr>
          <p:spPr bwMode="auto">
            <a:xfrm>
              <a:off x="3288" y="2568"/>
              <a:ext cx="2378" cy="1406"/>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mtClean="0">
                <a:solidFill>
                  <a:srgbClr val="000000"/>
                </a:solidFill>
              </a:endParaRPr>
            </a:p>
          </p:txBody>
        </p:sp>
        <p:pic>
          <p:nvPicPr>
            <p:cNvPr id="1382421" name="Picture 21" descr="E-Reihe"/>
            <p:cNvPicPr>
              <a:picLocks noChangeAspect="1" noChangeArrowheads="1"/>
            </p:cNvPicPr>
            <p:nvPr/>
          </p:nvPicPr>
          <p:blipFill>
            <a:blip r:embed="rId7" cstate="email">
              <a:lum bright="4000"/>
              <a:extLst>
                <a:ext uri="{28A0092B-C50C-407E-A947-70E740481C1C}">
                  <a14:useLocalDpi xmlns:a14="http://schemas.microsoft.com/office/drawing/2010/main"/>
                </a:ext>
              </a:extLst>
            </a:blip>
            <a:srcRect r="-7768"/>
            <a:stretch>
              <a:fillRect/>
            </a:stretch>
          </p:blipFill>
          <p:spPr bwMode="auto">
            <a:xfrm>
              <a:off x="3379" y="3402"/>
              <a:ext cx="61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2" name="Picture 22" descr="epoxymoscow"/>
            <p:cNvPicPr>
              <a:picLocks noChangeAspect="1" noChangeArrowheads="1"/>
            </p:cNvPicPr>
            <p:nvPr/>
          </p:nvPicPr>
          <p:blipFill>
            <a:blip r:embed="rId8" cstate="email">
              <a:lum bright="24000"/>
              <a:extLst>
                <a:ext uri="{28A0092B-C50C-407E-A947-70E740481C1C}">
                  <a14:useLocalDpi xmlns:a14="http://schemas.microsoft.com/office/drawing/2010/main"/>
                </a:ext>
              </a:extLst>
            </a:blip>
            <a:srcRect/>
            <a:stretch>
              <a:fillRect/>
            </a:stretch>
          </p:blipFill>
          <p:spPr bwMode="auto">
            <a:xfrm>
              <a:off x="4059" y="3407"/>
              <a:ext cx="1497" cy="534"/>
            </a:xfrm>
            <a:prstGeom prst="rect">
              <a:avLst/>
            </a:prstGeom>
            <a:noFill/>
            <a:extLst>
              <a:ext uri="{909E8E84-426E-40DD-AFC4-6F175D3DCCD1}">
                <a14:hiddenFill xmlns:a14="http://schemas.microsoft.com/office/drawing/2010/main">
                  <a:solidFill>
                    <a:srgbClr val="FFFFFF"/>
                  </a:solidFill>
                </a14:hiddenFill>
              </a:ext>
            </a:extLst>
          </p:spPr>
        </p:pic>
      </p:grpSp>
      <p:pic>
        <p:nvPicPr>
          <p:cNvPr id="1382423" name="Picture 2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5791" y="4869160"/>
            <a:ext cx="4618837" cy="129614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7" descr="GSI-logo.jpg                                                   00008A6CMac HD3                        B581438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 kopf7.jpg                                                      0000978BMac HD3                        B581438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Radiation hardness &amp; FAIR materials</a:t>
            </a:r>
            <a:endParaRPr lang="de-DE" sz="2400" b="1" dirty="0">
              <a:latin typeface="Arial" panose="020B0604020202020204" pitchFamily="34" charset="0"/>
              <a:cs typeface="Arial" panose="020B0604020202020204" pitchFamily="34" charset="0"/>
            </a:endParaRPr>
          </a:p>
        </p:txBody>
      </p:sp>
      <p:sp>
        <p:nvSpPr>
          <p:cNvPr id="29" name="Rectangle 23"/>
          <p:cNvSpPr/>
          <p:nvPr/>
        </p:nvSpPr>
        <p:spPr>
          <a:xfrm>
            <a:off x="107604" y="1772816"/>
            <a:ext cx="5904556" cy="4700204"/>
          </a:xfrm>
          <a:prstGeom prst="rect">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tangle 24"/>
          <p:cNvSpPr>
            <a:spLocks noChangeArrowheads="1"/>
          </p:cNvSpPr>
          <p:nvPr/>
        </p:nvSpPr>
        <p:spPr bwMode="auto">
          <a:xfrm>
            <a:off x="179512" y="1875316"/>
            <a:ext cx="5472608" cy="2751522"/>
          </a:xfrm>
          <a:prstGeom prst="rect">
            <a:avLst/>
          </a:prstGeom>
          <a:noFill/>
          <a:ln w="38100">
            <a:noFill/>
            <a:miter lim="800000"/>
            <a:headEnd/>
            <a:tailEnd/>
          </a:ln>
          <a:effectLst/>
        </p:spPr>
        <p:txBody>
          <a:bodyPr wrap="square">
            <a:spAutoFit/>
          </a:bodyPr>
          <a:lstStyle>
            <a:lvl1pPr marL="1778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fontAlgn="base">
              <a:lnSpc>
                <a:spcPct val="160000"/>
              </a:lnSpc>
              <a:spcBef>
                <a:spcPct val="0"/>
              </a:spcBef>
              <a:spcAft>
                <a:spcPct val="0"/>
              </a:spcAft>
            </a:pPr>
            <a:r>
              <a:rPr lang="en-US" altLang="de-DE" b="1" u="sng" dirty="0" smtClean="0">
                <a:ea typeface="MS PGothic" pitchFamily="34" charset="-128"/>
                <a:cs typeface="Arial" pitchFamily="34" charset="0"/>
              </a:rPr>
              <a:t>Related  topics under study:</a:t>
            </a:r>
            <a:endParaRPr lang="en-US" altLang="de-DE" b="1" dirty="0" smtClean="0">
              <a:ea typeface="MS PGothic" pitchFamily="34" charset="-128"/>
              <a:cs typeface="Arial" pitchFamily="34" charset="0"/>
            </a:endParaRPr>
          </a:p>
          <a:p>
            <a:pPr fontAlgn="base">
              <a:lnSpc>
                <a:spcPct val="160000"/>
              </a:lnSpc>
              <a:spcBef>
                <a:spcPct val="0"/>
              </a:spcBef>
              <a:spcAft>
                <a:spcPct val="0"/>
              </a:spcAft>
              <a:buFontTx/>
              <a:buChar char="•"/>
            </a:pPr>
            <a:r>
              <a:rPr lang="en-US" altLang="de-DE" b="1" dirty="0" smtClean="0">
                <a:ea typeface="MS PGothic" pitchFamily="34" charset="-128"/>
                <a:cs typeface="Arial" pitchFamily="34" charset="0"/>
              </a:rPr>
              <a:t> Reliability tests of functional properties</a:t>
            </a:r>
          </a:p>
          <a:p>
            <a:pPr fontAlgn="base">
              <a:lnSpc>
                <a:spcPct val="160000"/>
              </a:lnSpc>
              <a:spcBef>
                <a:spcPct val="0"/>
              </a:spcBef>
              <a:spcAft>
                <a:spcPct val="0"/>
              </a:spcAft>
              <a:buFontTx/>
              <a:buChar char="•"/>
            </a:pPr>
            <a:r>
              <a:rPr lang="en-US" altLang="de-DE" b="1" dirty="0" smtClean="0">
                <a:ea typeface="MS PGothic" pitchFamily="34" charset="-128"/>
                <a:cs typeface="Arial" pitchFamily="34" charset="0"/>
              </a:rPr>
              <a:t> Understanding failure mechanisms </a:t>
            </a:r>
          </a:p>
          <a:p>
            <a:pPr fontAlgn="base">
              <a:lnSpc>
                <a:spcPct val="160000"/>
              </a:lnSpc>
              <a:spcBef>
                <a:spcPct val="0"/>
              </a:spcBef>
              <a:spcAft>
                <a:spcPct val="0"/>
              </a:spcAft>
              <a:buFontTx/>
              <a:buChar char="•"/>
            </a:pPr>
            <a:r>
              <a:rPr lang="en-US" altLang="de-DE" b="1" dirty="0" smtClean="0">
                <a:ea typeface="MS PGothic" pitchFamily="34" charset="-128"/>
                <a:cs typeface="Arial" pitchFamily="34" charset="0"/>
              </a:rPr>
              <a:t> Testing new materials, new designs </a:t>
            </a:r>
          </a:p>
          <a:p>
            <a:pPr fontAlgn="base">
              <a:lnSpc>
                <a:spcPct val="160000"/>
              </a:lnSpc>
              <a:spcBef>
                <a:spcPct val="0"/>
              </a:spcBef>
              <a:spcAft>
                <a:spcPct val="0"/>
              </a:spcAft>
              <a:buFontTx/>
              <a:buChar char="•"/>
            </a:pPr>
            <a:r>
              <a:rPr lang="en-US" altLang="de-DE" b="1" dirty="0">
                <a:ea typeface="MS PGothic" pitchFamily="34" charset="-128"/>
                <a:cs typeface="Arial" pitchFamily="34" charset="0"/>
              </a:rPr>
              <a:t> Provide reliable lifetime </a:t>
            </a:r>
            <a:r>
              <a:rPr lang="en-US" altLang="de-DE" b="1" dirty="0" smtClean="0">
                <a:ea typeface="MS PGothic" pitchFamily="34" charset="-128"/>
                <a:cs typeface="Arial" pitchFamily="34" charset="0"/>
              </a:rPr>
              <a:t>predictions</a:t>
            </a:r>
          </a:p>
          <a:p>
            <a:pPr fontAlgn="base">
              <a:lnSpc>
                <a:spcPct val="160000"/>
              </a:lnSpc>
              <a:spcBef>
                <a:spcPct val="0"/>
              </a:spcBef>
              <a:spcAft>
                <a:spcPct val="0"/>
              </a:spcAft>
              <a:buFontTx/>
              <a:buChar char="•"/>
            </a:pPr>
            <a:r>
              <a:rPr lang="en-US" altLang="de-DE" b="1" dirty="0" smtClean="0">
                <a:ea typeface="MS PGothic" pitchFamily="34" charset="-128"/>
                <a:cs typeface="Arial" pitchFamily="34" charset="0"/>
              </a:rPr>
              <a:t> Develop failure criteria and diagnostics</a:t>
            </a:r>
          </a:p>
        </p:txBody>
      </p:sp>
      <p:sp>
        <p:nvSpPr>
          <p:cNvPr id="31" name="Text Box 6"/>
          <p:cNvSpPr txBox="1">
            <a:spLocks noChangeArrowheads="1"/>
          </p:cNvSpPr>
          <p:nvPr/>
        </p:nvSpPr>
        <p:spPr bwMode="auto">
          <a:xfrm>
            <a:off x="539552" y="4708366"/>
            <a:ext cx="1547644" cy="200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07988" eaLnBrk="0" hangingPunct="0">
              <a:lnSpc>
                <a:spcPct val="93000"/>
              </a:lnSpc>
              <a:spcAft>
                <a:spcPts val="1288"/>
              </a:spcAft>
              <a:buClr>
                <a:srgbClr val="000000"/>
              </a:buClr>
              <a:buSzPct val="100000"/>
              <a:buFont typeface="Times New Roman" pitchFamily="18" charset="0"/>
              <a:defRPr sz="2900">
                <a:solidFill>
                  <a:srgbClr val="000000"/>
                </a:solidFill>
                <a:latin typeface="Arial" pitchFamily="34" charset="0"/>
              </a:defRPr>
            </a:lvl1pPr>
            <a:lvl2pPr marL="674688" indent="-260350" defTabSz="407988" eaLnBrk="0" hangingPunct="0">
              <a:lnSpc>
                <a:spcPct val="93000"/>
              </a:lnSpc>
              <a:spcAft>
                <a:spcPts val="1038"/>
              </a:spcAft>
              <a:buClr>
                <a:srgbClr val="000000"/>
              </a:buClr>
              <a:buSzPct val="100000"/>
              <a:buFont typeface="Times New Roman" pitchFamily="18" charset="0"/>
              <a:defRPr sz="2500">
                <a:solidFill>
                  <a:srgbClr val="000000"/>
                </a:solidFill>
                <a:latin typeface="Arial" pitchFamily="34" charset="0"/>
              </a:defRPr>
            </a:lvl2pPr>
            <a:lvl3pPr marL="1036638" indent="-207963" defTabSz="407988" eaLnBrk="0" hangingPunct="0">
              <a:lnSpc>
                <a:spcPct val="93000"/>
              </a:lnSpc>
              <a:spcAft>
                <a:spcPts val="775"/>
              </a:spcAft>
              <a:buClr>
                <a:srgbClr val="000000"/>
              </a:buClr>
              <a:buSzPct val="100000"/>
              <a:buFont typeface="Times New Roman" pitchFamily="18" charset="0"/>
              <a:defRPr sz="2200">
                <a:solidFill>
                  <a:srgbClr val="000000"/>
                </a:solidFill>
                <a:latin typeface="Arial" pitchFamily="34" charset="0"/>
              </a:defRPr>
            </a:lvl3pPr>
            <a:lvl4pPr marL="1450975" indent="-206375" defTabSz="407988" eaLnBrk="0" hangingPunct="0">
              <a:lnSpc>
                <a:spcPct val="93000"/>
              </a:lnSpc>
              <a:spcAft>
                <a:spcPts val="525"/>
              </a:spcAft>
              <a:buClr>
                <a:srgbClr val="000000"/>
              </a:buClr>
              <a:buSzPct val="100000"/>
              <a:buFont typeface="Times New Roman" pitchFamily="18" charset="0"/>
              <a:defRPr>
                <a:solidFill>
                  <a:srgbClr val="000000"/>
                </a:solidFill>
                <a:latin typeface="Arial" pitchFamily="34" charset="0"/>
              </a:defRPr>
            </a:lvl4pPr>
            <a:lvl5pPr marL="1866900" indent="-207963" defTabSz="407988" eaLnBrk="0" hangingPunct="0">
              <a:lnSpc>
                <a:spcPct val="93000"/>
              </a:lnSpc>
              <a:spcAft>
                <a:spcPts val="263"/>
              </a:spcAft>
              <a:buClr>
                <a:srgbClr val="000000"/>
              </a:buClr>
              <a:buSzPct val="100000"/>
              <a:buFont typeface="Times New Roman" pitchFamily="18" charset="0"/>
              <a:defRPr>
                <a:solidFill>
                  <a:srgbClr val="000000"/>
                </a:solidFill>
                <a:latin typeface="Arial" pitchFamily="34" charset="0"/>
              </a:defRPr>
            </a:lvl5pPr>
            <a:lvl6pPr marL="23241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6pPr>
            <a:lvl7pPr marL="27813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7pPr>
            <a:lvl8pPr marL="32385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8pPr>
            <a:lvl9pPr marL="36957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9pPr>
          </a:lstStyle>
          <a:p>
            <a:pPr algn="ctr" eaLnBrk="1">
              <a:spcAft>
                <a:spcPct val="0"/>
              </a:spcAft>
            </a:pPr>
            <a:r>
              <a:rPr lang="en-US" altLang="de-DE" sz="1400" dirty="0">
                <a:solidFill>
                  <a:srgbClr val="CC3300"/>
                </a:solidFill>
              </a:rPr>
              <a:t>Thermal imaging</a:t>
            </a:r>
          </a:p>
        </p:txBody>
      </p:sp>
      <p:pic>
        <p:nvPicPr>
          <p:cNvPr id="32" name="Picture 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3611" y="4987022"/>
            <a:ext cx="1439526"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9"/>
          <p:cNvSpPr txBox="1">
            <a:spLocks noChangeArrowheads="1"/>
          </p:cNvSpPr>
          <p:nvPr/>
        </p:nvSpPr>
        <p:spPr bwMode="auto">
          <a:xfrm>
            <a:off x="2236131" y="4708366"/>
            <a:ext cx="1534256" cy="200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07988" eaLnBrk="0" hangingPunct="0">
              <a:lnSpc>
                <a:spcPct val="93000"/>
              </a:lnSpc>
              <a:spcAft>
                <a:spcPts val="1288"/>
              </a:spcAft>
              <a:buClr>
                <a:srgbClr val="000000"/>
              </a:buClr>
              <a:buSzPct val="100000"/>
              <a:buFont typeface="Times New Roman" pitchFamily="18" charset="0"/>
              <a:defRPr sz="2900">
                <a:solidFill>
                  <a:srgbClr val="000000"/>
                </a:solidFill>
                <a:latin typeface="Arial" pitchFamily="34" charset="0"/>
              </a:defRPr>
            </a:lvl1pPr>
            <a:lvl2pPr marL="674688" indent="-260350" defTabSz="407988" eaLnBrk="0" hangingPunct="0">
              <a:lnSpc>
                <a:spcPct val="93000"/>
              </a:lnSpc>
              <a:spcAft>
                <a:spcPts val="1038"/>
              </a:spcAft>
              <a:buClr>
                <a:srgbClr val="000000"/>
              </a:buClr>
              <a:buSzPct val="100000"/>
              <a:buFont typeface="Times New Roman" pitchFamily="18" charset="0"/>
              <a:defRPr sz="2500">
                <a:solidFill>
                  <a:srgbClr val="000000"/>
                </a:solidFill>
                <a:latin typeface="Arial" pitchFamily="34" charset="0"/>
              </a:defRPr>
            </a:lvl2pPr>
            <a:lvl3pPr marL="1036638" indent="-207963" defTabSz="407988" eaLnBrk="0" hangingPunct="0">
              <a:lnSpc>
                <a:spcPct val="93000"/>
              </a:lnSpc>
              <a:spcAft>
                <a:spcPts val="775"/>
              </a:spcAft>
              <a:buClr>
                <a:srgbClr val="000000"/>
              </a:buClr>
              <a:buSzPct val="100000"/>
              <a:buFont typeface="Times New Roman" pitchFamily="18" charset="0"/>
              <a:defRPr sz="2200">
                <a:solidFill>
                  <a:srgbClr val="000000"/>
                </a:solidFill>
                <a:latin typeface="Arial" pitchFamily="34" charset="0"/>
              </a:defRPr>
            </a:lvl3pPr>
            <a:lvl4pPr marL="1450975" indent="-206375" defTabSz="407988" eaLnBrk="0" hangingPunct="0">
              <a:lnSpc>
                <a:spcPct val="93000"/>
              </a:lnSpc>
              <a:spcAft>
                <a:spcPts val="525"/>
              </a:spcAft>
              <a:buClr>
                <a:srgbClr val="000000"/>
              </a:buClr>
              <a:buSzPct val="100000"/>
              <a:buFont typeface="Times New Roman" pitchFamily="18" charset="0"/>
              <a:defRPr>
                <a:solidFill>
                  <a:srgbClr val="000000"/>
                </a:solidFill>
                <a:latin typeface="Arial" pitchFamily="34" charset="0"/>
              </a:defRPr>
            </a:lvl4pPr>
            <a:lvl5pPr marL="1866900" indent="-207963" defTabSz="407988" eaLnBrk="0" hangingPunct="0">
              <a:lnSpc>
                <a:spcPct val="93000"/>
              </a:lnSpc>
              <a:spcAft>
                <a:spcPts val="263"/>
              </a:spcAft>
              <a:buClr>
                <a:srgbClr val="000000"/>
              </a:buClr>
              <a:buSzPct val="100000"/>
              <a:buFont typeface="Times New Roman" pitchFamily="18" charset="0"/>
              <a:defRPr>
                <a:solidFill>
                  <a:srgbClr val="000000"/>
                </a:solidFill>
                <a:latin typeface="Arial" pitchFamily="34" charset="0"/>
              </a:defRPr>
            </a:lvl5pPr>
            <a:lvl6pPr marL="23241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6pPr>
            <a:lvl7pPr marL="27813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7pPr>
            <a:lvl8pPr marL="32385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8pPr>
            <a:lvl9pPr marL="36957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9pPr>
          </a:lstStyle>
          <a:p>
            <a:pPr algn="ctr" eaLnBrk="1">
              <a:spcAft>
                <a:spcPct val="0"/>
              </a:spcAft>
            </a:pPr>
            <a:r>
              <a:rPr lang="en-US" altLang="de-DE" sz="1400" dirty="0">
                <a:solidFill>
                  <a:srgbClr val="CC3300"/>
                </a:solidFill>
              </a:rPr>
              <a:t>Laser </a:t>
            </a:r>
            <a:r>
              <a:rPr lang="en-US" altLang="de-DE" sz="1400" dirty="0" err="1">
                <a:solidFill>
                  <a:srgbClr val="CC3300"/>
                </a:solidFill>
              </a:rPr>
              <a:t>vibrometer</a:t>
            </a:r>
            <a:endParaRPr lang="en-US" altLang="de-DE" sz="1400" dirty="0">
              <a:solidFill>
                <a:srgbClr val="CC3300"/>
              </a:solidFill>
            </a:endParaRPr>
          </a:p>
        </p:txBody>
      </p:sp>
      <p:pic>
        <p:nvPicPr>
          <p:cNvPr id="34" name="Picture 20" descr="image of SwRI-developed eddy current inspection system"/>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862586" y="4987022"/>
            <a:ext cx="1604891"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1"/>
          <p:cNvSpPr txBox="1">
            <a:spLocks noChangeArrowheads="1"/>
          </p:cNvSpPr>
          <p:nvPr/>
        </p:nvSpPr>
        <p:spPr bwMode="auto">
          <a:xfrm>
            <a:off x="4093531" y="4708366"/>
            <a:ext cx="1143000" cy="200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407988" eaLnBrk="0" hangingPunct="0">
              <a:lnSpc>
                <a:spcPct val="93000"/>
              </a:lnSpc>
              <a:spcAft>
                <a:spcPts val="1288"/>
              </a:spcAft>
              <a:buClr>
                <a:srgbClr val="000000"/>
              </a:buClr>
              <a:buSzPct val="100000"/>
              <a:buFont typeface="Times New Roman" pitchFamily="18" charset="0"/>
              <a:defRPr sz="2900">
                <a:solidFill>
                  <a:srgbClr val="000000"/>
                </a:solidFill>
                <a:latin typeface="Arial" pitchFamily="34" charset="0"/>
              </a:defRPr>
            </a:lvl1pPr>
            <a:lvl2pPr marL="674688" indent="-260350" defTabSz="407988" eaLnBrk="0" hangingPunct="0">
              <a:lnSpc>
                <a:spcPct val="93000"/>
              </a:lnSpc>
              <a:spcAft>
                <a:spcPts val="1038"/>
              </a:spcAft>
              <a:buClr>
                <a:srgbClr val="000000"/>
              </a:buClr>
              <a:buSzPct val="100000"/>
              <a:buFont typeface="Times New Roman" pitchFamily="18" charset="0"/>
              <a:defRPr sz="2500">
                <a:solidFill>
                  <a:srgbClr val="000000"/>
                </a:solidFill>
                <a:latin typeface="Arial" pitchFamily="34" charset="0"/>
              </a:defRPr>
            </a:lvl2pPr>
            <a:lvl3pPr marL="1036638" indent="-207963" defTabSz="407988" eaLnBrk="0" hangingPunct="0">
              <a:lnSpc>
                <a:spcPct val="93000"/>
              </a:lnSpc>
              <a:spcAft>
                <a:spcPts val="775"/>
              </a:spcAft>
              <a:buClr>
                <a:srgbClr val="000000"/>
              </a:buClr>
              <a:buSzPct val="100000"/>
              <a:buFont typeface="Times New Roman" pitchFamily="18" charset="0"/>
              <a:defRPr sz="2200">
                <a:solidFill>
                  <a:srgbClr val="000000"/>
                </a:solidFill>
                <a:latin typeface="Arial" pitchFamily="34" charset="0"/>
              </a:defRPr>
            </a:lvl3pPr>
            <a:lvl4pPr marL="1450975" indent="-206375" defTabSz="407988" eaLnBrk="0" hangingPunct="0">
              <a:lnSpc>
                <a:spcPct val="93000"/>
              </a:lnSpc>
              <a:spcAft>
                <a:spcPts val="525"/>
              </a:spcAft>
              <a:buClr>
                <a:srgbClr val="000000"/>
              </a:buClr>
              <a:buSzPct val="100000"/>
              <a:buFont typeface="Times New Roman" pitchFamily="18" charset="0"/>
              <a:defRPr>
                <a:solidFill>
                  <a:srgbClr val="000000"/>
                </a:solidFill>
                <a:latin typeface="Arial" pitchFamily="34" charset="0"/>
              </a:defRPr>
            </a:lvl4pPr>
            <a:lvl5pPr marL="1866900" indent="-207963" defTabSz="407988" eaLnBrk="0" hangingPunct="0">
              <a:lnSpc>
                <a:spcPct val="93000"/>
              </a:lnSpc>
              <a:spcAft>
                <a:spcPts val="263"/>
              </a:spcAft>
              <a:buClr>
                <a:srgbClr val="000000"/>
              </a:buClr>
              <a:buSzPct val="100000"/>
              <a:buFont typeface="Times New Roman" pitchFamily="18" charset="0"/>
              <a:defRPr>
                <a:solidFill>
                  <a:srgbClr val="000000"/>
                </a:solidFill>
                <a:latin typeface="Arial" pitchFamily="34" charset="0"/>
              </a:defRPr>
            </a:lvl5pPr>
            <a:lvl6pPr marL="23241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6pPr>
            <a:lvl7pPr marL="27813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7pPr>
            <a:lvl8pPr marL="32385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8pPr>
            <a:lvl9pPr marL="3695700" indent="-207963" defTabSz="407988"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Arial" pitchFamily="34" charset="0"/>
              </a:defRPr>
            </a:lvl9pPr>
          </a:lstStyle>
          <a:p>
            <a:pPr algn="ctr" eaLnBrk="1">
              <a:spcAft>
                <a:spcPct val="0"/>
              </a:spcAft>
            </a:pPr>
            <a:r>
              <a:rPr lang="en-US" altLang="de-DE" sz="1400">
                <a:solidFill>
                  <a:srgbClr val="CC3300"/>
                </a:solidFill>
              </a:rPr>
              <a:t>Eddy current</a:t>
            </a:r>
          </a:p>
        </p:txBody>
      </p:sp>
      <p:pic>
        <p:nvPicPr>
          <p:cNvPr id="36" name="Picture 3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245963" y="4987022"/>
            <a:ext cx="1514593" cy="12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07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Radiation hardness of materials</a:t>
            </a:r>
            <a:endParaRPr lang="de-DE" sz="2400" b="1" dirty="0">
              <a:latin typeface="Arial" panose="020B0604020202020204" pitchFamily="34" charset="0"/>
              <a:cs typeface="Arial" panose="020B0604020202020204" pitchFamily="34" charset="0"/>
            </a:endParaRPr>
          </a:p>
        </p:txBody>
      </p:sp>
      <p:pic>
        <p:nvPicPr>
          <p:cNvPr id="28"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3828" y="1340768"/>
            <a:ext cx="9140172" cy="369332"/>
          </a:xfrm>
          <a:prstGeom prst="rect">
            <a:avLst/>
          </a:prstGeom>
          <a:noFill/>
        </p:spPr>
        <p:txBody>
          <a:bodyPr wrap="square" rtlCol="0">
            <a:spAutoFit/>
          </a:bodyPr>
          <a:lstStyle/>
          <a:p>
            <a:r>
              <a:rPr lang="de-DE" dirty="0" smtClean="0"/>
              <a:t>Irradiation </a:t>
            </a:r>
            <a:r>
              <a:rPr lang="de-DE" dirty="0" err="1" smtClean="0"/>
              <a:t>of</a:t>
            </a:r>
            <a:r>
              <a:rPr lang="de-DE" dirty="0" smtClean="0"/>
              <a:t> </a:t>
            </a:r>
            <a:r>
              <a:rPr lang="de-DE" dirty="0" err="1" smtClean="0"/>
              <a:t>materials</a:t>
            </a:r>
            <a:r>
              <a:rPr lang="de-DE" dirty="0" smtClean="0"/>
              <a:t> (</a:t>
            </a:r>
            <a:r>
              <a:rPr lang="de-DE" dirty="0" err="1" smtClean="0"/>
              <a:t>predominately</a:t>
            </a:r>
            <a:r>
              <a:rPr lang="de-DE" dirty="0" smtClean="0"/>
              <a:t> </a:t>
            </a:r>
            <a:r>
              <a:rPr lang="de-DE" dirty="0" err="1" smtClean="0"/>
              <a:t>carbon</a:t>
            </a:r>
            <a:r>
              <a:rPr lang="de-DE" dirty="0" smtClean="0"/>
              <a:t> </a:t>
            </a:r>
            <a:r>
              <a:rPr lang="de-DE" dirty="0" err="1" smtClean="0"/>
              <a:t>materials</a:t>
            </a:r>
            <a:r>
              <a:rPr lang="de-DE" dirty="0" smtClean="0"/>
              <a:t>) </a:t>
            </a:r>
            <a:r>
              <a:rPr lang="de-DE" dirty="0" err="1" smtClean="0"/>
              <a:t>with</a:t>
            </a:r>
            <a:r>
              <a:rPr lang="de-DE" dirty="0" smtClean="0"/>
              <a:t> different </a:t>
            </a:r>
            <a:r>
              <a:rPr lang="de-DE" dirty="0" err="1" smtClean="0"/>
              <a:t>dE</a:t>
            </a:r>
            <a:r>
              <a:rPr lang="de-DE" dirty="0" smtClean="0"/>
              <a:t>/dx, </a:t>
            </a:r>
            <a:r>
              <a:rPr lang="de-DE" dirty="0" err="1" smtClean="0"/>
              <a:t>flux</a:t>
            </a:r>
            <a:r>
              <a:rPr lang="de-DE" dirty="0" smtClean="0"/>
              <a:t>, </a:t>
            </a:r>
            <a:r>
              <a:rPr lang="de-DE" dirty="0" err="1" smtClean="0"/>
              <a:t>fluence</a:t>
            </a:r>
            <a:r>
              <a:rPr lang="de-DE" dirty="0" smtClean="0"/>
              <a:t>, ...</a:t>
            </a:r>
            <a:endParaRPr lang="de-DE" dirty="0"/>
          </a:p>
        </p:txBody>
      </p:sp>
      <p:sp>
        <p:nvSpPr>
          <p:cNvPr id="11" name="Textfeld 10"/>
          <p:cNvSpPr txBox="1"/>
          <p:nvPr/>
        </p:nvSpPr>
        <p:spPr>
          <a:xfrm>
            <a:off x="2434068" y="2420888"/>
            <a:ext cx="4279692" cy="369332"/>
          </a:xfrm>
          <a:prstGeom prst="rect">
            <a:avLst/>
          </a:prstGeom>
          <a:noFill/>
        </p:spPr>
        <p:txBody>
          <a:bodyPr wrap="square" rtlCol="0">
            <a:spAutoFit/>
          </a:bodyPr>
          <a:lstStyle/>
          <a:p>
            <a:pPr algn="ctr"/>
            <a:r>
              <a:rPr lang="de-DE" dirty="0" smtClean="0"/>
              <a:t>in situ (&amp; online) / ex situ </a:t>
            </a:r>
            <a:r>
              <a:rPr lang="de-DE" dirty="0" err="1" smtClean="0"/>
              <a:t>investigations</a:t>
            </a:r>
            <a:r>
              <a:rPr lang="de-DE" dirty="0" smtClean="0"/>
              <a:t> </a:t>
            </a:r>
            <a:r>
              <a:rPr lang="de-DE" dirty="0" err="1" smtClean="0"/>
              <a:t>of</a:t>
            </a:r>
            <a:endParaRPr lang="de-DE" dirty="0"/>
          </a:p>
        </p:txBody>
      </p:sp>
      <p:cxnSp>
        <p:nvCxnSpPr>
          <p:cNvPr id="6" name="Gerade Verbindung mit Pfeil 5"/>
          <p:cNvCxnSpPr>
            <a:stCxn id="2" idx="2"/>
            <a:endCxn id="11" idx="0"/>
          </p:cNvCxnSpPr>
          <p:nvPr/>
        </p:nvCxnSpPr>
        <p:spPr>
          <a:xfrm>
            <a:off x="4573914" y="1710100"/>
            <a:ext cx="0" cy="7107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51520" y="3679864"/>
            <a:ext cx="2448271" cy="1477328"/>
          </a:xfrm>
          <a:prstGeom prst="rect">
            <a:avLst/>
          </a:prstGeom>
          <a:noFill/>
        </p:spPr>
        <p:txBody>
          <a:bodyPr wrap="square" rtlCol="0">
            <a:spAutoFit/>
          </a:bodyPr>
          <a:lstStyle/>
          <a:p>
            <a:pPr algn="ctr"/>
            <a:r>
              <a:rPr lang="de-DE" dirty="0" err="1" smtClean="0"/>
              <a:t>mechanical</a:t>
            </a:r>
            <a:r>
              <a:rPr lang="de-DE" dirty="0" smtClean="0"/>
              <a:t> </a:t>
            </a:r>
            <a:r>
              <a:rPr lang="de-DE" dirty="0" err="1" smtClean="0"/>
              <a:t>properties</a:t>
            </a:r>
            <a:endParaRPr lang="de-DE" dirty="0" smtClean="0"/>
          </a:p>
          <a:p>
            <a:pPr marL="285750" indent="-285750">
              <a:buFontTx/>
              <a:buChar char="-"/>
            </a:pPr>
            <a:r>
              <a:rPr lang="de-DE" dirty="0" err="1" smtClean="0"/>
              <a:t>hardness</a:t>
            </a:r>
            <a:endParaRPr lang="de-DE" dirty="0" smtClean="0"/>
          </a:p>
          <a:p>
            <a:pPr marL="285750" indent="-285750">
              <a:buFontTx/>
              <a:buChar char="-"/>
            </a:pPr>
            <a:r>
              <a:rPr lang="de-DE" dirty="0" err="1" smtClean="0"/>
              <a:t>stiffness</a:t>
            </a:r>
            <a:endParaRPr lang="de-DE" dirty="0" smtClean="0"/>
          </a:p>
          <a:p>
            <a:pPr marL="285750" indent="-285750">
              <a:buFontTx/>
              <a:buChar char="-"/>
            </a:pPr>
            <a:r>
              <a:rPr lang="de-DE" dirty="0" err="1" smtClean="0"/>
              <a:t>brittleness</a:t>
            </a:r>
            <a:endParaRPr lang="de-DE" dirty="0" smtClean="0"/>
          </a:p>
          <a:p>
            <a:pPr marL="285750" indent="-285750">
              <a:buFontTx/>
              <a:buChar char="-"/>
            </a:pPr>
            <a:r>
              <a:rPr lang="de-DE" dirty="0" smtClean="0"/>
              <a:t>...</a:t>
            </a:r>
            <a:endParaRPr lang="de-DE" dirty="0"/>
          </a:p>
        </p:txBody>
      </p:sp>
      <p:sp>
        <p:nvSpPr>
          <p:cNvPr id="15" name="Textfeld 14"/>
          <p:cNvSpPr txBox="1"/>
          <p:nvPr/>
        </p:nvSpPr>
        <p:spPr>
          <a:xfrm>
            <a:off x="2915816" y="3679864"/>
            <a:ext cx="1961104" cy="1477328"/>
          </a:xfrm>
          <a:prstGeom prst="rect">
            <a:avLst/>
          </a:prstGeom>
          <a:noFill/>
        </p:spPr>
        <p:txBody>
          <a:bodyPr wrap="square" rtlCol="0">
            <a:spAutoFit/>
          </a:bodyPr>
          <a:lstStyle/>
          <a:p>
            <a:pPr algn="ctr"/>
            <a:r>
              <a:rPr lang="de-DE" dirty="0" err="1" smtClean="0"/>
              <a:t>structure</a:t>
            </a:r>
            <a:endParaRPr lang="de-DE" dirty="0" smtClean="0"/>
          </a:p>
          <a:p>
            <a:pPr marL="285750" indent="-285750">
              <a:buFontTx/>
              <a:buChar char="-"/>
            </a:pPr>
            <a:r>
              <a:rPr lang="de-DE" dirty="0" err="1" smtClean="0"/>
              <a:t>amorphization</a:t>
            </a:r>
            <a:endParaRPr lang="de-DE" dirty="0" smtClean="0"/>
          </a:p>
          <a:p>
            <a:pPr marL="285750" indent="-285750">
              <a:buFontTx/>
              <a:buChar char="-"/>
            </a:pPr>
            <a:r>
              <a:rPr lang="de-DE" dirty="0" err="1" smtClean="0"/>
              <a:t>swelling</a:t>
            </a:r>
            <a:endParaRPr lang="de-DE" dirty="0" smtClean="0"/>
          </a:p>
          <a:p>
            <a:pPr marL="285750" indent="-285750">
              <a:buFontTx/>
              <a:buChar char="-"/>
            </a:pPr>
            <a:r>
              <a:rPr lang="de-DE" dirty="0" smtClean="0"/>
              <a:t>...</a:t>
            </a:r>
          </a:p>
          <a:p>
            <a:pPr marL="285750" indent="-285750" algn="ctr">
              <a:buFontTx/>
              <a:buChar char="-"/>
            </a:pPr>
            <a:endParaRPr lang="de-DE" dirty="0"/>
          </a:p>
        </p:txBody>
      </p:sp>
      <p:sp>
        <p:nvSpPr>
          <p:cNvPr id="17" name="Textfeld 16"/>
          <p:cNvSpPr txBox="1"/>
          <p:nvPr/>
        </p:nvSpPr>
        <p:spPr>
          <a:xfrm>
            <a:off x="5148064" y="3679864"/>
            <a:ext cx="1766541" cy="1477328"/>
          </a:xfrm>
          <a:prstGeom prst="rect">
            <a:avLst/>
          </a:prstGeom>
          <a:noFill/>
        </p:spPr>
        <p:txBody>
          <a:bodyPr wrap="square" rtlCol="0">
            <a:spAutoFit/>
          </a:bodyPr>
          <a:lstStyle/>
          <a:p>
            <a:pPr algn="ctr"/>
            <a:r>
              <a:rPr lang="de-DE" dirty="0" err="1" smtClean="0"/>
              <a:t>electrical</a:t>
            </a:r>
            <a:endParaRPr lang="de-DE" dirty="0" smtClean="0"/>
          </a:p>
          <a:p>
            <a:pPr marL="285750" indent="-285750">
              <a:buFontTx/>
              <a:buChar char="-"/>
            </a:pPr>
            <a:r>
              <a:rPr lang="de-DE" dirty="0" err="1" smtClean="0"/>
              <a:t>conductivity</a:t>
            </a:r>
            <a:endParaRPr lang="de-DE" dirty="0" smtClean="0"/>
          </a:p>
          <a:p>
            <a:pPr marL="285750" indent="-285750">
              <a:buFontTx/>
              <a:buChar char="-"/>
            </a:pPr>
            <a:r>
              <a:rPr lang="de-DE" dirty="0" err="1" smtClean="0"/>
              <a:t>impedance</a:t>
            </a:r>
            <a:endParaRPr lang="de-DE" dirty="0" smtClean="0"/>
          </a:p>
          <a:p>
            <a:pPr marL="285750" indent="-285750">
              <a:buFontTx/>
              <a:buChar char="-"/>
            </a:pPr>
            <a:r>
              <a:rPr lang="de-DE" dirty="0" smtClean="0"/>
              <a:t>...</a:t>
            </a:r>
          </a:p>
          <a:p>
            <a:pPr marL="285750" indent="-285750" algn="ctr">
              <a:buFontTx/>
              <a:buChar char="-"/>
            </a:pPr>
            <a:endParaRPr lang="de-DE" dirty="0"/>
          </a:p>
        </p:txBody>
      </p:sp>
      <p:sp>
        <p:nvSpPr>
          <p:cNvPr id="18" name="Textfeld 17"/>
          <p:cNvSpPr txBox="1"/>
          <p:nvPr/>
        </p:nvSpPr>
        <p:spPr>
          <a:xfrm>
            <a:off x="7452321" y="3679864"/>
            <a:ext cx="1516624" cy="1200329"/>
          </a:xfrm>
          <a:prstGeom prst="rect">
            <a:avLst/>
          </a:prstGeom>
          <a:noFill/>
        </p:spPr>
        <p:txBody>
          <a:bodyPr wrap="square" rtlCol="0">
            <a:spAutoFit/>
          </a:bodyPr>
          <a:lstStyle/>
          <a:p>
            <a:pPr algn="ctr"/>
            <a:r>
              <a:rPr lang="de-DE" dirty="0" smtClean="0"/>
              <a:t>thermal</a:t>
            </a:r>
          </a:p>
          <a:p>
            <a:pPr marL="285750" indent="-285750">
              <a:buFontTx/>
              <a:buChar char="-"/>
            </a:pPr>
            <a:r>
              <a:rPr lang="de-DE" dirty="0" err="1" smtClean="0"/>
              <a:t>diffusivity</a:t>
            </a:r>
            <a:endParaRPr lang="de-DE" dirty="0" smtClean="0"/>
          </a:p>
          <a:p>
            <a:pPr marL="285750" indent="-285750">
              <a:buFontTx/>
              <a:buChar char="-"/>
            </a:pPr>
            <a:r>
              <a:rPr lang="de-DE" dirty="0" err="1" smtClean="0"/>
              <a:t>emissivity</a:t>
            </a:r>
            <a:endParaRPr lang="de-DE" dirty="0" smtClean="0"/>
          </a:p>
          <a:p>
            <a:pPr marL="285750" indent="-285750">
              <a:buFontTx/>
              <a:buChar char="-"/>
            </a:pPr>
            <a:r>
              <a:rPr lang="de-DE" dirty="0" smtClean="0"/>
              <a:t>...</a:t>
            </a:r>
            <a:endParaRPr lang="de-DE" dirty="0"/>
          </a:p>
        </p:txBody>
      </p:sp>
      <p:cxnSp>
        <p:nvCxnSpPr>
          <p:cNvPr id="8" name="Gerade Verbindung mit Pfeil 7"/>
          <p:cNvCxnSpPr>
            <a:stCxn id="11" idx="2"/>
            <a:endCxn id="14" idx="0"/>
          </p:cNvCxnSpPr>
          <p:nvPr/>
        </p:nvCxnSpPr>
        <p:spPr>
          <a:xfrm flipH="1">
            <a:off x="1475656" y="2790220"/>
            <a:ext cx="3098258" cy="8896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11" idx="2"/>
            <a:endCxn id="15" idx="0"/>
          </p:cNvCxnSpPr>
          <p:nvPr/>
        </p:nvCxnSpPr>
        <p:spPr>
          <a:xfrm flipH="1">
            <a:off x="3896368" y="2790220"/>
            <a:ext cx="677546" cy="8896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11" idx="2"/>
            <a:endCxn id="17" idx="0"/>
          </p:cNvCxnSpPr>
          <p:nvPr/>
        </p:nvCxnSpPr>
        <p:spPr>
          <a:xfrm>
            <a:off x="4573914" y="2790220"/>
            <a:ext cx="1457421" cy="8896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1" idx="2"/>
            <a:endCxn id="18" idx="0"/>
          </p:cNvCxnSpPr>
          <p:nvPr/>
        </p:nvCxnSpPr>
        <p:spPr>
          <a:xfrm>
            <a:off x="4573914" y="2790220"/>
            <a:ext cx="3636719" cy="8896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ußzeilenplatzhalter 2"/>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253267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Radiation hardness of materials</a:t>
            </a:r>
            <a:endParaRPr lang="de-DE" sz="2400" b="1" dirty="0">
              <a:latin typeface="Arial" panose="020B0604020202020204" pitchFamily="34" charset="0"/>
              <a:cs typeface="Arial" panose="020B0604020202020204" pitchFamily="34" charset="0"/>
            </a:endParaRPr>
          </a:p>
        </p:txBody>
      </p:sp>
      <p:pic>
        <p:nvPicPr>
          <p:cNvPr id="28"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2" descr="Z:\Tomut\MT_H11-S1_IRCAM35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9" y="1161871"/>
            <a:ext cx="6584396" cy="29804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88048" y="1340768"/>
            <a:ext cx="2800126" cy="307777"/>
          </a:xfrm>
          <a:prstGeom prst="rect">
            <a:avLst/>
          </a:prstGeom>
          <a:noFill/>
        </p:spPr>
        <p:txBody>
          <a:bodyPr wrap="none" rtlCol="0">
            <a:spAutoFit/>
          </a:bodyPr>
          <a:lstStyle/>
          <a:p>
            <a:r>
              <a:rPr lang="de-DE" sz="1400" dirty="0" smtClean="0"/>
              <a:t>Also: </a:t>
            </a:r>
            <a:r>
              <a:rPr lang="de-DE" sz="1400" dirty="0" err="1" smtClean="0"/>
              <a:t>dynamical</a:t>
            </a:r>
            <a:r>
              <a:rPr lang="de-DE" sz="1400" dirty="0" smtClean="0"/>
              <a:t> </a:t>
            </a:r>
            <a:r>
              <a:rPr lang="de-DE" sz="1400" dirty="0" err="1" smtClean="0"/>
              <a:t>mode</a:t>
            </a:r>
            <a:r>
              <a:rPr lang="de-DE" sz="1400" dirty="0" smtClean="0"/>
              <a:t>, kHz </a:t>
            </a:r>
            <a:r>
              <a:rPr lang="de-DE" sz="1400" dirty="0" err="1" smtClean="0"/>
              <a:t>read</a:t>
            </a:r>
            <a:r>
              <a:rPr lang="de-DE" sz="1400" dirty="0" smtClean="0"/>
              <a:t> out</a:t>
            </a:r>
            <a:endParaRPr lang="de-DE" sz="1400" dirty="0"/>
          </a:p>
        </p:txBody>
      </p:sp>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4151512"/>
            <a:ext cx="4860030" cy="217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23528" y="4509120"/>
            <a:ext cx="3672408" cy="1200329"/>
          </a:xfrm>
          <a:prstGeom prst="rect">
            <a:avLst/>
          </a:prstGeom>
          <a:noFill/>
        </p:spPr>
        <p:txBody>
          <a:bodyPr wrap="square" rtlCol="0">
            <a:spAutoFit/>
          </a:bodyPr>
          <a:lstStyle/>
          <a:p>
            <a:r>
              <a:rPr lang="en-US" dirty="0" smtClean="0"/>
              <a:t>measuring temperature</a:t>
            </a:r>
          </a:p>
          <a:p>
            <a:r>
              <a:rPr lang="en-US" dirty="0" smtClean="0"/>
              <a:t>(as function of space and time)</a:t>
            </a:r>
          </a:p>
          <a:p>
            <a:r>
              <a:rPr lang="en-US" dirty="0" smtClean="0">
                <a:sym typeface="Wingdings" panose="05000000000000000000" pitchFamily="2" charset="2"/>
              </a:rPr>
              <a:t> Input and benchmark for ongoing simulation studies (e. g. stress waves)</a:t>
            </a:r>
            <a:endParaRPr lang="en-US" dirty="0"/>
          </a:p>
        </p:txBody>
      </p:sp>
      <p:sp>
        <p:nvSpPr>
          <p:cNvPr id="3" name="Fußzeilenplatzhalter 2"/>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890611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0" descr=" kopf7.jpg                                                      0000978BMac HD3                        B58143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12"/>
          <p:cNvSpPr txBox="1">
            <a:spLocks noChangeArrowheads="1"/>
          </p:cNvSpPr>
          <p:nvPr/>
        </p:nvSpPr>
        <p:spPr bwMode="auto">
          <a:xfrm>
            <a:off x="0" y="302400"/>
            <a:ext cx="91440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r>
              <a:rPr lang="en-US" altLang="de-DE" dirty="0"/>
              <a:t>Super-FRS production target: key parameters</a:t>
            </a:r>
          </a:p>
        </p:txBody>
      </p:sp>
      <p:sp>
        <p:nvSpPr>
          <p:cNvPr id="30723" name="Rectangle 13"/>
          <p:cNvSpPr>
            <a:spLocks noChangeArrowheads="1"/>
          </p:cNvSpPr>
          <p:nvPr/>
        </p:nvSpPr>
        <p:spPr bwMode="auto">
          <a:xfrm>
            <a:off x="406400" y="4365625"/>
            <a:ext cx="8413750" cy="1817688"/>
          </a:xfrm>
          <a:prstGeom prst="rect">
            <a:avLst/>
          </a:prstGeom>
          <a:solidFill>
            <a:srgbClr val="FFFFCC"/>
          </a:solidFill>
          <a:ln w="38100">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nSpc>
                <a:spcPct val="80000"/>
              </a:lnSpc>
              <a:spcAft>
                <a:spcPct val="40000"/>
              </a:spcAft>
            </a:pPr>
            <a:r>
              <a:rPr lang="en-US" altLang="de-DE" dirty="0">
                <a:solidFill>
                  <a:srgbClr val="006666"/>
                </a:solidFill>
                <a:latin typeface="Arial Unicode MS" pitchFamily="34" charset="-128"/>
              </a:rPr>
              <a:t>problems to face:	</a:t>
            </a:r>
            <a:r>
              <a:rPr lang="en-US" altLang="de-DE" sz="2000" dirty="0">
                <a:solidFill>
                  <a:srgbClr val="006666"/>
                </a:solidFill>
                <a:latin typeface="Arial Unicode MS" pitchFamily="34" charset="-128"/>
              </a:rPr>
              <a:t>- radiation damage </a:t>
            </a:r>
            <a:r>
              <a:rPr lang="en-US" altLang="de-DE" sz="2000" dirty="0">
                <a:solidFill>
                  <a:srgbClr val="006666"/>
                </a:solidFill>
                <a:latin typeface="Arial Unicode MS" pitchFamily="34" charset="-128"/>
                <a:sym typeface="Wingdings" pitchFamily="2" charset="2"/>
              </a:rPr>
              <a:t> material degradation</a:t>
            </a:r>
          </a:p>
          <a:p>
            <a:pPr>
              <a:lnSpc>
                <a:spcPct val="110000"/>
              </a:lnSpc>
              <a:spcAft>
                <a:spcPct val="40000"/>
              </a:spcAft>
            </a:pPr>
            <a:r>
              <a:rPr lang="en-US" altLang="de-DE" sz="2000" dirty="0">
                <a:solidFill>
                  <a:srgbClr val="006666"/>
                </a:solidFill>
                <a:latin typeface="Arial Unicode MS" pitchFamily="34" charset="-128"/>
                <a:sym typeface="Wingdings" pitchFamily="2" charset="2"/>
              </a:rPr>
              <a:t>			</a:t>
            </a:r>
            <a:r>
              <a:rPr lang="en-US" altLang="de-DE" sz="2000" dirty="0">
                <a:solidFill>
                  <a:srgbClr val="006666"/>
                </a:solidFill>
                <a:latin typeface="Arial Unicode MS" pitchFamily="34" charset="-128"/>
                <a:sym typeface="Wingdings" pitchFamily="2" charset="2"/>
              </a:rPr>
              <a:t> </a:t>
            </a:r>
            <a:r>
              <a:rPr lang="en-US" altLang="de-DE" sz="2000" dirty="0" smtClean="0">
                <a:solidFill>
                  <a:srgbClr val="006666"/>
                </a:solidFill>
                <a:latin typeface="Arial Unicode MS" pitchFamily="34" charset="-128"/>
                <a:sym typeface="Wingdings" pitchFamily="2" charset="2"/>
              </a:rPr>
              <a:t> </a:t>
            </a:r>
            <a:r>
              <a:rPr lang="en-US" altLang="de-DE" sz="1800" b="0" dirty="0" smtClean="0">
                <a:solidFill>
                  <a:srgbClr val="006666"/>
                </a:solidFill>
                <a:latin typeface="Arial Unicode MS" pitchFamily="34" charset="-128"/>
              </a:rPr>
              <a:t>thermal </a:t>
            </a:r>
            <a:r>
              <a:rPr lang="en-US" altLang="de-DE" sz="1800" b="0" dirty="0">
                <a:solidFill>
                  <a:srgbClr val="006666"/>
                </a:solidFill>
                <a:latin typeface="Arial Unicode MS" pitchFamily="34" charset="-128"/>
              </a:rPr>
              <a:t>conductivity reduction, </a:t>
            </a:r>
            <a:r>
              <a:rPr lang="en-US" altLang="de-DE" sz="1800" b="0" dirty="0" err="1">
                <a:solidFill>
                  <a:srgbClr val="006666"/>
                </a:solidFill>
                <a:latin typeface="Arial Unicode MS" pitchFamily="34" charset="-128"/>
              </a:rPr>
              <a:t>embrittlement</a:t>
            </a:r>
            <a:endParaRPr lang="en-US" altLang="de-DE" sz="1800" b="0" dirty="0">
              <a:solidFill>
                <a:srgbClr val="006666"/>
              </a:solidFill>
              <a:latin typeface="Arial Unicode MS" pitchFamily="34" charset="-128"/>
            </a:endParaRPr>
          </a:p>
          <a:p>
            <a:pPr>
              <a:lnSpc>
                <a:spcPct val="110000"/>
              </a:lnSpc>
              <a:spcAft>
                <a:spcPct val="40000"/>
              </a:spcAft>
            </a:pPr>
            <a:r>
              <a:rPr lang="en-US" altLang="de-DE" sz="2000" dirty="0">
                <a:solidFill>
                  <a:srgbClr val="006666"/>
                </a:solidFill>
                <a:latin typeface="Arial Unicode MS" pitchFamily="34" charset="-128"/>
              </a:rPr>
              <a:t>			- intense transient loads </a:t>
            </a:r>
            <a:r>
              <a:rPr lang="en-US" altLang="de-DE" sz="2000" dirty="0">
                <a:solidFill>
                  <a:srgbClr val="006666"/>
                </a:solidFill>
                <a:latin typeface="Arial Unicode MS" pitchFamily="34" charset="-128"/>
                <a:sym typeface="Wingdings" pitchFamily="2" charset="2"/>
              </a:rPr>
              <a:t> thermal shock</a:t>
            </a:r>
            <a:endParaRPr lang="en-US" altLang="de-DE" sz="2000" dirty="0">
              <a:solidFill>
                <a:srgbClr val="006666"/>
              </a:solidFill>
              <a:latin typeface="Arial Unicode MS" pitchFamily="34" charset="-128"/>
            </a:endParaRPr>
          </a:p>
          <a:p>
            <a:pPr>
              <a:lnSpc>
                <a:spcPct val="110000"/>
              </a:lnSpc>
              <a:spcAft>
                <a:spcPct val="40000"/>
              </a:spcAft>
            </a:pPr>
            <a:r>
              <a:rPr lang="en-US" altLang="de-DE" sz="2000" dirty="0">
                <a:solidFill>
                  <a:srgbClr val="006666"/>
                </a:solidFill>
                <a:latin typeface="Arial Unicode MS" pitchFamily="34" charset="-128"/>
              </a:rPr>
              <a:t>			- cyclic thermal loads </a:t>
            </a:r>
            <a:r>
              <a:rPr lang="en-US" altLang="de-DE" sz="2000" dirty="0">
                <a:solidFill>
                  <a:srgbClr val="006666"/>
                </a:solidFill>
                <a:latin typeface="Arial Unicode MS" pitchFamily="34" charset="-128"/>
                <a:sym typeface="Wingdings" pitchFamily="2" charset="2"/>
              </a:rPr>
              <a:t> thermal fatigue</a:t>
            </a:r>
            <a:endParaRPr lang="en-US" altLang="de-DE" sz="2000" dirty="0">
              <a:solidFill>
                <a:srgbClr val="006666"/>
              </a:solidFill>
              <a:latin typeface="Arial Unicode MS" pitchFamily="34" charset="-128"/>
            </a:endParaRPr>
          </a:p>
        </p:txBody>
      </p:sp>
      <p:sp>
        <p:nvSpPr>
          <p:cNvPr id="30724" name="Text Box 15"/>
          <p:cNvSpPr txBox="1">
            <a:spLocks noChangeArrowheads="1"/>
          </p:cNvSpPr>
          <p:nvPr/>
        </p:nvSpPr>
        <p:spPr bwMode="auto">
          <a:xfrm>
            <a:off x="228600" y="2301875"/>
            <a:ext cx="202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lnSpc>
                <a:spcPct val="120000"/>
              </a:lnSpc>
            </a:pPr>
            <a:r>
              <a:rPr lang="en-US" altLang="de-DE" sz="1800" baseline="30000">
                <a:solidFill>
                  <a:srgbClr val="CC0000"/>
                </a:solidFill>
                <a:latin typeface="Arial Unicode MS" pitchFamily="34" charset="-128"/>
              </a:rPr>
              <a:t>238</a:t>
            </a:r>
            <a:r>
              <a:rPr lang="en-US" altLang="de-DE" sz="1800">
                <a:solidFill>
                  <a:srgbClr val="CC0000"/>
                </a:solidFill>
                <a:latin typeface="Arial Unicode MS" pitchFamily="34" charset="-128"/>
              </a:rPr>
              <a:t>U (200 GeV)</a:t>
            </a:r>
          </a:p>
          <a:p>
            <a:pPr eaLnBrk="1" hangingPunct="1">
              <a:lnSpc>
                <a:spcPct val="120000"/>
              </a:lnSpc>
            </a:pPr>
            <a:r>
              <a:rPr lang="en-US" altLang="de-DE" sz="1800">
                <a:solidFill>
                  <a:srgbClr val="CC0000"/>
                </a:solidFill>
                <a:latin typeface="Arial Unicode MS" pitchFamily="34" charset="-128"/>
              </a:rPr>
              <a:t>5 </a:t>
            </a:r>
            <a:r>
              <a:rPr lang="en-US" altLang="de-DE" sz="1800">
                <a:solidFill>
                  <a:srgbClr val="CC0000"/>
                </a:solidFill>
                <a:latin typeface="Arial Unicode MS" pitchFamily="34" charset="-128"/>
                <a:ea typeface="Arial Unicode MS" pitchFamily="34" charset="-128"/>
                <a:cs typeface="Arial Unicode MS" pitchFamily="34" charset="-128"/>
              </a:rPr>
              <a:t>×</a:t>
            </a:r>
            <a:r>
              <a:rPr lang="en-US" altLang="de-DE" sz="1800">
                <a:solidFill>
                  <a:srgbClr val="CC0000"/>
                </a:solidFill>
                <a:latin typeface="Arial Unicode MS" pitchFamily="34" charset="-128"/>
              </a:rPr>
              <a:t>10</a:t>
            </a:r>
            <a:r>
              <a:rPr lang="en-US" altLang="de-DE" sz="1800" baseline="30000">
                <a:solidFill>
                  <a:srgbClr val="CC0000"/>
                </a:solidFill>
                <a:latin typeface="Arial Unicode MS" pitchFamily="34" charset="-128"/>
              </a:rPr>
              <a:t>11</a:t>
            </a:r>
            <a:r>
              <a:rPr lang="en-US" altLang="de-DE" sz="1800">
                <a:solidFill>
                  <a:srgbClr val="CC0000"/>
                </a:solidFill>
                <a:latin typeface="Arial Unicode MS" pitchFamily="34" charset="-128"/>
              </a:rPr>
              <a:t> ions/pulse</a:t>
            </a:r>
            <a:endParaRPr lang="de-DE" altLang="de-DE" sz="1800">
              <a:solidFill>
                <a:srgbClr val="CC0000"/>
              </a:solidFill>
              <a:latin typeface="Arial Unicode MS" pitchFamily="34" charset="-128"/>
            </a:endParaRPr>
          </a:p>
        </p:txBody>
      </p:sp>
      <p:sp>
        <p:nvSpPr>
          <p:cNvPr id="30725" name="Text Box 16"/>
          <p:cNvSpPr txBox="1">
            <a:spLocks noChangeArrowheads="1"/>
          </p:cNvSpPr>
          <p:nvPr/>
        </p:nvSpPr>
        <p:spPr bwMode="auto">
          <a:xfrm>
            <a:off x="669330" y="3021013"/>
            <a:ext cx="1022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600" dirty="0">
                <a:solidFill>
                  <a:srgbClr val="000066"/>
                </a:solidFill>
                <a:latin typeface="Arial Unicode MS" pitchFamily="34" charset="-128"/>
              </a:rPr>
              <a:t>E ≈ 60 kJ</a:t>
            </a:r>
            <a:endParaRPr lang="de-DE" altLang="de-DE" sz="1600" dirty="0">
              <a:solidFill>
                <a:srgbClr val="000066"/>
              </a:solidFill>
              <a:latin typeface="Arial Unicode MS" pitchFamily="34" charset="-128"/>
            </a:endParaRPr>
          </a:p>
        </p:txBody>
      </p:sp>
      <p:sp>
        <p:nvSpPr>
          <p:cNvPr id="30726" name="Text Box 17"/>
          <p:cNvSpPr txBox="1">
            <a:spLocks noChangeArrowheads="1"/>
          </p:cNvSpPr>
          <p:nvPr/>
        </p:nvSpPr>
        <p:spPr bwMode="auto">
          <a:xfrm>
            <a:off x="2339975" y="2333625"/>
            <a:ext cx="1871663"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lnSpc>
                <a:spcPct val="120000"/>
              </a:lnSpc>
            </a:pPr>
            <a:r>
              <a:rPr lang="en-US" altLang="de-DE" sz="1800">
                <a:solidFill>
                  <a:srgbClr val="CC0000"/>
                </a:solidFill>
                <a:latin typeface="Arial Unicode MS" pitchFamily="34" charset="-128"/>
              </a:rPr>
              <a:t>graphite (800 K)</a:t>
            </a:r>
          </a:p>
          <a:p>
            <a:pPr algn="ctr" eaLnBrk="1" hangingPunct="1">
              <a:lnSpc>
                <a:spcPct val="120000"/>
              </a:lnSpc>
            </a:pPr>
            <a:r>
              <a:rPr lang="en-US" altLang="de-DE" sz="1400">
                <a:solidFill>
                  <a:srgbClr val="CC0000"/>
                </a:solidFill>
                <a:latin typeface="Arial Unicode MS" pitchFamily="34" charset="-128"/>
              </a:rPr>
              <a:t>small beam spot</a:t>
            </a:r>
            <a:endParaRPr lang="de-DE" altLang="de-DE" sz="1400">
              <a:solidFill>
                <a:srgbClr val="CC0000"/>
              </a:solidFill>
              <a:latin typeface="Arial Unicode MS" pitchFamily="34" charset="-128"/>
            </a:endParaRPr>
          </a:p>
        </p:txBody>
      </p:sp>
      <p:sp>
        <p:nvSpPr>
          <p:cNvPr id="30727" name="Text Box 18"/>
          <p:cNvSpPr txBox="1">
            <a:spLocks noChangeArrowheads="1"/>
          </p:cNvSpPr>
          <p:nvPr/>
        </p:nvSpPr>
        <p:spPr bwMode="auto">
          <a:xfrm>
            <a:off x="2830513" y="3021013"/>
            <a:ext cx="1022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600">
                <a:solidFill>
                  <a:srgbClr val="000066"/>
                </a:solidFill>
                <a:latin typeface="Arial Unicode MS" pitchFamily="34" charset="-128"/>
              </a:rPr>
              <a:t>E ≈ 10 kJ</a:t>
            </a:r>
            <a:endParaRPr lang="de-DE" altLang="de-DE" sz="1600">
              <a:solidFill>
                <a:srgbClr val="000066"/>
              </a:solidFill>
              <a:latin typeface="Arial Unicode MS" pitchFamily="34" charset="-128"/>
            </a:endParaRPr>
          </a:p>
        </p:txBody>
      </p:sp>
      <p:sp>
        <p:nvSpPr>
          <p:cNvPr id="30728" name="Text Box 19"/>
          <p:cNvSpPr txBox="1">
            <a:spLocks noChangeArrowheads="1"/>
          </p:cNvSpPr>
          <p:nvPr/>
        </p:nvSpPr>
        <p:spPr bwMode="auto">
          <a:xfrm>
            <a:off x="6357962" y="3021013"/>
            <a:ext cx="1022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600" dirty="0">
                <a:solidFill>
                  <a:srgbClr val="000066"/>
                </a:solidFill>
                <a:latin typeface="Arial Unicode MS" pitchFamily="34" charset="-128"/>
              </a:rPr>
              <a:t>E ≈ 40 kJ</a:t>
            </a:r>
            <a:endParaRPr lang="de-DE" altLang="de-DE" sz="1600" dirty="0">
              <a:solidFill>
                <a:srgbClr val="000066"/>
              </a:solidFill>
              <a:latin typeface="Arial Unicode MS" pitchFamily="34" charset="-128"/>
            </a:endParaRPr>
          </a:p>
        </p:txBody>
      </p:sp>
      <p:sp>
        <p:nvSpPr>
          <p:cNvPr id="30729" name="Text Box 20"/>
          <p:cNvSpPr txBox="1">
            <a:spLocks noChangeArrowheads="1"/>
          </p:cNvSpPr>
          <p:nvPr/>
        </p:nvSpPr>
        <p:spPr bwMode="auto">
          <a:xfrm>
            <a:off x="7726114" y="3021013"/>
            <a:ext cx="1022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600">
                <a:solidFill>
                  <a:srgbClr val="000066"/>
                </a:solidFill>
                <a:latin typeface="Arial Unicode MS" pitchFamily="34" charset="-128"/>
              </a:rPr>
              <a:t>E ≈ 10 kJ</a:t>
            </a:r>
            <a:endParaRPr lang="de-DE" altLang="de-DE" sz="1600">
              <a:solidFill>
                <a:srgbClr val="000066"/>
              </a:solidFill>
              <a:latin typeface="Arial Unicode MS" pitchFamily="34" charset="-128"/>
            </a:endParaRPr>
          </a:p>
        </p:txBody>
      </p:sp>
      <p:sp>
        <p:nvSpPr>
          <p:cNvPr id="30730" name="Text Box 21"/>
          <p:cNvSpPr txBox="1">
            <a:spLocks noChangeArrowheads="1"/>
          </p:cNvSpPr>
          <p:nvPr/>
        </p:nvSpPr>
        <p:spPr bwMode="auto">
          <a:xfrm>
            <a:off x="6012160" y="2301875"/>
            <a:ext cx="165576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lnSpc>
                <a:spcPct val="120000"/>
              </a:lnSpc>
            </a:pPr>
            <a:r>
              <a:rPr lang="en-US" altLang="de-DE" sz="1800" dirty="0">
                <a:solidFill>
                  <a:srgbClr val="CC0000"/>
                </a:solidFill>
                <a:latin typeface="Arial Unicode MS" pitchFamily="34" charset="-128"/>
              </a:rPr>
              <a:t>graphite</a:t>
            </a:r>
          </a:p>
          <a:p>
            <a:pPr algn="ctr" eaLnBrk="1" hangingPunct="1">
              <a:lnSpc>
                <a:spcPct val="120000"/>
              </a:lnSpc>
            </a:pPr>
            <a:r>
              <a:rPr lang="en-US" altLang="de-DE" sz="1400" dirty="0">
                <a:solidFill>
                  <a:srgbClr val="CC0000"/>
                </a:solidFill>
                <a:latin typeface="Arial Unicode MS" pitchFamily="34" charset="-128"/>
              </a:rPr>
              <a:t>large beam spot</a:t>
            </a:r>
            <a:endParaRPr lang="de-DE" altLang="de-DE" sz="1400" baseline="30000" dirty="0">
              <a:solidFill>
                <a:srgbClr val="CC0000"/>
              </a:solidFill>
              <a:latin typeface="Arial Unicode MS" pitchFamily="34" charset="-128"/>
            </a:endParaRPr>
          </a:p>
        </p:txBody>
      </p:sp>
      <p:sp>
        <p:nvSpPr>
          <p:cNvPr id="30731" name="Text Box 22"/>
          <p:cNvSpPr txBox="1">
            <a:spLocks noChangeArrowheads="1"/>
          </p:cNvSpPr>
          <p:nvPr/>
        </p:nvSpPr>
        <p:spPr bwMode="auto">
          <a:xfrm>
            <a:off x="7662406" y="2301875"/>
            <a:ext cx="1210588"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lnSpc>
                <a:spcPct val="120000"/>
              </a:lnSpc>
            </a:pPr>
            <a:r>
              <a:rPr lang="en-US" altLang="de-DE" sz="1800" dirty="0">
                <a:solidFill>
                  <a:srgbClr val="CC0000"/>
                </a:solidFill>
                <a:latin typeface="Arial Unicode MS" pitchFamily="34" charset="-128"/>
              </a:rPr>
              <a:t>medium Z</a:t>
            </a:r>
          </a:p>
          <a:p>
            <a:pPr algn="ctr" eaLnBrk="1" hangingPunct="1">
              <a:lnSpc>
                <a:spcPct val="120000"/>
              </a:lnSpc>
            </a:pPr>
            <a:r>
              <a:rPr lang="en-US" altLang="de-DE" sz="1400" dirty="0">
                <a:solidFill>
                  <a:srgbClr val="CC0000"/>
                </a:solidFill>
                <a:latin typeface="Arial Unicode MS" pitchFamily="34" charset="-128"/>
              </a:rPr>
              <a:t>(neutrons)</a:t>
            </a:r>
          </a:p>
        </p:txBody>
      </p:sp>
      <p:sp>
        <p:nvSpPr>
          <p:cNvPr id="30732" name="Text Box 23"/>
          <p:cNvSpPr txBox="1">
            <a:spLocks noChangeArrowheads="1"/>
          </p:cNvSpPr>
          <p:nvPr/>
        </p:nvSpPr>
        <p:spPr bwMode="auto">
          <a:xfrm>
            <a:off x="1116013" y="114935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800">
                <a:solidFill>
                  <a:srgbClr val="CC0000"/>
                </a:solidFill>
                <a:latin typeface="Arial Unicode MS" pitchFamily="34" charset="-128"/>
              </a:rPr>
              <a:t>Beam</a:t>
            </a:r>
            <a:endParaRPr lang="de-DE" altLang="de-DE" sz="1800">
              <a:solidFill>
                <a:srgbClr val="CC0000"/>
              </a:solidFill>
              <a:latin typeface="Arial Unicode MS" pitchFamily="34" charset="-128"/>
            </a:endParaRPr>
          </a:p>
        </p:txBody>
      </p:sp>
      <p:pic>
        <p:nvPicPr>
          <p:cNvPr id="3073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38" y="1193800"/>
            <a:ext cx="939800" cy="1081088"/>
          </a:xfrm>
          <a:prstGeom prst="rect">
            <a:avLst/>
          </a:prstGeom>
          <a:noFill/>
          <a:ln w="38100">
            <a:solidFill>
              <a:srgbClr val="00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4" name="AutoShape 25"/>
          <p:cNvSpPr>
            <a:spLocks noChangeArrowheads="1"/>
          </p:cNvSpPr>
          <p:nvPr/>
        </p:nvSpPr>
        <p:spPr bwMode="auto">
          <a:xfrm>
            <a:off x="611188" y="1625600"/>
            <a:ext cx="2376487" cy="217488"/>
          </a:xfrm>
          <a:custGeom>
            <a:avLst/>
            <a:gdLst>
              <a:gd name="T0" fmla="*/ 1782365 w 21600"/>
              <a:gd name="T1" fmla="*/ 0 h 21600"/>
              <a:gd name="T2" fmla="*/ 0 w 21600"/>
              <a:gd name="T3" fmla="*/ 108744 h 21600"/>
              <a:gd name="T4" fmla="*/ 1782365 w 21600"/>
              <a:gd name="T5" fmla="*/ 217488 h 21600"/>
              <a:gd name="T6" fmla="*/ 2376487 w 21600"/>
              <a:gd name="T7" fmla="*/ 10874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35" name="AutoShape 26"/>
          <p:cNvSpPr>
            <a:spLocks noChangeArrowheads="1"/>
          </p:cNvSpPr>
          <p:nvPr/>
        </p:nvSpPr>
        <p:spPr bwMode="auto">
          <a:xfrm>
            <a:off x="3603625" y="1625600"/>
            <a:ext cx="2840038" cy="217488"/>
          </a:xfrm>
          <a:custGeom>
            <a:avLst/>
            <a:gdLst>
              <a:gd name="T0" fmla="*/ 2130029 w 21600"/>
              <a:gd name="T1" fmla="*/ 0 h 21600"/>
              <a:gd name="T2" fmla="*/ 0 w 21600"/>
              <a:gd name="T3" fmla="*/ 108744 h 21600"/>
              <a:gd name="T4" fmla="*/ 2130029 w 21600"/>
              <a:gd name="T5" fmla="*/ 217488 h 21600"/>
              <a:gd name="T6" fmla="*/ 2840038 w 21600"/>
              <a:gd name="T7" fmla="*/ 10874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30736" name="Group 27"/>
          <p:cNvGrpSpPr>
            <a:grpSpLocks/>
          </p:cNvGrpSpPr>
          <p:nvPr/>
        </p:nvGrpSpPr>
        <p:grpSpPr bwMode="auto">
          <a:xfrm>
            <a:off x="6378575" y="1365250"/>
            <a:ext cx="2441575" cy="1081088"/>
            <a:chOff x="4018" y="1036"/>
            <a:chExt cx="1538" cy="681"/>
          </a:xfrm>
        </p:grpSpPr>
        <p:sp>
          <p:nvSpPr>
            <p:cNvPr id="30739" name="Text Box 28"/>
            <p:cNvSpPr txBox="1">
              <a:spLocks noChangeArrowheads="1"/>
            </p:cNvSpPr>
            <p:nvPr/>
          </p:nvSpPr>
          <p:spPr bwMode="auto">
            <a:xfrm>
              <a:off x="4639" y="1036"/>
              <a:ext cx="917" cy="480"/>
            </a:xfrm>
            <a:prstGeom prst="rect">
              <a:avLst/>
            </a:prstGeom>
            <a:solidFill>
              <a:schemeClr val="folHlink"/>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800" b="0">
                  <a:latin typeface="Arial Unicode MS" pitchFamily="34" charset="-128"/>
                </a:rPr>
                <a:t>catcher</a:t>
              </a:r>
              <a:endParaRPr lang="de-DE" altLang="de-DE" sz="1800" b="0">
                <a:latin typeface="Arial Unicode MS" pitchFamily="34" charset="-128"/>
              </a:endParaRPr>
            </a:p>
          </p:txBody>
        </p:sp>
        <p:sp>
          <p:nvSpPr>
            <p:cNvPr id="30740" name="Text Box 29"/>
            <p:cNvSpPr txBox="1">
              <a:spLocks noChangeArrowheads="1"/>
            </p:cNvSpPr>
            <p:nvPr/>
          </p:nvSpPr>
          <p:spPr bwMode="auto">
            <a:xfrm>
              <a:off x="4052" y="1036"/>
              <a:ext cx="670" cy="480"/>
            </a:xfrm>
            <a:prstGeom prst="rect">
              <a:avLst/>
            </a:prstGeom>
            <a:solidFill>
              <a:schemeClr val="hlink"/>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800" b="0">
                  <a:latin typeface="Arial Unicode MS" pitchFamily="34" charset="-128"/>
                </a:rPr>
                <a:t> beam</a:t>
              </a:r>
              <a:endParaRPr lang="de-DE" altLang="de-DE" sz="1800" b="0">
                <a:latin typeface="Arial Unicode MS" pitchFamily="34" charset="-128"/>
              </a:endParaRPr>
            </a:p>
          </p:txBody>
        </p:sp>
        <p:sp>
          <p:nvSpPr>
            <p:cNvPr id="30741" name="Text Box 30"/>
            <p:cNvSpPr txBox="1">
              <a:spLocks noChangeArrowheads="1"/>
            </p:cNvSpPr>
            <p:nvPr/>
          </p:nvSpPr>
          <p:spPr bwMode="auto">
            <a:xfrm>
              <a:off x="4018" y="1525"/>
              <a:ext cx="7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de-DE" altLang="de-DE" sz="1400" b="0">
                  <a:latin typeface="Verdana" pitchFamily="34" charset="0"/>
                  <a:sym typeface="Wingdings" pitchFamily="2" charset="2"/>
                </a:rPr>
                <a:t> </a:t>
              </a:r>
              <a:r>
                <a:rPr lang="de-DE" altLang="de-DE" sz="1400" b="0">
                  <a:latin typeface="Verdana" pitchFamily="34" charset="0"/>
                </a:rPr>
                <a:t>25 cm </a:t>
              </a:r>
              <a:r>
                <a:rPr lang="de-DE" altLang="de-DE" sz="1400" b="0">
                  <a:latin typeface="Verdana" pitchFamily="34" charset="0"/>
                  <a:sym typeface="Wingdings" pitchFamily="2" charset="2"/>
                </a:rPr>
                <a:t></a:t>
              </a:r>
              <a:endParaRPr lang="de-DE" altLang="de-DE" sz="1400" b="0">
                <a:latin typeface="Verdana" pitchFamily="34" charset="0"/>
              </a:endParaRPr>
            </a:p>
          </p:txBody>
        </p:sp>
        <p:sp>
          <p:nvSpPr>
            <p:cNvPr id="30742" name="Text Box 31"/>
            <p:cNvSpPr txBox="1">
              <a:spLocks noChangeArrowheads="1"/>
            </p:cNvSpPr>
            <p:nvPr/>
          </p:nvSpPr>
          <p:spPr bwMode="auto">
            <a:xfrm>
              <a:off x="4653" y="1525"/>
              <a:ext cx="8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de-DE" altLang="de-DE" sz="1400" b="0">
                  <a:latin typeface="Verdana" pitchFamily="34" charset="0"/>
                  <a:sym typeface="Wingdings" pitchFamily="2" charset="2"/>
                </a:rPr>
                <a:t>    </a:t>
              </a:r>
              <a:r>
                <a:rPr lang="de-DE" altLang="de-DE" sz="1400" b="0">
                  <a:latin typeface="Verdana" pitchFamily="34" charset="0"/>
                </a:rPr>
                <a:t>80 cm </a:t>
              </a:r>
              <a:r>
                <a:rPr lang="de-DE" altLang="de-DE" sz="1400" b="0">
                  <a:latin typeface="Verdana" pitchFamily="34" charset="0"/>
                  <a:sym typeface="Wingdings" pitchFamily="2" charset="2"/>
                </a:rPr>
                <a:t></a:t>
              </a:r>
              <a:endParaRPr lang="de-DE" altLang="de-DE" sz="1400" b="0">
                <a:latin typeface="Verdana" pitchFamily="34" charset="0"/>
              </a:endParaRPr>
            </a:p>
          </p:txBody>
        </p:sp>
      </p:grpSp>
      <p:sp>
        <p:nvSpPr>
          <p:cNvPr id="459808" name="Text Box 32"/>
          <p:cNvSpPr txBox="1">
            <a:spLocks noChangeArrowheads="1"/>
          </p:cNvSpPr>
          <p:nvPr/>
        </p:nvSpPr>
        <p:spPr bwMode="auto">
          <a:xfrm>
            <a:off x="684213" y="3357563"/>
            <a:ext cx="3352800" cy="847725"/>
          </a:xfrm>
          <a:prstGeom prst="rect">
            <a:avLst/>
          </a:prstGeom>
          <a:solidFill>
            <a:srgbClr val="FFFF66"/>
          </a:solidFill>
          <a:ln w="22225">
            <a:solidFill>
              <a:srgbClr val="CC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600">
                <a:solidFill>
                  <a:srgbClr val="FF0000"/>
                </a:solidFill>
                <a:latin typeface="Arial Unicode MS" pitchFamily="34" charset="-128"/>
              </a:rPr>
              <a:t>Case 1:</a:t>
            </a:r>
          </a:p>
          <a:p>
            <a:pPr eaLnBrk="1" hangingPunct="1"/>
            <a:r>
              <a:rPr lang="en-US" altLang="de-DE" sz="1600">
                <a:solidFill>
                  <a:srgbClr val="FF0000"/>
                </a:solidFill>
                <a:latin typeface="Arial Unicode MS" pitchFamily="34" charset="-128"/>
              </a:rPr>
              <a:t>slow extraction ( ≈ 1 s)</a:t>
            </a:r>
          </a:p>
          <a:p>
            <a:pPr eaLnBrk="1" hangingPunct="1"/>
            <a:r>
              <a:rPr lang="en-US" altLang="de-DE" sz="1600" b="0">
                <a:solidFill>
                  <a:srgbClr val="FF0000"/>
                </a:solidFill>
                <a:latin typeface="Arial Unicode MS" pitchFamily="34" charset="-128"/>
                <a:sym typeface="Wingdings 3" pitchFamily="18" charset="2"/>
              </a:rPr>
              <a:t></a:t>
            </a:r>
            <a:r>
              <a:rPr lang="en-US" altLang="de-DE" sz="1600" b="0">
                <a:solidFill>
                  <a:srgbClr val="FF0000"/>
                </a:solidFill>
                <a:latin typeface="Arial Unicode MS" pitchFamily="34" charset="-128"/>
              </a:rPr>
              <a:t> rotating wheel target</a:t>
            </a:r>
            <a:endParaRPr lang="de-DE" altLang="de-DE" sz="1600" b="0">
              <a:solidFill>
                <a:srgbClr val="FF0000"/>
              </a:solidFill>
              <a:latin typeface="Arial Unicode MS" pitchFamily="34" charset="-128"/>
            </a:endParaRPr>
          </a:p>
        </p:txBody>
      </p:sp>
      <p:sp>
        <p:nvSpPr>
          <p:cNvPr id="459809" name="Text Box 33"/>
          <p:cNvSpPr txBox="1">
            <a:spLocks noChangeArrowheads="1"/>
          </p:cNvSpPr>
          <p:nvPr/>
        </p:nvSpPr>
        <p:spPr bwMode="auto">
          <a:xfrm>
            <a:off x="4535488" y="3357563"/>
            <a:ext cx="4284662" cy="847725"/>
          </a:xfrm>
          <a:prstGeom prst="rect">
            <a:avLst/>
          </a:prstGeom>
          <a:solidFill>
            <a:srgbClr val="FFFF66"/>
          </a:solidFill>
          <a:ln w="22225">
            <a:solidFill>
              <a:srgbClr val="CC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600">
                <a:solidFill>
                  <a:srgbClr val="FF0000"/>
                </a:solidFill>
                <a:latin typeface="Arial Unicode MS" pitchFamily="34" charset="-128"/>
              </a:rPr>
              <a:t>Case 2:</a:t>
            </a:r>
          </a:p>
          <a:p>
            <a:pPr eaLnBrk="1" hangingPunct="1"/>
            <a:r>
              <a:rPr lang="en-US" altLang="de-DE" sz="1600">
                <a:solidFill>
                  <a:srgbClr val="FF0000"/>
                </a:solidFill>
                <a:latin typeface="Arial Unicode MS" pitchFamily="34" charset="-128"/>
              </a:rPr>
              <a:t>fast extraction ( ≈ 60 ns)</a:t>
            </a:r>
          </a:p>
          <a:p>
            <a:pPr eaLnBrk="1" hangingPunct="1"/>
            <a:r>
              <a:rPr lang="en-US" altLang="de-DE" sz="1600" b="0">
                <a:solidFill>
                  <a:srgbClr val="FF0000"/>
                </a:solidFill>
                <a:latin typeface="Arial Unicode MS" pitchFamily="34" charset="-128"/>
                <a:sym typeface="Wingdings 3" pitchFamily="18" charset="2"/>
              </a:rPr>
              <a:t></a:t>
            </a:r>
            <a:r>
              <a:rPr lang="en-US" altLang="de-DE" sz="1600" b="0">
                <a:solidFill>
                  <a:srgbClr val="FF0000"/>
                </a:solidFill>
                <a:latin typeface="Arial Unicode MS" pitchFamily="34" charset="-128"/>
              </a:rPr>
              <a:t> rotating wheel target</a:t>
            </a:r>
            <a:r>
              <a:rPr lang="en-US" altLang="de-DE" sz="1600">
                <a:solidFill>
                  <a:srgbClr val="FF0000"/>
                </a:solidFill>
                <a:latin typeface="Arial Unicode MS" pitchFamily="34" charset="-128"/>
              </a:rPr>
              <a:t> </a:t>
            </a:r>
            <a:r>
              <a:rPr lang="en-US" altLang="de-DE" sz="1600" b="0">
                <a:solidFill>
                  <a:srgbClr val="FF0000"/>
                </a:solidFill>
                <a:latin typeface="Arial Unicode MS" pitchFamily="34" charset="-128"/>
              </a:rPr>
              <a:t>or liquid-metal target</a:t>
            </a:r>
            <a:endParaRPr lang="de-DE" altLang="de-DE" sz="1600" b="0">
              <a:solidFill>
                <a:srgbClr val="FF0000"/>
              </a:solidFill>
              <a:latin typeface="Arial Unicode MS" pitchFamily="34" charset="-128"/>
            </a:endParaRPr>
          </a:p>
        </p:txBody>
      </p:sp>
      <p:pic>
        <p:nvPicPr>
          <p:cNvPr id="32"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75919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8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808" grpId="0" animBg="1"/>
      <p:bldP spid="4598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 kopf7.jpg                                                      0000978BMac HD3                        B58143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372" name="Group 4"/>
          <p:cNvGrpSpPr>
            <a:grpSpLocks/>
          </p:cNvGrpSpPr>
          <p:nvPr/>
        </p:nvGrpSpPr>
        <p:grpSpPr bwMode="auto">
          <a:xfrm>
            <a:off x="2169803" y="1556792"/>
            <a:ext cx="5187950" cy="4451350"/>
            <a:chOff x="5593" y="2210"/>
            <a:chExt cx="2404" cy="2063"/>
          </a:xfrm>
        </p:grpSpPr>
        <p:sp>
          <p:nvSpPr>
            <p:cNvPr id="314373" name="Oval 5"/>
            <p:cNvSpPr>
              <a:spLocks noChangeArrowheads="1"/>
            </p:cNvSpPr>
            <p:nvPr/>
          </p:nvSpPr>
          <p:spPr bwMode="auto">
            <a:xfrm>
              <a:off x="6626" y="2211"/>
              <a:ext cx="1371" cy="1376"/>
            </a:xfrm>
            <a:prstGeom prst="ellipse">
              <a:avLst/>
            </a:prstGeom>
            <a:solidFill>
              <a:srgbClr val="FFFF00">
                <a:alpha val="45000"/>
              </a:srgbClr>
            </a:solidFill>
            <a:ln w="9525">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4374" name="Oval 6"/>
            <p:cNvSpPr>
              <a:spLocks noChangeArrowheads="1"/>
            </p:cNvSpPr>
            <p:nvPr/>
          </p:nvSpPr>
          <p:spPr bwMode="auto">
            <a:xfrm>
              <a:off x="5593" y="2210"/>
              <a:ext cx="1371" cy="1376"/>
            </a:xfrm>
            <a:prstGeom prst="ellipse">
              <a:avLst/>
            </a:prstGeom>
            <a:solidFill>
              <a:srgbClr val="6767FF">
                <a:alpha val="55000"/>
              </a:srgbClr>
            </a:solidFill>
            <a:ln w="9525">
              <a:solidFill>
                <a:srgbClr val="6767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4375" name="Oval 7"/>
            <p:cNvSpPr>
              <a:spLocks noChangeArrowheads="1"/>
            </p:cNvSpPr>
            <p:nvPr/>
          </p:nvSpPr>
          <p:spPr bwMode="auto">
            <a:xfrm>
              <a:off x="6137" y="2897"/>
              <a:ext cx="1370" cy="1376"/>
            </a:xfrm>
            <a:prstGeom prst="ellipse">
              <a:avLst/>
            </a:prstGeom>
            <a:solidFill>
              <a:srgbClr val="CB0101">
                <a:alpha val="25999"/>
              </a:srgbClr>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4376" name="Text Box 3"/>
            <p:cNvSpPr txBox="1">
              <a:spLocks noChangeArrowheads="1"/>
            </p:cNvSpPr>
            <p:nvPr/>
          </p:nvSpPr>
          <p:spPr bwMode="auto">
            <a:xfrm>
              <a:off x="6299" y="3579"/>
              <a:ext cx="97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 tIns="32146" rIns="5062" bIns="32146">
              <a:spAutoFit/>
            </a:bodyPr>
            <a:lstStyle>
              <a:lvl1pPr defTabSz="642938">
                <a:defRPr sz="2400">
                  <a:solidFill>
                    <a:schemeClr val="tx1"/>
                  </a:solidFill>
                  <a:latin typeface="Arial" charset="0"/>
                  <a:ea typeface="ＭＳ Ｐゴシック" pitchFamily="34" charset="-128"/>
                </a:defRPr>
              </a:lvl1pPr>
              <a:lvl2pPr marL="522288" indent="-201613" defTabSz="642938">
                <a:defRPr sz="2400">
                  <a:solidFill>
                    <a:schemeClr val="tx1"/>
                  </a:solidFill>
                  <a:latin typeface="Arial" charset="0"/>
                  <a:ea typeface="ＭＳ Ｐゴシック" pitchFamily="34" charset="-128"/>
                </a:defRPr>
              </a:lvl2pPr>
              <a:lvl3pPr marL="803275" indent="-160338" defTabSz="642938">
                <a:defRPr sz="2400">
                  <a:solidFill>
                    <a:schemeClr val="tx1"/>
                  </a:solidFill>
                  <a:latin typeface="Arial" charset="0"/>
                  <a:ea typeface="ＭＳ Ｐゴシック" pitchFamily="34" charset="-128"/>
                </a:defRPr>
              </a:lvl3pPr>
              <a:lvl4pPr marL="1125538" indent="-161925" defTabSz="642938">
                <a:defRPr sz="2400">
                  <a:solidFill>
                    <a:schemeClr val="tx1"/>
                  </a:solidFill>
                  <a:latin typeface="Arial" charset="0"/>
                  <a:ea typeface="ＭＳ Ｐゴシック" pitchFamily="34" charset="-128"/>
                </a:defRPr>
              </a:lvl4pPr>
              <a:lvl5pPr marL="1446213" indent="-160338" defTabSz="642938">
                <a:defRPr sz="2400">
                  <a:solidFill>
                    <a:schemeClr val="tx1"/>
                  </a:solidFill>
                  <a:latin typeface="Arial" charset="0"/>
                  <a:ea typeface="ＭＳ Ｐゴシック" pitchFamily="34" charset="-128"/>
                </a:defRPr>
              </a:lvl5pPr>
              <a:lvl6pPr marL="19034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6pPr>
              <a:lvl7pPr marL="23606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7pPr>
              <a:lvl8pPr marL="28178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8pPr>
              <a:lvl9pPr marL="32750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buClr>
                  <a:srgbClr val="FFFF66"/>
                </a:buClr>
                <a:buFont typeface="Wingdings" pitchFamily="2" charset="2"/>
                <a:buNone/>
              </a:pPr>
              <a:r>
                <a:rPr lang="en-US" altLang="de-DE" sz="2000" b="1">
                  <a:solidFill>
                    <a:srgbClr val="CB0101"/>
                  </a:solidFill>
                </a:rPr>
                <a:t>tem</a:t>
              </a:r>
              <a:r>
                <a:rPr lang="en-US" altLang="de-DE" sz="2000" b="1">
                  <a:solidFill>
                    <a:srgbClr val="CC0000"/>
                  </a:solidFill>
                </a:rPr>
                <a:t>peratu</a:t>
              </a:r>
              <a:r>
                <a:rPr lang="en-US" altLang="de-DE" sz="2000" b="1">
                  <a:solidFill>
                    <a:srgbClr val="CB0101"/>
                  </a:solidFill>
                </a:rPr>
                <a:t>re</a:t>
              </a:r>
            </a:p>
          </p:txBody>
        </p:sp>
        <p:sp>
          <p:nvSpPr>
            <p:cNvPr id="314377" name="Text Box 3"/>
            <p:cNvSpPr txBox="1">
              <a:spLocks noChangeArrowheads="1"/>
            </p:cNvSpPr>
            <p:nvPr/>
          </p:nvSpPr>
          <p:spPr bwMode="auto">
            <a:xfrm>
              <a:off x="5703" y="2657"/>
              <a:ext cx="8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defTabSz="642938">
                <a:defRPr sz="2400">
                  <a:solidFill>
                    <a:schemeClr val="tx1"/>
                  </a:solidFill>
                  <a:latin typeface="Arial" charset="0"/>
                  <a:ea typeface="ＭＳ Ｐゴシック" pitchFamily="34" charset="-128"/>
                </a:defRPr>
              </a:lvl1pPr>
              <a:lvl2pPr marL="522288" indent="-201613" defTabSz="642938">
                <a:defRPr sz="2400">
                  <a:solidFill>
                    <a:schemeClr val="tx1"/>
                  </a:solidFill>
                  <a:latin typeface="Arial" charset="0"/>
                  <a:ea typeface="ＭＳ Ｐゴシック" pitchFamily="34" charset="-128"/>
                </a:defRPr>
              </a:lvl2pPr>
              <a:lvl3pPr marL="803275" indent="-160338" defTabSz="642938">
                <a:defRPr sz="2400">
                  <a:solidFill>
                    <a:schemeClr val="tx1"/>
                  </a:solidFill>
                  <a:latin typeface="Arial" charset="0"/>
                  <a:ea typeface="ＭＳ Ｐゴシック" pitchFamily="34" charset="-128"/>
                </a:defRPr>
              </a:lvl3pPr>
              <a:lvl4pPr marL="1125538" indent="-161925" defTabSz="642938">
                <a:defRPr sz="2400">
                  <a:solidFill>
                    <a:schemeClr val="tx1"/>
                  </a:solidFill>
                  <a:latin typeface="Arial" charset="0"/>
                  <a:ea typeface="ＭＳ Ｐゴシック" pitchFamily="34" charset="-128"/>
                </a:defRPr>
              </a:lvl4pPr>
              <a:lvl5pPr marL="1446213" indent="-160338" defTabSz="642938">
                <a:defRPr sz="2400">
                  <a:solidFill>
                    <a:schemeClr val="tx1"/>
                  </a:solidFill>
                  <a:latin typeface="Arial" charset="0"/>
                  <a:ea typeface="ＭＳ Ｐゴシック" pitchFamily="34" charset="-128"/>
                </a:defRPr>
              </a:lvl5pPr>
              <a:lvl6pPr marL="19034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6pPr>
              <a:lvl7pPr marL="23606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7pPr>
              <a:lvl8pPr marL="28178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8pPr>
              <a:lvl9pPr marL="32750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buClr>
                  <a:srgbClr val="FFFF66"/>
                </a:buClr>
                <a:buFont typeface="Wingdings" pitchFamily="2" charset="2"/>
                <a:buNone/>
              </a:pPr>
              <a:r>
                <a:rPr lang="en-US" altLang="de-DE" sz="2000" b="1">
                  <a:solidFill>
                    <a:srgbClr val="000099"/>
                  </a:solidFill>
                </a:rPr>
                <a:t>pressure</a:t>
              </a:r>
              <a:endParaRPr lang="en-US" altLang="de-DE" sz="2000" b="1">
                <a:solidFill>
                  <a:srgbClr val="CB0101"/>
                </a:solidFill>
              </a:endParaRPr>
            </a:p>
          </p:txBody>
        </p:sp>
        <p:sp>
          <p:nvSpPr>
            <p:cNvPr id="314378" name="Text Box 3"/>
            <p:cNvSpPr txBox="1">
              <a:spLocks noChangeArrowheads="1"/>
            </p:cNvSpPr>
            <p:nvPr/>
          </p:nvSpPr>
          <p:spPr bwMode="auto">
            <a:xfrm>
              <a:off x="7006" y="2655"/>
              <a:ext cx="81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 tIns="32146" rIns="5062" bIns="32146">
              <a:spAutoFit/>
            </a:bodyPr>
            <a:lstStyle>
              <a:lvl1pPr defTabSz="642938">
                <a:defRPr sz="2400">
                  <a:solidFill>
                    <a:schemeClr val="tx1"/>
                  </a:solidFill>
                  <a:latin typeface="Arial" charset="0"/>
                  <a:ea typeface="ＭＳ Ｐゴシック" pitchFamily="34" charset="-128"/>
                </a:defRPr>
              </a:lvl1pPr>
              <a:lvl2pPr marL="522288" indent="-201613" defTabSz="642938">
                <a:defRPr sz="2400">
                  <a:solidFill>
                    <a:schemeClr val="tx1"/>
                  </a:solidFill>
                  <a:latin typeface="Arial" charset="0"/>
                  <a:ea typeface="ＭＳ Ｐゴシック" pitchFamily="34" charset="-128"/>
                </a:defRPr>
              </a:lvl2pPr>
              <a:lvl3pPr marL="803275" indent="-160338" defTabSz="642938">
                <a:defRPr sz="2400">
                  <a:solidFill>
                    <a:schemeClr val="tx1"/>
                  </a:solidFill>
                  <a:latin typeface="Arial" charset="0"/>
                  <a:ea typeface="ＭＳ Ｐゴシック" pitchFamily="34" charset="-128"/>
                </a:defRPr>
              </a:lvl3pPr>
              <a:lvl4pPr marL="1125538" indent="-161925" defTabSz="642938">
                <a:defRPr sz="2400">
                  <a:solidFill>
                    <a:schemeClr val="tx1"/>
                  </a:solidFill>
                  <a:latin typeface="Arial" charset="0"/>
                  <a:ea typeface="ＭＳ Ｐゴシック" pitchFamily="34" charset="-128"/>
                </a:defRPr>
              </a:lvl4pPr>
              <a:lvl5pPr marL="1446213" indent="-160338" defTabSz="642938">
                <a:defRPr sz="2400">
                  <a:solidFill>
                    <a:schemeClr val="tx1"/>
                  </a:solidFill>
                  <a:latin typeface="Arial" charset="0"/>
                  <a:ea typeface="ＭＳ Ｐゴシック" pitchFamily="34" charset="-128"/>
                </a:defRPr>
              </a:lvl5pPr>
              <a:lvl6pPr marL="19034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6pPr>
              <a:lvl7pPr marL="23606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7pPr>
              <a:lvl8pPr marL="28178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8pPr>
              <a:lvl9pPr marL="32750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buClr>
                  <a:srgbClr val="FFFF66"/>
                </a:buClr>
                <a:buFont typeface="Wingdings" pitchFamily="2" charset="2"/>
                <a:buNone/>
              </a:pPr>
              <a:r>
                <a:rPr lang="en-US" altLang="de-DE" sz="2000" b="1">
                  <a:solidFill>
                    <a:srgbClr val="FF9900"/>
                  </a:solidFill>
                </a:rPr>
                <a:t>irradiation</a:t>
              </a:r>
            </a:p>
          </p:txBody>
        </p:sp>
      </p:grpSp>
      <p:pic>
        <p:nvPicPr>
          <p:cNvPr id="12" name="Picture 7" descr="GSI-logo.jpg                                                   00008A6C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Materials under extreme conditions</a:t>
            </a:r>
            <a:endParaRPr lang="de-DE" sz="2400" b="1"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9916088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TextBox 404"/>
          <p:cNvSpPr txBox="1"/>
          <p:nvPr/>
        </p:nvSpPr>
        <p:spPr>
          <a:xfrm>
            <a:off x="3828" y="303039"/>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Energetic ion </a:t>
            </a:r>
            <a:r>
              <a:rPr lang="en-US" sz="2400" b="1" dirty="0">
                <a:latin typeface="Arial" panose="020B0604020202020204" pitchFamily="34" charset="0"/>
                <a:cs typeface="Arial" panose="020B0604020202020204" pitchFamily="34" charset="0"/>
              </a:rPr>
              <a:t>b</a:t>
            </a:r>
            <a:r>
              <a:rPr lang="en-US" sz="2400" b="1" dirty="0" smtClean="0">
                <a:latin typeface="Arial" panose="020B0604020202020204" pitchFamily="34" charset="0"/>
                <a:cs typeface="Arial" panose="020B0604020202020204" pitchFamily="34" charset="0"/>
              </a:rPr>
              <a:t>eams in solids</a:t>
            </a:r>
          </a:p>
        </p:txBody>
      </p:sp>
      <p:pic>
        <p:nvPicPr>
          <p:cNvPr id="807" name="Picture 2" descr="log-Sn+Se-plot-Au-Ti"/>
          <p:cNvPicPr>
            <a:picLocks noChangeAspect="1" noChangeArrowheads="1"/>
          </p:cNvPicPr>
          <p:nvPr/>
        </p:nvPicPr>
        <p:blipFill>
          <a:blip r:embed="rId4" cstate="print">
            <a:extLst>
              <a:ext uri="{28A0092B-C50C-407E-A947-70E740481C1C}">
                <a14:useLocalDpi xmlns:a14="http://schemas.microsoft.com/office/drawing/2010/main" val="0"/>
              </a:ext>
            </a:extLst>
          </a:blip>
          <a:srcRect l="2034"/>
          <a:stretch>
            <a:fillRect/>
          </a:stretch>
        </p:blipFill>
        <p:spPr bwMode="auto">
          <a:xfrm>
            <a:off x="683568" y="1466850"/>
            <a:ext cx="7521575" cy="4575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809"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10" name="Picture 7" descr="GSI-logo.jpg                                                   00008A6CMac HD3                        B581438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2"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3" name="Rectangle 14"/>
          <p:cNvSpPr>
            <a:spLocks noChangeArrowheads="1"/>
          </p:cNvSpPr>
          <p:nvPr/>
        </p:nvSpPr>
        <p:spPr bwMode="auto">
          <a:xfrm rot="10800000">
            <a:off x="6087418" y="2611438"/>
            <a:ext cx="514350" cy="2700337"/>
          </a:xfrm>
          <a:prstGeom prst="rect">
            <a:avLst/>
          </a:prstGeom>
          <a:solidFill>
            <a:srgbClr val="FF66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de-DE" altLang="de-DE" sz="1800" dirty="0"/>
              <a:t>UNILAC</a:t>
            </a:r>
          </a:p>
        </p:txBody>
      </p:sp>
      <p:sp>
        <p:nvSpPr>
          <p:cNvPr id="814" name="Text Box 9"/>
          <p:cNvSpPr txBox="1">
            <a:spLocks noChangeArrowheads="1"/>
          </p:cNvSpPr>
          <p:nvPr/>
        </p:nvSpPr>
        <p:spPr bwMode="auto">
          <a:xfrm>
            <a:off x="5420668" y="2225675"/>
            <a:ext cx="181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de-DE" sz="1400" b="1" dirty="0">
                <a:solidFill>
                  <a:srgbClr val="CC0000"/>
                </a:solidFill>
              </a:rPr>
              <a:t>electronic stopping</a:t>
            </a:r>
          </a:p>
        </p:txBody>
      </p:sp>
      <p:sp>
        <p:nvSpPr>
          <p:cNvPr id="815" name="Text Box 10"/>
          <p:cNvSpPr txBox="1">
            <a:spLocks noChangeArrowheads="1"/>
          </p:cNvSpPr>
          <p:nvPr/>
        </p:nvSpPr>
        <p:spPr bwMode="auto">
          <a:xfrm>
            <a:off x="2228205" y="2247107"/>
            <a:ext cx="1444625" cy="261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rIns="9144">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pPr>
            <a:r>
              <a:rPr lang="en-US" altLang="de-DE" sz="1400" b="1" dirty="0">
                <a:solidFill>
                  <a:srgbClr val="003399"/>
                </a:solidFill>
              </a:rPr>
              <a:t>nuclear stopping</a:t>
            </a: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158401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6" name="Picture 5" descr="Fig"/>
          <p:cNvPicPr>
            <a:picLocks noChangeAspect="1" noChangeArrowheads="1"/>
          </p:cNvPicPr>
          <p:nvPr/>
        </p:nvPicPr>
        <p:blipFill>
          <a:blip r:embed="rId4">
            <a:lum bright="16000"/>
            <a:extLst>
              <a:ext uri="{28A0092B-C50C-407E-A947-70E740481C1C}">
                <a14:useLocalDpi xmlns:a14="http://schemas.microsoft.com/office/drawing/2010/main" val="0"/>
              </a:ext>
            </a:extLst>
          </a:blip>
          <a:srcRect/>
          <a:stretch>
            <a:fillRect/>
          </a:stretch>
        </p:blipFill>
        <p:spPr bwMode="auto">
          <a:xfrm>
            <a:off x="0" y="1196752"/>
            <a:ext cx="2344738"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7" name="Text Box 5"/>
          <p:cNvSpPr txBox="1">
            <a:spLocks/>
          </p:cNvSpPr>
          <p:nvPr/>
        </p:nvSpPr>
        <p:spPr bwMode="auto">
          <a:xfrm>
            <a:off x="2647950" y="1487265"/>
            <a:ext cx="4303713" cy="1738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91" tIns="32146" rIns="64291" bIns="32146">
            <a:spAutoFit/>
          </a:bodyPr>
          <a:lstStyle>
            <a:lvl1pPr marL="320675" indent="-320675" defTabSz="642938">
              <a:defRPr sz="2400">
                <a:solidFill>
                  <a:schemeClr val="tx1"/>
                </a:solidFill>
                <a:latin typeface="Arial" charset="0"/>
                <a:ea typeface="ＭＳ Ｐゴシック" pitchFamily="34" charset="-128"/>
              </a:defRPr>
            </a:lvl1pPr>
            <a:lvl2pPr marL="447675" defTabSz="642938">
              <a:defRPr sz="2400">
                <a:solidFill>
                  <a:schemeClr val="tx1"/>
                </a:solidFill>
                <a:latin typeface="Arial" charset="0"/>
                <a:ea typeface="ＭＳ Ｐゴシック" pitchFamily="34" charset="-128"/>
              </a:defRPr>
            </a:lvl2pPr>
            <a:lvl3pPr marL="642938" defTabSz="642938">
              <a:defRPr sz="2400">
                <a:solidFill>
                  <a:schemeClr val="tx1"/>
                </a:solidFill>
                <a:latin typeface="Arial" charset="0"/>
                <a:ea typeface="ＭＳ Ｐゴシック" pitchFamily="34" charset="-128"/>
              </a:defRPr>
            </a:lvl3pPr>
            <a:lvl4pPr marL="963613" defTabSz="642938">
              <a:defRPr sz="2400">
                <a:solidFill>
                  <a:schemeClr val="tx1"/>
                </a:solidFill>
                <a:latin typeface="Arial" charset="0"/>
                <a:ea typeface="ＭＳ Ｐゴシック" pitchFamily="34" charset="-128"/>
              </a:defRPr>
            </a:lvl4pPr>
            <a:lvl5pPr marL="1285875" defTabSz="642938">
              <a:defRPr sz="2400">
                <a:solidFill>
                  <a:schemeClr val="tx1"/>
                </a:solidFill>
                <a:latin typeface="Arial" charset="0"/>
                <a:ea typeface="ＭＳ Ｐゴシック" pitchFamily="34" charset="-128"/>
              </a:defRPr>
            </a:lvl5pPr>
            <a:lvl6pPr marL="1743075" defTabSz="642938" eaLnBrk="0" fontAlgn="base" hangingPunct="0">
              <a:spcBef>
                <a:spcPct val="0"/>
              </a:spcBef>
              <a:spcAft>
                <a:spcPct val="0"/>
              </a:spcAft>
              <a:defRPr sz="2400">
                <a:solidFill>
                  <a:schemeClr val="tx1"/>
                </a:solidFill>
                <a:latin typeface="Arial" charset="0"/>
                <a:ea typeface="ＭＳ Ｐゴシック" pitchFamily="34" charset="-128"/>
              </a:defRPr>
            </a:lvl6pPr>
            <a:lvl7pPr marL="2200275" defTabSz="642938" eaLnBrk="0" fontAlgn="base" hangingPunct="0">
              <a:spcBef>
                <a:spcPct val="0"/>
              </a:spcBef>
              <a:spcAft>
                <a:spcPct val="0"/>
              </a:spcAft>
              <a:defRPr sz="2400">
                <a:solidFill>
                  <a:schemeClr val="tx1"/>
                </a:solidFill>
                <a:latin typeface="Arial" charset="0"/>
                <a:ea typeface="ＭＳ Ｐゴシック" pitchFamily="34" charset="-128"/>
              </a:defRPr>
            </a:lvl7pPr>
            <a:lvl8pPr marL="2657475" defTabSz="642938" eaLnBrk="0" fontAlgn="base" hangingPunct="0">
              <a:spcBef>
                <a:spcPct val="0"/>
              </a:spcBef>
              <a:spcAft>
                <a:spcPct val="0"/>
              </a:spcAft>
              <a:defRPr sz="2400">
                <a:solidFill>
                  <a:schemeClr val="tx1"/>
                </a:solidFill>
                <a:latin typeface="Arial" charset="0"/>
                <a:ea typeface="ＭＳ Ｐゴシック" pitchFamily="34" charset="-128"/>
              </a:defRPr>
            </a:lvl8pPr>
            <a:lvl9pPr marL="3114675" defTabSz="642938"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 typeface="Wingdings" pitchFamily="2" charset="2"/>
              <a:buChar char="§"/>
            </a:pPr>
            <a:r>
              <a:rPr lang="en-US" altLang="de-DE" sz="2200" b="1">
                <a:solidFill>
                  <a:srgbClr val="FF9900"/>
                </a:solidFill>
                <a:sym typeface="Arial" charset="0"/>
              </a:rPr>
              <a:t>Simulating geological processes in the inner Earth</a:t>
            </a:r>
          </a:p>
          <a:p>
            <a:pPr eaLnBrk="1" hangingPunct="1">
              <a:buFont typeface="Wingdings" pitchFamily="2" charset="2"/>
              <a:buChar char="§"/>
            </a:pPr>
            <a:endParaRPr lang="en-US" altLang="de-DE" sz="2200" b="1">
              <a:solidFill>
                <a:srgbClr val="FF9900"/>
              </a:solidFill>
              <a:sym typeface="Arial" charset="0"/>
            </a:endParaRPr>
          </a:p>
          <a:p>
            <a:pPr eaLnBrk="1" hangingPunct="1">
              <a:buFont typeface="Wingdings" pitchFamily="2" charset="2"/>
              <a:buChar char="§"/>
            </a:pPr>
            <a:r>
              <a:rPr lang="en-US" altLang="de-DE" sz="2200" b="1">
                <a:solidFill>
                  <a:srgbClr val="FF9900"/>
                </a:solidFill>
                <a:sym typeface="Arial" charset="0"/>
              </a:rPr>
              <a:t>Ion-beam stabilized high pressure phases </a:t>
            </a:r>
          </a:p>
        </p:txBody>
      </p:sp>
      <p:pic>
        <p:nvPicPr>
          <p:cNvPr id="305158" name="Picture 6" descr="maik-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4876">
            <a:off x="3063118" y="3265488"/>
            <a:ext cx="5795963" cy="2081212"/>
          </a:xfrm>
          <a:prstGeom prst="rect">
            <a:avLst/>
          </a:prstGeom>
          <a:noFill/>
          <a:ln w="9525">
            <a:solidFill>
              <a:srgbClr val="CC00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05159" name="Rectangle 10"/>
          <p:cNvSpPr>
            <a:spLocks/>
          </p:cNvSpPr>
          <p:nvPr/>
        </p:nvSpPr>
        <p:spPr bwMode="auto">
          <a:xfrm>
            <a:off x="7304088" y="-25647650"/>
            <a:ext cx="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84138" indent="-84138" defTabSz="642938">
              <a:defRPr sz="2400">
                <a:solidFill>
                  <a:schemeClr val="tx1"/>
                </a:solidFill>
                <a:latin typeface="Arial" charset="0"/>
                <a:ea typeface="ＭＳ Ｐゴシック" pitchFamily="34" charset="-128"/>
              </a:defRPr>
            </a:lvl1pPr>
            <a:lvl2pPr marL="522288" indent="-201613" defTabSz="642938">
              <a:defRPr sz="2400">
                <a:solidFill>
                  <a:schemeClr val="tx1"/>
                </a:solidFill>
                <a:latin typeface="Arial" charset="0"/>
                <a:ea typeface="ＭＳ Ｐゴシック" pitchFamily="34" charset="-128"/>
              </a:defRPr>
            </a:lvl2pPr>
            <a:lvl3pPr marL="803275" indent="-160338" defTabSz="642938">
              <a:defRPr sz="2400">
                <a:solidFill>
                  <a:schemeClr val="tx1"/>
                </a:solidFill>
                <a:latin typeface="Arial" charset="0"/>
                <a:ea typeface="ＭＳ Ｐゴシック" pitchFamily="34" charset="-128"/>
              </a:defRPr>
            </a:lvl3pPr>
            <a:lvl4pPr marL="1125538" indent="-161925" defTabSz="642938">
              <a:defRPr sz="2400">
                <a:solidFill>
                  <a:schemeClr val="tx1"/>
                </a:solidFill>
                <a:latin typeface="Arial" charset="0"/>
                <a:ea typeface="ＭＳ Ｐゴシック" pitchFamily="34" charset="-128"/>
              </a:defRPr>
            </a:lvl4pPr>
            <a:lvl5pPr marL="1446213" indent="-160338" defTabSz="642938">
              <a:defRPr sz="2400">
                <a:solidFill>
                  <a:schemeClr val="tx1"/>
                </a:solidFill>
                <a:latin typeface="Arial" charset="0"/>
                <a:ea typeface="ＭＳ Ｐゴシック" pitchFamily="34" charset="-128"/>
              </a:defRPr>
            </a:lvl5pPr>
            <a:lvl6pPr marL="19034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6pPr>
            <a:lvl7pPr marL="23606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7pPr>
            <a:lvl8pPr marL="28178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8pPr>
            <a:lvl9pPr marL="3275013" indent="-160338" defTabSz="642938"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ts val="550"/>
              </a:spcBef>
            </a:pPr>
            <a:endParaRPr lang="en-US" altLang="de-DE">
              <a:solidFill>
                <a:srgbClr val="00599D"/>
              </a:solidFill>
              <a:sym typeface="Arial" charset="0"/>
            </a:endParaRPr>
          </a:p>
          <a:p>
            <a:pPr eaLnBrk="1" hangingPunct="1"/>
            <a:endParaRPr lang="en-US" altLang="de-DE" sz="1700">
              <a:cs typeface="Arial" charset="0"/>
              <a:sym typeface="Arial" charset="0"/>
            </a:endParaRPr>
          </a:p>
        </p:txBody>
      </p:sp>
      <p:pic>
        <p:nvPicPr>
          <p:cNvPr id="9"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Materials under extreme conditions</a:t>
            </a:r>
            <a:endParaRPr lang="de-DE" sz="2400" b="1"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20720511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28" name="Picture 4" descr="Fig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488" y="1404168"/>
            <a:ext cx="6300787"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 Box 5"/>
          <p:cNvSpPr txBox="1">
            <a:spLocks noChangeArrowheads="1"/>
          </p:cNvSpPr>
          <p:nvPr/>
        </p:nvSpPr>
        <p:spPr bwMode="auto">
          <a:xfrm>
            <a:off x="195263" y="2790056"/>
            <a:ext cx="1908175" cy="590550"/>
          </a:xfrm>
          <a:prstGeom prst="rect">
            <a:avLst/>
          </a:prstGeom>
          <a:solidFill>
            <a:schemeClr val="bg1"/>
          </a:solidFill>
          <a:ln w="9525" algn="ctr">
            <a:solidFill>
              <a:srgbClr val="CC0000"/>
            </a:solidFill>
            <a:miter lim="800000"/>
            <a:headEnd/>
            <a:tailEnd/>
          </a:ln>
          <a:effectLst>
            <a:outerShdw dist="107763" dir="18900000" algn="ctr" rotWithShape="0">
              <a:schemeClr val="bg2">
                <a:alpha val="50000"/>
              </a:schemeClr>
            </a:outerShdw>
          </a:effectLst>
        </p:spPr>
        <p:txBody>
          <a:bodyPr>
            <a:spAutoFit/>
          </a:bodyPr>
          <a:lstStyle/>
          <a:p>
            <a:pPr algn="ctr" eaLnBrk="1" fontAlgn="auto" hangingPunct="1">
              <a:spcBef>
                <a:spcPct val="50000"/>
              </a:spcBef>
              <a:spcAft>
                <a:spcPts val="0"/>
              </a:spcAft>
              <a:defRPr/>
            </a:pPr>
            <a:r>
              <a:rPr lang="en-US" sz="1600" b="1">
                <a:solidFill>
                  <a:srgbClr val="CC0000"/>
                </a:solidFill>
                <a:latin typeface="+mn-lt"/>
                <a:cs typeface="Arial" pitchFamily="34" charset="0"/>
              </a:rPr>
              <a:t>relativistic ions (e.g., Au, Pb, U</a:t>
            </a:r>
          </a:p>
        </p:txBody>
      </p:sp>
      <p:grpSp>
        <p:nvGrpSpPr>
          <p:cNvPr id="308230" name="Group 6"/>
          <p:cNvGrpSpPr>
            <a:grpSpLocks/>
          </p:cNvGrpSpPr>
          <p:nvPr/>
        </p:nvGrpSpPr>
        <p:grpSpPr bwMode="auto">
          <a:xfrm>
            <a:off x="6721475" y="1157736"/>
            <a:ext cx="2306638" cy="1766888"/>
            <a:chOff x="4298" y="652"/>
            <a:chExt cx="1453" cy="1113"/>
          </a:xfrm>
        </p:grpSpPr>
        <p:sp>
          <p:nvSpPr>
            <p:cNvPr id="308231" name="Line 7"/>
            <p:cNvSpPr>
              <a:spLocks noChangeShapeType="1"/>
            </p:cNvSpPr>
            <p:nvPr/>
          </p:nvSpPr>
          <p:spPr bwMode="auto">
            <a:xfrm flipH="1">
              <a:off x="4298" y="1076"/>
              <a:ext cx="607" cy="604"/>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08232" name="Line 8"/>
            <p:cNvSpPr>
              <a:spLocks noChangeShapeType="1"/>
            </p:cNvSpPr>
            <p:nvPr/>
          </p:nvSpPr>
          <p:spPr bwMode="auto">
            <a:xfrm flipV="1">
              <a:off x="4298" y="1507"/>
              <a:ext cx="1030" cy="258"/>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pic>
          <p:nvPicPr>
            <p:cNvPr id="308233" name="Picture 9" descr="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 y="652"/>
              <a:ext cx="855" cy="855"/>
            </a:xfrm>
            <a:prstGeom prst="rect">
              <a:avLst/>
            </a:prstGeom>
            <a:solidFill>
              <a:srgbClr val="4750C7"/>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08234" name="Text Box 10"/>
          <p:cNvSpPr txBox="1">
            <a:spLocks noChangeArrowheads="1"/>
          </p:cNvSpPr>
          <p:nvPr/>
        </p:nvSpPr>
        <p:spPr bwMode="auto">
          <a:xfrm>
            <a:off x="1475656" y="5102373"/>
            <a:ext cx="12541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de-DE" sz="1800" b="1" dirty="0">
                <a:solidFill>
                  <a:srgbClr val="CC0000"/>
                </a:solidFill>
                <a:latin typeface="Calibri" pitchFamily="34" charset="0"/>
              </a:rPr>
              <a:t>200 MeV/u</a:t>
            </a:r>
          </a:p>
          <a:p>
            <a:pPr algn="ctr" eaLnBrk="1" hangingPunct="1"/>
            <a:r>
              <a:rPr lang="en-US" altLang="de-DE" sz="1800" dirty="0">
                <a:solidFill>
                  <a:srgbClr val="CC0000"/>
                </a:solidFill>
                <a:latin typeface="Calibri" pitchFamily="34" charset="0"/>
              </a:rPr>
              <a:t>40 </a:t>
            </a:r>
            <a:r>
              <a:rPr lang="en-US" altLang="de-DE" sz="1800" dirty="0" err="1">
                <a:solidFill>
                  <a:srgbClr val="CC0000"/>
                </a:solidFill>
                <a:latin typeface="Calibri" pitchFamily="34" charset="0"/>
              </a:rPr>
              <a:t>GeV</a:t>
            </a:r>
            <a:endParaRPr lang="en-US" altLang="de-DE" sz="1800" dirty="0">
              <a:solidFill>
                <a:srgbClr val="CC0000"/>
              </a:solidFill>
              <a:latin typeface="Calibri" pitchFamily="34" charset="0"/>
            </a:endParaRPr>
          </a:p>
          <a:p>
            <a:pPr algn="ctr" eaLnBrk="1" hangingPunct="1"/>
            <a:endParaRPr lang="en-US" altLang="de-DE" sz="1800" b="1" dirty="0">
              <a:solidFill>
                <a:srgbClr val="CC0000"/>
              </a:solidFill>
              <a:latin typeface="Calibri" pitchFamily="34" charset="0"/>
            </a:endParaRPr>
          </a:p>
        </p:txBody>
      </p:sp>
      <p:pic>
        <p:nvPicPr>
          <p:cNvPr id="14"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8226" name="Picture 2" descr="DAC_irr"/>
          <p:cNvPicPr preferRelativeResize="0">
            <a:picLocks noChangeArrowheads="1"/>
          </p:cNvPicPr>
          <p:nvPr/>
        </p:nvPicPr>
        <p:blipFill>
          <a:blip r:embed="rId7" cstate="print">
            <a:extLst>
              <a:ext uri="{28A0092B-C50C-407E-A947-70E740481C1C}">
                <a14:useLocalDpi xmlns:a14="http://schemas.microsoft.com/office/drawing/2010/main" val="0"/>
              </a:ext>
            </a:extLst>
          </a:blip>
          <a:srcRect l="-9607" t="55893" r="24358"/>
          <a:stretch>
            <a:fillRect/>
          </a:stretch>
        </p:blipFill>
        <p:spPr bwMode="auto">
          <a:xfrm>
            <a:off x="2709520" y="4591868"/>
            <a:ext cx="4645025" cy="18614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Irradiation experiments with pressurized samples</a:t>
            </a:r>
            <a:endParaRPr lang="de-DE" sz="2400" b="1"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12668695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 kopf7.jpg                                                      0000978BMac HD3                        B58143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6" name="Text Box 2"/>
          <p:cNvSpPr txBox="1">
            <a:spLocks noChangeArrowheads="1"/>
          </p:cNvSpPr>
          <p:nvPr/>
        </p:nvSpPr>
        <p:spPr bwMode="auto">
          <a:xfrm>
            <a:off x="2519362" y="1363279"/>
            <a:ext cx="410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buClr>
                <a:srgbClr val="FFFF66"/>
              </a:buClr>
              <a:buFont typeface="Wingdings" pitchFamily="2" charset="2"/>
              <a:buNone/>
            </a:pPr>
            <a:r>
              <a:rPr lang="en-US" altLang="de-DE" sz="1800" b="1" dirty="0"/>
              <a:t>Raman spectroscopy</a:t>
            </a:r>
            <a:endParaRPr lang="en-US" altLang="de-DE" sz="1800" b="1" dirty="0">
              <a:cs typeface="Times New Roman" pitchFamily="18" charset="0"/>
            </a:endParaRPr>
          </a:p>
        </p:txBody>
      </p:sp>
      <p:pic>
        <p:nvPicPr>
          <p:cNvPr id="313347" name="Picture 3"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454275"/>
            <a:ext cx="4286250" cy="34940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8" name="Text Box 4"/>
          <p:cNvSpPr txBox="1">
            <a:spLocks noChangeArrowheads="1"/>
          </p:cNvSpPr>
          <p:nvPr/>
        </p:nvSpPr>
        <p:spPr bwMode="auto">
          <a:xfrm>
            <a:off x="1042988" y="1989138"/>
            <a:ext cx="2409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de-DE" altLang="de-DE" sz="2000" b="1">
                <a:solidFill>
                  <a:srgbClr val="33CCFF"/>
                </a:solidFill>
              </a:rPr>
              <a:t>before irradiation</a:t>
            </a:r>
          </a:p>
        </p:txBody>
      </p:sp>
      <p:pic>
        <p:nvPicPr>
          <p:cNvPr id="313349" name="Picture 5" desc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995613"/>
            <a:ext cx="3624262" cy="295433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13350" name="Picture 6" descr="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455863"/>
            <a:ext cx="4286250" cy="34940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3351" name="Text Box 7"/>
          <p:cNvSpPr txBox="1">
            <a:spLocks noChangeArrowheads="1"/>
          </p:cNvSpPr>
          <p:nvPr/>
        </p:nvSpPr>
        <p:spPr bwMode="auto">
          <a:xfrm>
            <a:off x="4716463" y="1989138"/>
            <a:ext cx="2700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de-DE" altLang="de-DE" sz="2000" b="1">
                <a:solidFill>
                  <a:srgbClr val="FF0000"/>
                </a:solidFill>
              </a:rPr>
              <a:t>after irradiation</a:t>
            </a:r>
          </a:p>
        </p:txBody>
      </p:sp>
      <p:sp>
        <p:nvSpPr>
          <p:cNvPr id="226313" name="Text Box 9"/>
          <p:cNvSpPr txBox="1">
            <a:spLocks noChangeArrowheads="1"/>
          </p:cNvSpPr>
          <p:nvPr/>
        </p:nvSpPr>
        <p:spPr bwMode="auto">
          <a:xfrm>
            <a:off x="6948488" y="1350963"/>
            <a:ext cx="2087562" cy="1455737"/>
          </a:xfrm>
          <a:prstGeom prst="rect">
            <a:avLst/>
          </a:prstGeom>
          <a:solidFill>
            <a:schemeClr val="bg1"/>
          </a:solidFill>
          <a:ln w="19050">
            <a:solidFill>
              <a:srgbClr val="FF0000"/>
            </a:solidFill>
            <a:miter lim="800000"/>
            <a:headEnd/>
            <a:tailEnd/>
          </a:ln>
          <a:effectLst>
            <a:outerShdw dist="107763" dir="18900000" algn="ctr" rotWithShape="0">
              <a:schemeClr val="bg2">
                <a:alpha val="50000"/>
              </a:schemeClr>
            </a:outerShdw>
          </a:effectLst>
        </p:spPr>
        <p:txBody>
          <a:bodyPr lIns="9144" rIns="9144">
            <a:spAutoFit/>
          </a:bodyPr>
          <a:lstStyle>
            <a:lvl1pPr marL="112713">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1" fontAlgn="auto" hangingPunct="1">
              <a:spcBef>
                <a:spcPct val="50000"/>
              </a:spcBef>
              <a:spcAft>
                <a:spcPts val="0"/>
              </a:spcAft>
              <a:defRPr/>
            </a:pPr>
            <a:r>
              <a:rPr lang="en-US" sz="1600" i="1">
                <a:solidFill>
                  <a:srgbClr val="FF0000"/>
                </a:solidFill>
                <a:ea typeface="+mn-ea"/>
              </a:rPr>
              <a:t>P</a:t>
            </a:r>
            <a:r>
              <a:rPr lang="en-US" sz="1600">
                <a:solidFill>
                  <a:srgbClr val="FF0000"/>
                </a:solidFill>
                <a:ea typeface="+mn-ea"/>
              </a:rPr>
              <a:t> = 14.2 GPa</a:t>
            </a:r>
          </a:p>
          <a:p>
            <a:pPr eaLnBrk="1" fontAlgn="auto" hangingPunct="1">
              <a:spcBef>
                <a:spcPct val="50000"/>
              </a:spcBef>
              <a:spcAft>
                <a:spcPts val="0"/>
              </a:spcAft>
              <a:defRPr/>
            </a:pPr>
            <a:r>
              <a:rPr lang="en-US" sz="1600">
                <a:solidFill>
                  <a:srgbClr val="FF0000"/>
                </a:solidFill>
                <a:ea typeface="+mn-ea"/>
              </a:rPr>
              <a:t>U (E</a:t>
            </a:r>
            <a:r>
              <a:rPr lang="en-US" sz="1600" baseline="-25000">
                <a:solidFill>
                  <a:srgbClr val="FF0000"/>
                </a:solidFill>
                <a:ea typeface="+mn-ea"/>
              </a:rPr>
              <a:t>f </a:t>
            </a:r>
            <a:r>
              <a:rPr lang="en-US" sz="1600">
                <a:solidFill>
                  <a:srgbClr val="FF0000"/>
                </a:solidFill>
                <a:ea typeface="+mn-ea"/>
              </a:rPr>
              <a:t>= 60 MeV/u)</a:t>
            </a:r>
          </a:p>
          <a:p>
            <a:pPr eaLnBrk="1" fontAlgn="auto" hangingPunct="1">
              <a:spcBef>
                <a:spcPct val="50000"/>
              </a:spcBef>
              <a:spcAft>
                <a:spcPts val="0"/>
              </a:spcAft>
              <a:defRPr/>
            </a:pPr>
            <a:r>
              <a:rPr lang="en-US" sz="1600">
                <a:solidFill>
                  <a:srgbClr val="FF0000"/>
                </a:solidFill>
                <a:ea typeface="+mn-ea"/>
              </a:rPr>
              <a:t>dE/dx = 24.5 keV/nm</a:t>
            </a:r>
          </a:p>
          <a:p>
            <a:pPr eaLnBrk="1" fontAlgn="auto" hangingPunct="1">
              <a:spcBef>
                <a:spcPct val="50000"/>
              </a:spcBef>
              <a:spcAft>
                <a:spcPts val="0"/>
              </a:spcAft>
              <a:defRPr/>
            </a:pPr>
            <a:r>
              <a:rPr lang="en-US" sz="1600">
                <a:solidFill>
                  <a:srgbClr val="FF0000"/>
                </a:solidFill>
                <a:ea typeface="+mn-ea"/>
              </a:rPr>
              <a:t>2</a:t>
            </a:r>
            <a:r>
              <a:rPr lang="en-US" sz="1600">
                <a:solidFill>
                  <a:srgbClr val="FF0000"/>
                </a:solidFill>
                <a:ea typeface="+mn-ea"/>
                <a:cs typeface="Times New Roman" pitchFamily="18" charset="0"/>
                <a:sym typeface="Symbol" pitchFamily="18" charset="2"/>
              </a:rPr>
              <a:t></a:t>
            </a:r>
            <a:r>
              <a:rPr lang="en-US" sz="1600">
                <a:solidFill>
                  <a:srgbClr val="FF0000"/>
                </a:solidFill>
                <a:ea typeface="+mn-ea"/>
                <a:cs typeface="Times New Roman" pitchFamily="18" charset="0"/>
              </a:rPr>
              <a:t>10</a:t>
            </a:r>
            <a:r>
              <a:rPr lang="en-US" sz="1600" baseline="30000">
                <a:solidFill>
                  <a:srgbClr val="FF0000"/>
                </a:solidFill>
                <a:ea typeface="+mn-ea"/>
                <a:cs typeface="Times New Roman" pitchFamily="18" charset="0"/>
              </a:rPr>
              <a:t>9</a:t>
            </a:r>
            <a:r>
              <a:rPr lang="en-US" sz="1600">
                <a:solidFill>
                  <a:srgbClr val="FF0000"/>
                </a:solidFill>
                <a:ea typeface="+mn-ea"/>
                <a:cs typeface="Times New Roman" pitchFamily="18" charset="0"/>
              </a:rPr>
              <a:t> ions/cm</a:t>
            </a:r>
            <a:r>
              <a:rPr lang="en-US" sz="1600" baseline="30000">
                <a:solidFill>
                  <a:srgbClr val="FF0000"/>
                </a:solidFill>
                <a:ea typeface="+mn-ea"/>
                <a:cs typeface="Times New Roman" pitchFamily="18" charset="0"/>
              </a:rPr>
              <a:t>2</a:t>
            </a:r>
            <a:r>
              <a:rPr lang="en-US" sz="1600" b="1">
                <a:solidFill>
                  <a:srgbClr val="FF0000"/>
                </a:solidFill>
                <a:ea typeface="+mn-ea"/>
                <a:cs typeface="Times New Roman" pitchFamily="18" charset="0"/>
              </a:rPr>
              <a:t> </a:t>
            </a:r>
          </a:p>
        </p:txBody>
      </p:sp>
      <p:sp>
        <p:nvSpPr>
          <p:cNvPr id="313353" name="Rectangle 11"/>
          <p:cNvSpPr>
            <a:spLocks noChangeArrowheads="1"/>
          </p:cNvSpPr>
          <p:nvPr/>
        </p:nvSpPr>
        <p:spPr bwMode="auto">
          <a:xfrm>
            <a:off x="15875" y="6172200"/>
            <a:ext cx="373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de-DE" sz="1400">
                <a:solidFill>
                  <a:schemeClr val="bg1"/>
                </a:solidFill>
              </a:rPr>
              <a:t>Glasmacher et al., Phys. Rev. Lett 96  (2006)</a:t>
            </a:r>
          </a:p>
        </p:txBody>
      </p:sp>
      <p:sp>
        <p:nvSpPr>
          <p:cNvPr id="313354" name="Rectangle 12"/>
          <p:cNvSpPr>
            <a:spLocks noChangeArrowheads="1"/>
          </p:cNvSpPr>
          <p:nvPr/>
        </p:nvSpPr>
        <p:spPr bwMode="auto">
          <a:xfrm>
            <a:off x="3408363" y="25527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de-DE" sz="1800">
                <a:solidFill>
                  <a:schemeClr val="accent2"/>
                </a:solidFill>
              </a:rPr>
              <a:t>ZrSiO4</a:t>
            </a:r>
          </a:p>
        </p:txBody>
      </p:sp>
      <p:pic>
        <p:nvPicPr>
          <p:cNvPr id="14"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28"/>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High pressure irradiation of Zircon</a:t>
            </a:r>
            <a:endParaRPr lang="de-DE" sz="2400" b="1" dirty="0">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8148347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 kopf7.jpg                                                      0000978BMac HD3                        B581438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3970" name="Picture 2" descr="M:\MyVortraege\2012\12_11_28-FAIR-APPA\APPA-Cav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5" y="1157393"/>
            <a:ext cx="9159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3977" name="Text Box 12"/>
          <p:cNvSpPr txBox="1">
            <a:spLocks noChangeArrowheads="1"/>
          </p:cNvSpPr>
          <p:nvPr/>
        </p:nvSpPr>
        <p:spPr bwMode="auto">
          <a:xfrm>
            <a:off x="2916238" y="5007954"/>
            <a:ext cx="6227762" cy="1882775"/>
          </a:xfrm>
          <a:prstGeom prst="rect">
            <a:avLst/>
          </a:prstGeom>
          <a:solidFill>
            <a:srgbClr val="FFFF99"/>
          </a:solidFill>
          <a:ln w="38100">
            <a:solidFill>
              <a:srgbClr val="A50021"/>
            </a:solidFill>
            <a:miter lim="800000"/>
            <a:headEnd/>
            <a:tailEnd/>
          </a:ln>
          <a:effectLst/>
        </p:spPr>
        <p:txBody>
          <a:bodyPr>
            <a:spAutoFit/>
          </a:bodyPr>
          <a:lstStyle>
            <a:lvl1pPr marL="450850">
              <a:defRPr>
                <a:solidFill>
                  <a:schemeClr val="tx1"/>
                </a:solidFill>
                <a:latin typeface="Arial" pitchFamily="34" charset="0"/>
              </a:defRPr>
            </a:lvl1pPr>
            <a:lvl2pPr marL="915988" indent="-285750">
              <a:defRPr>
                <a:solidFill>
                  <a:schemeClr val="tx1"/>
                </a:solidFill>
                <a:latin typeface="Arial" pitchFamily="34" charset="0"/>
              </a:defRPr>
            </a:lvl2pPr>
            <a:lvl3pPr marL="1323975" indent="-228600">
              <a:defRPr>
                <a:solidFill>
                  <a:schemeClr val="tx1"/>
                </a:solidFill>
                <a:latin typeface="Arial" pitchFamily="34" charset="0"/>
              </a:defRPr>
            </a:lvl3pPr>
            <a:lvl4pPr marL="1731963" indent="-228600">
              <a:defRPr>
                <a:solidFill>
                  <a:schemeClr val="tx1"/>
                </a:solidFill>
                <a:latin typeface="Arial" pitchFamily="34" charset="0"/>
              </a:defRPr>
            </a:lvl4pPr>
            <a:lvl5pPr marL="2139950" indent="-228600">
              <a:defRPr>
                <a:solidFill>
                  <a:schemeClr val="tx1"/>
                </a:solidFill>
                <a:latin typeface="Arial" pitchFamily="34" charset="0"/>
              </a:defRPr>
            </a:lvl5pPr>
            <a:lvl6pPr marL="2597150" indent="-228600" fontAlgn="base">
              <a:spcBef>
                <a:spcPct val="0"/>
              </a:spcBef>
              <a:spcAft>
                <a:spcPct val="0"/>
              </a:spcAft>
              <a:defRPr>
                <a:solidFill>
                  <a:schemeClr val="tx1"/>
                </a:solidFill>
                <a:latin typeface="Arial" pitchFamily="34" charset="0"/>
              </a:defRPr>
            </a:lvl6pPr>
            <a:lvl7pPr marL="3054350" indent="-228600" fontAlgn="base">
              <a:spcBef>
                <a:spcPct val="0"/>
              </a:spcBef>
              <a:spcAft>
                <a:spcPct val="0"/>
              </a:spcAft>
              <a:defRPr>
                <a:solidFill>
                  <a:schemeClr val="tx1"/>
                </a:solidFill>
                <a:latin typeface="Arial" pitchFamily="34" charset="0"/>
              </a:defRPr>
            </a:lvl7pPr>
            <a:lvl8pPr marL="3511550" indent="-228600" fontAlgn="base">
              <a:spcBef>
                <a:spcPct val="0"/>
              </a:spcBef>
              <a:spcAft>
                <a:spcPct val="0"/>
              </a:spcAft>
              <a:defRPr>
                <a:solidFill>
                  <a:schemeClr val="tx1"/>
                </a:solidFill>
                <a:latin typeface="Arial" pitchFamily="34" charset="0"/>
              </a:defRPr>
            </a:lvl8pPr>
            <a:lvl9pPr marL="3968750" indent="-228600" fontAlgn="base">
              <a:spcBef>
                <a:spcPct val="0"/>
              </a:spcBef>
              <a:spcAft>
                <a:spcPct val="0"/>
              </a:spcAft>
              <a:defRPr>
                <a:solidFill>
                  <a:schemeClr val="tx1"/>
                </a:solidFill>
                <a:latin typeface="Arial" pitchFamily="34" charset="0"/>
              </a:defRPr>
            </a:lvl9pPr>
          </a:lstStyle>
          <a:p>
            <a:pPr fontAlgn="base">
              <a:lnSpc>
                <a:spcPct val="120000"/>
              </a:lnSpc>
              <a:spcBef>
                <a:spcPct val="0"/>
              </a:spcBef>
              <a:spcAft>
                <a:spcPct val="0"/>
              </a:spcAft>
            </a:pPr>
            <a:r>
              <a:rPr lang="en-US" altLang="de-DE" sz="2400" b="1" dirty="0" smtClean="0">
                <a:solidFill>
                  <a:srgbClr val="333399"/>
                </a:solidFill>
              </a:rPr>
              <a:t>@ FAIR</a:t>
            </a:r>
          </a:p>
          <a:p>
            <a:pPr fontAlgn="base">
              <a:lnSpc>
                <a:spcPct val="120000"/>
              </a:lnSpc>
              <a:spcBef>
                <a:spcPct val="0"/>
              </a:spcBef>
              <a:spcAft>
                <a:spcPct val="0"/>
              </a:spcAft>
              <a:buFontTx/>
              <a:buChar char="•"/>
            </a:pPr>
            <a:r>
              <a:rPr lang="en-US" altLang="de-DE" sz="2400" b="1" dirty="0" smtClean="0">
                <a:solidFill>
                  <a:srgbClr val="333399"/>
                </a:solidFill>
              </a:rPr>
              <a:t>  higher beam intensities</a:t>
            </a:r>
          </a:p>
          <a:p>
            <a:pPr fontAlgn="base">
              <a:lnSpc>
                <a:spcPct val="120000"/>
              </a:lnSpc>
              <a:spcBef>
                <a:spcPct val="0"/>
              </a:spcBef>
              <a:spcAft>
                <a:spcPct val="0"/>
              </a:spcAft>
              <a:buFontTx/>
              <a:buChar char="•"/>
            </a:pPr>
            <a:r>
              <a:rPr lang="en-US" altLang="de-DE" sz="2400" b="1" dirty="0" smtClean="0">
                <a:solidFill>
                  <a:srgbClr val="CC0000"/>
                </a:solidFill>
              </a:rPr>
              <a:t>  larger sample volumes (mm</a:t>
            </a:r>
            <a:r>
              <a:rPr lang="en-US" altLang="de-DE" sz="2400" b="1" baseline="30000" dirty="0" smtClean="0">
                <a:solidFill>
                  <a:srgbClr val="CC0000"/>
                </a:solidFill>
              </a:rPr>
              <a:t>3</a:t>
            </a:r>
            <a:r>
              <a:rPr lang="en-US" altLang="de-DE" sz="2400" b="1" dirty="0" smtClean="0">
                <a:solidFill>
                  <a:srgbClr val="CC0000"/>
                </a:solidFill>
              </a:rPr>
              <a:t>)</a:t>
            </a:r>
          </a:p>
          <a:p>
            <a:pPr fontAlgn="base">
              <a:lnSpc>
                <a:spcPct val="120000"/>
              </a:lnSpc>
              <a:spcBef>
                <a:spcPct val="0"/>
              </a:spcBef>
              <a:spcAft>
                <a:spcPct val="0"/>
              </a:spcAft>
              <a:buClr>
                <a:srgbClr val="006600"/>
              </a:buClr>
              <a:buFontTx/>
              <a:buChar char="•"/>
            </a:pPr>
            <a:r>
              <a:rPr lang="en-US" altLang="de-DE" sz="2400" b="1" dirty="0" smtClean="0">
                <a:solidFill>
                  <a:srgbClr val="333399"/>
                </a:solidFill>
              </a:rPr>
              <a:t>  </a:t>
            </a:r>
            <a:r>
              <a:rPr lang="en-US" altLang="de-DE" sz="2400" b="1" dirty="0" smtClean="0">
                <a:solidFill>
                  <a:srgbClr val="006600"/>
                </a:solidFill>
              </a:rPr>
              <a:t>add temperature by laser heating</a:t>
            </a:r>
          </a:p>
        </p:txBody>
      </p:sp>
      <p:sp>
        <p:nvSpPr>
          <p:cNvPr id="2" name="Rechteck 1"/>
          <p:cNvSpPr/>
          <p:nvPr/>
        </p:nvSpPr>
        <p:spPr>
          <a:xfrm>
            <a:off x="7193548" y="-21945"/>
            <a:ext cx="792088" cy="116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63978"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75" y="5041900"/>
            <a:ext cx="2846388" cy="1816100"/>
          </a:xfrm>
          <a:prstGeom prst="rect">
            <a:avLst/>
          </a:prstGeom>
          <a:noFill/>
          <a:ln w="38100" algn="ctr">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Target </a:t>
            </a:r>
            <a:r>
              <a:rPr lang="en-US" sz="2400" b="1" dirty="0" smtClean="0">
                <a:latin typeface="Arial" panose="020B0604020202020204" pitchFamily="34" charset="0"/>
                <a:cs typeface="Arial" panose="020B0604020202020204" pitchFamily="34" charset="0"/>
              </a:rPr>
              <a:t>station in APPA cave</a:t>
            </a:r>
            <a:endParaRPr lang="de-DE" sz="2400" b="1" dirty="0">
              <a:latin typeface="Arial" panose="020B0604020202020204" pitchFamily="34" charset="0"/>
              <a:cs typeface="Arial" panose="020B0604020202020204" pitchFamily="34" charset="0"/>
            </a:endParaRPr>
          </a:p>
        </p:txBody>
      </p:sp>
      <p:pic>
        <p:nvPicPr>
          <p:cNvPr id="1363976" name="Picture 8" descr="FAIR_V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38274" y="-27384"/>
            <a:ext cx="1805726"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592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0" name="Picture 37" descr="HIC-Logo-290509-RZ"/>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0432" y="2841926"/>
            <a:ext cx="1542688" cy="656949"/>
          </a:xfrm>
          <a:prstGeom prst="rect">
            <a:avLst/>
          </a:prstGeom>
          <a:solidFill>
            <a:schemeClr val="bg1"/>
          </a:solidFill>
          <a:ln w="127000">
            <a:solidFill>
              <a:schemeClr val="bg1"/>
            </a:solidFill>
            <a:miter lim="800000"/>
            <a:headEnd/>
            <a:tailEnd/>
          </a:ln>
        </p:spPr>
      </p:pic>
      <p:sp>
        <p:nvSpPr>
          <p:cNvPr id="3" name="Rechteck 18"/>
          <p:cNvSpPr/>
          <p:nvPr/>
        </p:nvSpPr>
        <p:spPr>
          <a:xfrm>
            <a:off x="10998" y="200833"/>
            <a:ext cx="9144000" cy="461665"/>
          </a:xfrm>
          <a:prstGeom prst="rect">
            <a:avLst/>
          </a:prstGeom>
        </p:spPr>
        <p:txBody>
          <a:bodyPr wrap="square" anchor="ctr" anchorCtr="1">
            <a:spAutoFit/>
          </a:bodyPr>
          <a:lstStyle/>
          <a:p>
            <a:pPr algn="ctr"/>
            <a:r>
              <a:rPr lang="en-US" sz="2400" b="1" dirty="0" smtClean="0">
                <a:solidFill>
                  <a:schemeClr val="tx2"/>
                </a:solidFill>
                <a:latin typeface="Arial" panose="020B0604020202020204" pitchFamily="34" charset="0"/>
                <a:cs typeface="Arial" panose="020B0604020202020204" pitchFamily="34" charset="0"/>
              </a:rPr>
              <a:t>                </a:t>
            </a:r>
          </a:p>
        </p:txBody>
      </p:sp>
      <p:sp>
        <p:nvSpPr>
          <p:cNvPr id="4" name="Rechteck 34"/>
          <p:cNvSpPr/>
          <p:nvPr/>
        </p:nvSpPr>
        <p:spPr>
          <a:xfrm>
            <a:off x="2555776" y="561454"/>
            <a:ext cx="3935168" cy="923330"/>
          </a:xfrm>
          <a:prstGeom prst="rect">
            <a:avLst/>
          </a:prstGeom>
          <a:solidFill>
            <a:srgbClr val="FFFF99"/>
          </a:solidFill>
        </p:spPr>
        <p:txBody>
          <a:bodyPr wrap="square" anchor="ctr" anchorCtr="1">
            <a:spAutoFit/>
          </a:bodyPr>
          <a:lstStyle/>
          <a:p>
            <a:pPr algn="ctr"/>
            <a:r>
              <a:rPr lang="en-US" sz="5400" b="1" dirty="0" smtClean="0">
                <a:latin typeface="Arial" panose="020B0604020202020204" pitchFamily="34" charset="0"/>
                <a:cs typeface="Arial" panose="020B0604020202020204" pitchFamily="34" charset="0"/>
              </a:rPr>
              <a:t>Thanks!</a:t>
            </a:r>
          </a:p>
        </p:txBody>
      </p:sp>
      <p:sp>
        <p:nvSpPr>
          <p:cNvPr id="5" name="Textfeld 1"/>
          <p:cNvSpPr txBox="1"/>
          <p:nvPr/>
        </p:nvSpPr>
        <p:spPr>
          <a:xfrm>
            <a:off x="6228184" y="2780928"/>
            <a:ext cx="2736304" cy="707886"/>
          </a:xfrm>
          <a:prstGeom prst="rect">
            <a:avLst/>
          </a:prstGeom>
          <a:solidFill>
            <a:srgbClr val="FFFF99"/>
          </a:solidFill>
        </p:spPr>
        <p:txBody>
          <a:bodyPr wrap="square" rtlCol="0">
            <a:spAutoFit/>
          </a:bodyPr>
          <a:lstStyle/>
          <a:p>
            <a:r>
              <a:rPr lang="de-DE" sz="2000" b="1" dirty="0" smtClean="0"/>
              <a:t>GSI</a:t>
            </a:r>
            <a:r>
              <a:rPr lang="de-DE" sz="2000" b="1" dirty="0"/>
              <a:t> </a:t>
            </a:r>
            <a:r>
              <a:rPr lang="de-DE" sz="2000" b="1" dirty="0" smtClean="0"/>
              <a:t>Materials Research</a:t>
            </a:r>
          </a:p>
          <a:p>
            <a:r>
              <a:rPr lang="de-DE" sz="2000" b="1" dirty="0" smtClean="0"/>
              <a:t>Darmstadt (Germany)</a:t>
            </a:r>
          </a:p>
        </p:txBody>
      </p:sp>
      <p:pic>
        <p:nvPicPr>
          <p:cNvPr id="7" name="Picture 2" descr="\\WinfileSvF\MF$Root\Toimil\Eigene Dateien\docs\GSI\various\2013-08 Oberwesel\DSC_69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236" y="3645024"/>
            <a:ext cx="4862276" cy="3229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2" y="3631880"/>
            <a:ext cx="4324268" cy="3242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3867" y="2834644"/>
            <a:ext cx="1703387" cy="671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42"/>
          <p:cNvPicPr>
            <a:picLocks noChangeAspect="1" noChangeArrowheads="1"/>
          </p:cNvPicPr>
          <p:nvPr/>
        </p:nvPicPr>
        <p:blipFill>
          <a:blip r:embed="rId6"/>
          <a:srcRect/>
          <a:stretch>
            <a:fillRect/>
          </a:stretch>
        </p:blipFill>
        <p:spPr bwMode="auto">
          <a:xfrm>
            <a:off x="107502" y="2844328"/>
            <a:ext cx="1954623" cy="6521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94654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Rechteck 18"/>
          <p:cNvSpPr/>
          <p:nvPr/>
        </p:nvSpPr>
        <p:spPr>
          <a:xfrm>
            <a:off x="10998" y="200833"/>
            <a:ext cx="9144000" cy="461665"/>
          </a:xfrm>
          <a:prstGeom prst="rect">
            <a:avLst/>
          </a:prstGeom>
        </p:spPr>
        <p:txBody>
          <a:bodyPr wrap="square" anchor="ctr" anchorCtr="1">
            <a:spAutoFit/>
          </a:bodyPr>
          <a:lstStyle/>
          <a:p>
            <a:pPr algn="ctr"/>
            <a:r>
              <a:rPr lang="en-US" sz="2400" b="1" dirty="0" smtClean="0">
                <a:solidFill>
                  <a:schemeClr val="tx2"/>
                </a:solidFill>
                <a:latin typeface="Arial" panose="020B0604020202020204" pitchFamily="34" charset="0"/>
                <a:cs typeface="Arial" panose="020B0604020202020204" pitchFamily="34" charset="0"/>
              </a:rPr>
              <a:t>                </a:t>
            </a:r>
          </a:p>
        </p:txBody>
      </p:sp>
      <p:sp>
        <p:nvSpPr>
          <p:cNvPr id="4" name="Rechteck 34"/>
          <p:cNvSpPr/>
          <p:nvPr/>
        </p:nvSpPr>
        <p:spPr>
          <a:xfrm>
            <a:off x="2555776" y="561454"/>
            <a:ext cx="3935168" cy="923330"/>
          </a:xfrm>
          <a:prstGeom prst="rect">
            <a:avLst/>
          </a:prstGeom>
          <a:solidFill>
            <a:srgbClr val="FFFF99"/>
          </a:solidFill>
        </p:spPr>
        <p:txBody>
          <a:bodyPr wrap="square" anchor="ctr" anchorCtr="1">
            <a:spAutoFit/>
          </a:bodyPr>
          <a:lstStyle/>
          <a:p>
            <a:pPr algn="ctr"/>
            <a:r>
              <a:rPr lang="en-US" sz="5400" b="1" dirty="0" smtClean="0">
                <a:latin typeface="Arial" panose="020B0604020202020204" pitchFamily="34" charset="0"/>
                <a:cs typeface="Arial" panose="020B0604020202020204" pitchFamily="34" charset="0"/>
              </a:rPr>
              <a:t>See you...</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56992"/>
            <a:ext cx="9154998" cy="261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659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60" y="1318516"/>
            <a:ext cx="3909300" cy="1601147"/>
          </a:xfrm>
        </p:spPr>
        <p:txBody>
          <a:bodyPr/>
          <a:lstStyle/>
          <a:p>
            <a:r>
              <a:rPr lang="en-US" sz="2400" b="1" dirty="0" smtClean="0">
                <a:solidFill>
                  <a:schemeClr val="accent2"/>
                </a:solidFill>
              </a:rPr>
              <a:t>Radiation effects</a:t>
            </a:r>
          </a:p>
          <a:p>
            <a:pPr marL="360363" indent="0">
              <a:spcBef>
                <a:spcPts val="0"/>
              </a:spcBef>
              <a:buNone/>
            </a:pPr>
            <a:r>
              <a:rPr lang="en-US" sz="2400" b="1" dirty="0" smtClean="0">
                <a:solidFill>
                  <a:schemeClr val="accent2"/>
                </a:solidFill>
              </a:rPr>
              <a:t>- microstructural damage</a:t>
            </a:r>
          </a:p>
          <a:p>
            <a:pPr marL="360363" indent="0">
              <a:spcBef>
                <a:spcPts val="0"/>
              </a:spcBef>
              <a:buNone/>
            </a:pPr>
            <a:r>
              <a:rPr lang="en-US" sz="2400" b="1" dirty="0" smtClean="0">
                <a:solidFill>
                  <a:schemeClr val="accent2"/>
                </a:solidFill>
              </a:rPr>
              <a:t>- thermal effects</a:t>
            </a:r>
          </a:p>
          <a:p>
            <a:pPr marL="360363" indent="0">
              <a:spcBef>
                <a:spcPts val="0"/>
              </a:spcBef>
              <a:buNone/>
            </a:pPr>
            <a:r>
              <a:rPr lang="en-US" sz="2400" b="1" dirty="0" smtClean="0">
                <a:solidFill>
                  <a:schemeClr val="accent2"/>
                </a:solidFill>
              </a:rPr>
              <a:t>- stress waves</a:t>
            </a:r>
          </a:p>
        </p:txBody>
      </p:sp>
      <p:sp>
        <p:nvSpPr>
          <p:cNvPr id="6" name="Rectangle 5"/>
          <p:cNvSpPr/>
          <p:nvPr/>
        </p:nvSpPr>
        <p:spPr>
          <a:xfrm>
            <a:off x="378690" y="334879"/>
            <a:ext cx="8608291" cy="461665"/>
          </a:xfrm>
          <a:prstGeom prst="rect">
            <a:avLst/>
          </a:prstGeom>
        </p:spPr>
        <p:txBody>
          <a:bodyPr wrap="square">
            <a:spAutoFit/>
          </a:bodyPr>
          <a:lstStyle/>
          <a:p>
            <a:pPr fontAlgn="base">
              <a:spcBef>
                <a:spcPct val="0"/>
              </a:spcBef>
              <a:spcAft>
                <a:spcPct val="0"/>
              </a:spcAft>
            </a:pPr>
            <a:r>
              <a:rPr lang="en-US" sz="2400" b="1" kern="0" dirty="0">
                <a:solidFill>
                  <a:srgbClr val="3333CC">
                    <a:lumMod val="50000"/>
                  </a:srgbClr>
                </a:solidFill>
                <a:latin typeface="Arial" charset="0"/>
                <a:ea typeface="ＭＳ Ｐゴシック" charset="-128"/>
              </a:rPr>
              <a:t>Radiation Damage </a:t>
            </a:r>
            <a:r>
              <a:rPr lang="en-US" sz="2400" b="1" kern="0" dirty="0" smtClean="0">
                <a:solidFill>
                  <a:srgbClr val="3333CC">
                    <a:lumMod val="50000"/>
                  </a:srgbClr>
                </a:solidFill>
                <a:latin typeface="Arial" charset="0"/>
                <a:ea typeface="ＭＳ Ｐゴシック" charset="-128"/>
              </a:rPr>
              <a:t>Study on </a:t>
            </a:r>
            <a:r>
              <a:rPr lang="en-US" sz="2400" b="1" kern="0" dirty="0">
                <a:solidFill>
                  <a:srgbClr val="3333CC">
                    <a:lumMod val="50000"/>
                  </a:srgbClr>
                </a:solidFill>
                <a:latin typeface="Arial" charset="0"/>
                <a:ea typeface="ＭＳ Ｐゴシック" charset="-128"/>
              </a:rPr>
              <a:t>Carbon-Based Stripper Foils </a:t>
            </a:r>
          </a:p>
        </p:txBody>
      </p:sp>
      <p:sp>
        <p:nvSpPr>
          <p:cNvPr id="9" name="TextBox 8"/>
          <p:cNvSpPr txBox="1"/>
          <p:nvPr/>
        </p:nvSpPr>
        <p:spPr>
          <a:xfrm>
            <a:off x="206141" y="5953681"/>
            <a:ext cx="2510623" cy="430887"/>
          </a:xfrm>
          <a:prstGeom prst="rect">
            <a:avLst/>
          </a:prstGeom>
          <a:noFill/>
          <a:ln>
            <a:solidFill>
              <a:schemeClr val="accent2"/>
            </a:solidFill>
          </a:ln>
        </p:spPr>
        <p:txBody>
          <a:bodyPr wrap="none" rtlCol="0">
            <a:spAutoFit/>
          </a:bodyPr>
          <a:lstStyle/>
          <a:p>
            <a:pPr algn="ctr" eaLnBrk="0" fontAlgn="base" hangingPunct="0">
              <a:spcBef>
                <a:spcPct val="0"/>
              </a:spcBef>
              <a:spcAft>
                <a:spcPct val="0"/>
              </a:spcAft>
            </a:pPr>
            <a:r>
              <a:rPr lang="en-US" sz="1100" dirty="0" smtClean="0">
                <a:solidFill>
                  <a:srgbClr val="2D2DB9"/>
                </a:solidFill>
                <a:latin typeface="Arial" charset="0"/>
                <a:ea typeface="ＭＳ Ｐゴシック" charset="-128"/>
              </a:rPr>
              <a:t>PhD thesis (2012 -2015) by K. Kupka</a:t>
            </a:r>
          </a:p>
          <a:p>
            <a:pPr algn="ctr" eaLnBrk="0" fontAlgn="base" hangingPunct="0">
              <a:spcBef>
                <a:spcPct val="0"/>
              </a:spcBef>
              <a:spcAft>
                <a:spcPct val="0"/>
              </a:spcAft>
            </a:pPr>
            <a:r>
              <a:rPr lang="en-US" sz="1100" dirty="0" smtClean="0">
                <a:solidFill>
                  <a:srgbClr val="2D2DB9"/>
                </a:solidFill>
                <a:latin typeface="Arial" charset="0"/>
                <a:ea typeface="ＭＳ Ｐゴシック" charset="-128"/>
              </a:rPr>
              <a:t>supervised by M. Tomut</a:t>
            </a:r>
            <a:endParaRPr lang="en-US" sz="1100" dirty="0">
              <a:solidFill>
                <a:srgbClr val="2D2DB9"/>
              </a:solidFill>
              <a:latin typeface="Arial" charset="0"/>
              <a:ea typeface="ＭＳ Ｐゴシック" charset="-128"/>
            </a:endParaRPr>
          </a:p>
        </p:txBody>
      </p:sp>
      <p:sp>
        <p:nvSpPr>
          <p:cNvPr id="14" name="Content Placeholder 5"/>
          <p:cNvSpPr txBox="1">
            <a:spLocks/>
          </p:cNvSpPr>
          <p:nvPr/>
        </p:nvSpPr>
        <p:spPr>
          <a:xfrm>
            <a:off x="227831" y="3190093"/>
            <a:ext cx="3959028" cy="2128083"/>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2000" b="1" kern="0" dirty="0" smtClean="0">
                <a:solidFill>
                  <a:srgbClr val="000000"/>
                </a:solidFill>
                <a:latin typeface="Calibri" pitchFamily="34" charset="0"/>
                <a:cs typeface="Calibri" pitchFamily="34" charset="0"/>
              </a:rPr>
              <a:t>Irradiation experiments at UNILAC</a:t>
            </a:r>
          </a:p>
          <a:p>
            <a:pPr marL="176213" indent="-176213" defTabSz="512763">
              <a:tabLst>
                <a:tab pos="1347788" algn="l"/>
              </a:tabLst>
            </a:pPr>
            <a:r>
              <a:rPr lang="en-US" sz="1800" kern="0" dirty="0" smtClean="0">
                <a:solidFill>
                  <a:srgbClr val="000000"/>
                </a:solidFill>
                <a:latin typeface="Calibri" pitchFamily="34" charset="0"/>
                <a:cs typeface="Calibri" pitchFamily="34" charset="0"/>
              </a:rPr>
              <a:t>U, Au</a:t>
            </a:r>
            <a:r>
              <a:rPr lang="en-US" sz="1800" kern="0" baseline="30000" dirty="0" smtClean="0">
                <a:solidFill>
                  <a:srgbClr val="000000"/>
                </a:solidFill>
                <a:latin typeface="Calibri" pitchFamily="34" charset="0"/>
                <a:cs typeface="Calibri" pitchFamily="34" charset="0"/>
              </a:rPr>
              <a:t> </a:t>
            </a:r>
            <a:r>
              <a:rPr lang="en-US" sz="1800" kern="0" dirty="0" smtClean="0">
                <a:solidFill>
                  <a:srgbClr val="000000"/>
                </a:solidFill>
                <a:latin typeface="Calibri" pitchFamily="34" charset="0"/>
                <a:cs typeface="Calibri" pitchFamily="34" charset="0"/>
              </a:rPr>
              <a:t>ions @ 1.4 – 11.4 MeV/u</a:t>
            </a:r>
          </a:p>
          <a:p>
            <a:pPr marL="176213" indent="-176213" defTabSz="512763">
              <a:tabLst>
                <a:tab pos="1347788" algn="l"/>
              </a:tabLst>
            </a:pPr>
            <a:r>
              <a:rPr lang="en-US" sz="1800" kern="0" dirty="0" smtClean="0">
                <a:solidFill>
                  <a:srgbClr val="000000"/>
                </a:solidFill>
                <a:latin typeface="Calibri" pitchFamily="34" charset="0"/>
                <a:cs typeface="Calibri" pitchFamily="34" charset="0"/>
              </a:rPr>
              <a:t>flux: 10</a:t>
            </a:r>
            <a:r>
              <a:rPr lang="en-US" sz="1800" kern="0" baseline="30000" dirty="0" smtClean="0">
                <a:solidFill>
                  <a:srgbClr val="000000"/>
                </a:solidFill>
                <a:latin typeface="Calibri" pitchFamily="34" charset="0"/>
                <a:cs typeface="Calibri" pitchFamily="34" charset="0"/>
              </a:rPr>
              <a:t>9</a:t>
            </a:r>
            <a:r>
              <a:rPr lang="en-US" sz="1800" kern="0" dirty="0" smtClean="0">
                <a:solidFill>
                  <a:srgbClr val="000000"/>
                </a:solidFill>
                <a:latin typeface="Calibri" pitchFamily="34" charset="0"/>
                <a:cs typeface="Calibri" pitchFamily="34" charset="0"/>
              </a:rPr>
              <a:t> - 10</a:t>
            </a:r>
            <a:r>
              <a:rPr lang="en-US" sz="1800" kern="0" baseline="30000" dirty="0" smtClean="0">
                <a:solidFill>
                  <a:srgbClr val="000000"/>
                </a:solidFill>
                <a:latin typeface="Calibri" pitchFamily="34" charset="0"/>
                <a:cs typeface="Calibri" pitchFamily="34" charset="0"/>
              </a:rPr>
              <a:t>10</a:t>
            </a:r>
            <a:r>
              <a:rPr lang="en-US" sz="1800" kern="0" dirty="0" smtClean="0">
                <a:solidFill>
                  <a:srgbClr val="000000"/>
                </a:solidFill>
                <a:latin typeface="Calibri" pitchFamily="34" charset="0"/>
                <a:cs typeface="Calibri" pitchFamily="34" charset="0"/>
              </a:rPr>
              <a:t> ions/(cm²·s),</a:t>
            </a:r>
          </a:p>
          <a:p>
            <a:pPr marL="176213" indent="-176213" defTabSz="512763">
              <a:tabLst>
                <a:tab pos="1347788" algn="l"/>
              </a:tabLst>
            </a:pPr>
            <a:r>
              <a:rPr lang="en-US" sz="1800" kern="0" dirty="0" err="1" smtClean="0">
                <a:solidFill>
                  <a:srgbClr val="000000"/>
                </a:solidFill>
                <a:latin typeface="Calibri" pitchFamily="34" charset="0"/>
                <a:cs typeface="Calibri" pitchFamily="34" charset="0"/>
              </a:rPr>
              <a:t>fluence</a:t>
            </a:r>
            <a:r>
              <a:rPr lang="en-US" sz="1800" kern="0" dirty="0" smtClean="0">
                <a:solidFill>
                  <a:srgbClr val="000000"/>
                </a:solidFill>
                <a:latin typeface="Calibri" pitchFamily="34" charset="0"/>
                <a:cs typeface="Calibri" pitchFamily="34" charset="0"/>
              </a:rPr>
              <a:t>: up to 5×10</a:t>
            </a:r>
            <a:r>
              <a:rPr lang="en-US" sz="1800" kern="0" baseline="30000" dirty="0" smtClean="0">
                <a:solidFill>
                  <a:srgbClr val="000000"/>
                </a:solidFill>
                <a:latin typeface="Calibri" pitchFamily="34" charset="0"/>
                <a:cs typeface="Calibri" pitchFamily="34" charset="0"/>
              </a:rPr>
              <a:t>14</a:t>
            </a:r>
            <a:r>
              <a:rPr lang="en-US" sz="1800" kern="0" dirty="0" smtClean="0">
                <a:solidFill>
                  <a:srgbClr val="000000"/>
                </a:solidFill>
                <a:latin typeface="Calibri" pitchFamily="34" charset="0"/>
                <a:cs typeface="Calibri" pitchFamily="34" charset="0"/>
              </a:rPr>
              <a:t> ions/cm²</a:t>
            </a:r>
          </a:p>
          <a:p>
            <a:pPr marL="176213" indent="-176213" defTabSz="512763">
              <a:tabLst>
                <a:tab pos="1347788" algn="l"/>
                <a:tab pos="2246313" algn="l"/>
              </a:tabLst>
            </a:pPr>
            <a:r>
              <a:rPr lang="en-US" sz="1800" kern="0" dirty="0" smtClean="0">
                <a:solidFill>
                  <a:srgbClr val="000000"/>
                </a:solidFill>
                <a:latin typeface="Calibri" pitchFamily="34" charset="0"/>
                <a:cs typeface="Calibri" pitchFamily="34" charset="0"/>
              </a:rPr>
              <a:t>beam pulse:	between	4 </a:t>
            </a:r>
            <a:r>
              <a:rPr lang="en-US" sz="1800" kern="0" dirty="0" err="1" smtClean="0">
                <a:solidFill>
                  <a:srgbClr val="000000"/>
                </a:solidFill>
                <a:latin typeface="Calibri" pitchFamily="34" charset="0"/>
                <a:cs typeface="Calibri" pitchFamily="34" charset="0"/>
              </a:rPr>
              <a:t>ms</a:t>
            </a:r>
            <a:r>
              <a:rPr lang="en-US" sz="1800" kern="0" dirty="0" smtClean="0">
                <a:solidFill>
                  <a:srgbClr val="000000"/>
                </a:solidFill>
                <a:latin typeface="Calibri" pitchFamily="34" charset="0"/>
                <a:cs typeface="Calibri" pitchFamily="34" charset="0"/>
              </a:rPr>
              <a:t> @ 38 Hz</a:t>
            </a:r>
          </a:p>
          <a:p>
            <a:pPr marL="0" lvl="1" indent="0" defTabSz="512763">
              <a:buFontTx/>
              <a:buNone/>
              <a:tabLst>
                <a:tab pos="1347788" algn="l"/>
                <a:tab pos="2246313" algn="l"/>
              </a:tabLst>
            </a:pPr>
            <a:r>
              <a:rPr lang="en-US" sz="1800" kern="0" dirty="0" smtClean="0">
                <a:solidFill>
                  <a:srgbClr val="000000"/>
                </a:solidFill>
                <a:latin typeface="Calibri" pitchFamily="34" charset="0"/>
                <a:cs typeface="Calibri" pitchFamily="34" charset="0"/>
                <a:sym typeface="Wingdings" panose="05000000000000000000" pitchFamily="2" charset="2"/>
              </a:rPr>
              <a:t>	and       </a:t>
            </a:r>
            <a:r>
              <a:rPr lang="en-US" sz="1800" kern="0" dirty="0" smtClean="0">
                <a:solidFill>
                  <a:srgbClr val="000000"/>
                </a:solidFill>
                <a:latin typeface="Calibri" pitchFamily="34" charset="0"/>
                <a:cs typeface="Calibri" pitchFamily="34" charset="0"/>
              </a:rPr>
              <a:t>150 </a:t>
            </a:r>
            <a:r>
              <a:rPr lang="en-US" sz="1800" kern="0" dirty="0">
                <a:solidFill>
                  <a:srgbClr val="000000"/>
                </a:solidFill>
                <a:latin typeface="Calibri" pitchFamily="34" charset="0"/>
                <a:cs typeface="Calibri" pitchFamily="34" charset="0"/>
              </a:rPr>
              <a:t>µs @ 0.2 </a:t>
            </a:r>
            <a:r>
              <a:rPr lang="en-US" sz="1800" kern="0" dirty="0" smtClean="0">
                <a:solidFill>
                  <a:srgbClr val="000000"/>
                </a:solidFill>
                <a:latin typeface="Calibri" pitchFamily="34" charset="0"/>
                <a:cs typeface="Calibri" pitchFamily="34" charset="0"/>
              </a:rPr>
              <a:t>Hz</a:t>
            </a:r>
            <a:endParaRPr lang="en-US" sz="1800" kern="0" dirty="0" smtClean="0">
              <a:solidFill>
                <a:srgbClr val="000000"/>
              </a:solidFill>
              <a:latin typeface="Calibri" pitchFamily="34" charset="0"/>
              <a:cs typeface="Calibri" pitchFamily="34" charset="0"/>
              <a:sym typeface="Wingdings" panose="05000000000000000000" pitchFamily="2" charset="2"/>
            </a:endParaRPr>
          </a:p>
        </p:txBody>
      </p:sp>
      <p:sp>
        <p:nvSpPr>
          <p:cNvPr id="44" name="Content Placeholder 2"/>
          <p:cNvSpPr txBox="1">
            <a:spLocks/>
          </p:cNvSpPr>
          <p:nvPr/>
        </p:nvSpPr>
        <p:spPr>
          <a:xfrm>
            <a:off x="3962400" y="1318516"/>
            <a:ext cx="5024581" cy="1705639"/>
          </a:xfrm>
          <a:prstGeom prst="rect">
            <a:avLst/>
          </a:prstGeom>
        </p:spPr>
        <p:txBody>
          <a:bodyPr vert="horz"/>
          <a:lstStyle>
            <a:lvl1pPr marL="342900" indent="-342900" algn="l" rtl="0" eaLnBrk="0" fontAlgn="base" hangingPunct="0">
              <a:spcBef>
                <a:spcPct val="20000"/>
              </a:spcBef>
              <a:spcAft>
                <a:spcPct val="0"/>
              </a:spcAft>
              <a:buChar char="•"/>
              <a:defRPr sz="28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cs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r>
              <a:rPr lang="en-US" sz="2400" b="1" kern="0" dirty="0" smtClean="0">
                <a:solidFill>
                  <a:srgbClr val="3333CC"/>
                </a:solidFill>
              </a:rPr>
              <a:t>Tests of different carbon materials</a:t>
            </a:r>
          </a:p>
          <a:p>
            <a:r>
              <a:rPr lang="en-US" sz="2400" b="1" kern="0" dirty="0" smtClean="0">
                <a:solidFill>
                  <a:srgbClr val="3333CC"/>
                </a:solidFill>
              </a:rPr>
              <a:t>Define failure criteria</a:t>
            </a:r>
          </a:p>
          <a:p>
            <a:r>
              <a:rPr lang="en-US" sz="2400" b="1" kern="0" dirty="0" smtClean="0">
                <a:solidFill>
                  <a:srgbClr val="3333CC"/>
                </a:solidFill>
              </a:rPr>
              <a:t>Lifetime estimates</a:t>
            </a:r>
          </a:p>
        </p:txBody>
      </p:sp>
      <p:grpSp>
        <p:nvGrpSpPr>
          <p:cNvPr id="7" name="Group 6"/>
          <p:cNvGrpSpPr/>
          <p:nvPr/>
        </p:nvGrpSpPr>
        <p:grpSpPr>
          <a:xfrm>
            <a:off x="4437344" y="2789132"/>
            <a:ext cx="4318728" cy="3460202"/>
            <a:chOff x="4437344" y="2708922"/>
            <a:chExt cx="4318728" cy="3460202"/>
          </a:xfrm>
        </p:grpSpPr>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37344" y="2708922"/>
              <a:ext cx="4318728" cy="346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7380312" y="5661248"/>
              <a:ext cx="1266693" cy="400110"/>
            </a:xfrm>
            <a:prstGeom prst="rect">
              <a:avLst/>
            </a:prstGeom>
            <a:solidFill>
              <a:schemeClr val="bg1"/>
            </a:solidFill>
            <a:ln>
              <a:solidFill>
                <a:schemeClr val="bg1"/>
              </a:solidFill>
            </a:ln>
          </p:spPr>
          <p:txBody>
            <a:bodyPr wrap="none" rtlCol="0">
              <a:spAutoFit/>
            </a:bodyPr>
            <a:lstStyle/>
            <a:p>
              <a:pPr algn="ctr" eaLnBrk="0" fontAlgn="base" hangingPunct="0">
                <a:spcBef>
                  <a:spcPct val="0"/>
                </a:spcBef>
                <a:spcAft>
                  <a:spcPct val="0"/>
                </a:spcAft>
              </a:pPr>
              <a:r>
                <a:rPr lang="en-US" sz="2000" dirty="0" smtClean="0">
                  <a:solidFill>
                    <a:srgbClr val="000000"/>
                  </a:solidFill>
                  <a:latin typeface="Arial" charset="0"/>
                  <a:ea typeface="ＭＳ Ｐゴシック" charset="-128"/>
                </a:rPr>
                <a:t>M-branch</a:t>
              </a:r>
              <a:endParaRPr lang="en-US" sz="2000" dirty="0">
                <a:solidFill>
                  <a:srgbClr val="000000"/>
                </a:solidFill>
                <a:latin typeface="Arial" charset="0"/>
                <a:ea typeface="ＭＳ Ｐゴシック" charset="-128"/>
              </a:endParaRPr>
            </a:p>
          </p:txBody>
        </p:sp>
      </p:gr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57947823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690" y="334879"/>
            <a:ext cx="8608291" cy="461665"/>
          </a:xfrm>
          <a:prstGeom prst="rect">
            <a:avLst/>
          </a:prstGeom>
        </p:spPr>
        <p:txBody>
          <a:bodyPr wrap="square">
            <a:spAutoFit/>
          </a:bodyPr>
          <a:lstStyle/>
          <a:p>
            <a:pPr fontAlgn="base">
              <a:spcBef>
                <a:spcPct val="0"/>
              </a:spcBef>
              <a:spcAft>
                <a:spcPct val="0"/>
              </a:spcAft>
            </a:pPr>
            <a:r>
              <a:rPr lang="en-US" sz="2400" b="1" kern="0" dirty="0">
                <a:solidFill>
                  <a:srgbClr val="3333CC">
                    <a:lumMod val="50000"/>
                  </a:srgbClr>
                </a:solidFill>
                <a:latin typeface="Arial" charset="0"/>
                <a:ea typeface="ＭＳ Ｐゴシック" charset="-128"/>
              </a:rPr>
              <a:t>Radiation Damage </a:t>
            </a:r>
            <a:r>
              <a:rPr lang="en-US" sz="2400" b="1" kern="0" dirty="0" smtClean="0">
                <a:solidFill>
                  <a:srgbClr val="3333CC">
                    <a:lumMod val="50000"/>
                  </a:srgbClr>
                </a:solidFill>
                <a:latin typeface="Arial" charset="0"/>
                <a:ea typeface="ＭＳ Ｐゴシック" charset="-128"/>
              </a:rPr>
              <a:t>Study on </a:t>
            </a:r>
            <a:r>
              <a:rPr lang="en-US" sz="2400" b="1" kern="0" dirty="0">
                <a:solidFill>
                  <a:srgbClr val="3333CC">
                    <a:lumMod val="50000"/>
                  </a:srgbClr>
                </a:solidFill>
                <a:latin typeface="Arial" charset="0"/>
                <a:ea typeface="ＭＳ Ｐゴシック" charset="-128"/>
              </a:rPr>
              <a:t>Carbon-Based Stripper Foils </a:t>
            </a:r>
          </a:p>
        </p:txBody>
      </p:sp>
      <p:sp>
        <p:nvSpPr>
          <p:cNvPr id="33" name="TextBox 32"/>
          <p:cNvSpPr txBox="1"/>
          <p:nvPr/>
        </p:nvSpPr>
        <p:spPr>
          <a:xfrm>
            <a:off x="987938" y="1485990"/>
            <a:ext cx="6038504" cy="400110"/>
          </a:xfrm>
          <a:prstGeom prst="rect">
            <a:avLst/>
          </a:prstGeom>
          <a:noFill/>
        </p:spPr>
        <p:txBody>
          <a:bodyPr wrap="square" rtlCol="0">
            <a:spAutoFit/>
          </a:bodyPr>
          <a:lstStyle/>
          <a:p>
            <a:pPr eaLnBrk="0" fontAlgn="base" hangingPunct="0">
              <a:spcBef>
                <a:spcPct val="0"/>
              </a:spcBef>
              <a:spcAft>
                <a:spcPct val="0"/>
              </a:spcAft>
            </a:pPr>
            <a:r>
              <a:rPr lang="en-US" sz="2000" b="1" dirty="0" smtClean="0">
                <a:solidFill>
                  <a:srgbClr val="000000"/>
                </a:solidFill>
                <a:latin typeface="Arial" charset="0"/>
                <a:ea typeface="ＭＳ Ｐゴシック" charset="-128"/>
              </a:rPr>
              <a:t>20 µg/cm² amorphous carbon (GSI target lab)</a:t>
            </a:r>
            <a:endParaRPr lang="en-US" sz="2000" b="1" dirty="0">
              <a:solidFill>
                <a:srgbClr val="000000"/>
              </a:solidFill>
              <a:latin typeface="Arial" charset="0"/>
              <a:ea typeface="ＭＳ Ｐゴシック" charset="-128"/>
            </a:endParaRPr>
          </a:p>
        </p:txBody>
      </p:sp>
      <p:pic>
        <p:nvPicPr>
          <p:cNvPr id="1026" name="Picture 2" descr="Q:\Eigene Dateien\MFPC26\1-Aktuelles\2014-DFG-GSI-GANIL-Stripperfoils\compactiongraphitiza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736" y="2606430"/>
            <a:ext cx="6343351" cy="3341046"/>
          </a:xfrm>
          <a:prstGeom prst="rect">
            <a:avLst/>
          </a:prstGeom>
          <a:noFill/>
          <a:ln>
            <a:solidFill>
              <a:srgbClr val="008000"/>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39786" y="2057944"/>
            <a:ext cx="3482445"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2D2DB9"/>
                </a:solidFill>
                <a:latin typeface="Arial" charset="0"/>
                <a:ea typeface="ＭＳ Ｐゴシック" charset="-128"/>
              </a:rPr>
              <a:t>Au</a:t>
            </a:r>
            <a:r>
              <a:rPr lang="en-US" b="1" baseline="30000" dirty="0" smtClean="0">
                <a:solidFill>
                  <a:srgbClr val="2D2DB9"/>
                </a:solidFill>
                <a:latin typeface="Arial" charset="0"/>
                <a:ea typeface="ＭＳ Ｐゴシック" charset="-128"/>
              </a:rPr>
              <a:t>25+ </a:t>
            </a:r>
            <a:r>
              <a:rPr lang="en-US" b="1" dirty="0" smtClean="0">
                <a:solidFill>
                  <a:srgbClr val="2D2DB9"/>
                </a:solidFill>
                <a:latin typeface="Arial" charset="0"/>
                <a:ea typeface="ＭＳ Ｐゴシック" charset="-128"/>
              </a:rPr>
              <a:t>3.6 MeV/u, 38 Hz, 4 </a:t>
            </a:r>
            <a:r>
              <a:rPr lang="en-US" b="1" dirty="0" err="1" smtClean="0">
                <a:solidFill>
                  <a:srgbClr val="2D2DB9"/>
                </a:solidFill>
                <a:latin typeface="Arial" charset="0"/>
                <a:ea typeface="ＭＳ Ｐゴシック" charset="-128"/>
              </a:rPr>
              <a:t>ms</a:t>
            </a:r>
            <a:endParaRPr lang="en-US" b="1" dirty="0">
              <a:solidFill>
                <a:srgbClr val="2D2DB9"/>
              </a:solidFill>
              <a:latin typeface="Arial" charset="0"/>
              <a:ea typeface="ＭＳ Ｐゴシック" charset="-128"/>
            </a:endParaRPr>
          </a:p>
        </p:txBody>
      </p:sp>
      <p:sp>
        <p:nvSpPr>
          <p:cNvPr id="10" name="Rectangle 9"/>
          <p:cNvSpPr/>
          <p:nvPr/>
        </p:nvSpPr>
        <p:spPr bwMode="auto">
          <a:xfrm>
            <a:off x="342735" y="2542262"/>
            <a:ext cx="6343351" cy="1548475"/>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endParaRPr>
          </a:p>
        </p:txBody>
      </p:sp>
      <p:sp>
        <p:nvSpPr>
          <p:cNvPr id="25" name="Rectangle 24"/>
          <p:cNvSpPr/>
          <p:nvPr/>
        </p:nvSpPr>
        <p:spPr bwMode="auto">
          <a:xfrm>
            <a:off x="342735" y="4411156"/>
            <a:ext cx="6351374" cy="1548475"/>
          </a:xfrm>
          <a:prstGeom prst="rect">
            <a:avLst/>
          </a:prstGeom>
          <a:no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endParaRPr>
          </a:p>
        </p:txBody>
      </p:sp>
      <p:sp>
        <p:nvSpPr>
          <p:cNvPr id="26" name="TextBox 25"/>
          <p:cNvSpPr txBox="1"/>
          <p:nvPr/>
        </p:nvSpPr>
        <p:spPr>
          <a:xfrm>
            <a:off x="231766" y="6028340"/>
            <a:ext cx="3482445"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008000"/>
                </a:solidFill>
                <a:latin typeface="Arial" charset="0"/>
                <a:ea typeface="ＭＳ Ｐゴシック" charset="-128"/>
              </a:rPr>
              <a:t>U</a:t>
            </a:r>
            <a:r>
              <a:rPr lang="en-US" b="1" baseline="30000" dirty="0" smtClean="0">
                <a:solidFill>
                  <a:srgbClr val="008000"/>
                </a:solidFill>
                <a:latin typeface="Arial" charset="0"/>
                <a:ea typeface="ＭＳ Ｐゴシック" charset="-128"/>
              </a:rPr>
              <a:t>28+ </a:t>
            </a:r>
            <a:r>
              <a:rPr lang="en-US" b="1" dirty="0" smtClean="0">
                <a:solidFill>
                  <a:srgbClr val="008000"/>
                </a:solidFill>
                <a:latin typeface="Arial" charset="0"/>
                <a:ea typeface="ＭＳ Ｐゴシック" charset="-128"/>
              </a:rPr>
              <a:t>4.8 MeV/u, 1 Hz, 0.4 </a:t>
            </a:r>
            <a:r>
              <a:rPr lang="en-US" b="1" dirty="0" err="1" smtClean="0">
                <a:solidFill>
                  <a:srgbClr val="008000"/>
                </a:solidFill>
                <a:latin typeface="Arial" charset="0"/>
                <a:ea typeface="ＭＳ Ｐゴシック" charset="-128"/>
              </a:rPr>
              <a:t>ms</a:t>
            </a:r>
            <a:endParaRPr lang="en-US" b="1" dirty="0">
              <a:solidFill>
                <a:srgbClr val="008000"/>
              </a:solidFill>
              <a:latin typeface="Arial" charset="0"/>
              <a:ea typeface="ＭＳ Ｐゴシック" charset="-128"/>
            </a:endParaRPr>
          </a:p>
        </p:txBody>
      </p:sp>
      <p:sp>
        <p:nvSpPr>
          <p:cNvPr id="27" name="TextBox 26"/>
          <p:cNvSpPr txBox="1"/>
          <p:nvPr/>
        </p:nvSpPr>
        <p:spPr>
          <a:xfrm>
            <a:off x="6736887" y="2751909"/>
            <a:ext cx="2250094" cy="2677656"/>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C00000"/>
                </a:solidFill>
                <a:latin typeface="Arial" charset="0"/>
                <a:ea typeface="ＭＳ Ｐゴシック" charset="-128"/>
              </a:rPr>
              <a:t>graphitization</a:t>
            </a:r>
          </a:p>
          <a:p>
            <a:pPr algn="ctr" eaLnBrk="0" fontAlgn="base" hangingPunct="0">
              <a:spcBef>
                <a:spcPct val="0"/>
              </a:spcBef>
              <a:spcAft>
                <a:spcPct val="0"/>
              </a:spcAft>
            </a:pPr>
            <a:endParaRPr lang="en-US" sz="2400" b="1" dirty="0" smtClean="0">
              <a:solidFill>
                <a:srgbClr val="C00000"/>
              </a:solidFill>
              <a:latin typeface="Arial" charset="0"/>
              <a:ea typeface="ＭＳ Ｐゴシック" charset="-128"/>
            </a:endParaRPr>
          </a:p>
          <a:p>
            <a:pPr algn="ctr" eaLnBrk="0" fontAlgn="base" hangingPunct="0">
              <a:spcBef>
                <a:spcPct val="0"/>
              </a:spcBef>
              <a:spcAft>
                <a:spcPct val="0"/>
              </a:spcAft>
            </a:pPr>
            <a:endParaRPr lang="en-US" sz="2400" b="1" dirty="0" smtClean="0">
              <a:solidFill>
                <a:srgbClr val="C00000"/>
              </a:solidFill>
              <a:latin typeface="Arial" charset="0"/>
              <a:ea typeface="ＭＳ Ｐゴシック" charset="-128"/>
            </a:endParaRPr>
          </a:p>
          <a:p>
            <a:pPr algn="ctr" eaLnBrk="0" fontAlgn="base" hangingPunct="0">
              <a:spcBef>
                <a:spcPct val="0"/>
              </a:spcBef>
              <a:spcAft>
                <a:spcPct val="0"/>
              </a:spcAft>
            </a:pPr>
            <a:r>
              <a:rPr lang="en-US" sz="2400" b="1" dirty="0" smtClean="0">
                <a:solidFill>
                  <a:srgbClr val="C00000"/>
                </a:solidFill>
                <a:latin typeface="Arial" charset="0"/>
                <a:ea typeface="ＭＳ Ｐゴシック" charset="-128"/>
              </a:rPr>
              <a:t>compaction</a:t>
            </a:r>
          </a:p>
          <a:p>
            <a:pPr algn="ctr" eaLnBrk="0" fontAlgn="base" hangingPunct="0">
              <a:spcBef>
                <a:spcPct val="0"/>
              </a:spcBef>
              <a:spcAft>
                <a:spcPct val="0"/>
              </a:spcAft>
            </a:pPr>
            <a:endParaRPr lang="en-US" sz="2400" b="1" dirty="0" smtClean="0">
              <a:solidFill>
                <a:srgbClr val="C00000"/>
              </a:solidFill>
              <a:latin typeface="Arial" charset="0"/>
              <a:ea typeface="ＭＳ Ｐゴシック" charset="-128"/>
            </a:endParaRPr>
          </a:p>
          <a:p>
            <a:pPr algn="ctr" eaLnBrk="0" fontAlgn="base" hangingPunct="0">
              <a:spcBef>
                <a:spcPct val="0"/>
              </a:spcBef>
              <a:spcAft>
                <a:spcPct val="0"/>
              </a:spcAft>
            </a:pPr>
            <a:endParaRPr lang="en-US" sz="2400" b="1" dirty="0" smtClean="0">
              <a:solidFill>
                <a:srgbClr val="C00000"/>
              </a:solidFill>
              <a:latin typeface="Arial" charset="0"/>
              <a:ea typeface="ＭＳ Ｐゴシック" charset="-128"/>
            </a:endParaRPr>
          </a:p>
          <a:p>
            <a:pPr algn="ctr" eaLnBrk="0" fontAlgn="base" hangingPunct="0">
              <a:spcBef>
                <a:spcPct val="0"/>
              </a:spcBef>
              <a:spcAft>
                <a:spcPct val="0"/>
              </a:spcAft>
            </a:pPr>
            <a:r>
              <a:rPr lang="en-US" sz="2400" b="1" dirty="0" smtClean="0">
                <a:solidFill>
                  <a:srgbClr val="C00000"/>
                </a:solidFill>
                <a:latin typeface="Arial" charset="0"/>
                <a:ea typeface="ＭＳ Ｐゴシック" charset="-128"/>
              </a:rPr>
              <a:t>cracking</a:t>
            </a:r>
            <a:endParaRPr lang="en-US" sz="2400" b="1" dirty="0">
              <a:solidFill>
                <a:srgbClr val="C00000"/>
              </a:solidFill>
              <a:latin typeface="Arial" charset="0"/>
              <a:ea typeface="ＭＳ Ｐゴシック" charset="-128"/>
            </a:endParaRPr>
          </a:p>
        </p:txBody>
      </p:sp>
      <p:sp>
        <p:nvSpPr>
          <p:cNvPr id="11" name="Down Arrow 10"/>
          <p:cNvSpPr/>
          <p:nvPr/>
        </p:nvSpPr>
        <p:spPr bwMode="auto">
          <a:xfrm>
            <a:off x="7716461" y="3311878"/>
            <a:ext cx="290946" cy="54117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endParaRPr>
          </a:p>
        </p:txBody>
      </p:sp>
      <p:sp>
        <p:nvSpPr>
          <p:cNvPr id="29" name="Down Arrow 28"/>
          <p:cNvSpPr/>
          <p:nvPr/>
        </p:nvSpPr>
        <p:spPr bwMode="auto">
          <a:xfrm>
            <a:off x="7716461" y="4411156"/>
            <a:ext cx="290946" cy="54117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128"/>
            </a:endParaRP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65080230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690" y="334879"/>
            <a:ext cx="8608291" cy="461665"/>
          </a:xfrm>
          <a:prstGeom prst="rect">
            <a:avLst/>
          </a:prstGeom>
        </p:spPr>
        <p:txBody>
          <a:bodyPr wrap="square">
            <a:spAutoFit/>
          </a:bodyPr>
          <a:lstStyle/>
          <a:p>
            <a:pPr fontAlgn="base">
              <a:spcBef>
                <a:spcPct val="0"/>
              </a:spcBef>
              <a:spcAft>
                <a:spcPct val="0"/>
              </a:spcAft>
            </a:pPr>
            <a:r>
              <a:rPr lang="en-US" sz="2400" b="1" kern="0" dirty="0">
                <a:solidFill>
                  <a:srgbClr val="3333CC">
                    <a:lumMod val="50000"/>
                  </a:srgbClr>
                </a:solidFill>
                <a:latin typeface="Arial" charset="0"/>
                <a:ea typeface="ＭＳ Ｐゴシック" charset="-128"/>
              </a:rPr>
              <a:t>Radiation Damage </a:t>
            </a:r>
            <a:r>
              <a:rPr lang="en-US" sz="2400" b="1" kern="0" dirty="0" smtClean="0">
                <a:solidFill>
                  <a:srgbClr val="3333CC">
                    <a:lumMod val="50000"/>
                  </a:srgbClr>
                </a:solidFill>
                <a:latin typeface="Arial" charset="0"/>
                <a:ea typeface="ＭＳ Ｐゴシック" charset="-128"/>
              </a:rPr>
              <a:t>Study on </a:t>
            </a:r>
            <a:r>
              <a:rPr lang="en-US" sz="2400" b="1" kern="0" dirty="0">
                <a:solidFill>
                  <a:srgbClr val="3333CC">
                    <a:lumMod val="50000"/>
                  </a:srgbClr>
                </a:solidFill>
                <a:latin typeface="Arial" charset="0"/>
                <a:ea typeface="ＭＳ Ｐゴシック" charset="-128"/>
              </a:rPr>
              <a:t>Carbon-Based Stripper Foils </a:t>
            </a:r>
          </a:p>
        </p:txBody>
      </p:sp>
      <p:sp>
        <p:nvSpPr>
          <p:cNvPr id="29" name="TextBox 28"/>
          <p:cNvSpPr txBox="1"/>
          <p:nvPr/>
        </p:nvSpPr>
        <p:spPr>
          <a:xfrm>
            <a:off x="277090" y="1881097"/>
            <a:ext cx="346386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000000"/>
                </a:solidFill>
                <a:latin typeface="Arial" charset="0"/>
                <a:ea typeface="ＭＳ Ｐゴシック" charset="-128"/>
              </a:rPr>
              <a:t>Raman spectroscopy </a:t>
            </a:r>
            <a:endParaRPr lang="en-US" sz="2400" b="1" dirty="0">
              <a:solidFill>
                <a:srgbClr val="000000"/>
              </a:solidFill>
              <a:latin typeface="Arial" charset="0"/>
              <a:ea typeface="ＭＳ Ｐゴシック" charset="-128"/>
            </a:endParaRPr>
          </a:p>
        </p:txBody>
      </p:sp>
      <p:pic>
        <p:nvPicPr>
          <p:cNvPr id="2050" name="Picture 2" descr="Q:\Eigene Dateien\MFPC26\1-Aktuelles\2014-DFG-GSI-GANIL-Stripperfoils\Raman_UNILAC13kw.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912" y="2376645"/>
            <a:ext cx="3663042" cy="28703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912" y="5157192"/>
            <a:ext cx="4130965" cy="1200329"/>
          </a:xfrm>
          <a:prstGeom prst="rect">
            <a:avLst/>
          </a:prstGeom>
        </p:spPr>
        <p:txBody>
          <a:bodyPr wrap="square">
            <a:spAutoFit/>
          </a:bodyPr>
          <a:lstStyle/>
          <a:p>
            <a:pPr algn="ctr" eaLnBrk="0" fontAlgn="base" hangingPunct="0">
              <a:spcBef>
                <a:spcPct val="30000"/>
              </a:spcBef>
              <a:spcAft>
                <a:spcPct val="0"/>
              </a:spcAft>
              <a:defRPr/>
            </a:pPr>
            <a:r>
              <a:rPr lang="en-US" b="1" dirty="0" smtClean="0">
                <a:solidFill>
                  <a:srgbClr val="000000"/>
                </a:solidFill>
                <a:latin typeface="Arial" charset="0"/>
                <a:ea typeface="ＭＳ Ｐゴシック" charset="-128"/>
                <a:sym typeface="Wingdings" panose="05000000000000000000" pitchFamily="2" charset="2"/>
              </a:rPr>
              <a:t>Initial </a:t>
            </a:r>
            <a:r>
              <a:rPr lang="en-US" b="1" dirty="0" smtClean="0">
                <a:solidFill>
                  <a:srgbClr val="C00000"/>
                </a:solidFill>
                <a:latin typeface="Arial" charset="0"/>
                <a:ea typeface="ＭＳ Ｐゴシック" charset="-128"/>
                <a:sym typeface="Wingdings" panose="05000000000000000000" pitchFamily="2" charset="2"/>
              </a:rPr>
              <a:t>amorphous structure  </a:t>
            </a:r>
            <a:r>
              <a:rPr lang="en-US" b="1" dirty="0" smtClean="0">
                <a:solidFill>
                  <a:srgbClr val="000000"/>
                </a:solidFill>
                <a:latin typeface="Arial" charset="0"/>
                <a:ea typeface="ＭＳ Ｐゴシック" charset="-128"/>
                <a:sym typeface="Wingdings" panose="05000000000000000000" pitchFamily="2" charset="2"/>
              </a:rPr>
              <a:t>(low density) transforms under irradiation into </a:t>
            </a:r>
            <a:r>
              <a:rPr lang="en-US" b="1" dirty="0" err="1" smtClean="0">
                <a:solidFill>
                  <a:srgbClr val="008000"/>
                </a:solidFill>
                <a:latin typeface="Arial" charset="0"/>
                <a:ea typeface="ＭＳ Ｐゴシック" charset="-128"/>
                <a:sym typeface="Wingdings" panose="05000000000000000000" pitchFamily="2" charset="2"/>
              </a:rPr>
              <a:t>nanocrystalline</a:t>
            </a:r>
            <a:r>
              <a:rPr lang="en-US" b="1" dirty="0" smtClean="0">
                <a:solidFill>
                  <a:srgbClr val="008000"/>
                </a:solidFill>
                <a:latin typeface="Arial" charset="0"/>
                <a:ea typeface="ＭＳ Ｐゴシック" charset="-128"/>
                <a:sym typeface="Wingdings" panose="05000000000000000000" pitchFamily="2" charset="2"/>
              </a:rPr>
              <a:t> carbon</a:t>
            </a:r>
            <a:r>
              <a:rPr lang="en-US" b="1" dirty="0" smtClean="0">
                <a:solidFill>
                  <a:srgbClr val="000000"/>
                </a:solidFill>
                <a:latin typeface="Arial" charset="0"/>
                <a:ea typeface="ＭＳ Ｐゴシック" charset="-128"/>
                <a:sym typeface="Wingdings" panose="05000000000000000000" pitchFamily="2" charset="2"/>
              </a:rPr>
              <a:t> (high density) </a:t>
            </a:r>
            <a:endParaRPr lang="en-US" b="1" dirty="0">
              <a:solidFill>
                <a:srgbClr val="000000"/>
              </a:solidFill>
              <a:latin typeface="Arial" charset="0"/>
              <a:ea typeface="ＭＳ Ｐゴシック" charset="-128"/>
              <a:sym typeface="Wingdings" panose="05000000000000000000" pitchFamily="2" charset="2"/>
            </a:endParaRPr>
          </a:p>
        </p:txBody>
      </p:sp>
      <p:sp>
        <p:nvSpPr>
          <p:cNvPr id="31" name="TextBox 30"/>
          <p:cNvSpPr txBox="1"/>
          <p:nvPr/>
        </p:nvSpPr>
        <p:spPr>
          <a:xfrm>
            <a:off x="2008974" y="1275293"/>
            <a:ext cx="5347722" cy="461665"/>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000000"/>
                </a:solidFill>
                <a:latin typeface="Arial" charset="0"/>
                <a:ea typeface="ＭＳ Ｐゴシック" charset="-128"/>
              </a:rPr>
              <a:t>Analysis of irradiated stripper foils </a:t>
            </a:r>
            <a:endParaRPr lang="en-US" sz="2400" b="1" dirty="0">
              <a:solidFill>
                <a:srgbClr val="000000"/>
              </a:solidFill>
              <a:latin typeface="Arial" charset="0"/>
              <a:ea typeface="ＭＳ Ｐゴシック" charset="-128"/>
            </a:endParaRPr>
          </a:p>
        </p:txBody>
      </p:sp>
      <p:sp>
        <p:nvSpPr>
          <p:cNvPr id="7" name="Rectangle 6"/>
          <p:cNvSpPr/>
          <p:nvPr/>
        </p:nvSpPr>
        <p:spPr>
          <a:xfrm>
            <a:off x="4398356" y="5380712"/>
            <a:ext cx="4705004" cy="1200329"/>
          </a:xfrm>
          <a:prstGeom prst="rect">
            <a:avLst/>
          </a:prstGeom>
        </p:spPr>
        <p:txBody>
          <a:bodyPr wrap="square">
            <a:spAutoFit/>
          </a:bodyPr>
          <a:lstStyle/>
          <a:p>
            <a:pPr algn="ctr" eaLnBrk="0" fontAlgn="base" hangingPunct="0">
              <a:spcBef>
                <a:spcPct val="0"/>
              </a:spcBef>
              <a:spcAft>
                <a:spcPct val="0"/>
              </a:spcAft>
            </a:pPr>
            <a:r>
              <a:rPr lang="en-US" b="1" dirty="0" smtClean="0">
                <a:solidFill>
                  <a:srgbClr val="000000"/>
                </a:solidFill>
                <a:latin typeface="Arial" charset="0"/>
                <a:ea typeface="ＭＳ Ｐゴシック" charset="-128"/>
              </a:rPr>
              <a:t>irradiation </a:t>
            </a:r>
            <a:r>
              <a:rPr lang="en-US" b="1" dirty="0">
                <a:solidFill>
                  <a:srgbClr val="000000"/>
                </a:solidFill>
                <a:latin typeface="Arial" charset="0"/>
                <a:ea typeface="ＭＳ Ｐゴシック" charset="-128"/>
                <a:sym typeface="Wingdings" panose="05000000000000000000" pitchFamily="2" charset="2"/>
              </a:rPr>
              <a:t> </a:t>
            </a:r>
            <a:r>
              <a:rPr lang="en-US" b="1" dirty="0" smtClean="0">
                <a:solidFill>
                  <a:srgbClr val="000000"/>
                </a:solidFill>
                <a:latin typeface="Arial" charset="0"/>
                <a:ea typeface="ＭＳ Ｐゴシック" charset="-128"/>
                <a:sym typeface="Wingdings" panose="05000000000000000000" pitchFamily="2" charset="2"/>
              </a:rPr>
              <a:t>results in</a:t>
            </a:r>
          </a:p>
          <a:p>
            <a:pPr algn="ctr" eaLnBrk="0" fontAlgn="base" hangingPunct="0">
              <a:spcBef>
                <a:spcPct val="0"/>
              </a:spcBef>
              <a:spcAft>
                <a:spcPct val="0"/>
              </a:spcAft>
            </a:pPr>
            <a:r>
              <a:rPr lang="en-US" b="1" dirty="0" smtClean="0">
                <a:solidFill>
                  <a:srgbClr val="000000"/>
                </a:solidFill>
                <a:latin typeface="Arial" charset="0"/>
                <a:ea typeface="ＭＳ Ｐゴシック" charset="-128"/>
                <a:sym typeface="Wingdings" panose="05000000000000000000" pitchFamily="2" charset="2"/>
              </a:rPr>
              <a:t> </a:t>
            </a:r>
            <a:r>
              <a:rPr lang="en-US" b="1" dirty="0" smtClean="0">
                <a:solidFill>
                  <a:srgbClr val="000000"/>
                </a:solidFill>
                <a:latin typeface="Arial" charset="0"/>
                <a:ea typeface="ＭＳ Ｐゴシック" charset="-128"/>
              </a:rPr>
              <a:t> </a:t>
            </a:r>
            <a:r>
              <a:rPr lang="en-US" b="1" dirty="0" smtClean="0">
                <a:solidFill>
                  <a:srgbClr val="2D2DB9"/>
                </a:solidFill>
                <a:latin typeface="Arial" charset="0"/>
                <a:ea typeface="ＭＳ Ｐゴシック" charset="-128"/>
              </a:rPr>
              <a:t>increased  stiffness </a:t>
            </a:r>
          </a:p>
          <a:p>
            <a:pPr algn="ctr" eaLnBrk="0" fontAlgn="base" hangingPunct="0">
              <a:spcBef>
                <a:spcPct val="0"/>
              </a:spcBef>
              <a:spcAft>
                <a:spcPct val="0"/>
              </a:spcAft>
            </a:pPr>
            <a:r>
              <a:rPr lang="en-US" b="1" dirty="0" smtClean="0">
                <a:solidFill>
                  <a:srgbClr val="000000"/>
                </a:solidFill>
                <a:latin typeface="Arial" charset="0"/>
                <a:ea typeface="ＭＳ Ｐゴシック" charset="-128"/>
                <a:sym typeface="Wingdings" panose="05000000000000000000" pitchFamily="2" charset="2"/>
              </a:rPr>
              <a:t> </a:t>
            </a:r>
            <a:r>
              <a:rPr lang="en-US" b="1" dirty="0" smtClean="0">
                <a:solidFill>
                  <a:srgbClr val="000000"/>
                </a:solidFill>
                <a:latin typeface="Arial" charset="0"/>
                <a:ea typeface="ＭＳ Ｐゴシック" charset="-128"/>
              </a:rPr>
              <a:t> enlarged brittleness</a:t>
            </a:r>
            <a:endParaRPr lang="en-US" b="1" dirty="0">
              <a:solidFill>
                <a:srgbClr val="000000"/>
              </a:solidFill>
              <a:latin typeface="Arial" charset="0"/>
              <a:ea typeface="ＭＳ Ｐゴシック" charset="-128"/>
            </a:endParaRPr>
          </a:p>
          <a:p>
            <a:pPr algn="ctr" eaLnBrk="0" fontAlgn="base" hangingPunct="0">
              <a:spcBef>
                <a:spcPct val="0"/>
              </a:spcBef>
              <a:spcAft>
                <a:spcPct val="0"/>
              </a:spcAft>
            </a:pPr>
            <a:endParaRPr lang="en-US" b="1" dirty="0">
              <a:solidFill>
                <a:srgbClr val="000000"/>
              </a:solidFill>
              <a:latin typeface="Arial" charset="0"/>
              <a:ea typeface="ＭＳ Ｐゴシック" charset="-128"/>
            </a:endParaRPr>
          </a:p>
        </p:txBody>
      </p:sp>
      <p:sp>
        <p:nvSpPr>
          <p:cNvPr id="32" name="TextBox 31"/>
          <p:cNvSpPr txBox="1"/>
          <p:nvPr/>
        </p:nvSpPr>
        <p:spPr>
          <a:xfrm>
            <a:off x="5009797" y="1881097"/>
            <a:ext cx="3463864" cy="461665"/>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000000"/>
                </a:solidFill>
                <a:latin typeface="Arial" charset="0"/>
                <a:ea typeface="ＭＳ Ｐゴシック" charset="-128"/>
              </a:rPr>
              <a:t>Stiffness tests by AFM</a:t>
            </a:r>
            <a:endParaRPr lang="en-US" sz="2400" b="1" dirty="0">
              <a:solidFill>
                <a:srgbClr val="000000"/>
              </a:solidFill>
              <a:latin typeface="Arial" charset="0"/>
              <a:ea typeface="ＭＳ Ｐゴシック" charset="-128"/>
            </a:endParaRPr>
          </a:p>
        </p:txBody>
      </p:sp>
      <p:grpSp>
        <p:nvGrpSpPr>
          <p:cNvPr id="11" name="Group 10"/>
          <p:cNvGrpSpPr/>
          <p:nvPr/>
        </p:nvGrpSpPr>
        <p:grpSpPr>
          <a:xfrm>
            <a:off x="4705945" y="2499964"/>
            <a:ext cx="3767716" cy="2877424"/>
            <a:chOff x="4990425" y="2662524"/>
            <a:chExt cx="3767716" cy="2877424"/>
          </a:xfrm>
        </p:grpSpPr>
        <p:pic>
          <p:nvPicPr>
            <p:cNvPr id="2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0425" y="2662524"/>
              <a:ext cx="3767716" cy="287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200801" y="2742018"/>
              <a:ext cx="928459" cy="369332"/>
            </a:xfrm>
            <a:prstGeom prst="rect">
              <a:avLst/>
            </a:prstGeom>
            <a:noFill/>
          </p:spPr>
          <p:txBody>
            <a:bodyPr wrap="none" rtlCol="0">
              <a:spAutoFit/>
            </a:bodyPr>
            <a:lstStyle/>
            <a:p>
              <a:pPr eaLnBrk="0" fontAlgn="base" hangingPunct="0">
                <a:spcBef>
                  <a:spcPct val="0"/>
                </a:spcBef>
                <a:spcAft>
                  <a:spcPct val="0"/>
                </a:spcAft>
              </a:pPr>
              <a:r>
                <a:rPr lang="en-US" dirty="0" smtClean="0">
                  <a:solidFill>
                    <a:srgbClr val="C00000"/>
                  </a:solidFill>
                  <a:latin typeface="Arial" charset="0"/>
                  <a:ea typeface="ＭＳ Ｐゴシック" charset="-128"/>
                </a:rPr>
                <a:t>pristine</a:t>
              </a:r>
              <a:endParaRPr lang="en-US" dirty="0">
                <a:solidFill>
                  <a:srgbClr val="C00000"/>
                </a:solidFill>
                <a:latin typeface="Arial" charset="0"/>
                <a:ea typeface="ＭＳ Ｐゴシック" charset="-128"/>
              </a:endParaRPr>
            </a:p>
          </p:txBody>
        </p:sp>
        <p:sp>
          <p:nvSpPr>
            <p:cNvPr id="33" name="TextBox 32"/>
            <p:cNvSpPr txBox="1"/>
            <p:nvPr/>
          </p:nvSpPr>
          <p:spPr>
            <a:xfrm>
              <a:off x="7611673" y="2748606"/>
              <a:ext cx="1146468" cy="369332"/>
            </a:xfrm>
            <a:prstGeom prst="rect">
              <a:avLst/>
            </a:prstGeom>
            <a:noFill/>
          </p:spPr>
          <p:txBody>
            <a:bodyPr wrap="none" rtlCol="0">
              <a:spAutoFit/>
            </a:bodyPr>
            <a:lstStyle/>
            <a:p>
              <a:pPr eaLnBrk="0" fontAlgn="base" hangingPunct="0">
                <a:spcBef>
                  <a:spcPct val="0"/>
                </a:spcBef>
                <a:spcAft>
                  <a:spcPct val="0"/>
                </a:spcAft>
              </a:pPr>
              <a:r>
                <a:rPr lang="en-US" dirty="0" smtClean="0">
                  <a:solidFill>
                    <a:srgbClr val="2D2DB9"/>
                  </a:solidFill>
                  <a:latin typeface="Arial" charset="0"/>
                  <a:ea typeface="ＭＳ Ｐゴシック" charset="-128"/>
                </a:rPr>
                <a:t>irradiated</a:t>
              </a:r>
              <a:endParaRPr lang="en-US" dirty="0">
                <a:solidFill>
                  <a:srgbClr val="2D2DB9"/>
                </a:solidFill>
                <a:latin typeface="Arial" charset="0"/>
                <a:ea typeface="ＭＳ Ｐゴシック" charset="-128"/>
              </a:endParaRPr>
            </a:p>
          </p:txBody>
        </p:sp>
      </p:gr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181220394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936625" y="979488"/>
            <a:ext cx="7154863" cy="3695700"/>
            <a:chOff x="567" y="300"/>
            <a:chExt cx="4507" cy="2328"/>
          </a:xfrm>
        </p:grpSpPr>
        <p:graphicFrame>
          <p:nvGraphicFramePr>
            <p:cNvPr id="18444" name="Object 3"/>
            <p:cNvGraphicFramePr>
              <a:graphicFrameLocks noChangeAspect="1"/>
            </p:cNvGraphicFramePr>
            <p:nvPr/>
          </p:nvGraphicFramePr>
          <p:xfrm>
            <a:off x="567" y="300"/>
            <a:ext cx="4507" cy="2328"/>
          </p:xfrm>
          <a:graphic>
            <a:graphicData uri="http://schemas.openxmlformats.org/presentationml/2006/ole">
              <mc:AlternateContent xmlns:mc="http://schemas.openxmlformats.org/markup-compatibility/2006">
                <mc:Choice xmlns:v="urn:schemas-microsoft-com:vml" Requires="v">
                  <p:oleObj spid="_x0000_s1063" name="KGPlot" r:id="rId4" imgW="7008876" imgH="4361688" progId="KGraph_Plot">
                    <p:embed/>
                  </p:oleObj>
                </mc:Choice>
                <mc:Fallback>
                  <p:oleObj name="KGPlot" r:id="rId4" imgW="7008876" imgH="4361688"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300"/>
                          <a:ext cx="4507" cy="232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5" name="Text Box 4"/>
            <p:cNvSpPr txBox="1">
              <a:spLocks noChangeArrowheads="1"/>
            </p:cNvSpPr>
            <p:nvPr/>
          </p:nvSpPr>
          <p:spPr bwMode="auto">
            <a:xfrm>
              <a:off x="3288" y="709"/>
              <a:ext cx="1444" cy="2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800">
                  <a:solidFill>
                    <a:srgbClr val="CC0000"/>
                  </a:solidFill>
                </a:rPr>
                <a:t>electronic stopping</a:t>
              </a:r>
            </a:p>
          </p:txBody>
        </p:sp>
        <p:sp>
          <p:nvSpPr>
            <p:cNvPr id="18446" name="Text Box 5"/>
            <p:cNvSpPr txBox="1">
              <a:spLocks noChangeArrowheads="1"/>
            </p:cNvSpPr>
            <p:nvPr/>
          </p:nvSpPr>
          <p:spPr bwMode="auto">
            <a:xfrm>
              <a:off x="1746" y="1706"/>
              <a:ext cx="1172" cy="19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rIns="9144">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lnSpc>
                  <a:spcPct val="80000"/>
                </a:lnSpc>
              </a:pPr>
              <a:r>
                <a:rPr lang="en-US" altLang="de-DE" sz="1800">
                  <a:solidFill>
                    <a:srgbClr val="003399"/>
                  </a:solidFill>
                </a:rPr>
                <a:t>nuclear stopping</a:t>
              </a:r>
            </a:p>
          </p:txBody>
        </p:sp>
        <p:sp>
          <p:nvSpPr>
            <p:cNvPr id="18447" name="Text Box 6"/>
            <p:cNvSpPr txBox="1">
              <a:spLocks noChangeArrowheads="1"/>
            </p:cNvSpPr>
            <p:nvPr/>
          </p:nvSpPr>
          <p:spPr bwMode="auto">
            <a:xfrm>
              <a:off x="1470" y="744"/>
              <a:ext cx="639" cy="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800" b="0"/>
                <a:t>Au </a:t>
              </a:r>
              <a:r>
                <a:rPr lang="en-US" altLang="de-DE" sz="1800" b="0">
                  <a:sym typeface="Wingdings" pitchFamily="2" charset="2"/>
                </a:rPr>
                <a:t></a:t>
              </a:r>
              <a:r>
                <a:rPr lang="en-US" altLang="de-DE" sz="1800" b="0"/>
                <a:t> Ti</a:t>
              </a:r>
            </a:p>
          </p:txBody>
        </p:sp>
      </p:grpSp>
      <p:sp>
        <p:nvSpPr>
          <p:cNvPr id="18435" name="Rectangle 7"/>
          <p:cNvSpPr>
            <a:spLocks noChangeArrowheads="1"/>
          </p:cNvSpPr>
          <p:nvPr/>
        </p:nvSpPr>
        <p:spPr bwMode="auto">
          <a:xfrm>
            <a:off x="2627313" y="211138"/>
            <a:ext cx="417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3600">
                <a:solidFill>
                  <a:srgbClr val="FFFF66"/>
                </a:solidFill>
              </a:rPr>
              <a:t>Energy deposition</a:t>
            </a:r>
          </a:p>
        </p:txBody>
      </p:sp>
      <p:sp>
        <p:nvSpPr>
          <p:cNvPr id="18436" name="Rectangle 39"/>
          <p:cNvSpPr>
            <a:spLocks noChangeArrowheads="1"/>
          </p:cNvSpPr>
          <p:nvPr/>
        </p:nvSpPr>
        <p:spPr bwMode="auto">
          <a:xfrm>
            <a:off x="936625" y="5734050"/>
            <a:ext cx="6948488" cy="1008063"/>
          </a:xfrm>
          <a:prstGeom prst="rect">
            <a:avLst/>
          </a:prstGeom>
          <a:solidFill>
            <a:srgbClr val="66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endParaRPr lang="en-US" altLang="de-DE"/>
          </a:p>
        </p:txBody>
      </p:sp>
      <p:sp>
        <p:nvSpPr>
          <p:cNvPr id="18437" name="Text Box 42"/>
          <p:cNvSpPr txBox="1">
            <a:spLocks noChangeArrowheads="1"/>
          </p:cNvSpPr>
          <p:nvPr/>
        </p:nvSpPr>
        <p:spPr bwMode="auto">
          <a:xfrm>
            <a:off x="5832475" y="5734050"/>
            <a:ext cx="1450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600">
                <a:solidFill>
                  <a:srgbClr val="FFFF66"/>
                </a:solidFill>
              </a:rPr>
              <a:t>ion projectile</a:t>
            </a:r>
          </a:p>
        </p:txBody>
      </p:sp>
      <p:sp>
        <p:nvSpPr>
          <p:cNvPr id="18438" name="AutoShape 43"/>
          <p:cNvSpPr>
            <a:spLocks noChangeArrowheads="1"/>
          </p:cNvSpPr>
          <p:nvPr/>
        </p:nvSpPr>
        <p:spPr bwMode="auto">
          <a:xfrm rot="10800000">
            <a:off x="2881313" y="6142038"/>
            <a:ext cx="6011862" cy="239712"/>
          </a:xfrm>
          <a:custGeom>
            <a:avLst/>
            <a:gdLst>
              <a:gd name="T0" fmla="*/ 5270399 w 21600"/>
              <a:gd name="T1" fmla="*/ 0 h 21600"/>
              <a:gd name="T2" fmla="*/ 0 w 21600"/>
              <a:gd name="T3" fmla="*/ 119856 h 21600"/>
              <a:gd name="T4" fmla="*/ 5270399 w 21600"/>
              <a:gd name="T5" fmla="*/ 239712 h 21600"/>
              <a:gd name="T6" fmla="*/ 6011862 w 21600"/>
              <a:gd name="T7" fmla="*/ 119856 h 21600"/>
              <a:gd name="T8" fmla="*/ 17694720 60000 65536"/>
              <a:gd name="T9" fmla="*/ 11796480 60000 65536"/>
              <a:gd name="T10" fmla="*/ 5898240 60000 65536"/>
              <a:gd name="T11" fmla="*/ 0 60000 65536"/>
              <a:gd name="T12" fmla="*/ 3375 w 21600"/>
              <a:gd name="T13" fmla="*/ 4148 h 21600"/>
              <a:gd name="T14" fmla="*/ 19959 w 21600"/>
              <a:gd name="T15" fmla="*/ 17452 h 21600"/>
            </a:gdLst>
            <a:ahLst/>
            <a:cxnLst>
              <a:cxn ang="T8">
                <a:pos x="T0" y="T1"/>
              </a:cxn>
              <a:cxn ang="T9">
                <a:pos x="T2" y="T3"/>
              </a:cxn>
              <a:cxn ang="T10">
                <a:pos x="T4" y="T5"/>
              </a:cxn>
              <a:cxn ang="T11">
                <a:pos x="T6" y="T7"/>
              </a:cxn>
            </a:cxnLst>
            <a:rect l="T12" t="T13" r="T14" b="T15"/>
            <a:pathLst>
              <a:path w="21600" h="21600">
                <a:moveTo>
                  <a:pt x="18936" y="0"/>
                </a:moveTo>
                <a:lnTo>
                  <a:pt x="18936" y="4148"/>
                </a:lnTo>
                <a:lnTo>
                  <a:pt x="3375" y="4148"/>
                </a:lnTo>
                <a:lnTo>
                  <a:pt x="3375" y="17452"/>
                </a:lnTo>
                <a:lnTo>
                  <a:pt x="18936" y="17452"/>
                </a:lnTo>
                <a:lnTo>
                  <a:pt x="18936" y="21600"/>
                </a:lnTo>
                <a:lnTo>
                  <a:pt x="21600" y="10800"/>
                </a:lnTo>
                <a:lnTo>
                  <a:pt x="18936" y="0"/>
                </a:lnTo>
                <a:close/>
              </a:path>
              <a:path w="21600" h="21600">
                <a:moveTo>
                  <a:pt x="1350" y="4148"/>
                </a:moveTo>
                <a:lnTo>
                  <a:pt x="1350" y="17452"/>
                </a:lnTo>
                <a:lnTo>
                  <a:pt x="2700" y="17452"/>
                </a:lnTo>
                <a:lnTo>
                  <a:pt x="2700" y="4148"/>
                </a:lnTo>
                <a:lnTo>
                  <a:pt x="1350" y="4148"/>
                </a:lnTo>
                <a:close/>
              </a:path>
              <a:path w="21600" h="21600">
                <a:moveTo>
                  <a:pt x="0" y="4148"/>
                </a:moveTo>
                <a:lnTo>
                  <a:pt x="0" y="17452"/>
                </a:lnTo>
                <a:lnTo>
                  <a:pt x="675" y="17452"/>
                </a:lnTo>
                <a:lnTo>
                  <a:pt x="675" y="4148"/>
                </a:lnTo>
                <a:lnTo>
                  <a:pt x="0" y="4148"/>
                </a:lnTo>
                <a:close/>
              </a:path>
            </a:pathLst>
          </a:custGeom>
          <a:gradFill rotWithShape="1">
            <a:gsLst>
              <a:gs pos="0">
                <a:srgbClr val="FFFF66"/>
              </a:gs>
              <a:gs pos="100000">
                <a:srgbClr val="FF9900"/>
              </a:gs>
            </a:gsLst>
            <a:lin ang="0" scaled="1"/>
          </a:gra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439" name="AutoShape 44"/>
          <p:cNvSpPr>
            <a:spLocks/>
          </p:cNvSpPr>
          <p:nvPr/>
        </p:nvSpPr>
        <p:spPr bwMode="auto">
          <a:xfrm rot="-5400000">
            <a:off x="2684463" y="4195762"/>
            <a:ext cx="319088" cy="1439863"/>
          </a:xfrm>
          <a:prstGeom prst="leftBrace">
            <a:avLst>
              <a:gd name="adj1" fmla="val 37604"/>
              <a:gd name="adj2" fmla="val 50000"/>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endParaRPr lang="de-DE" altLang="de-DE"/>
          </a:p>
        </p:txBody>
      </p:sp>
      <p:sp>
        <p:nvSpPr>
          <p:cNvPr id="18440" name="Text Box 45"/>
          <p:cNvSpPr txBox="1">
            <a:spLocks noChangeArrowheads="1"/>
          </p:cNvSpPr>
          <p:nvPr/>
        </p:nvSpPr>
        <p:spPr bwMode="auto">
          <a:xfrm>
            <a:off x="1833563" y="5157788"/>
            <a:ext cx="207327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400">
                <a:solidFill>
                  <a:schemeClr val="accent2"/>
                </a:solidFill>
              </a:rPr>
              <a:t>stopping range ~ 1 µm</a:t>
            </a:r>
          </a:p>
        </p:txBody>
      </p:sp>
      <p:sp>
        <p:nvSpPr>
          <p:cNvPr id="18441" name="AutoShape 46"/>
          <p:cNvSpPr>
            <a:spLocks/>
          </p:cNvSpPr>
          <p:nvPr/>
        </p:nvSpPr>
        <p:spPr bwMode="auto">
          <a:xfrm rot="-5400000">
            <a:off x="6220619" y="3213894"/>
            <a:ext cx="319088" cy="3422650"/>
          </a:xfrm>
          <a:prstGeom prst="leftBrace">
            <a:avLst>
              <a:gd name="adj1" fmla="val 89386"/>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endParaRPr lang="de-DE" altLang="de-DE"/>
          </a:p>
        </p:txBody>
      </p:sp>
      <p:sp>
        <p:nvSpPr>
          <p:cNvPr id="18442" name="Text Box 47"/>
          <p:cNvSpPr txBox="1">
            <a:spLocks noChangeArrowheads="1"/>
          </p:cNvSpPr>
          <p:nvPr/>
        </p:nvSpPr>
        <p:spPr bwMode="auto">
          <a:xfrm>
            <a:off x="4781550" y="5167313"/>
            <a:ext cx="3175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400">
                <a:solidFill>
                  <a:srgbClr val="FF0000"/>
                </a:solidFill>
              </a:rPr>
              <a:t>dominated by electronic interaction</a:t>
            </a:r>
          </a:p>
        </p:txBody>
      </p:sp>
      <p:sp>
        <p:nvSpPr>
          <p:cNvPr id="18443" name="Rectangle 48" descr="Blaue Baumwolle"/>
          <p:cNvSpPr>
            <a:spLocks noChangeArrowheads="1"/>
          </p:cNvSpPr>
          <p:nvPr/>
        </p:nvSpPr>
        <p:spPr bwMode="auto">
          <a:xfrm>
            <a:off x="2808288" y="5734050"/>
            <a:ext cx="73025" cy="1008063"/>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endParaRPr lang="de-DE" altLang="de-DE"/>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982775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TextBox 404"/>
          <p:cNvSpPr txBox="1"/>
          <p:nvPr/>
        </p:nvSpPr>
        <p:spPr>
          <a:xfrm>
            <a:off x="3828" y="303039"/>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Energetic ion </a:t>
            </a:r>
            <a:r>
              <a:rPr lang="en-US" sz="2400" b="1" dirty="0">
                <a:latin typeface="Arial" panose="020B0604020202020204" pitchFamily="34" charset="0"/>
                <a:cs typeface="Arial" panose="020B0604020202020204" pitchFamily="34" charset="0"/>
              </a:rPr>
              <a:t>b</a:t>
            </a:r>
            <a:r>
              <a:rPr lang="en-US" sz="2400" b="1" dirty="0" smtClean="0">
                <a:latin typeface="Arial" panose="020B0604020202020204" pitchFamily="34" charset="0"/>
                <a:cs typeface="Arial" panose="020B0604020202020204" pitchFamily="34" charset="0"/>
              </a:rPr>
              <a:t>eams in solids</a:t>
            </a:r>
          </a:p>
        </p:txBody>
      </p:sp>
      <p:pic>
        <p:nvPicPr>
          <p:cNvPr id="5" name="Picture 3" descr="dist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1761331"/>
            <a:ext cx="3981450" cy="3971925"/>
          </a:xfrm>
          <a:prstGeom prst="rect">
            <a:avLst/>
          </a:prstGeom>
          <a:solidFill>
            <a:schemeClr val="bg1"/>
          </a:solidFill>
        </p:spPr>
      </p:pic>
      <p:pic>
        <p:nvPicPr>
          <p:cNvPr id="6" name="Picture 4" descr="dist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4273" y="1762919"/>
            <a:ext cx="3940175" cy="3970337"/>
          </a:xfrm>
          <a:prstGeom prst="rect">
            <a:avLst/>
          </a:prstGeom>
          <a:solidFill>
            <a:schemeClr val="bg1"/>
          </a:solidFill>
        </p:spPr>
      </p:pic>
      <p:cxnSp>
        <p:nvCxnSpPr>
          <p:cNvPr id="7"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3802594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936625" y="692150"/>
            <a:ext cx="7154863" cy="3695700"/>
            <a:chOff x="567" y="300"/>
            <a:chExt cx="4507" cy="2328"/>
          </a:xfrm>
        </p:grpSpPr>
        <p:graphicFrame>
          <p:nvGraphicFramePr>
            <p:cNvPr id="19491" name="Object 3"/>
            <p:cNvGraphicFramePr>
              <a:graphicFrameLocks noChangeAspect="1"/>
            </p:cNvGraphicFramePr>
            <p:nvPr/>
          </p:nvGraphicFramePr>
          <p:xfrm>
            <a:off x="567" y="300"/>
            <a:ext cx="4507" cy="2328"/>
          </p:xfrm>
          <a:graphic>
            <a:graphicData uri="http://schemas.openxmlformats.org/presentationml/2006/ole">
              <mc:AlternateContent xmlns:mc="http://schemas.openxmlformats.org/markup-compatibility/2006">
                <mc:Choice xmlns:v="urn:schemas-microsoft-com:vml" Requires="v">
                  <p:oleObj spid="_x0000_s2087" name="KGPlot" r:id="rId4" imgW="7008876" imgH="4361688" progId="KGraph_Plot">
                    <p:embed/>
                  </p:oleObj>
                </mc:Choice>
                <mc:Fallback>
                  <p:oleObj name="KGPlot" r:id="rId4" imgW="7008876" imgH="4361688"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300"/>
                          <a:ext cx="4507" cy="232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92" name="Text Box 4"/>
            <p:cNvSpPr txBox="1">
              <a:spLocks noChangeArrowheads="1"/>
            </p:cNvSpPr>
            <p:nvPr/>
          </p:nvSpPr>
          <p:spPr bwMode="auto">
            <a:xfrm>
              <a:off x="3288" y="709"/>
              <a:ext cx="1444" cy="2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r>
                <a:rPr lang="en-US" altLang="de-DE" sz="1800">
                  <a:solidFill>
                    <a:srgbClr val="CC0000"/>
                  </a:solidFill>
                </a:rPr>
                <a:t>electronic stopping</a:t>
              </a:r>
            </a:p>
          </p:txBody>
        </p:sp>
        <p:sp>
          <p:nvSpPr>
            <p:cNvPr id="19493" name="Text Box 5"/>
            <p:cNvSpPr txBox="1">
              <a:spLocks noChangeArrowheads="1"/>
            </p:cNvSpPr>
            <p:nvPr/>
          </p:nvSpPr>
          <p:spPr bwMode="auto">
            <a:xfrm>
              <a:off x="1746" y="1706"/>
              <a:ext cx="1172" cy="19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 rIns="9144">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hangingPunct="1">
                <a:lnSpc>
                  <a:spcPct val="80000"/>
                </a:lnSpc>
              </a:pPr>
              <a:r>
                <a:rPr lang="en-US" altLang="de-DE" sz="1800">
                  <a:solidFill>
                    <a:srgbClr val="003399"/>
                  </a:solidFill>
                </a:rPr>
                <a:t>nuclear stopping</a:t>
              </a:r>
            </a:p>
          </p:txBody>
        </p:sp>
        <p:sp>
          <p:nvSpPr>
            <p:cNvPr id="19494" name="Text Box 6"/>
            <p:cNvSpPr txBox="1">
              <a:spLocks noChangeArrowheads="1"/>
            </p:cNvSpPr>
            <p:nvPr/>
          </p:nvSpPr>
          <p:spPr bwMode="auto">
            <a:xfrm>
              <a:off x="1470" y="744"/>
              <a:ext cx="639" cy="2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800" b="0"/>
                <a:t>Au </a:t>
              </a:r>
              <a:r>
                <a:rPr lang="en-US" altLang="de-DE" sz="1800" b="0">
                  <a:sym typeface="Wingdings" pitchFamily="2" charset="2"/>
                </a:rPr>
                <a:t></a:t>
              </a:r>
              <a:r>
                <a:rPr lang="en-US" altLang="de-DE" sz="1800" b="0"/>
                <a:t> Ti</a:t>
              </a:r>
            </a:p>
          </p:txBody>
        </p:sp>
      </p:grpSp>
      <p:sp>
        <p:nvSpPr>
          <p:cNvPr id="19459" name="Rectangle 8" descr="Recyclingpapier"/>
          <p:cNvSpPr>
            <a:spLocks noChangeArrowheads="1"/>
          </p:cNvSpPr>
          <p:nvPr/>
        </p:nvSpPr>
        <p:spPr bwMode="auto">
          <a:xfrm>
            <a:off x="0" y="4481513"/>
            <a:ext cx="9144000" cy="2376487"/>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endParaRPr lang="de-DE" altLang="de-DE"/>
          </a:p>
        </p:txBody>
      </p:sp>
      <p:grpSp>
        <p:nvGrpSpPr>
          <p:cNvPr id="19460" name="Group 9"/>
          <p:cNvGrpSpPr>
            <a:grpSpLocks/>
          </p:cNvGrpSpPr>
          <p:nvPr/>
        </p:nvGrpSpPr>
        <p:grpSpPr bwMode="auto">
          <a:xfrm>
            <a:off x="5265738" y="4437063"/>
            <a:ext cx="1719262" cy="2447925"/>
            <a:chOff x="3107" y="2675"/>
            <a:chExt cx="1083" cy="1542"/>
          </a:xfrm>
        </p:grpSpPr>
        <p:grpSp>
          <p:nvGrpSpPr>
            <p:cNvPr id="19484" name="Group 10"/>
            <p:cNvGrpSpPr>
              <a:grpSpLocks/>
            </p:cNvGrpSpPr>
            <p:nvPr/>
          </p:nvGrpSpPr>
          <p:grpSpPr bwMode="auto">
            <a:xfrm>
              <a:off x="3107" y="2675"/>
              <a:ext cx="1083" cy="1542"/>
              <a:chOff x="6736" y="1797"/>
              <a:chExt cx="1083" cy="1294"/>
            </a:xfrm>
          </p:grpSpPr>
          <p:grpSp>
            <p:nvGrpSpPr>
              <p:cNvPr id="19487" name="Group 11"/>
              <p:cNvGrpSpPr>
                <a:grpSpLocks/>
              </p:cNvGrpSpPr>
              <p:nvPr/>
            </p:nvGrpSpPr>
            <p:grpSpPr bwMode="auto">
              <a:xfrm>
                <a:off x="6974" y="1797"/>
                <a:ext cx="606" cy="1294"/>
                <a:chOff x="6202" y="2296"/>
                <a:chExt cx="606" cy="1294"/>
              </a:xfrm>
            </p:grpSpPr>
            <p:sp>
              <p:nvSpPr>
                <p:cNvPr id="19489" name="Freeform 12" descr="Kleine Schachfelder"/>
                <p:cNvSpPr>
                  <a:spLocks/>
                </p:cNvSpPr>
                <p:nvPr/>
              </p:nvSpPr>
              <p:spPr bwMode="auto">
                <a:xfrm>
                  <a:off x="6202" y="2296"/>
                  <a:ext cx="606" cy="1294"/>
                </a:xfrm>
                <a:custGeom>
                  <a:avLst/>
                  <a:gdLst>
                    <a:gd name="T0" fmla="*/ 12 w 927"/>
                    <a:gd name="T1" fmla="*/ 30 h 2315"/>
                    <a:gd name="T2" fmla="*/ 24 w 927"/>
                    <a:gd name="T3" fmla="*/ 214 h 2315"/>
                    <a:gd name="T4" fmla="*/ 8 w 927"/>
                    <a:gd name="T5" fmla="*/ 342 h 2315"/>
                    <a:gd name="T6" fmla="*/ 20 w 927"/>
                    <a:gd name="T7" fmla="*/ 432 h 2315"/>
                    <a:gd name="T8" fmla="*/ 20 w 927"/>
                    <a:gd name="T9" fmla="*/ 614 h 2315"/>
                    <a:gd name="T10" fmla="*/ 16 w 927"/>
                    <a:gd name="T11" fmla="*/ 798 h 2315"/>
                    <a:gd name="T12" fmla="*/ 0 w 927"/>
                    <a:gd name="T13" fmla="*/ 999 h 2315"/>
                    <a:gd name="T14" fmla="*/ 16 w 927"/>
                    <a:gd name="T15" fmla="*/ 1127 h 2315"/>
                    <a:gd name="T16" fmla="*/ 12 w 927"/>
                    <a:gd name="T17" fmla="*/ 1222 h 2315"/>
                    <a:gd name="T18" fmla="*/ 27 w 927"/>
                    <a:gd name="T19" fmla="*/ 1280 h 2315"/>
                    <a:gd name="T20" fmla="*/ 555 w 927"/>
                    <a:gd name="T21" fmla="*/ 1284 h 2315"/>
                    <a:gd name="T22" fmla="*/ 531 w 927"/>
                    <a:gd name="T23" fmla="*/ 1257 h 2315"/>
                    <a:gd name="T24" fmla="*/ 567 w 927"/>
                    <a:gd name="T25" fmla="*/ 1153 h 2315"/>
                    <a:gd name="T26" fmla="*/ 555 w 927"/>
                    <a:gd name="T27" fmla="*/ 1017 h 2315"/>
                    <a:gd name="T28" fmla="*/ 543 w 927"/>
                    <a:gd name="T29" fmla="*/ 832 h 2315"/>
                    <a:gd name="T30" fmla="*/ 555 w 927"/>
                    <a:gd name="T31" fmla="*/ 648 h 2315"/>
                    <a:gd name="T32" fmla="*/ 567 w 927"/>
                    <a:gd name="T33" fmla="*/ 511 h 2315"/>
                    <a:gd name="T34" fmla="*/ 566 w 927"/>
                    <a:gd name="T35" fmla="*/ 349 h 2315"/>
                    <a:gd name="T36" fmla="*/ 554 w 927"/>
                    <a:gd name="T37" fmla="*/ 184 h 2315"/>
                    <a:gd name="T38" fmla="*/ 554 w 927"/>
                    <a:gd name="T39" fmla="*/ 100 h 2315"/>
                    <a:gd name="T40" fmla="*/ 260 w 927"/>
                    <a:gd name="T41" fmla="*/ 20 h 2315"/>
                    <a:gd name="T42" fmla="*/ 12 w 927"/>
                    <a:gd name="T43" fmla="*/ 30 h 23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7" h="2315">
                      <a:moveTo>
                        <a:pt x="18" y="53"/>
                      </a:moveTo>
                      <a:cubicBezTo>
                        <a:pt x="51" y="158"/>
                        <a:pt x="24" y="277"/>
                        <a:pt x="36" y="382"/>
                      </a:cubicBezTo>
                      <a:cubicBezTo>
                        <a:pt x="39" y="475"/>
                        <a:pt x="13" y="547"/>
                        <a:pt x="12" y="612"/>
                      </a:cubicBezTo>
                      <a:cubicBezTo>
                        <a:pt x="11" y="677"/>
                        <a:pt x="27" y="692"/>
                        <a:pt x="30" y="773"/>
                      </a:cubicBezTo>
                      <a:cubicBezTo>
                        <a:pt x="33" y="854"/>
                        <a:pt x="31" y="990"/>
                        <a:pt x="30" y="1099"/>
                      </a:cubicBezTo>
                      <a:cubicBezTo>
                        <a:pt x="28" y="1273"/>
                        <a:pt x="29" y="1313"/>
                        <a:pt x="24" y="1428"/>
                      </a:cubicBezTo>
                      <a:cubicBezTo>
                        <a:pt x="19" y="1543"/>
                        <a:pt x="0" y="1690"/>
                        <a:pt x="0" y="1788"/>
                      </a:cubicBezTo>
                      <a:cubicBezTo>
                        <a:pt x="0" y="1886"/>
                        <a:pt x="15" y="1931"/>
                        <a:pt x="24" y="2017"/>
                      </a:cubicBezTo>
                      <a:cubicBezTo>
                        <a:pt x="27" y="2083"/>
                        <a:pt x="15" y="2142"/>
                        <a:pt x="18" y="2187"/>
                      </a:cubicBezTo>
                      <a:cubicBezTo>
                        <a:pt x="21" y="2232"/>
                        <a:pt x="0" y="2278"/>
                        <a:pt x="42" y="2290"/>
                      </a:cubicBezTo>
                      <a:cubicBezTo>
                        <a:pt x="307" y="2288"/>
                        <a:pt x="587" y="2315"/>
                        <a:pt x="849" y="2297"/>
                      </a:cubicBezTo>
                      <a:cubicBezTo>
                        <a:pt x="897" y="2293"/>
                        <a:pt x="813" y="2249"/>
                        <a:pt x="813" y="2249"/>
                      </a:cubicBezTo>
                      <a:cubicBezTo>
                        <a:pt x="822" y="2186"/>
                        <a:pt x="843" y="2126"/>
                        <a:pt x="867" y="2063"/>
                      </a:cubicBezTo>
                      <a:cubicBezTo>
                        <a:pt x="879" y="1982"/>
                        <a:pt x="909" y="1898"/>
                        <a:pt x="849" y="1819"/>
                      </a:cubicBezTo>
                      <a:cubicBezTo>
                        <a:pt x="864" y="1708"/>
                        <a:pt x="876" y="1599"/>
                        <a:pt x="831" y="1489"/>
                      </a:cubicBezTo>
                      <a:cubicBezTo>
                        <a:pt x="849" y="1366"/>
                        <a:pt x="861" y="1287"/>
                        <a:pt x="849" y="1160"/>
                      </a:cubicBezTo>
                      <a:cubicBezTo>
                        <a:pt x="855" y="1077"/>
                        <a:pt x="867" y="996"/>
                        <a:pt x="867" y="914"/>
                      </a:cubicBezTo>
                      <a:cubicBezTo>
                        <a:pt x="867" y="810"/>
                        <a:pt x="836" y="756"/>
                        <a:pt x="866" y="624"/>
                      </a:cubicBezTo>
                      <a:cubicBezTo>
                        <a:pt x="836" y="491"/>
                        <a:pt x="818" y="449"/>
                        <a:pt x="848" y="329"/>
                      </a:cubicBezTo>
                      <a:cubicBezTo>
                        <a:pt x="836" y="317"/>
                        <a:pt x="848" y="191"/>
                        <a:pt x="848" y="179"/>
                      </a:cubicBezTo>
                      <a:cubicBezTo>
                        <a:pt x="821" y="0"/>
                        <a:pt x="927" y="43"/>
                        <a:pt x="397" y="35"/>
                      </a:cubicBezTo>
                      <a:cubicBezTo>
                        <a:pt x="256" y="39"/>
                        <a:pt x="150" y="46"/>
                        <a:pt x="18" y="53"/>
                      </a:cubicBezTo>
                      <a:close/>
                    </a:path>
                  </a:pathLst>
                </a:custGeom>
                <a:pattFill prst="smCheck">
                  <a:fgClr>
                    <a:schemeClr val="accent2"/>
                  </a:fgClr>
                  <a:bgClr>
                    <a:schemeClr val="accent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90" name="Freeform 13"/>
                <p:cNvSpPr>
                  <a:spLocks/>
                </p:cNvSpPr>
                <p:nvPr/>
              </p:nvSpPr>
              <p:spPr bwMode="auto">
                <a:xfrm>
                  <a:off x="6395" y="2296"/>
                  <a:ext cx="220" cy="1287"/>
                </a:xfrm>
                <a:custGeom>
                  <a:avLst/>
                  <a:gdLst>
                    <a:gd name="T0" fmla="*/ 22 w 336"/>
                    <a:gd name="T1" fmla="*/ 23 h 2303"/>
                    <a:gd name="T2" fmla="*/ 26 w 336"/>
                    <a:gd name="T3" fmla="*/ 131 h 2303"/>
                    <a:gd name="T4" fmla="*/ 26 w 336"/>
                    <a:gd name="T5" fmla="*/ 207 h 2303"/>
                    <a:gd name="T6" fmla="*/ 21 w 336"/>
                    <a:gd name="T7" fmla="*/ 311 h 2303"/>
                    <a:gd name="T8" fmla="*/ 22 w 336"/>
                    <a:gd name="T9" fmla="*/ 410 h 2303"/>
                    <a:gd name="T10" fmla="*/ 14 w 336"/>
                    <a:gd name="T11" fmla="*/ 561 h 2303"/>
                    <a:gd name="T12" fmla="*/ 22 w 336"/>
                    <a:gd name="T13" fmla="*/ 652 h 2303"/>
                    <a:gd name="T14" fmla="*/ 24 w 336"/>
                    <a:gd name="T15" fmla="*/ 795 h 2303"/>
                    <a:gd name="T16" fmla="*/ 21 w 336"/>
                    <a:gd name="T17" fmla="*/ 863 h 2303"/>
                    <a:gd name="T18" fmla="*/ 18 w 336"/>
                    <a:gd name="T19" fmla="*/ 992 h 2303"/>
                    <a:gd name="T20" fmla="*/ 22 w 336"/>
                    <a:gd name="T21" fmla="*/ 1099 h 2303"/>
                    <a:gd name="T22" fmla="*/ 30 w 336"/>
                    <a:gd name="T23" fmla="*/ 1280 h 2303"/>
                    <a:gd name="T24" fmla="*/ 203 w 336"/>
                    <a:gd name="T25" fmla="*/ 1277 h 2303"/>
                    <a:gd name="T26" fmla="*/ 195 w 336"/>
                    <a:gd name="T27" fmla="*/ 1250 h 2303"/>
                    <a:gd name="T28" fmla="*/ 207 w 336"/>
                    <a:gd name="T29" fmla="*/ 1146 h 2303"/>
                    <a:gd name="T30" fmla="*/ 203 w 336"/>
                    <a:gd name="T31" fmla="*/ 1010 h 2303"/>
                    <a:gd name="T32" fmla="*/ 199 w 336"/>
                    <a:gd name="T33" fmla="*/ 825 h 2303"/>
                    <a:gd name="T34" fmla="*/ 203 w 336"/>
                    <a:gd name="T35" fmla="*/ 642 h 2303"/>
                    <a:gd name="T36" fmla="*/ 207 w 336"/>
                    <a:gd name="T37" fmla="*/ 504 h 2303"/>
                    <a:gd name="T38" fmla="*/ 211 w 336"/>
                    <a:gd name="T39" fmla="*/ 310 h 2303"/>
                    <a:gd name="T40" fmla="*/ 203 w 336"/>
                    <a:gd name="T41" fmla="*/ 168 h 2303"/>
                    <a:gd name="T42" fmla="*/ 203 w 336"/>
                    <a:gd name="T43" fmla="*/ 100 h 2303"/>
                    <a:gd name="T44" fmla="*/ 105 w 336"/>
                    <a:gd name="T45" fmla="*/ 13 h 2303"/>
                    <a:gd name="T46" fmla="*/ 22 w 336"/>
                    <a:gd name="T47" fmla="*/ 23 h 2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6" h="2303">
                      <a:moveTo>
                        <a:pt x="34" y="41"/>
                      </a:moveTo>
                      <a:cubicBezTo>
                        <a:pt x="14" y="76"/>
                        <a:pt x="38" y="179"/>
                        <a:pt x="39" y="234"/>
                      </a:cubicBezTo>
                      <a:cubicBezTo>
                        <a:pt x="40" y="289"/>
                        <a:pt x="41" y="316"/>
                        <a:pt x="40" y="370"/>
                      </a:cubicBezTo>
                      <a:cubicBezTo>
                        <a:pt x="40" y="456"/>
                        <a:pt x="34" y="501"/>
                        <a:pt x="32" y="557"/>
                      </a:cubicBezTo>
                      <a:cubicBezTo>
                        <a:pt x="31" y="617"/>
                        <a:pt x="36" y="659"/>
                        <a:pt x="34" y="733"/>
                      </a:cubicBezTo>
                      <a:cubicBezTo>
                        <a:pt x="32" y="807"/>
                        <a:pt x="22" y="932"/>
                        <a:pt x="22" y="1004"/>
                      </a:cubicBezTo>
                      <a:cubicBezTo>
                        <a:pt x="22" y="1076"/>
                        <a:pt x="32" y="1096"/>
                        <a:pt x="34" y="1166"/>
                      </a:cubicBezTo>
                      <a:cubicBezTo>
                        <a:pt x="35" y="1235"/>
                        <a:pt x="37" y="1321"/>
                        <a:pt x="36" y="1423"/>
                      </a:cubicBezTo>
                      <a:cubicBezTo>
                        <a:pt x="36" y="1486"/>
                        <a:pt x="33" y="1485"/>
                        <a:pt x="32" y="1544"/>
                      </a:cubicBezTo>
                      <a:cubicBezTo>
                        <a:pt x="31" y="1603"/>
                        <a:pt x="28" y="1706"/>
                        <a:pt x="28" y="1776"/>
                      </a:cubicBezTo>
                      <a:cubicBezTo>
                        <a:pt x="28" y="1846"/>
                        <a:pt x="31" y="1880"/>
                        <a:pt x="34" y="1966"/>
                      </a:cubicBezTo>
                      <a:cubicBezTo>
                        <a:pt x="37" y="2052"/>
                        <a:pt x="0" y="2238"/>
                        <a:pt x="46" y="2291"/>
                      </a:cubicBezTo>
                      <a:cubicBezTo>
                        <a:pt x="134" y="2289"/>
                        <a:pt x="223" y="2303"/>
                        <a:pt x="310" y="2285"/>
                      </a:cubicBezTo>
                      <a:cubicBezTo>
                        <a:pt x="326" y="2281"/>
                        <a:pt x="298" y="2237"/>
                        <a:pt x="298" y="2237"/>
                      </a:cubicBezTo>
                      <a:cubicBezTo>
                        <a:pt x="301" y="2174"/>
                        <a:pt x="308" y="2114"/>
                        <a:pt x="316" y="2051"/>
                      </a:cubicBezTo>
                      <a:cubicBezTo>
                        <a:pt x="320" y="1970"/>
                        <a:pt x="330" y="1886"/>
                        <a:pt x="310" y="1807"/>
                      </a:cubicBezTo>
                      <a:cubicBezTo>
                        <a:pt x="315" y="1696"/>
                        <a:pt x="319" y="1587"/>
                        <a:pt x="304" y="1477"/>
                      </a:cubicBezTo>
                      <a:cubicBezTo>
                        <a:pt x="310" y="1354"/>
                        <a:pt x="314" y="1275"/>
                        <a:pt x="310" y="1148"/>
                      </a:cubicBezTo>
                      <a:cubicBezTo>
                        <a:pt x="312" y="1065"/>
                        <a:pt x="316" y="984"/>
                        <a:pt x="316" y="902"/>
                      </a:cubicBezTo>
                      <a:cubicBezTo>
                        <a:pt x="316" y="798"/>
                        <a:pt x="295" y="663"/>
                        <a:pt x="322" y="555"/>
                      </a:cubicBezTo>
                      <a:cubicBezTo>
                        <a:pt x="304" y="449"/>
                        <a:pt x="292" y="408"/>
                        <a:pt x="310" y="300"/>
                      </a:cubicBezTo>
                      <a:cubicBezTo>
                        <a:pt x="306" y="288"/>
                        <a:pt x="310" y="191"/>
                        <a:pt x="310" y="179"/>
                      </a:cubicBezTo>
                      <a:cubicBezTo>
                        <a:pt x="301" y="0"/>
                        <a:pt x="336" y="31"/>
                        <a:pt x="160" y="23"/>
                      </a:cubicBezTo>
                      <a:cubicBezTo>
                        <a:pt x="113" y="27"/>
                        <a:pt x="78" y="34"/>
                        <a:pt x="34" y="41"/>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pic>
            <p:nvPicPr>
              <p:cNvPr id="19488" name="Picture 14"/>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36" y="1797"/>
                <a:ext cx="1083" cy="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5" name="Line 15"/>
            <p:cNvSpPr>
              <a:spLocks noChangeShapeType="1"/>
            </p:cNvSpPr>
            <p:nvPr/>
          </p:nvSpPr>
          <p:spPr bwMode="auto">
            <a:xfrm>
              <a:off x="3288" y="2795"/>
              <a:ext cx="0" cy="127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86" name="Text Box 16"/>
            <p:cNvSpPr txBox="1">
              <a:spLocks noChangeArrowheads="1"/>
            </p:cNvSpPr>
            <p:nvPr/>
          </p:nvSpPr>
          <p:spPr bwMode="auto">
            <a:xfrm rot="-5400000">
              <a:off x="2878" y="3343"/>
              <a:ext cx="63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200">
                  <a:solidFill>
                    <a:schemeClr val="accent2"/>
                  </a:solidFill>
                </a:rPr>
                <a:t>10 - 100 µm</a:t>
              </a:r>
            </a:p>
          </p:txBody>
        </p:sp>
      </p:grpSp>
      <p:grpSp>
        <p:nvGrpSpPr>
          <p:cNvPr id="19461" name="Group 17"/>
          <p:cNvGrpSpPr>
            <a:grpSpLocks/>
          </p:cNvGrpSpPr>
          <p:nvPr/>
        </p:nvGrpSpPr>
        <p:grpSpPr bwMode="auto">
          <a:xfrm>
            <a:off x="2878138" y="4483100"/>
            <a:ext cx="1730375" cy="2005013"/>
            <a:chOff x="475" y="2704"/>
            <a:chExt cx="1090" cy="1263"/>
          </a:xfrm>
        </p:grpSpPr>
        <p:pic>
          <p:nvPicPr>
            <p:cNvPr id="19481" name="Picture 18"/>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7" y="2704"/>
              <a:ext cx="1088"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2" name="Line 19"/>
            <p:cNvSpPr>
              <a:spLocks noChangeShapeType="1"/>
            </p:cNvSpPr>
            <p:nvPr/>
          </p:nvSpPr>
          <p:spPr bwMode="auto">
            <a:xfrm>
              <a:off x="657" y="2704"/>
              <a:ext cx="0" cy="499"/>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83" name="Text Box 20"/>
            <p:cNvSpPr txBox="1">
              <a:spLocks noChangeArrowheads="1"/>
            </p:cNvSpPr>
            <p:nvPr/>
          </p:nvSpPr>
          <p:spPr bwMode="auto">
            <a:xfrm rot="-5400000">
              <a:off x="394" y="2921"/>
              <a:ext cx="3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1200">
                  <a:solidFill>
                    <a:schemeClr val="accent2"/>
                  </a:solidFill>
                </a:rPr>
                <a:t>1 µm</a:t>
              </a:r>
            </a:p>
          </p:txBody>
        </p:sp>
      </p:grpSp>
      <p:grpSp>
        <p:nvGrpSpPr>
          <p:cNvPr id="19462" name="Group 21"/>
          <p:cNvGrpSpPr>
            <a:grpSpLocks/>
          </p:cNvGrpSpPr>
          <p:nvPr/>
        </p:nvGrpSpPr>
        <p:grpSpPr bwMode="auto">
          <a:xfrm>
            <a:off x="1009650" y="4556125"/>
            <a:ext cx="2014538" cy="2009775"/>
            <a:chOff x="1112" y="2750"/>
            <a:chExt cx="1269" cy="1266"/>
          </a:xfrm>
        </p:grpSpPr>
        <p:sp>
          <p:nvSpPr>
            <p:cNvPr id="19476" name="Text Box 22"/>
            <p:cNvSpPr txBox="1">
              <a:spLocks noChangeArrowheads="1"/>
            </p:cNvSpPr>
            <p:nvPr/>
          </p:nvSpPr>
          <p:spPr bwMode="auto">
            <a:xfrm>
              <a:off x="1205" y="2750"/>
              <a:ext cx="10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r>
                <a:rPr lang="en-US" altLang="de-DE" sz="1600">
                  <a:solidFill>
                    <a:schemeClr val="accent2"/>
                  </a:solidFill>
                </a:rPr>
                <a:t>target atoms</a:t>
              </a:r>
            </a:p>
          </p:txBody>
        </p:sp>
        <p:sp>
          <p:nvSpPr>
            <p:cNvPr id="19477" name="Text Box 23"/>
            <p:cNvSpPr txBox="1">
              <a:spLocks noChangeArrowheads="1"/>
            </p:cNvSpPr>
            <p:nvPr/>
          </p:nvSpPr>
          <p:spPr bwMode="auto">
            <a:xfrm>
              <a:off x="1112" y="3218"/>
              <a:ext cx="1269"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lnSpc>
                  <a:spcPct val="80000"/>
                </a:lnSpc>
              </a:pPr>
              <a:r>
                <a:rPr lang="en-US" altLang="de-DE" sz="1600">
                  <a:solidFill>
                    <a:schemeClr val="accent2"/>
                  </a:solidFill>
                </a:rPr>
                <a:t>atomic collision cascade</a:t>
              </a:r>
            </a:p>
          </p:txBody>
        </p:sp>
        <p:sp>
          <p:nvSpPr>
            <p:cNvPr id="19478" name="Text Box 24"/>
            <p:cNvSpPr txBox="1">
              <a:spLocks noChangeArrowheads="1"/>
            </p:cNvSpPr>
            <p:nvPr/>
          </p:nvSpPr>
          <p:spPr bwMode="auto">
            <a:xfrm>
              <a:off x="1437" y="3804"/>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altLang="de-DE" sz="1600">
                  <a:solidFill>
                    <a:schemeClr val="accent2"/>
                  </a:solidFill>
                </a:rPr>
                <a:t>defects</a:t>
              </a:r>
            </a:p>
          </p:txBody>
        </p:sp>
        <p:sp>
          <p:nvSpPr>
            <p:cNvPr id="19479" name="Line 25"/>
            <p:cNvSpPr>
              <a:spLocks noChangeShapeType="1"/>
            </p:cNvSpPr>
            <p:nvPr/>
          </p:nvSpPr>
          <p:spPr bwMode="auto">
            <a:xfrm>
              <a:off x="1746" y="2956"/>
              <a:ext cx="0" cy="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80" name="Line 26"/>
            <p:cNvSpPr>
              <a:spLocks noChangeShapeType="1"/>
            </p:cNvSpPr>
            <p:nvPr/>
          </p:nvSpPr>
          <p:spPr bwMode="auto">
            <a:xfrm>
              <a:off x="1746" y="3527"/>
              <a:ext cx="0" cy="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9463" name="Group 27"/>
          <p:cNvGrpSpPr>
            <a:grpSpLocks/>
          </p:cNvGrpSpPr>
          <p:nvPr/>
        </p:nvGrpSpPr>
        <p:grpSpPr bwMode="auto">
          <a:xfrm>
            <a:off x="6597650" y="4572000"/>
            <a:ext cx="2466975" cy="2211388"/>
            <a:chOff x="4178" y="2760"/>
            <a:chExt cx="1554" cy="1393"/>
          </a:xfrm>
        </p:grpSpPr>
        <p:sp>
          <p:nvSpPr>
            <p:cNvPr id="19467" name="Line 28"/>
            <p:cNvSpPr>
              <a:spLocks noChangeShapeType="1"/>
            </p:cNvSpPr>
            <p:nvPr/>
          </p:nvSpPr>
          <p:spPr bwMode="auto">
            <a:xfrm>
              <a:off x="4952" y="2950"/>
              <a:ext cx="6" cy="159"/>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8" name="Text Box 29"/>
            <p:cNvSpPr txBox="1">
              <a:spLocks noChangeArrowheads="1"/>
            </p:cNvSpPr>
            <p:nvPr/>
          </p:nvSpPr>
          <p:spPr bwMode="auto">
            <a:xfrm>
              <a:off x="4416" y="2760"/>
              <a:ext cx="1077" cy="212"/>
            </a:xfrm>
            <a:prstGeom prst="rect">
              <a:avLst/>
            </a:prstGeom>
            <a:noFill/>
            <a:ln>
              <a:noFill/>
            </a:ln>
            <a:effectLst/>
            <a:extLst>
              <a:ext uri="{909E8E84-426E-40DD-AFC4-6F175D3DCCD1}">
                <a14:hiddenFill xmlns:a14="http://schemas.microsoft.com/office/drawing/2010/main">
                  <a:solidFill>
                    <a:srgbClr val="FFE1E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r>
                <a:rPr lang="en-US" altLang="de-DE" sz="1600">
                  <a:solidFill>
                    <a:srgbClr val="CC0000"/>
                  </a:solidFill>
                </a:rPr>
                <a:t>target electrons</a:t>
              </a:r>
            </a:p>
          </p:txBody>
        </p:sp>
        <p:sp>
          <p:nvSpPr>
            <p:cNvPr id="19469" name="Text Box 30"/>
            <p:cNvSpPr txBox="1">
              <a:spLocks noChangeArrowheads="1"/>
            </p:cNvSpPr>
            <p:nvPr/>
          </p:nvSpPr>
          <p:spPr bwMode="auto">
            <a:xfrm>
              <a:off x="4744" y="3972"/>
              <a:ext cx="422" cy="181"/>
            </a:xfrm>
            <a:prstGeom prst="rect">
              <a:avLst/>
            </a:prstGeom>
            <a:noFill/>
            <a:ln>
              <a:noFill/>
            </a:ln>
            <a:effectLst/>
            <a:extLst>
              <a:ext uri="{909E8E84-426E-40DD-AFC4-6F175D3DCCD1}">
                <a14:hiddenFill xmlns:a14="http://schemas.microsoft.com/office/drawing/2010/main">
                  <a:solidFill>
                    <a:srgbClr val="FFE1E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lnSpc>
                  <a:spcPct val="80000"/>
                </a:lnSpc>
              </a:pPr>
              <a:r>
                <a:rPr lang="en-US" altLang="de-DE" sz="1600">
                  <a:solidFill>
                    <a:srgbClr val="CC0000"/>
                  </a:solidFill>
                </a:rPr>
                <a:t>track</a:t>
              </a:r>
            </a:p>
          </p:txBody>
        </p:sp>
        <p:sp>
          <p:nvSpPr>
            <p:cNvPr id="19470" name="Text Box 31"/>
            <p:cNvSpPr txBox="1">
              <a:spLocks noChangeArrowheads="1"/>
            </p:cNvSpPr>
            <p:nvPr/>
          </p:nvSpPr>
          <p:spPr bwMode="auto">
            <a:xfrm>
              <a:off x="4241" y="3087"/>
              <a:ext cx="1428" cy="181"/>
            </a:xfrm>
            <a:prstGeom prst="rect">
              <a:avLst/>
            </a:prstGeom>
            <a:noFill/>
            <a:ln>
              <a:noFill/>
            </a:ln>
            <a:effectLst/>
            <a:extLst>
              <a:ext uri="{909E8E84-426E-40DD-AFC4-6F175D3DCCD1}">
                <a14:hiddenFill xmlns:a14="http://schemas.microsoft.com/office/drawing/2010/main">
                  <a:solidFill>
                    <a:srgbClr val="FFC5C5"/>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lnSpc>
                  <a:spcPct val="80000"/>
                </a:lnSpc>
              </a:pPr>
              <a:r>
                <a:rPr lang="en-US" altLang="de-DE" sz="1600">
                  <a:solidFill>
                    <a:srgbClr val="CC0000"/>
                  </a:solidFill>
                </a:rPr>
                <a:t>electron cascade</a:t>
              </a:r>
            </a:p>
          </p:txBody>
        </p:sp>
        <p:sp>
          <p:nvSpPr>
            <p:cNvPr id="19471" name="Text Box 32"/>
            <p:cNvSpPr txBox="1">
              <a:spLocks noChangeArrowheads="1"/>
            </p:cNvSpPr>
            <p:nvPr/>
          </p:nvSpPr>
          <p:spPr bwMode="auto">
            <a:xfrm>
              <a:off x="4178" y="3382"/>
              <a:ext cx="155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lnSpc>
                  <a:spcPct val="80000"/>
                </a:lnSpc>
              </a:pPr>
              <a:r>
                <a:rPr lang="en-US" altLang="de-DE" sz="1600">
                  <a:solidFill>
                    <a:srgbClr val="CC0000"/>
                  </a:solidFill>
                </a:rPr>
                <a:t>coupling to lattice</a:t>
              </a:r>
            </a:p>
          </p:txBody>
        </p:sp>
        <p:sp>
          <p:nvSpPr>
            <p:cNvPr id="19472" name="Line 33"/>
            <p:cNvSpPr>
              <a:spLocks noChangeShapeType="1"/>
            </p:cNvSpPr>
            <p:nvPr/>
          </p:nvSpPr>
          <p:spPr bwMode="auto">
            <a:xfrm>
              <a:off x="4952" y="3245"/>
              <a:ext cx="6" cy="159"/>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73" name="Line 34"/>
            <p:cNvSpPr>
              <a:spLocks noChangeShapeType="1"/>
            </p:cNvSpPr>
            <p:nvPr/>
          </p:nvSpPr>
          <p:spPr bwMode="auto">
            <a:xfrm>
              <a:off x="4952" y="3541"/>
              <a:ext cx="6" cy="159"/>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74" name="Line 35"/>
            <p:cNvSpPr>
              <a:spLocks noChangeShapeType="1"/>
            </p:cNvSpPr>
            <p:nvPr/>
          </p:nvSpPr>
          <p:spPr bwMode="auto">
            <a:xfrm>
              <a:off x="4952" y="3836"/>
              <a:ext cx="6" cy="159"/>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75" name="Text Box 36"/>
            <p:cNvSpPr txBox="1">
              <a:spLocks noChangeArrowheads="1"/>
            </p:cNvSpPr>
            <p:nvPr/>
          </p:nvSpPr>
          <p:spPr bwMode="auto">
            <a:xfrm>
              <a:off x="4179" y="3677"/>
              <a:ext cx="155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lnSpc>
                  <a:spcPct val="80000"/>
                </a:lnSpc>
              </a:pPr>
              <a:r>
                <a:rPr lang="en-US" altLang="de-DE" sz="1600">
                  <a:solidFill>
                    <a:srgbClr val="CC0000"/>
                  </a:solidFill>
                </a:rPr>
                <a:t>lattice disorder</a:t>
              </a:r>
            </a:p>
          </p:txBody>
        </p:sp>
      </p:grpSp>
      <p:sp>
        <p:nvSpPr>
          <p:cNvPr id="19464" name="Text Box 37"/>
          <p:cNvSpPr txBox="1">
            <a:spLocks noChangeArrowheads="1"/>
          </p:cNvSpPr>
          <p:nvPr/>
        </p:nvSpPr>
        <p:spPr bwMode="auto">
          <a:xfrm>
            <a:off x="1873250" y="2124075"/>
            <a:ext cx="2232025" cy="64135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r>
              <a:rPr lang="de-DE" altLang="de-DE" sz="1800"/>
              <a:t>direct interaction with atoms</a:t>
            </a:r>
          </a:p>
        </p:txBody>
      </p:sp>
      <p:sp>
        <p:nvSpPr>
          <p:cNvPr id="19465" name="Text Box 38"/>
          <p:cNvSpPr txBox="1">
            <a:spLocks noChangeArrowheads="1"/>
          </p:cNvSpPr>
          <p:nvPr/>
        </p:nvSpPr>
        <p:spPr bwMode="auto">
          <a:xfrm>
            <a:off x="4752975" y="1987550"/>
            <a:ext cx="3598863" cy="9159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a:r>
              <a:rPr lang="de-DE" altLang="de-DE" sz="1800"/>
              <a:t>two steps:</a:t>
            </a:r>
          </a:p>
          <a:p>
            <a:pPr algn="ctr"/>
            <a:r>
              <a:rPr lang="de-DE" altLang="de-DE" sz="1800"/>
              <a:t>1) interaction with electrons</a:t>
            </a:r>
          </a:p>
          <a:p>
            <a:pPr algn="ctr"/>
            <a:r>
              <a:rPr lang="de-DE" altLang="de-DE" sz="1800"/>
              <a:t>2) energy transfer to atoms</a:t>
            </a:r>
          </a:p>
        </p:txBody>
      </p:sp>
      <p:sp>
        <p:nvSpPr>
          <p:cNvPr id="19466" name="Rectangle 39"/>
          <p:cNvSpPr>
            <a:spLocks noChangeArrowheads="1"/>
          </p:cNvSpPr>
          <p:nvPr/>
        </p:nvSpPr>
        <p:spPr bwMode="auto">
          <a:xfrm>
            <a:off x="2627313" y="44450"/>
            <a:ext cx="4171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r>
              <a:rPr lang="en-US" altLang="de-DE" sz="3600">
                <a:solidFill>
                  <a:srgbClr val="FFFF66"/>
                </a:solidFill>
              </a:rPr>
              <a:t>Energy deposition</a:t>
            </a: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211860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TextBox 404"/>
          <p:cNvSpPr txBox="1"/>
          <p:nvPr/>
        </p:nvSpPr>
        <p:spPr>
          <a:xfrm>
            <a:off x="3828" y="303039"/>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Damage creation</a:t>
            </a:r>
          </a:p>
        </p:txBody>
      </p:sp>
      <p:cxnSp>
        <p:nvCxnSpPr>
          <p:cNvPr id="7"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423"/>
          <p:cNvGrpSpPr>
            <a:grpSpLocks/>
          </p:cNvGrpSpPr>
          <p:nvPr/>
        </p:nvGrpSpPr>
        <p:grpSpPr bwMode="auto">
          <a:xfrm>
            <a:off x="361950" y="1124253"/>
            <a:ext cx="8497888" cy="5337175"/>
            <a:chOff x="431" y="674"/>
            <a:chExt cx="5353" cy="3362"/>
          </a:xfrm>
        </p:grpSpPr>
        <p:grpSp>
          <p:nvGrpSpPr>
            <p:cNvPr id="11" name="Group 2"/>
            <p:cNvGrpSpPr>
              <a:grpSpLocks/>
            </p:cNvGrpSpPr>
            <p:nvPr/>
          </p:nvGrpSpPr>
          <p:grpSpPr bwMode="auto">
            <a:xfrm>
              <a:off x="1904" y="1687"/>
              <a:ext cx="1100" cy="626"/>
              <a:chOff x="1872" y="1196"/>
              <a:chExt cx="1100" cy="626"/>
            </a:xfrm>
          </p:grpSpPr>
          <p:grpSp>
            <p:nvGrpSpPr>
              <p:cNvPr id="330" name="Group 3"/>
              <p:cNvGrpSpPr>
                <a:grpSpLocks/>
              </p:cNvGrpSpPr>
              <p:nvPr/>
            </p:nvGrpSpPr>
            <p:grpSpPr bwMode="auto">
              <a:xfrm>
                <a:off x="1872" y="1196"/>
                <a:ext cx="1100" cy="622"/>
                <a:chOff x="1056" y="1945"/>
                <a:chExt cx="1902" cy="1032"/>
              </a:xfrm>
            </p:grpSpPr>
            <p:sp>
              <p:nvSpPr>
                <p:cNvPr id="332" name="Oval 4"/>
                <p:cNvSpPr>
                  <a:spLocks noChangeArrowheads="1"/>
                </p:cNvSpPr>
                <p:nvPr/>
              </p:nvSpPr>
              <p:spPr bwMode="auto">
                <a:xfrm>
                  <a:off x="1056"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3" name="Oval 5"/>
                <p:cNvSpPr>
                  <a:spLocks noChangeArrowheads="1"/>
                </p:cNvSpPr>
                <p:nvPr/>
              </p:nvSpPr>
              <p:spPr bwMode="auto">
                <a:xfrm>
                  <a:off x="1056"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4" name="Oval 6"/>
                <p:cNvSpPr>
                  <a:spLocks noChangeArrowheads="1"/>
                </p:cNvSpPr>
                <p:nvPr/>
              </p:nvSpPr>
              <p:spPr bwMode="auto">
                <a:xfrm>
                  <a:off x="1056"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5" name="Oval 7"/>
                <p:cNvSpPr>
                  <a:spLocks noChangeArrowheads="1"/>
                </p:cNvSpPr>
                <p:nvPr/>
              </p:nvSpPr>
              <p:spPr bwMode="auto">
                <a:xfrm>
                  <a:off x="1056"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6" name="Oval 8"/>
                <p:cNvSpPr>
                  <a:spLocks noChangeArrowheads="1"/>
                </p:cNvSpPr>
                <p:nvPr/>
              </p:nvSpPr>
              <p:spPr bwMode="auto">
                <a:xfrm>
                  <a:off x="1056"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7" name="Oval 9"/>
                <p:cNvSpPr>
                  <a:spLocks noChangeArrowheads="1"/>
                </p:cNvSpPr>
                <p:nvPr/>
              </p:nvSpPr>
              <p:spPr bwMode="auto">
                <a:xfrm>
                  <a:off x="1056"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8" name="Oval 10"/>
                <p:cNvSpPr>
                  <a:spLocks noChangeArrowheads="1"/>
                </p:cNvSpPr>
                <p:nvPr/>
              </p:nvSpPr>
              <p:spPr bwMode="auto">
                <a:xfrm>
                  <a:off x="1056"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9" name="Oval 11"/>
                <p:cNvSpPr>
                  <a:spLocks noChangeArrowheads="1"/>
                </p:cNvSpPr>
                <p:nvPr/>
              </p:nvSpPr>
              <p:spPr bwMode="auto">
                <a:xfrm>
                  <a:off x="119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0" name="Oval 12"/>
                <p:cNvSpPr>
                  <a:spLocks noChangeArrowheads="1"/>
                </p:cNvSpPr>
                <p:nvPr/>
              </p:nvSpPr>
              <p:spPr bwMode="auto">
                <a:xfrm>
                  <a:off x="119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1" name="Oval 13"/>
                <p:cNvSpPr>
                  <a:spLocks noChangeArrowheads="1"/>
                </p:cNvSpPr>
                <p:nvPr/>
              </p:nvSpPr>
              <p:spPr bwMode="auto">
                <a:xfrm>
                  <a:off x="119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2" name="Oval 14"/>
                <p:cNvSpPr>
                  <a:spLocks noChangeArrowheads="1"/>
                </p:cNvSpPr>
                <p:nvPr/>
              </p:nvSpPr>
              <p:spPr bwMode="auto">
                <a:xfrm>
                  <a:off x="119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3" name="Oval 15"/>
                <p:cNvSpPr>
                  <a:spLocks noChangeArrowheads="1"/>
                </p:cNvSpPr>
                <p:nvPr/>
              </p:nvSpPr>
              <p:spPr bwMode="auto">
                <a:xfrm>
                  <a:off x="119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4" name="Oval 16"/>
                <p:cNvSpPr>
                  <a:spLocks noChangeArrowheads="1"/>
                </p:cNvSpPr>
                <p:nvPr/>
              </p:nvSpPr>
              <p:spPr bwMode="auto">
                <a:xfrm>
                  <a:off x="119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5" name="Oval 17"/>
                <p:cNvSpPr>
                  <a:spLocks noChangeArrowheads="1"/>
                </p:cNvSpPr>
                <p:nvPr/>
              </p:nvSpPr>
              <p:spPr bwMode="auto">
                <a:xfrm>
                  <a:off x="119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6" name="Oval 18"/>
                <p:cNvSpPr>
                  <a:spLocks noChangeArrowheads="1"/>
                </p:cNvSpPr>
                <p:nvPr/>
              </p:nvSpPr>
              <p:spPr bwMode="auto">
                <a:xfrm>
                  <a:off x="1331"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7" name="Oval 19"/>
                <p:cNvSpPr>
                  <a:spLocks noChangeArrowheads="1"/>
                </p:cNvSpPr>
                <p:nvPr/>
              </p:nvSpPr>
              <p:spPr bwMode="auto">
                <a:xfrm>
                  <a:off x="1331"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8" name="Oval 20"/>
                <p:cNvSpPr>
                  <a:spLocks noChangeArrowheads="1"/>
                </p:cNvSpPr>
                <p:nvPr/>
              </p:nvSpPr>
              <p:spPr bwMode="auto">
                <a:xfrm>
                  <a:off x="1331"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9" name="Oval 21"/>
                <p:cNvSpPr>
                  <a:spLocks noChangeArrowheads="1"/>
                </p:cNvSpPr>
                <p:nvPr/>
              </p:nvSpPr>
              <p:spPr bwMode="auto">
                <a:xfrm>
                  <a:off x="1331"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0" name="Oval 22"/>
                <p:cNvSpPr>
                  <a:spLocks noChangeArrowheads="1"/>
                </p:cNvSpPr>
                <p:nvPr/>
              </p:nvSpPr>
              <p:spPr bwMode="auto">
                <a:xfrm>
                  <a:off x="1331"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1" name="Oval 23"/>
                <p:cNvSpPr>
                  <a:spLocks noChangeArrowheads="1"/>
                </p:cNvSpPr>
                <p:nvPr/>
              </p:nvSpPr>
              <p:spPr bwMode="auto">
                <a:xfrm>
                  <a:off x="1331"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2" name="Oval 24"/>
                <p:cNvSpPr>
                  <a:spLocks noChangeArrowheads="1"/>
                </p:cNvSpPr>
                <p:nvPr/>
              </p:nvSpPr>
              <p:spPr bwMode="auto">
                <a:xfrm>
                  <a:off x="1331"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3" name="Oval 25"/>
                <p:cNvSpPr>
                  <a:spLocks noChangeArrowheads="1"/>
                </p:cNvSpPr>
                <p:nvPr/>
              </p:nvSpPr>
              <p:spPr bwMode="auto">
                <a:xfrm>
                  <a:off x="1469"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4" name="Oval 26"/>
                <p:cNvSpPr>
                  <a:spLocks noChangeArrowheads="1"/>
                </p:cNvSpPr>
                <p:nvPr/>
              </p:nvSpPr>
              <p:spPr bwMode="auto">
                <a:xfrm>
                  <a:off x="1469"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5" name="Oval 27"/>
                <p:cNvSpPr>
                  <a:spLocks noChangeArrowheads="1"/>
                </p:cNvSpPr>
                <p:nvPr/>
              </p:nvSpPr>
              <p:spPr bwMode="auto">
                <a:xfrm>
                  <a:off x="1469"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6" name="Oval 28"/>
                <p:cNvSpPr>
                  <a:spLocks noChangeArrowheads="1"/>
                </p:cNvSpPr>
                <p:nvPr/>
              </p:nvSpPr>
              <p:spPr bwMode="auto">
                <a:xfrm>
                  <a:off x="1469"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7" name="Oval 29"/>
                <p:cNvSpPr>
                  <a:spLocks noChangeArrowheads="1"/>
                </p:cNvSpPr>
                <p:nvPr/>
              </p:nvSpPr>
              <p:spPr bwMode="auto">
                <a:xfrm>
                  <a:off x="1469"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8" name="Oval 30"/>
                <p:cNvSpPr>
                  <a:spLocks noChangeArrowheads="1"/>
                </p:cNvSpPr>
                <p:nvPr/>
              </p:nvSpPr>
              <p:spPr bwMode="auto">
                <a:xfrm>
                  <a:off x="1469"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9" name="Oval 31"/>
                <p:cNvSpPr>
                  <a:spLocks noChangeArrowheads="1"/>
                </p:cNvSpPr>
                <p:nvPr/>
              </p:nvSpPr>
              <p:spPr bwMode="auto">
                <a:xfrm>
                  <a:off x="1469"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0" name="Oval 32"/>
                <p:cNvSpPr>
                  <a:spLocks noChangeArrowheads="1"/>
                </p:cNvSpPr>
                <p:nvPr/>
              </p:nvSpPr>
              <p:spPr bwMode="auto">
                <a:xfrm>
                  <a:off x="1607"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1" name="Oval 33"/>
                <p:cNvSpPr>
                  <a:spLocks noChangeArrowheads="1"/>
                </p:cNvSpPr>
                <p:nvPr/>
              </p:nvSpPr>
              <p:spPr bwMode="auto">
                <a:xfrm>
                  <a:off x="1607"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2" name="Oval 34"/>
                <p:cNvSpPr>
                  <a:spLocks noChangeArrowheads="1"/>
                </p:cNvSpPr>
                <p:nvPr/>
              </p:nvSpPr>
              <p:spPr bwMode="auto">
                <a:xfrm>
                  <a:off x="1607"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3" name="Oval 35"/>
                <p:cNvSpPr>
                  <a:spLocks noChangeArrowheads="1"/>
                </p:cNvSpPr>
                <p:nvPr/>
              </p:nvSpPr>
              <p:spPr bwMode="auto">
                <a:xfrm>
                  <a:off x="1607"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4" name="Oval 36"/>
                <p:cNvSpPr>
                  <a:spLocks noChangeArrowheads="1"/>
                </p:cNvSpPr>
                <p:nvPr/>
              </p:nvSpPr>
              <p:spPr bwMode="auto">
                <a:xfrm>
                  <a:off x="1607"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5" name="Oval 37"/>
                <p:cNvSpPr>
                  <a:spLocks noChangeArrowheads="1"/>
                </p:cNvSpPr>
                <p:nvPr/>
              </p:nvSpPr>
              <p:spPr bwMode="auto">
                <a:xfrm>
                  <a:off x="1607"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6" name="Oval 38"/>
                <p:cNvSpPr>
                  <a:spLocks noChangeArrowheads="1"/>
                </p:cNvSpPr>
                <p:nvPr/>
              </p:nvSpPr>
              <p:spPr bwMode="auto">
                <a:xfrm>
                  <a:off x="1607"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7" name="Oval 39"/>
                <p:cNvSpPr>
                  <a:spLocks noChangeArrowheads="1"/>
                </p:cNvSpPr>
                <p:nvPr/>
              </p:nvSpPr>
              <p:spPr bwMode="auto">
                <a:xfrm>
                  <a:off x="1745"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8" name="Oval 40"/>
                <p:cNvSpPr>
                  <a:spLocks noChangeArrowheads="1"/>
                </p:cNvSpPr>
                <p:nvPr/>
              </p:nvSpPr>
              <p:spPr bwMode="auto">
                <a:xfrm>
                  <a:off x="1745"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9" name="Oval 41"/>
                <p:cNvSpPr>
                  <a:spLocks noChangeArrowheads="1"/>
                </p:cNvSpPr>
                <p:nvPr/>
              </p:nvSpPr>
              <p:spPr bwMode="auto">
                <a:xfrm>
                  <a:off x="1745"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0" name="Oval 42"/>
                <p:cNvSpPr>
                  <a:spLocks noChangeArrowheads="1"/>
                </p:cNvSpPr>
                <p:nvPr/>
              </p:nvSpPr>
              <p:spPr bwMode="auto">
                <a:xfrm>
                  <a:off x="1745"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1" name="Oval 43"/>
                <p:cNvSpPr>
                  <a:spLocks noChangeArrowheads="1"/>
                </p:cNvSpPr>
                <p:nvPr/>
              </p:nvSpPr>
              <p:spPr bwMode="auto">
                <a:xfrm>
                  <a:off x="1745"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2" name="Oval 44"/>
                <p:cNvSpPr>
                  <a:spLocks noChangeArrowheads="1"/>
                </p:cNvSpPr>
                <p:nvPr/>
              </p:nvSpPr>
              <p:spPr bwMode="auto">
                <a:xfrm>
                  <a:off x="1745"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3" name="Oval 45"/>
                <p:cNvSpPr>
                  <a:spLocks noChangeArrowheads="1"/>
                </p:cNvSpPr>
                <p:nvPr/>
              </p:nvSpPr>
              <p:spPr bwMode="auto">
                <a:xfrm>
                  <a:off x="1745"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4" name="Oval 46"/>
                <p:cNvSpPr>
                  <a:spLocks noChangeArrowheads="1"/>
                </p:cNvSpPr>
                <p:nvPr/>
              </p:nvSpPr>
              <p:spPr bwMode="auto">
                <a:xfrm>
                  <a:off x="188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5" name="Oval 47"/>
                <p:cNvSpPr>
                  <a:spLocks noChangeArrowheads="1"/>
                </p:cNvSpPr>
                <p:nvPr/>
              </p:nvSpPr>
              <p:spPr bwMode="auto">
                <a:xfrm>
                  <a:off x="188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6" name="Oval 48"/>
                <p:cNvSpPr>
                  <a:spLocks noChangeArrowheads="1"/>
                </p:cNvSpPr>
                <p:nvPr/>
              </p:nvSpPr>
              <p:spPr bwMode="auto">
                <a:xfrm>
                  <a:off x="188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7" name="Oval 49"/>
                <p:cNvSpPr>
                  <a:spLocks noChangeArrowheads="1"/>
                </p:cNvSpPr>
                <p:nvPr/>
              </p:nvSpPr>
              <p:spPr bwMode="auto">
                <a:xfrm>
                  <a:off x="188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8" name="Oval 50"/>
                <p:cNvSpPr>
                  <a:spLocks noChangeArrowheads="1"/>
                </p:cNvSpPr>
                <p:nvPr/>
              </p:nvSpPr>
              <p:spPr bwMode="auto">
                <a:xfrm>
                  <a:off x="188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9" name="Oval 51"/>
                <p:cNvSpPr>
                  <a:spLocks noChangeArrowheads="1"/>
                </p:cNvSpPr>
                <p:nvPr/>
              </p:nvSpPr>
              <p:spPr bwMode="auto">
                <a:xfrm>
                  <a:off x="188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0" name="Oval 52"/>
                <p:cNvSpPr>
                  <a:spLocks noChangeArrowheads="1"/>
                </p:cNvSpPr>
                <p:nvPr/>
              </p:nvSpPr>
              <p:spPr bwMode="auto">
                <a:xfrm>
                  <a:off x="188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1" name="Oval 53"/>
                <p:cNvSpPr>
                  <a:spLocks noChangeArrowheads="1"/>
                </p:cNvSpPr>
                <p:nvPr/>
              </p:nvSpPr>
              <p:spPr bwMode="auto">
                <a:xfrm>
                  <a:off x="2016"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2" name="Oval 54"/>
                <p:cNvSpPr>
                  <a:spLocks noChangeArrowheads="1"/>
                </p:cNvSpPr>
                <p:nvPr/>
              </p:nvSpPr>
              <p:spPr bwMode="auto">
                <a:xfrm>
                  <a:off x="2016"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3" name="Oval 55"/>
                <p:cNvSpPr>
                  <a:spLocks noChangeArrowheads="1"/>
                </p:cNvSpPr>
                <p:nvPr/>
              </p:nvSpPr>
              <p:spPr bwMode="auto">
                <a:xfrm>
                  <a:off x="2016"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4" name="Oval 56"/>
                <p:cNvSpPr>
                  <a:spLocks noChangeArrowheads="1"/>
                </p:cNvSpPr>
                <p:nvPr/>
              </p:nvSpPr>
              <p:spPr bwMode="auto">
                <a:xfrm>
                  <a:off x="2016"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5" name="Oval 57"/>
                <p:cNvSpPr>
                  <a:spLocks noChangeArrowheads="1"/>
                </p:cNvSpPr>
                <p:nvPr/>
              </p:nvSpPr>
              <p:spPr bwMode="auto">
                <a:xfrm>
                  <a:off x="2016"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6" name="Oval 58"/>
                <p:cNvSpPr>
                  <a:spLocks noChangeArrowheads="1"/>
                </p:cNvSpPr>
                <p:nvPr/>
              </p:nvSpPr>
              <p:spPr bwMode="auto">
                <a:xfrm>
                  <a:off x="2016"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7" name="Oval 59"/>
                <p:cNvSpPr>
                  <a:spLocks noChangeArrowheads="1"/>
                </p:cNvSpPr>
                <p:nvPr/>
              </p:nvSpPr>
              <p:spPr bwMode="auto">
                <a:xfrm>
                  <a:off x="2016"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8" name="Oval 60"/>
                <p:cNvSpPr>
                  <a:spLocks noChangeArrowheads="1"/>
                </p:cNvSpPr>
                <p:nvPr/>
              </p:nvSpPr>
              <p:spPr bwMode="auto">
                <a:xfrm>
                  <a:off x="215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9" name="Oval 61"/>
                <p:cNvSpPr>
                  <a:spLocks noChangeArrowheads="1"/>
                </p:cNvSpPr>
                <p:nvPr/>
              </p:nvSpPr>
              <p:spPr bwMode="auto">
                <a:xfrm>
                  <a:off x="215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0" name="Oval 62"/>
                <p:cNvSpPr>
                  <a:spLocks noChangeArrowheads="1"/>
                </p:cNvSpPr>
                <p:nvPr/>
              </p:nvSpPr>
              <p:spPr bwMode="auto">
                <a:xfrm>
                  <a:off x="215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1" name="Oval 63"/>
                <p:cNvSpPr>
                  <a:spLocks noChangeArrowheads="1"/>
                </p:cNvSpPr>
                <p:nvPr/>
              </p:nvSpPr>
              <p:spPr bwMode="auto">
                <a:xfrm>
                  <a:off x="215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2" name="Oval 64"/>
                <p:cNvSpPr>
                  <a:spLocks noChangeArrowheads="1"/>
                </p:cNvSpPr>
                <p:nvPr/>
              </p:nvSpPr>
              <p:spPr bwMode="auto">
                <a:xfrm>
                  <a:off x="215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3" name="Oval 65"/>
                <p:cNvSpPr>
                  <a:spLocks noChangeArrowheads="1"/>
                </p:cNvSpPr>
                <p:nvPr/>
              </p:nvSpPr>
              <p:spPr bwMode="auto">
                <a:xfrm>
                  <a:off x="215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4" name="Oval 66"/>
                <p:cNvSpPr>
                  <a:spLocks noChangeArrowheads="1"/>
                </p:cNvSpPr>
                <p:nvPr/>
              </p:nvSpPr>
              <p:spPr bwMode="auto">
                <a:xfrm>
                  <a:off x="215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5" name="Oval 67"/>
                <p:cNvSpPr>
                  <a:spLocks noChangeArrowheads="1"/>
                </p:cNvSpPr>
                <p:nvPr/>
              </p:nvSpPr>
              <p:spPr bwMode="auto">
                <a:xfrm>
                  <a:off x="2291"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6" name="Oval 68"/>
                <p:cNvSpPr>
                  <a:spLocks noChangeArrowheads="1"/>
                </p:cNvSpPr>
                <p:nvPr/>
              </p:nvSpPr>
              <p:spPr bwMode="auto">
                <a:xfrm>
                  <a:off x="2291"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7" name="Oval 69"/>
                <p:cNvSpPr>
                  <a:spLocks noChangeArrowheads="1"/>
                </p:cNvSpPr>
                <p:nvPr/>
              </p:nvSpPr>
              <p:spPr bwMode="auto">
                <a:xfrm>
                  <a:off x="2291"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8" name="Oval 70"/>
                <p:cNvSpPr>
                  <a:spLocks noChangeArrowheads="1"/>
                </p:cNvSpPr>
                <p:nvPr/>
              </p:nvSpPr>
              <p:spPr bwMode="auto">
                <a:xfrm>
                  <a:off x="2291"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9" name="Oval 71"/>
                <p:cNvSpPr>
                  <a:spLocks noChangeArrowheads="1"/>
                </p:cNvSpPr>
                <p:nvPr/>
              </p:nvSpPr>
              <p:spPr bwMode="auto">
                <a:xfrm>
                  <a:off x="2291"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0" name="Oval 72"/>
                <p:cNvSpPr>
                  <a:spLocks noChangeArrowheads="1"/>
                </p:cNvSpPr>
                <p:nvPr/>
              </p:nvSpPr>
              <p:spPr bwMode="auto">
                <a:xfrm>
                  <a:off x="2291"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1" name="Oval 73"/>
                <p:cNvSpPr>
                  <a:spLocks noChangeArrowheads="1"/>
                </p:cNvSpPr>
                <p:nvPr/>
              </p:nvSpPr>
              <p:spPr bwMode="auto">
                <a:xfrm>
                  <a:off x="2291"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3" name="Oval 74"/>
                <p:cNvSpPr>
                  <a:spLocks noChangeArrowheads="1"/>
                </p:cNvSpPr>
                <p:nvPr/>
              </p:nvSpPr>
              <p:spPr bwMode="auto">
                <a:xfrm>
                  <a:off x="2429"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4" name="Oval 75"/>
                <p:cNvSpPr>
                  <a:spLocks noChangeArrowheads="1"/>
                </p:cNvSpPr>
                <p:nvPr/>
              </p:nvSpPr>
              <p:spPr bwMode="auto">
                <a:xfrm>
                  <a:off x="2429"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6" name="Oval 76"/>
                <p:cNvSpPr>
                  <a:spLocks noChangeArrowheads="1"/>
                </p:cNvSpPr>
                <p:nvPr/>
              </p:nvSpPr>
              <p:spPr bwMode="auto">
                <a:xfrm>
                  <a:off x="2429"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7" name="Oval 77"/>
                <p:cNvSpPr>
                  <a:spLocks noChangeArrowheads="1"/>
                </p:cNvSpPr>
                <p:nvPr/>
              </p:nvSpPr>
              <p:spPr bwMode="auto">
                <a:xfrm>
                  <a:off x="2429"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8" name="Oval 78"/>
                <p:cNvSpPr>
                  <a:spLocks noChangeArrowheads="1"/>
                </p:cNvSpPr>
                <p:nvPr/>
              </p:nvSpPr>
              <p:spPr bwMode="auto">
                <a:xfrm>
                  <a:off x="2429"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9" name="Oval 79"/>
                <p:cNvSpPr>
                  <a:spLocks noChangeArrowheads="1"/>
                </p:cNvSpPr>
                <p:nvPr/>
              </p:nvSpPr>
              <p:spPr bwMode="auto">
                <a:xfrm>
                  <a:off x="2429"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0" name="Oval 80"/>
                <p:cNvSpPr>
                  <a:spLocks noChangeArrowheads="1"/>
                </p:cNvSpPr>
                <p:nvPr/>
              </p:nvSpPr>
              <p:spPr bwMode="auto">
                <a:xfrm>
                  <a:off x="2429"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1" name="Oval 81"/>
                <p:cNvSpPr>
                  <a:spLocks noChangeArrowheads="1"/>
                </p:cNvSpPr>
                <p:nvPr/>
              </p:nvSpPr>
              <p:spPr bwMode="auto">
                <a:xfrm>
                  <a:off x="2567"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2" name="Oval 82"/>
                <p:cNvSpPr>
                  <a:spLocks noChangeArrowheads="1"/>
                </p:cNvSpPr>
                <p:nvPr/>
              </p:nvSpPr>
              <p:spPr bwMode="auto">
                <a:xfrm>
                  <a:off x="2567"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3" name="Oval 83"/>
                <p:cNvSpPr>
                  <a:spLocks noChangeArrowheads="1"/>
                </p:cNvSpPr>
                <p:nvPr/>
              </p:nvSpPr>
              <p:spPr bwMode="auto">
                <a:xfrm>
                  <a:off x="2567"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4" name="Oval 84"/>
                <p:cNvSpPr>
                  <a:spLocks noChangeArrowheads="1"/>
                </p:cNvSpPr>
                <p:nvPr/>
              </p:nvSpPr>
              <p:spPr bwMode="auto">
                <a:xfrm>
                  <a:off x="2567"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5" name="Oval 85"/>
                <p:cNvSpPr>
                  <a:spLocks noChangeArrowheads="1"/>
                </p:cNvSpPr>
                <p:nvPr/>
              </p:nvSpPr>
              <p:spPr bwMode="auto">
                <a:xfrm>
                  <a:off x="2567"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6" name="Oval 86"/>
                <p:cNvSpPr>
                  <a:spLocks noChangeArrowheads="1"/>
                </p:cNvSpPr>
                <p:nvPr/>
              </p:nvSpPr>
              <p:spPr bwMode="auto">
                <a:xfrm>
                  <a:off x="2567"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7" name="Oval 87"/>
                <p:cNvSpPr>
                  <a:spLocks noChangeArrowheads="1"/>
                </p:cNvSpPr>
                <p:nvPr/>
              </p:nvSpPr>
              <p:spPr bwMode="auto">
                <a:xfrm>
                  <a:off x="2567"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8" name="Oval 88"/>
                <p:cNvSpPr>
                  <a:spLocks noChangeArrowheads="1"/>
                </p:cNvSpPr>
                <p:nvPr/>
              </p:nvSpPr>
              <p:spPr bwMode="auto">
                <a:xfrm>
                  <a:off x="2705"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9" name="Oval 89"/>
                <p:cNvSpPr>
                  <a:spLocks noChangeArrowheads="1"/>
                </p:cNvSpPr>
                <p:nvPr/>
              </p:nvSpPr>
              <p:spPr bwMode="auto">
                <a:xfrm>
                  <a:off x="2705"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0" name="Oval 90"/>
                <p:cNvSpPr>
                  <a:spLocks noChangeArrowheads="1"/>
                </p:cNvSpPr>
                <p:nvPr/>
              </p:nvSpPr>
              <p:spPr bwMode="auto">
                <a:xfrm>
                  <a:off x="2705"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1" name="Oval 91"/>
                <p:cNvSpPr>
                  <a:spLocks noChangeArrowheads="1"/>
                </p:cNvSpPr>
                <p:nvPr/>
              </p:nvSpPr>
              <p:spPr bwMode="auto">
                <a:xfrm>
                  <a:off x="2705"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2" name="Oval 92"/>
                <p:cNvSpPr>
                  <a:spLocks noChangeArrowheads="1"/>
                </p:cNvSpPr>
                <p:nvPr/>
              </p:nvSpPr>
              <p:spPr bwMode="auto">
                <a:xfrm>
                  <a:off x="2705"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3" name="Oval 93"/>
                <p:cNvSpPr>
                  <a:spLocks noChangeArrowheads="1"/>
                </p:cNvSpPr>
                <p:nvPr/>
              </p:nvSpPr>
              <p:spPr bwMode="auto">
                <a:xfrm>
                  <a:off x="2705"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4" name="Oval 94"/>
                <p:cNvSpPr>
                  <a:spLocks noChangeArrowheads="1"/>
                </p:cNvSpPr>
                <p:nvPr/>
              </p:nvSpPr>
              <p:spPr bwMode="auto">
                <a:xfrm>
                  <a:off x="2705"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5" name="Oval 95"/>
                <p:cNvSpPr>
                  <a:spLocks noChangeArrowheads="1"/>
                </p:cNvSpPr>
                <p:nvPr/>
              </p:nvSpPr>
              <p:spPr bwMode="auto">
                <a:xfrm>
                  <a:off x="2843" y="194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6" name="Oval 96"/>
                <p:cNvSpPr>
                  <a:spLocks noChangeArrowheads="1"/>
                </p:cNvSpPr>
                <p:nvPr/>
              </p:nvSpPr>
              <p:spPr bwMode="auto">
                <a:xfrm>
                  <a:off x="2843" y="209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7" name="Oval 97"/>
                <p:cNvSpPr>
                  <a:spLocks noChangeArrowheads="1"/>
                </p:cNvSpPr>
                <p:nvPr/>
              </p:nvSpPr>
              <p:spPr bwMode="auto">
                <a:xfrm>
                  <a:off x="2843" y="225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8" name="Oval 98"/>
                <p:cNvSpPr>
                  <a:spLocks noChangeArrowheads="1"/>
                </p:cNvSpPr>
                <p:nvPr/>
              </p:nvSpPr>
              <p:spPr bwMode="auto">
                <a:xfrm>
                  <a:off x="2843" y="240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9" name="Oval 99"/>
                <p:cNvSpPr>
                  <a:spLocks noChangeArrowheads="1"/>
                </p:cNvSpPr>
                <p:nvPr/>
              </p:nvSpPr>
              <p:spPr bwMode="auto">
                <a:xfrm>
                  <a:off x="2843" y="255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30" name="Oval 100"/>
                <p:cNvSpPr>
                  <a:spLocks noChangeArrowheads="1"/>
                </p:cNvSpPr>
                <p:nvPr/>
              </p:nvSpPr>
              <p:spPr bwMode="auto">
                <a:xfrm>
                  <a:off x="2843" y="270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31" name="Oval 101"/>
                <p:cNvSpPr>
                  <a:spLocks noChangeArrowheads="1"/>
                </p:cNvSpPr>
                <p:nvPr/>
              </p:nvSpPr>
              <p:spPr bwMode="auto">
                <a:xfrm>
                  <a:off x="2843" y="286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sp>
            <p:nvSpPr>
              <p:cNvPr id="331" name="Rectangle 102"/>
              <p:cNvSpPr>
                <a:spLocks noChangeArrowheads="1"/>
              </p:cNvSpPr>
              <p:nvPr/>
            </p:nvSpPr>
            <p:spPr bwMode="auto">
              <a:xfrm>
                <a:off x="2190" y="1196"/>
                <a:ext cx="472" cy="626"/>
              </a:xfrm>
              <a:prstGeom prst="rect">
                <a:avLst/>
              </a:prstGeom>
              <a:solidFill>
                <a:srgbClr val="FD7F8B">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grpSp>
          <p:nvGrpSpPr>
            <p:cNvPr id="12" name="Group 103"/>
            <p:cNvGrpSpPr>
              <a:grpSpLocks/>
            </p:cNvGrpSpPr>
            <p:nvPr/>
          </p:nvGrpSpPr>
          <p:grpSpPr bwMode="auto">
            <a:xfrm>
              <a:off x="1904" y="863"/>
              <a:ext cx="1100" cy="626"/>
              <a:chOff x="1872" y="281"/>
              <a:chExt cx="1100" cy="626"/>
            </a:xfrm>
          </p:grpSpPr>
          <p:grpSp>
            <p:nvGrpSpPr>
              <p:cNvPr id="230" name="Group 104"/>
              <p:cNvGrpSpPr>
                <a:grpSpLocks/>
              </p:cNvGrpSpPr>
              <p:nvPr/>
            </p:nvGrpSpPr>
            <p:grpSpPr bwMode="auto">
              <a:xfrm>
                <a:off x="1872" y="281"/>
                <a:ext cx="1100" cy="621"/>
                <a:chOff x="1056" y="425"/>
                <a:chExt cx="1902" cy="1032"/>
              </a:xfrm>
            </p:grpSpPr>
            <p:sp>
              <p:nvSpPr>
                <p:cNvPr id="232" name="Oval 105"/>
                <p:cNvSpPr>
                  <a:spLocks noChangeArrowheads="1"/>
                </p:cNvSpPr>
                <p:nvPr/>
              </p:nvSpPr>
              <p:spPr bwMode="auto">
                <a:xfrm>
                  <a:off x="1056"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3" name="Oval 106"/>
                <p:cNvSpPr>
                  <a:spLocks noChangeArrowheads="1"/>
                </p:cNvSpPr>
                <p:nvPr/>
              </p:nvSpPr>
              <p:spPr bwMode="auto">
                <a:xfrm>
                  <a:off x="1056"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4" name="Oval 107"/>
                <p:cNvSpPr>
                  <a:spLocks noChangeArrowheads="1"/>
                </p:cNvSpPr>
                <p:nvPr/>
              </p:nvSpPr>
              <p:spPr bwMode="auto">
                <a:xfrm>
                  <a:off x="1056"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5" name="Oval 108"/>
                <p:cNvSpPr>
                  <a:spLocks noChangeArrowheads="1"/>
                </p:cNvSpPr>
                <p:nvPr/>
              </p:nvSpPr>
              <p:spPr bwMode="auto">
                <a:xfrm>
                  <a:off x="1056"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6" name="Oval 109"/>
                <p:cNvSpPr>
                  <a:spLocks noChangeArrowheads="1"/>
                </p:cNvSpPr>
                <p:nvPr/>
              </p:nvSpPr>
              <p:spPr bwMode="auto">
                <a:xfrm>
                  <a:off x="1056"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7" name="Oval 110"/>
                <p:cNvSpPr>
                  <a:spLocks noChangeArrowheads="1"/>
                </p:cNvSpPr>
                <p:nvPr/>
              </p:nvSpPr>
              <p:spPr bwMode="auto">
                <a:xfrm>
                  <a:off x="1056"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8" name="Oval 111"/>
                <p:cNvSpPr>
                  <a:spLocks noChangeArrowheads="1"/>
                </p:cNvSpPr>
                <p:nvPr/>
              </p:nvSpPr>
              <p:spPr bwMode="auto">
                <a:xfrm>
                  <a:off x="1056"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39" name="Oval 112"/>
                <p:cNvSpPr>
                  <a:spLocks noChangeArrowheads="1"/>
                </p:cNvSpPr>
                <p:nvPr/>
              </p:nvSpPr>
              <p:spPr bwMode="auto">
                <a:xfrm>
                  <a:off x="119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0" name="Oval 113"/>
                <p:cNvSpPr>
                  <a:spLocks noChangeArrowheads="1"/>
                </p:cNvSpPr>
                <p:nvPr/>
              </p:nvSpPr>
              <p:spPr bwMode="auto">
                <a:xfrm>
                  <a:off x="119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1" name="Oval 114"/>
                <p:cNvSpPr>
                  <a:spLocks noChangeArrowheads="1"/>
                </p:cNvSpPr>
                <p:nvPr/>
              </p:nvSpPr>
              <p:spPr bwMode="auto">
                <a:xfrm>
                  <a:off x="119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2" name="Oval 115"/>
                <p:cNvSpPr>
                  <a:spLocks noChangeArrowheads="1"/>
                </p:cNvSpPr>
                <p:nvPr/>
              </p:nvSpPr>
              <p:spPr bwMode="auto">
                <a:xfrm>
                  <a:off x="119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3" name="Oval 116"/>
                <p:cNvSpPr>
                  <a:spLocks noChangeArrowheads="1"/>
                </p:cNvSpPr>
                <p:nvPr/>
              </p:nvSpPr>
              <p:spPr bwMode="auto">
                <a:xfrm>
                  <a:off x="119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4" name="Oval 117"/>
                <p:cNvSpPr>
                  <a:spLocks noChangeArrowheads="1"/>
                </p:cNvSpPr>
                <p:nvPr/>
              </p:nvSpPr>
              <p:spPr bwMode="auto">
                <a:xfrm>
                  <a:off x="119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5" name="Oval 118"/>
                <p:cNvSpPr>
                  <a:spLocks noChangeArrowheads="1"/>
                </p:cNvSpPr>
                <p:nvPr/>
              </p:nvSpPr>
              <p:spPr bwMode="auto">
                <a:xfrm>
                  <a:off x="119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6" name="Oval 119"/>
                <p:cNvSpPr>
                  <a:spLocks noChangeArrowheads="1"/>
                </p:cNvSpPr>
                <p:nvPr/>
              </p:nvSpPr>
              <p:spPr bwMode="auto">
                <a:xfrm>
                  <a:off x="1331"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7" name="Oval 120"/>
                <p:cNvSpPr>
                  <a:spLocks noChangeArrowheads="1"/>
                </p:cNvSpPr>
                <p:nvPr/>
              </p:nvSpPr>
              <p:spPr bwMode="auto">
                <a:xfrm>
                  <a:off x="1331"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8" name="Oval 121"/>
                <p:cNvSpPr>
                  <a:spLocks noChangeArrowheads="1"/>
                </p:cNvSpPr>
                <p:nvPr/>
              </p:nvSpPr>
              <p:spPr bwMode="auto">
                <a:xfrm>
                  <a:off x="1331"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49" name="Oval 122"/>
                <p:cNvSpPr>
                  <a:spLocks noChangeArrowheads="1"/>
                </p:cNvSpPr>
                <p:nvPr/>
              </p:nvSpPr>
              <p:spPr bwMode="auto">
                <a:xfrm>
                  <a:off x="1331"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0" name="Oval 123"/>
                <p:cNvSpPr>
                  <a:spLocks noChangeArrowheads="1"/>
                </p:cNvSpPr>
                <p:nvPr/>
              </p:nvSpPr>
              <p:spPr bwMode="auto">
                <a:xfrm>
                  <a:off x="1331"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1" name="Oval 124"/>
                <p:cNvSpPr>
                  <a:spLocks noChangeArrowheads="1"/>
                </p:cNvSpPr>
                <p:nvPr/>
              </p:nvSpPr>
              <p:spPr bwMode="auto">
                <a:xfrm>
                  <a:off x="1331"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2" name="Oval 125"/>
                <p:cNvSpPr>
                  <a:spLocks noChangeArrowheads="1"/>
                </p:cNvSpPr>
                <p:nvPr/>
              </p:nvSpPr>
              <p:spPr bwMode="auto">
                <a:xfrm>
                  <a:off x="1331"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3" name="Oval 126"/>
                <p:cNvSpPr>
                  <a:spLocks noChangeArrowheads="1"/>
                </p:cNvSpPr>
                <p:nvPr/>
              </p:nvSpPr>
              <p:spPr bwMode="auto">
                <a:xfrm>
                  <a:off x="1469"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4" name="Oval 127"/>
                <p:cNvSpPr>
                  <a:spLocks noChangeArrowheads="1"/>
                </p:cNvSpPr>
                <p:nvPr/>
              </p:nvSpPr>
              <p:spPr bwMode="auto">
                <a:xfrm>
                  <a:off x="1469"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5" name="Oval 128"/>
                <p:cNvSpPr>
                  <a:spLocks noChangeArrowheads="1"/>
                </p:cNvSpPr>
                <p:nvPr/>
              </p:nvSpPr>
              <p:spPr bwMode="auto">
                <a:xfrm>
                  <a:off x="1469"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6" name="Oval 129"/>
                <p:cNvSpPr>
                  <a:spLocks noChangeArrowheads="1"/>
                </p:cNvSpPr>
                <p:nvPr/>
              </p:nvSpPr>
              <p:spPr bwMode="auto">
                <a:xfrm>
                  <a:off x="1469"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7" name="Oval 130"/>
                <p:cNvSpPr>
                  <a:spLocks noChangeArrowheads="1"/>
                </p:cNvSpPr>
                <p:nvPr/>
              </p:nvSpPr>
              <p:spPr bwMode="auto">
                <a:xfrm>
                  <a:off x="1469"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8" name="Oval 131"/>
                <p:cNvSpPr>
                  <a:spLocks noChangeArrowheads="1"/>
                </p:cNvSpPr>
                <p:nvPr/>
              </p:nvSpPr>
              <p:spPr bwMode="auto">
                <a:xfrm>
                  <a:off x="1469"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59" name="Oval 132"/>
                <p:cNvSpPr>
                  <a:spLocks noChangeArrowheads="1"/>
                </p:cNvSpPr>
                <p:nvPr/>
              </p:nvSpPr>
              <p:spPr bwMode="auto">
                <a:xfrm>
                  <a:off x="1469"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0" name="Oval 133"/>
                <p:cNvSpPr>
                  <a:spLocks noChangeArrowheads="1"/>
                </p:cNvSpPr>
                <p:nvPr/>
              </p:nvSpPr>
              <p:spPr bwMode="auto">
                <a:xfrm>
                  <a:off x="1607"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1" name="Oval 134"/>
                <p:cNvSpPr>
                  <a:spLocks noChangeArrowheads="1"/>
                </p:cNvSpPr>
                <p:nvPr/>
              </p:nvSpPr>
              <p:spPr bwMode="auto">
                <a:xfrm>
                  <a:off x="1607"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2" name="Oval 135"/>
                <p:cNvSpPr>
                  <a:spLocks noChangeArrowheads="1"/>
                </p:cNvSpPr>
                <p:nvPr/>
              </p:nvSpPr>
              <p:spPr bwMode="auto">
                <a:xfrm>
                  <a:off x="1607"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3" name="Oval 136"/>
                <p:cNvSpPr>
                  <a:spLocks noChangeArrowheads="1"/>
                </p:cNvSpPr>
                <p:nvPr/>
              </p:nvSpPr>
              <p:spPr bwMode="auto">
                <a:xfrm>
                  <a:off x="1607"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4" name="Oval 137"/>
                <p:cNvSpPr>
                  <a:spLocks noChangeArrowheads="1"/>
                </p:cNvSpPr>
                <p:nvPr/>
              </p:nvSpPr>
              <p:spPr bwMode="auto">
                <a:xfrm>
                  <a:off x="1607"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5" name="Oval 138"/>
                <p:cNvSpPr>
                  <a:spLocks noChangeArrowheads="1"/>
                </p:cNvSpPr>
                <p:nvPr/>
              </p:nvSpPr>
              <p:spPr bwMode="auto">
                <a:xfrm>
                  <a:off x="1607"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6" name="Oval 139"/>
                <p:cNvSpPr>
                  <a:spLocks noChangeArrowheads="1"/>
                </p:cNvSpPr>
                <p:nvPr/>
              </p:nvSpPr>
              <p:spPr bwMode="auto">
                <a:xfrm>
                  <a:off x="1607"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7" name="Oval 140"/>
                <p:cNvSpPr>
                  <a:spLocks noChangeArrowheads="1"/>
                </p:cNvSpPr>
                <p:nvPr/>
              </p:nvSpPr>
              <p:spPr bwMode="auto">
                <a:xfrm>
                  <a:off x="1745"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8" name="Oval 141"/>
                <p:cNvSpPr>
                  <a:spLocks noChangeArrowheads="1"/>
                </p:cNvSpPr>
                <p:nvPr/>
              </p:nvSpPr>
              <p:spPr bwMode="auto">
                <a:xfrm>
                  <a:off x="1745"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69" name="Oval 142"/>
                <p:cNvSpPr>
                  <a:spLocks noChangeArrowheads="1"/>
                </p:cNvSpPr>
                <p:nvPr/>
              </p:nvSpPr>
              <p:spPr bwMode="auto">
                <a:xfrm>
                  <a:off x="1745"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0" name="Oval 143"/>
                <p:cNvSpPr>
                  <a:spLocks noChangeArrowheads="1"/>
                </p:cNvSpPr>
                <p:nvPr/>
              </p:nvSpPr>
              <p:spPr bwMode="auto">
                <a:xfrm>
                  <a:off x="1745"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1" name="Oval 144"/>
                <p:cNvSpPr>
                  <a:spLocks noChangeArrowheads="1"/>
                </p:cNvSpPr>
                <p:nvPr/>
              </p:nvSpPr>
              <p:spPr bwMode="auto">
                <a:xfrm>
                  <a:off x="1745"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2" name="Oval 145"/>
                <p:cNvSpPr>
                  <a:spLocks noChangeArrowheads="1"/>
                </p:cNvSpPr>
                <p:nvPr/>
              </p:nvSpPr>
              <p:spPr bwMode="auto">
                <a:xfrm>
                  <a:off x="1745"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3" name="Oval 146"/>
                <p:cNvSpPr>
                  <a:spLocks noChangeArrowheads="1"/>
                </p:cNvSpPr>
                <p:nvPr/>
              </p:nvSpPr>
              <p:spPr bwMode="auto">
                <a:xfrm>
                  <a:off x="1745"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4" name="Oval 147"/>
                <p:cNvSpPr>
                  <a:spLocks noChangeArrowheads="1"/>
                </p:cNvSpPr>
                <p:nvPr/>
              </p:nvSpPr>
              <p:spPr bwMode="auto">
                <a:xfrm>
                  <a:off x="188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5" name="Oval 148"/>
                <p:cNvSpPr>
                  <a:spLocks noChangeArrowheads="1"/>
                </p:cNvSpPr>
                <p:nvPr/>
              </p:nvSpPr>
              <p:spPr bwMode="auto">
                <a:xfrm>
                  <a:off x="188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6" name="Oval 149"/>
                <p:cNvSpPr>
                  <a:spLocks noChangeArrowheads="1"/>
                </p:cNvSpPr>
                <p:nvPr/>
              </p:nvSpPr>
              <p:spPr bwMode="auto">
                <a:xfrm>
                  <a:off x="188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7" name="Oval 150"/>
                <p:cNvSpPr>
                  <a:spLocks noChangeArrowheads="1"/>
                </p:cNvSpPr>
                <p:nvPr/>
              </p:nvSpPr>
              <p:spPr bwMode="auto">
                <a:xfrm>
                  <a:off x="188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8" name="Oval 151"/>
                <p:cNvSpPr>
                  <a:spLocks noChangeArrowheads="1"/>
                </p:cNvSpPr>
                <p:nvPr/>
              </p:nvSpPr>
              <p:spPr bwMode="auto">
                <a:xfrm>
                  <a:off x="188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79" name="Oval 152"/>
                <p:cNvSpPr>
                  <a:spLocks noChangeArrowheads="1"/>
                </p:cNvSpPr>
                <p:nvPr/>
              </p:nvSpPr>
              <p:spPr bwMode="auto">
                <a:xfrm>
                  <a:off x="188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0" name="Oval 153"/>
                <p:cNvSpPr>
                  <a:spLocks noChangeArrowheads="1"/>
                </p:cNvSpPr>
                <p:nvPr/>
              </p:nvSpPr>
              <p:spPr bwMode="auto">
                <a:xfrm>
                  <a:off x="188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1" name="Oval 154"/>
                <p:cNvSpPr>
                  <a:spLocks noChangeArrowheads="1"/>
                </p:cNvSpPr>
                <p:nvPr/>
              </p:nvSpPr>
              <p:spPr bwMode="auto">
                <a:xfrm>
                  <a:off x="2016"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2" name="Oval 155"/>
                <p:cNvSpPr>
                  <a:spLocks noChangeArrowheads="1"/>
                </p:cNvSpPr>
                <p:nvPr/>
              </p:nvSpPr>
              <p:spPr bwMode="auto">
                <a:xfrm>
                  <a:off x="2016"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3" name="Oval 156"/>
                <p:cNvSpPr>
                  <a:spLocks noChangeArrowheads="1"/>
                </p:cNvSpPr>
                <p:nvPr/>
              </p:nvSpPr>
              <p:spPr bwMode="auto">
                <a:xfrm>
                  <a:off x="2016"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4" name="Oval 157"/>
                <p:cNvSpPr>
                  <a:spLocks noChangeArrowheads="1"/>
                </p:cNvSpPr>
                <p:nvPr/>
              </p:nvSpPr>
              <p:spPr bwMode="auto">
                <a:xfrm>
                  <a:off x="2016"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5" name="Oval 158"/>
                <p:cNvSpPr>
                  <a:spLocks noChangeArrowheads="1"/>
                </p:cNvSpPr>
                <p:nvPr/>
              </p:nvSpPr>
              <p:spPr bwMode="auto">
                <a:xfrm>
                  <a:off x="2016"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6" name="Oval 159"/>
                <p:cNvSpPr>
                  <a:spLocks noChangeArrowheads="1"/>
                </p:cNvSpPr>
                <p:nvPr/>
              </p:nvSpPr>
              <p:spPr bwMode="auto">
                <a:xfrm>
                  <a:off x="2016"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7" name="Oval 160"/>
                <p:cNvSpPr>
                  <a:spLocks noChangeArrowheads="1"/>
                </p:cNvSpPr>
                <p:nvPr/>
              </p:nvSpPr>
              <p:spPr bwMode="auto">
                <a:xfrm>
                  <a:off x="2016"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8" name="Oval 161"/>
                <p:cNvSpPr>
                  <a:spLocks noChangeArrowheads="1"/>
                </p:cNvSpPr>
                <p:nvPr/>
              </p:nvSpPr>
              <p:spPr bwMode="auto">
                <a:xfrm>
                  <a:off x="215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89" name="Oval 162"/>
                <p:cNvSpPr>
                  <a:spLocks noChangeArrowheads="1"/>
                </p:cNvSpPr>
                <p:nvPr/>
              </p:nvSpPr>
              <p:spPr bwMode="auto">
                <a:xfrm>
                  <a:off x="215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0" name="Oval 163"/>
                <p:cNvSpPr>
                  <a:spLocks noChangeArrowheads="1"/>
                </p:cNvSpPr>
                <p:nvPr/>
              </p:nvSpPr>
              <p:spPr bwMode="auto">
                <a:xfrm>
                  <a:off x="215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1" name="Oval 164"/>
                <p:cNvSpPr>
                  <a:spLocks noChangeArrowheads="1"/>
                </p:cNvSpPr>
                <p:nvPr/>
              </p:nvSpPr>
              <p:spPr bwMode="auto">
                <a:xfrm>
                  <a:off x="215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2" name="Oval 165"/>
                <p:cNvSpPr>
                  <a:spLocks noChangeArrowheads="1"/>
                </p:cNvSpPr>
                <p:nvPr/>
              </p:nvSpPr>
              <p:spPr bwMode="auto">
                <a:xfrm>
                  <a:off x="215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3" name="Oval 166"/>
                <p:cNvSpPr>
                  <a:spLocks noChangeArrowheads="1"/>
                </p:cNvSpPr>
                <p:nvPr/>
              </p:nvSpPr>
              <p:spPr bwMode="auto">
                <a:xfrm>
                  <a:off x="215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4" name="Oval 167"/>
                <p:cNvSpPr>
                  <a:spLocks noChangeArrowheads="1"/>
                </p:cNvSpPr>
                <p:nvPr/>
              </p:nvSpPr>
              <p:spPr bwMode="auto">
                <a:xfrm>
                  <a:off x="215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5" name="Oval 168"/>
                <p:cNvSpPr>
                  <a:spLocks noChangeArrowheads="1"/>
                </p:cNvSpPr>
                <p:nvPr/>
              </p:nvSpPr>
              <p:spPr bwMode="auto">
                <a:xfrm>
                  <a:off x="2291"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6" name="Oval 169"/>
                <p:cNvSpPr>
                  <a:spLocks noChangeArrowheads="1"/>
                </p:cNvSpPr>
                <p:nvPr/>
              </p:nvSpPr>
              <p:spPr bwMode="auto">
                <a:xfrm>
                  <a:off x="2291"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7" name="Oval 170"/>
                <p:cNvSpPr>
                  <a:spLocks noChangeArrowheads="1"/>
                </p:cNvSpPr>
                <p:nvPr/>
              </p:nvSpPr>
              <p:spPr bwMode="auto">
                <a:xfrm>
                  <a:off x="2291"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8" name="Oval 171"/>
                <p:cNvSpPr>
                  <a:spLocks noChangeArrowheads="1"/>
                </p:cNvSpPr>
                <p:nvPr/>
              </p:nvSpPr>
              <p:spPr bwMode="auto">
                <a:xfrm>
                  <a:off x="2291"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99" name="Oval 172"/>
                <p:cNvSpPr>
                  <a:spLocks noChangeArrowheads="1"/>
                </p:cNvSpPr>
                <p:nvPr/>
              </p:nvSpPr>
              <p:spPr bwMode="auto">
                <a:xfrm>
                  <a:off x="2291"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0" name="Oval 173"/>
                <p:cNvSpPr>
                  <a:spLocks noChangeArrowheads="1"/>
                </p:cNvSpPr>
                <p:nvPr/>
              </p:nvSpPr>
              <p:spPr bwMode="auto">
                <a:xfrm>
                  <a:off x="2291"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1" name="Oval 174"/>
                <p:cNvSpPr>
                  <a:spLocks noChangeArrowheads="1"/>
                </p:cNvSpPr>
                <p:nvPr/>
              </p:nvSpPr>
              <p:spPr bwMode="auto">
                <a:xfrm>
                  <a:off x="2291"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2" name="Oval 175"/>
                <p:cNvSpPr>
                  <a:spLocks noChangeArrowheads="1"/>
                </p:cNvSpPr>
                <p:nvPr/>
              </p:nvSpPr>
              <p:spPr bwMode="auto">
                <a:xfrm>
                  <a:off x="2429"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3" name="Oval 176"/>
                <p:cNvSpPr>
                  <a:spLocks noChangeArrowheads="1"/>
                </p:cNvSpPr>
                <p:nvPr/>
              </p:nvSpPr>
              <p:spPr bwMode="auto">
                <a:xfrm>
                  <a:off x="2429"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4" name="Oval 177"/>
                <p:cNvSpPr>
                  <a:spLocks noChangeArrowheads="1"/>
                </p:cNvSpPr>
                <p:nvPr/>
              </p:nvSpPr>
              <p:spPr bwMode="auto">
                <a:xfrm>
                  <a:off x="2429"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5" name="Oval 178"/>
                <p:cNvSpPr>
                  <a:spLocks noChangeArrowheads="1"/>
                </p:cNvSpPr>
                <p:nvPr/>
              </p:nvSpPr>
              <p:spPr bwMode="auto">
                <a:xfrm>
                  <a:off x="2429"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6" name="Oval 179"/>
                <p:cNvSpPr>
                  <a:spLocks noChangeArrowheads="1"/>
                </p:cNvSpPr>
                <p:nvPr/>
              </p:nvSpPr>
              <p:spPr bwMode="auto">
                <a:xfrm>
                  <a:off x="2429"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7" name="Oval 180"/>
                <p:cNvSpPr>
                  <a:spLocks noChangeArrowheads="1"/>
                </p:cNvSpPr>
                <p:nvPr/>
              </p:nvSpPr>
              <p:spPr bwMode="auto">
                <a:xfrm>
                  <a:off x="2429"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8" name="Oval 181"/>
                <p:cNvSpPr>
                  <a:spLocks noChangeArrowheads="1"/>
                </p:cNvSpPr>
                <p:nvPr/>
              </p:nvSpPr>
              <p:spPr bwMode="auto">
                <a:xfrm>
                  <a:off x="2429"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09" name="Oval 182"/>
                <p:cNvSpPr>
                  <a:spLocks noChangeArrowheads="1"/>
                </p:cNvSpPr>
                <p:nvPr/>
              </p:nvSpPr>
              <p:spPr bwMode="auto">
                <a:xfrm>
                  <a:off x="2567"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0" name="Oval 183"/>
                <p:cNvSpPr>
                  <a:spLocks noChangeArrowheads="1"/>
                </p:cNvSpPr>
                <p:nvPr/>
              </p:nvSpPr>
              <p:spPr bwMode="auto">
                <a:xfrm>
                  <a:off x="2567"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1" name="Oval 184"/>
                <p:cNvSpPr>
                  <a:spLocks noChangeArrowheads="1"/>
                </p:cNvSpPr>
                <p:nvPr/>
              </p:nvSpPr>
              <p:spPr bwMode="auto">
                <a:xfrm>
                  <a:off x="2567"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2" name="Oval 185"/>
                <p:cNvSpPr>
                  <a:spLocks noChangeArrowheads="1"/>
                </p:cNvSpPr>
                <p:nvPr/>
              </p:nvSpPr>
              <p:spPr bwMode="auto">
                <a:xfrm>
                  <a:off x="2567"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3" name="Oval 186"/>
                <p:cNvSpPr>
                  <a:spLocks noChangeArrowheads="1"/>
                </p:cNvSpPr>
                <p:nvPr/>
              </p:nvSpPr>
              <p:spPr bwMode="auto">
                <a:xfrm>
                  <a:off x="2567"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4" name="Oval 187"/>
                <p:cNvSpPr>
                  <a:spLocks noChangeArrowheads="1"/>
                </p:cNvSpPr>
                <p:nvPr/>
              </p:nvSpPr>
              <p:spPr bwMode="auto">
                <a:xfrm>
                  <a:off x="2567"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5" name="Oval 188"/>
                <p:cNvSpPr>
                  <a:spLocks noChangeArrowheads="1"/>
                </p:cNvSpPr>
                <p:nvPr/>
              </p:nvSpPr>
              <p:spPr bwMode="auto">
                <a:xfrm>
                  <a:off x="2567"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6" name="Oval 189"/>
                <p:cNvSpPr>
                  <a:spLocks noChangeArrowheads="1"/>
                </p:cNvSpPr>
                <p:nvPr/>
              </p:nvSpPr>
              <p:spPr bwMode="auto">
                <a:xfrm>
                  <a:off x="2705"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7" name="Oval 190"/>
                <p:cNvSpPr>
                  <a:spLocks noChangeArrowheads="1"/>
                </p:cNvSpPr>
                <p:nvPr/>
              </p:nvSpPr>
              <p:spPr bwMode="auto">
                <a:xfrm>
                  <a:off x="2705"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8" name="Oval 191"/>
                <p:cNvSpPr>
                  <a:spLocks noChangeArrowheads="1"/>
                </p:cNvSpPr>
                <p:nvPr/>
              </p:nvSpPr>
              <p:spPr bwMode="auto">
                <a:xfrm>
                  <a:off x="2705"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19" name="Oval 192"/>
                <p:cNvSpPr>
                  <a:spLocks noChangeArrowheads="1"/>
                </p:cNvSpPr>
                <p:nvPr/>
              </p:nvSpPr>
              <p:spPr bwMode="auto">
                <a:xfrm>
                  <a:off x="2705"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0" name="Oval 193"/>
                <p:cNvSpPr>
                  <a:spLocks noChangeArrowheads="1"/>
                </p:cNvSpPr>
                <p:nvPr/>
              </p:nvSpPr>
              <p:spPr bwMode="auto">
                <a:xfrm>
                  <a:off x="2705"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1" name="Oval 194"/>
                <p:cNvSpPr>
                  <a:spLocks noChangeArrowheads="1"/>
                </p:cNvSpPr>
                <p:nvPr/>
              </p:nvSpPr>
              <p:spPr bwMode="auto">
                <a:xfrm>
                  <a:off x="2705"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2" name="Oval 195"/>
                <p:cNvSpPr>
                  <a:spLocks noChangeArrowheads="1"/>
                </p:cNvSpPr>
                <p:nvPr/>
              </p:nvSpPr>
              <p:spPr bwMode="auto">
                <a:xfrm>
                  <a:off x="2705"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3" name="Oval 196"/>
                <p:cNvSpPr>
                  <a:spLocks noChangeArrowheads="1"/>
                </p:cNvSpPr>
                <p:nvPr/>
              </p:nvSpPr>
              <p:spPr bwMode="auto">
                <a:xfrm>
                  <a:off x="2843" y="4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4" name="Oval 197"/>
                <p:cNvSpPr>
                  <a:spLocks noChangeArrowheads="1"/>
                </p:cNvSpPr>
                <p:nvPr/>
              </p:nvSpPr>
              <p:spPr bwMode="auto">
                <a:xfrm>
                  <a:off x="2843" y="57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5" name="Oval 198"/>
                <p:cNvSpPr>
                  <a:spLocks noChangeArrowheads="1"/>
                </p:cNvSpPr>
                <p:nvPr/>
              </p:nvSpPr>
              <p:spPr bwMode="auto">
                <a:xfrm>
                  <a:off x="2843" y="7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6" name="Oval 199"/>
                <p:cNvSpPr>
                  <a:spLocks noChangeArrowheads="1"/>
                </p:cNvSpPr>
                <p:nvPr/>
              </p:nvSpPr>
              <p:spPr bwMode="auto">
                <a:xfrm>
                  <a:off x="2843" y="88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7" name="Oval 200"/>
                <p:cNvSpPr>
                  <a:spLocks noChangeArrowheads="1"/>
                </p:cNvSpPr>
                <p:nvPr/>
              </p:nvSpPr>
              <p:spPr bwMode="auto">
                <a:xfrm>
                  <a:off x="2843" y="103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8" name="Oval 201"/>
                <p:cNvSpPr>
                  <a:spLocks noChangeArrowheads="1"/>
                </p:cNvSpPr>
                <p:nvPr/>
              </p:nvSpPr>
              <p:spPr bwMode="auto">
                <a:xfrm>
                  <a:off x="2843" y="11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29" name="Oval 202"/>
                <p:cNvSpPr>
                  <a:spLocks noChangeArrowheads="1"/>
                </p:cNvSpPr>
                <p:nvPr/>
              </p:nvSpPr>
              <p:spPr bwMode="auto">
                <a:xfrm>
                  <a:off x="2843" y="134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sp>
            <p:nvSpPr>
              <p:cNvPr id="231" name="Rectangle 203"/>
              <p:cNvSpPr>
                <a:spLocks noChangeArrowheads="1"/>
              </p:cNvSpPr>
              <p:nvPr/>
            </p:nvSpPr>
            <p:spPr bwMode="auto">
              <a:xfrm>
                <a:off x="2315" y="281"/>
                <a:ext cx="222" cy="626"/>
              </a:xfrm>
              <a:prstGeom prst="rect">
                <a:avLst/>
              </a:prstGeom>
              <a:solidFill>
                <a:srgbClr val="FD4F6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grpSp>
          <p:nvGrpSpPr>
            <p:cNvPr id="13" name="Group 204"/>
            <p:cNvGrpSpPr>
              <a:grpSpLocks/>
            </p:cNvGrpSpPr>
            <p:nvPr/>
          </p:nvGrpSpPr>
          <p:grpSpPr bwMode="auto">
            <a:xfrm>
              <a:off x="1904" y="2549"/>
              <a:ext cx="1100" cy="626"/>
              <a:chOff x="1066" y="2160"/>
              <a:chExt cx="1100" cy="626"/>
            </a:xfrm>
          </p:grpSpPr>
          <p:grpSp>
            <p:nvGrpSpPr>
              <p:cNvPr id="130" name="Group 205"/>
              <p:cNvGrpSpPr>
                <a:grpSpLocks/>
              </p:cNvGrpSpPr>
              <p:nvPr/>
            </p:nvGrpSpPr>
            <p:grpSpPr bwMode="auto">
              <a:xfrm>
                <a:off x="1066" y="2160"/>
                <a:ext cx="1100" cy="621"/>
                <a:chOff x="1056" y="3467"/>
                <a:chExt cx="1902" cy="1032"/>
              </a:xfrm>
            </p:grpSpPr>
            <p:sp>
              <p:nvSpPr>
                <p:cNvPr id="132" name="Oval 206"/>
                <p:cNvSpPr>
                  <a:spLocks noChangeArrowheads="1"/>
                </p:cNvSpPr>
                <p:nvPr/>
              </p:nvSpPr>
              <p:spPr bwMode="auto">
                <a:xfrm>
                  <a:off x="1056"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3" name="Oval 207"/>
                <p:cNvSpPr>
                  <a:spLocks noChangeArrowheads="1"/>
                </p:cNvSpPr>
                <p:nvPr/>
              </p:nvSpPr>
              <p:spPr bwMode="auto">
                <a:xfrm>
                  <a:off x="1056"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4" name="Oval 208"/>
                <p:cNvSpPr>
                  <a:spLocks noChangeArrowheads="1"/>
                </p:cNvSpPr>
                <p:nvPr/>
              </p:nvSpPr>
              <p:spPr bwMode="auto">
                <a:xfrm>
                  <a:off x="1056"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5" name="Oval 209"/>
                <p:cNvSpPr>
                  <a:spLocks noChangeArrowheads="1"/>
                </p:cNvSpPr>
                <p:nvPr/>
              </p:nvSpPr>
              <p:spPr bwMode="auto">
                <a:xfrm>
                  <a:off x="1056"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6" name="Oval 210"/>
                <p:cNvSpPr>
                  <a:spLocks noChangeArrowheads="1"/>
                </p:cNvSpPr>
                <p:nvPr/>
              </p:nvSpPr>
              <p:spPr bwMode="auto">
                <a:xfrm>
                  <a:off x="1056"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7" name="Oval 211"/>
                <p:cNvSpPr>
                  <a:spLocks noChangeArrowheads="1"/>
                </p:cNvSpPr>
                <p:nvPr/>
              </p:nvSpPr>
              <p:spPr bwMode="auto">
                <a:xfrm>
                  <a:off x="1056"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8" name="Oval 212"/>
                <p:cNvSpPr>
                  <a:spLocks noChangeArrowheads="1"/>
                </p:cNvSpPr>
                <p:nvPr/>
              </p:nvSpPr>
              <p:spPr bwMode="auto">
                <a:xfrm>
                  <a:off x="1056"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39" name="Oval 213"/>
                <p:cNvSpPr>
                  <a:spLocks noChangeArrowheads="1"/>
                </p:cNvSpPr>
                <p:nvPr/>
              </p:nvSpPr>
              <p:spPr bwMode="auto">
                <a:xfrm>
                  <a:off x="1193"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0" name="Oval 214"/>
                <p:cNvSpPr>
                  <a:spLocks noChangeArrowheads="1"/>
                </p:cNvSpPr>
                <p:nvPr/>
              </p:nvSpPr>
              <p:spPr bwMode="auto">
                <a:xfrm>
                  <a:off x="1193"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1" name="Oval 215"/>
                <p:cNvSpPr>
                  <a:spLocks noChangeArrowheads="1"/>
                </p:cNvSpPr>
                <p:nvPr/>
              </p:nvSpPr>
              <p:spPr bwMode="auto">
                <a:xfrm>
                  <a:off x="1193"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2" name="Oval 216"/>
                <p:cNvSpPr>
                  <a:spLocks noChangeArrowheads="1"/>
                </p:cNvSpPr>
                <p:nvPr/>
              </p:nvSpPr>
              <p:spPr bwMode="auto">
                <a:xfrm>
                  <a:off x="1193"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3" name="Oval 217"/>
                <p:cNvSpPr>
                  <a:spLocks noChangeArrowheads="1"/>
                </p:cNvSpPr>
                <p:nvPr/>
              </p:nvSpPr>
              <p:spPr bwMode="auto">
                <a:xfrm>
                  <a:off x="1193"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4" name="Oval 218"/>
                <p:cNvSpPr>
                  <a:spLocks noChangeArrowheads="1"/>
                </p:cNvSpPr>
                <p:nvPr/>
              </p:nvSpPr>
              <p:spPr bwMode="auto">
                <a:xfrm>
                  <a:off x="1193"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5" name="Oval 219"/>
                <p:cNvSpPr>
                  <a:spLocks noChangeArrowheads="1"/>
                </p:cNvSpPr>
                <p:nvPr/>
              </p:nvSpPr>
              <p:spPr bwMode="auto">
                <a:xfrm>
                  <a:off x="1193"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6" name="Oval 220"/>
                <p:cNvSpPr>
                  <a:spLocks noChangeArrowheads="1"/>
                </p:cNvSpPr>
                <p:nvPr/>
              </p:nvSpPr>
              <p:spPr bwMode="auto">
                <a:xfrm>
                  <a:off x="1331"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7" name="Oval 221"/>
                <p:cNvSpPr>
                  <a:spLocks noChangeArrowheads="1"/>
                </p:cNvSpPr>
                <p:nvPr/>
              </p:nvSpPr>
              <p:spPr bwMode="auto">
                <a:xfrm>
                  <a:off x="1331"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8" name="Oval 222"/>
                <p:cNvSpPr>
                  <a:spLocks noChangeArrowheads="1"/>
                </p:cNvSpPr>
                <p:nvPr/>
              </p:nvSpPr>
              <p:spPr bwMode="auto">
                <a:xfrm>
                  <a:off x="1331"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49" name="Oval 223"/>
                <p:cNvSpPr>
                  <a:spLocks noChangeArrowheads="1"/>
                </p:cNvSpPr>
                <p:nvPr/>
              </p:nvSpPr>
              <p:spPr bwMode="auto">
                <a:xfrm>
                  <a:off x="1331"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0" name="Oval 224"/>
                <p:cNvSpPr>
                  <a:spLocks noChangeArrowheads="1"/>
                </p:cNvSpPr>
                <p:nvPr/>
              </p:nvSpPr>
              <p:spPr bwMode="auto">
                <a:xfrm>
                  <a:off x="1331"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1" name="Oval 225"/>
                <p:cNvSpPr>
                  <a:spLocks noChangeArrowheads="1"/>
                </p:cNvSpPr>
                <p:nvPr/>
              </p:nvSpPr>
              <p:spPr bwMode="auto">
                <a:xfrm>
                  <a:off x="1331"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2" name="Oval 226"/>
                <p:cNvSpPr>
                  <a:spLocks noChangeArrowheads="1"/>
                </p:cNvSpPr>
                <p:nvPr/>
              </p:nvSpPr>
              <p:spPr bwMode="auto">
                <a:xfrm>
                  <a:off x="1331"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3" name="Oval 227"/>
                <p:cNvSpPr>
                  <a:spLocks noChangeArrowheads="1"/>
                </p:cNvSpPr>
                <p:nvPr/>
              </p:nvSpPr>
              <p:spPr bwMode="auto">
                <a:xfrm>
                  <a:off x="1469"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4" name="Oval 228"/>
                <p:cNvSpPr>
                  <a:spLocks noChangeArrowheads="1"/>
                </p:cNvSpPr>
                <p:nvPr/>
              </p:nvSpPr>
              <p:spPr bwMode="auto">
                <a:xfrm>
                  <a:off x="1469"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5" name="Oval 229"/>
                <p:cNvSpPr>
                  <a:spLocks noChangeArrowheads="1"/>
                </p:cNvSpPr>
                <p:nvPr/>
              </p:nvSpPr>
              <p:spPr bwMode="auto">
                <a:xfrm>
                  <a:off x="1469"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6" name="Oval 230"/>
                <p:cNvSpPr>
                  <a:spLocks noChangeArrowheads="1"/>
                </p:cNvSpPr>
                <p:nvPr/>
              </p:nvSpPr>
              <p:spPr bwMode="auto">
                <a:xfrm>
                  <a:off x="1469"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7" name="Oval 231"/>
                <p:cNvSpPr>
                  <a:spLocks noChangeArrowheads="1"/>
                </p:cNvSpPr>
                <p:nvPr/>
              </p:nvSpPr>
              <p:spPr bwMode="auto">
                <a:xfrm>
                  <a:off x="1469"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8" name="Oval 232"/>
                <p:cNvSpPr>
                  <a:spLocks noChangeArrowheads="1"/>
                </p:cNvSpPr>
                <p:nvPr/>
              </p:nvSpPr>
              <p:spPr bwMode="auto">
                <a:xfrm>
                  <a:off x="1469"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59" name="Oval 233"/>
                <p:cNvSpPr>
                  <a:spLocks noChangeArrowheads="1"/>
                </p:cNvSpPr>
                <p:nvPr/>
              </p:nvSpPr>
              <p:spPr bwMode="auto">
                <a:xfrm>
                  <a:off x="1469"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0" name="Oval 234"/>
                <p:cNvSpPr>
                  <a:spLocks noChangeArrowheads="1"/>
                </p:cNvSpPr>
                <p:nvPr/>
              </p:nvSpPr>
              <p:spPr bwMode="auto">
                <a:xfrm>
                  <a:off x="1607" y="349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1" name="Oval 235"/>
                <p:cNvSpPr>
                  <a:spLocks noChangeArrowheads="1"/>
                </p:cNvSpPr>
                <p:nvPr/>
              </p:nvSpPr>
              <p:spPr bwMode="auto">
                <a:xfrm>
                  <a:off x="1607" y="362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2" name="Oval 236"/>
                <p:cNvSpPr>
                  <a:spLocks noChangeArrowheads="1"/>
                </p:cNvSpPr>
                <p:nvPr/>
              </p:nvSpPr>
              <p:spPr bwMode="auto">
                <a:xfrm>
                  <a:off x="1607"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3" name="Oval 237"/>
                <p:cNvSpPr>
                  <a:spLocks noChangeArrowheads="1"/>
                </p:cNvSpPr>
                <p:nvPr/>
              </p:nvSpPr>
              <p:spPr bwMode="auto">
                <a:xfrm>
                  <a:off x="1607" y="392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4" name="Oval 238"/>
                <p:cNvSpPr>
                  <a:spLocks noChangeArrowheads="1"/>
                </p:cNvSpPr>
                <p:nvPr/>
              </p:nvSpPr>
              <p:spPr bwMode="auto">
                <a:xfrm>
                  <a:off x="1607" y="407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5" name="Oval 239"/>
                <p:cNvSpPr>
                  <a:spLocks noChangeArrowheads="1"/>
                </p:cNvSpPr>
                <p:nvPr/>
              </p:nvSpPr>
              <p:spPr bwMode="auto">
                <a:xfrm>
                  <a:off x="1607"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6" name="Oval 240"/>
                <p:cNvSpPr>
                  <a:spLocks noChangeArrowheads="1"/>
                </p:cNvSpPr>
                <p:nvPr/>
              </p:nvSpPr>
              <p:spPr bwMode="auto">
                <a:xfrm>
                  <a:off x="1607"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7" name="Oval 241"/>
                <p:cNvSpPr>
                  <a:spLocks noChangeArrowheads="1"/>
                </p:cNvSpPr>
                <p:nvPr/>
              </p:nvSpPr>
              <p:spPr bwMode="auto">
                <a:xfrm>
                  <a:off x="1765" y="3467"/>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8" name="Oval 242"/>
                <p:cNvSpPr>
                  <a:spLocks noChangeArrowheads="1"/>
                </p:cNvSpPr>
                <p:nvPr/>
              </p:nvSpPr>
              <p:spPr bwMode="auto">
                <a:xfrm>
                  <a:off x="1745" y="3620"/>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69" name="Oval 243"/>
                <p:cNvSpPr>
                  <a:spLocks noChangeArrowheads="1"/>
                </p:cNvSpPr>
                <p:nvPr/>
              </p:nvSpPr>
              <p:spPr bwMode="auto">
                <a:xfrm>
                  <a:off x="1745" y="3772"/>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0" name="Oval 244"/>
                <p:cNvSpPr>
                  <a:spLocks noChangeArrowheads="1"/>
                </p:cNvSpPr>
                <p:nvPr/>
              </p:nvSpPr>
              <p:spPr bwMode="auto">
                <a:xfrm>
                  <a:off x="1745" y="3883"/>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1" name="Oval 245"/>
                <p:cNvSpPr>
                  <a:spLocks noChangeArrowheads="1"/>
                </p:cNvSpPr>
                <p:nvPr/>
              </p:nvSpPr>
              <p:spPr bwMode="auto">
                <a:xfrm>
                  <a:off x="1765" y="4077"/>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2" name="Oval 246"/>
                <p:cNvSpPr>
                  <a:spLocks noChangeArrowheads="1"/>
                </p:cNvSpPr>
                <p:nvPr/>
              </p:nvSpPr>
              <p:spPr bwMode="auto">
                <a:xfrm>
                  <a:off x="1745" y="4230"/>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3" name="Oval 247"/>
                <p:cNvSpPr>
                  <a:spLocks noChangeArrowheads="1"/>
                </p:cNvSpPr>
                <p:nvPr/>
              </p:nvSpPr>
              <p:spPr bwMode="auto">
                <a:xfrm>
                  <a:off x="1745" y="4350"/>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4" name="Oval 248"/>
                <p:cNvSpPr>
                  <a:spLocks noChangeArrowheads="1"/>
                </p:cNvSpPr>
                <p:nvPr/>
              </p:nvSpPr>
              <p:spPr bwMode="auto">
                <a:xfrm>
                  <a:off x="1880" y="3467"/>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5" name="Oval 249"/>
                <p:cNvSpPr>
                  <a:spLocks noChangeArrowheads="1"/>
                </p:cNvSpPr>
                <p:nvPr/>
              </p:nvSpPr>
              <p:spPr bwMode="auto">
                <a:xfrm>
                  <a:off x="1883" y="365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6" name="Oval 250"/>
                <p:cNvSpPr>
                  <a:spLocks noChangeArrowheads="1"/>
                </p:cNvSpPr>
                <p:nvPr/>
              </p:nvSpPr>
              <p:spPr bwMode="auto">
                <a:xfrm>
                  <a:off x="1883"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7" name="Oval 251"/>
                <p:cNvSpPr>
                  <a:spLocks noChangeArrowheads="1"/>
                </p:cNvSpPr>
                <p:nvPr/>
              </p:nvSpPr>
              <p:spPr bwMode="auto">
                <a:xfrm>
                  <a:off x="1880" y="3925"/>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8" name="Oval 252"/>
                <p:cNvSpPr>
                  <a:spLocks noChangeArrowheads="1"/>
                </p:cNvSpPr>
                <p:nvPr/>
              </p:nvSpPr>
              <p:spPr bwMode="auto">
                <a:xfrm>
                  <a:off x="1883" y="403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79" name="Oval 253"/>
                <p:cNvSpPr>
                  <a:spLocks noChangeArrowheads="1"/>
                </p:cNvSpPr>
                <p:nvPr/>
              </p:nvSpPr>
              <p:spPr bwMode="auto">
                <a:xfrm>
                  <a:off x="1909" y="419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0" name="Oval 254"/>
                <p:cNvSpPr>
                  <a:spLocks noChangeArrowheads="1"/>
                </p:cNvSpPr>
                <p:nvPr/>
              </p:nvSpPr>
              <p:spPr bwMode="auto">
                <a:xfrm>
                  <a:off x="1883"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1" name="Oval 255"/>
                <p:cNvSpPr>
                  <a:spLocks noChangeArrowheads="1"/>
                </p:cNvSpPr>
                <p:nvPr/>
              </p:nvSpPr>
              <p:spPr bwMode="auto">
                <a:xfrm>
                  <a:off x="2016" y="346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2" name="Oval 256"/>
                <p:cNvSpPr>
                  <a:spLocks noChangeArrowheads="1"/>
                </p:cNvSpPr>
                <p:nvPr/>
              </p:nvSpPr>
              <p:spPr bwMode="auto">
                <a:xfrm>
                  <a:off x="1976" y="362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3" name="Oval 257"/>
                <p:cNvSpPr>
                  <a:spLocks noChangeArrowheads="1"/>
                </p:cNvSpPr>
                <p:nvPr/>
              </p:nvSpPr>
              <p:spPr bwMode="auto">
                <a:xfrm>
                  <a:off x="2016"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4" name="Oval 258"/>
                <p:cNvSpPr>
                  <a:spLocks noChangeArrowheads="1"/>
                </p:cNvSpPr>
                <p:nvPr/>
              </p:nvSpPr>
              <p:spPr bwMode="auto">
                <a:xfrm>
                  <a:off x="2016" y="392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5" name="Oval 259"/>
                <p:cNvSpPr>
                  <a:spLocks noChangeArrowheads="1"/>
                </p:cNvSpPr>
                <p:nvPr/>
              </p:nvSpPr>
              <p:spPr bwMode="auto">
                <a:xfrm>
                  <a:off x="2053" y="403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6" name="Oval 260"/>
                <p:cNvSpPr>
                  <a:spLocks noChangeArrowheads="1"/>
                </p:cNvSpPr>
                <p:nvPr/>
              </p:nvSpPr>
              <p:spPr bwMode="auto">
                <a:xfrm>
                  <a:off x="2016"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7" name="Oval 261"/>
                <p:cNvSpPr>
                  <a:spLocks noChangeArrowheads="1"/>
                </p:cNvSpPr>
                <p:nvPr/>
              </p:nvSpPr>
              <p:spPr bwMode="auto">
                <a:xfrm>
                  <a:off x="2053" y="435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8" name="Oval 262"/>
                <p:cNvSpPr>
                  <a:spLocks noChangeArrowheads="1"/>
                </p:cNvSpPr>
                <p:nvPr/>
              </p:nvSpPr>
              <p:spPr bwMode="auto">
                <a:xfrm>
                  <a:off x="2120" y="346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89" name="Oval 263"/>
                <p:cNvSpPr>
                  <a:spLocks noChangeArrowheads="1"/>
                </p:cNvSpPr>
                <p:nvPr/>
              </p:nvSpPr>
              <p:spPr bwMode="auto">
                <a:xfrm>
                  <a:off x="2153" y="3571"/>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0" name="Oval 264"/>
                <p:cNvSpPr>
                  <a:spLocks noChangeArrowheads="1"/>
                </p:cNvSpPr>
                <p:nvPr/>
              </p:nvSpPr>
              <p:spPr bwMode="auto">
                <a:xfrm>
                  <a:off x="2120" y="372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1" name="Oval 265"/>
                <p:cNvSpPr>
                  <a:spLocks noChangeArrowheads="1"/>
                </p:cNvSpPr>
                <p:nvPr/>
              </p:nvSpPr>
              <p:spPr bwMode="auto">
                <a:xfrm>
                  <a:off x="2153" y="388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2" name="Oval 266"/>
                <p:cNvSpPr>
                  <a:spLocks noChangeArrowheads="1"/>
                </p:cNvSpPr>
                <p:nvPr/>
              </p:nvSpPr>
              <p:spPr bwMode="auto">
                <a:xfrm>
                  <a:off x="2153" y="407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3" name="Oval 267"/>
                <p:cNvSpPr>
                  <a:spLocks noChangeArrowheads="1"/>
                </p:cNvSpPr>
                <p:nvPr/>
              </p:nvSpPr>
              <p:spPr bwMode="auto">
                <a:xfrm>
                  <a:off x="2153"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4" name="Oval 268"/>
                <p:cNvSpPr>
                  <a:spLocks noChangeArrowheads="1"/>
                </p:cNvSpPr>
                <p:nvPr/>
              </p:nvSpPr>
              <p:spPr bwMode="auto">
                <a:xfrm>
                  <a:off x="2153"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5" name="Oval 269"/>
                <p:cNvSpPr>
                  <a:spLocks noChangeArrowheads="1"/>
                </p:cNvSpPr>
                <p:nvPr/>
              </p:nvSpPr>
              <p:spPr bwMode="auto">
                <a:xfrm>
                  <a:off x="2291" y="346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6" name="Oval 270"/>
                <p:cNvSpPr>
                  <a:spLocks noChangeArrowheads="1"/>
                </p:cNvSpPr>
                <p:nvPr/>
              </p:nvSpPr>
              <p:spPr bwMode="auto">
                <a:xfrm>
                  <a:off x="2291" y="362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7" name="Oval 271"/>
                <p:cNvSpPr>
                  <a:spLocks noChangeArrowheads="1"/>
                </p:cNvSpPr>
                <p:nvPr/>
              </p:nvSpPr>
              <p:spPr bwMode="auto">
                <a:xfrm>
                  <a:off x="2291" y="37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8" name="Oval 272"/>
                <p:cNvSpPr>
                  <a:spLocks noChangeArrowheads="1"/>
                </p:cNvSpPr>
                <p:nvPr/>
              </p:nvSpPr>
              <p:spPr bwMode="auto">
                <a:xfrm>
                  <a:off x="2291" y="392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99" name="Oval 273"/>
                <p:cNvSpPr>
                  <a:spLocks noChangeArrowheads="1"/>
                </p:cNvSpPr>
                <p:nvPr/>
              </p:nvSpPr>
              <p:spPr bwMode="auto">
                <a:xfrm>
                  <a:off x="2291" y="407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0" name="Oval 274"/>
                <p:cNvSpPr>
                  <a:spLocks noChangeArrowheads="1"/>
                </p:cNvSpPr>
                <p:nvPr/>
              </p:nvSpPr>
              <p:spPr bwMode="auto">
                <a:xfrm>
                  <a:off x="2291" y="423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1" name="Oval 275"/>
                <p:cNvSpPr>
                  <a:spLocks noChangeArrowheads="1"/>
                </p:cNvSpPr>
                <p:nvPr/>
              </p:nvSpPr>
              <p:spPr bwMode="auto">
                <a:xfrm>
                  <a:off x="2291" y="438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2" name="Oval 276"/>
                <p:cNvSpPr>
                  <a:spLocks noChangeArrowheads="1"/>
                </p:cNvSpPr>
                <p:nvPr/>
              </p:nvSpPr>
              <p:spPr bwMode="auto">
                <a:xfrm>
                  <a:off x="2429"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3" name="Oval 277"/>
                <p:cNvSpPr>
                  <a:spLocks noChangeArrowheads="1"/>
                </p:cNvSpPr>
                <p:nvPr/>
              </p:nvSpPr>
              <p:spPr bwMode="auto">
                <a:xfrm>
                  <a:off x="2429"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4" name="Oval 278"/>
                <p:cNvSpPr>
                  <a:spLocks noChangeArrowheads="1"/>
                </p:cNvSpPr>
                <p:nvPr/>
              </p:nvSpPr>
              <p:spPr bwMode="auto">
                <a:xfrm>
                  <a:off x="2429"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5" name="Oval 279"/>
                <p:cNvSpPr>
                  <a:spLocks noChangeArrowheads="1"/>
                </p:cNvSpPr>
                <p:nvPr/>
              </p:nvSpPr>
              <p:spPr bwMode="auto">
                <a:xfrm>
                  <a:off x="2429"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6" name="Oval 280"/>
                <p:cNvSpPr>
                  <a:spLocks noChangeArrowheads="1"/>
                </p:cNvSpPr>
                <p:nvPr/>
              </p:nvSpPr>
              <p:spPr bwMode="auto">
                <a:xfrm>
                  <a:off x="2429"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7" name="Oval 281"/>
                <p:cNvSpPr>
                  <a:spLocks noChangeArrowheads="1"/>
                </p:cNvSpPr>
                <p:nvPr/>
              </p:nvSpPr>
              <p:spPr bwMode="auto">
                <a:xfrm>
                  <a:off x="2429"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8" name="Oval 282"/>
                <p:cNvSpPr>
                  <a:spLocks noChangeArrowheads="1"/>
                </p:cNvSpPr>
                <p:nvPr/>
              </p:nvSpPr>
              <p:spPr bwMode="auto">
                <a:xfrm>
                  <a:off x="2429"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09" name="Oval 283"/>
                <p:cNvSpPr>
                  <a:spLocks noChangeArrowheads="1"/>
                </p:cNvSpPr>
                <p:nvPr/>
              </p:nvSpPr>
              <p:spPr bwMode="auto">
                <a:xfrm>
                  <a:off x="2567"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0" name="Oval 284"/>
                <p:cNvSpPr>
                  <a:spLocks noChangeArrowheads="1"/>
                </p:cNvSpPr>
                <p:nvPr/>
              </p:nvSpPr>
              <p:spPr bwMode="auto">
                <a:xfrm>
                  <a:off x="2567"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1" name="Oval 285"/>
                <p:cNvSpPr>
                  <a:spLocks noChangeArrowheads="1"/>
                </p:cNvSpPr>
                <p:nvPr/>
              </p:nvSpPr>
              <p:spPr bwMode="auto">
                <a:xfrm>
                  <a:off x="2567"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2" name="Oval 286"/>
                <p:cNvSpPr>
                  <a:spLocks noChangeArrowheads="1"/>
                </p:cNvSpPr>
                <p:nvPr/>
              </p:nvSpPr>
              <p:spPr bwMode="auto">
                <a:xfrm>
                  <a:off x="2567"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3" name="Oval 287"/>
                <p:cNvSpPr>
                  <a:spLocks noChangeArrowheads="1"/>
                </p:cNvSpPr>
                <p:nvPr/>
              </p:nvSpPr>
              <p:spPr bwMode="auto">
                <a:xfrm>
                  <a:off x="2567"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4" name="Oval 288"/>
                <p:cNvSpPr>
                  <a:spLocks noChangeArrowheads="1"/>
                </p:cNvSpPr>
                <p:nvPr/>
              </p:nvSpPr>
              <p:spPr bwMode="auto">
                <a:xfrm>
                  <a:off x="2567"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5" name="Oval 289"/>
                <p:cNvSpPr>
                  <a:spLocks noChangeArrowheads="1"/>
                </p:cNvSpPr>
                <p:nvPr/>
              </p:nvSpPr>
              <p:spPr bwMode="auto">
                <a:xfrm>
                  <a:off x="2567"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6" name="Oval 290"/>
                <p:cNvSpPr>
                  <a:spLocks noChangeArrowheads="1"/>
                </p:cNvSpPr>
                <p:nvPr/>
              </p:nvSpPr>
              <p:spPr bwMode="auto">
                <a:xfrm>
                  <a:off x="2705"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7" name="Oval 291"/>
                <p:cNvSpPr>
                  <a:spLocks noChangeArrowheads="1"/>
                </p:cNvSpPr>
                <p:nvPr/>
              </p:nvSpPr>
              <p:spPr bwMode="auto">
                <a:xfrm>
                  <a:off x="2705"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8" name="Oval 292"/>
                <p:cNvSpPr>
                  <a:spLocks noChangeArrowheads="1"/>
                </p:cNvSpPr>
                <p:nvPr/>
              </p:nvSpPr>
              <p:spPr bwMode="auto">
                <a:xfrm>
                  <a:off x="2705"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19" name="Oval 293"/>
                <p:cNvSpPr>
                  <a:spLocks noChangeArrowheads="1"/>
                </p:cNvSpPr>
                <p:nvPr/>
              </p:nvSpPr>
              <p:spPr bwMode="auto">
                <a:xfrm>
                  <a:off x="2705"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0" name="Oval 294"/>
                <p:cNvSpPr>
                  <a:spLocks noChangeArrowheads="1"/>
                </p:cNvSpPr>
                <p:nvPr/>
              </p:nvSpPr>
              <p:spPr bwMode="auto">
                <a:xfrm>
                  <a:off x="2705"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1" name="Oval 295"/>
                <p:cNvSpPr>
                  <a:spLocks noChangeArrowheads="1"/>
                </p:cNvSpPr>
                <p:nvPr/>
              </p:nvSpPr>
              <p:spPr bwMode="auto">
                <a:xfrm>
                  <a:off x="2705"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2" name="Oval 296"/>
                <p:cNvSpPr>
                  <a:spLocks noChangeArrowheads="1"/>
                </p:cNvSpPr>
                <p:nvPr/>
              </p:nvSpPr>
              <p:spPr bwMode="auto">
                <a:xfrm>
                  <a:off x="2705"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3" name="Oval 297"/>
                <p:cNvSpPr>
                  <a:spLocks noChangeArrowheads="1"/>
                </p:cNvSpPr>
                <p:nvPr/>
              </p:nvSpPr>
              <p:spPr bwMode="auto">
                <a:xfrm>
                  <a:off x="2843" y="346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4" name="Oval 298"/>
                <p:cNvSpPr>
                  <a:spLocks noChangeArrowheads="1"/>
                </p:cNvSpPr>
                <p:nvPr/>
              </p:nvSpPr>
              <p:spPr bwMode="auto">
                <a:xfrm>
                  <a:off x="2843" y="362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5" name="Oval 299"/>
                <p:cNvSpPr>
                  <a:spLocks noChangeArrowheads="1"/>
                </p:cNvSpPr>
                <p:nvPr/>
              </p:nvSpPr>
              <p:spPr bwMode="auto">
                <a:xfrm>
                  <a:off x="2843" y="377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6" name="Oval 300"/>
                <p:cNvSpPr>
                  <a:spLocks noChangeArrowheads="1"/>
                </p:cNvSpPr>
                <p:nvPr/>
              </p:nvSpPr>
              <p:spPr bwMode="auto">
                <a:xfrm>
                  <a:off x="2843" y="392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7" name="Oval 301"/>
                <p:cNvSpPr>
                  <a:spLocks noChangeArrowheads="1"/>
                </p:cNvSpPr>
                <p:nvPr/>
              </p:nvSpPr>
              <p:spPr bwMode="auto">
                <a:xfrm>
                  <a:off x="2843" y="4077"/>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8" name="Oval 302"/>
                <p:cNvSpPr>
                  <a:spLocks noChangeArrowheads="1"/>
                </p:cNvSpPr>
                <p:nvPr/>
              </p:nvSpPr>
              <p:spPr bwMode="auto">
                <a:xfrm>
                  <a:off x="2843" y="4230"/>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229" name="Oval 303"/>
                <p:cNvSpPr>
                  <a:spLocks noChangeArrowheads="1"/>
                </p:cNvSpPr>
                <p:nvPr/>
              </p:nvSpPr>
              <p:spPr bwMode="auto">
                <a:xfrm>
                  <a:off x="2843" y="4384"/>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sp>
            <p:nvSpPr>
              <p:cNvPr id="131" name="Rectangle 304"/>
              <p:cNvSpPr>
                <a:spLocks noChangeArrowheads="1"/>
              </p:cNvSpPr>
              <p:nvPr/>
            </p:nvSpPr>
            <p:spPr bwMode="auto">
              <a:xfrm>
                <a:off x="1376" y="2160"/>
                <a:ext cx="472" cy="626"/>
              </a:xfrm>
              <a:prstGeom prst="rect">
                <a:avLst/>
              </a:prstGeom>
              <a:solidFill>
                <a:srgbClr val="FED6DA">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sp>
          <p:nvSpPr>
            <p:cNvPr id="14" name="Text Box 305"/>
            <p:cNvSpPr txBox="1">
              <a:spLocks noChangeArrowheads="1"/>
            </p:cNvSpPr>
            <p:nvPr/>
          </p:nvSpPr>
          <p:spPr bwMode="auto">
            <a:xfrm>
              <a:off x="521" y="1015"/>
              <a:ext cx="8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de-DE" sz="1800" b="1">
                  <a:latin typeface="Times New Roman" pitchFamily="18" charset="0"/>
                </a:rPr>
                <a:t>10</a:t>
              </a:r>
              <a:r>
                <a:rPr lang="en-US" altLang="de-DE" sz="1800" b="1" baseline="30000">
                  <a:latin typeface="Times New Roman" pitchFamily="18" charset="0"/>
                </a:rPr>
                <a:t>-17</a:t>
              </a:r>
              <a:r>
                <a:rPr lang="en-US" altLang="de-DE" sz="1800" b="1">
                  <a:latin typeface="Times New Roman" pitchFamily="18" charset="0"/>
                </a:rPr>
                <a:t> - 10</a:t>
              </a:r>
              <a:r>
                <a:rPr lang="en-US" altLang="de-DE" sz="1800" b="1" baseline="30000">
                  <a:latin typeface="Times New Roman" pitchFamily="18" charset="0"/>
                </a:rPr>
                <a:t>-16</a:t>
              </a:r>
              <a:r>
                <a:rPr lang="en-US" altLang="de-DE" sz="1800" b="1">
                  <a:latin typeface="Times New Roman" pitchFamily="18" charset="0"/>
                </a:rPr>
                <a:t> s</a:t>
              </a:r>
            </a:p>
          </p:txBody>
        </p:sp>
        <p:sp>
          <p:nvSpPr>
            <p:cNvPr id="15" name="Text Box 306"/>
            <p:cNvSpPr txBox="1">
              <a:spLocks noChangeArrowheads="1"/>
            </p:cNvSpPr>
            <p:nvPr/>
          </p:nvSpPr>
          <p:spPr bwMode="auto">
            <a:xfrm>
              <a:off x="521" y="1847"/>
              <a:ext cx="8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de-DE" sz="1800" b="1">
                  <a:latin typeface="Times New Roman" pitchFamily="18" charset="0"/>
                </a:rPr>
                <a:t>10</a:t>
              </a:r>
              <a:r>
                <a:rPr lang="en-US" altLang="de-DE" sz="1800" b="1" baseline="30000">
                  <a:latin typeface="Times New Roman" pitchFamily="18" charset="0"/>
                </a:rPr>
                <a:t>-15</a:t>
              </a:r>
              <a:r>
                <a:rPr lang="en-US" altLang="de-DE" sz="1800" b="1">
                  <a:latin typeface="Times New Roman" pitchFamily="18" charset="0"/>
                </a:rPr>
                <a:t> - 10</a:t>
              </a:r>
              <a:r>
                <a:rPr lang="en-US" altLang="de-DE" sz="1800" b="1" baseline="30000">
                  <a:latin typeface="Times New Roman" pitchFamily="18" charset="0"/>
                </a:rPr>
                <a:t>-14</a:t>
              </a:r>
              <a:r>
                <a:rPr lang="en-US" altLang="de-DE" sz="1800" b="1">
                  <a:latin typeface="Times New Roman" pitchFamily="18" charset="0"/>
                </a:rPr>
                <a:t> s</a:t>
              </a:r>
            </a:p>
          </p:txBody>
        </p:sp>
        <p:sp>
          <p:nvSpPr>
            <p:cNvPr id="16" name="Text Box 307"/>
            <p:cNvSpPr txBox="1">
              <a:spLocks noChangeArrowheads="1"/>
            </p:cNvSpPr>
            <p:nvPr/>
          </p:nvSpPr>
          <p:spPr bwMode="auto">
            <a:xfrm>
              <a:off x="521" y="2671"/>
              <a:ext cx="8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de-DE" sz="1800" b="1">
                  <a:latin typeface="Times New Roman" pitchFamily="18" charset="0"/>
                </a:rPr>
                <a:t>10</a:t>
              </a:r>
              <a:r>
                <a:rPr lang="en-US" altLang="de-DE" sz="1800" b="1" baseline="30000">
                  <a:latin typeface="Times New Roman" pitchFamily="18" charset="0"/>
                </a:rPr>
                <a:t>-13</a:t>
              </a:r>
              <a:r>
                <a:rPr lang="en-US" altLang="de-DE" sz="1800" b="1">
                  <a:latin typeface="Times New Roman" pitchFamily="18" charset="0"/>
                </a:rPr>
                <a:t> - 10</a:t>
              </a:r>
              <a:r>
                <a:rPr lang="en-US" altLang="de-DE" sz="1800" b="1" baseline="30000">
                  <a:latin typeface="Times New Roman" pitchFamily="18" charset="0"/>
                </a:rPr>
                <a:t>-12</a:t>
              </a:r>
              <a:r>
                <a:rPr lang="en-US" altLang="de-DE" sz="1800" b="1">
                  <a:latin typeface="Times New Roman" pitchFamily="18" charset="0"/>
                </a:rPr>
                <a:t> s</a:t>
              </a:r>
            </a:p>
          </p:txBody>
        </p:sp>
        <p:sp>
          <p:nvSpPr>
            <p:cNvPr id="17" name="Text Box 308"/>
            <p:cNvSpPr txBox="1">
              <a:spLocks noChangeArrowheads="1"/>
            </p:cNvSpPr>
            <p:nvPr/>
          </p:nvSpPr>
          <p:spPr bwMode="auto">
            <a:xfrm>
              <a:off x="1917" y="674"/>
              <a:ext cx="10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600" b="1">
                  <a:latin typeface="Times New Roman" pitchFamily="18" charset="0"/>
                </a:rPr>
                <a:t>energy deposition</a:t>
              </a:r>
            </a:p>
          </p:txBody>
        </p:sp>
        <p:sp>
          <p:nvSpPr>
            <p:cNvPr id="18" name="Text Box 309"/>
            <p:cNvSpPr txBox="1">
              <a:spLocks noChangeArrowheads="1"/>
            </p:cNvSpPr>
            <p:nvPr/>
          </p:nvSpPr>
          <p:spPr bwMode="auto">
            <a:xfrm>
              <a:off x="3107" y="924"/>
              <a:ext cx="267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800" b="1">
                  <a:latin typeface="Times New Roman" pitchFamily="18" charset="0"/>
                </a:rPr>
                <a:t>electronic excitation &amp; ionization</a:t>
              </a:r>
            </a:p>
            <a:p>
              <a:pPr algn="ctr"/>
              <a:r>
                <a:rPr lang="en-US" altLang="de-DE" sz="1800" b="1">
                  <a:latin typeface="Times New Roman" pitchFamily="18" charset="0"/>
                </a:rPr>
                <a:t>‘hot’ electrons</a:t>
              </a:r>
            </a:p>
          </p:txBody>
        </p:sp>
        <p:sp>
          <p:nvSpPr>
            <p:cNvPr id="19" name="Text Box 310"/>
            <p:cNvSpPr txBox="1">
              <a:spLocks noChangeArrowheads="1"/>
            </p:cNvSpPr>
            <p:nvPr/>
          </p:nvSpPr>
          <p:spPr bwMode="auto">
            <a:xfrm>
              <a:off x="1624" y="2328"/>
              <a:ext cx="16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600" b="1">
                  <a:latin typeface="Times New Roman" pitchFamily="18" charset="0"/>
                </a:rPr>
                <a:t>electron-phonon interaction</a:t>
              </a:r>
            </a:p>
          </p:txBody>
        </p:sp>
        <p:sp>
          <p:nvSpPr>
            <p:cNvPr id="20" name="Text Box 311"/>
            <p:cNvSpPr txBox="1">
              <a:spLocks noChangeArrowheads="1"/>
            </p:cNvSpPr>
            <p:nvPr/>
          </p:nvSpPr>
          <p:spPr bwMode="auto">
            <a:xfrm>
              <a:off x="4331" y="2238"/>
              <a:ext cx="1432" cy="256"/>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2000" b="1">
                  <a:latin typeface="Times New Roman" pitchFamily="18" charset="0"/>
                </a:rPr>
                <a:t>Coulomb explosion</a:t>
              </a:r>
            </a:p>
          </p:txBody>
        </p:sp>
        <p:sp>
          <p:nvSpPr>
            <p:cNvPr id="21" name="Text Box 312"/>
            <p:cNvSpPr txBox="1">
              <a:spLocks noChangeArrowheads="1"/>
            </p:cNvSpPr>
            <p:nvPr/>
          </p:nvSpPr>
          <p:spPr bwMode="auto">
            <a:xfrm>
              <a:off x="4539" y="3145"/>
              <a:ext cx="1058" cy="256"/>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2000" b="1">
                  <a:latin typeface="Times New Roman" pitchFamily="18" charset="0"/>
                </a:rPr>
                <a:t>thermal spike</a:t>
              </a:r>
            </a:p>
          </p:txBody>
        </p:sp>
        <p:sp>
          <p:nvSpPr>
            <p:cNvPr id="22" name="Text Box 313"/>
            <p:cNvSpPr txBox="1">
              <a:spLocks noChangeArrowheads="1"/>
            </p:cNvSpPr>
            <p:nvPr/>
          </p:nvSpPr>
          <p:spPr bwMode="auto">
            <a:xfrm>
              <a:off x="1577" y="3234"/>
              <a:ext cx="17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600" b="1">
                  <a:latin typeface="Times New Roman" pitchFamily="18" charset="0"/>
                </a:rPr>
                <a:t>quenching of atomic disorder</a:t>
              </a:r>
            </a:p>
          </p:txBody>
        </p:sp>
        <p:grpSp>
          <p:nvGrpSpPr>
            <p:cNvPr id="23" name="Group 314"/>
            <p:cNvGrpSpPr>
              <a:grpSpLocks/>
            </p:cNvGrpSpPr>
            <p:nvPr/>
          </p:nvGrpSpPr>
          <p:grpSpPr bwMode="auto">
            <a:xfrm>
              <a:off x="1904" y="3415"/>
              <a:ext cx="1100" cy="621"/>
              <a:chOff x="1056" y="4988"/>
              <a:chExt cx="1902" cy="1032"/>
            </a:xfrm>
          </p:grpSpPr>
          <p:sp>
            <p:nvSpPr>
              <p:cNvPr id="32" name="Oval 315"/>
              <p:cNvSpPr>
                <a:spLocks noChangeArrowheads="1"/>
              </p:cNvSpPr>
              <p:nvPr/>
            </p:nvSpPr>
            <p:spPr bwMode="auto">
              <a:xfrm>
                <a:off x="1056"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3" name="Oval 316"/>
              <p:cNvSpPr>
                <a:spLocks noChangeArrowheads="1"/>
              </p:cNvSpPr>
              <p:nvPr/>
            </p:nvSpPr>
            <p:spPr bwMode="auto">
              <a:xfrm>
                <a:off x="1056"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4" name="Oval 317"/>
              <p:cNvSpPr>
                <a:spLocks noChangeArrowheads="1"/>
              </p:cNvSpPr>
              <p:nvPr/>
            </p:nvSpPr>
            <p:spPr bwMode="auto">
              <a:xfrm>
                <a:off x="1056"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5" name="Oval 318"/>
              <p:cNvSpPr>
                <a:spLocks noChangeArrowheads="1"/>
              </p:cNvSpPr>
              <p:nvPr/>
            </p:nvSpPr>
            <p:spPr bwMode="auto">
              <a:xfrm>
                <a:off x="1056"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6" name="Oval 319"/>
              <p:cNvSpPr>
                <a:spLocks noChangeArrowheads="1"/>
              </p:cNvSpPr>
              <p:nvPr/>
            </p:nvSpPr>
            <p:spPr bwMode="auto">
              <a:xfrm>
                <a:off x="1056"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7" name="Oval 320"/>
              <p:cNvSpPr>
                <a:spLocks noChangeArrowheads="1"/>
              </p:cNvSpPr>
              <p:nvPr/>
            </p:nvSpPr>
            <p:spPr bwMode="auto">
              <a:xfrm>
                <a:off x="1056"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8" name="Oval 321"/>
              <p:cNvSpPr>
                <a:spLocks noChangeArrowheads="1"/>
              </p:cNvSpPr>
              <p:nvPr/>
            </p:nvSpPr>
            <p:spPr bwMode="auto">
              <a:xfrm>
                <a:off x="1056"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39" name="Oval 322"/>
              <p:cNvSpPr>
                <a:spLocks noChangeArrowheads="1"/>
              </p:cNvSpPr>
              <p:nvPr/>
            </p:nvSpPr>
            <p:spPr bwMode="auto">
              <a:xfrm>
                <a:off x="1193"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0" name="Oval 323"/>
              <p:cNvSpPr>
                <a:spLocks noChangeArrowheads="1"/>
              </p:cNvSpPr>
              <p:nvPr/>
            </p:nvSpPr>
            <p:spPr bwMode="auto">
              <a:xfrm>
                <a:off x="1193"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1" name="Oval 324"/>
              <p:cNvSpPr>
                <a:spLocks noChangeArrowheads="1"/>
              </p:cNvSpPr>
              <p:nvPr/>
            </p:nvSpPr>
            <p:spPr bwMode="auto">
              <a:xfrm>
                <a:off x="1193"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2" name="Oval 325"/>
              <p:cNvSpPr>
                <a:spLocks noChangeArrowheads="1"/>
              </p:cNvSpPr>
              <p:nvPr/>
            </p:nvSpPr>
            <p:spPr bwMode="auto">
              <a:xfrm>
                <a:off x="1193"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3" name="Oval 326"/>
              <p:cNvSpPr>
                <a:spLocks noChangeArrowheads="1"/>
              </p:cNvSpPr>
              <p:nvPr/>
            </p:nvSpPr>
            <p:spPr bwMode="auto">
              <a:xfrm>
                <a:off x="1193"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4" name="Oval 327"/>
              <p:cNvSpPr>
                <a:spLocks noChangeArrowheads="1"/>
              </p:cNvSpPr>
              <p:nvPr/>
            </p:nvSpPr>
            <p:spPr bwMode="auto">
              <a:xfrm>
                <a:off x="1193"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5" name="Oval 328"/>
              <p:cNvSpPr>
                <a:spLocks noChangeArrowheads="1"/>
              </p:cNvSpPr>
              <p:nvPr/>
            </p:nvSpPr>
            <p:spPr bwMode="auto">
              <a:xfrm>
                <a:off x="1193"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6" name="Oval 329"/>
              <p:cNvSpPr>
                <a:spLocks noChangeArrowheads="1"/>
              </p:cNvSpPr>
              <p:nvPr/>
            </p:nvSpPr>
            <p:spPr bwMode="auto">
              <a:xfrm>
                <a:off x="1331"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7" name="Oval 330"/>
              <p:cNvSpPr>
                <a:spLocks noChangeArrowheads="1"/>
              </p:cNvSpPr>
              <p:nvPr/>
            </p:nvSpPr>
            <p:spPr bwMode="auto">
              <a:xfrm>
                <a:off x="1331"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8" name="Oval 331"/>
              <p:cNvSpPr>
                <a:spLocks noChangeArrowheads="1"/>
              </p:cNvSpPr>
              <p:nvPr/>
            </p:nvSpPr>
            <p:spPr bwMode="auto">
              <a:xfrm>
                <a:off x="1331"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49" name="Oval 332"/>
              <p:cNvSpPr>
                <a:spLocks noChangeArrowheads="1"/>
              </p:cNvSpPr>
              <p:nvPr/>
            </p:nvSpPr>
            <p:spPr bwMode="auto">
              <a:xfrm>
                <a:off x="1331"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0" name="Oval 333"/>
              <p:cNvSpPr>
                <a:spLocks noChangeArrowheads="1"/>
              </p:cNvSpPr>
              <p:nvPr/>
            </p:nvSpPr>
            <p:spPr bwMode="auto">
              <a:xfrm>
                <a:off x="1331"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1" name="Oval 334"/>
              <p:cNvSpPr>
                <a:spLocks noChangeArrowheads="1"/>
              </p:cNvSpPr>
              <p:nvPr/>
            </p:nvSpPr>
            <p:spPr bwMode="auto">
              <a:xfrm>
                <a:off x="1331"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2" name="Oval 335"/>
              <p:cNvSpPr>
                <a:spLocks noChangeArrowheads="1"/>
              </p:cNvSpPr>
              <p:nvPr/>
            </p:nvSpPr>
            <p:spPr bwMode="auto">
              <a:xfrm>
                <a:off x="1331"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3" name="Oval 336"/>
              <p:cNvSpPr>
                <a:spLocks noChangeArrowheads="1"/>
              </p:cNvSpPr>
              <p:nvPr/>
            </p:nvSpPr>
            <p:spPr bwMode="auto">
              <a:xfrm>
                <a:off x="1469"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4" name="Oval 337"/>
              <p:cNvSpPr>
                <a:spLocks noChangeArrowheads="1"/>
              </p:cNvSpPr>
              <p:nvPr/>
            </p:nvSpPr>
            <p:spPr bwMode="auto">
              <a:xfrm>
                <a:off x="1469"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5" name="Oval 338"/>
              <p:cNvSpPr>
                <a:spLocks noChangeArrowheads="1"/>
              </p:cNvSpPr>
              <p:nvPr/>
            </p:nvSpPr>
            <p:spPr bwMode="auto">
              <a:xfrm>
                <a:off x="1469"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6" name="Oval 339"/>
              <p:cNvSpPr>
                <a:spLocks noChangeArrowheads="1"/>
              </p:cNvSpPr>
              <p:nvPr/>
            </p:nvSpPr>
            <p:spPr bwMode="auto">
              <a:xfrm>
                <a:off x="1469"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7" name="Oval 340"/>
              <p:cNvSpPr>
                <a:spLocks noChangeArrowheads="1"/>
              </p:cNvSpPr>
              <p:nvPr/>
            </p:nvSpPr>
            <p:spPr bwMode="auto">
              <a:xfrm>
                <a:off x="1469"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8" name="Oval 341"/>
              <p:cNvSpPr>
                <a:spLocks noChangeArrowheads="1"/>
              </p:cNvSpPr>
              <p:nvPr/>
            </p:nvSpPr>
            <p:spPr bwMode="auto">
              <a:xfrm>
                <a:off x="1469"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59" name="Oval 342"/>
              <p:cNvSpPr>
                <a:spLocks noChangeArrowheads="1"/>
              </p:cNvSpPr>
              <p:nvPr/>
            </p:nvSpPr>
            <p:spPr bwMode="auto">
              <a:xfrm>
                <a:off x="1469"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0" name="Oval 343"/>
              <p:cNvSpPr>
                <a:spLocks noChangeArrowheads="1"/>
              </p:cNvSpPr>
              <p:nvPr/>
            </p:nvSpPr>
            <p:spPr bwMode="auto">
              <a:xfrm>
                <a:off x="1607" y="501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1" name="Oval 344"/>
              <p:cNvSpPr>
                <a:spLocks noChangeArrowheads="1"/>
              </p:cNvSpPr>
              <p:nvPr/>
            </p:nvSpPr>
            <p:spPr bwMode="auto">
              <a:xfrm>
                <a:off x="1613" y="517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2" name="Oval 345"/>
              <p:cNvSpPr>
                <a:spLocks noChangeArrowheads="1"/>
              </p:cNvSpPr>
              <p:nvPr/>
            </p:nvSpPr>
            <p:spPr bwMode="auto">
              <a:xfrm>
                <a:off x="1584"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3" name="Oval 346"/>
              <p:cNvSpPr>
                <a:spLocks noChangeArrowheads="1"/>
              </p:cNvSpPr>
              <p:nvPr/>
            </p:nvSpPr>
            <p:spPr bwMode="auto">
              <a:xfrm>
                <a:off x="1607" y="544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4" name="Oval 347"/>
              <p:cNvSpPr>
                <a:spLocks noChangeArrowheads="1"/>
              </p:cNvSpPr>
              <p:nvPr/>
            </p:nvSpPr>
            <p:spPr bwMode="auto">
              <a:xfrm>
                <a:off x="1661" y="559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5" name="Oval 348"/>
              <p:cNvSpPr>
                <a:spLocks noChangeArrowheads="1"/>
              </p:cNvSpPr>
              <p:nvPr/>
            </p:nvSpPr>
            <p:spPr bwMode="auto">
              <a:xfrm>
                <a:off x="1584" y="571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6" name="Oval 349"/>
              <p:cNvSpPr>
                <a:spLocks noChangeArrowheads="1"/>
              </p:cNvSpPr>
              <p:nvPr/>
            </p:nvSpPr>
            <p:spPr bwMode="auto">
              <a:xfrm>
                <a:off x="1584" y="5851"/>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7" name="Oval 350"/>
              <p:cNvSpPr>
                <a:spLocks noChangeArrowheads="1"/>
              </p:cNvSpPr>
              <p:nvPr/>
            </p:nvSpPr>
            <p:spPr bwMode="auto">
              <a:xfrm>
                <a:off x="1765" y="4988"/>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8" name="Oval 351"/>
              <p:cNvSpPr>
                <a:spLocks noChangeArrowheads="1"/>
              </p:cNvSpPr>
              <p:nvPr/>
            </p:nvSpPr>
            <p:spPr bwMode="auto">
              <a:xfrm>
                <a:off x="1745" y="5141"/>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69" name="Oval 352"/>
              <p:cNvSpPr>
                <a:spLocks noChangeArrowheads="1"/>
              </p:cNvSpPr>
              <p:nvPr/>
            </p:nvSpPr>
            <p:spPr bwMode="auto">
              <a:xfrm>
                <a:off x="1745" y="5293"/>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0" name="Oval 353"/>
              <p:cNvSpPr>
                <a:spLocks noChangeArrowheads="1"/>
              </p:cNvSpPr>
              <p:nvPr/>
            </p:nvSpPr>
            <p:spPr bwMode="auto">
              <a:xfrm>
                <a:off x="1757" y="5404"/>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1" name="Oval 354"/>
              <p:cNvSpPr>
                <a:spLocks noChangeArrowheads="1"/>
              </p:cNvSpPr>
              <p:nvPr/>
            </p:nvSpPr>
            <p:spPr bwMode="auto">
              <a:xfrm>
                <a:off x="1765" y="5599"/>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2" name="Oval 355"/>
              <p:cNvSpPr>
                <a:spLocks noChangeArrowheads="1"/>
              </p:cNvSpPr>
              <p:nvPr/>
            </p:nvSpPr>
            <p:spPr bwMode="auto">
              <a:xfrm>
                <a:off x="1745" y="5752"/>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3" name="Oval 356"/>
              <p:cNvSpPr>
                <a:spLocks noChangeArrowheads="1"/>
              </p:cNvSpPr>
              <p:nvPr/>
            </p:nvSpPr>
            <p:spPr bwMode="auto">
              <a:xfrm>
                <a:off x="1745" y="5872"/>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4" name="Oval 357"/>
              <p:cNvSpPr>
                <a:spLocks noChangeArrowheads="1"/>
              </p:cNvSpPr>
              <p:nvPr/>
            </p:nvSpPr>
            <p:spPr bwMode="auto">
              <a:xfrm>
                <a:off x="1880" y="5019"/>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5" name="Oval 358"/>
              <p:cNvSpPr>
                <a:spLocks noChangeArrowheads="1"/>
              </p:cNvSpPr>
              <p:nvPr/>
            </p:nvSpPr>
            <p:spPr bwMode="auto">
              <a:xfrm>
                <a:off x="1883" y="517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6" name="Oval 359"/>
              <p:cNvSpPr>
                <a:spLocks noChangeArrowheads="1"/>
              </p:cNvSpPr>
              <p:nvPr/>
            </p:nvSpPr>
            <p:spPr bwMode="auto">
              <a:xfrm>
                <a:off x="1883"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7" name="Oval 360"/>
              <p:cNvSpPr>
                <a:spLocks noChangeArrowheads="1"/>
              </p:cNvSpPr>
              <p:nvPr/>
            </p:nvSpPr>
            <p:spPr bwMode="auto">
              <a:xfrm>
                <a:off x="1880" y="5446"/>
                <a:ext cx="115" cy="115"/>
              </a:xfrm>
              <a:prstGeom prst="ellipse">
                <a:avLst/>
              </a:prstGeom>
              <a:gradFill rotWithShape="0">
                <a:gsLst>
                  <a:gs pos="0">
                    <a:srgbClr val="EAD7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8" name="Oval 361"/>
              <p:cNvSpPr>
                <a:spLocks noChangeArrowheads="1"/>
              </p:cNvSpPr>
              <p:nvPr/>
            </p:nvSpPr>
            <p:spPr bwMode="auto">
              <a:xfrm>
                <a:off x="1883" y="556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79" name="Oval 362"/>
              <p:cNvSpPr>
                <a:spLocks noChangeArrowheads="1"/>
              </p:cNvSpPr>
              <p:nvPr/>
            </p:nvSpPr>
            <p:spPr bwMode="auto">
              <a:xfrm>
                <a:off x="1909" y="571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0" name="Oval 363"/>
              <p:cNvSpPr>
                <a:spLocks noChangeArrowheads="1"/>
              </p:cNvSpPr>
              <p:nvPr/>
            </p:nvSpPr>
            <p:spPr bwMode="auto">
              <a:xfrm>
                <a:off x="1883" y="590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1" name="Oval 364"/>
              <p:cNvSpPr>
                <a:spLocks noChangeArrowheads="1"/>
              </p:cNvSpPr>
              <p:nvPr/>
            </p:nvSpPr>
            <p:spPr bwMode="auto">
              <a:xfrm>
                <a:off x="2016" y="498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2" name="Oval 365"/>
              <p:cNvSpPr>
                <a:spLocks noChangeArrowheads="1"/>
              </p:cNvSpPr>
              <p:nvPr/>
            </p:nvSpPr>
            <p:spPr bwMode="auto">
              <a:xfrm>
                <a:off x="1976" y="5141"/>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3" name="Oval 366"/>
              <p:cNvSpPr>
                <a:spLocks noChangeArrowheads="1"/>
              </p:cNvSpPr>
              <p:nvPr/>
            </p:nvSpPr>
            <p:spPr bwMode="auto">
              <a:xfrm>
                <a:off x="2016"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4" name="Oval 367"/>
              <p:cNvSpPr>
                <a:spLocks noChangeArrowheads="1"/>
              </p:cNvSpPr>
              <p:nvPr/>
            </p:nvSpPr>
            <p:spPr bwMode="auto">
              <a:xfrm>
                <a:off x="2016" y="544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5" name="Oval 368"/>
              <p:cNvSpPr>
                <a:spLocks noChangeArrowheads="1"/>
              </p:cNvSpPr>
              <p:nvPr/>
            </p:nvSpPr>
            <p:spPr bwMode="auto">
              <a:xfrm>
                <a:off x="2053" y="5560"/>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6" name="Oval 369"/>
              <p:cNvSpPr>
                <a:spLocks noChangeArrowheads="1"/>
              </p:cNvSpPr>
              <p:nvPr/>
            </p:nvSpPr>
            <p:spPr bwMode="auto">
              <a:xfrm>
                <a:off x="2016" y="575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7" name="Oval 370"/>
              <p:cNvSpPr>
                <a:spLocks noChangeArrowheads="1"/>
              </p:cNvSpPr>
              <p:nvPr/>
            </p:nvSpPr>
            <p:spPr bwMode="auto">
              <a:xfrm>
                <a:off x="2053" y="587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8" name="Oval 371"/>
              <p:cNvSpPr>
                <a:spLocks noChangeArrowheads="1"/>
              </p:cNvSpPr>
              <p:nvPr/>
            </p:nvSpPr>
            <p:spPr bwMode="auto">
              <a:xfrm>
                <a:off x="2120" y="498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89" name="Oval 372"/>
              <p:cNvSpPr>
                <a:spLocks noChangeArrowheads="1"/>
              </p:cNvSpPr>
              <p:nvPr/>
            </p:nvSpPr>
            <p:spPr bwMode="auto">
              <a:xfrm>
                <a:off x="2153" y="509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0" name="Oval 373"/>
              <p:cNvSpPr>
                <a:spLocks noChangeArrowheads="1"/>
              </p:cNvSpPr>
              <p:nvPr/>
            </p:nvSpPr>
            <p:spPr bwMode="auto">
              <a:xfrm>
                <a:off x="2120" y="524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1" name="Oval 374"/>
              <p:cNvSpPr>
                <a:spLocks noChangeArrowheads="1"/>
              </p:cNvSpPr>
              <p:nvPr/>
            </p:nvSpPr>
            <p:spPr bwMode="auto">
              <a:xfrm>
                <a:off x="2153" y="5404"/>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2" name="Oval 375"/>
              <p:cNvSpPr>
                <a:spLocks noChangeArrowheads="1"/>
              </p:cNvSpPr>
              <p:nvPr/>
            </p:nvSpPr>
            <p:spPr bwMode="auto">
              <a:xfrm>
                <a:off x="2153" y="559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3" name="Oval 376"/>
              <p:cNvSpPr>
                <a:spLocks noChangeArrowheads="1"/>
              </p:cNvSpPr>
              <p:nvPr/>
            </p:nvSpPr>
            <p:spPr bwMode="auto">
              <a:xfrm>
                <a:off x="2153" y="5752"/>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4" name="Oval 377"/>
              <p:cNvSpPr>
                <a:spLocks noChangeArrowheads="1"/>
              </p:cNvSpPr>
              <p:nvPr/>
            </p:nvSpPr>
            <p:spPr bwMode="auto">
              <a:xfrm>
                <a:off x="2153" y="590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5" name="Oval 378"/>
              <p:cNvSpPr>
                <a:spLocks noChangeArrowheads="1"/>
              </p:cNvSpPr>
              <p:nvPr/>
            </p:nvSpPr>
            <p:spPr bwMode="auto">
              <a:xfrm>
                <a:off x="2291" y="4988"/>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6" name="Oval 379"/>
              <p:cNvSpPr>
                <a:spLocks noChangeArrowheads="1"/>
              </p:cNvSpPr>
              <p:nvPr/>
            </p:nvSpPr>
            <p:spPr bwMode="auto">
              <a:xfrm>
                <a:off x="2256" y="517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7" name="Oval 380"/>
              <p:cNvSpPr>
                <a:spLocks noChangeArrowheads="1"/>
              </p:cNvSpPr>
              <p:nvPr/>
            </p:nvSpPr>
            <p:spPr bwMode="auto">
              <a:xfrm>
                <a:off x="2291" y="5293"/>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8" name="Oval 381"/>
              <p:cNvSpPr>
                <a:spLocks noChangeArrowheads="1"/>
              </p:cNvSpPr>
              <p:nvPr/>
            </p:nvSpPr>
            <p:spPr bwMode="auto">
              <a:xfrm>
                <a:off x="2256" y="5487"/>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99" name="Oval 382"/>
              <p:cNvSpPr>
                <a:spLocks noChangeArrowheads="1"/>
              </p:cNvSpPr>
              <p:nvPr/>
            </p:nvSpPr>
            <p:spPr bwMode="auto">
              <a:xfrm>
                <a:off x="2291" y="5599"/>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0" name="Oval 383"/>
              <p:cNvSpPr>
                <a:spLocks noChangeArrowheads="1"/>
              </p:cNvSpPr>
              <p:nvPr/>
            </p:nvSpPr>
            <p:spPr bwMode="auto">
              <a:xfrm>
                <a:off x="2333" y="5716"/>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1" name="Oval 384"/>
              <p:cNvSpPr>
                <a:spLocks noChangeArrowheads="1"/>
              </p:cNvSpPr>
              <p:nvPr/>
            </p:nvSpPr>
            <p:spPr bwMode="auto">
              <a:xfrm>
                <a:off x="2291" y="5905"/>
                <a:ext cx="115" cy="115"/>
              </a:xfrm>
              <a:prstGeom prst="ellipse">
                <a:avLst/>
              </a:prstGeom>
              <a:gradFill rotWithShape="0">
                <a:gsLst>
                  <a:gs pos="0">
                    <a:srgbClr val="F1E4FF"/>
                  </a:gs>
                  <a:gs pos="100000">
                    <a:srgbClr val="C591FF"/>
                  </a:gs>
                </a:gsLst>
                <a:path path="shape">
                  <a:fillToRect l="50000" t="50000" r="50000" b="50000"/>
                </a:path>
              </a:gradFill>
              <a:ln w="9525">
                <a:solidFill>
                  <a:srgbClr val="C591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2" name="Oval 385"/>
              <p:cNvSpPr>
                <a:spLocks noChangeArrowheads="1"/>
              </p:cNvSpPr>
              <p:nvPr/>
            </p:nvSpPr>
            <p:spPr bwMode="auto">
              <a:xfrm>
                <a:off x="2429"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3" name="Oval 386"/>
              <p:cNvSpPr>
                <a:spLocks noChangeArrowheads="1"/>
              </p:cNvSpPr>
              <p:nvPr/>
            </p:nvSpPr>
            <p:spPr bwMode="auto">
              <a:xfrm>
                <a:off x="2429"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4" name="Oval 387"/>
              <p:cNvSpPr>
                <a:spLocks noChangeArrowheads="1"/>
              </p:cNvSpPr>
              <p:nvPr/>
            </p:nvSpPr>
            <p:spPr bwMode="auto">
              <a:xfrm>
                <a:off x="2429"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5" name="Oval 388"/>
              <p:cNvSpPr>
                <a:spLocks noChangeArrowheads="1"/>
              </p:cNvSpPr>
              <p:nvPr/>
            </p:nvSpPr>
            <p:spPr bwMode="auto">
              <a:xfrm>
                <a:off x="2429"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6" name="Oval 389"/>
              <p:cNvSpPr>
                <a:spLocks noChangeArrowheads="1"/>
              </p:cNvSpPr>
              <p:nvPr/>
            </p:nvSpPr>
            <p:spPr bwMode="auto">
              <a:xfrm>
                <a:off x="2429"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7" name="Oval 390"/>
              <p:cNvSpPr>
                <a:spLocks noChangeArrowheads="1"/>
              </p:cNvSpPr>
              <p:nvPr/>
            </p:nvSpPr>
            <p:spPr bwMode="auto">
              <a:xfrm>
                <a:off x="2429"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8" name="Oval 391"/>
              <p:cNvSpPr>
                <a:spLocks noChangeArrowheads="1"/>
              </p:cNvSpPr>
              <p:nvPr/>
            </p:nvSpPr>
            <p:spPr bwMode="auto">
              <a:xfrm>
                <a:off x="2429"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09" name="Oval 392"/>
              <p:cNvSpPr>
                <a:spLocks noChangeArrowheads="1"/>
              </p:cNvSpPr>
              <p:nvPr/>
            </p:nvSpPr>
            <p:spPr bwMode="auto">
              <a:xfrm>
                <a:off x="2567"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0" name="Oval 393"/>
              <p:cNvSpPr>
                <a:spLocks noChangeArrowheads="1"/>
              </p:cNvSpPr>
              <p:nvPr/>
            </p:nvSpPr>
            <p:spPr bwMode="auto">
              <a:xfrm>
                <a:off x="2567"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1" name="Oval 394"/>
              <p:cNvSpPr>
                <a:spLocks noChangeArrowheads="1"/>
              </p:cNvSpPr>
              <p:nvPr/>
            </p:nvSpPr>
            <p:spPr bwMode="auto">
              <a:xfrm>
                <a:off x="2567"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2" name="Oval 395"/>
              <p:cNvSpPr>
                <a:spLocks noChangeArrowheads="1"/>
              </p:cNvSpPr>
              <p:nvPr/>
            </p:nvSpPr>
            <p:spPr bwMode="auto">
              <a:xfrm>
                <a:off x="2567"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3" name="Oval 396"/>
              <p:cNvSpPr>
                <a:spLocks noChangeArrowheads="1"/>
              </p:cNvSpPr>
              <p:nvPr/>
            </p:nvSpPr>
            <p:spPr bwMode="auto">
              <a:xfrm>
                <a:off x="2567"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4" name="Oval 397"/>
              <p:cNvSpPr>
                <a:spLocks noChangeArrowheads="1"/>
              </p:cNvSpPr>
              <p:nvPr/>
            </p:nvSpPr>
            <p:spPr bwMode="auto">
              <a:xfrm>
                <a:off x="2567"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5" name="Oval 398"/>
              <p:cNvSpPr>
                <a:spLocks noChangeArrowheads="1"/>
              </p:cNvSpPr>
              <p:nvPr/>
            </p:nvSpPr>
            <p:spPr bwMode="auto">
              <a:xfrm>
                <a:off x="2567"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6" name="Oval 399"/>
              <p:cNvSpPr>
                <a:spLocks noChangeArrowheads="1"/>
              </p:cNvSpPr>
              <p:nvPr/>
            </p:nvSpPr>
            <p:spPr bwMode="auto">
              <a:xfrm>
                <a:off x="2705"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7" name="Oval 400"/>
              <p:cNvSpPr>
                <a:spLocks noChangeArrowheads="1"/>
              </p:cNvSpPr>
              <p:nvPr/>
            </p:nvSpPr>
            <p:spPr bwMode="auto">
              <a:xfrm>
                <a:off x="2705"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8" name="Oval 401"/>
              <p:cNvSpPr>
                <a:spLocks noChangeArrowheads="1"/>
              </p:cNvSpPr>
              <p:nvPr/>
            </p:nvSpPr>
            <p:spPr bwMode="auto">
              <a:xfrm>
                <a:off x="2705"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19" name="Oval 402"/>
              <p:cNvSpPr>
                <a:spLocks noChangeArrowheads="1"/>
              </p:cNvSpPr>
              <p:nvPr/>
            </p:nvSpPr>
            <p:spPr bwMode="auto">
              <a:xfrm>
                <a:off x="2705"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0" name="Oval 403"/>
              <p:cNvSpPr>
                <a:spLocks noChangeArrowheads="1"/>
              </p:cNvSpPr>
              <p:nvPr/>
            </p:nvSpPr>
            <p:spPr bwMode="auto">
              <a:xfrm>
                <a:off x="2705"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1" name="Oval 404"/>
              <p:cNvSpPr>
                <a:spLocks noChangeArrowheads="1"/>
              </p:cNvSpPr>
              <p:nvPr/>
            </p:nvSpPr>
            <p:spPr bwMode="auto">
              <a:xfrm>
                <a:off x="2705"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2" name="Oval 405"/>
              <p:cNvSpPr>
                <a:spLocks noChangeArrowheads="1"/>
              </p:cNvSpPr>
              <p:nvPr/>
            </p:nvSpPr>
            <p:spPr bwMode="auto">
              <a:xfrm>
                <a:off x="2705"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3" name="Oval 406"/>
              <p:cNvSpPr>
                <a:spLocks noChangeArrowheads="1"/>
              </p:cNvSpPr>
              <p:nvPr/>
            </p:nvSpPr>
            <p:spPr bwMode="auto">
              <a:xfrm>
                <a:off x="2843" y="4988"/>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4" name="Oval 407"/>
              <p:cNvSpPr>
                <a:spLocks noChangeArrowheads="1"/>
              </p:cNvSpPr>
              <p:nvPr/>
            </p:nvSpPr>
            <p:spPr bwMode="auto">
              <a:xfrm>
                <a:off x="2843" y="5141"/>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5" name="Oval 408"/>
              <p:cNvSpPr>
                <a:spLocks noChangeArrowheads="1"/>
              </p:cNvSpPr>
              <p:nvPr/>
            </p:nvSpPr>
            <p:spPr bwMode="auto">
              <a:xfrm>
                <a:off x="2843" y="5293"/>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6" name="Oval 409"/>
              <p:cNvSpPr>
                <a:spLocks noChangeArrowheads="1"/>
              </p:cNvSpPr>
              <p:nvPr/>
            </p:nvSpPr>
            <p:spPr bwMode="auto">
              <a:xfrm>
                <a:off x="2843" y="5446"/>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7" name="Oval 410"/>
              <p:cNvSpPr>
                <a:spLocks noChangeArrowheads="1"/>
              </p:cNvSpPr>
              <p:nvPr/>
            </p:nvSpPr>
            <p:spPr bwMode="auto">
              <a:xfrm>
                <a:off x="2843" y="5599"/>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8" name="Oval 411"/>
              <p:cNvSpPr>
                <a:spLocks noChangeArrowheads="1"/>
              </p:cNvSpPr>
              <p:nvPr/>
            </p:nvSpPr>
            <p:spPr bwMode="auto">
              <a:xfrm>
                <a:off x="2843" y="5752"/>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sp>
            <p:nvSpPr>
              <p:cNvPr id="129" name="Oval 412"/>
              <p:cNvSpPr>
                <a:spLocks noChangeArrowheads="1"/>
              </p:cNvSpPr>
              <p:nvPr/>
            </p:nvSpPr>
            <p:spPr bwMode="auto">
              <a:xfrm>
                <a:off x="2843" y="5905"/>
                <a:ext cx="115" cy="115"/>
              </a:xfrm>
              <a:prstGeom prst="ellipse">
                <a:avLst/>
              </a:prstGeom>
              <a:gradFill rotWithShape="0">
                <a:gsLst>
                  <a:gs pos="0">
                    <a:srgbClr val="CCDDFF"/>
                  </a:gs>
                  <a:gs pos="100000">
                    <a:srgbClr val="6699FF"/>
                  </a:gs>
                </a:gsLst>
                <a:path path="shape">
                  <a:fillToRect l="50000" t="50000" r="50000" b="50000"/>
                </a:path>
              </a:gra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800"/>
              </a:p>
            </p:txBody>
          </p:sp>
        </p:grpSp>
        <p:sp>
          <p:nvSpPr>
            <p:cNvPr id="24" name="Text Box 413"/>
            <p:cNvSpPr txBox="1">
              <a:spLocks noChangeArrowheads="1"/>
            </p:cNvSpPr>
            <p:nvPr/>
          </p:nvSpPr>
          <p:spPr bwMode="auto">
            <a:xfrm>
              <a:off x="521" y="3432"/>
              <a:ext cx="17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de-DE" sz="1800" b="1">
                  <a:latin typeface="Times New Roman" pitchFamily="18" charset="0"/>
                </a:rPr>
                <a:t>metals ~ 10</a:t>
              </a:r>
              <a:r>
                <a:rPr lang="en-US" altLang="de-DE" sz="1800" b="1" baseline="30000">
                  <a:latin typeface="Times New Roman" pitchFamily="18" charset="0"/>
                </a:rPr>
                <a:t>-12</a:t>
              </a:r>
              <a:r>
                <a:rPr lang="en-US" altLang="de-DE" sz="1800" b="1">
                  <a:latin typeface="Times New Roman" pitchFamily="18" charset="0"/>
                </a:rPr>
                <a:t> s</a:t>
              </a:r>
            </a:p>
            <a:p>
              <a:pPr eaLnBrk="1" hangingPunct="1"/>
              <a:r>
                <a:rPr lang="en-US" altLang="de-DE" sz="1800" b="1">
                  <a:latin typeface="Times New Roman" pitchFamily="18" charset="0"/>
                </a:rPr>
                <a:t>insulators ~ 10</a:t>
              </a:r>
              <a:r>
                <a:rPr lang="en-US" altLang="de-DE" sz="1800" b="1" baseline="30000">
                  <a:latin typeface="Times New Roman" pitchFamily="18" charset="0"/>
                </a:rPr>
                <a:t>-10</a:t>
              </a:r>
              <a:r>
                <a:rPr lang="en-US" altLang="de-DE" sz="1800" b="1">
                  <a:latin typeface="Times New Roman" pitchFamily="18" charset="0"/>
                </a:rPr>
                <a:t> s</a:t>
              </a:r>
            </a:p>
          </p:txBody>
        </p:sp>
        <p:sp>
          <p:nvSpPr>
            <p:cNvPr id="25" name="Text Box 414"/>
            <p:cNvSpPr txBox="1">
              <a:spLocks noChangeArrowheads="1"/>
            </p:cNvSpPr>
            <p:nvPr/>
          </p:nvSpPr>
          <p:spPr bwMode="auto">
            <a:xfrm>
              <a:off x="1947" y="1511"/>
              <a:ext cx="10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600" b="1">
                  <a:latin typeface="Times New Roman" pitchFamily="18" charset="0"/>
                </a:rPr>
                <a:t>electron cascade</a:t>
              </a:r>
            </a:p>
          </p:txBody>
        </p:sp>
        <p:sp>
          <p:nvSpPr>
            <p:cNvPr id="26" name="Text Box 415"/>
            <p:cNvSpPr txBox="1">
              <a:spLocks noChangeArrowheads="1"/>
            </p:cNvSpPr>
            <p:nvPr/>
          </p:nvSpPr>
          <p:spPr bwMode="auto">
            <a:xfrm>
              <a:off x="3152" y="1645"/>
              <a:ext cx="257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800" b="1">
                  <a:latin typeface="Times New Roman" pitchFamily="18" charset="0"/>
                </a:rPr>
                <a:t>energy diffusion in electronic subsystem</a:t>
              </a:r>
            </a:p>
            <a:p>
              <a:pPr algn="ctr"/>
              <a:r>
                <a:rPr lang="en-US" altLang="de-DE" sz="1800" b="1">
                  <a:latin typeface="Times New Roman" pitchFamily="18" charset="0"/>
                </a:rPr>
                <a:t>cooling of hot electrons</a:t>
              </a:r>
            </a:p>
            <a:p>
              <a:pPr algn="ctr"/>
              <a:r>
                <a:rPr lang="en-US" altLang="de-DE" sz="1800" b="1">
                  <a:latin typeface="Times New Roman" pitchFamily="18" charset="0"/>
                </a:rPr>
                <a:t>'cold' lattice</a:t>
              </a:r>
            </a:p>
          </p:txBody>
        </p:sp>
        <p:sp>
          <p:nvSpPr>
            <p:cNvPr id="27" name="Text Box 416"/>
            <p:cNvSpPr txBox="1">
              <a:spLocks noChangeArrowheads="1"/>
            </p:cNvSpPr>
            <p:nvPr/>
          </p:nvSpPr>
          <p:spPr bwMode="auto">
            <a:xfrm>
              <a:off x="3379" y="2552"/>
              <a:ext cx="167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800" b="1">
                  <a:latin typeface="Times New Roman" pitchFamily="18" charset="0"/>
                </a:rPr>
                <a:t>energy diffusion to atoms</a:t>
              </a:r>
            </a:p>
            <a:p>
              <a:pPr algn="ctr"/>
              <a:r>
                <a:rPr lang="en-US" altLang="de-DE" sz="1800" b="1">
                  <a:latin typeface="Times New Roman" pitchFamily="18" charset="0"/>
                </a:rPr>
                <a:t>lattice heating</a:t>
              </a:r>
            </a:p>
            <a:p>
              <a:pPr algn="ctr"/>
              <a:r>
                <a:rPr lang="en-US" altLang="de-DE" sz="1800" b="1">
                  <a:latin typeface="Times New Roman" pitchFamily="18" charset="0"/>
                </a:rPr>
                <a:t>melting</a:t>
              </a:r>
            </a:p>
          </p:txBody>
        </p:sp>
        <p:sp>
          <p:nvSpPr>
            <p:cNvPr id="28" name="Text Box 417"/>
            <p:cNvSpPr txBox="1">
              <a:spLocks noChangeArrowheads="1"/>
            </p:cNvSpPr>
            <p:nvPr/>
          </p:nvSpPr>
          <p:spPr bwMode="auto">
            <a:xfrm>
              <a:off x="3430" y="3446"/>
              <a:ext cx="13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de-DE" sz="1800" b="1">
                  <a:latin typeface="Times New Roman" pitchFamily="18" charset="0"/>
                </a:rPr>
                <a:t>fast cooling of atoms</a:t>
              </a:r>
            </a:p>
            <a:p>
              <a:pPr algn="ctr"/>
              <a:r>
                <a:rPr lang="en-US" altLang="de-DE" sz="1800" b="1">
                  <a:latin typeface="Times New Roman" pitchFamily="18" charset="0"/>
                </a:rPr>
                <a:t>defect formation</a:t>
              </a:r>
            </a:p>
          </p:txBody>
        </p:sp>
        <p:sp>
          <p:nvSpPr>
            <p:cNvPr id="29" name="Line 418"/>
            <p:cNvSpPr>
              <a:spLocks noChangeShapeType="1"/>
            </p:cNvSpPr>
            <p:nvPr/>
          </p:nvSpPr>
          <p:spPr bwMode="auto">
            <a:xfrm>
              <a:off x="431" y="1542"/>
              <a:ext cx="5293" cy="0"/>
            </a:xfrm>
            <a:prstGeom prst="line">
              <a:avLst/>
            </a:prstGeom>
            <a:noFill/>
            <a:ln w="952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 name="Line 419"/>
            <p:cNvSpPr>
              <a:spLocks noChangeShapeType="1"/>
            </p:cNvSpPr>
            <p:nvPr/>
          </p:nvSpPr>
          <p:spPr bwMode="auto">
            <a:xfrm>
              <a:off x="431" y="2358"/>
              <a:ext cx="3855" cy="0"/>
            </a:xfrm>
            <a:prstGeom prst="line">
              <a:avLst/>
            </a:prstGeom>
            <a:noFill/>
            <a:ln w="952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1" name="Line 420"/>
            <p:cNvSpPr>
              <a:spLocks noChangeShapeType="1"/>
            </p:cNvSpPr>
            <p:nvPr/>
          </p:nvSpPr>
          <p:spPr bwMode="auto">
            <a:xfrm>
              <a:off x="431" y="3265"/>
              <a:ext cx="3855" cy="0"/>
            </a:xfrm>
            <a:prstGeom prst="line">
              <a:avLst/>
            </a:prstGeom>
            <a:noFill/>
            <a:ln w="952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1407436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TextBox 404"/>
          <p:cNvSpPr txBox="1"/>
          <p:nvPr/>
        </p:nvSpPr>
        <p:spPr>
          <a:xfrm>
            <a:off x="3828" y="303039"/>
            <a:ext cx="9140171" cy="461665"/>
          </a:xfrm>
          <a:prstGeom prst="rect">
            <a:avLst/>
          </a:prstGeom>
          <a:noFill/>
        </p:spPr>
        <p:txBody>
          <a:bodyPr wrap="square" rtlCol="0">
            <a:spAutoFit/>
          </a:bodyPr>
          <a:lstStyle/>
          <a:p>
            <a:pPr algn="ctr"/>
            <a:r>
              <a:rPr lang="en-US" altLang="de-DE" sz="2400" b="1" dirty="0">
                <a:latin typeface="Arial" panose="020B0604020202020204" pitchFamily="34" charset="0"/>
                <a:cs typeface="Arial" panose="020B0604020202020204" pitchFamily="34" charset="0"/>
              </a:rPr>
              <a:t>Material </a:t>
            </a:r>
            <a:r>
              <a:rPr lang="en-US" altLang="de-DE" sz="2400" b="1" dirty="0" smtClean="0">
                <a:latin typeface="Arial" panose="020B0604020202020204" pitchFamily="34" charset="0"/>
                <a:cs typeface="Arial" panose="020B0604020202020204" pitchFamily="34" charset="0"/>
              </a:rPr>
              <a:t>sensitivity</a:t>
            </a:r>
            <a:endParaRPr lang="en-US" sz="2400" b="1" dirty="0" smtClean="0">
              <a:latin typeface="Arial" panose="020B0604020202020204" pitchFamily="34" charset="0"/>
              <a:cs typeface="Arial" panose="020B0604020202020204" pitchFamily="34" charset="0"/>
            </a:endParaRPr>
          </a:p>
        </p:txBody>
      </p:sp>
      <p:cxnSp>
        <p:nvCxnSpPr>
          <p:cNvPr id="7"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Rectangle 2"/>
          <p:cNvSpPr>
            <a:spLocks noChangeArrowheads="1"/>
          </p:cNvSpPr>
          <p:nvPr/>
        </p:nvSpPr>
        <p:spPr bwMode="auto">
          <a:xfrm>
            <a:off x="0" y="2762250"/>
            <a:ext cx="9144000" cy="76200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433" name="Text Box 3"/>
          <p:cNvSpPr txBox="1">
            <a:spLocks noChangeArrowheads="1"/>
          </p:cNvSpPr>
          <p:nvPr/>
        </p:nvSpPr>
        <p:spPr bwMode="auto">
          <a:xfrm>
            <a:off x="457200" y="1304925"/>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2400" b="1">
                <a:solidFill>
                  <a:srgbClr val="FF0000"/>
                </a:solidFill>
                <a:latin typeface="Times New Roman" pitchFamily="18" charset="0"/>
                <a:ea typeface="ＭＳ Ｐゴシック" charset="-128"/>
              </a:rPr>
              <a:t>high sensitivity</a:t>
            </a:r>
          </a:p>
        </p:txBody>
      </p:sp>
      <p:sp>
        <p:nvSpPr>
          <p:cNvPr id="434" name="Text Box 4"/>
          <p:cNvSpPr txBox="1">
            <a:spLocks noChangeArrowheads="1"/>
          </p:cNvSpPr>
          <p:nvPr/>
        </p:nvSpPr>
        <p:spPr bwMode="auto">
          <a:xfrm>
            <a:off x="871538" y="18510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altLang="de-DE" sz="2400">
              <a:latin typeface="Times New Roman" pitchFamily="18" charset="0"/>
              <a:ea typeface="ＭＳ Ｐゴシック" charset="-128"/>
            </a:endParaRPr>
          </a:p>
        </p:txBody>
      </p:sp>
      <p:sp>
        <p:nvSpPr>
          <p:cNvPr id="435" name="Text Box 5"/>
          <p:cNvSpPr txBox="1">
            <a:spLocks noChangeArrowheads="1"/>
          </p:cNvSpPr>
          <p:nvPr/>
        </p:nvSpPr>
        <p:spPr bwMode="auto">
          <a:xfrm>
            <a:off x="3248025" y="3646488"/>
            <a:ext cx="231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z="2400" b="1" u="sng">
                <a:solidFill>
                  <a:srgbClr val="8362EC"/>
                </a:solidFill>
                <a:latin typeface="Times New Roman" pitchFamily="18" charset="0"/>
                <a:ea typeface="ＭＳ Ｐゴシック" charset="-128"/>
              </a:rPr>
              <a:t>semi-cond</a:t>
            </a:r>
            <a:r>
              <a:rPr lang="en-US" altLang="de-DE" sz="2400" b="1" u="sng">
                <a:solidFill>
                  <a:srgbClr val="8666EC"/>
                </a:solidFill>
                <a:latin typeface="Times New Roman" pitchFamily="18" charset="0"/>
                <a:ea typeface="ＭＳ Ｐゴシック" charset="-128"/>
              </a:rPr>
              <a:t>uctors</a:t>
            </a:r>
            <a:endParaRPr lang="en-US" altLang="de-DE" sz="2400">
              <a:solidFill>
                <a:srgbClr val="8666EC"/>
              </a:solidFill>
              <a:latin typeface="Times New Roman" pitchFamily="18" charset="0"/>
              <a:ea typeface="ＭＳ Ｐゴシック" charset="-128"/>
            </a:endParaRPr>
          </a:p>
        </p:txBody>
      </p:sp>
      <p:sp>
        <p:nvSpPr>
          <p:cNvPr id="436" name="Text Box 6"/>
          <p:cNvSpPr txBox="1">
            <a:spLocks noChangeArrowheads="1"/>
          </p:cNvSpPr>
          <p:nvPr/>
        </p:nvSpPr>
        <p:spPr bwMode="auto">
          <a:xfrm>
            <a:off x="3048000" y="4078288"/>
            <a:ext cx="27178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20700" eaLnBrk="0" hangingPunct="0">
              <a:defRPr>
                <a:solidFill>
                  <a:schemeClr val="tx1"/>
                </a:solidFill>
                <a:latin typeface="Arial" charset="0"/>
              </a:defRPr>
            </a:lvl1pPr>
            <a:lvl2pPr marL="742950" indent="-285750" defTabSz="520700" eaLnBrk="0" hangingPunct="0">
              <a:defRPr>
                <a:solidFill>
                  <a:schemeClr val="tx1"/>
                </a:solidFill>
                <a:latin typeface="Arial" charset="0"/>
              </a:defRPr>
            </a:lvl2pPr>
            <a:lvl3pPr marL="1143000" indent="-228600" defTabSz="520700" eaLnBrk="0" hangingPunct="0">
              <a:defRPr>
                <a:solidFill>
                  <a:schemeClr val="tx1"/>
                </a:solidFill>
                <a:latin typeface="Arial" charset="0"/>
              </a:defRPr>
            </a:lvl3pPr>
            <a:lvl4pPr marL="1600200" indent="-228600" defTabSz="520700" eaLnBrk="0" hangingPunct="0">
              <a:defRPr>
                <a:solidFill>
                  <a:schemeClr val="tx1"/>
                </a:solidFill>
                <a:latin typeface="Arial" charset="0"/>
              </a:defRPr>
            </a:lvl4pPr>
            <a:lvl5pPr marL="2057400" indent="-228600" defTabSz="520700" eaLnBrk="0" hangingPunct="0">
              <a:defRPr>
                <a:solidFill>
                  <a:schemeClr val="tx1"/>
                </a:solidFill>
                <a:latin typeface="Arial" charset="0"/>
              </a:defRPr>
            </a:lvl5pPr>
            <a:lvl6pPr marL="2514600" indent="-228600" defTabSz="520700" eaLnBrk="0" fontAlgn="base" hangingPunct="0">
              <a:spcBef>
                <a:spcPct val="0"/>
              </a:spcBef>
              <a:spcAft>
                <a:spcPct val="0"/>
              </a:spcAft>
              <a:defRPr>
                <a:solidFill>
                  <a:schemeClr val="tx1"/>
                </a:solidFill>
                <a:latin typeface="Arial" charset="0"/>
              </a:defRPr>
            </a:lvl6pPr>
            <a:lvl7pPr marL="2971800" indent="-228600" defTabSz="520700" eaLnBrk="0" fontAlgn="base" hangingPunct="0">
              <a:spcBef>
                <a:spcPct val="0"/>
              </a:spcBef>
              <a:spcAft>
                <a:spcPct val="0"/>
              </a:spcAft>
              <a:defRPr>
                <a:solidFill>
                  <a:schemeClr val="tx1"/>
                </a:solidFill>
                <a:latin typeface="Arial" charset="0"/>
              </a:defRPr>
            </a:lvl7pPr>
            <a:lvl8pPr marL="3429000" indent="-228600" defTabSz="520700" eaLnBrk="0" fontAlgn="base" hangingPunct="0">
              <a:spcBef>
                <a:spcPct val="0"/>
              </a:spcBef>
              <a:spcAft>
                <a:spcPct val="0"/>
              </a:spcAft>
              <a:defRPr>
                <a:solidFill>
                  <a:schemeClr val="tx1"/>
                </a:solidFill>
                <a:latin typeface="Arial" charset="0"/>
              </a:defRPr>
            </a:lvl8pPr>
            <a:lvl9pPr marL="3886200" indent="-228600" defTabSz="520700" eaLnBrk="0" fontAlgn="base" hangingPunct="0">
              <a:spcBef>
                <a:spcPct val="0"/>
              </a:spcBef>
              <a:spcAft>
                <a:spcPct val="0"/>
              </a:spcAft>
              <a:defRPr>
                <a:solidFill>
                  <a:schemeClr val="tx1"/>
                </a:solidFill>
                <a:latin typeface="Arial" charset="0"/>
              </a:defRPr>
            </a:lvl9pPr>
          </a:lstStyle>
          <a:p>
            <a:pPr>
              <a:lnSpc>
                <a:spcPct val="120000"/>
              </a:lnSpc>
            </a:pPr>
            <a:r>
              <a:rPr lang="en-US" altLang="de-DE" sz="3200" b="1">
                <a:solidFill>
                  <a:srgbClr val="8362EC"/>
                </a:solidFill>
                <a:latin typeface="Times New Roman" pitchFamily="18" charset="0"/>
                <a:ea typeface="ＭＳ Ｐゴシック" charset="-128"/>
                <a:sym typeface="Wingdings" pitchFamily="2" charset="2"/>
              </a:rPr>
              <a:t>	</a:t>
            </a:r>
            <a:r>
              <a:rPr lang="en-US" altLang="de-DE" sz="2000" b="1">
                <a:solidFill>
                  <a:srgbClr val="8362EC"/>
                </a:solidFill>
                <a:latin typeface="Times New Roman" pitchFamily="18" charset="0"/>
                <a:ea typeface="ＭＳ Ｐゴシック" charset="-128"/>
              </a:rPr>
              <a:t>amorphous Si</a:t>
            </a:r>
            <a:r>
              <a:rPr lang="en-US" altLang="de-DE" sz="2000" b="1" u="sng">
                <a:solidFill>
                  <a:srgbClr val="8362EC"/>
                </a:solidFill>
                <a:latin typeface="Times New Roman" pitchFamily="18" charset="0"/>
                <a:ea typeface="ＭＳ Ｐゴシック" charset="-128"/>
              </a:rPr>
              <a:t> </a:t>
            </a:r>
            <a:endParaRPr lang="en-US" altLang="de-DE" sz="3200" b="1">
              <a:solidFill>
                <a:srgbClr val="8362EC"/>
              </a:solidFill>
              <a:latin typeface="Times New Roman" pitchFamily="18" charset="0"/>
              <a:ea typeface="ＭＳ Ｐゴシック" charset="-128"/>
              <a:sym typeface="Wingdings" pitchFamily="2" charset="2"/>
            </a:endParaRPr>
          </a:p>
          <a:p>
            <a:pPr>
              <a:lnSpc>
                <a:spcPct val="120000"/>
              </a:lnSpc>
            </a:pPr>
            <a:r>
              <a:rPr lang="en-US" altLang="de-DE" sz="3200" b="1">
                <a:solidFill>
                  <a:srgbClr val="8362EC"/>
                </a:solidFill>
                <a:latin typeface="Times New Roman" pitchFamily="18" charset="0"/>
                <a:ea typeface="ＭＳ Ｐゴシック" charset="-128"/>
                <a:sym typeface="Wingdings" pitchFamily="2" charset="2"/>
              </a:rPr>
              <a:t>	</a:t>
            </a:r>
            <a:r>
              <a:rPr lang="en-US" altLang="de-DE" sz="2000" b="1">
                <a:solidFill>
                  <a:srgbClr val="8362EC"/>
                </a:solidFill>
                <a:latin typeface="Times New Roman" pitchFamily="18" charset="0"/>
                <a:ea typeface="ＭＳ Ｐゴシック" charset="-128"/>
              </a:rPr>
              <a:t>GeS, InP, Si</a:t>
            </a:r>
            <a:r>
              <a:rPr lang="en-US" altLang="de-DE" sz="2000" b="1" baseline="-25000">
                <a:solidFill>
                  <a:srgbClr val="8362EC"/>
                </a:solidFill>
                <a:latin typeface="Times New Roman" pitchFamily="18" charset="0"/>
                <a:ea typeface="ＭＳ Ｐゴシック" charset="-128"/>
              </a:rPr>
              <a:t>1-x</a:t>
            </a:r>
            <a:r>
              <a:rPr lang="en-US" altLang="de-DE" sz="2000" b="1">
                <a:solidFill>
                  <a:srgbClr val="8362EC"/>
                </a:solidFill>
                <a:latin typeface="Times New Roman" pitchFamily="18" charset="0"/>
                <a:ea typeface="ＭＳ Ｐゴシック" charset="-128"/>
              </a:rPr>
              <a:t>Ge</a:t>
            </a:r>
            <a:r>
              <a:rPr lang="en-US" altLang="de-DE" sz="2000" b="1" baseline="-25000">
                <a:solidFill>
                  <a:srgbClr val="8362EC"/>
                </a:solidFill>
                <a:latin typeface="Times New Roman" pitchFamily="18" charset="0"/>
                <a:ea typeface="ＭＳ Ｐゴシック" charset="-128"/>
              </a:rPr>
              <a:t>x</a:t>
            </a:r>
            <a:endParaRPr lang="en-US" altLang="de-DE" sz="2800" b="1" baseline="-25000">
              <a:solidFill>
                <a:srgbClr val="8362EC"/>
              </a:solidFill>
              <a:latin typeface="Times New Roman" pitchFamily="18" charset="0"/>
              <a:ea typeface="ＭＳ Ｐゴシック" charset="-128"/>
              <a:sym typeface="Wingdings" pitchFamily="2" charset="2"/>
            </a:endParaRPr>
          </a:p>
          <a:p>
            <a:pPr>
              <a:lnSpc>
                <a:spcPct val="120000"/>
              </a:lnSpc>
            </a:pPr>
            <a:r>
              <a:rPr lang="en-US" altLang="de-DE" sz="3200" b="1">
                <a:solidFill>
                  <a:schemeClr val="accent2"/>
                </a:solidFill>
                <a:latin typeface="Times New Roman" pitchFamily="18" charset="0"/>
                <a:ea typeface="ＭＳ Ｐゴシック" charset="-128"/>
                <a:sym typeface="Wingdings" pitchFamily="2" charset="2"/>
              </a:rPr>
              <a:t></a:t>
            </a:r>
            <a:r>
              <a:rPr lang="en-US" altLang="de-DE" sz="2000" b="1">
                <a:solidFill>
                  <a:schemeClr val="accent2"/>
                </a:solidFill>
                <a:latin typeface="Times New Roman" pitchFamily="18" charset="0"/>
                <a:ea typeface="ＭＳ Ｐゴシック" charset="-128"/>
                <a:sym typeface="Wingdings" pitchFamily="2" charset="2"/>
              </a:rPr>
              <a:t>	</a:t>
            </a:r>
            <a:r>
              <a:rPr lang="en-US" altLang="de-DE" sz="2000" b="1">
                <a:solidFill>
                  <a:schemeClr val="accent2"/>
                </a:solidFill>
                <a:latin typeface="Times New Roman" pitchFamily="18" charset="0"/>
                <a:ea typeface="ＭＳ Ｐゴシック" charset="-128"/>
              </a:rPr>
              <a:t>Si, Ge</a:t>
            </a:r>
          </a:p>
        </p:txBody>
      </p:sp>
      <p:sp>
        <p:nvSpPr>
          <p:cNvPr id="437" name="Text Box 7"/>
          <p:cNvSpPr txBox="1">
            <a:spLocks noChangeArrowheads="1"/>
          </p:cNvSpPr>
          <p:nvPr/>
        </p:nvSpPr>
        <p:spPr bwMode="auto">
          <a:xfrm>
            <a:off x="6991350" y="3660775"/>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z="2400" b="1" u="sng">
                <a:solidFill>
                  <a:schemeClr val="accent2"/>
                </a:solidFill>
                <a:latin typeface="Times New Roman" pitchFamily="18" charset="0"/>
                <a:ea typeface="ＭＳ Ｐゴシック" charset="-128"/>
              </a:rPr>
              <a:t>metals</a:t>
            </a:r>
            <a:endParaRPr lang="en-US" altLang="de-DE" sz="2400">
              <a:solidFill>
                <a:schemeClr val="accent2"/>
              </a:solidFill>
              <a:latin typeface="Times New Roman" pitchFamily="18" charset="0"/>
              <a:ea typeface="ＭＳ Ｐゴシック" charset="-128"/>
            </a:endParaRPr>
          </a:p>
        </p:txBody>
      </p:sp>
      <p:sp>
        <p:nvSpPr>
          <p:cNvPr id="438" name="Text Box 8"/>
          <p:cNvSpPr txBox="1">
            <a:spLocks noChangeArrowheads="1"/>
          </p:cNvSpPr>
          <p:nvPr/>
        </p:nvSpPr>
        <p:spPr bwMode="auto">
          <a:xfrm>
            <a:off x="6096000" y="4092575"/>
            <a:ext cx="28194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20700" eaLnBrk="0" hangingPunct="0">
              <a:defRPr>
                <a:solidFill>
                  <a:schemeClr val="tx1"/>
                </a:solidFill>
                <a:latin typeface="Arial" charset="0"/>
              </a:defRPr>
            </a:lvl1pPr>
            <a:lvl2pPr marL="742950" indent="-285750" defTabSz="520700" eaLnBrk="0" hangingPunct="0">
              <a:defRPr>
                <a:solidFill>
                  <a:schemeClr val="tx1"/>
                </a:solidFill>
                <a:latin typeface="Arial" charset="0"/>
              </a:defRPr>
            </a:lvl2pPr>
            <a:lvl3pPr marL="1143000" indent="-228600" defTabSz="520700" eaLnBrk="0" hangingPunct="0">
              <a:defRPr>
                <a:solidFill>
                  <a:schemeClr val="tx1"/>
                </a:solidFill>
                <a:latin typeface="Arial" charset="0"/>
              </a:defRPr>
            </a:lvl3pPr>
            <a:lvl4pPr marL="1600200" indent="-228600" defTabSz="520700" eaLnBrk="0" hangingPunct="0">
              <a:defRPr>
                <a:solidFill>
                  <a:schemeClr val="tx1"/>
                </a:solidFill>
                <a:latin typeface="Arial" charset="0"/>
              </a:defRPr>
            </a:lvl4pPr>
            <a:lvl5pPr marL="2057400" indent="-228600" defTabSz="520700" eaLnBrk="0" hangingPunct="0">
              <a:defRPr>
                <a:solidFill>
                  <a:schemeClr val="tx1"/>
                </a:solidFill>
                <a:latin typeface="Arial" charset="0"/>
              </a:defRPr>
            </a:lvl5pPr>
            <a:lvl6pPr marL="2514600" indent="-228600" defTabSz="520700" eaLnBrk="0" fontAlgn="base" hangingPunct="0">
              <a:spcBef>
                <a:spcPct val="0"/>
              </a:spcBef>
              <a:spcAft>
                <a:spcPct val="0"/>
              </a:spcAft>
              <a:defRPr>
                <a:solidFill>
                  <a:schemeClr val="tx1"/>
                </a:solidFill>
                <a:latin typeface="Arial" charset="0"/>
              </a:defRPr>
            </a:lvl6pPr>
            <a:lvl7pPr marL="2971800" indent="-228600" defTabSz="520700" eaLnBrk="0" fontAlgn="base" hangingPunct="0">
              <a:spcBef>
                <a:spcPct val="0"/>
              </a:spcBef>
              <a:spcAft>
                <a:spcPct val="0"/>
              </a:spcAft>
              <a:defRPr>
                <a:solidFill>
                  <a:schemeClr val="tx1"/>
                </a:solidFill>
                <a:latin typeface="Arial" charset="0"/>
              </a:defRPr>
            </a:lvl7pPr>
            <a:lvl8pPr marL="3429000" indent="-228600" defTabSz="520700" eaLnBrk="0" fontAlgn="base" hangingPunct="0">
              <a:spcBef>
                <a:spcPct val="0"/>
              </a:spcBef>
              <a:spcAft>
                <a:spcPct val="0"/>
              </a:spcAft>
              <a:defRPr>
                <a:solidFill>
                  <a:schemeClr val="tx1"/>
                </a:solidFill>
                <a:latin typeface="Arial" charset="0"/>
              </a:defRPr>
            </a:lvl8pPr>
            <a:lvl9pPr marL="3886200" indent="-228600" defTabSz="520700" eaLnBrk="0" fontAlgn="base" hangingPunct="0">
              <a:spcBef>
                <a:spcPct val="0"/>
              </a:spcBef>
              <a:spcAft>
                <a:spcPct val="0"/>
              </a:spcAft>
              <a:defRPr>
                <a:solidFill>
                  <a:schemeClr val="tx1"/>
                </a:solidFill>
                <a:latin typeface="Arial" charset="0"/>
              </a:defRPr>
            </a:lvl9pPr>
          </a:lstStyle>
          <a:p>
            <a:pPr>
              <a:lnSpc>
                <a:spcPct val="120000"/>
              </a:lnSpc>
            </a:pPr>
            <a:r>
              <a:rPr lang="en-US" altLang="de-DE" sz="3200" b="1">
                <a:solidFill>
                  <a:srgbClr val="6699FF"/>
                </a:solidFill>
                <a:latin typeface="Times New Roman" pitchFamily="18" charset="0"/>
                <a:ea typeface="ＭＳ Ｐゴシック" charset="-128"/>
                <a:sym typeface="Wingdings" pitchFamily="2" charset="2"/>
              </a:rPr>
              <a:t>	</a:t>
            </a:r>
            <a:r>
              <a:rPr lang="en-US" altLang="de-DE" sz="2000" b="1">
                <a:solidFill>
                  <a:srgbClr val="6699FF"/>
                </a:solidFill>
                <a:latin typeface="Times New Roman" pitchFamily="18" charset="0"/>
                <a:ea typeface="ＭＳ Ｐゴシック" charset="-128"/>
              </a:rPr>
              <a:t>amorphous alloys</a:t>
            </a:r>
            <a:endParaRPr lang="en-US" altLang="de-DE" sz="2400" b="1">
              <a:solidFill>
                <a:srgbClr val="6699FF"/>
              </a:solidFill>
              <a:latin typeface="Times New Roman" pitchFamily="18" charset="0"/>
              <a:ea typeface="ＭＳ Ｐゴシック" charset="-128"/>
              <a:sym typeface="Wingdings" pitchFamily="2" charset="2"/>
            </a:endParaRPr>
          </a:p>
          <a:p>
            <a:pPr>
              <a:lnSpc>
                <a:spcPct val="120000"/>
              </a:lnSpc>
            </a:pPr>
            <a:r>
              <a:rPr lang="en-US" altLang="de-DE" sz="3200" b="1">
                <a:solidFill>
                  <a:srgbClr val="6699FF"/>
                </a:solidFill>
                <a:latin typeface="Times New Roman" pitchFamily="18" charset="0"/>
                <a:ea typeface="ＭＳ Ｐゴシック" charset="-128"/>
                <a:sym typeface="Wingdings" pitchFamily="2" charset="2"/>
              </a:rPr>
              <a:t></a:t>
            </a:r>
            <a:r>
              <a:rPr lang="en-US" altLang="de-DE" sz="2000" b="1">
                <a:solidFill>
                  <a:srgbClr val="6699FF"/>
                </a:solidFill>
                <a:latin typeface="Times New Roman" pitchFamily="18" charset="0"/>
                <a:ea typeface="ＭＳ Ｐゴシック" charset="-128"/>
                <a:sym typeface="Wingdings" pitchFamily="2" charset="2"/>
              </a:rPr>
              <a:t>	</a:t>
            </a:r>
            <a:r>
              <a:rPr lang="en-US" altLang="de-DE" sz="2000" b="1">
                <a:solidFill>
                  <a:srgbClr val="6699FF"/>
                </a:solidFill>
                <a:latin typeface="Times New Roman" pitchFamily="18" charset="0"/>
                <a:ea typeface="ＭＳ Ｐゴシック" charset="-128"/>
              </a:rPr>
              <a:t>Fe, Bi, Ti, Co, Zr</a:t>
            </a:r>
          </a:p>
          <a:p>
            <a:pPr>
              <a:lnSpc>
                <a:spcPct val="120000"/>
              </a:lnSpc>
            </a:pPr>
            <a:r>
              <a:rPr lang="en-US" altLang="de-DE" sz="3200" b="1">
                <a:solidFill>
                  <a:schemeClr val="accent2"/>
                </a:solidFill>
                <a:latin typeface="Times New Roman" pitchFamily="18" charset="0"/>
                <a:ea typeface="ＭＳ Ｐゴシック" charset="-128"/>
                <a:sym typeface="Wingdings" pitchFamily="2" charset="2"/>
              </a:rPr>
              <a:t></a:t>
            </a:r>
            <a:r>
              <a:rPr lang="en-US" altLang="de-DE" sz="2000" b="1">
                <a:solidFill>
                  <a:schemeClr val="accent2"/>
                </a:solidFill>
                <a:latin typeface="Times New Roman" pitchFamily="18" charset="0"/>
                <a:ea typeface="ＭＳ Ｐゴシック" charset="-128"/>
                <a:sym typeface="Wingdings" pitchFamily="2" charset="2"/>
              </a:rPr>
              <a:t>	</a:t>
            </a:r>
            <a:r>
              <a:rPr lang="en-US" altLang="de-DE" sz="2000" b="1">
                <a:solidFill>
                  <a:schemeClr val="accent2"/>
                </a:solidFill>
                <a:latin typeface="Times New Roman" pitchFamily="18" charset="0"/>
                <a:ea typeface="ＭＳ Ｐゴシック" charset="-128"/>
              </a:rPr>
              <a:t>Au, Cu, Ag…</a:t>
            </a:r>
          </a:p>
        </p:txBody>
      </p:sp>
      <p:sp>
        <p:nvSpPr>
          <p:cNvPr id="439" name="Text Box 9"/>
          <p:cNvSpPr txBox="1">
            <a:spLocks noChangeArrowheads="1"/>
          </p:cNvSpPr>
          <p:nvPr/>
        </p:nvSpPr>
        <p:spPr bwMode="auto">
          <a:xfrm>
            <a:off x="539750" y="4141788"/>
            <a:ext cx="2519363"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nSpc>
                <a:spcPct val="120000"/>
              </a:lnSpc>
            </a:pPr>
            <a:r>
              <a:rPr lang="en-US" altLang="de-DE" sz="3200" b="1">
                <a:solidFill>
                  <a:srgbClr val="E10303"/>
                </a:solidFill>
                <a:latin typeface="Times New Roman" pitchFamily="18" charset="0"/>
                <a:ea typeface="ＭＳ Ｐゴシック" charset="-128"/>
                <a:sym typeface="Wingdings" pitchFamily="2" charset="2"/>
              </a:rPr>
              <a:t></a:t>
            </a:r>
            <a:r>
              <a:rPr lang="en-US" altLang="de-DE" sz="2000" b="1">
                <a:solidFill>
                  <a:srgbClr val="E10303"/>
                </a:solidFill>
                <a:latin typeface="Times New Roman" pitchFamily="18" charset="0"/>
                <a:ea typeface="ＭＳ Ｐゴシック" charset="-128"/>
              </a:rPr>
              <a:t>  polymers</a:t>
            </a:r>
          </a:p>
          <a:p>
            <a:pPr>
              <a:lnSpc>
                <a:spcPct val="120000"/>
              </a:lnSpc>
            </a:pPr>
            <a:r>
              <a:rPr lang="en-US" altLang="de-DE" sz="3200" b="1">
                <a:solidFill>
                  <a:srgbClr val="E10303"/>
                </a:solidFill>
                <a:latin typeface="Times New Roman" pitchFamily="18" charset="0"/>
                <a:ea typeface="ＭＳ Ｐゴシック" charset="-128"/>
                <a:sym typeface="Wingdings" pitchFamily="2" charset="2"/>
              </a:rPr>
              <a:t></a:t>
            </a:r>
            <a:r>
              <a:rPr lang="en-US" altLang="de-DE" sz="2000" b="1">
                <a:solidFill>
                  <a:srgbClr val="E10303"/>
                </a:solidFill>
                <a:latin typeface="Times New Roman" pitchFamily="18" charset="0"/>
                <a:ea typeface="ＭＳ Ｐゴシック" charset="-128"/>
              </a:rPr>
              <a:t>  oxides, spinels</a:t>
            </a:r>
          </a:p>
          <a:p>
            <a:pPr>
              <a:lnSpc>
                <a:spcPct val="120000"/>
              </a:lnSpc>
            </a:pPr>
            <a:r>
              <a:rPr lang="en-US" altLang="de-DE" sz="3200" b="1">
                <a:solidFill>
                  <a:srgbClr val="E10303"/>
                </a:solidFill>
                <a:latin typeface="Times New Roman" pitchFamily="18" charset="0"/>
                <a:ea typeface="ＭＳ Ｐゴシック" charset="-128"/>
                <a:sym typeface="Wingdings" pitchFamily="2" charset="2"/>
              </a:rPr>
              <a:t></a:t>
            </a:r>
            <a:r>
              <a:rPr lang="en-US" altLang="de-DE" sz="1400" b="1">
                <a:solidFill>
                  <a:srgbClr val="E10303"/>
                </a:solidFill>
                <a:latin typeface="Times New Roman" pitchFamily="18" charset="0"/>
                <a:ea typeface="ＭＳ Ｐゴシック" charset="-128"/>
              </a:rPr>
              <a:t>	</a:t>
            </a:r>
            <a:r>
              <a:rPr lang="en-US" altLang="de-DE" sz="2000" b="1">
                <a:solidFill>
                  <a:srgbClr val="E10303"/>
                </a:solidFill>
                <a:latin typeface="Times New Roman" pitchFamily="18" charset="0"/>
                <a:ea typeface="ＭＳ Ｐゴシック" charset="-128"/>
              </a:rPr>
              <a:t>ionic crystals</a:t>
            </a:r>
          </a:p>
          <a:p>
            <a:pPr>
              <a:lnSpc>
                <a:spcPct val="120000"/>
              </a:lnSpc>
            </a:pPr>
            <a:r>
              <a:rPr lang="en-US" altLang="de-DE" sz="3200" b="1">
                <a:solidFill>
                  <a:srgbClr val="FF0000"/>
                </a:solidFill>
                <a:latin typeface="Times New Roman" pitchFamily="18" charset="0"/>
                <a:ea typeface="ＭＳ Ｐゴシック" charset="-128"/>
                <a:sym typeface="Wingdings" pitchFamily="2" charset="2"/>
              </a:rPr>
              <a:t></a:t>
            </a:r>
            <a:r>
              <a:rPr lang="en-US" altLang="de-DE" sz="2000" b="1">
                <a:solidFill>
                  <a:srgbClr val="FF0000"/>
                </a:solidFill>
                <a:latin typeface="Times New Roman" pitchFamily="18" charset="0"/>
                <a:ea typeface="ＭＳ Ｐゴシック" charset="-128"/>
                <a:sym typeface="Wingdings" pitchFamily="2" charset="2"/>
              </a:rPr>
              <a:t>	</a:t>
            </a:r>
            <a:r>
              <a:rPr lang="en-US" altLang="de-DE" sz="2000" b="1">
                <a:solidFill>
                  <a:srgbClr val="FF0000"/>
                </a:solidFill>
                <a:latin typeface="Times New Roman" pitchFamily="18" charset="0"/>
                <a:ea typeface="ＭＳ Ｐゴシック" charset="-128"/>
              </a:rPr>
              <a:t>diamond</a:t>
            </a:r>
          </a:p>
        </p:txBody>
      </p:sp>
      <p:sp>
        <p:nvSpPr>
          <p:cNvPr id="440" name="Text Box 10"/>
          <p:cNvSpPr txBox="1">
            <a:spLocks noChangeArrowheads="1"/>
          </p:cNvSpPr>
          <p:nvPr/>
        </p:nvSpPr>
        <p:spPr bwMode="auto">
          <a:xfrm>
            <a:off x="577850" y="3709988"/>
            <a:ext cx="1960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de-DE" sz="2400" b="1" u="sng">
                <a:solidFill>
                  <a:srgbClr val="E10303"/>
                </a:solidFill>
                <a:latin typeface="Times New Roman" pitchFamily="18" charset="0"/>
                <a:ea typeface="ＭＳ Ｐゴシック" charset="-128"/>
              </a:rPr>
              <a:t>insulators</a:t>
            </a:r>
          </a:p>
        </p:txBody>
      </p:sp>
      <p:sp>
        <p:nvSpPr>
          <p:cNvPr id="441" name="AutoShape 11"/>
          <p:cNvSpPr>
            <a:spLocks noChangeArrowheads="1"/>
          </p:cNvSpPr>
          <p:nvPr/>
        </p:nvSpPr>
        <p:spPr bwMode="auto">
          <a:xfrm>
            <a:off x="0" y="1924050"/>
            <a:ext cx="9144000" cy="914400"/>
          </a:xfrm>
          <a:prstGeom prst="leftArrow">
            <a:avLst>
              <a:gd name="adj1" fmla="val 89583"/>
              <a:gd name="adj2" fmla="val 0"/>
            </a:avLst>
          </a:prstGeom>
          <a:gradFill rotWithShape="1">
            <a:gsLst>
              <a:gs pos="0">
                <a:srgbClr val="FF0000"/>
              </a:gs>
              <a:gs pos="100000">
                <a:schemeClr val="accent2"/>
              </a:gs>
            </a:gsLst>
            <a:lin ang="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a:ea typeface="ＭＳ Ｐゴシック" charset="-128"/>
            </a:endParaRPr>
          </a:p>
        </p:txBody>
      </p:sp>
      <p:sp>
        <p:nvSpPr>
          <p:cNvPr id="442" name="Text Box 12"/>
          <p:cNvSpPr txBox="1">
            <a:spLocks noChangeArrowheads="1"/>
          </p:cNvSpPr>
          <p:nvPr/>
        </p:nvSpPr>
        <p:spPr bwMode="auto">
          <a:xfrm>
            <a:off x="6454775" y="1304925"/>
            <a:ext cx="2020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2400" b="1">
                <a:solidFill>
                  <a:schemeClr val="accent2"/>
                </a:solidFill>
                <a:latin typeface="Times New Roman" pitchFamily="18" charset="0"/>
                <a:ea typeface="ＭＳ Ｐゴシック" charset="-128"/>
              </a:rPr>
              <a:t>low sensitivity</a:t>
            </a:r>
          </a:p>
        </p:txBody>
      </p:sp>
      <p:sp>
        <p:nvSpPr>
          <p:cNvPr id="443" name="Text Box 13"/>
          <p:cNvSpPr txBox="1">
            <a:spLocks noChangeArrowheads="1"/>
          </p:cNvSpPr>
          <p:nvPr/>
        </p:nvSpPr>
        <p:spPr bwMode="auto">
          <a:xfrm>
            <a:off x="1377950" y="2995613"/>
            <a:ext cx="1320800" cy="366712"/>
          </a:xfrm>
          <a:prstGeom prst="rect">
            <a:avLst/>
          </a:prstGeom>
          <a:noFill/>
          <a:ln>
            <a:noFill/>
          </a:ln>
          <a:effectLst/>
          <a:extLst>
            <a:ext uri="{909E8E84-426E-40DD-AFC4-6F175D3DCCD1}">
              <a14:hiddenFill xmlns:a14="http://schemas.microsoft.com/office/drawing/2010/main">
                <a:solidFill>
                  <a:srgbClr val="FDE39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b="1">
                <a:solidFill>
                  <a:srgbClr val="CA0E0E"/>
                </a:solidFill>
                <a:ea typeface="ＭＳ Ｐゴシック" charset="-128"/>
              </a:rPr>
              <a:t>~1 keV/nm</a:t>
            </a:r>
          </a:p>
        </p:txBody>
      </p:sp>
      <p:sp>
        <p:nvSpPr>
          <p:cNvPr id="444" name="Text Box 14"/>
          <p:cNvSpPr txBox="1">
            <a:spLocks noChangeArrowheads="1"/>
          </p:cNvSpPr>
          <p:nvPr/>
        </p:nvSpPr>
        <p:spPr bwMode="auto">
          <a:xfrm>
            <a:off x="3657600" y="2995613"/>
            <a:ext cx="1447800" cy="366712"/>
          </a:xfrm>
          <a:prstGeom prst="rect">
            <a:avLst/>
          </a:prstGeom>
          <a:noFill/>
          <a:ln>
            <a:noFill/>
          </a:ln>
          <a:effectLst/>
          <a:extLst>
            <a:ext uri="{909E8E84-426E-40DD-AFC4-6F175D3DCCD1}">
              <a14:hiddenFill xmlns:a14="http://schemas.microsoft.com/office/drawing/2010/main">
                <a:solidFill>
                  <a:srgbClr val="FDE39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b="1">
                <a:solidFill>
                  <a:srgbClr val="8666EC"/>
                </a:solidFill>
                <a:ea typeface="ＭＳ Ｐゴシック" charset="-128"/>
              </a:rPr>
              <a:t>~20 keV/nm</a:t>
            </a:r>
          </a:p>
        </p:txBody>
      </p:sp>
      <p:sp>
        <p:nvSpPr>
          <p:cNvPr id="445" name="Text Box 15"/>
          <p:cNvSpPr txBox="1">
            <a:spLocks noChangeArrowheads="1"/>
          </p:cNvSpPr>
          <p:nvPr/>
        </p:nvSpPr>
        <p:spPr bwMode="auto">
          <a:xfrm>
            <a:off x="6889750" y="2995613"/>
            <a:ext cx="1447800" cy="366712"/>
          </a:xfrm>
          <a:prstGeom prst="rect">
            <a:avLst/>
          </a:prstGeom>
          <a:noFill/>
          <a:ln>
            <a:noFill/>
          </a:ln>
          <a:effectLst/>
          <a:extLst>
            <a:ext uri="{909E8E84-426E-40DD-AFC4-6F175D3DCCD1}">
              <a14:hiddenFill xmlns:a14="http://schemas.microsoft.com/office/drawing/2010/main">
                <a:solidFill>
                  <a:srgbClr val="FDE39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b="1">
                <a:solidFill>
                  <a:schemeClr val="accent2"/>
                </a:solidFill>
                <a:ea typeface="ＭＳ Ｐゴシック" charset="-128"/>
              </a:rPr>
              <a:t>~50 keV/nm</a:t>
            </a:r>
          </a:p>
        </p:txBody>
      </p:sp>
      <p:sp>
        <p:nvSpPr>
          <p:cNvPr id="446" name="Text Box 16"/>
          <p:cNvSpPr txBox="1">
            <a:spLocks noChangeArrowheads="1"/>
          </p:cNvSpPr>
          <p:nvPr/>
        </p:nvSpPr>
        <p:spPr bwMode="auto">
          <a:xfrm>
            <a:off x="76200" y="2819400"/>
            <a:ext cx="1225550" cy="671513"/>
          </a:xfrm>
          <a:prstGeom prst="rect">
            <a:avLst/>
          </a:prstGeom>
          <a:noFill/>
          <a:ln>
            <a:noFill/>
          </a:ln>
          <a:effectLst/>
          <a:extLst>
            <a:ext uri="{909E8E84-426E-40DD-AFC4-6F175D3DCCD1}">
              <a14:hiddenFill xmlns:a14="http://schemas.microsoft.com/office/drawing/2010/main">
                <a:solidFill>
                  <a:srgbClr val="FDE39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de-DE" sz="2000" b="1">
                <a:solidFill>
                  <a:srgbClr val="CA0E0E"/>
                </a:solidFill>
                <a:ea typeface="ＭＳ Ｐゴシック" charset="-128"/>
              </a:rPr>
              <a:t>dE/dx</a:t>
            </a:r>
          </a:p>
          <a:p>
            <a:pPr algn="ctr" eaLnBrk="1" hangingPunct="1"/>
            <a:r>
              <a:rPr lang="en-US" altLang="de-DE" b="1">
                <a:solidFill>
                  <a:srgbClr val="CA0E0E"/>
                </a:solidFill>
                <a:ea typeface="ＭＳ Ｐゴシック" charset="-128"/>
              </a:rPr>
              <a:t>threshold</a:t>
            </a:r>
          </a:p>
        </p:txBody>
      </p:sp>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691651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9"/>
          <p:cNvGrpSpPr>
            <a:grpSpLocks/>
          </p:cNvGrpSpPr>
          <p:nvPr/>
        </p:nvGrpSpPr>
        <p:grpSpPr bwMode="auto">
          <a:xfrm>
            <a:off x="2097559" y="1455191"/>
            <a:ext cx="5138737" cy="4710113"/>
            <a:chOff x="2562" y="797"/>
            <a:chExt cx="3024" cy="2678"/>
          </a:xfrm>
        </p:grpSpPr>
        <p:grpSp>
          <p:nvGrpSpPr>
            <p:cNvPr id="12" name="Group 10"/>
            <p:cNvGrpSpPr>
              <a:grpSpLocks/>
            </p:cNvGrpSpPr>
            <p:nvPr/>
          </p:nvGrpSpPr>
          <p:grpSpPr bwMode="auto">
            <a:xfrm>
              <a:off x="2562" y="797"/>
              <a:ext cx="3024" cy="2678"/>
              <a:chOff x="7412" y="3866"/>
              <a:chExt cx="13064" cy="11820"/>
            </a:xfrm>
          </p:grpSpPr>
          <p:grpSp>
            <p:nvGrpSpPr>
              <p:cNvPr id="346" name="Group 11"/>
              <p:cNvGrpSpPr>
                <a:grpSpLocks/>
              </p:cNvGrpSpPr>
              <p:nvPr/>
            </p:nvGrpSpPr>
            <p:grpSpPr bwMode="auto">
              <a:xfrm>
                <a:off x="7412" y="3866"/>
                <a:ext cx="13064" cy="11820"/>
                <a:chOff x="7412" y="3866"/>
                <a:chExt cx="13064" cy="11820"/>
              </a:xfrm>
            </p:grpSpPr>
            <p:sp>
              <p:nvSpPr>
                <p:cNvPr id="349" name="Freeform 12"/>
                <p:cNvSpPr>
                  <a:spLocks/>
                </p:cNvSpPr>
                <p:nvPr/>
              </p:nvSpPr>
              <p:spPr bwMode="auto">
                <a:xfrm>
                  <a:off x="13969" y="9448"/>
                  <a:ext cx="2373" cy="1859"/>
                </a:xfrm>
                <a:custGeom>
                  <a:avLst/>
                  <a:gdLst>
                    <a:gd name="T0" fmla="*/ 0 w 1135"/>
                    <a:gd name="T1" fmla="*/ 0 h 794"/>
                    <a:gd name="T2" fmla="*/ 1185 w 1135"/>
                    <a:gd name="T3" fmla="*/ 0 h 794"/>
                    <a:gd name="T4" fmla="*/ 2373 w 1135"/>
                    <a:gd name="T5" fmla="*/ 0 h 794"/>
                    <a:gd name="T6" fmla="*/ 2373 w 1135"/>
                    <a:gd name="T7" fmla="*/ 1859 h 794"/>
                    <a:gd name="T8" fmla="*/ 1185 w 1135"/>
                    <a:gd name="T9" fmla="*/ 1859 h 794"/>
                    <a:gd name="T10" fmla="*/ 0 w 1135"/>
                    <a:gd name="T11" fmla="*/ 1859 h 794"/>
                    <a:gd name="T12" fmla="*/ 0 w 1135"/>
                    <a:gd name="T13" fmla="*/ 0 h 7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5" h="794">
                      <a:moveTo>
                        <a:pt x="0" y="0"/>
                      </a:moveTo>
                      <a:lnTo>
                        <a:pt x="567" y="0"/>
                      </a:lnTo>
                      <a:lnTo>
                        <a:pt x="1135" y="0"/>
                      </a:lnTo>
                      <a:lnTo>
                        <a:pt x="1135" y="794"/>
                      </a:lnTo>
                      <a:lnTo>
                        <a:pt x="567" y="794"/>
                      </a:lnTo>
                      <a:lnTo>
                        <a:pt x="0" y="79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0" name="Freeform 13"/>
                <p:cNvSpPr>
                  <a:spLocks/>
                </p:cNvSpPr>
                <p:nvPr/>
              </p:nvSpPr>
              <p:spPr bwMode="auto">
                <a:xfrm>
                  <a:off x="15244" y="5713"/>
                  <a:ext cx="1615" cy="3773"/>
                </a:xfrm>
                <a:custGeom>
                  <a:avLst/>
                  <a:gdLst>
                    <a:gd name="T0" fmla="*/ 336 w 775"/>
                    <a:gd name="T1" fmla="*/ 3773 h 1612"/>
                    <a:gd name="T2" fmla="*/ 975 w 775"/>
                    <a:gd name="T3" fmla="*/ 2137 h 1612"/>
                    <a:gd name="T4" fmla="*/ 1615 w 775"/>
                    <a:gd name="T5" fmla="*/ 503 h 1612"/>
                    <a:gd name="T6" fmla="*/ 1492 w 775"/>
                    <a:gd name="T7" fmla="*/ 0 h 1612"/>
                    <a:gd name="T8" fmla="*/ 746 w 775"/>
                    <a:gd name="T9" fmla="*/ 1887 h 1612"/>
                    <a:gd name="T10" fmla="*/ 0 w 775"/>
                    <a:gd name="T11" fmla="*/ 3773 h 1612"/>
                    <a:gd name="T12" fmla="*/ 336 w 775"/>
                    <a:gd name="T13" fmla="*/ 3773 h 16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1612">
                      <a:moveTo>
                        <a:pt x="161" y="1612"/>
                      </a:moveTo>
                      <a:lnTo>
                        <a:pt x="468" y="913"/>
                      </a:lnTo>
                      <a:lnTo>
                        <a:pt x="775" y="215"/>
                      </a:lnTo>
                      <a:lnTo>
                        <a:pt x="716" y="0"/>
                      </a:lnTo>
                      <a:lnTo>
                        <a:pt x="358" y="806"/>
                      </a:lnTo>
                      <a:lnTo>
                        <a:pt x="0" y="1612"/>
                      </a:lnTo>
                      <a:lnTo>
                        <a:pt x="161" y="16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1" name="Rectangle 14"/>
                <p:cNvSpPr>
                  <a:spLocks noChangeArrowheads="1"/>
                </p:cNvSpPr>
                <p:nvPr/>
              </p:nvSpPr>
              <p:spPr bwMode="auto">
                <a:xfrm>
                  <a:off x="7412" y="9849"/>
                  <a:ext cx="1817" cy="13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52" name="Freeform 15"/>
                <p:cNvSpPr>
                  <a:spLocks/>
                </p:cNvSpPr>
                <p:nvPr/>
              </p:nvSpPr>
              <p:spPr bwMode="auto">
                <a:xfrm>
                  <a:off x="19195" y="7297"/>
                  <a:ext cx="401" cy="635"/>
                </a:xfrm>
                <a:custGeom>
                  <a:avLst/>
                  <a:gdLst>
                    <a:gd name="T0" fmla="*/ 112 w 193"/>
                    <a:gd name="T1" fmla="*/ 0 h 271"/>
                    <a:gd name="T2" fmla="*/ 401 w 193"/>
                    <a:gd name="T3" fmla="*/ 70 h 271"/>
                    <a:gd name="T4" fmla="*/ 289 w 193"/>
                    <a:gd name="T5" fmla="*/ 635 h 271"/>
                    <a:gd name="T6" fmla="*/ 0 w 193"/>
                    <a:gd name="T7" fmla="*/ 565 h 271"/>
                    <a:gd name="T8" fmla="*/ 112 w 193"/>
                    <a:gd name="T9" fmla="*/ 0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271">
                      <a:moveTo>
                        <a:pt x="54" y="0"/>
                      </a:moveTo>
                      <a:lnTo>
                        <a:pt x="193" y="30"/>
                      </a:lnTo>
                      <a:lnTo>
                        <a:pt x="139" y="271"/>
                      </a:lnTo>
                      <a:lnTo>
                        <a:pt x="0" y="241"/>
                      </a:lnTo>
                      <a:lnTo>
                        <a:pt x="5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3" name="Freeform 16"/>
                <p:cNvSpPr>
                  <a:spLocks/>
                </p:cNvSpPr>
                <p:nvPr/>
              </p:nvSpPr>
              <p:spPr bwMode="auto">
                <a:xfrm>
                  <a:off x="18936" y="13308"/>
                  <a:ext cx="1540" cy="2378"/>
                </a:xfrm>
                <a:custGeom>
                  <a:avLst/>
                  <a:gdLst>
                    <a:gd name="T0" fmla="*/ 236 w 738"/>
                    <a:gd name="T1" fmla="*/ 0 h 1016"/>
                    <a:gd name="T2" fmla="*/ 269 w 738"/>
                    <a:gd name="T3" fmla="*/ 9 h 1016"/>
                    <a:gd name="T4" fmla="*/ 593 w 738"/>
                    <a:gd name="T5" fmla="*/ 103 h 1016"/>
                    <a:gd name="T6" fmla="*/ 680 w 738"/>
                    <a:gd name="T7" fmla="*/ 150 h 1016"/>
                    <a:gd name="T8" fmla="*/ 860 w 738"/>
                    <a:gd name="T9" fmla="*/ 103 h 1016"/>
                    <a:gd name="T10" fmla="*/ 1100 w 738"/>
                    <a:gd name="T11" fmla="*/ 19 h 1016"/>
                    <a:gd name="T12" fmla="*/ 1152 w 738"/>
                    <a:gd name="T13" fmla="*/ 21 h 1016"/>
                    <a:gd name="T14" fmla="*/ 1275 w 738"/>
                    <a:gd name="T15" fmla="*/ 105 h 1016"/>
                    <a:gd name="T16" fmla="*/ 1315 w 738"/>
                    <a:gd name="T17" fmla="*/ 145 h 1016"/>
                    <a:gd name="T18" fmla="*/ 1540 w 738"/>
                    <a:gd name="T19" fmla="*/ 995 h 1016"/>
                    <a:gd name="T20" fmla="*/ 1523 w 738"/>
                    <a:gd name="T21" fmla="*/ 1051 h 1016"/>
                    <a:gd name="T22" fmla="*/ 1062 w 738"/>
                    <a:gd name="T23" fmla="*/ 1187 h 1016"/>
                    <a:gd name="T24" fmla="*/ 1189 w 738"/>
                    <a:gd name="T25" fmla="*/ 2252 h 1016"/>
                    <a:gd name="T26" fmla="*/ 1171 w 738"/>
                    <a:gd name="T27" fmla="*/ 2291 h 1016"/>
                    <a:gd name="T28" fmla="*/ 582 w 738"/>
                    <a:gd name="T29" fmla="*/ 2378 h 1016"/>
                    <a:gd name="T30" fmla="*/ 547 w 738"/>
                    <a:gd name="T31" fmla="*/ 2359 h 1016"/>
                    <a:gd name="T32" fmla="*/ 457 w 738"/>
                    <a:gd name="T33" fmla="*/ 1678 h 1016"/>
                    <a:gd name="T34" fmla="*/ 265 w 738"/>
                    <a:gd name="T35" fmla="*/ 1699 h 1016"/>
                    <a:gd name="T36" fmla="*/ 234 w 738"/>
                    <a:gd name="T37" fmla="*/ 1678 h 1016"/>
                    <a:gd name="T38" fmla="*/ 190 w 738"/>
                    <a:gd name="T39" fmla="*/ 1397 h 1016"/>
                    <a:gd name="T40" fmla="*/ 54 w 738"/>
                    <a:gd name="T41" fmla="*/ 1397 h 1016"/>
                    <a:gd name="T42" fmla="*/ 33 w 738"/>
                    <a:gd name="T43" fmla="*/ 1374 h 1016"/>
                    <a:gd name="T44" fmla="*/ 0 w 738"/>
                    <a:gd name="T45" fmla="*/ 1154 h 1016"/>
                    <a:gd name="T46" fmla="*/ 27 w 738"/>
                    <a:gd name="T47" fmla="*/ 1109 h 1016"/>
                    <a:gd name="T48" fmla="*/ 390 w 738"/>
                    <a:gd name="T49" fmla="*/ 1065 h 1016"/>
                    <a:gd name="T50" fmla="*/ 371 w 738"/>
                    <a:gd name="T51" fmla="*/ 871 h 1016"/>
                    <a:gd name="T52" fmla="*/ 369 w 738"/>
                    <a:gd name="T53" fmla="*/ 831 h 1016"/>
                    <a:gd name="T54" fmla="*/ 102 w 738"/>
                    <a:gd name="T55" fmla="*/ 768 h 1016"/>
                    <a:gd name="T56" fmla="*/ 83 w 738"/>
                    <a:gd name="T57" fmla="*/ 726 h 1016"/>
                    <a:gd name="T58" fmla="*/ 144 w 738"/>
                    <a:gd name="T59" fmla="*/ 433 h 1016"/>
                    <a:gd name="T60" fmla="*/ 25 w 738"/>
                    <a:gd name="T61" fmla="*/ 386 h 1016"/>
                    <a:gd name="T62" fmla="*/ 19 w 738"/>
                    <a:gd name="T63" fmla="*/ 358 h 1016"/>
                    <a:gd name="T64" fmla="*/ 71 w 738"/>
                    <a:gd name="T65" fmla="*/ 204 h 1016"/>
                    <a:gd name="T66" fmla="*/ 96 w 738"/>
                    <a:gd name="T67" fmla="*/ 180 h 1016"/>
                    <a:gd name="T68" fmla="*/ 144 w 738"/>
                    <a:gd name="T69" fmla="*/ 197 h 1016"/>
                    <a:gd name="T70" fmla="*/ 179 w 738"/>
                    <a:gd name="T71" fmla="*/ 28 h 1016"/>
                    <a:gd name="T72" fmla="*/ 200 w 738"/>
                    <a:gd name="T73" fmla="*/ 0 h 1016"/>
                    <a:gd name="T74" fmla="*/ 236 w 738"/>
                    <a:gd name="T75" fmla="*/ 0 h 10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8" h="1016">
                      <a:moveTo>
                        <a:pt x="113" y="0"/>
                      </a:moveTo>
                      <a:lnTo>
                        <a:pt x="129" y="4"/>
                      </a:lnTo>
                      <a:lnTo>
                        <a:pt x="284" y="44"/>
                      </a:lnTo>
                      <a:lnTo>
                        <a:pt x="326" y="64"/>
                      </a:lnTo>
                      <a:lnTo>
                        <a:pt x="412" y="44"/>
                      </a:lnTo>
                      <a:lnTo>
                        <a:pt x="527" y="8"/>
                      </a:lnTo>
                      <a:lnTo>
                        <a:pt x="552" y="9"/>
                      </a:lnTo>
                      <a:lnTo>
                        <a:pt x="611" y="45"/>
                      </a:lnTo>
                      <a:lnTo>
                        <a:pt x="630" y="62"/>
                      </a:lnTo>
                      <a:lnTo>
                        <a:pt x="738" y="425"/>
                      </a:lnTo>
                      <a:lnTo>
                        <a:pt x="730" y="449"/>
                      </a:lnTo>
                      <a:lnTo>
                        <a:pt x="509" y="507"/>
                      </a:lnTo>
                      <a:lnTo>
                        <a:pt x="570" y="962"/>
                      </a:lnTo>
                      <a:lnTo>
                        <a:pt x="561" y="979"/>
                      </a:lnTo>
                      <a:lnTo>
                        <a:pt x="279" y="1016"/>
                      </a:lnTo>
                      <a:lnTo>
                        <a:pt x="262" y="1008"/>
                      </a:lnTo>
                      <a:lnTo>
                        <a:pt x="219" y="717"/>
                      </a:lnTo>
                      <a:lnTo>
                        <a:pt x="127" y="726"/>
                      </a:lnTo>
                      <a:lnTo>
                        <a:pt x="112" y="717"/>
                      </a:lnTo>
                      <a:lnTo>
                        <a:pt x="91" y="597"/>
                      </a:lnTo>
                      <a:lnTo>
                        <a:pt x="26" y="597"/>
                      </a:lnTo>
                      <a:lnTo>
                        <a:pt x="16" y="587"/>
                      </a:lnTo>
                      <a:lnTo>
                        <a:pt x="0" y="493"/>
                      </a:lnTo>
                      <a:lnTo>
                        <a:pt x="13" y="474"/>
                      </a:lnTo>
                      <a:lnTo>
                        <a:pt x="187" y="455"/>
                      </a:lnTo>
                      <a:lnTo>
                        <a:pt x="178" y="372"/>
                      </a:lnTo>
                      <a:lnTo>
                        <a:pt x="177" y="355"/>
                      </a:lnTo>
                      <a:lnTo>
                        <a:pt x="49" y="328"/>
                      </a:lnTo>
                      <a:lnTo>
                        <a:pt x="40" y="310"/>
                      </a:lnTo>
                      <a:lnTo>
                        <a:pt x="69" y="185"/>
                      </a:lnTo>
                      <a:lnTo>
                        <a:pt x="12" y="165"/>
                      </a:lnTo>
                      <a:lnTo>
                        <a:pt x="9" y="153"/>
                      </a:lnTo>
                      <a:lnTo>
                        <a:pt x="34" y="87"/>
                      </a:lnTo>
                      <a:lnTo>
                        <a:pt x="46" y="77"/>
                      </a:lnTo>
                      <a:lnTo>
                        <a:pt x="69" y="84"/>
                      </a:lnTo>
                      <a:lnTo>
                        <a:pt x="86" y="12"/>
                      </a:lnTo>
                      <a:lnTo>
                        <a:pt x="96" y="0"/>
                      </a:lnTo>
                      <a:lnTo>
                        <a:pt x="1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4" name="Rectangle 17"/>
                <p:cNvSpPr>
                  <a:spLocks noChangeArrowheads="1"/>
                </p:cNvSpPr>
                <p:nvPr/>
              </p:nvSpPr>
              <p:spPr bwMode="auto">
                <a:xfrm>
                  <a:off x="10170" y="9661"/>
                  <a:ext cx="1519" cy="75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55" name="Freeform 18"/>
                <p:cNvSpPr>
                  <a:spLocks/>
                </p:cNvSpPr>
                <p:nvPr/>
              </p:nvSpPr>
              <p:spPr bwMode="auto">
                <a:xfrm>
                  <a:off x="16651" y="3866"/>
                  <a:ext cx="3317" cy="3436"/>
                </a:xfrm>
                <a:custGeom>
                  <a:avLst/>
                  <a:gdLst>
                    <a:gd name="T0" fmla="*/ 4 w 1589"/>
                    <a:gd name="T1" fmla="*/ 1587 h 1468"/>
                    <a:gd name="T2" fmla="*/ 23 w 1589"/>
                    <a:gd name="T3" fmla="*/ 1414 h 1468"/>
                    <a:gd name="T4" fmla="*/ 61 w 1589"/>
                    <a:gd name="T5" fmla="*/ 1250 h 1468"/>
                    <a:gd name="T6" fmla="*/ 115 w 1589"/>
                    <a:gd name="T7" fmla="*/ 1088 h 1468"/>
                    <a:gd name="T8" fmla="*/ 180 w 1589"/>
                    <a:gd name="T9" fmla="*/ 936 h 1468"/>
                    <a:gd name="T10" fmla="*/ 261 w 1589"/>
                    <a:gd name="T11" fmla="*/ 793 h 1468"/>
                    <a:gd name="T12" fmla="*/ 378 w 1589"/>
                    <a:gd name="T13" fmla="*/ 627 h 1468"/>
                    <a:gd name="T14" fmla="*/ 514 w 1589"/>
                    <a:gd name="T15" fmla="*/ 475 h 1468"/>
                    <a:gd name="T16" fmla="*/ 697 w 1589"/>
                    <a:gd name="T17" fmla="*/ 321 h 1468"/>
                    <a:gd name="T18" fmla="*/ 866 w 1589"/>
                    <a:gd name="T19" fmla="*/ 208 h 1468"/>
                    <a:gd name="T20" fmla="*/ 1088 w 1589"/>
                    <a:gd name="T21" fmla="*/ 105 h 1468"/>
                    <a:gd name="T22" fmla="*/ 1321 w 1589"/>
                    <a:gd name="T23" fmla="*/ 35 h 1468"/>
                    <a:gd name="T24" fmla="*/ 1486 w 1589"/>
                    <a:gd name="T25" fmla="*/ 9 h 1468"/>
                    <a:gd name="T26" fmla="*/ 1787 w 1589"/>
                    <a:gd name="T27" fmla="*/ 7 h 1468"/>
                    <a:gd name="T28" fmla="*/ 2071 w 1589"/>
                    <a:gd name="T29" fmla="*/ 56 h 1468"/>
                    <a:gd name="T30" fmla="*/ 2229 w 1589"/>
                    <a:gd name="T31" fmla="*/ 105 h 1468"/>
                    <a:gd name="T32" fmla="*/ 2413 w 1589"/>
                    <a:gd name="T33" fmla="*/ 192 h 1468"/>
                    <a:gd name="T34" fmla="*/ 2586 w 1589"/>
                    <a:gd name="T35" fmla="*/ 297 h 1468"/>
                    <a:gd name="T36" fmla="*/ 2772 w 1589"/>
                    <a:gd name="T37" fmla="*/ 449 h 1468"/>
                    <a:gd name="T38" fmla="*/ 2885 w 1589"/>
                    <a:gd name="T39" fmla="*/ 566 h 1468"/>
                    <a:gd name="T40" fmla="*/ 3010 w 1589"/>
                    <a:gd name="T41" fmla="*/ 723 h 1468"/>
                    <a:gd name="T42" fmla="*/ 3117 w 1589"/>
                    <a:gd name="T43" fmla="*/ 899 h 1468"/>
                    <a:gd name="T44" fmla="*/ 3215 w 1589"/>
                    <a:gd name="T45" fmla="*/ 1128 h 1468"/>
                    <a:gd name="T46" fmla="*/ 3282 w 1589"/>
                    <a:gd name="T47" fmla="*/ 1374 h 1468"/>
                    <a:gd name="T48" fmla="*/ 3309 w 1589"/>
                    <a:gd name="T49" fmla="*/ 1542 h 1468"/>
                    <a:gd name="T50" fmla="*/ 3317 w 1589"/>
                    <a:gd name="T51" fmla="*/ 1762 h 1468"/>
                    <a:gd name="T52" fmla="*/ 3302 w 1589"/>
                    <a:gd name="T53" fmla="*/ 1938 h 1468"/>
                    <a:gd name="T54" fmla="*/ 3273 w 1589"/>
                    <a:gd name="T55" fmla="*/ 2109 h 1468"/>
                    <a:gd name="T56" fmla="*/ 3229 w 1589"/>
                    <a:gd name="T57" fmla="*/ 2273 h 1468"/>
                    <a:gd name="T58" fmla="*/ 3171 w 1589"/>
                    <a:gd name="T59" fmla="*/ 2427 h 1468"/>
                    <a:gd name="T60" fmla="*/ 3096 w 1589"/>
                    <a:gd name="T61" fmla="*/ 2572 h 1468"/>
                    <a:gd name="T62" fmla="*/ 3010 w 1589"/>
                    <a:gd name="T63" fmla="*/ 2713 h 1468"/>
                    <a:gd name="T64" fmla="*/ 2885 w 1589"/>
                    <a:gd name="T65" fmla="*/ 2874 h 1468"/>
                    <a:gd name="T66" fmla="*/ 2712 w 1589"/>
                    <a:gd name="T67" fmla="*/ 3045 h 1468"/>
                    <a:gd name="T68" fmla="*/ 2517 w 1589"/>
                    <a:gd name="T69" fmla="*/ 3188 h 1468"/>
                    <a:gd name="T70" fmla="*/ 2302 w 1589"/>
                    <a:gd name="T71" fmla="*/ 3303 h 1468"/>
                    <a:gd name="T72" fmla="*/ 2071 w 1589"/>
                    <a:gd name="T73" fmla="*/ 3385 h 1468"/>
                    <a:gd name="T74" fmla="*/ 1912 w 1589"/>
                    <a:gd name="T75" fmla="*/ 3417 h 1468"/>
                    <a:gd name="T76" fmla="*/ 1657 w 1589"/>
                    <a:gd name="T77" fmla="*/ 3436 h 1468"/>
                    <a:gd name="T78" fmla="*/ 1405 w 1589"/>
                    <a:gd name="T79" fmla="*/ 3417 h 1468"/>
                    <a:gd name="T80" fmla="*/ 1165 w 1589"/>
                    <a:gd name="T81" fmla="*/ 3361 h 1468"/>
                    <a:gd name="T82" fmla="*/ 1012 w 1589"/>
                    <a:gd name="T83" fmla="*/ 3303 h 1468"/>
                    <a:gd name="T84" fmla="*/ 831 w 1589"/>
                    <a:gd name="T85" fmla="*/ 3209 h 1468"/>
                    <a:gd name="T86" fmla="*/ 601 w 1589"/>
                    <a:gd name="T87" fmla="*/ 3045 h 1468"/>
                    <a:gd name="T88" fmla="*/ 484 w 1589"/>
                    <a:gd name="T89" fmla="*/ 2933 h 1468"/>
                    <a:gd name="T90" fmla="*/ 378 w 1589"/>
                    <a:gd name="T91" fmla="*/ 2813 h 1468"/>
                    <a:gd name="T92" fmla="*/ 240 w 1589"/>
                    <a:gd name="T93" fmla="*/ 2612 h 1468"/>
                    <a:gd name="T94" fmla="*/ 129 w 1589"/>
                    <a:gd name="T95" fmla="*/ 2390 h 1468"/>
                    <a:gd name="T96" fmla="*/ 73 w 1589"/>
                    <a:gd name="T97" fmla="*/ 2231 h 1468"/>
                    <a:gd name="T98" fmla="*/ 19 w 1589"/>
                    <a:gd name="T99" fmla="*/ 1982 h 1468"/>
                    <a:gd name="T100" fmla="*/ 0 w 1589"/>
                    <a:gd name="T101" fmla="*/ 1762 h 1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9" h="1468">
                      <a:moveTo>
                        <a:pt x="0" y="734"/>
                      </a:moveTo>
                      <a:lnTo>
                        <a:pt x="0" y="716"/>
                      </a:lnTo>
                      <a:lnTo>
                        <a:pt x="1" y="697"/>
                      </a:lnTo>
                      <a:lnTo>
                        <a:pt x="2" y="678"/>
                      </a:lnTo>
                      <a:lnTo>
                        <a:pt x="3" y="659"/>
                      </a:lnTo>
                      <a:lnTo>
                        <a:pt x="6" y="642"/>
                      </a:lnTo>
                      <a:lnTo>
                        <a:pt x="9" y="623"/>
                      </a:lnTo>
                      <a:lnTo>
                        <a:pt x="11" y="604"/>
                      </a:lnTo>
                      <a:lnTo>
                        <a:pt x="15" y="587"/>
                      </a:lnTo>
                      <a:lnTo>
                        <a:pt x="20" y="569"/>
                      </a:lnTo>
                      <a:lnTo>
                        <a:pt x="24" y="552"/>
                      </a:lnTo>
                      <a:lnTo>
                        <a:pt x="29" y="534"/>
                      </a:lnTo>
                      <a:lnTo>
                        <a:pt x="35" y="517"/>
                      </a:lnTo>
                      <a:lnTo>
                        <a:pt x="40" y="499"/>
                      </a:lnTo>
                      <a:lnTo>
                        <a:pt x="47" y="482"/>
                      </a:lnTo>
                      <a:lnTo>
                        <a:pt x="55" y="465"/>
                      </a:lnTo>
                      <a:lnTo>
                        <a:pt x="62" y="449"/>
                      </a:lnTo>
                      <a:lnTo>
                        <a:pt x="70" y="433"/>
                      </a:lnTo>
                      <a:lnTo>
                        <a:pt x="78" y="417"/>
                      </a:lnTo>
                      <a:lnTo>
                        <a:pt x="86" y="400"/>
                      </a:lnTo>
                      <a:lnTo>
                        <a:pt x="95" y="384"/>
                      </a:lnTo>
                      <a:lnTo>
                        <a:pt x="104" y="369"/>
                      </a:lnTo>
                      <a:lnTo>
                        <a:pt x="115" y="354"/>
                      </a:lnTo>
                      <a:lnTo>
                        <a:pt x="125" y="339"/>
                      </a:lnTo>
                      <a:lnTo>
                        <a:pt x="135" y="324"/>
                      </a:lnTo>
                      <a:lnTo>
                        <a:pt x="147" y="309"/>
                      </a:lnTo>
                      <a:lnTo>
                        <a:pt x="157" y="295"/>
                      </a:lnTo>
                      <a:lnTo>
                        <a:pt x="181" y="268"/>
                      </a:lnTo>
                      <a:lnTo>
                        <a:pt x="193" y="254"/>
                      </a:lnTo>
                      <a:lnTo>
                        <a:pt x="205" y="242"/>
                      </a:lnTo>
                      <a:lnTo>
                        <a:pt x="232" y="215"/>
                      </a:lnTo>
                      <a:lnTo>
                        <a:pt x="246" y="203"/>
                      </a:lnTo>
                      <a:lnTo>
                        <a:pt x="260" y="192"/>
                      </a:lnTo>
                      <a:lnTo>
                        <a:pt x="288" y="168"/>
                      </a:lnTo>
                      <a:lnTo>
                        <a:pt x="319" y="147"/>
                      </a:lnTo>
                      <a:lnTo>
                        <a:pt x="334" y="137"/>
                      </a:lnTo>
                      <a:lnTo>
                        <a:pt x="350" y="127"/>
                      </a:lnTo>
                      <a:lnTo>
                        <a:pt x="382" y="107"/>
                      </a:lnTo>
                      <a:lnTo>
                        <a:pt x="398" y="98"/>
                      </a:lnTo>
                      <a:lnTo>
                        <a:pt x="415" y="89"/>
                      </a:lnTo>
                      <a:lnTo>
                        <a:pt x="449" y="73"/>
                      </a:lnTo>
                      <a:lnTo>
                        <a:pt x="485" y="58"/>
                      </a:lnTo>
                      <a:lnTo>
                        <a:pt x="503" y="52"/>
                      </a:lnTo>
                      <a:lnTo>
                        <a:pt x="521" y="45"/>
                      </a:lnTo>
                      <a:lnTo>
                        <a:pt x="558" y="34"/>
                      </a:lnTo>
                      <a:lnTo>
                        <a:pt x="595" y="24"/>
                      </a:lnTo>
                      <a:lnTo>
                        <a:pt x="614" y="19"/>
                      </a:lnTo>
                      <a:lnTo>
                        <a:pt x="633" y="15"/>
                      </a:lnTo>
                      <a:lnTo>
                        <a:pt x="654" y="12"/>
                      </a:lnTo>
                      <a:lnTo>
                        <a:pt x="673" y="9"/>
                      </a:lnTo>
                      <a:lnTo>
                        <a:pt x="693" y="7"/>
                      </a:lnTo>
                      <a:lnTo>
                        <a:pt x="712" y="4"/>
                      </a:lnTo>
                      <a:lnTo>
                        <a:pt x="753" y="2"/>
                      </a:lnTo>
                      <a:lnTo>
                        <a:pt x="794" y="0"/>
                      </a:lnTo>
                      <a:lnTo>
                        <a:pt x="835" y="2"/>
                      </a:lnTo>
                      <a:lnTo>
                        <a:pt x="856" y="3"/>
                      </a:lnTo>
                      <a:lnTo>
                        <a:pt x="875" y="4"/>
                      </a:lnTo>
                      <a:lnTo>
                        <a:pt x="916" y="9"/>
                      </a:lnTo>
                      <a:lnTo>
                        <a:pt x="954" y="15"/>
                      </a:lnTo>
                      <a:lnTo>
                        <a:pt x="992" y="24"/>
                      </a:lnTo>
                      <a:lnTo>
                        <a:pt x="1011" y="29"/>
                      </a:lnTo>
                      <a:lnTo>
                        <a:pt x="1031" y="34"/>
                      </a:lnTo>
                      <a:lnTo>
                        <a:pt x="1048" y="39"/>
                      </a:lnTo>
                      <a:lnTo>
                        <a:pt x="1068" y="45"/>
                      </a:lnTo>
                      <a:lnTo>
                        <a:pt x="1086" y="52"/>
                      </a:lnTo>
                      <a:lnTo>
                        <a:pt x="1103" y="58"/>
                      </a:lnTo>
                      <a:lnTo>
                        <a:pt x="1138" y="73"/>
                      </a:lnTo>
                      <a:lnTo>
                        <a:pt x="1156" y="82"/>
                      </a:lnTo>
                      <a:lnTo>
                        <a:pt x="1172" y="89"/>
                      </a:lnTo>
                      <a:lnTo>
                        <a:pt x="1189" y="98"/>
                      </a:lnTo>
                      <a:lnTo>
                        <a:pt x="1206" y="107"/>
                      </a:lnTo>
                      <a:lnTo>
                        <a:pt x="1239" y="127"/>
                      </a:lnTo>
                      <a:lnTo>
                        <a:pt x="1269" y="147"/>
                      </a:lnTo>
                      <a:lnTo>
                        <a:pt x="1299" y="168"/>
                      </a:lnTo>
                      <a:lnTo>
                        <a:pt x="1314" y="179"/>
                      </a:lnTo>
                      <a:lnTo>
                        <a:pt x="1328" y="192"/>
                      </a:lnTo>
                      <a:lnTo>
                        <a:pt x="1342" y="203"/>
                      </a:lnTo>
                      <a:lnTo>
                        <a:pt x="1356" y="215"/>
                      </a:lnTo>
                      <a:lnTo>
                        <a:pt x="1369" y="228"/>
                      </a:lnTo>
                      <a:lnTo>
                        <a:pt x="1382" y="242"/>
                      </a:lnTo>
                      <a:lnTo>
                        <a:pt x="1395" y="254"/>
                      </a:lnTo>
                      <a:lnTo>
                        <a:pt x="1407" y="268"/>
                      </a:lnTo>
                      <a:lnTo>
                        <a:pt x="1430" y="295"/>
                      </a:lnTo>
                      <a:lnTo>
                        <a:pt x="1442" y="309"/>
                      </a:lnTo>
                      <a:lnTo>
                        <a:pt x="1453" y="324"/>
                      </a:lnTo>
                      <a:lnTo>
                        <a:pt x="1474" y="354"/>
                      </a:lnTo>
                      <a:lnTo>
                        <a:pt x="1483" y="369"/>
                      </a:lnTo>
                      <a:lnTo>
                        <a:pt x="1493" y="384"/>
                      </a:lnTo>
                      <a:lnTo>
                        <a:pt x="1511" y="417"/>
                      </a:lnTo>
                      <a:lnTo>
                        <a:pt x="1526" y="449"/>
                      </a:lnTo>
                      <a:lnTo>
                        <a:pt x="1534" y="465"/>
                      </a:lnTo>
                      <a:lnTo>
                        <a:pt x="1540" y="482"/>
                      </a:lnTo>
                      <a:lnTo>
                        <a:pt x="1547" y="499"/>
                      </a:lnTo>
                      <a:lnTo>
                        <a:pt x="1553" y="517"/>
                      </a:lnTo>
                      <a:lnTo>
                        <a:pt x="1563" y="552"/>
                      </a:lnTo>
                      <a:lnTo>
                        <a:pt x="1572" y="587"/>
                      </a:lnTo>
                      <a:lnTo>
                        <a:pt x="1576" y="604"/>
                      </a:lnTo>
                      <a:lnTo>
                        <a:pt x="1580" y="623"/>
                      </a:lnTo>
                      <a:lnTo>
                        <a:pt x="1582" y="642"/>
                      </a:lnTo>
                      <a:lnTo>
                        <a:pt x="1585" y="659"/>
                      </a:lnTo>
                      <a:lnTo>
                        <a:pt x="1588" y="697"/>
                      </a:lnTo>
                      <a:lnTo>
                        <a:pt x="1589" y="716"/>
                      </a:lnTo>
                      <a:lnTo>
                        <a:pt x="1589" y="734"/>
                      </a:lnTo>
                      <a:lnTo>
                        <a:pt x="1589" y="753"/>
                      </a:lnTo>
                      <a:lnTo>
                        <a:pt x="1588" y="772"/>
                      </a:lnTo>
                      <a:lnTo>
                        <a:pt x="1586" y="791"/>
                      </a:lnTo>
                      <a:lnTo>
                        <a:pt x="1585" y="809"/>
                      </a:lnTo>
                      <a:lnTo>
                        <a:pt x="1582" y="828"/>
                      </a:lnTo>
                      <a:lnTo>
                        <a:pt x="1580" y="847"/>
                      </a:lnTo>
                      <a:lnTo>
                        <a:pt x="1576" y="864"/>
                      </a:lnTo>
                      <a:lnTo>
                        <a:pt x="1572" y="883"/>
                      </a:lnTo>
                      <a:lnTo>
                        <a:pt x="1568" y="901"/>
                      </a:lnTo>
                      <a:lnTo>
                        <a:pt x="1563" y="918"/>
                      </a:lnTo>
                      <a:lnTo>
                        <a:pt x="1558" y="936"/>
                      </a:lnTo>
                      <a:lnTo>
                        <a:pt x="1553" y="953"/>
                      </a:lnTo>
                      <a:lnTo>
                        <a:pt x="1547" y="971"/>
                      </a:lnTo>
                      <a:lnTo>
                        <a:pt x="1540" y="987"/>
                      </a:lnTo>
                      <a:lnTo>
                        <a:pt x="1534" y="1004"/>
                      </a:lnTo>
                      <a:lnTo>
                        <a:pt x="1526" y="1021"/>
                      </a:lnTo>
                      <a:lnTo>
                        <a:pt x="1519" y="1037"/>
                      </a:lnTo>
                      <a:lnTo>
                        <a:pt x="1511" y="1053"/>
                      </a:lnTo>
                      <a:lnTo>
                        <a:pt x="1502" y="1068"/>
                      </a:lnTo>
                      <a:lnTo>
                        <a:pt x="1493" y="1084"/>
                      </a:lnTo>
                      <a:lnTo>
                        <a:pt x="1483" y="1099"/>
                      </a:lnTo>
                      <a:lnTo>
                        <a:pt x="1474" y="1116"/>
                      </a:lnTo>
                      <a:lnTo>
                        <a:pt x="1464" y="1131"/>
                      </a:lnTo>
                      <a:lnTo>
                        <a:pt x="1453" y="1144"/>
                      </a:lnTo>
                      <a:lnTo>
                        <a:pt x="1442" y="1159"/>
                      </a:lnTo>
                      <a:lnTo>
                        <a:pt x="1430" y="1173"/>
                      </a:lnTo>
                      <a:lnTo>
                        <a:pt x="1407" y="1202"/>
                      </a:lnTo>
                      <a:lnTo>
                        <a:pt x="1395" y="1215"/>
                      </a:lnTo>
                      <a:lnTo>
                        <a:pt x="1382" y="1228"/>
                      </a:lnTo>
                      <a:lnTo>
                        <a:pt x="1356" y="1253"/>
                      </a:lnTo>
                      <a:lnTo>
                        <a:pt x="1342" y="1266"/>
                      </a:lnTo>
                      <a:lnTo>
                        <a:pt x="1328" y="1278"/>
                      </a:lnTo>
                      <a:lnTo>
                        <a:pt x="1299" y="1301"/>
                      </a:lnTo>
                      <a:lnTo>
                        <a:pt x="1269" y="1323"/>
                      </a:lnTo>
                      <a:lnTo>
                        <a:pt x="1254" y="1333"/>
                      </a:lnTo>
                      <a:lnTo>
                        <a:pt x="1239" y="1343"/>
                      </a:lnTo>
                      <a:lnTo>
                        <a:pt x="1206" y="1362"/>
                      </a:lnTo>
                      <a:lnTo>
                        <a:pt x="1189" y="1371"/>
                      </a:lnTo>
                      <a:lnTo>
                        <a:pt x="1172" y="1380"/>
                      </a:lnTo>
                      <a:lnTo>
                        <a:pt x="1138" y="1396"/>
                      </a:lnTo>
                      <a:lnTo>
                        <a:pt x="1103" y="1411"/>
                      </a:lnTo>
                      <a:lnTo>
                        <a:pt x="1086" y="1418"/>
                      </a:lnTo>
                      <a:lnTo>
                        <a:pt x="1068" y="1425"/>
                      </a:lnTo>
                      <a:lnTo>
                        <a:pt x="1031" y="1436"/>
                      </a:lnTo>
                      <a:lnTo>
                        <a:pt x="992" y="1446"/>
                      </a:lnTo>
                      <a:lnTo>
                        <a:pt x="973" y="1450"/>
                      </a:lnTo>
                      <a:lnTo>
                        <a:pt x="954" y="1453"/>
                      </a:lnTo>
                      <a:lnTo>
                        <a:pt x="935" y="1457"/>
                      </a:lnTo>
                      <a:lnTo>
                        <a:pt x="916" y="1460"/>
                      </a:lnTo>
                      <a:lnTo>
                        <a:pt x="895" y="1463"/>
                      </a:lnTo>
                      <a:lnTo>
                        <a:pt x="875" y="1465"/>
                      </a:lnTo>
                      <a:lnTo>
                        <a:pt x="835" y="1467"/>
                      </a:lnTo>
                      <a:lnTo>
                        <a:pt x="794" y="1468"/>
                      </a:lnTo>
                      <a:lnTo>
                        <a:pt x="753" y="1467"/>
                      </a:lnTo>
                      <a:lnTo>
                        <a:pt x="733" y="1467"/>
                      </a:lnTo>
                      <a:lnTo>
                        <a:pt x="712" y="1465"/>
                      </a:lnTo>
                      <a:lnTo>
                        <a:pt x="673" y="1460"/>
                      </a:lnTo>
                      <a:lnTo>
                        <a:pt x="633" y="1453"/>
                      </a:lnTo>
                      <a:lnTo>
                        <a:pt x="595" y="1446"/>
                      </a:lnTo>
                      <a:lnTo>
                        <a:pt x="577" y="1441"/>
                      </a:lnTo>
                      <a:lnTo>
                        <a:pt x="558" y="1436"/>
                      </a:lnTo>
                      <a:lnTo>
                        <a:pt x="539" y="1430"/>
                      </a:lnTo>
                      <a:lnTo>
                        <a:pt x="521" y="1425"/>
                      </a:lnTo>
                      <a:lnTo>
                        <a:pt x="503" y="1418"/>
                      </a:lnTo>
                      <a:lnTo>
                        <a:pt x="485" y="1411"/>
                      </a:lnTo>
                      <a:lnTo>
                        <a:pt x="449" y="1396"/>
                      </a:lnTo>
                      <a:lnTo>
                        <a:pt x="433" y="1388"/>
                      </a:lnTo>
                      <a:lnTo>
                        <a:pt x="415" y="1380"/>
                      </a:lnTo>
                      <a:lnTo>
                        <a:pt x="398" y="1371"/>
                      </a:lnTo>
                      <a:lnTo>
                        <a:pt x="382" y="1362"/>
                      </a:lnTo>
                      <a:lnTo>
                        <a:pt x="350" y="1343"/>
                      </a:lnTo>
                      <a:lnTo>
                        <a:pt x="319" y="1323"/>
                      </a:lnTo>
                      <a:lnTo>
                        <a:pt x="288" y="1301"/>
                      </a:lnTo>
                      <a:lnTo>
                        <a:pt x="274" y="1290"/>
                      </a:lnTo>
                      <a:lnTo>
                        <a:pt x="260" y="1278"/>
                      </a:lnTo>
                      <a:lnTo>
                        <a:pt x="246" y="1266"/>
                      </a:lnTo>
                      <a:lnTo>
                        <a:pt x="232" y="1253"/>
                      </a:lnTo>
                      <a:lnTo>
                        <a:pt x="219" y="1241"/>
                      </a:lnTo>
                      <a:lnTo>
                        <a:pt x="205" y="1228"/>
                      </a:lnTo>
                      <a:lnTo>
                        <a:pt x="193" y="1215"/>
                      </a:lnTo>
                      <a:lnTo>
                        <a:pt x="181" y="1202"/>
                      </a:lnTo>
                      <a:lnTo>
                        <a:pt x="157" y="1173"/>
                      </a:lnTo>
                      <a:lnTo>
                        <a:pt x="147" y="1159"/>
                      </a:lnTo>
                      <a:lnTo>
                        <a:pt x="135" y="1144"/>
                      </a:lnTo>
                      <a:lnTo>
                        <a:pt x="115" y="1116"/>
                      </a:lnTo>
                      <a:lnTo>
                        <a:pt x="104" y="1099"/>
                      </a:lnTo>
                      <a:lnTo>
                        <a:pt x="95" y="1084"/>
                      </a:lnTo>
                      <a:lnTo>
                        <a:pt x="78" y="1053"/>
                      </a:lnTo>
                      <a:lnTo>
                        <a:pt x="62" y="1021"/>
                      </a:lnTo>
                      <a:lnTo>
                        <a:pt x="55" y="1004"/>
                      </a:lnTo>
                      <a:lnTo>
                        <a:pt x="47" y="987"/>
                      </a:lnTo>
                      <a:lnTo>
                        <a:pt x="40" y="971"/>
                      </a:lnTo>
                      <a:lnTo>
                        <a:pt x="35" y="953"/>
                      </a:lnTo>
                      <a:lnTo>
                        <a:pt x="24" y="918"/>
                      </a:lnTo>
                      <a:lnTo>
                        <a:pt x="15" y="883"/>
                      </a:lnTo>
                      <a:lnTo>
                        <a:pt x="11" y="864"/>
                      </a:lnTo>
                      <a:lnTo>
                        <a:pt x="9" y="847"/>
                      </a:lnTo>
                      <a:lnTo>
                        <a:pt x="6" y="828"/>
                      </a:lnTo>
                      <a:lnTo>
                        <a:pt x="3" y="809"/>
                      </a:lnTo>
                      <a:lnTo>
                        <a:pt x="1" y="772"/>
                      </a:lnTo>
                      <a:lnTo>
                        <a:pt x="0" y="753"/>
                      </a:lnTo>
                      <a:lnTo>
                        <a:pt x="0" y="7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6" name="Freeform 19"/>
                <p:cNvSpPr>
                  <a:spLocks/>
                </p:cNvSpPr>
                <p:nvPr/>
              </p:nvSpPr>
              <p:spPr bwMode="auto">
                <a:xfrm>
                  <a:off x="17737" y="9647"/>
                  <a:ext cx="1678" cy="2259"/>
                </a:xfrm>
                <a:custGeom>
                  <a:avLst/>
                  <a:gdLst>
                    <a:gd name="T0" fmla="*/ 616 w 803"/>
                    <a:gd name="T1" fmla="*/ 5 h 965"/>
                    <a:gd name="T2" fmla="*/ 702 w 803"/>
                    <a:gd name="T3" fmla="*/ 0 h 965"/>
                    <a:gd name="T4" fmla="*/ 1097 w 803"/>
                    <a:gd name="T5" fmla="*/ 2 h 965"/>
                    <a:gd name="T6" fmla="*/ 1588 w 803"/>
                    <a:gd name="T7" fmla="*/ 377 h 965"/>
                    <a:gd name="T8" fmla="*/ 1678 w 803"/>
                    <a:gd name="T9" fmla="*/ 569 h 965"/>
                    <a:gd name="T10" fmla="*/ 1678 w 803"/>
                    <a:gd name="T11" fmla="*/ 1742 h 965"/>
                    <a:gd name="T12" fmla="*/ 1634 w 803"/>
                    <a:gd name="T13" fmla="*/ 1859 h 965"/>
                    <a:gd name="T14" fmla="*/ 1099 w 803"/>
                    <a:gd name="T15" fmla="*/ 2229 h 965"/>
                    <a:gd name="T16" fmla="*/ 1013 w 803"/>
                    <a:gd name="T17" fmla="*/ 2259 h 965"/>
                    <a:gd name="T18" fmla="*/ 694 w 803"/>
                    <a:gd name="T19" fmla="*/ 2259 h 965"/>
                    <a:gd name="T20" fmla="*/ 579 w 803"/>
                    <a:gd name="T21" fmla="*/ 2219 h 965"/>
                    <a:gd name="T22" fmla="*/ 38 w 803"/>
                    <a:gd name="T23" fmla="*/ 1798 h 965"/>
                    <a:gd name="T24" fmla="*/ 0 w 803"/>
                    <a:gd name="T25" fmla="*/ 1709 h 965"/>
                    <a:gd name="T26" fmla="*/ 0 w 803"/>
                    <a:gd name="T27" fmla="*/ 1201 h 965"/>
                    <a:gd name="T28" fmla="*/ 0 w 803"/>
                    <a:gd name="T29" fmla="*/ 541 h 965"/>
                    <a:gd name="T30" fmla="*/ 46 w 803"/>
                    <a:gd name="T31" fmla="*/ 440 h 965"/>
                    <a:gd name="T32" fmla="*/ 562 w 803"/>
                    <a:gd name="T33" fmla="*/ 40 h 965"/>
                    <a:gd name="T34" fmla="*/ 616 w 803"/>
                    <a:gd name="T35" fmla="*/ 5 h 9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3" h="965">
                      <a:moveTo>
                        <a:pt x="295" y="2"/>
                      </a:moveTo>
                      <a:lnTo>
                        <a:pt x="336" y="0"/>
                      </a:lnTo>
                      <a:lnTo>
                        <a:pt x="525" y="1"/>
                      </a:lnTo>
                      <a:lnTo>
                        <a:pt x="760" y="161"/>
                      </a:lnTo>
                      <a:lnTo>
                        <a:pt x="803" y="243"/>
                      </a:lnTo>
                      <a:lnTo>
                        <a:pt x="803" y="744"/>
                      </a:lnTo>
                      <a:lnTo>
                        <a:pt x="782" y="794"/>
                      </a:lnTo>
                      <a:lnTo>
                        <a:pt x="526" y="952"/>
                      </a:lnTo>
                      <a:lnTo>
                        <a:pt x="485" y="965"/>
                      </a:lnTo>
                      <a:lnTo>
                        <a:pt x="332" y="965"/>
                      </a:lnTo>
                      <a:lnTo>
                        <a:pt x="277" y="948"/>
                      </a:lnTo>
                      <a:lnTo>
                        <a:pt x="18" y="768"/>
                      </a:lnTo>
                      <a:lnTo>
                        <a:pt x="0" y="730"/>
                      </a:lnTo>
                      <a:lnTo>
                        <a:pt x="0" y="513"/>
                      </a:lnTo>
                      <a:lnTo>
                        <a:pt x="0" y="231"/>
                      </a:lnTo>
                      <a:lnTo>
                        <a:pt x="22" y="188"/>
                      </a:lnTo>
                      <a:lnTo>
                        <a:pt x="269" y="17"/>
                      </a:lnTo>
                      <a:lnTo>
                        <a:pt x="295"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7" name="Rectangle 20"/>
                <p:cNvSpPr>
                  <a:spLocks noChangeArrowheads="1"/>
                </p:cNvSpPr>
                <p:nvPr/>
              </p:nvSpPr>
              <p:spPr bwMode="auto">
                <a:xfrm>
                  <a:off x="19436" y="8802"/>
                  <a:ext cx="361" cy="9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58" name="Freeform 21"/>
                <p:cNvSpPr>
                  <a:spLocks/>
                </p:cNvSpPr>
                <p:nvPr/>
              </p:nvSpPr>
              <p:spPr bwMode="auto">
                <a:xfrm>
                  <a:off x="18676" y="7581"/>
                  <a:ext cx="519" cy="1411"/>
                </a:xfrm>
                <a:custGeom>
                  <a:avLst/>
                  <a:gdLst>
                    <a:gd name="T0" fmla="*/ 205 w 246"/>
                    <a:gd name="T1" fmla="*/ 0 h 603"/>
                    <a:gd name="T2" fmla="*/ 519 w 246"/>
                    <a:gd name="T3" fmla="*/ 94 h 603"/>
                    <a:gd name="T4" fmla="*/ 361 w 246"/>
                    <a:gd name="T5" fmla="*/ 634 h 603"/>
                    <a:gd name="T6" fmla="*/ 361 w 246"/>
                    <a:gd name="T7" fmla="*/ 777 h 603"/>
                    <a:gd name="T8" fmla="*/ 384 w 246"/>
                    <a:gd name="T9" fmla="*/ 894 h 603"/>
                    <a:gd name="T10" fmla="*/ 519 w 246"/>
                    <a:gd name="T11" fmla="*/ 1317 h 603"/>
                    <a:gd name="T12" fmla="*/ 205 w 246"/>
                    <a:gd name="T13" fmla="*/ 1411 h 603"/>
                    <a:gd name="T14" fmla="*/ 44 w 246"/>
                    <a:gd name="T15" fmla="*/ 917 h 603"/>
                    <a:gd name="T16" fmla="*/ 0 w 246"/>
                    <a:gd name="T17" fmla="*/ 753 h 603"/>
                    <a:gd name="T18" fmla="*/ 21 w 246"/>
                    <a:gd name="T19" fmla="*/ 611 h 603"/>
                    <a:gd name="T20" fmla="*/ 205 w 246"/>
                    <a:gd name="T21" fmla="*/ 0 h 6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6" h="603">
                      <a:moveTo>
                        <a:pt x="97" y="0"/>
                      </a:moveTo>
                      <a:lnTo>
                        <a:pt x="246" y="40"/>
                      </a:lnTo>
                      <a:lnTo>
                        <a:pt x="171" y="271"/>
                      </a:lnTo>
                      <a:lnTo>
                        <a:pt x="171" y="332"/>
                      </a:lnTo>
                      <a:lnTo>
                        <a:pt x="182" y="382"/>
                      </a:lnTo>
                      <a:lnTo>
                        <a:pt x="246" y="563"/>
                      </a:lnTo>
                      <a:lnTo>
                        <a:pt x="97" y="603"/>
                      </a:lnTo>
                      <a:lnTo>
                        <a:pt x="21" y="392"/>
                      </a:lnTo>
                      <a:lnTo>
                        <a:pt x="0" y="322"/>
                      </a:lnTo>
                      <a:lnTo>
                        <a:pt x="10" y="261"/>
                      </a:lnTo>
                      <a:lnTo>
                        <a:pt x="9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59" name="Freeform 22"/>
                <p:cNvSpPr>
                  <a:spLocks/>
                </p:cNvSpPr>
                <p:nvPr/>
              </p:nvSpPr>
              <p:spPr bwMode="auto">
                <a:xfrm>
                  <a:off x="9208" y="10361"/>
                  <a:ext cx="4779" cy="407"/>
                </a:xfrm>
                <a:custGeom>
                  <a:avLst/>
                  <a:gdLst>
                    <a:gd name="T0" fmla="*/ 0 w 2288"/>
                    <a:gd name="T1" fmla="*/ 0 h 174"/>
                    <a:gd name="T2" fmla="*/ 1193 w 2288"/>
                    <a:gd name="T3" fmla="*/ 0 h 174"/>
                    <a:gd name="T4" fmla="*/ 2387 w 2288"/>
                    <a:gd name="T5" fmla="*/ 0 h 174"/>
                    <a:gd name="T6" fmla="*/ 3582 w 2288"/>
                    <a:gd name="T7" fmla="*/ 0 h 174"/>
                    <a:gd name="T8" fmla="*/ 4779 w 2288"/>
                    <a:gd name="T9" fmla="*/ 0 h 174"/>
                    <a:gd name="T10" fmla="*/ 4779 w 2288"/>
                    <a:gd name="T11" fmla="*/ 407 h 174"/>
                    <a:gd name="T12" fmla="*/ 3582 w 2288"/>
                    <a:gd name="T13" fmla="*/ 407 h 174"/>
                    <a:gd name="T14" fmla="*/ 2387 w 2288"/>
                    <a:gd name="T15" fmla="*/ 407 h 174"/>
                    <a:gd name="T16" fmla="*/ 1193 w 2288"/>
                    <a:gd name="T17" fmla="*/ 407 h 174"/>
                    <a:gd name="T18" fmla="*/ 0 w 2288"/>
                    <a:gd name="T19" fmla="*/ 407 h 174"/>
                    <a:gd name="T20" fmla="*/ 0 w 2288"/>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8" h="174">
                      <a:moveTo>
                        <a:pt x="0" y="0"/>
                      </a:moveTo>
                      <a:lnTo>
                        <a:pt x="571" y="0"/>
                      </a:lnTo>
                      <a:lnTo>
                        <a:pt x="1143" y="0"/>
                      </a:lnTo>
                      <a:lnTo>
                        <a:pt x="1715" y="0"/>
                      </a:lnTo>
                      <a:lnTo>
                        <a:pt x="2288" y="0"/>
                      </a:lnTo>
                      <a:lnTo>
                        <a:pt x="2288" y="174"/>
                      </a:lnTo>
                      <a:lnTo>
                        <a:pt x="1715" y="174"/>
                      </a:lnTo>
                      <a:lnTo>
                        <a:pt x="1143" y="174"/>
                      </a:lnTo>
                      <a:lnTo>
                        <a:pt x="571" y="174"/>
                      </a:lnTo>
                      <a:lnTo>
                        <a:pt x="0" y="17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grpSp>
          <p:sp>
            <p:nvSpPr>
              <p:cNvPr id="347" name="Freeform 23"/>
              <p:cNvSpPr>
                <a:spLocks/>
              </p:cNvSpPr>
              <p:nvPr/>
            </p:nvSpPr>
            <p:spPr bwMode="auto">
              <a:xfrm>
                <a:off x="16890" y="4100"/>
                <a:ext cx="2818" cy="2963"/>
              </a:xfrm>
              <a:custGeom>
                <a:avLst/>
                <a:gdLst>
                  <a:gd name="T0" fmla="*/ 4 w 1351"/>
                  <a:gd name="T1" fmla="*/ 1407 h 1266"/>
                  <a:gd name="T2" fmla="*/ 25 w 1351"/>
                  <a:gd name="T3" fmla="*/ 1219 h 1266"/>
                  <a:gd name="T4" fmla="*/ 46 w 1351"/>
                  <a:gd name="T5" fmla="*/ 1114 h 1266"/>
                  <a:gd name="T6" fmla="*/ 88 w 1351"/>
                  <a:gd name="T7" fmla="*/ 974 h 1266"/>
                  <a:gd name="T8" fmla="*/ 142 w 1351"/>
                  <a:gd name="T9" fmla="*/ 840 h 1266"/>
                  <a:gd name="T10" fmla="*/ 188 w 1351"/>
                  <a:gd name="T11" fmla="*/ 744 h 1266"/>
                  <a:gd name="T12" fmla="*/ 280 w 1351"/>
                  <a:gd name="T13" fmla="*/ 594 h 1266"/>
                  <a:gd name="T14" fmla="*/ 369 w 1351"/>
                  <a:gd name="T15" fmla="*/ 487 h 1266"/>
                  <a:gd name="T16" fmla="*/ 515 w 1351"/>
                  <a:gd name="T17" fmla="*/ 337 h 1266"/>
                  <a:gd name="T18" fmla="*/ 622 w 1351"/>
                  <a:gd name="T19" fmla="*/ 253 h 1266"/>
                  <a:gd name="T20" fmla="*/ 801 w 1351"/>
                  <a:gd name="T21" fmla="*/ 147 h 1266"/>
                  <a:gd name="T22" fmla="*/ 993 w 1351"/>
                  <a:gd name="T23" fmla="*/ 68 h 1266"/>
                  <a:gd name="T24" fmla="*/ 1160 w 1351"/>
                  <a:gd name="T25" fmla="*/ 23 h 1266"/>
                  <a:gd name="T26" fmla="*/ 1335 w 1351"/>
                  <a:gd name="T27" fmla="*/ 5 h 1266"/>
                  <a:gd name="T28" fmla="*/ 1516 w 1351"/>
                  <a:gd name="T29" fmla="*/ 5 h 1266"/>
                  <a:gd name="T30" fmla="*/ 1623 w 1351"/>
                  <a:gd name="T31" fmla="*/ 19 h 1266"/>
                  <a:gd name="T32" fmla="*/ 1727 w 1351"/>
                  <a:gd name="T33" fmla="*/ 40 h 1266"/>
                  <a:gd name="T34" fmla="*/ 1829 w 1351"/>
                  <a:gd name="T35" fmla="*/ 68 h 1266"/>
                  <a:gd name="T36" fmla="*/ 1957 w 1351"/>
                  <a:gd name="T37" fmla="*/ 117 h 1266"/>
                  <a:gd name="T38" fmla="*/ 2050 w 1351"/>
                  <a:gd name="T39" fmla="*/ 161 h 1266"/>
                  <a:gd name="T40" fmla="*/ 2167 w 1351"/>
                  <a:gd name="T41" fmla="*/ 234 h 1266"/>
                  <a:gd name="T42" fmla="*/ 2280 w 1351"/>
                  <a:gd name="T43" fmla="*/ 316 h 1266"/>
                  <a:gd name="T44" fmla="*/ 2405 w 1351"/>
                  <a:gd name="T45" fmla="*/ 433 h 1266"/>
                  <a:gd name="T46" fmla="*/ 2495 w 1351"/>
                  <a:gd name="T47" fmla="*/ 538 h 1266"/>
                  <a:gd name="T48" fmla="*/ 2611 w 1351"/>
                  <a:gd name="T49" fmla="*/ 714 h 1266"/>
                  <a:gd name="T50" fmla="*/ 2678 w 1351"/>
                  <a:gd name="T51" fmla="*/ 840 h 1266"/>
                  <a:gd name="T52" fmla="*/ 2732 w 1351"/>
                  <a:gd name="T53" fmla="*/ 974 h 1266"/>
                  <a:gd name="T54" fmla="*/ 2764 w 1351"/>
                  <a:gd name="T55" fmla="*/ 1074 h 1266"/>
                  <a:gd name="T56" fmla="*/ 2789 w 1351"/>
                  <a:gd name="T57" fmla="*/ 1184 h 1266"/>
                  <a:gd name="T58" fmla="*/ 2810 w 1351"/>
                  <a:gd name="T59" fmla="*/ 1329 h 1266"/>
                  <a:gd name="T60" fmla="*/ 2818 w 1351"/>
                  <a:gd name="T61" fmla="*/ 1482 h 1266"/>
                  <a:gd name="T62" fmla="*/ 2810 w 1351"/>
                  <a:gd name="T63" fmla="*/ 1634 h 1266"/>
                  <a:gd name="T64" fmla="*/ 2789 w 1351"/>
                  <a:gd name="T65" fmla="*/ 1781 h 1266"/>
                  <a:gd name="T66" fmla="*/ 2753 w 1351"/>
                  <a:gd name="T67" fmla="*/ 1924 h 1266"/>
                  <a:gd name="T68" fmla="*/ 2718 w 1351"/>
                  <a:gd name="T69" fmla="*/ 2027 h 1266"/>
                  <a:gd name="T70" fmla="*/ 2664 w 1351"/>
                  <a:gd name="T71" fmla="*/ 2156 h 1266"/>
                  <a:gd name="T72" fmla="*/ 2611 w 1351"/>
                  <a:gd name="T73" fmla="*/ 2249 h 1266"/>
                  <a:gd name="T74" fmla="*/ 2516 w 1351"/>
                  <a:gd name="T75" fmla="*/ 2397 h 1266"/>
                  <a:gd name="T76" fmla="*/ 2405 w 1351"/>
                  <a:gd name="T77" fmla="*/ 2530 h 1266"/>
                  <a:gd name="T78" fmla="*/ 2280 w 1351"/>
                  <a:gd name="T79" fmla="*/ 2647 h 1266"/>
                  <a:gd name="T80" fmla="*/ 2140 w 1351"/>
                  <a:gd name="T81" fmla="*/ 2750 h 1266"/>
                  <a:gd name="T82" fmla="*/ 1957 w 1351"/>
                  <a:gd name="T83" fmla="*/ 2846 h 1266"/>
                  <a:gd name="T84" fmla="*/ 1763 w 1351"/>
                  <a:gd name="T85" fmla="*/ 2916 h 1266"/>
                  <a:gd name="T86" fmla="*/ 1623 w 1351"/>
                  <a:gd name="T87" fmla="*/ 2944 h 1266"/>
                  <a:gd name="T88" fmla="*/ 1410 w 1351"/>
                  <a:gd name="T89" fmla="*/ 2963 h 1266"/>
                  <a:gd name="T90" fmla="*/ 1266 w 1351"/>
                  <a:gd name="T91" fmla="*/ 2956 h 1266"/>
                  <a:gd name="T92" fmla="*/ 1160 w 1351"/>
                  <a:gd name="T93" fmla="*/ 2940 h 1266"/>
                  <a:gd name="T94" fmla="*/ 1058 w 1351"/>
                  <a:gd name="T95" fmla="*/ 2916 h 1266"/>
                  <a:gd name="T96" fmla="*/ 957 w 1351"/>
                  <a:gd name="T97" fmla="*/ 2886 h 1266"/>
                  <a:gd name="T98" fmla="*/ 830 w 1351"/>
                  <a:gd name="T99" fmla="*/ 2832 h 1266"/>
                  <a:gd name="T100" fmla="*/ 738 w 1351"/>
                  <a:gd name="T101" fmla="*/ 2785 h 1266"/>
                  <a:gd name="T102" fmla="*/ 622 w 1351"/>
                  <a:gd name="T103" fmla="*/ 2710 h 1266"/>
                  <a:gd name="T104" fmla="*/ 515 w 1351"/>
                  <a:gd name="T105" fmla="*/ 2626 h 1266"/>
                  <a:gd name="T106" fmla="*/ 369 w 1351"/>
                  <a:gd name="T107" fmla="*/ 2476 h 1266"/>
                  <a:gd name="T108" fmla="*/ 280 w 1351"/>
                  <a:gd name="T109" fmla="*/ 2369 h 1266"/>
                  <a:gd name="T110" fmla="*/ 188 w 1351"/>
                  <a:gd name="T111" fmla="*/ 2219 h 1266"/>
                  <a:gd name="T112" fmla="*/ 125 w 1351"/>
                  <a:gd name="T113" fmla="*/ 2090 h 1266"/>
                  <a:gd name="T114" fmla="*/ 75 w 1351"/>
                  <a:gd name="T115" fmla="*/ 1957 h 1266"/>
                  <a:gd name="T116" fmla="*/ 46 w 1351"/>
                  <a:gd name="T117" fmla="*/ 1854 h 1266"/>
                  <a:gd name="T118" fmla="*/ 19 w 1351"/>
                  <a:gd name="T119" fmla="*/ 1706 h 1266"/>
                  <a:gd name="T120" fmla="*/ 6 w 1351"/>
                  <a:gd name="T121" fmla="*/ 1596 h 12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1" h="1266">
                    <a:moveTo>
                      <a:pt x="0" y="633"/>
                    </a:moveTo>
                    <a:lnTo>
                      <a:pt x="2" y="617"/>
                    </a:lnTo>
                    <a:lnTo>
                      <a:pt x="2" y="601"/>
                    </a:lnTo>
                    <a:lnTo>
                      <a:pt x="4" y="568"/>
                    </a:lnTo>
                    <a:lnTo>
                      <a:pt x="9" y="537"/>
                    </a:lnTo>
                    <a:lnTo>
                      <a:pt x="12" y="521"/>
                    </a:lnTo>
                    <a:lnTo>
                      <a:pt x="14" y="506"/>
                    </a:lnTo>
                    <a:lnTo>
                      <a:pt x="18" y="491"/>
                    </a:lnTo>
                    <a:lnTo>
                      <a:pt x="22" y="476"/>
                    </a:lnTo>
                    <a:lnTo>
                      <a:pt x="31" y="446"/>
                    </a:lnTo>
                    <a:lnTo>
                      <a:pt x="36" y="431"/>
                    </a:lnTo>
                    <a:lnTo>
                      <a:pt x="42" y="416"/>
                    </a:lnTo>
                    <a:lnTo>
                      <a:pt x="48" y="400"/>
                    </a:lnTo>
                    <a:lnTo>
                      <a:pt x="54" y="387"/>
                    </a:lnTo>
                    <a:lnTo>
                      <a:pt x="68" y="359"/>
                    </a:lnTo>
                    <a:lnTo>
                      <a:pt x="74" y="345"/>
                    </a:lnTo>
                    <a:lnTo>
                      <a:pt x="82" y="332"/>
                    </a:lnTo>
                    <a:lnTo>
                      <a:pt x="90" y="318"/>
                    </a:lnTo>
                    <a:lnTo>
                      <a:pt x="99" y="305"/>
                    </a:lnTo>
                    <a:lnTo>
                      <a:pt x="117" y="279"/>
                    </a:lnTo>
                    <a:lnTo>
                      <a:pt x="134" y="254"/>
                    </a:lnTo>
                    <a:lnTo>
                      <a:pt x="145" y="243"/>
                    </a:lnTo>
                    <a:lnTo>
                      <a:pt x="155" y="230"/>
                    </a:lnTo>
                    <a:lnTo>
                      <a:pt x="177" y="208"/>
                    </a:lnTo>
                    <a:lnTo>
                      <a:pt x="198" y="185"/>
                    </a:lnTo>
                    <a:lnTo>
                      <a:pt x="223" y="164"/>
                    </a:lnTo>
                    <a:lnTo>
                      <a:pt x="247" y="144"/>
                    </a:lnTo>
                    <a:lnTo>
                      <a:pt x="260" y="135"/>
                    </a:lnTo>
                    <a:lnTo>
                      <a:pt x="272" y="125"/>
                    </a:lnTo>
                    <a:lnTo>
                      <a:pt x="298" y="108"/>
                    </a:lnTo>
                    <a:lnTo>
                      <a:pt x="326" y="92"/>
                    </a:lnTo>
                    <a:lnTo>
                      <a:pt x="354" y="77"/>
                    </a:lnTo>
                    <a:lnTo>
                      <a:pt x="384" y="63"/>
                    </a:lnTo>
                    <a:lnTo>
                      <a:pt x="413" y="50"/>
                    </a:lnTo>
                    <a:lnTo>
                      <a:pt x="444" y="39"/>
                    </a:lnTo>
                    <a:lnTo>
                      <a:pt x="476" y="29"/>
                    </a:lnTo>
                    <a:lnTo>
                      <a:pt x="507" y="20"/>
                    </a:lnTo>
                    <a:lnTo>
                      <a:pt x="539" y="13"/>
                    </a:lnTo>
                    <a:lnTo>
                      <a:pt x="556" y="10"/>
                    </a:lnTo>
                    <a:lnTo>
                      <a:pt x="573" y="8"/>
                    </a:lnTo>
                    <a:lnTo>
                      <a:pt x="607" y="4"/>
                    </a:lnTo>
                    <a:lnTo>
                      <a:pt x="640" y="2"/>
                    </a:lnTo>
                    <a:lnTo>
                      <a:pt x="676" y="0"/>
                    </a:lnTo>
                    <a:lnTo>
                      <a:pt x="711" y="2"/>
                    </a:lnTo>
                    <a:lnTo>
                      <a:pt x="727" y="2"/>
                    </a:lnTo>
                    <a:lnTo>
                      <a:pt x="745" y="4"/>
                    </a:lnTo>
                    <a:lnTo>
                      <a:pt x="762" y="5"/>
                    </a:lnTo>
                    <a:lnTo>
                      <a:pt x="778" y="8"/>
                    </a:lnTo>
                    <a:lnTo>
                      <a:pt x="795" y="10"/>
                    </a:lnTo>
                    <a:lnTo>
                      <a:pt x="812" y="13"/>
                    </a:lnTo>
                    <a:lnTo>
                      <a:pt x="828" y="17"/>
                    </a:lnTo>
                    <a:lnTo>
                      <a:pt x="845" y="20"/>
                    </a:lnTo>
                    <a:lnTo>
                      <a:pt x="860" y="24"/>
                    </a:lnTo>
                    <a:lnTo>
                      <a:pt x="877" y="29"/>
                    </a:lnTo>
                    <a:lnTo>
                      <a:pt x="892" y="34"/>
                    </a:lnTo>
                    <a:lnTo>
                      <a:pt x="907" y="39"/>
                    </a:lnTo>
                    <a:lnTo>
                      <a:pt x="938" y="50"/>
                    </a:lnTo>
                    <a:lnTo>
                      <a:pt x="953" y="57"/>
                    </a:lnTo>
                    <a:lnTo>
                      <a:pt x="969" y="63"/>
                    </a:lnTo>
                    <a:lnTo>
                      <a:pt x="983" y="69"/>
                    </a:lnTo>
                    <a:lnTo>
                      <a:pt x="997" y="77"/>
                    </a:lnTo>
                    <a:lnTo>
                      <a:pt x="1026" y="92"/>
                    </a:lnTo>
                    <a:lnTo>
                      <a:pt x="1039" y="100"/>
                    </a:lnTo>
                    <a:lnTo>
                      <a:pt x="1053" y="108"/>
                    </a:lnTo>
                    <a:lnTo>
                      <a:pt x="1080" y="125"/>
                    </a:lnTo>
                    <a:lnTo>
                      <a:pt x="1093" y="135"/>
                    </a:lnTo>
                    <a:lnTo>
                      <a:pt x="1105" y="144"/>
                    </a:lnTo>
                    <a:lnTo>
                      <a:pt x="1130" y="164"/>
                    </a:lnTo>
                    <a:lnTo>
                      <a:pt x="1153" y="185"/>
                    </a:lnTo>
                    <a:lnTo>
                      <a:pt x="1176" y="208"/>
                    </a:lnTo>
                    <a:lnTo>
                      <a:pt x="1186" y="219"/>
                    </a:lnTo>
                    <a:lnTo>
                      <a:pt x="1196" y="230"/>
                    </a:lnTo>
                    <a:lnTo>
                      <a:pt x="1217" y="254"/>
                    </a:lnTo>
                    <a:lnTo>
                      <a:pt x="1236" y="279"/>
                    </a:lnTo>
                    <a:lnTo>
                      <a:pt x="1252" y="305"/>
                    </a:lnTo>
                    <a:lnTo>
                      <a:pt x="1261" y="318"/>
                    </a:lnTo>
                    <a:lnTo>
                      <a:pt x="1269" y="332"/>
                    </a:lnTo>
                    <a:lnTo>
                      <a:pt x="1284" y="359"/>
                    </a:lnTo>
                    <a:lnTo>
                      <a:pt x="1291" y="373"/>
                    </a:lnTo>
                    <a:lnTo>
                      <a:pt x="1297" y="387"/>
                    </a:lnTo>
                    <a:lnTo>
                      <a:pt x="1310" y="416"/>
                    </a:lnTo>
                    <a:lnTo>
                      <a:pt x="1315" y="431"/>
                    </a:lnTo>
                    <a:lnTo>
                      <a:pt x="1320" y="446"/>
                    </a:lnTo>
                    <a:lnTo>
                      <a:pt x="1325" y="459"/>
                    </a:lnTo>
                    <a:lnTo>
                      <a:pt x="1329" y="476"/>
                    </a:lnTo>
                    <a:lnTo>
                      <a:pt x="1333" y="491"/>
                    </a:lnTo>
                    <a:lnTo>
                      <a:pt x="1337" y="506"/>
                    </a:lnTo>
                    <a:lnTo>
                      <a:pt x="1343" y="537"/>
                    </a:lnTo>
                    <a:lnTo>
                      <a:pt x="1346" y="553"/>
                    </a:lnTo>
                    <a:lnTo>
                      <a:pt x="1347" y="568"/>
                    </a:lnTo>
                    <a:lnTo>
                      <a:pt x="1348" y="584"/>
                    </a:lnTo>
                    <a:lnTo>
                      <a:pt x="1349" y="601"/>
                    </a:lnTo>
                    <a:lnTo>
                      <a:pt x="1351" y="633"/>
                    </a:lnTo>
                    <a:lnTo>
                      <a:pt x="1351" y="649"/>
                    </a:lnTo>
                    <a:lnTo>
                      <a:pt x="1349" y="666"/>
                    </a:lnTo>
                    <a:lnTo>
                      <a:pt x="1347" y="698"/>
                    </a:lnTo>
                    <a:lnTo>
                      <a:pt x="1343" y="729"/>
                    </a:lnTo>
                    <a:lnTo>
                      <a:pt x="1340" y="746"/>
                    </a:lnTo>
                    <a:lnTo>
                      <a:pt x="1337" y="761"/>
                    </a:lnTo>
                    <a:lnTo>
                      <a:pt x="1333" y="776"/>
                    </a:lnTo>
                    <a:lnTo>
                      <a:pt x="1329" y="792"/>
                    </a:lnTo>
                    <a:lnTo>
                      <a:pt x="1320" y="822"/>
                    </a:lnTo>
                    <a:lnTo>
                      <a:pt x="1315" y="836"/>
                    </a:lnTo>
                    <a:lnTo>
                      <a:pt x="1310" y="851"/>
                    </a:lnTo>
                    <a:lnTo>
                      <a:pt x="1303" y="866"/>
                    </a:lnTo>
                    <a:lnTo>
                      <a:pt x="1297" y="879"/>
                    </a:lnTo>
                    <a:lnTo>
                      <a:pt x="1284" y="907"/>
                    </a:lnTo>
                    <a:lnTo>
                      <a:pt x="1277" y="921"/>
                    </a:lnTo>
                    <a:lnTo>
                      <a:pt x="1269" y="934"/>
                    </a:lnTo>
                    <a:lnTo>
                      <a:pt x="1261" y="948"/>
                    </a:lnTo>
                    <a:lnTo>
                      <a:pt x="1252" y="961"/>
                    </a:lnTo>
                    <a:lnTo>
                      <a:pt x="1236" y="987"/>
                    </a:lnTo>
                    <a:lnTo>
                      <a:pt x="1217" y="1012"/>
                    </a:lnTo>
                    <a:lnTo>
                      <a:pt x="1206" y="1024"/>
                    </a:lnTo>
                    <a:lnTo>
                      <a:pt x="1196" y="1036"/>
                    </a:lnTo>
                    <a:lnTo>
                      <a:pt x="1176" y="1058"/>
                    </a:lnTo>
                    <a:lnTo>
                      <a:pt x="1153" y="1081"/>
                    </a:lnTo>
                    <a:lnTo>
                      <a:pt x="1130" y="1102"/>
                    </a:lnTo>
                    <a:lnTo>
                      <a:pt x="1105" y="1122"/>
                    </a:lnTo>
                    <a:lnTo>
                      <a:pt x="1093" y="1131"/>
                    </a:lnTo>
                    <a:lnTo>
                      <a:pt x="1080" y="1141"/>
                    </a:lnTo>
                    <a:lnTo>
                      <a:pt x="1053" y="1158"/>
                    </a:lnTo>
                    <a:lnTo>
                      <a:pt x="1026" y="1175"/>
                    </a:lnTo>
                    <a:lnTo>
                      <a:pt x="997" y="1190"/>
                    </a:lnTo>
                    <a:lnTo>
                      <a:pt x="969" y="1203"/>
                    </a:lnTo>
                    <a:lnTo>
                      <a:pt x="938" y="1216"/>
                    </a:lnTo>
                    <a:lnTo>
                      <a:pt x="907" y="1227"/>
                    </a:lnTo>
                    <a:lnTo>
                      <a:pt x="877" y="1237"/>
                    </a:lnTo>
                    <a:lnTo>
                      <a:pt x="845" y="1246"/>
                    </a:lnTo>
                    <a:lnTo>
                      <a:pt x="812" y="1253"/>
                    </a:lnTo>
                    <a:lnTo>
                      <a:pt x="795" y="1256"/>
                    </a:lnTo>
                    <a:lnTo>
                      <a:pt x="778" y="1258"/>
                    </a:lnTo>
                    <a:lnTo>
                      <a:pt x="745" y="1263"/>
                    </a:lnTo>
                    <a:lnTo>
                      <a:pt x="711" y="1265"/>
                    </a:lnTo>
                    <a:lnTo>
                      <a:pt x="676" y="1266"/>
                    </a:lnTo>
                    <a:lnTo>
                      <a:pt x="640" y="1265"/>
                    </a:lnTo>
                    <a:lnTo>
                      <a:pt x="624" y="1265"/>
                    </a:lnTo>
                    <a:lnTo>
                      <a:pt x="607" y="1263"/>
                    </a:lnTo>
                    <a:lnTo>
                      <a:pt x="589" y="1261"/>
                    </a:lnTo>
                    <a:lnTo>
                      <a:pt x="573" y="1258"/>
                    </a:lnTo>
                    <a:lnTo>
                      <a:pt x="556" y="1256"/>
                    </a:lnTo>
                    <a:lnTo>
                      <a:pt x="539" y="1253"/>
                    </a:lnTo>
                    <a:lnTo>
                      <a:pt x="523" y="1250"/>
                    </a:lnTo>
                    <a:lnTo>
                      <a:pt x="507" y="1246"/>
                    </a:lnTo>
                    <a:lnTo>
                      <a:pt x="491" y="1242"/>
                    </a:lnTo>
                    <a:lnTo>
                      <a:pt x="476" y="1237"/>
                    </a:lnTo>
                    <a:lnTo>
                      <a:pt x="459" y="1233"/>
                    </a:lnTo>
                    <a:lnTo>
                      <a:pt x="444" y="1227"/>
                    </a:lnTo>
                    <a:lnTo>
                      <a:pt x="413" y="1216"/>
                    </a:lnTo>
                    <a:lnTo>
                      <a:pt x="398" y="1210"/>
                    </a:lnTo>
                    <a:lnTo>
                      <a:pt x="384" y="1203"/>
                    </a:lnTo>
                    <a:lnTo>
                      <a:pt x="368" y="1197"/>
                    </a:lnTo>
                    <a:lnTo>
                      <a:pt x="354" y="1190"/>
                    </a:lnTo>
                    <a:lnTo>
                      <a:pt x="326" y="1175"/>
                    </a:lnTo>
                    <a:lnTo>
                      <a:pt x="312" y="1166"/>
                    </a:lnTo>
                    <a:lnTo>
                      <a:pt x="298" y="1158"/>
                    </a:lnTo>
                    <a:lnTo>
                      <a:pt x="272" y="1141"/>
                    </a:lnTo>
                    <a:lnTo>
                      <a:pt x="260" y="1131"/>
                    </a:lnTo>
                    <a:lnTo>
                      <a:pt x="247" y="1122"/>
                    </a:lnTo>
                    <a:lnTo>
                      <a:pt x="223" y="1102"/>
                    </a:lnTo>
                    <a:lnTo>
                      <a:pt x="198" y="1081"/>
                    </a:lnTo>
                    <a:lnTo>
                      <a:pt x="177" y="1058"/>
                    </a:lnTo>
                    <a:lnTo>
                      <a:pt x="165" y="1047"/>
                    </a:lnTo>
                    <a:lnTo>
                      <a:pt x="155" y="1036"/>
                    </a:lnTo>
                    <a:lnTo>
                      <a:pt x="134" y="1012"/>
                    </a:lnTo>
                    <a:lnTo>
                      <a:pt x="117" y="987"/>
                    </a:lnTo>
                    <a:lnTo>
                      <a:pt x="99" y="961"/>
                    </a:lnTo>
                    <a:lnTo>
                      <a:pt x="90" y="948"/>
                    </a:lnTo>
                    <a:lnTo>
                      <a:pt x="82" y="934"/>
                    </a:lnTo>
                    <a:lnTo>
                      <a:pt x="68" y="907"/>
                    </a:lnTo>
                    <a:lnTo>
                      <a:pt x="60" y="893"/>
                    </a:lnTo>
                    <a:lnTo>
                      <a:pt x="54" y="879"/>
                    </a:lnTo>
                    <a:lnTo>
                      <a:pt x="42" y="851"/>
                    </a:lnTo>
                    <a:lnTo>
                      <a:pt x="36" y="836"/>
                    </a:lnTo>
                    <a:lnTo>
                      <a:pt x="31" y="822"/>
                    </a:lnTo>
                    <a:lnTo>
                      <a:pt x="26" y="807"/>
                    </a:lnTo>
                    <a:lnTo>
                      <a:pt x="22" y="792"/>
                    </a:lnTo>
                    <a:lnTo>
                      <a:pt x="18" y="776"/>
                    </a:lnTo>
                    <a:lnTo>
                      <a:pt x="14" y="761"/>
                    </a:lnTo>
                    <a:lnTo>
                      <a:pt x="9" y="729"/>
                    </a:lnTo>
                    <a:lnTo>
                      <a:pt x="7" y="713"/>
                    </a:lnTo>
                    <a:lnTo>
                      <a:pt x="4" y="698"/>
                    </a:lnTo>
                    <a:lnTo>
                      <a:pt x="3" y="682"/>
                    </a:lnTo>
                    <a:lnTo>
                      <a:pt x="2" y="666"/>
                    </a:lnTo>
                    <a:lnTo>
                      <a:pt x="0" y="6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48" name="Freeform 24"/>
              <p:cNvSpPr>
                <a:spLocks/>
              </p:cNvSpPr>
              <p:nvPr/>
            </p:nvSpPr>
            <p:spPr bwMode="auto">
              <a:xfrm>
                <a:off x="18631" y="9188"/>
                <a:ext cx="529" cy="639"/>
              </a:xfrm>
              <a:custGeom>
                <a:avLst/>
                <a:gdLst>
                  <a:gd name="T0" fmla="*/ 171 w 253"/>
                  <a:gd name="T1" fmla="*/ 0 h 273"/>
                  <a:gd name="T2" fmla="*/ 399 w 253"/>
                  <a:gd name="T3" fmla="*/ 54 h 273"/>
                  <a:gd name="T4" fmla="*/ 437 w 253"/>
                  <a:gd name="T5" fmla="*/ 101 h 273"/>
                  <a:gd name="T6" fmla="*/ 529 w 253"/>
                  <a:gd name="T7" fmla="*/ 351 h 273"/>
                  <a:gd name="T8" fmla="*/ 521 w 253"/>
                  <a:gd name="T9" fmla="*/ 414 h 273"/>
                  <a:gd name="T10" fmla="*/ 437 w 253"/>
                  <a:gd name="T11" fmla="*/ 639 h 273"/>
                  <a:gd name="T12" fmla="*/ 178 w 253"/>
                  <a:gd name="T13" fmla="*/ 508 h 273"/>
                  <a:gd name="T14" fmla="*/ 0 w 253"/>
                  <a:gd name="T15" fmla="*/ 508 h 273"/>
                  <a:gd name="T16" fmla="*/ 125 w 253"/>
                  <a:gd name="T17" fmla="*/ 19 h 273"/>
                  <a:gd name="T18" fmla="*/ 171 w 253"/>
                  <a:gd name="T19" fmla="*/ 0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273">
                    <a:moveTo>
                      <a:pt x="82" y="0"/>
                    </a:moveTo>
                    <a:lnTo>
                      <a:pt x="191" y="23"/>
                    </a:lnTo>
                    <a:lnTo>
                      <a:pt x="209" y="43"/>
                    </a:lnTo>
                    <a:lnTo>
                      <a:pt x="253" y="150"/>
                    </a:lnTo>
                    <a:lnTo>
                      <a:pt x="249" y="177"/>
                    </a:lnTo>
                    <a:lnTo>
                      <a:pt x="209" y="273"/>
                    </a:lnTo>
                    <a:lnTo>
                      <a:pt x="85" y="217"/>
                    </a:lnTo>
                    <a:lnTo>
                      <a:pt x="0" y="217"/>
                    </a:lnTo>
                    <a:lnTo>
                      <a:pt x="60"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grpSp>
        <p:grpSp>
          <p:nvGrpSpPr>
            <p:cNvPr id="13" name="Group 25"/>
            <p:cNvGrpSpPr>
              <a:grpSpLocks/>
            </p:cNvGrpSpPr>
            <p:nvPr/>
          </p:nvGrpSpPr>
          <p:grpSpPr bwMode="auto">
            <a:xfrm>
              <a:off x="4731" y="825"/>
              <a:ext cx="737" cy="2413"/>
              <a:chOff x="16784" y="3988"/>
              <a:chExt cx="3184" cy="10654"/>
            </a:xfrm>
          </p:grpSpPr>
          <p:sp>
            <p:nvSpPr>
              <p:cNvPr id="165" name="Freeform 26"/>
              <p:cNvSpPr>
                <a:spLocks/>
              </p:cNvSpPr>
              <p:nvPr/>
            </p:nvSpPr>
            <p:spPr bwMode="auto">
              <a:xfrm>
                <a:off x="17290" y="9928"/>
                <a:ext cx="44" cy="1767"/>
              </a:xfrm>
              <a:custGeom>
                <a:avLst/>
                <a:gdLst>
                  <a:gd name="T0" fmla="*/ 0 w 44"/>
                  <a:gd name="T1" fmla="*/ 1767 h 754"/>
                  <a:gd name="T2" fmla="*/ 0 w 44"/>
                  <a:gd name="T3" fmla="*/ 0 h 754"/>
                  <a:gd name="T4" fmla="*/ 0 w 44"/>
                  <a:gd name="T5" fmla="*/ 1767 h 754"/>
                  <a:gd name="T6" fmla="*/ 0 60000 65536"/>
                  <a:gd name="T7" fmla="*/ 0 60000 65536"/>
                  <a:gd name="T8" fmla="*/ 0 60000 65536"/>
                </a:gdLst>
                <a:ahLst/>
                <a:cxnLst>
                  <a:cxn ang="T6">
                    <a:pos x="T0" y="T1"/>
                  </a:cxn>
                  <a:cxn ang="T7">
                    <a:pos x="T2" y="T3"/>
                  </a:cxn>
                  <a:cxn ang="T8">
                    <a:pos x="T4" y="T5"/>
                  </a:cxn>
                </a:cxnLst>
                <a:rect l="0" t="0" r="r" b="b"/>
                <a:pathLst>
                  <a:path w="44" h="754">
                    <a:moveTo>
                      <a:pt x="0" y="754"/>
                    </a:moveTo>
                    <a:lnTo>
                      <a:pt x="0" y="0"/>
                    </a:lnTo>
                    <a:lnTo>
                      <a:pt x="0" y="75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66" name="Freeform 27"/>
              <p:cNvSpPr>
                <a:spLocks/>
              </p:cNvSpPr>
              <p:nvPr/>
            </p:nvSpPr>
            <p:spPr bwMode="auto">
              <a:xfrm>
                <a:off x="16784" y="3988"/>
                <a:ext cx="1512" cy="1603"/>
              </a:xfrm>
              <a:custGeom>
                <a:avLst/>
                <a:gdLst>
                  <a:gd name="T0" fmla="*/ 0 w 725"/>
                  <a:gd name="T1" fmla="*/ 1589 h 684"/>
                  <a:gd name="T2" fmla="*/ 8 w 725"/>
                  <a:gd name="T3" fmla="*/ 1432 h 684"/>
                  <a:gd name="T4" fmla="*/ 19 w 725"/>
                  <a:gd name="T5" fmla="*/ 1348 h 684"/>
                  <a:gd name="T6" fmla="*/ 31 w 725"/>
                  <a:gd name="T7" fmla="*/ 1268 h 684"/>
                  <a:gd name="T8" fmla="*/ 69 w 725"/>
                  <a:gd name="T9" fmla="*/ 1120 h 684"/>
                  <a:gd name="T10" fmla="*/ 92 w 725"/>
                  <a:gd name="T11" fmla="*/ 1043 h 684"/>
                  <a:gd name="T12" fmla="*/ 123 w 725"/>
                  <a:gd name="T13" fmla="*/ 970 h 684"/>
                  <a:gd name="T14" fmla="*/ 184 w 725"/>
                  <a:gd name="T15" fmla="*/ 832 h 684"/>
                  <a:gd name="T16" fmla="*/ 261 w 725"/>
                  <a:gd name="T17" fmla="*/ 701 h 684"/>
                  <a:gd name="T18" fmla="*/ 346 w 725"/>
                  <a:gd name="T19" fmla="*/ 577 h 684"/>
                  <a:gd name="T20" fmla="*/ 442 w 725"/>
                  <a:gd name="T21" fmla="*/ 466 h 684"/>
                  <a:gd name="T22" fmla="*/ 551 w 725"/>
                  <a:gd name="T23" fmla="*/ 361 h 684"/>
                  <a:gd name="T24" fmla="*/ 663 w 725"/>
                  <a:gd name="T25" fmla="*/ 272 h 684"/>
                  <a:gd name="T26" fmla="*/ 730 w 725"/>
                  <a:gd name="T27" fmla="*/ 227 h 684"/>
                  <a:gd name="T28" fmla="*/ 790 w 725"/>
                  <a:gd name="T29" fmla="*/ 192 h 684"/>
                  <a:gd name="T30" fmla="*/ 857 w 725"/>
                  <a:gd name="T31" fmla="*/ 157 h 684"/>
                  <a:gd name="T32" fmla="*/ 924 w 725"/>
                  <a:gd name="T33" fmla="*/ 127 h 684"/>
                  <a:gd name="T34" fmla="*/ 1057 w 725"/>
                  <a:gd name="T35" fmla="*/ 73 h 684"/>
                  <a:gd name="T36" fmla="*/ 1135 w 725"/>
                  <a:gd name="T37" fmla="*/ 49 h 684"/>
                  <a:gd name="T38" fmla="*/ 1210 w 725"/>
                  <a:gd name="T39" fmla="*/ 33 h 684"/>
                  <a:gd name="T40" fmla="*/ 1358 w 725"/>
                  <a:gd name="T41" fmla="*/ 5 h 684"/>
                  <a:gd name="T42" fmla="*/ 1506 w 725"/>
                  <a:gd name="T43" fmla="*/ 0 h 684"/>
                  <a:gd name="T44" fmla="*/ 1512 w 725"/>
                  <a:gd name="T45" fmla="*/ 223 h 684"/>
                  <a:gd name="T46" fmla="*/ 1374 w 725"/>
                  <a:gd name="T47" fmla="*/ 227 h 684"/>
                  <a:gd name="T48" fmla="*/ 1241 w 725"/>
                  <a:gd name="T49" fmla="*/ 251 h 684"/>
                  <a:gd name="T50" fmla="*/ 1180 w 725"/>
                  <a:gd name="T51" fmla="*/ 267 h 684"/>
                  <a:gd name="T52" fmla="*/ 1122 w 725"/>
                  <a:gd name="T53" fmla="*/ 284 h 684"/>
                  <a:gd name="T54" fmla="*/ 997 w 725"/>
                  <a:gd name="T55" fmla="*/ 333 h 684"/>
                  <a:gd name="T56" fmla="*/ 943 w 725"/>
                  <a:gd name="T57" fmla="*/ 361 h 684"/>
                  <a:gd name="T58" fmla="*/ 886 w 725"/>
                  <a:gd name="T59" fmla="*/ 389 h 684"/>
                  <a:gd name="T60" fmla="*/ 830 w 725"/>
                  <a:gd name="T61" fmla="*/ 422 h 684"/>
                  <a:gd name="T62" fmla="*/ 778 w 725"/>
                  <a:gd name="T63" fmla="*/ 457 h 684"/>
                  <a:gd name="T64" fmla="*/ 676 w 725"/>
                  <a:gd name="T65" fmla="*/ 537 h 684"/>
                  <a:gd name="T66" fmla="*/ 584 w 725"/>
                  <a:gd name="T67" fmla="*/ 626 h 684"/>
                  <a:gd name="T68" fmla="*/ 498 w 725"/>
                  <a:gd name="T69" fmla="*/ 724 h 684"/>
                  <a:gd name="T70" fmla="*/ 425 w 725"/>
                  <a:gd name="T71" fmla="*/ 830 h 684"/>
                  <a:gd name="T72" fmla="*/ 359 w 725"/>
                  <a:gd name="T73" fmla="*/ 942 h 684"/>
                  <a:gd name="T74" fmla="*/ 302 w 725"/>
                  <a:gd name="T75" fmla="*/ 1066 h 684"/>
                  <a:gd name="T76" fmla="*/ 279 w 725"/>
                  <a:gd name="T77" fmla="*/ 1127 h 684"/>
                  <a:gd name="T78" fmla="*/ 261 w 725"/>
                  <a:gd name="T79" fmla="*/ 1186 h 684"/>
                  <a:gd name="T80" fmla="*/ 225 w 725"/>
                  <a:gd name="T81" fmla="*/ 1324 h 684"/>
                  <a:gd name="T82" fmla="*/ 215 w 725"/>
                  <a:gd name="T83" fmla="*/ 1390 h 684"/>
                  <a:gd name="T84" fmla="*/ 206 w 725"/>
                  <a:gd name="T85" fmla="*/ 1453 h 684"/>
                  <a:gd name="T86" fmla="*/ 200 w 725"/>
                  <a:gd name="T87" fmla="*/ 1603 h 684"/>
                  <a:gd name="T88" fmla="*/ 0 w 725"/>
                  <a:gd name="T89" fmla="*/ 1589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5" h="684">
                    <a:moveTo>
                      <a:pt x="0" y="678"/>
                    </a:moveTo>
                    <a:lnTo>
                      <a:pt x="4" y="611"/>
                    </a:lnTo>
                    <a:lnTo>
                      <a:pt x="9" y="575"/>
                    </a:lnTo>
                    <a:lnTo>
                      <a:pt x="15" y="541"/>
                    </a:lnTo>
                    <a:lnTo>
                      <a:pt x="33" y="478"/>
                    </a:lnTo>
                    <a:lnTo>
                      <a:pt x="44" y="445"/>
                    </a:lnTo>
                    <a:lnTo>
                      <a:pt x="59" y="414"/>
                    </a:lnTo>
                    <a:lnTo>
                      <a:pt x="88" y="355"/>
                    </a:lnTo>
                    <a:lnTo>
                      <a:pt x="125" y="299"/>
                    </a:lnTo>
                    <a:lnTo>
                      <a:pt x="166" y="246"/>
                    </a:lnTo>
                    <a:lnTo>
                      <a:pt x="212" y="199"/>
                    </a:lnTo>
                    <a:lnTo>
                      <a:pt x="264" y="154"/>
                    </a:lnTo>
                    <a:lnTo>
                      <a:pt x="318" y="116"/>
                    </a:lnTo>
                    <a:lnTo>
                      <a:pt x="350" y="97"/>
                    </a:lnTo>
                    <a:lnTo>
                      <a:pt x="379" y="82"/>
                    </a:lnTo>
                    <a:lnTo>
                      <a:pt x="411" y="67"/>
                    </a:lnTo>
                    <a:lnTo>
                      <a:pt x="443" y="54"/>
                    </a:lnTo>
                    <a:lnTo>
                      <a:pt x="507" y="31"/>
                    </a:lnTo>
                    <a:lnTo>
                      <a:pt x="544" y="21"/>
                    </a:lnTo>
                    <a:lnTo>
                      <a:pt x="580" y="14"/>
                    </a:lnTo>
                    <a:lnTo>
                      <a:pt x="651" y="2"/>
                    </a:lnTo>
                    <a:lnTo>
                      <a:pt x="722" y="0"/>
                    </a:lnTo>
                    <a:lnTo>
                      <a:pt x="725" y="95"/>
                    </a:lnTo>
                    <a:lnTo>
                      <a:pt x="659" y="97"/>
                    </a:lnTo>
                    <a:lnTo>
                      <a:pt x="595" y="107"/>
                    </a:lnTo>
                    <a:lnTo>
                      <a:pt x="566" y="114"/>
                    </a:lnTo>
                    <a:lnTo>
                      <a:pt x="538" y="121"/>
                    </a:lnTo>
                    <a:lnTo>
                      <a:pt x="478" y="142"/>
                    </a:lnTo>
                    <a:lnTo>
                      <a:pt x="452" y="154"/>
                    </a:lnTo>
                    <a:lnTo>
                      <a:pt x="425" y="166"/>
                    </a:lnTo>
                    <a:lnTo>
                      <a:pt x="398" y="180"/>
                    </a:lnTo>
                    <a:lnTo>
                      <a:pt x="373" y="195"/>
                    </a:lnTo>
                    <a:lnTo>
                      <a:pt x="324" y="229"/>
                    </a:lnTo>
                    <a:lnTo>
                      <a:pt x="280" y="267"/>
                    </a:lnTo>
                    <a:lnTo>
                      <a:pt x="239" y="309"/>
                    </a:lnTo>
                    <a:lnTo>
                      <a:pt x="204" y="354"/>
                    </a:lnTo>
                    <a:lnTo>
                      <a:pt x="172" y="402"/>
                    </a:lnTo>
                    <a:lnTo>
                      <a:pt x="145" y="455"/>
                    </a:lnTo>
                    <a:lnTo>
                      <a:pt x="134" y="481"/>
                    </a:lnTo>
                    <a:lnTo>
                      <a:pt x="125" y="506"/>
                    </a:lnTo>
                    <a:lnTo>
                      <a:pt x="108" y="565"/>
                    </a:lnTo>
                    <a:lnTo>
                      <a:pt x="103" y="593"/>
                    </a:lnTo>
                    <a:lnTo>
                      <a:pt x="99" y="620"/>
                    </a:lnTo>
                    <a:lnTo>
                      <a:pt x="96" y="684"/>
                    </a:lnTo>
                    <a:lnTo>
                      <a:pt x="0" y="67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67" name="Freeform 28"/>
              <p:cNvSpPr>
                <a:spLocks/>
              </p:cNvSpPr>
              <p:nvPr/>
            </p:nvSpPr>
            <p:spPr bwMode="auto">
              <a:xfrm>
                <a:off x="18292" y="3988"/>
                <a:ext cx="1512" cy="1596"/>
              </a:xfrm>
              <a:custGeom>
                <a:avLst/>
                <a:gdLst>
                  <a:gd name="T0" fmla="*/ 10 w 725"/>
                  <a:gd name="T1" fmla="*/ 0 h 681"/>
                  <a:gd name="T2" fmla="*/ 154 w 725"/>
                  <a:gd name="T3" fmla="*/ 5 h 681"/>
                  <a:gd name="T4" fmla="*/ 234 w 725"/>
                  <a:gd name="T5" fmla="*/ 21 h 681"/>
                  <a:gd name="T6" fmla="*/ 309 w 725"/>
                  <a:gd name="T7" fmla="*/ 33 h 681"/>
                  <a:gd name="T8" fmla="*/ 453 w 725"/>
                  <a:gd name="T9" fmla="*/ 73 h 681"/>
                  <a:gd name="T10" fmla="*/ 586 w 725"/>
                  <a:gd name="T11" fmla="*/ 127 h 681"/>
                  <a:gd name="T12" fmla="*/ 657 w 725"/>
                  <a:gd name="T13" fmla="*/ 157 h 681"/>
                  <a:gd name="T14" fmla="*/ 722 w 725"/>
                  <a:gd name="T15" fmla="*/ 192 h 681"/>
                  <a:gd name="T16" fmla="*/ 845 w 725"/>
                  <a:gd name="T17" fmla="*/ 270 h 681"/>
                  <a:gd name="T18" fmla="*/ 957 w 725"/>
                  <a:gd name="T19" fmla="*/ 361 h 681"/>
                  <a:gd name="T20" fmla="*/ 1018 w 725"/>
                  <a:gd name="T21" fmla="*/ 412 h 681"/>
                  <a:gd name="T22" fmla="*/ 1068 w 725"/>
                  <a:gd name="T23" fmla="*/ 466 h 681"/>
                  <a:gd name="T24" fmla="*/ 1118 w 725"/>
                  <a:gd name="T25" fmla="*/ 520 h 681"/>
                  <a:gd name="T26" fmla="*/ 1166 w 725"/>
                  <a:gd name="T27" fmla="*/ 579 h 681"/>
                  <a:gd name="T28" fmla="*/ 1212 w 725"/>
                  <a:gd name="T29" fmla="*/ 637 h 681"/>
                  <a:gd name="T30" fmla="*/ 1253 w 725"/>
                  <a:gd name="T31" fmla="*/ 703 h 681"/>
                  <a:gd name="T32" fmla="*/ 1326 w 725"/>
                  <a:gd name="T33" fmla="*/ 832 h 681"/>
                  <a:gd name="T34" fmla="*/ 1364 w 725"/>
                  <a:gd name="T35" fmla="*/ 900 h 681"/>
                  <a:gd name="T36" fmla="*/ 1393 w 725"/>
                  <a:gd name="T37" fmla="*/ 975 h 681"/>
                  <a:gd name="T38" fmla="*/ 1443 w 725"/>
                  <a:gd name="T39" fmla="*/ 1116 h 681"/>
                  <a:gd name="T40" fmla="*/ 1481 w 725"/>
                  <a:gd name="T41" fmla="*/ 1268 h 681"/>
                  <a:gd name="T42" fmla="*/ 1493 w 725"/>
                  <a:gd name="T43" fmla="*/ 1355 h 681"/>
                  <a:gd name="T44" fmla="*/ 1504 w 725"/>
                  <a:gd name="T45" fmla="*/ 1432 h 681"/>
                  <a:gd name="T46" fmla="*/ 1510 w 725"/>
                  <a:gd name="T47" fmla="*/ 1512 h 681"/>
                  <a:gd name="T48" fmla="*/ 1512 w 725"/>
                  <a:gd name="T49" fmla="*/ 1591 h 681"/>
                  <a:gd name="T50" fmla="*/ 1310 w 725"/>
                  <a:gd name="T51" fmla="*/ 1596 h 681"/>
                  <a:gd name="T52" fmla="*/ 1308 w 725"/>
                  <a:gd name="T53" fmla="*/ 1523 h 681"/>
                  <a:gd name="T54" fmla="*/ 1301 w 725"/>
                  <a:gd name="T55" fmla="*/ 1453 h 681"/>
                  <a:gd name="T56" fmla="*/ 1293 w 725"/>
                  <a:gd name="T57" fmla="*/ 1385 h 681"/>
                  <a:gd name="T58" fmla="*/ 1283 w 725"/>
                  <a:gd name="T59" fmla="*/ 1322 h 681"/>
                  <a:gd name="T60" fmla="*/ 1251 w 725"/>
                  <a:gd name="T61" fmla="*/ 1186 h 681"/>
                  <a:gd name="T62" fmla="*/ 1205 w 725"/>
                  <a:gd name="T63" fmla="*/ 1059 h 681"/>
                  <a:gd name="T64" fmla="*/ 1182 w 725"/>
                  <a:gd name="T65" fmla="*/ 998 h 681"/>
                  <a:gd name="T66" fmla="*/ 1153 w 725"/>
                  <a:gd name="T67" fmla="*/ 947 h 681"/>
                  <a:gd name="T68" fmla="*/ 1087 w 725"/>
                  <a:gd name="T69" fmla="*/ 830 h 681"/>
                  <a:gd name="T70" fmla="*/ 1051 w 725"/>
                  <a:gd name="T71" fmla="*/ 776 h 681"/>
                  <a:gd name="T72" fmla="*/ 1011 w 725"/>
                  <a:gd name="T73" fmla="*/ 724 h 681"/>
                  <a:gd name="T74" fmla="*/ 972 w 725"/>
                  <a:gd name="T75" fmla="*/ 677 h 681"/>
                  <a:gd name="T76" fmla="*/ 928 w 725"/>
                  <a:gd name="T77" fmla="*/ 626 h 681"/>
                  <a:gd name="T78" fmla="*/ 884 w 725"/>
                  <a:gd name="T79" fmla="*/ 579 h 681"/>
                  <a:gd name="T80" fmla="*/ 838 w 725"/>
                  <a:gd name="T81" fmla="*/ 539 h 681"/>
                  <a:gd name="T82" fmla="*/ 734 w 725"/>
                  <a:gd name="T83" fmla="*/ 457 h 681"/>
                  <a:gd name="T84" fmla="*/ 626 w 725"/>
                  <a:gd name="T85" fmla="*/ 389 h 681"/>
                  <a:gd name="T86" fmla="*/ 571 w 725"/>
                  <a:gd name="T87" fmla="*/ 361 h 681"/>
                  <a:gd name="T88" fmla="*/ 513 w 725"/>
                  <a:gd name="T89" fmla="*/ 333 h 681"/>
                  <a:gd name="T90" fmla="*/ 394 w 725"/>
                  <a:gd name="T91" fmla="*/ 286 h 681"/>
                  <a:gd name="T92" fmla="*/ 263 w 725"/>
                  <a:gd name="T93" fmla="*/ 248 h 681"/>
                  <a:gd name="T94" fmla="*/ 202 w 725"/>
                  <a:gd name="T95" fmla="*/ 239 h 681"/>
                  <a:gd name="T96" fmla="*/ 140 w 725"/>
                  <a:gd name="T97" fmla="*/ 227 h 681"/>
                  <a:gd name="T98" fmla="*/ 0 w 725"/>
                  <a:gd name="T99" fmla="*/ 223 h 681"/>
                  <a:gd name="T100" fmla="*/ 10 w 725"/>
                  <a:gd name="T101" fmla="*/ 0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5" h="681">
                    <a:moveTo>
                      <a:pt x="5" y="0"/>
                    </a:moveTo>
                    <a:lnTo>
                      <a:pt x="74" y="2"/>
                    </a:lnTo>
                    <a:lnTo>
                      <a:pt x="112" y="9"/>
                    </a:lnTo>
                    <a:lnTo>
                      <a:pt x="148" y="14"/>
                    </a:lnTo>
                    <a:lnTo>
                      <a:pt x="217" y="31"/>
                    </a:lnTo>
                    <a:lnTo>
                      <a:pt x="281" y="54"/>
                    </a:lnTo>
                    <a:lnTo>
                      <a:pt x="315" y="67"/>
                    </a:lnTo>
                    <a:lnTo>
                      <a:pt x="346" y="82"/>
                    </a:lnTo>
                    <a:lnTo>
                      <a:pt x="405" y="115"/>
                    </a:lnTo>
                    <a:lnTo>
                      <a:pt x="459" y="154"/>
                    </a:lnTo>
                    <a:lnTo>
                      <a:pt x="488" y="176"/>
                    </a:lnTo>
                    <a:lnTo>
                      <a:pt x="512" y="199"/>
                    </a:lnTo>
                    <a:lnTo>
                      <a:pt x="536" y="222"/>
                    </a:lnTo>
                    <a:lnTo>
                      <a:pt x="559" y="247"/>
                    </a:lnTo>
                    <a:lnTo>
                      <a:pt x="581" y="272"/>
                    </a:lnTo>
                    <a:lnTo>
                      <a:pt x="601" y="300"/>
                    </a:lnTo>
                    <a:lnTo>
                      <a:pt x="636" y="355"/>
                    </a:lnTo>
                    <a:lnTo>
                      <a:pt x="654" y="384"/>
                    </a:lnTo>
                    <a:lnTo>
                      <a:pt x="668" y="416"/>
                    </a:lnTo>
                    <a:lnTo>
                      <a:pt x="692" y="476"/>
                    </a:lnTo>
                    <a:lnTo>
                      <a:pt x="710" y="541"/>
                    </a:lnTo>
                    <a:lnTo>
                      <a:pt x="716" y="578"/>
                    </a:lnTo>
                    <a:lnTo>
                      <a:pt x="721" y="611"/>
                    </a:lnTo>
                    <a:lnTo>
                      <a:pt x="724" y="645"/>
                    </a:lnTo>
                    <a:lnTo>
                      <a:pt x="725" y="679"/>
                    </a:lnTo>
                    <a:lnTo>
                      <a:pt x="628" y="681"/>
                    </a:lnTo>
                    <a:lnTo>
                      <a:pt x="627" y="650"/>
                    </a:lnTo>
                    <a:lnTo>
                      <a:pt x="624" y="620"/>
                    </a:lnTo>
                    <a:lnTo>
                      <a:pt x="620" y="591"/>
                    </a:lnTo>
                    <a:lnTo>
                      <a:pt x="615" y="564"/>
                    </a:lnTo>
                    <a:lnTo>
                      <a:pt x="600" y="506"/>
                    </a:lnTo>
                    <a:lnTo>
                      <a:pt x="578" y="452"/>
                    </a:lnTo>
                    <a:lnTo>
                      <a:pt x="567" y="426"/>
                    </a:lnTo>
                    <a:lnTo>
                      <a:pt x="553" y="404"/>
                    </a:lnTo>
                    <a:lnTo>
                      <a:pt x="521" y="354"/>
                    </a:lnTo>
                    <a:lnTo>
                      <a:pt x="504" y="331"/>
                    </a:lnTo>
                    <a:lnTo>
                      <a:pt x="485" y="309"/>
                    </a:lnTo>
                    <a:lnTo>
                      <a:pt x="466" y="289"/>
                    </a:lnTo>
                    <a:lnTo>
                      <a:pt x="445" y="267"/>
                    </a:lnTo>
                    <a:lnTo>
                      <a:pt x="424" y="247"/>
                    </a:lnTo>
                    <a:lnTo>
                      <a:pt x="402" y="230"/>
                    </a:lnTo>
                    <a:lnTo>
                      <a:pt x="352" y="195"/>
                    </a:lnTo>
                    <a:lnTo>
                      <a:pt x="300" y="166"/>
                    </a:lnTo>
                    <a:lnTo>
                      <a:pt x="274" y="154"/>
                    </a:lnTo>
                    <a:lnTo>
                      <a:pt x="246" y="142"/>
                    </a:lnTo>
                    <a:lnTo>
                      <a:pt x="189" y="122"/>
                    </a:lnTo>
                    <a:lnTo>
                      <a:pt x="126" y="106"/>
                    </a:lnTo>
                    <a:lnTo>
                      <a:pt x="97" y="102"/>
                    </a:lnTo>
                    <a:lnTo>
                      <a:pt x="67" y="97"/>
                    </a:lnTo>
                    <a:lnTo>
                      <a:pt x="0" y="95"/>
                    </a:lnTo>
                    <a:lnTo>
                      <a:pt x="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68" name="Freeform 29"/>
              <p:cNvSpPr>
                <a:spLocks/>
              </p:cNvSpPr>
              <p:nvPr/>
            </p:nvSpPr>
            <p:spPr bwMode="auto">
              <a:xfrm>
                <a:off x="18292" y="3990"/>
                <a:ext cx="44" cy="222"/>
              </a:xfrm>
              <a:custGeom>
                <a:avLst/>
                <a:gdLst>
                  <a:gd name="T0" fmla="*/ 0 w 5"/>
                  <a:gd name="T1" fmla="*/ 0 h 95"/>
                  <a:gd name="T2" fmla="*/ 18 w 5"/>
                  <a:gd name="T3" fmla="*/ 0 h 95"/>
                  <a:gd name="T4" fmla="*/ 44 w 5"/>
                  <a:gd name="T5" fmla="*/ 0 h 95"/>
                  <a:gd name="T6" fmla="*/ 0 w 5"/>
                  <a:gd name="T7" fmla="*/ 222 h 95"/>
                  <a:gd name="T8" fmla="*/ 26 w 5"/>
                  <a:gd name="T9" fmla="*/ 222 h 95"/>
                  <a:gd name="T10" fmla="*/ 0 w 5"/>
                  <a:gd name="T11" fmla="*/ 0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5">
                    <a:moveTo>
                      <a:pt x="0" y="0"/>
                    </a:moveTo>
                    <a:lnTo>
                      <a:pt x="2" y="0"/>
                    </a:lnTo>
                    <a:lnTo>
                      <a:pt x="5" y="0"/>
                    </a:lnTo>
                    <a:lnTo>
                      <a:pt x="0" y="95"/>
                    </a:lnTo>
                    <a:lnTo>
                      <a:pt x="3" y="95"/>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69" name="Freeform 30"/>
              <p:cNvSpPr>
                <a:spLocks/>
              </p:cNvSpPr>
              <p:nvPr/>
            </p:nvSpPr>
            <p:spPr bwMode="auto">
              <a:xfrm>
                <a:off x="18292" y="5575"/>
                <a:ext cx="1512" cy="1598"/>
              </a:xfrm>
              <a:custGeom>
                <a:avLst/>
                <a:gdLst>
                  <a:gd name="T0" fmla="*/ 1512 w 727"/>
                  <a:gd name="T1" fmla="*/ 12 h 682"/>
                  <a:gd name="T2" fmla="*/ 1504 w 727"/>
                  <a:gd name="T3" fmla="*/ 166 h 682"/>
                  <a:gd name="T4" fmla="*/ 1493 w 727"/>
                  <a:gd name="T5" fmla="*/ 248 h 682"/>
                  <a:gd name="T6" fmla="*/ 1481 w 727"/>
                  <a:gd name="T7" fmla="*/ 330 h 682"/>
                  <a:gd name="T8" fmla="*/ 1443 w 727"/>
                  <a:gd name="T9" fmla="*/ 476 h 682"/>
                  <a:gd name="T10" fmla="*/ 1418 w 727"/>
                  <a:gd name="T11" fmla="*/ 555 h 682"/>
                  <a:gd name="T12" fmla="*/ 1389 w 727"/>
                  <a:gd name="T13" fmla="*/ 628 h 682"/>
                  <a:gd name="T14" fmla="*/ 1329 w 727"/>
                  <a:gd name="T15" fmla="*/ 766 h 682"/>
                  <a:gd name="T16" fmla="*/ 1254 w 727"/>
                  <a:gd name="T17" fmla="*/ 897 h 682"/>
                  <a:gd name="T18" fmla="*/ 1167 w 727"/>
                  <a:gd name="T19" fmla="*/ 1022 h 682"/>
                  <a:gd name="T20" fmla="*/ 1071 w 727"/>
                  <a:gd name="T21" fmla="*/ 1134 h 682"/>
                  <a:gd name="T22" fmla="*/ 965 w 727"/>
                  <a:gd name="T23" fmla="*/ 1235 h 682"/>
                  <a:gd name="T24" fmla="*/ 851 w 727"/>
                  <a:gd name="T25" fmla="*/ 1326 h 682"/>
                  <a:gd name="T26" fmla="*/ 784 w 727"/>
                  <a:gd name="T27" fmla="*/ 1371 h 682"/>
                  <a:gd name="T28" fmla="*/ 724 w 727"/>
                  <a:gd name="T29" fmla="*/ 1408 h 682"/>
                  <a:gd name="T30" fmla="*/ 659 w 727"/>
                  <a:gd name="T31" fmla="*/ 1443 h 682"/>
                  <a:gd name="T32" fmla="*/ 589 w 727"/>
                  <a:gd name="T33" fmla="*/ 1476 h 682"/>
                  <a:gd name="T34" fmla="*/ 458 w 727"/>
                  <a:gd name="T35" fmla="*/ 1525 h 682"/>
                  <a:gd name="T36" fmla="*/ 383 w 727"/>
                  <a:gd name="T37" fmla="*/ 1549 h 682"/>
                  <a:gd name="T38" fmla="*/ 308 w 727"/>
                  <a:gd name="T39" fmla="*/ 1568 h 682"/>
                  <a:gd name="T40" fmla="*/ 162 w 727"/>
                  <a:gd name="T41" fmla="*/ 1591 h 682"/>
                  <a:gd name="T42" fmla="*/ 15 w 727"/>
                  <a:gd name="T43" fmla="*/ 1598 h 682"/>
                  <a:gd name="T44" fmla="*/ 0 w 727"/>
                  <a:gd name="T45" fmla="*/ 1380 h 682"/>
                  <a:gd name="T46" fmla="*/ 141 w 727"/>
                  <a:gd name="T47" fmla="*/ 1371 h 682"/>
                  <a:gd name="T48" fmla="*/ 272 w 727"/>
                  <a:gd name="T49" fmla="*/ 1350 h 682"/>
                  <a:gd name="T50" fmla="*/ 333 w 727"/>
                  <a:gd name="T51" fmla="*/ 1336 h 682"/>
                  <a:gd name="T52" fmla="*/ 393 w 727"/>
                  <a:gd name="T53" fmla="*/ 1314 h 682"/>
                  <a:gd name="T54" fmla="*/ 516 w 727"/>
                  <a:gd name="T55" fmla="*/ 1268 h 682"/>
                  <a:gd name="T56" fmla="*/ 574 w 727"/>
                  <a:gd name="T57" fmla="*/ 1242 h 682"/>
                  <a:gd name="T58" fmla="*/ 628 w 727"/>
                  <a:gd name="T59" fmla="*/ 1211 h 682"/>
                  <a:gd name="T60" fmla="*/ 680 w 727"/>
                  <a:gd name="T61" fmla="*/ 1181 h 682"/>
                  <a:gd name="T62" fmla="*/ 734 w 727"/>
                  <a:gd name="T63" fmla="*/ 1146 h 682"/>
                  <a:gd name="T64" fmla="*/ 838 w 727"/>
                  <a:gd name="T65" fmla="*/ 1061 h 682"/>
                  <a:gd name="T66" fmla="*/ 928 w 727"/>
                  <a:gd name="T67" fmla="*/ 975 h 682"/>
                  <a:gd name="T68" fmla="*/ 1013 w 727"/>
                  <a:gd name="T69" fmla="*/ 879 h 682"/>
                  <a:gd name="T70" fmla="*/ 1090 w 727"/>
                  <a:gd name="T71" fmla="*/ 769 h 682"/>
                  <a:gd name="T72" fmla="*/ 1154 w 727"/>
                  <a:gd name="T73" fmla="*/ 656 h 682"/>
                  <a:gd name="T74" fmla="*/ 1206 w 727"/>
                  <a:gd name="T75" fmla="*/ 534 h 682"/>
                  <a:gd name="T76" fmla="*/ 1231 w 727"/>
                  <a:gd name="T77" fmla="*/ 476 h 682"/>
                  <a:gd name="T78" fmla="*/ 1250 w 727"/>
                  <a:gd name="T79" fmla="*/ 415 h 682"/>
                  <a:gd name="T80" fmla="*/ 1283 w 727"/>
                  <a:gd name="T81" fmla="*/ 281 h 682"/>
                  <a:gd name="T82" fmla="*/ 1294 w 727"/>
                  <a:gd name="T83" fmla="*/ 213 h 682"/>
                  <a:gd name="T84" fmla="*/ 1302 w 727"/>
                  <a:gd name="T85" fmla="*/ 152 h 682"/>
                  <a:gd name="T86" fmla="*/ 1310 w 727"/>
                  <a:gd name="T87" fmla="*/ 0 h 682"/>
                  <a:gd name="T88" fmla="*/ 1512 w 727"/>
                  <a:gd name="T89" fmla="*/ 12 h 6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7" h="682">
                    <a:moveTo>
                      <a:pt x="727" y="5"/>
                    </a:moveTo>
                    <a:lnTo>
                      <a:pt x="723" y="71"/>
                    </a:lnTo>
                    <a:lnTo>
                      <a:pt x="718" y="106"/>
                    </a:lnTo>
                    <a:lnTo>
                      <a:pt x="712" y="141"/>
                    </a:lnTo>
                    <a:lnTo>
                      <a:pt x="694" y="203"/>
                    </a:lnTo>
                    <a:lnTo>
                      <a:pt x="682" y="237"/>
                    </a:lnTo>
                    <a:lnTo>
                      <a:pt x="668" y="268"/>
                    </a:lnTo>
                    <a:lnTo>
                      <a:pt x="639" y="327"/>
                    </a:lnTo>
                    <a:lnTo>
                      <a:pt x="603" y="383"/>
                    </a:lnTo>
                    <a:lnTo>
                      <a:pt x="561" y="436"/>
                    </a:lnTo>
                    <a:lnTo>
                      <a:pt x="515" y="484"/>
                    </a:lnTo>
                    <a:lnTo>
                      <a:pt x="464" y="527"/>
                    </a:lnTo>
                    <a:lnTo>
                      <a:pt x="409" y="566"/>
                    </a:lnTo>
                    <a:lnTo>
                      <a:pt x="377" y="585"/>
                    </a:lnTo>
                    <a:lnTo>
                      <a:pt x="348" y="601"/>
                    </a:lnTo>
                    <a:lnTo>
                      <a:pt x="317" y="616"/>
                    </a:lnTo>
                    <a:lnTo>
                      <a:pt x="283" y="630"/>
                    </a:lnTo>
                    <a:lnTo>
                      <a:pt x="220" y="651"/>
                    </a:lnTo>
                    <a:lnTo>
                      <a:pt x="184" y="661"/>
                    </a:lnTo>
                    <a:lnTo>
                      <a:pt x="148" y="669"/>
                    </a:lnTo>
                    <a:lnTo>
                      <a:pt x="78" y="679"/>
                    </a:lnTo>
                    <a:lnTo>
                      <a:pt x="7" y="682"/>
                    </a:lnTo>
                    <a:lnTo>
                      <a:pt x="0" y="589"/>
                    </a:lnTo>
                    <a:lnTo>
                      <a:pt x="68" y="585"/>
                    </a:lnTo>
                    <a:lnTo>
                      <a:pt x="131" y="576"/>
                    </a:lnTo>
                    <a:lnTo>
                      <a:pt x="160" y="570"/>
                    </a:lnTo>
                    <a:lnTo>
                      <a:pt x="189" y="561"/>
                    </a:lnTo>
                    <a:lnTo>
                      <a:pt x="248" y="541"/>
                    </a:lnTo>
                    <a:lnTo>
                      <a:pt x="276" y="530"/>
                    </a:lnTo>
                    <a:lnTo>
                      <a:pt x="302" y="517"/>
                    </a:lnTo>
                    <a:lnTo>
                      <a:pt x="327" y="504"/>
                    </a:lnTo>
                    <a:lnTo>
                      <a:pt x="353" y="489"/>
                    </a:lnTo>
                    <a:lnTo>
                      <a:pt x="403" y="453"/>
                    </a:lnTo>
                    <a:lnTo>
                      <a:pt x="446" y="416"/>
                    </a:lnTo>
                    <a:lnTo>
                      <a:pt x="487" y="375"/>
                    </a:lnTo>
                    <a:lnTo>
                      <a:pt x="524" y="328"/>
                    </a:lnTo>
                    <a:lnTo>
                      <a:pt x="555" y="280"/>
                    </a:lnTo>
                    <a:lnTo>
                      <a:pt x="580" y="228"/>
                    </a:lnTo>
                    <a:lnTo>
                      <a:pt x="592" y="203"/>
                    </a:lnTo>
                    <a:lnTo>
                      <a:pt x="601" y="177"/>
                    </a:lnTo>
                    <a:lnTo>
                      <a:pt x="617" y="120"/>
                    </a:lnTo>
                    <a:lnTo>
                      <a:pt x="622" y="91"/>
                    </a:lnTo>
                    <a:lnTo>
                      <a:pt x="626" y="65"/>
                    </a:lnTo>
                    <a:lnTo>
                      <a:pt x="630" y="0"/>
                    </a:lnTo>
                    <a:lnTo>
                      <a:pt x="727" y="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0" name="Freeform 31"/>
              <p:cNvSpPr>
                <a:spLocks/>
              </p:cNvSpPr>
              <p:nvPr/>
            </p:nvSpPr>
            <p:spPr bwMode="auto">
              <a:xfrm>
                <a:off x="19607" y="5545"/>
                <a:ext cx="201" cy="44"/>
              </a:xfrm>
              <a:custGeom>
                <a:avLst/>
                <a:gdLst>
                  <a:gd name="T0" fmla="*/ 201 w 97"/>
                  <a:gd name="T1" fmla="*/ 9 h 5"/>
                  <a:gd name="T2" fmla="*/ 201 w 97"/>
                  <a:gd name="T3" fmla="*/ 26 h 5"/>
                  <a:gd name="T4" fmla="*/ 201 w 97"/>
                  <a:gd name="T5" fmla="*/ 44 h 5"/>
                  <a:gd name="T6" fmla="*/ 0 w 97"/>
                  <a:gd name="T7" fmla="*/ 0 h 5"/>
                  <a:gd name="T8" fmla="*/ 0 w 97"/>
                  <a:gd name="T9" fmla="*/ 26 h 5"/>
                  <a:gd name="T10" fmla="*/ 201 w 97"/>
                  <a:gd name="T11" fmla="*/ 9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5">
                    <a:moveTo>
                      <a:pt x="97" y="1"/>
                    </a:moveTo>
                    <a:lnTo>
                      <a:pt x="97" y="3"/>
                    </a:lnTo>
                    <a:lnTo>
                      <a:pt x="97" y="5"/>
                    </a:lnTo>
                    <a:lnTo>
                      <a:pt x="0" y="0"/>
                    </a:lnTo>
                    <a:lnTo>
                      <a:pt x="0" y="3"/>
                    </a:lnTo>
                    <a:lnTo>
                      <a:pt x="97"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1" name="Freeform 32"/>
              <p:cNvSpPr>
                <a:spLocks/>
              </p:cNvSpPr>
              <p:nvPr/>
            </p:nvSpPr>
            <p:spPr bwMode="auto">
              <a:xfrm>
                <a:off x="16784" y="5577"/>
                <a:ext cx="1517" cy="1596"/>
              </a:xfrm>
              <a:custGeom>
                <a:avLst/>
                <a:gdLst>
                  <a:gd name="T0" fmla="*/ 1507 w 727"/>
                  <a:gd name="T1" fmla="*/ 1596 h 681"/>
                  <a:gd name="T2" fmla="*/ 1358 w 727"/>
                  <a:gd name="T3" fmla="*/ 1589 h 681"/>
                  <a:gd name="T4" fmla="*/ 1279 w 727"/>
                  <a:gd name="T5" fmla="*/ 1580 h 681"/>
                  <a:gd name="T6" fmla="*/ 1202 w 727"/>
                  <a:gd name="T7" fmla="*/ 1566 h 681"/>
                  <a:gd name="T8" fmla="*/ 1060 w 727"/>
                  <a:gd name="T9" fmla="*/ 1523 h 681"/>
                  <a:gd name="T10" fmla="*/ 924 w 727"/>
                  <a:gd name="T11" fmla="*/ 1474 h 681"/>
                  <a:gd name="T12" fmla="*/ 856 w 727"/>
                  <a:gd name="T13" fmla="*/ 1439 h 681"/>
                  <a:gd name="T14" fmla="*/ 789 w 727"/>
                  <a:gd name="T15" fmla="*/ 1404 h 681"/>
                  <a:gd name="T16" fmla="*/ 666 w 727"/>
                  <a:gd name="T17" fmla="*/ 1326 h 681"/>
                  <a:gd name="T18" fmla="*/ 553 w 727"/>
                  <a:gd name="T19" fmla="*/ 1233 h 681"/>
                  <a:gd name="T20" fmla="*/ 492 w 727"/>
                  <a:gd name="T21" fmla="*/ 1184 h 681"/>
                  <a:gd name="T22" fmla="*/ 442 w 727"/>
                  <a:gd name="T23" fmla="*/ 1132 h 681"/>
                  <a:gd name="T24" fmla="*/ 394 w 727"/>
                  <a:gd name="T25" fmla="*/ 1078 h 681"/>
                  <a:gd name="T26" fmla="*/ 346 w 727"/>
                  <a:gd name="T27" fmla="*/ 1019 h 681"/>
                  <a:gd name="T28" fmla="*/ 300 w 727"/>
                  <a:gd name="T29" fmla="*/ 961 h 681"/>
                  <a:gd name="T30" fmla="*/ 259 w 727"/>
                  <a:gd name="T31" fmla="*/ 895 h 681"/>
                  <a:gd name="T32" fmla="*/ 184 w 727"/>
                  <a:gd name="T33" fmla="*/ 766 h 681"/>
                  <a:gd name="T34" fmla="*/ 148 w 727"/>
                  <a:gd name="T35" fmla="*/ 694 h 681"/>
                  <a:gd name="T36" fmla="*/ 119 w 727"/>
                  <a:gd name="T37" fmla="*/ 623 h 681"/>
                  <a:gd name="T38" fmla="*/ 69 w 727"/>
                  <a:gd name="T39" fmla="*/ 478 h 681"/>
                  <a:gd name="T40" fmla="*/ 31 w 727"/>
                  <a:gd name="T41" fmla="*/ 328 h 681"/>
                  <a:gd name="T42" fmla="*/ 15 w 727"/>
                  <a:gd name="T43" fmla="*/ 246 h 681"/>
                  <a:gd name="T44" fmla="*/ 8 w 727"/>
                  <a:gd name="T45" fmla="*/ 169 h 681"/>
                  <a:gd name="T46" fmla="*/ 2 w 727"/>
                  <a:gd name="T47" fmla="*/ 87 h 681"/>
                  <a:gd name="T48" fmla="*/ 0 w 727"/>
                  <a:gd name="T49" fmla="*/ 9 h 681"/>
                  <a:gd name="T50" fmla="*/ 200 w 727"/>
                  <a:gd name="T51" fmla="*/ 0 h 681"/>
                  <a:gd name="T52" fmla="*/ 202 w 727"/>
                  <a:gd name="T53" fmla="*/ 73 h 681"/>
                  <a:gd name="T54" fmla="*/ 207 w 727"/>
                  <a:gd name="T55" fmla="*/ 143 h 681"/>
                  <a:gd name="T56" fmla="*/ 215 w 727"/>
                  <a:gd name="T57" fmla="*/ 213 h 681"/>
                  <a:gd name="T58" fmla="*/ 225 w 727"/>
                  <a:gd name="T59" fmla="*/ 274 h 681"/>
                  <a:gd name="T60" fmla="*/ 261 w 727"/>
                  <a:gd name="T61" fmla="*/ 408 h 681"/>
                  <a:gd name="T62" fmla="*/ 307 w 727"/>
                  <a:gd name="T63" fmla="*/ 539 h 681"/>
                  <a:gd name="T64" fmla="*/ 330 w 727"/>
                  <a:gd name="T65" fmla="*/ 595 h 681"/>
                  <a:gd name="T66" fmla="*/ 357 w 727"/>
                  <a:gd name="T67" fmla="*/ 654 h 681"/>
                  <a:gd name="T68" fmla="*/ 426 w 727"/>
                  <a:gd name="T69" fmla="*/ 771 h 681"/>
                  <a:gd name="T70" fmla="*/ 459 w 727"/>
                  <a:gd name="T71" fmla="*/ 823 h 681"/>
                  <a:gd name="T72" fmla="*/ 499 w 727"/>
                  <a:gd name="T73" fmla="*/ 872 h 681"/>
                  <a:gd name="T74" fmla="*/ 540 w 727"/>
                  <a:gd name="T75" fmla="*/ 923 h 681"/>
                  <a:gd name="T76" fmla="*/ 584 w 727"/>
                  <a:gd name="T77" fmla="*/ 973 h 681"/>
                  <a:gd name="T78" fmla="*/ 628 w 727"/>
                  <a:gd name="T79" fmla="*/ 1019 h 681"/>
                  <a:gd name="T80" fmla="*/ 676 w 727"/>
                  <a:gd name="T81" fmla="*/ 1057 h 681"/>
                  <a:gd name="T82" fmla="*/ 778 w 727"/>
                  <a:gd name="T83" fmla="*/ 1144 h 681"/>
                  <a:gd name="T84" fmla="*/ 887 w 727"/>
                  <a:gd name="T85" fmla="*/ 1209 h 681"/>
                  <a:gd name="T86" fmla="*/ 943 w 727"/>
                  <a:gd name="T87" fmla="*/ 1240 h 681"/>
                  <a:gd name="T88" fmla="*/ 997 w 727"/>
                  <a:gd name="T89" fmla="*/ 1266 h 681"/>
                  <a:gd name="T90" fmla="*/ 1118 w 727"/>
                  <a:gd name="T91" fmla="*/ 1312 h 681"/>
                  <a:gd name="T92" fmla="*/ 1248 w 727"/>
                  <a:gd name="T93" fmla="*/ 1348 h 681"/>
                  <a:gd name="T94" fmla="*/ 1308 w 727"/>
                  <a:gd name="T95" fmla="*/ 1359 h 681"/>
                  <a:gd name="T96" fmla="*/ 1375 w 727"/>
                  <a:gd name="T97" fmla="*/ 1369 h 681"/>
                  <a:gd name="T98" fmla="*/ 1517 w 727"/>
                  <a:gd name="T99" fmla="*/ 1378 h 681"/>
                  <a:gd name="T100" fmla="*/ 1507 w 727"/>
                  <a:gd name="T101" fmla="*/ 1596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7" h="681">
                    <a:moveTo>
                      <a:pt x="722" y="681"/>
                    </a:moveTo>
                    <a:lnTo>
                      <a:pt x="651" y="678"/>
                    </a:lnTo>
                    <a:lnTo>
                      <a:pt x="613" y="674"/>
                    </a:lnTo>
                    <a:lnTo>
                      <a:pt x="576" y="668"/>
                    </a:lnTo>
                    <a:lnTo>
                      <a:pt x="508" y="650"/>
                    </a:lnTo>
                    <a:lnTo>
                      <a:pt x="443" y="629"/>
                    </a:lnTo>
                    <a:lnTo>
                      <a:pt x="410" y="614"/>
                    </a:lnTo>
                    <a:lnTo>
                      <a:pt x="378" y="599"/>
                    </a:lnTo>
                    <a:lnTo>
                      <a:pt x="319" y="566"/>
                    </a:lnTo>
                    <a:lnTo>
                      <a:pt x="265" y="526"/>
                    </a:lnTo>
                    <a:lnTo>
                      <a:pt x="236" y="505"/>
                    </a:lnTo>
                    <a:lnTo>
                      <a:pt x="212" y="483"/>
                    </a:lnTo>
                    <a:lnTo>
                      <a:pt x="189" y="460"/>
                    </a:lnTo>
                    <a:lnTo>
                      <a:pt x="166" y="435"/>
                    </a:lnTo>
                    <a:lnTo>
                      <a:pt x="144" y="410"/>
                    </a:lnTo>
                    <a:lnTo>
                      <a:pt x="124" y="382"/>
                    </a:lnTo>
                    <a:lnTo>
                      <a:pt x="88" y="327"/>
                    </a:lnTo>
                    <a:lnTo>
                      <a:pt x="71" y="296"/>
                    </a:lnTo>
                    <a:lnTo>
                      <a:pt x="57" y="266"/>
                    </a:lnTo>
                    <a:lnTo>
                      <a:pt x="33" y="204"/>
                    </a:lnTo>
                    <a:lnTo>
                      <a:pt x="15" y="140"/>
                    </a:lnTo>
                    <a:lnTo>
                      <a:pt x="7" y="105"/>
                    </a:lnTo>
                    <a:lnTo>
                      <a:pt x="4" y="72"/>
                    </a:lnTo>
                    <a:lnTo>
                      <a:pt x="1" y="37"/>
                    </a:lnTo>
                    <a:lnTo>
                      <a:pt x="0" y="4"/>
                    </a:lnTo>
                    <a:lnTo>
                      <a:pt x="96" y="0"/>
                    </a:lnTo>
                    <a:lnTo>
                      <a:pt x="97" y="31"/>
                    </a:lnTo>
                    <a:lnTo>
                      <a:pt x="99" y="61"/>
                    </a:lnTo>
                    <a:lnTo>
                      <a:pt x="103" y="91"/>
                    </a:lnTo>
                    <a:lnTo>
                      <a:pt x="108" y="117"/>
                    </a:lnTo>
                    <a:lnTo>
                      <a:pt x="125" y="174"/>
                    </a:lnTo>
                    <a:lnTo>
                      <a:pt x="147" y="230"/>
                    </a:lnTo>
                    <a:lnTo>
                      <a:pt x="158" y="254"/>
                    </a:lnTo>
                    <a:lnTo>
                      <a:pt x="171" y="279"/>
                    </a:lnTo>
                    <a:lnTo>
                      <a:pt x="204" y="329"/>
                    </a:lnTo>
                    <a:lnTo>
                      <a:pt x="220" y="351"/>
                    </a:lnTo>
                    <a:lnTo>
                      <a:pt x="239" y="372"/>
                    </a:lnTo>
                    <a:lnTo>
                      <a:pt x="259" y="394"/>
                    </a:lnTo>
                    <a:lnTo>
                      <a:pt x="280" y="415"/>
                    </a:lnTo>
                    <a:lnTo>
                      <a:pt x="301" y="435"/>
                    </a:lnTo>
                    <a:lnTo>
                      <a:pt x="324" y="451"/>
                    </a:lnTo>
                    <a:lnTo>
                      <a:pt x="373" y="488"/>
                    </a:lnTo>
                    <a:lnTo>
                      <a:pt x="425" y="516"/>
                    </a:lnTo>
                    <a:lnTo>
                      <a:pt x="452" y="529"/>
                    </a:lnTo>
                    <a:lnTo>
                      <a:pt x="478" y="540"/>
                    </a:lnTo>
                    <a:lnTo>
                      <a:pt x="536" y="560"/>
                    </a:lnTo>
                    <a:lnTo>
                      <a:pt x="598" y="575"/>
                    </a:lnTo>
                    <a:lnTo>
                      <a:pt x="627" y="580"/>
                    </a:lnTo>
                    <a:lnTo>
                      <a:pt x="659" y="584"/>
                    </a:lnTo>
                    <a:lnTo>
                      <a:pt x="727" y="588"/>
                    </a:lnTo>
                    <a:lnTo>
                      <a:pt x="722" y="68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2" name="Freeform 33"/>
              <p:cNvSpPr>
                <a:spLocks/>
              </p:cNvSpPr>
              <p:nvPr/>
            </p:nvSpPr>
            <p:spPr bwMode="auto">
              <a:xfrm>
                <a:off x="18292" y="6956"/>
                <a:ext cx="44" cy="217"/>
              </a:xfrm>
              <a:custGeom>
                <a:avLst/>
                <a:gdLst>
                  <a:gd name="T0" fmla="*/ 44 w 7"/>
                  <a:gd name="T1" fmla="*/ 217 h 93"/>
                  <a:gd name="T2" fmla="*/ 25 w 7"/>
                  <a:gd name="T3" fmla="*/ 217 h 93"/>
                  <a:gd name="T4" fmla="*/ 13 w 7"/>
                  <a:gd name="T5" fmla="*/ 217 h 93"/>
                  <a:gd name="T6" fmla="*/ 44 w 7"/>
                  <a:gd name="T7" fmla="*/ 0 h 93"/>
                  <a:gd name="T8" fmla="*/ 0 w 7"/>
                  <a:gd name="T9" fmla="*/ 0 h 93"/>
                  <a:gd name="T10" fmla="*/ 44 w 7"/>
                  <a:gd name="T11" fmla="*/ 217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3">
                    <a:moveTo>
                      <a:pt x="7" y="93"/>
                    </a:moveTo>
                    <a:lnTo>
                      <a:pt x="4" y="93"/>
                    </a:lnTo>
                    <a:lnTo>
                      <a:pt x="2" y="93"/>
                    </a:lnTo>
                    <a:lnTo>
                      <a:pt x="7" y="0"/>
                    </a:lnTo>
                    <a:lnTo>
                      <a:pt x="0" y="0"/>
                    </a:lnTo>
                    <a:lnTo>
                      <a:pt x="7" y="9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3" name="Freeform 34"/>
              <p:cNvSpPr>
                <a:spLocks/>
              </p:cNvSpPr>
              <p:nvPr/>
            </p:nvSpPr>
            <p:spPr bwMode="auto">
              <a:xfrm>
                <a:off x="16784" y="5547"/>
                <a:ext cx="201" cy="44"/>
              </a:xfrm>
              <a:custGeom>
                <a:avLst/>
                <a:gdLst>
                  <a:gd name="T0" fmla="*/ 0 w 96"/>
                  <a:gd name="T1" fmla="*/ 37 h 6"/>
                  <a:gd name="T2" fmla="*/ 0 w 96"/>
                  <a:gd name="T3" fmla="*/ 7 h 6"/>
                  <a:gd name="T4" fmla="*/ 0 w 96"/>
                  <a:gd name="T5" fmla="*/ 0 h 6"/>
                  <a:gd name="T6" fmla="*/ 201 w 96"/>
                  <a:gd name="T7" fmla="*/ 44 h 6"/>
                  <a:gd name="T8" fmla="*/ 201 w 96"/>
                  <a:gd name="T9" fmla="*/ 7 h 6"/>
                  <a:gd name="T10" fmla="*/ 0 w 96"/>
                  <a:gd name="T11" fmla="*/ 37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6">
                    <a:moveTo>
                      <a:pt x="0" y="5"/>
                    </a:moveTo>
                    <a:lnTo>
                      <a:pt x="0" y="1"/>
                    </a:lnTo>
                    <a:lnTo>
                      <a:pt x="0" y="0"/>
                    </a:lnTo>
                    <a:lnTo>
                      <a:pt x="96" y="6"/>
                    </a:lnTo>
                    <a:lnTo>
                      <a:pt x="96" y="1"/>
                    </a:lnTo>
                    <a:lnTo>
                      <a:pt x="0" y="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4" name="Freeform 35"/>
              <p:cNvSpPr>
                <a:spLocks/>
              </p:cNvSpPr>
              <p:nvPr/>
            </p:nvSpPr>
            <p:spPr bwMode="auto">
              <a:xfrm>
                <a:off x="16927" y="5976"/>
                <a:ext cx="96" cy="455"/>
              </a:xfrm>
              <a:custGeom>
                <a:avLst/>
                <a:gdLst>
                  <a:gd name="T0" fmla="*/ 52 w 46"/>
                  <a:gd name="T1" fmla="*/ 0 h 194"/>
                  <a:gd name="T2" fmla="*/ 86 w 46"/>
                  <a:gd name="T3" fmla="*/ 303 h 194"/>
                  <a:gd name="T4" fmla="*/ 96 w 46"/>
                  <a:gd name="T5" fmla="*/ 448 h 194"/>
                  <a:gd name="T6" fmla="*/ 46 w 46"/>
                  <a:gd name="T7" fmla="*/ 455 h 194"/>
                  <a:gd name="T8" fmla="*/ 35 w 46"/>
                  <a:gd name="T9" fmla="*/ 307 h 194"/>
                  <a:gd name="T10" fmla="*/ 0 w 46"/>
                  <a:gd name="T11" fmla="*/ 5 h 194"/>
                  <a:gd name="T12" fmla="*/ 52 w 46"/>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94">
                    <a:moveTo>
                      <a:pt x="25" y="0"/>
                    </a:moveTo>
                    <a:lnTo>
                      <a:pt x="41" y="129"/>
                    </a:lnTo>
                    <a:lnTo>
                      <a:pt x="46" y="191"/>
                    </a:lnTo>
                    <a:lnTo>
                      <a:pt x="22" y="194"/>
                    </a:lnTo>
                    <a:lnTo>
                      <a:pt x="17" y="131"/>
                    </a:lnTo>
                    <a:lnTo>
                      <a:pt x="0" y="2"/>
                    </a:lnTo>
                    <a:lnTo>
                      <a:pt x="2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5" name="Freeform 36"/>
              <p:cNvSpPr>
                <a:spLocks/>
              </p:cNvSpPr>
              <p:nvPr/>
            </p:nvSpPr>
            <p:spPr bwMode="auto">
              <a:xfrm>
                <a:off x="16972" y="6426"/>
                <a:ext cx="75" cy="464"/>
              </a:xfrm>
              <a:custGeom>
                <a:avLst/>
                <a:gdLst>
                  <a:gd name="T0" fmla="*/ 50 w 36"/>
                  <a:gd name="T1" fmla="*/ 0 h 198"/>
                  <a:gd name="T2" fmla="*/ 75 w 36"/>
                  <a:gd name="T3" fmla="*/ 462 h 198"/>
                  <a:gd name="T4" fmla="*/ 25 w 36"/>
                  <a:gd name="T5" fmla="*/ 464 h 198"/>
                  <a:gd name="T6" fmla="*/ 0 w 36"/>
                  <a:gd name="T7" fmla="*/ 5 h 198"/>
                  <a:gd name="T8" fmla="*/ 50 w 36"/>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98">
                    <a:moveTo>
                      <a:pt x="24" y="0"/>
                    </a:moveTo>
                    <a:lnTo>
                      <a:pt x="36" y="197"/>
                    </a:lnTo>
                    <a:lnTo>
                      <a:pt x="12" y="198"/>
                    </a:lnTo>
                    <a:lnTo>
                      <a:pt x="0" y="2"/>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6" name="Freeform 37"/>
              <p:cNvSpPr>
                <a:spLocks/>
              </p:cNvSpPr>
              <p:nvPr/>
            </p:nvSpPr>
            <p:spPr bwMode="auto">
              <a:xfrm>
                <a:off x="16972" y="6387"/>
                <a:ext cx="51" cy="44"/>
              </a:xfrm>
              <a:custGeom>
                <a:avLst/>
                <a:gdLst>
                  <a:gd name="T0" fmla="*/ 51 w 24"/>
                  <a:gd name="T1" fmla="*/ 0 h 3"/>
                  <a:gd name="T2" fmla="*/ 51 w 24"/>
                  <a:gd name="T3" fmla="*/ 15 h 3"/>
                  <a:gd name="T4" fmla="*/ 0 w 24"/>
                  <a:gd name="T5" fmla="*/ 44 h 3"/>
                  <a:gd name="T6" fmla="*/ 51 w 2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
                    <a:moveTo>
                      <a:pt x="24" y="0"/>
                    </a:moveTo>
                    <a:lnTo>
                      <a:pt x="24" y="1"/>
                    </a:lnTo>
                    <a:lnTo>
                      <a:pt x="0" y="3"/>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7" name="Freeform 38"/>
              <p:cNvSpPr>
                <a:spLocks/>
              </p:cNvSpPr>
              <p:nvPr/>
            </p:nvSpPr>
            <p:spPr bwMode="auto">
              <a:xfrm>
                <a:off x="16997" y="6887"/>
                <a:ext cx="92" cy="555"/>
              </a:xfrm>
              <a:custGeom>
                <a:avLst/>
                <a:gdLst>
                  <a:gd name="T0" fmla="*/ 50 w 44"/>
                  <a:gd name="T1" fmla="*/ 0 h 237"/>
                  <a:gd name="T2" fmla="*/ 71 w 44"/>
                  <a:gd name="T3" fmla="*/ 328 h 237"/>
                  <a:gd name="T4" fmla="*/ 92 w 44"/>
                  <a:gd name="T5" fmla="*/ 550 h 237"/>
                  <a:gd name="T6" fmla="*/ 42 w 44"/>
                  <a:gd name="T7" fmla="*/ 555 h 237"/>
                  <a:gd name="T8" fmla="*/ 21 w 44"/>
                  <a:gd name="T9" fmla="*/ 333 h 237"/>
                  <a:gd name="T10" fmla="*/ 0 w 44"/>
                  <a:gd name="T11" fmla="*/ 2 h 237"/>
                  <a:gd name="T12" fmla="*/ 50 w 44"/>
                  <a:gd name="T13" fmla="*/ 0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37">
                    <a:moveTo>
                      <a:pt x="24" y="0"/>
                    </a:moveTo>
                    <a:lnTo>
                      <a:pt x="34" y="140"/>
                    </a:lnTo>
                    <a:lnTo>
                      <a:pt x="44" y="235"/>
                    </a:lnTo>
                    <a:lnTo>
                      <a:pt x="20" y="237"/>
                    </a:lnTo>
                    <a:lnTo>
                      <a:pt x="10" y="142"/>
                    </a:lnTo>
                    <a:lnTo>
                      <a:pt x="0" y="1"/>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8" name="Freeform 39"/>
              <p:cNvSpPr>
                <a:spLocks/>
              </p:cNvSpPr>
              <p:nvPr/>
            </p:nvSpPr>
            <p:spPr bwMode="auto">
              <a:xfrm>
                <a:off x="16997" y="6846"/>
                <a:ext cx="50" cy="44"/>
              </a:xfrm>
              <a:custGeom>
                <a:avLst/>
                <a:gdLst>
                  <a:gd name="T0" fmla="*/ 0 w 24"/>
                  <a:gd name="T1" fmla="*/ 44 h 1"/>
                  <a:gd name="T2" fmla="*/ 50 w 24"/>
                  <a:gd name="T3" fmla="*/ 0 h 1"/>
                  <a:gd name="T4" fmla="*/ 0 w 24"/>
                  <a:gd name="T5" fmla="*/ 44 h 1"/>
                  <a:gd name="T6" fmla="*/ 0 60000 65536"/>
                  <a:gd name="T7" fmla="*/ 0 60000 65536"/>
                  <a:gd name="T8" fmla="*/ 0 60000 65536"/>
                </a:gdLst>
                <a:ahLst/>
                <a:cxnLst>
                  <a:cxn ang="T6">
                    <a:pos x="T0" y="T1"/>
                  </a:cxn>
                  <a:cxn ang="T7">
                    <a:pos x="T2" y="T3"/>
                  </a:cxn>
                  <a:cxn ang="T8">
                    <a:pos x="T4" y="T5"/>
                  </a:cxn>
                </a:cxnLst>
                <a:rect l="0" t="0" r="r" b="b"/>
                <a:pathLst>
                  <a:path w="24" h="1">
                    <a:moveTo>
                      <a:pt x="0" y="1"/>
                    </a:moveTo>
                    <a:lnTo>
                      <a:pt x="24" y="0"/>
                    </a:lnTo>
                    <a:lnTo>
                      <a:pt x="0"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9" name="Freeform 40"/>
              <p:cNvSpPr>
                <a:spLocks/>
              </p:cNvSpPr>
              <p:nvPr/>
            </p:nvSpPr>
            <p:spPr bwMode="auto">
              <a:xfrm>
                <a:off x="17040" y="7438"/>
                <a:ext cx="121" cy="292"/>
              </a:xfrm>
              <a:custGeom>
                <a:avLst/>
                <a:gdLst>
                  <a:gd name="T0" fmla="*/ 50 w 58"/>
                  <a:gd name="T1" fmla="*/ 0 h 125"/>
                  <a:gd name="T2" fmla="*/ 79 w 58"/>
                  <a:gd name="T3" fmla="*/ 152 h 125"/>
                  <a:gd name="T4" fmla="*/ 98 w 58"/>
                  <a:gd name="T5" fmla="*/ 213 h 125"/>
                  <a:gd name="T6" fmla="*/ 121 w 58"/>
                  <a:gd name="T7" fmla="*/ 273 h 125"/>
                  <a:gd name="T8" fmla="*/ 73 w 58"/>
                  <a:gd name="T9" fmla="*/ 292 h 125"/>
                  <a:gd name="T10" fmla="*/ 50 w 58"/>
                  <a:gd name="T11" fmla="*/ 231 h 125"/>
                  <a:gd name="T12" fmla="*/ 29 w 58"/>
                  <a:gd name="T13" fmla="*/ 161 h 125"/>
                  <a:gd name="T14" fmla="*/ 0 w 58"/>
                  <a:gd name="T15" fmla="*/ 9 h 125"/>
                  <a:gd name="T16" fmla="*/ 50 w 58"/>
                  <a:gd name="T17" fmla="*/ 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125">
                    <a:moveTo>
                      <a:pt x="24" y="0"/>
                    </a:moveTo>
                    <a:lnTo>
                      <a:pt x="38" y="65"/>
                    </a:lnTo>
                    <a:lnTo>
                      <a:pt x="47" y="91"/>
                    </a:lnTo>
                    <a:lnTo>
                      <a:pt x="58" y="117"/>
                    </a:lnTo>
                    <a:lnTo>
                      <a:pt x="35" y="125"/>
                    </a:lnTo>
                    <a:lnTo>
                      <a:pt x="24" y="99"/>
                    </a:lnTo>
                    <a:lnTo>
                      <a:pt x="14" y="69"/>
                    </a:lnTo>
                    <a:lnTo>
                      <a:pt x="0" y="4"/>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0" name="Freeform 41"/>
              <p:cNvSpPr>
                <a:spLocks/>
              </p:cNvSpPr>
              <p:nvPr/>
            </p:nvSpPr>
            <p:spPr bwMode="auto">
              <a:xfrm>
                <a:off x="17040" y="7403"/>
                <a:ext cx="49" cy="44"/>
              </a:xfrm>
              <a:custGeom>
                <a:avLst/>
                <a:gdLst>
                  <a:gd name="T0" fmla="*/ 0 w 24"/>
                  <a:gd name="T1" fmla="*/ 22 h 4"/>
                  <a:gd name="T2" fmla="*/ 0 w 24"/>
                  <a:gd name="T3" fmla="*/ 44 h 4"/>
                  <a:gd name="T4" fmla="*/ 49 w 24"/>
                  <a:gd name="T5" fmla="*/ 0 h 4"/>
                  <a:gd name="T6" fmla="*/ 0 w 24"/>
                  <a:gd name="T7" fmla="*/ 2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
                    <a:moveTo>
                      <a:pt x="0" y="2"/>
                    </a:moveTo>
                    <a:lnTo>
                      <a:pt x="0" y="4"/>
                    </a:lnTo>
                    <a:lnTo>
                      <a:pt x="24" y="0"/>
                    </a:lnTo>
                    <a:lnTo>
                      <a:pt x="0"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1" name="Freeform 42"/>
              <p:cNvSpPr>
                <a:spLocks/>
              </p:cNvSpPr>
              <p:nvPr/>
            </p:nvSpPr>
            <p:spPr bwMode="auto">
              <a:xfrm>
                <a:off x="17110" y="7708"/>
                <a:ext cx="515" cy="1167"/>
              </a:xfrm>
              <a:custGeom>
                <a:avLst/>
                <a:gdLst>
                  <a:gd name="T0" fmla="*/ 44 w 246"/>
                  <a:gd name="T1" fmla="*/ 0 h 498"/>
                  <a:gd name="T2" fmla="*/ 515 w 246"/>
                  <a:gd name="T3" fmla="*/ 1144 h 498"/>
                  <a:gd name="T4" fmla="*/ 469 w 246"/>
                  <a:gd name="T5" fmla="*/ 1167 h 498"/>
                  <a:gd name="T6" fmla="*/ 0 w 246"/>
                  <a:gd name="T7" fmla="*/ 23 h 498"/>
                  <a:gd name="T8" fmla="*/ 44 w 246"/>
                  <a:gd name="T9" fmla="*/ 0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498">
                    <a:moveTo>
                      <a:pt x="21" y="0"/>
                    </a:moveTo>
                    <a:lnTo>
                      <a:pt x="246" y="488"/>
                    </a:lnTo>
                    <a:lnTo>
                      <a:pt x="224" y="498"/>
                    </a:lnTo>
                    <a:lnTo>
                      <a:pt x="0" y="10"/>
                    </a:lnTo>
                    <a:lnTo>
                      <a:pt x="2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2" name="Freeform 43"/>
              <p:cNvSpPr>
                <a:spLocks/>
              </p:cNvSpPr>
              <p:nvPr/>
            </p:nvSpPr>
            <p:spPr bwMode="auto">
              <a:xfrm>
                <a:off x="17110" y="7689"/>
                <a:ext cx="51" cy="44"/>
              </a:xfrm>
              <a:custGeom>
                <a:avLst/>
                <a:gdLst>
                  <a:gd name="T0" fmla="*/ 0 w 23"/>
                  <a:gd name="T1" fmla="*/ 40 h 10"/>
                  <a:gd name="T2" fmla="*/ 0 w 23"/>
                  <a:gd name="T3" fmla="*/ 44 h 10"/>
                  <a:gd name="T4" fmla="*/ 47 w 23"/>
                  <a:gd name="T5" fmla="*/ 0 h 10"/>
                  <a:gd name="T6" fmla="*/ 51 w 23"/>
                  <a:gd name="T7" fmla="*/ 4 h 10"/>
                  <a:gd name="T8" fmla="*/ 0 w 23"/>
                  <a:gd name="T9" fmla="*/ 4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
                    <a:moveTo>
                      <a:pt x="0" y="9"/>
                    </a:moveTo>
                    <a:lnTo>
                      <a:pt x="0" y="10"/>
                    </a:lnTo>
                    <a:lnTo>
                      <a:pt x="21" y="0"/>
                    </a:lnTo>
                    <a:lnTo>
                      <a:pt x="23" y="1"/>
                    </a:lnTo>
                    <a:lnTo>
                      <a:pt x="0" y="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3" name="Freeform 44"/>
              <p:cNvSpPr>
                <a:spLocks/>
              </p:cNvSpPr>
              <p:nvPr/>
            </p:nvSpPr>
            <p:spPr bwMode="auto">
              <a:xfrm>
                <a:off x="17583" y="8850"/>
                <a:ext cx="487" cy="1092"/>
              </a:xfrm>
              <a:custGeom>
                <a:avLst/>
                <a:gdLst>
                  <a:gd name="T0" fmla="*/ 45 w 236"/>
                  <a:gd name="T1" fmla="*/ 0 h 466"/>
                  <a:gd name="T2" fmla="*/ 487 w 236"/>
                  <a:gd name="T3" fmla="*/ 1069 h 466"/>
                  <a:gd name="T4" fmla="*/ 442 w 236"/>
                  <a:gd name="T5" fmla="*/ 1092 h 466"/>
                  <a:gd name="T6" fmla="*/ 0 w 236"/>
                  <a:gd name="T7" fmla="*/ 23 h 466"/>
                  <a:gd name="T8" fmla="*/ 45 w 236"/>
                  <a:gd name="T9" fmla="*/ 0 h 4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466">
                    <a:moveTo>
                      <a:pt x="22" y="0"/>
                    </a:moveTo>
                    <a:lnTo>
                      <a:pt x="236" y="456"/>
                    </a:lnTo>
                    <a:lnTo>
                      <a:pt x="214" y="466"/>
                    </a:lnTo>
                    <a:lnTo>
                      <a:pt x="0" y="10"/>
                    </a:lnTo>
                    <a:lnTo>
                      <a:pt x="22"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4" name="Freeform 45"/>
              <p:cNvSpPr>
                <a:spLocks/>
              </p:cNvSpPr>
              <p:nvPr/>
            </p:nvSpPr>
            <p:spPr bwMode="auto">
              <a:xfrm>
                <a:off x="17583" y="8831"/>
                <a:ext cx="44" cy="44"/>
              </a:xfrm>
              <a:custGeom>
                <a:avLst/>
                <a:gdLst>
                  <a:gd name="T0" fmla="*/ 0 w 22"/>
                  <a:gd name="T1" fmla="*/ 44 h 10"/>
                  <a:gd name="T2" fmla="*/ 44 w 22"/>
                  <a:gd name="T3" fmla="*/ 0 h 10"/>
                  <a:gd name="T4" fmla="*/ 0 w 22"/>
                  <a:gd name="T5" fmla="*/ 44 h 10"/>
                  <a:gd name="T6" fmla="*/ 0 60000 65536"/>
                  <a:gd name="T7" fmla="*/ 0 60000 65536"/>
                  <a:gd name="T8" fmla="*/ 0 60000 65536"/>
                </a:gdLst>
                <a:ahLst/>
                <a:cxnLst>
                  <a:cxn ang="T6">
                    <a:pos x="T0" y="T1"/>
                  </a:cxn>
                  <a:cxn ang="T7">
                    <a:pos x="T2" y="T3"/>
                  </a:cxn>
                  <a:cxn ang="T8">
                    <a:pos x="T4" y="T5"/>
                  </a:cxn>
                </a:cxnLst>
                <a:rect l="0" t="0" r="r" b="b"/>
                <a:pathLst>
                  <a:path w="22" h="10">
                    <a:moveTo>
                      <a:pt x="0" y="10"/>
                    </a:moveTo>
                    <a:lnTo>
                      <a:pt x="22" y="0"/>
                    </a:lnTo>
                    <a:lnTo>
                      <a:pt x="0" y="1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5" name="Freeform 46"/>
              <p:cNvSpPr>
                <a:spLocks/>
              </p:cNvSpPr>
              <p:nvPr/>
            </p:nvSpPr>
            <p:spPr bwMode="auto">
              <a:xfrm>
                <a:off x="18025" y="9919"/>
                <a:ext cx="96" cy="173"/>
              </a:xfrm>
              <a:custGeom>
                <a:avLst/>
                <a:gdLst>
                  <a:gd name="T0" fmla="*/ 47 w 45"/>
                  <a:gd name="T1" fmla="*/ 0 h 74"/>
                  <a:gd name="T2" fmla="*/ 62 w 45"/>
                  <a:gd name="T3" fmla="*/ 30 h 74"/>
                  <a:gd name="T4" fmla="*/ 73 w 45"/>
                  <a:gd name="T5" fmla="*/ 65 h 74"/>
                  <a:gd name="T6" fmla="*/ 96 w 45"/>
                  <a:gd name="T7" fmla="*/ 157 h 74"/>
                  <a:gd name="T8" fmla="*/ 47 w 45"/>
                  <a:gd name="T9" fmla="*/ 173 h 74"/>
                  <a:gd name="T10" fmla="*/ 23 w 45"/>
                  <a:gd name="T11" fmla="*/ 82 h 74"/>
                  <a:gd name="T12" fmla="*/ 13 w 45"/>
                  <a:gd name="T13" fmla="*/ 47 h 74"/>
                  <a:gd name="T14" fmla="*/ 0 w 45"/>
                  <a:gd name="T15" fmla="*/ 23 h 74"/>
                  <a:gd name="T16" fmla="*/ 47 w 45"/>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74">
                    <a:moveTo>
                      <a:pt x="22" y="0"/>
                    </a:moveTo>
                    <a:lnTo>
                      <a:pt x="29" y="13"/>
                    </a:lnTo>
                    <a:lnTo>
                      <a:pt x="34" y="28"/>
                    </a:lnTo>
                    <a:lnTo>
                      <a:pt x="45" y="67"/>
                    </a:lnTo>
                    <a:lnTo>
                      <a:pt x="22" y="74"/>
                    </a:lnTo>
                    <a:lnTo>
                      <a:pt x="11" y="35"/>
                    </a:lnTo>
                    <a:lnTo>
                      <a:pt x="6" y="20"/>
                    </a:lnTo>
                    <a:lnTo>
                      <a:pt x="0" y="10"/>
                    </a:lnTo>
                    <a:lnTo>
                      <a:pt x="22"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6" name="Freeform 47"/>
              <p:cNvSpPr>
                <a:spLocks/>
              </p:cNvSpPr>
              <p:nvPr/>
            </p:nvSpPr>
            <p:spPr bwMode="auto">
              <a:xfrm>
                <a:off x="18025" y="9898"/>
                <a:ext cx="47" cy="44"/>
              </a:xfrm>
              <a:custGeom>
                <a:avLst/>
                <a:gdLst>
                  <a:gd name="T0" fmla="*/ 47 w 22"/>
                  <a:gd name="T1" fmla="*/ 0 h 10"/>
                  <a:gd name="T2" fmla="*/ 0 w 22"/>
                  <a:gd name="T3" fmla="*/ 44 h 10"/>
                  <a:gd name="T4" fmla="*/ 47 w 22"/>
                  <a:gd name="T5" fmla="*/ 0 h 10"/>
                  <a:gd name="T6" fmla="*/ 0 60000 65536"/>
                  <a:gd name="T7" fmla="*/ 0 60000 65536"/>
                  <a:gd name="T8" fmla="*/ 0 60000 65536"/>
                </a:gdLst>
                <a:ahLst/>
                <a:cxnLst>
                  <a:cxn ang="T6">
                    <a:pos x="T0" y="T1"/>
                  </a:cxn>
                  <a:cxn ang="T7">
                    <a:pos x="T2" y="T3"/>
                  </a:cxn>
                  <a:cxn ang="T8">
                    <a:pos x="T4" y="T5"/>
                  </a:cxn>
                </a:cxnLst>
                <a:rect l="0" t="0" r="r" b="b"/>
                <a:pathLst>
                  <a:path w="22" h="10">
                    <a:moveTo>
                      <a:pt x="22" y="0"/>
                    </a:moveTo>
                    <a:lnTo>
                      <a:pt x="0" y="10"/>
                    </a:lnTo>
                    <a:lnTo>
                      <a:pt x="22"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7" name="Freeform 48"/>
              <p:cNvSpPr>
                <a:spLocks/>
              </p:cNvSpPr>
              <p:nvPr/>
            </p:nvSpPr>
            <p:spPr bwMode="auto">
              <a:xfrm>
                <a:off x="18072" y="10079"/>
                <a:ext cx="70" cy="488"/>
              </a:xfrm>
              <a:custGeom>
                <a:avLst/>
                <a:gdLst>
                  <a:gd name="T0" fmla="*/ 50 w 35"/>
                  <a:gd name="T1" fmla="*/ 0 h 208"/>
                  <a:gd name="T2" fmla="*/ 60 w 35"/>
                  <a:gd name="T3" fmla="*/ 70 h 208"/>
                  <a:gd name="T4" fmla="*/ 64 w 35"/>
                  <a:gd name="T5" fmla="*/ 178 h 208"/>
                  <a:gd name="T6" fmla="*/ 70 w 35"/>
                  <a:gd name="T7" fmla="*/ 488 h 208"/>
                  <a:gd name="T8" fmla="*/ 20 w 35"/>
                  <a:gd name="T9" fmla="*/ 488 h 208"/>
                  <a:gd name="T10" fmla="*/ 16 w 35"/>
                  <a:gd name="T11" fmla="*/ 183 h 208"/>
                  <a:gd name="T12" fmla="*/ 10 w 35"/>
                  <a:gd name="T13" fmla="*/ 77 h 208"/>
                  <a:gd name="T14" fmla="*/ 0 w 35"/>
                  <a:gd name="T15" fmla="*/ 9 h 208"/>
                  <a:gd name="T16" fmla="*/ 50 w 35"/>
                  <a:gd name="T17" fmla="*/ 0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8">
                    <a:moveTo>
                      <a:pt x="25" y="0"/>
                    </a:moveTo>
                    <a:lnTo>
                      <a:pt x="30" y="30"/>
                    </a:lnTo>
                    <a:lnTo>
                      <a:pt x="32" y="76"/>
                    </a:lnTo>
                    <a:lnTo>
                      <a:pt x="35" y="208"/>
                    </a:lnTo>
                    <a:lnTo>
                      <a:pt x="10" y="208"/>
                    </a:lnTo>
                    <a:lnTo>
                      <a:pt x="8" y="78"/>
                    </a:lnTo>
                    <a:lnTo>
                      <a:pt x="5" y="33"/>
                    </a:lnTo>
                    <a:lnTo>
                      <a:pt x="0" y="4"/>
                    </a:lnTo>
                    <a:lnTo>
                      <a:pt x="2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8" name="Freeform 49"/>
              <p:cNvSpPr>
                <a:spLocks/>
              </p:cNvSpPr>
              <p:nvPr/>
            </p:nvSpPr>
            <p:spPr bwMode="auto">
              <a:xfrm>
                <a:off x="18072" y="10048"/>
                <a:ext cx="49" cy="44"/>
              </a:xfrm>
              <a:custGeom>
                <a:avLst/>
                <a:gdLst>
                  <a:gd name="T0" fmla="*/ 49 w 25"/>
                  <a:gd name="T1" fmla="*/ 16 h 11"/>
                  <a:gd name="T2" fmla="*/ 45 w 25"/>
                  <a:gd name="T3" fmla="*/ 0 h 11"/>
                  <a:gd name="T4" fmla="*/ 49 w 25"/>
                  <a:gd name="T5" fmla="*/ 24 h 11"/>
                  <a:gd name="T6" fmla="*/ 0 w 25"/>
                  <a:gd name="T7" fmla="*/ 40 h 11"/>
                  <a:gd name="T8" fmla="*/ 4 w 25"/>
                  <a:gd name="T9" fmla="*/ 44 h 11"/>
                  <a:gd name="T10" fmla="*/ 49 w 25"/>
                  <a:gd name="T11" fmla="*/ 1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1">
                    <a:moveTo>
                      <a:pt x="25" y="4"/>
                    </a:moveTo>
                    <a:lnTo>
                      <a:pt x="23" y="0"/>
                    </a:lnTo>
                    <a:lnTo>
                      <a:pt x="25" y="6"/>
                    </a:lnTo>
                    <a:lnTo>
                      <a:pt x="0" y="10"/>
                    </a:lnTo>
                    <a:lnTo>
                      <a:pt x="2" y="11"/>
                    </a:lnTo>
                    <a:lnTo>
                      <a:pt x="25"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9" name="Rectangle 50"/>
              <p:cNvSpPr>
                <a:spLocks noChangeArrowheads="1"/>
              </p:cNvSpPr>
              <p:nvPr/>
            </p:nvSpPr>
            <p:spPr bwMode="auto">
              <a:xfrm>
                <a:off x="18093" y="10549"/>
                <a:ext cx="49"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90" name="Freeform 51"/>
              <p:cNvSpPr>
                <a:spLocks/>
              </p:cNvSpPr>
              <p:nvPr/>
            </p:nvSpPr>
            <p:spPr bwMode="auto">
              <a:xfrm>
                <a:off x="16927" y="5938"/>
                <a:ext cx="49" cy="44"/>
              </a:xfrm>
              <a:custGeom>
                <a:avLst/>
                <a:gdLst>
                  <a:gd name="T0" fmla="*/ 49 w 26"/>
                  <a:gd name="T1" fmla="*/ 37 h 13"/>
                  <a:gd name="T2" fmla="*/ 45 w 26"/>
                  <a:gd name="T3" fmla="*/ 0 h 13"/>
                  <a:gd name="T4" fmla="*/ 0 w 26"/>
                  <a:gd name="T5" fmla="*/ 7 h 13"/>
                  <a:gd name="T6" fmla="*/ 2 w 26"/>
                  <a:gd name="T7" fmla="*/ 44 h 13"/>
                  <a:gd name="T8" fmla="*/ 49 w 26"/>
                  <a:gd name="T9" fmla="*/ 3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
                    <a:moveTo>
                      <a:pt x="26" y="11"/>
                    </a:moveTo>
                    <a:lnTo>
                      <a:pt x="24" y="0"/>
                    </a:lnTo>
                    <a:lnTo>
                      <a:pt x="0" y="2"/>
                    </a:lnTo>
                    <a:lnTo>
                      <a:pt x="1" y="13"/>
                    </a:lnTo>
                    <a:lnTo>
                      <a:pt x="26" y="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1" name="Rectangle 52"/>
              <p:cNvSpPr>
                <a:spLocks noChangeArrowheads="1"/>
              </p:cNvSpPr>
              <p:nvPr/>
            </p:nvSpPr>
            <p:spPr bwMode="auto">
              <a:xfrm>
                <a:off x="19659" y="8025"/>
                <a:ext cx="49" cy="33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92" name="Freeform 53"/>
              <p:cNvSpPr>
                <a:spLocks/>
              </p:cNvSpPr>
              <p:nvPr/>
            </p:nvSpPr>
            <p:spPr bwMode="auto">
              <a:xfrm>
                <a:off x="19600" y="8352"/>
                <a:ext cx="108" cy="474"/>
              </a:xfrm>
              <a:custGeom>
                <a:avLst/>
                <a:gdLst>
                  <a:gd name="T0" fmla="*/ 108 w 53"/>
                  <a:gd name="T1" fmla="*/ 7 h 202"/>
                  <a:gd name="T2" fmla="*/ 57 w 53"/>
                  <a:gd name="T3" fmla="*/ 0 h 202"/>
                  <a:gd name="T4" fmla="*/ 0 w 53"/>
                  <a:gd name="T5" fmla="*/ 467 h 202"/>
                  <a:gd name="T6" fmla="*/ 51 w 53"/>
                  <a:gd name="T7" fmla="*/ 474 h 202"/>
                  <a:gd name="T8" fmla="*/ 108 w 53"/>
                  <a:gd name="T9" fmla="*/ 7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02">
                    <a:moveTo>
                      <a:pt x="53" y="3"/>
                    </a:moveTo>
                    <a:lnTo>
                      <a:pt x="28" y="0"/>
                    </a:lnTo>
                    <a:lnTo>
                      <a:pt x="0" y="199"/>
                    </a:lnTo>
                    <a:lnTo>
                      <a:pt x="25" y="202"/>
                    </a:lnTo>
                    <a:lnTo>
                      <a:pt x="53"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3" name="Freeform 54"/>
              <p:cNvSpPr>
                <a:spLocks/>
              </p:cNvSpPr>
              <p:nvPr/>
            </p:nvSpPr>
            <p:spPr bwMode="auto">
              <a:xfrm>
                <a:off x="19659" y="8316"/>
                <a:ext cx="49" cy="44"/>
              </a:xfrm>
              <a:custGeom>
                <a:avLst/>
                <a:gdLst>
                  <a:gd name="T0" fmla="*/ 49 w 26"/>
                  <a:gd name="T1" fmla="*/ 29 h 3"/>
                  <a:gd name="T2" fmla="*/ 47 w 26"/>
                  <a:gd name="T3" fmla="*/ 44 h 3"/>
                  <a:gd name="T4" fmla="*/ 0 w 26"/>
                  <a:gd name="T5" fmla="*/ 0 h 3"/>
                  <a:gd name="T6" fmla="*/ 4 w 26"/>
                  <a:gd name="T7" fmla="*/ 29 h 3"/>
                  <a:gd name="T8" fmla="*/ 49 w 26"/>
                  <a:gd name="T9" fmla="*/ 2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
                    <a:moveTo>
                      <a:pt x="26" y="2"/>
                    </a:moveTo>
                    <a:lnTo>
                      <a:pt x="25" y="3"/>
                    </a:lnTo>
                    <a:lnTo>
                      <a:pt x="0" y="0"/>
                    </a:lnTo>
                    <a:lnTo>
                      <a:pt x="2" y="2"/>
                    </a:lnTo>
                    <a:lnTo>
                      <a:pt x="26"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4" name="Freeform 55"/>
              <p:cNvSpPr>
                <a:spLocks/>
              </p:cNvSpPr>
              <p:nvPr/>
            </p:nvSpPr>
            <p:spPr bwMode="auto">
              <a:xfrm>
                <a:off x="19504" y="8818"/>
                <a:ext cx="145" cy="506"/>
              </a:xfrm>
              <a:custGeom>
                <a:avLst/>
                <a:gdLst>
                  <a:gd name="T0" fmla="*/ 145 w 71"/>
                  <a:gd name="T1" fmla="*/ 9 h 216"/>
                  <a:gd name="T2" fmla="*/ 94 w 71"/>
                  <a:gd name="T3" fmla="*/ 0 h 216"/>
                  <a:gd name="T4" fmla="*/ 0 w 71"/>
                  <a:gd name="T5" fmla="*/ 499 h 216"/>
                  <a:gd name="T6" fmla="*/ 51 w 71"/>
                  <a:gd name="T7" fmla="*/ 506 h 216"/>
                  <a:gd name="T8" fmla="*/ 145 w 71"/>
                  <a:gd name="T9" fmla="*/ 9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216">
                    <a:moveTo>
                      <a:pt x="71" y="4"/>
                    </a:moveTo>
                    <a:lnTo>
                      <a:pt x="46" y="0"/>
                    </a:lnTo>
                    <a:lnTo>
                      <a:pt x="0" y="213"/>
                    </a:lnTo>
                    <a:lnTo>
                      <a:pt x="25" y="216"/>
                    </a:lnTo>
                    <a:lnTo>
                      <a:pt x="71"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5" name="Freeform 56"/>
              <p:cNvSpPr>
                <a:spLocks/>
              </p:cNvSpPr>
              <p:nvPr/>
            </p:nvSpPr>
            <p:spPr bwMode="auto">
              <a:xfrm>
                <a:off x="19600" y="8784"/>
                <a:ext cx="49" cy="44"/>
              </a:xfrm>
              <a:custGeom>
                <a:avLst/>
                <a:gdLst>
                  <a:gd name="T0" fmla="*/ 49 w 25"/>
                  <a:gd name="T1" fmla="*/ 33 h 4"/>
                  <a:gd name="T2" fmla="*/ 49 w 25"/>
                  <a:gd name="T3" fmla="*/ 44 h 4"/>
                  <a:gd name="T4" fmla="*/ 0 w 25"/>
                  <a:gd name="T5" fmla="*/ 0 h 4"/>
                  <a:gd name="T6" fmla="*/ 49 w 25"/>
                  <a:gd name="T7" fmla="*/ 3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4">
                    <a:moveTo>
                      <a:pt x="25" y="3"/>
                    </a:moveTo>
                    <a:lnTo>
                      <a:pt x="25" y="4"/>
                    </a:lnTo>
                    <a:lnTo>
                      <a:pt x="0" y="0"/>
                    </a:lnTo>
                    <a:lnTo>
                      <a:pt x="25"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6" name="Freeform 57"/>
              <p:cNvSpPr>
                <a:spLocks/>
              </p:cNvSpPr>
              <p:nvPr/>
            </p:nvSpPr>
            <p:spPr bwMode="auto">
              <a:xfrm>
                <a:off x="19495" y="9308"/>
                <a:ext cx="58" cy="44"/>
              </a:xfrm>
              <a:custGeom>
                <a:avLst/>
                <a:gdLst>
                  <a:gd name="T0" fmla="*/ 58 w 27"/>
                  <a:gd name="T1" fmla="*/ 9 h 15"/>
                  <a:gd name="T2" fmla="*/ 52 w 27"/>
                  <a:gd name="T3" fmla="*/ 44 h 15"/>
                  <a:gd name="T4" fmla="*/ 0 w 27"/>
                  <a:gd name="T5" fmla="*/ 32 h 15"/>
                  <a:gd name="T6" fmla="*/ 4 w 27"/>
                  <a:gd name="T7" fmla="*/ 0 h 15"/>
                  <a:gd name="T8" fmla="*/ 58 w 27"/>
                  <a:gd name="T9" fmla="*/ 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5">
                    <a:moveTo>
                      <a:pt x="27" y="3"/>
                    </a:moveTo>
                    <a:lnTo>
                      <a:pt x="24" y="15"/>
                    </a:lnTo>
                    <a:lnTo>
                      <a:pt x="0" y="11"/>
                    </a:lnTo>
                    <a:lnTo>
                      <a:pt x="2" y="0"/>
                    </a:lnTo>
                    <a:lnTo>
                      <a:pt x="27"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7" name="Rectangle 58"/>
              <p:cNvSpPr>
                <a:spLocks noChangeArrowheads="1"/>
              </p:cNvSpPr>
              <p:nvPr/>
            </p:nvSpPr>
            <p:spPr bwMode="auto">
              <a:xfrm>
                <a:off x="19659" y="7981"/>
                <a:ext cx="49"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98" name="Rectangle 59"/>
              <p:cNvSpPr>
                <a:spLocks noChangeArrowheads="1"/>
              </p:cNvSpPr>
              <p:nvPr/>
            </p:nvSpPr>
            <p:spPr bwMode="auto">
              <a:xfrm>
                <a:off x="19504" y="12045"/>
                <a:ext cx="49" cy="66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99" name="Freeform 60"/>
              <p:cNvSpPr>
                <a:spLocks/>
              </p:cNvSpPr>
              <p:nvPr/>
            </p:nvSpPr>
            <p:spPr bwMode="auto">
              <a:xfrm>
                <a:off x="19479" y="12702"/>
                <a:ext cx="74" cy="262"/>
              </a:xfrm>
              <a:custGeom>
                <a:avLst/>
                <a:gdLst>
                  <a:gd name="T0" fmla="*/ 74 w 36"/>
                  <a:gd name="T1" fmla="*/ 5 h 112"/>
                  <a:gd name="T2" fmla="*/ 23 w 36"/>
                  <a:gd name="T3" fmla="*/ 0 h 112"/>
                  <a:gd name="T4" fmla="*/ 0 w 36"/>
                  <a:gd name="T5" fmla="*/ 257 h 112"/>
                  <a:gd name="T6" fmla="*/ 49 w 36"/>
                  <a:gd name="T7" fmla="*/ 262 h 112"/>
                  <a:gd name="T8" fmla="*/ 74 w 36"/>
                  <a:gd name="T9" fmla="*/ 5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12">
                    <a:moveTo>
                      <a:pt x="36" y="2"/>
                    </a:moveTo>
                    <a:lnTo>
                      <a:pt x="11" y="0"/>
                    </a:lnTo>
                    <a:lnTo>
                      <a:pt x="0" y="110"/>
                    </a:lnTo>
                    <a:lnTo>
                      <a:pt x="24" y="112"/>
                    </a:lnTo>
                    <a:lnTo>
                      <a:pt x="36"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0" name="Freeform 61"/>
              <p:cNvSpPr>
                <a:spLocks/>
              </p:cNvSpPr>
              <p:nvPr/>
            </p:nvSpPr>
            <p:spPr bwMode="auto">
              <a:xfrm>
                <a:off x="19504" y="12662"/>
                <a:ext cx="49" cy="44"/>
              </a:xfrm>
              <a:custGeom>
                <a:avLst/>
                <a:gdLst>
                  <a:gd name="T0" fmla="*/ 49 w 26"/>
                  <a:gd name="T1" fmla="*/ 44 h 2"/>
                  <a:gd name="T2" fmla="*/ 47 w 26"/>
                  <a:gd name="T3" fmla="*/ 44 h 2"/>
                  <a:gd name="T4" fmla="*/ 0 w 26"/>
                  <a:gd name="T5" fmla="*/ 0 h 2"/>
                  <a:gd name="T6" fmla="*/ 4 w 26"/>
                  <a:gd name="T7" fmla="*/ 44 h 2"/>
                  <a:gd name="T8" fmla="*/ 49 w 26"/>
                  <a:gd name="T9" fmla="*/ 4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
                    <a:moveTo>
                      <a:pt x="26" y="2"/>
                    </a:moveTo>
                    <a:lnTo>
                      <a:pt x="25" y="2"/>
                    </a:lnTo>
                    <a:lnTo>
                      <a:pt x="0" y="0"/>
                    </a:lnTo>
                    <a:lnTo>
                      <a:pt x="2" y="2"/>
                    </a:lnTo>
                    <a:lnTo>
                      <a:pt x="26"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1" name="Freeform 62"/>
              <p:cNvSpPr>
                <a:spLocks/>
              </p:cNvSpPr>
              <p:nvPr/>
            </p:nvSpPr>
            <p:spPr bwMode="auto">
              <a:xfrm>
                <a:off x="19415" y="12957"/>
                <a:ext cx="113" cy="299"/>
              </a:xfrm>
              <a:custGeom>
                <a:avLst/>
                <a:gdLst>
                  <a:gd name="T0" fmla="*/ 113 w 55"/>
                  <a:gd name="T1" fmla="*/ 14 h 128"/>
                  <a:gd name="T2" fmla="*/ 66 w 55"/>
                  <a:gd name="T3" fmla="*/ 0 h 128"/>
                  <a:gd name="T4" fmla="*/ 0 w 55"/>
                  <a:gd name="T5" fmla="*/ 285 h 128"/>
                  <a:gd name="T6" fmla="*/ 47 w 55"/>
                  <a:gd name="T7" fmla="*/ 299 h 128"/>
                  <a:gd name="T8" fmla="*/ 113 w 55"/>
                  <a:gd name="T9" fmla="*/ 14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28">
                    <a:moveTo>
                      <a:pt x="55" y="6"/>
                    </a:moveTo>
                    <a:lnTo>
                      <a:pt x="32" y="0"/>
                    </a:lnTo>
                    <a:lnTo>
                      <a:pt x="0" y="122"/>
                    </a:lnTo>
                    <a:lnTo>
                      <a:pt x="23" y="128"/>
                    </a:lnTo>
                    <a:lnTo>
                      <a:pt x="55" y="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2" name="Freeform 63"/>
              <p:cNvSpPr>
                <a:spLocks/>
              </p:cNvSpPr>
              <p:nvPr/>
            </p:nvSpPr>
            <p:spPr bwMode="auto">
              <a:xfrm>
                <a:off x="19479" y="12934"/>
                <a:ext cx="49" cy="44"/>
              </a:xfrm>
              <a:custGeom>
                <a:avLst/>
                <a:gdLst>
                  <a:gd name="T0" fmla="*/ 49 w 24"/>
                  <a:gd name="T1" fmla="*/ 15 h 9"/>
                  <a:gd name="T2" fmla="*/ 49 w 24"/>
                  <a:gd name="T3" fmla="*/ 44 h 9"/>
                  <a:gd name="T4" fmla="*/ 49 w 24"/>
                  <a:gd name="T5" fmla="*/ 29 h 9"/>
                  <a:gd name="T6" fmla="*/ 2 w 24"/>
                  <a:gd name="T7" fmla="*/ 0 h 9"/>
                  <a:gd name="T8" fmla="*/ 0 w 24"/>
                  <a:gd name="T9" fmla="*/ 5 h 9"/>
                  <a:gd name="T10" fmla="*/ 49 w 24"/>
                  <a:gd name="T11" fmla="*/ 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9">
                    <a:moveTo>
                      <a:pt x="24" y="3"/>
                    </a:moveTo>
                    <a:lnTo>
                      <a:pt x="24" y="9"/>
                    </a:lnTo>
                    <a:lnTo>
                      <a:pt x="24" y="6"/>
                    </a:lnTo>
                    <a:lnTo>
                      <a:pt x="1" y="0"/>
                    </a:lnTo>
                    <a:lnTo>
                      <a:pt x="0" y="1"/>
                    </a:lnTo>
                    <a:lnTo>
                      <a:pt x="24"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3" name="Freeform 64"/>
              <p:cNvSpPr>
                <a:spLocks/>
              </p:cNvSpPr>
              <p:nvPr/>
            </p:nvSpPr>
            <p:spPr bwMode="auto">
              <a:xfrm>
                <a:off x="19282" y="13237"/>
                <a:ext cx="179" cy="513"/>
              </a:xfrm>
              <a:custGeom>
                <a:avLst/>
                <a:gdLst>
                  <a:gd name="T0" fmla="*/ 179 w 87"/>
                  <a:gd name="T1" fmla="*/ 19 h 219"/>
                  <a:gd name="T2" fmla="*/ 132 w 87"/>
                  <a:gd name="T3" fmla="*/ 0 h 219"/>
                  <a:gd name="T4" fmla="*/ 0 w 87"/>
                  <a:gd name="T5" fmla="*/ 497 h 219"/>
                  <a:gd name="T6" fmla="*/ 47 w 87"/>
                  <a:gd name="T7" fmla="*/ 513 h 219"/>
                  <a:gd name="T8" fmla="*/ 179 w 87"/>
                  <a:gd name="T9" fmla="*/ 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219">
                    <a:moveTo>
                      <a:pt x="87" y="8"/>
                    </a:moveTo>
                    <a:lnTo>
                      <a:pt x="64" y="0"/>
                    </a:lnTo>
                    <a:lnTo>
                      <a:pt x="0" y="212"/>
                    </a:lnTo>
                    <a:lnTo>
                      <a:pt x="23" y="219"/>
                    </a:lnTo>
                    <a:lnTo>
                      <a:pt x="87"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4" name="Freeform 65"/>
              <p:cNvSpPr>
                <a:spLocks/>
              </p:cNvSpPr>
              <p:nvPr/>
            </p:nvSpPr>
            <p:spPr bwMode="auto">
              <a:xfrm>
                <a:off x="19415" y="13212"/>
                <a:ext cx="47" cy="44"/>
              </a:xfrm>
              <a:custGeom>
                <a:avLst/>
                <a:gdLst>
                  <a:gd name="T0" fmla="*/ 47 w 23"/>
                  <a:gd name="T1" fmla="*/ 44 h 8"/>
                  <a:gd name="T2" fmla="*/ 0 w 23"/>
                  <a:gd name="T3" fmla="*/ 0 h 8"/>
                  <a:gd name="T4" fmla="*/ 0 w 23"/>
                  <a:gd name="T5" fmla="*/ 11 h 8"/>
                  <a:gd name="T6" fmla="*/ 47 w 23"/>
                  <a:gd name="T7" fmla="*/ 44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8">
                    <a:moveTo>
                      <a:pt x="23" y="8"/>
                    </a:moveTo>
                    <a:lnTo>
                      <a:pt x="0" y="0"/>
                    </a:lnTo>
                    <a:lnTo>
                      <a:pt x="0" y="2"/>
                    </a:lnTo>
                    <a:lnTo>
                      <a:pt x="23"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5" name="Rectangle 66"/>
              <p:cNvSpPr>
                <a:spLocks noChangeArrowheads="1"/>
              </p:cNvSpPr>
              <p:nvPr/>
            </p:nvSpPr>
            <p:spPr bwMode="auto">
              <a:xfrm>
                <a:off x="19504" y="12002"/>
                <a:ext cx="49"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06" name="Rectangle 67"/>
              <p:cNvSpPr>
                <a:spLocks noChangeArrowheads="1"/>
              </p:cNvSpPr>
              <p:nvPr/>
            </p:nvSpPr>
            <p:spPr bwMode="auto">
              <a:xfrm>
                <a:off x="19149" y="11131"/>
                <a:ext cx="49" cy="21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07" name="Freeform 68"/>
              <p:cNvSpPr>
                <a:spLocks/>
              </p:cNvSpPr>
              <p:nvPr/>
            </p:nvSpPr>
            <p:spPr bwMode="auto">
              <a:xfrm>
                <a:off x="19149" y="11335"/>
                <a:ext cx="112" cy="323"/>
              </a:xfrm>
              <a:custGeom>
                <a:avLst/>
                <a:gdLst>
                  <a:gd name="T0" fmla="*/ 47 w 55"/>
                  <a:gd name="T1" fmla="*/ 0 h 138"/>
                  <a:gd name="T2" fmla="*/ 0 w 55"/>
                  <a:gd name="T3" fmla="*/ 16 h 138"/>
                  <a:gd name="T4" fmla="*/ 65 w 55"/>
                  <a:gd name="T5" fmla="*/ 323 h 138"/>
                  <a:gd name="T6" fmla="*/ 112 w 55"/>
                  <a:gd name="T7" fmla="*/ 309 h 138"/>
                  <a:gd name="T8" fmla="*/ 47 w 55"/>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8">
                    <a:moveTo>
                      <a:pt x="23" y="0"/>
                    </a:moveTo>
                    <a:lnTo>
                      <a:pt x="0" y="7"/>
                    </a:lnTo>
                    <a:lnTo>
                      <a:pt x="32" y="138"/>
                    </a:lnTo>
                    <a:lnTo>
                      <a:pt x="55" y="132"/>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8" name="Freeform 69"/>
              <p:cNvSpPr>
                <a:spLocks/>
              </p:cNvSpPr>
              <p:nvPr/>
            </p:nvSpPr>
            <p:spPr bwMode="auto">
              <a:xfrm>
                <a:off x="19149" y="11307"/>
                <a:ext cx="49" cy="44"/>
              </a:xfrm>
              <a:custGeom>
                <a:avLst/>
                <a:gdLst>
                  <a:gd name="T0" fmla="*/ 0 w 25"/>
                  <a:gd name="T1" fmla="*/ 19 h 7"/>
                  <a:gd name="T2" fmla="*/ 0 w 25"/>
                  <a:gd name="T3" fmla="*/ 44 h 7"/>
                  <a:gd name="T4" fmla="*/ 45 w 25"/>
                  <a:gd name="T5" fmla="*/ 0 h 7"/>
                  <a:gd name="T6" fmla="*/ 49 w 25"/>
                  <a:gd name="T7" fmla="*/ 19 h 7"/>
                  <a:gd name="T8" fmla="*/ 0 w 25"/>
                  <a:gd name="T9" fmla="*/ 1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0" y="3"/>
                    </a:moveTo>
                    <a:lnTo>
                      <a:pt x="0" y="7"/>
                    </a:lnTo>
                    <a:lnTo>
                      <a:pt x="23" y="0"/>
                    </a:lnTo>
                    <a:lnTo>
                      <a:pt x="25" y="3"/>
                    </a:lnTo>
                    <a:lnTo>
                      <a:pt x="0"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9" name="Freeform 70"/>
              <p:cNvSpPr>
                <a:spLocks/>
              </p:cNvSpPr>
              <p:nvPr/>
            </p:nvSpPr>
            <p:spPr bwMode="auto">
              <a:xfrm>
                <a:off x="19214" y="11641"/>
                <a:ext cx="158" cy="344"/>
              </a:xfrm>
              <a:custGeom>
                <a:avLst/>
                <a:gdLst>
                  <a:gd name="T0" fmla="*/ 47 w 77"/>
                  <a:gd name="T1" fmla="*/ 0 h 147"/>
                  <a:gd name="T2" fmla="*/ 0 w 77"/>
                  <a:gd name="T3" fmla="*/ 16 h 147"/>
                  <a:gd name="T4" fmla="*/ 111 w 77"/>
                  <a:gd name="T5" fmla="*/ 344 h 147"/>
                  <a:gd name="T6" fmla="*/ 158 w 77"/>
                  <a:gd name="T7" fmla="*/ 328 h 147"/>
                  <a:gd name="T8" fmla="*/ 47 w 77"/>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47">
                    <a:moveTo>
                      <a:pt x="23" y="0"/>
                    </a:moveTo>
                    <a:lnTo>
                      <a:pt x="0" y="7"/>
                    </a:lnTo>
                    <a:lnTo>
                      <a:pt x="54" y="147"/>
                    </a:lnTo>
                    <a:lnTo>
                      <a:pt x="77" y="140"/>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0" name="Freeform 71"/>
              <p:cNvSpPr>
                <a:spLocks/>
              </p:cNvSpPr>
              <p:nvPr/>
            </p:nvSpPr>
            <p:spPr bwMode="auto">
              <a:xfrm>
                <a:off x="19214" y="11614"/>
                <a:ext cx="47" cy="44"/>
              </a:xfrm>
              <a:custGeom>
                <a:avLst/>
                <a:gdLst>
                  <a:gd name="T0" fmla="*/ 0 w 23"/>
                  <a:gd name="T1" fmla="*/ 44 h 7"/>
                  <a:gd name="T2" fmla="*/ 47 w 23"/>
                  <a:gd name="T3" fmla="*/ 0 h 7"/>
                  <a:gd name="T4" fmla="*/ 47 w 23"/>
                  <a:gd name="T5" fmla="*/ 6 h 7"/>
                  <a:gd name="T6" fmla="*/ 0 w 23"/>
                  <a:gd name="T7" fmla="*/ 4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7">
                    <a:moveTo>
                      <a:pt x="0" y="7"/>
                    </a:moveTo>
                    <a:lnTo>
                      <a:pt x="23" y="0"/>
                    </a:lnTo>
                    <a:lnTo>
                      <a:pt x="23" y="1"/>
                    </a:lnTo>
                    <a:lnTo>
                      <a:pt x="0" y="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1" name="Freeform 72"/>
              <p:cNvSpPr>
                <a:spLocks/>
              </p:cNvSpPr>
              <p:nvPr/>
            </p:nvSpPr>
            <p:spPr bwMode="auto">
              <a:xfrm>
                <a:off x="19324" y="11964"/>
                <a:ext cx="158" cy="263"/>
              </a:xfrm>
              <a:custGeom>
                <a:avLst/>
                <a:gdLst>
                  <a:gd name="T0" fmla="*/ 46 w 75"/>
                  <a:gd name="T1" fmla="*/ 0 h 112"/>
                  <a:gd name="T2" fmla="*/ 0 w 75"/>
                  <a:gd name="T3" fmla="*/ 28 h 112"/>
                  <a:gd name="T4" fmla="*/ 114 w 75"/>
                  <a:gd name="T5" fmla="*/ 263 h 112"/>
                  <a:gd name="T6" fmla="*/ 158 w 75"/>
                  <a:gd name="T7" fmla="*/ 235 h 112"/>
                  <a:gd name="T8" fmla="*/ 46 w 75"/>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12">
                    <a:moveTo>
                      <a:pt x="22" y="0"/>
                    </a:moveTo>
                    <a:lnTo>
                      <a:pt x="0" y="12"/>
                    </a:lnTo>
                    <a:lnTo>
                      <a:pt x="54" y="112"/>
                    </a:lnTo>
                    <a:lnTo>
                      <a:pt x="75" y="100"/>
                    </a:lnTo>
                    <a:lnTo>
                      <a:pt x="22"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2" name="Freeform 73"/>
              <p:cNvSpPr>
                <a:spLocks/>
              </p:cNvSpPr>
              <p:nvPr/>
            </p:nvSpPr>
            <p:spPr bwMode="auto">
              <a:xfrm>
                <a:off x="19324" y="11963"/>
                <a:ext cx="49" cy="44"/>
              </a:xfrm>
              <a:custGeom>
                <a:avLst/>
                <a:gdLst>
                  <a:gd name="T0" fmla="*/ 0 w 23"/>
                  <a:gd name="T1" fmla="*/ 22 h 18"/>
                  <a:gd name="T2" fmla="*/ 9 w 23"/>
                  <a:gd name="T3" fmla="*/ 44 h 18"/>
                  <a:gd name="T4" fmla="*/ 0 w 23"/>
                  <a:gd name="T5" fmla="*/ 29 h 18"/>
                  <a:gd name="T6" fmla="*/ 47 w 23"/>
                  <a:gd name="T7" fmla="*/ 0 h 18"/>
                  <a:gd name="T8" fmla="*/ 49 w 23"/>
                  <a:gd name="T9" fmla="*/ 5 h 18"/>
                  <a:gd name="T10" fmla="*/ 0 w 23"/>
                  <a:gd name="T11" fmla="*/ 2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8">
                    <a:moveTo>
                      <a:pt x="0" y="9"/>
                    </a:moveTo>
                    <a:lnTo>
                      <a:pt x="4" y="18"/>
                    </a:lnTo>
                    <a:lnTo>
                      <a:pt x="0" y="12"/>
                    </a:lnTo>
                    <a:lnTo>
                      <a:pt x="22" y="0"/>
                    </a:lnTo>
                    <a:lnTo>
                      <a:pt x="23" y="2"/>
                    </a:lnTo>
                    <a:lnTo>
                      <a:pt x="0" y="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3" name="Freeform 74"/>
              <p:cNvSpPr>
                <a:spLocks/>
              </p:cNvSpPr>
              <p:nvPr/>
            </p:nvSpPr>
            <p:spPr bwMode="auto">
              <a:xfrm>
                <a:off x="19436" y="12198"/>
                <a:ext cx="113" cy="171"/>
              </a:xfrm>
              <a:custGeom>
                <a:avLst/>
                <a:gdLst>
                  <a:gd name="T0" fmla="*/ 45 w 53"/>
                  <a:gd name="T1" fmla="*/ 0 h 73"/>
                  <a:gd name="T2" fmla="*/ 0 w 53"/>
                  <a:gd name="T3" fmla="*/ 28 h 73"/>
                  <a:gd name="T4" fmla="*/ 68 w 53"/>
                  <a:gd name="T5" fmla="*/ 171 h 73"/>
                  <a:gd name="T6" fmla="*/ 113 w 53"/>
                  <a:gd name="T7" fmla="*/ 145 h 73"/>
                  <a:gd name="T8" fmla="*/ 45 w 53"/>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3">
                    <a:moveTo>
                      <a:pt x="21" y="0"/>
                    </a:moveTo>
                    <a:lnTo>
                      <a:pt x="0" y="12"/>
                    </a:lnTo>
                    <a:lnTo>
                      <a:pt x="32" y="73"/>
                    </a:lnTo>
                    <a:lnTo>
                      <a:pt x="53" y="62"/>
                    </a:lnTo>
                    <a:lnTo>
                      <a:pt x="2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4" name="Freeform 75"/>
              <p:cNvSpPr>
                <a:spLocks/>
              </p:cNvSpPr>
              <p:nvPr/>
            </p:nvSpPr>
            <p:spPr bwMode="auto">
              <a:xfrm>
                <a:off x="19436" y="12183"/>
                <a:ext cx="47" cy="44"/>
              </a:xfrm>
              <a:custGeom>
                <a:avLst/>
                <a:gdLst>
                  <a:gd name="T0" fmla="*/ 0 w 21"/>
                  <a:gd name="T1" fmla="*/ 44 h 12"/>
                  <a:gd name="T2" fmla="*/ 47 w 21"/>
                  <a:gd name="T3" fmla="*/ 0 h 12"/>
                  <a:gd name="T4" fmla="*/ 0 w 21"/>
                  <a:gd name="T5" fmla="*/ 44 h 12"/>
                  <a:gd name="T6" fmla="*/ 0 60000 65536"/>
                  <a:gd name="T7" fmla="*/ 0 60000 65536"/>
                  <a:gd name="T8" fmla="*/ 0 60000 65536"/>
                </a:gdLst>
                <a:ahLst/>
                <a:cxnLst>
                  <a:cxn ang="T6">
                    <a:pos x="T0" y="T1"/>
                  </a:cxn>
                  <a:cxn ang="T7">
                    <a:pos x="T2" y="T3"/>
                  </a:cxn>
                  <a:cxn ang="T8">
                    <a:pos x="T4" y="T5"/>
                  </a:cxn>
                </a:cxnLst>
                <a:rect l="0" t="0" r="r" b="b"/>
                <a:pathLst>
                  <a:path w="21" h="12">
                    <a:moveTo>
                      <a:pt x="0" y="12"/>
                    </a:moveTo>
                    <a:lnTo>
                      <a:pt x="21" y="0"/>
                    </a:lnTo>
                    <a:lnTo>
                      <a:pt x="0" y="1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5" name="Rectangle 76"/>
              <p:cNvSpPr>
                <a:spLocks noChangeArrowheads="1"/>
              </p:cNvSpPr>
              <p:nvPr/>
            </p:nvSpPr>
            <p:spPr bwMode="auto">
              <a:xfrm>
                <a:off x="19504" y="12355"/>
                <a:ext cx="49" cy="11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16" name="Freeform 77"/>
              <p:cNvSpPr>
                <a:spLocks/>
              </p:cNvSpPr>
              <p:nvPr/>
            </p:nvSpPr>
            <p:spPr bwMode="auto">
              <a:xfrm>
                <a:off x="19504" y="12325"/>
                <a:ext cx="49" cy="44"/>
              </a:xfrm>
              <a:custGeom>
                <a:avLst/>
                <a:gdLst>
                  <a:gd name="T0" fmla="*/ 43 w 24"/>
                  <a:gd name="T1" fmla="*/ 0 h 11"/>
                  <a:gd name="T2" fmla="*/ 49 w 24"/>
                  <a:gd name="T3" fmla="*/ 20 h 11"/>
                  <a:gd name="T4" fmla="*/ 0 w 24"/>
                  <a:gd name="T5" fmla="*/ 20 h 11"/>
                  <a:gd name="T6" fmla="*/ 0 w 24"/>
                  <a:gd name="T7" fmla="*/ 44 h 11"/>
                  <a:gd name="T8" fmla="*/ 43 w 24"/>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1" y="0"/>
                    </a:moveTo>
                    <a:lnTo>
                      <a:pt x="24" y="5"/>
                    </a:lnTo>
                    <a:lnTo>
                      <a:pt x="0" y="5"/>
                    </a:lnTo>
                    <a:lnTo>
                      <a:pt x="0" y="11"/>
                    </a:lnTo>
                    <a:lnTo>
                      <a:pt x="2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7" name="Rectangle 78"/>
              <p:cNvSpPr>
                <a:spLocks noChangeArrowheads="1"/>
              </p:cNvSpPr>
              <p:nvPr/>
            </p:nvSpPr>
            <p:spPr bwMode="auto">
              <a:xfrm>
                <a:off x="19504" y="12471"/>
                <a:ext cx="49" cy="61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18" name="Freeform 79"/>
              <p:cNvSpPr>
                <a:spLocks/>
              </p:cNvSpPr>
              <p:nvPr/>
            </p:nvSpPr>
            <p:spPr bwMode="auto">
              <a:xfrm>
                <a:off x="19504" y="12431"/>
                <a:ext cx="49" cy="44"/>
              </a:xfrm>
              <a:custGeom>
                <a:avLst/>
                <a:gdLst>
                  <a:gd name="T0" fmla="*/ 0 w 24"/>
                  <a:gd name="T1" fmla="*/ 0 h 44"/>
                  <a:gd name="T2" fmla="*/ 49 w 24"/>
                  <a:gd name="T3" fmla="*/ 0 h 44"/>
                  <a:gd name="T4" fmla="*/ 0 w 24"/>
                  <a:gd name="T5" fmla="*/ 0 h 44"/>
                  <a:gd name="T6" fmla="*/ 0 60000 65536"/>
                  <a:gd name="T7" fmla="*/ 0 60000 65536"/>
                  <a:gd name="T8" fmla="*/ 0 60000 65536"/>
                </a:gdLst>
                <a:ahLst/>
                <a:cxnLst>
                  <a:cxn ang="T6">
                    <a:pos x="T0" y="T1"/>
                  </a:cxn>
                  <a:cxn ang="T7">
                    <a:pos x="T2" y="T3"/>
                  </a:cxn>
                  <a:cxn ang="T8">
                    <a:pos x="T4" y="T5"/>
                  </a:cxn>
                </a:cxnLst>
                <a:rect l="0" t="0" r="r" b="b"/>
                <a:pathLst>
                  <a:path w="24" h="44">
                    <a:moveTo>
                      <a:pt x="0" y="0"/>
                    </a:moveTo>
                    <a:lnTo>
                      <a:pt x="24" y="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9" name="Freeform 80"/>
              <p:cNvSpPr>
                <a:spLocks/>
              </p:cNvSpPr>
              <p:nvPr/>
            </p:nvSpPr>
            <p:spPr bwMode="auto">
              <a:xfrm>
                <a:off x="19495" y="13083"/>
                <a:ext cx="58" cy="283"/>
              </a:xfrm>
              <a:custGeom>
                <a:avLst/>
                <a:gdLst>
                  <a:gd name="T0" fmla="*/ 58 w 27"/>
                  <a:gd name="T1" fmla="*/ 0 h 121"/>
                  <a:gd name="T2" fmla="*/ 4 w 27"/>
                  <a:gd name="T3" fmla="*/ 0 h 121"/>
                  <a:gd name="T4" fmla="*/ 0 w 27"/>
                  <a:gd name="T5" fmla="*/ 283 h 121"/>
                  <a:gd name="T6" fmla="*/ 52 w 27"/>
                  <a:gd name="T7" fmla="*/ 283 h 121"/>
                  <a:gd name="T8" fmla="*/ 58 w 27"/>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21">
                    <a:moveTo>
                      <a:pt x="27" y="0"/>
                    </a:moveTo>
                    <a:lnTo>
                      <a:pt x="2" y="0"/>
                    </a:lnTo>
                    <a:lnTo>
                      <a:pt x="0" y="121"/>
                    </a:lnTo>
                    <a:lnTo>
                      <a:pt x="24" y="121"/>
                    </a:lnTo>
                    <a:lnTo>
                      <a:pt x="27"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0" name="Freeform 81"/>
              <p:cNvSpPr>
                <a:spLocks/>
              </p:cNvSpPr>
              <p:nvPr/>
            </p:nvSpPr>
            <p:spPr bwMode="auto">
              <a:xfrm>
                <a:off x="19504" y="13042"/>
                <a:ext cx="49" cy="44"/>
              </a:xfrm>
              <a:custGeom>
                <a:avLst/>
                <a:gdLst>
                  <a:gd name="T0" fmla="*/ 49 w 26"/>
                  <a:gd name="T1" fmla="*/ 0 h 44"/>
                  <a:gd name="T2" fmla="*/ 47 w 26"/>
                  <a:gd name="T3" fmla="*/ 0 h 44"/>
                  <a:gd name="T4" fmla="*/ 0 w 26"/>
                  <a:gd name="T5" fmla="*/ 0 h 44"/>
                  <a:gd name="T6" fmla="*/ 4 w 26"/>
                  <a:gd name="T7" fmla="*/ 0 h 44"/>
                  <a:gd name="T8" fmla="*/ 49 w 2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4">
                    <a:moveTo>
                      <a:pt x="26" y="0"/>
                    </a:moveTo>
                    <a:lnTo>
                      <a:pt x="25" y="0"/>
                    </a:lnTo>
                    <a:lnTo>
                      <a:pt x="0" y="0"/>
                    </a:lnTo>
                    <a:lnTo>
                      <a:pt x="2" y="0"/>
                    </a:lnTo>
                    <a:lnTo>
                      <a:pt x="26"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1" name="Freeform 82"/>
              <p:cNvSpPr>
                <a:spLocks/>
              </p:cNvSpPr>
              <p:nvPr/>
            </p:nvSpPr>
            <p:spPr bwMode="auto">
              <a:xfrm>
                <a:off x="19495" y="13366"/>
                <a:ext cx="58" cy="169"/>
              </a:xfrm>
              <a:custGeom>
                <a:avLst/>
                <a:gdLst>
                  <a:gd name="T0" fmla="*/ 52 w 27"/>
                  <a:gd name="T1" fmla="*/ 0 h 72"/>
                  <a:gd name="T2" fmla="*/ 0 w 27"/>
                  <a:gd name="T3" fmla="*/ 5 h 72"/>
                  <a:gd name="T4" fmla="*/ 4 w 27"/>
                  <a:gd name="T5" fmla="*/ 169 h 72"/>
                  <a:gd name="T6" fmla="*/ 58 w 27"/>
                  <a:gd name="T7" fmla="*/ 164 h 72"/>
                  <a:gd name="T8" fmla="*/ 52 w 27"/>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72">
                    <a:moveTo>
                      <a:pt x="24" y="0"/>
                    </a:moveTo>
                    <a:lnTo>
                      <a:pt x="0" y="2"/>
                    </a:lnTo>
                    <a:lnTo>
                      <a:pt x="2" y="72"/>
                    </a:lnTo>
                    <a:lnTo>
                      <a:pt x="27" y="70"/>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2" name="Freeform 83"/>
              <p:cNvSpPr>
                <a:spLocks/>
              </p:cNvSpPr>
              <p:nvPr/>
            </p:nvSpPr>
            <p:spPr bwMode="auto">
              <a:xfrm>
                <a:off x="19495" y="13327"/>
                <a:ext cx="54" cy="44"/>
              </a:xfrm>
              <a:custGeom>
                <a:avLst/>
                <a:gdLst>
                  <a:gd name="T0" fmla="*/ 0 w 24"/>
                  <a:gd name="T1" fmla="*/ 0 h 2"/>
                  <a:gd name="T2" fmla="*/ 0 w 24"/>
                  <a:gd name="T3" fmla="*/ 44 h 2"/>
                  <a:gd name="T4" fmla="*/ 54 w 24"/>
                  <a:gd name="T5" fmla="*/ 0 h 2"/>
                  <a:gd name="T6" fmla="*/ 0 w 2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
                    <a:moveTo>
                      <a:pt x="0" y="0"/>
                    </a:moveTo>
                    <a:lnTo>
                      <a:pt x="0" y="2"/>
                    </a:lnTo>
                    <a:lnTo>
                      <a:pt x="24" y="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3" name="Freeform 84"/>
              <p:cNvSpPr>
                <a:spLocks/>
              </p:cNvSpPr>
              <p:nvPr/>
            </p:nvSpPr>
            <p:spPr bwMode="auto">
              <a:xfrm>
                <a:off x="19504" y="13527"/>
                <a:ext cx="203" cy="1089"/>
              </a:xfrm>
              <a:custGeom>
                <a:avLst/>
                <a:gdLst>
                  <a:gd name="T0" fmla="*/ 51 w 99"/>
                  <a:gd name="T1" fmla="*/ 0 h 465"/>
                  <a:gd name="T2" fmla="*/ 0 w 99"/>
                  <a:gd name="T3" fmla="*/ 9 h 465"/>
                  <a:gd name="T4" fmla="*/ 152 w 99"/>
                  <a:gd name="T5" fmla="*/ 1089 h 465"/>
                  <a:gd name="T6" fmla="*/ 203 w 99"/>
                  <a:gd name="T7" fmla="*/ 1080 h 465"/>
                  <a:gd name="T8" fmla="*/ 51 w 99"/>
                  <a:gd name="T9" fmla="*/ 0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465">
                    <a:moveTo>
                      <a:pt x="25" y="0"/>
                    </a:moveTo>
                    <a:lnTo>
                      <a:pt x="0" y="4"/>
                    </a:lnTo>
                    <a:lnTo>
                      <a:pt x="74" y="465"/>
                    </a:lnTo>
                    <a:lnTo>
                      <a:pt x="99" y="461"/>
                    </a:lnTo>
                    <a:lnTo>
                      <a:pt x="2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4" name="Freeform 85"/>
              <p:cNvSpPr>
                <a:spLocks/>
              </p:cNvSpPr>
              <p:nvPr/>
            </p:nvSpPr>
            <p:spPr bwMode="auto">
              <a:xfrm>
                <a:off x="19504" y="13493"/>
                <a:ext cx="49" cy="44"/>
              </a:xfrm>
              <a:custGeom>
                <a:avLst/>
                <a:gdLst>
                  <a:gd name="T0" fmla="*/ 0 w 25"/>
                  <a:gd name="T1" fmla="*/ 33 h 4"/>
                  <a:gd name="T2" fmla="*/ 0 w 25"/>
                  <a:gd name="T3" fmla="*/ 44 h 4"/>
                  <a:gd name="T4" fmla="*/ 49 w 25"/>
                  <a:gd name="T5" fmla="*/ 0 h 4"/>
                  <a:gd name="T6" fmla="*/ 49 w 25"/>
                  <a:gd name="T7" fmla="*/ 11 h 4"/>
                  <a:gd name="T8" fmla="*/ 0 w 25"/>
                  <a:gd name="T9" fmla="*/ 3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
                    <a:moveTo>
                      <a:pt x="0" y="3"/>
                    </a:moveTo>
                    <a:lnTo>
                      <a:pt x="0" y="4"/>
                    </a:lnTo>
                    <a:lnTo>
                      <a:pt x="25" y="0"/>
                    </a:lnTo>
                    <a:lnTo>
                      <a:pt x="25" y="1"/>
                    </a:lnTo>
                    <a:lnTo>
                      <a:pt x="0"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5" name="Freeform 86"/>
              <p:cNvSpPr>
                <a:spLocks/>
              </p:cNvSpPr>
              <p:nvPr/>
            </p:nvSpPr>
            <p:spPr bwMode="auto">
              <a:xfrm>
                <a:off x="19659" y="14598"/>
                <a:ext cx="49" cy="44"/>
              </a:xfrm>
              <a:custGeom>
                <a:avLst/>
                <a:gdLst>
                  <a:gd name="T0" fmla="*/ 47 w 26"/>
                  <a:gd name="T1" fmla="*/ 0 h 15"/>
                  <a:gd name="T2" fmla="*/ 49 w 26"/>
                  <a:gd name="T3" fmla="*/ 35 h 15"/>
                  <a:gd name="T4" fmla="*/ 4 w 26"/>
                  <a:gd name="T5" fmla="*/ 44 h 15"/>
                  <a:gd name="T6" fmla="*/ 0 w 26"/>
                  <a:gd name="T7" fmla="*/ 12 h 15"/>
                  <a:gd name="T8" fmla="*/ 47 w 26"/>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5">
                    <a:moveTo>
                      <a:pt x="25" y="0"/>
                    </a:moveTo>
                    <a:lnTo>
                      <a:pt x="26" y="12"/>
                    </a:lnTo>
                    <a:lnTo>
                      <a:pt x="2" y="15"/>
                    </a:lnTo>
                    <a:lnTo>
                      <a:pt x="0" y="4"/>
                    </a:lnTo>
                    <a:lnTo>
                      <a:pt x="2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6" name="Rectangle 87"/>
              <p:cNvSpPr>
                <a:spLocks noChangeArrowheads="1"/>
              </p:cNvSpPr>
              <p:nvPr/>
            </p:nvSpPr>
            <p:spPr bwMode="auto">
              <a:xfrm>
                <a:off x="19149" y="11087"/>
                <a:ext cx="49"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27" name="Freeform 88"/>
              <p:cNvSpPr>
                <a:spLocks/>
              </p:cNvSpPr>
              <p:nvPr/>
            </p:nvSpPr>
            <p:spPr bwMode="auto">
              <a:xfrm>
                <a:off x="18968" y="8808"/>
                <a:ext cx="381" cy="933"/>
              </a:xfrm>
              <a:custGeom>
                <a:avLst/>
                <a:gdLst>
                  <a:gd name="T0" fmla="*/ 48 w 182"/>
                  <a:gd name="T1" fmla="*/ 0 h 398"/>
                  <a:gd name="T2" fmla="*/ 186 w 182"/>
                  <a:gd name="T3" fmla="*/ 384 h 398"/>
                  <a:gd name="T4" fmla="*/ 381 w 182"/>
                  <a:gd name="T5" fmla="*/ 914 h 398"/>
                  <a:gd name="T6" fmla="*/ 333 w 182"/>
                  <a:gd name="T7" fmla="*/ 933 h 398"/>
                  <a:gd name="T8" fmla="*/ 138 w 182"/>
                  <a:gd name="T9" fmla="*/ 403 h 398"/>
                  <a:gd name="T10" fmla="*/ 0 w 182"/>
                  <a:gd name="T11" fmla="*/ 19 h 398"/>
                  <a:gd name="T12" fmla="*/ 48 w 182"/>
                  <a:gd name="T13" fmla="*/ 0 h 3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98">
                    <a:moveTo>
                      <a:pt x="23" y="0"/>
                    </a:moveTo>
                    <a:lnTo>
                      <a:pt x="89" y="164"/>
                    </a:lnTo>
                    <a:lnTo>
                      <a:pt x="182" y="390"/>
                    </a:lnTo>
                    <a:lnTo>
                      <a:pt x="159" y="398"/>
                    </a:lnTo>
                    <a:lnTo>
                      <a:pt x="66" y="172"/>
                    </a:lnTo>
                    <a:lnTo>
                      <a:pt x="0" y="8"/>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8" name="Freeform 89"/>
              <p:cNvSpPr>
                <a:spLocks/>
              </p:cNvSpPr>
              <p:nvPr/>
            </p:nvSpPr>
            <p:spPr bwMode="auto">
              <a:xfrm>
                <a:off x="19303" y="9721"/>
                <a:ext cx="271" cy="642"/>
              </a:xfrm>
              <a:custGeom>
                <a:avLst/>
                <a:gdLst>
                  <a:gd name="T0" fmla="*/ 48 w 131"/>
                  <a:gd name="T1" fmla="*/ 0 h 274"/>
                  <a:gd name="T2" fmla="*/ 271 w 131"/>
                  <a:gd name="T3" fmla="*/ 626 h 274"/>
                  <a:gd name="T4" fmla="*/ 223 w 131"/>
                  <a:gd name="T5" fmla="*/ 642 h 274"/>
                  <a:gd name="T6" fmla="*/ 0 w 131"/>
                  <a:gd name="T7" fmla="*/ 19 h 274"/>
                  <a:gd name="T8" fmla="*/ 48 w 131"/>
                  <a:gd name="T9" fmla="*/ 0 h 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74">
                    <a:moveTo>
                      <a:pt x="23" y="0"/>
                    </a:moveTo>
                    <a:lnTo>
                      <a:pt x="131" y="267"/>
                    </a:lnTo>
                    <a:lnTo>
                      <a:pt x="108" y="274"/>
                    </a:lnTo>
                    <a:lnTo>
                      <a:pt x="0" y="8"/>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9" name="Freeform 90"/>
              <p:cNvSpPr>
                <a:spLocks/>
              </p:cNvSpPr>
              <p:nvPr/>
            </p:nvSpPr>
            <p:spPr bwMode="auto">
              <a:xfrm>
                <a:off x="19303" y="9697"/>
                <a:ext cx="47" cy="44"/>
              </a:xfrm>
              <a:custGeom>
                <a:avLst/>
                <a:gdLst>
                  <a:gd name="T0" fmla="*/ 47 w 23"/>
                  <a:gd name="T1" fmla="*/ 0 h 8"/>
                  <a:gd name="T2" fmla="*/ 0 w 23"/>
                  <a:gd name="T3" fmla="*/ 44 h 8"/>
                  <a:gd name="T4" fmla="*/ 47 w 23"/>
                  <a:gd name="T5" fmla="*/ 0 h 8"/>
                  <a:gd name="T6" fmla="*/ 0 60000 65536"/>
                  <a:gd name="T7" fmla="*/ 0 60000 65536"/>
                  <a:gd name="T8" fmla="*/ 0 60000 65536"/>
                </a:gdLst>
                <a:ahLst/>
                <a:cxnLst>
                  <a:cxn ang="T6">
                    <a:pos x="T0" y="T1"/>
                  </a:cxn>
                  <a:cxn ang="T7">
                    <a:pos x="T2" y="T3"/>
                  </a:cxn>
                  <a:cxn ang="T8">
                    <a:pos x="T4" y="T5"/>
                  </a:cxn>
                </a:cxnLst>
                <a:rect l="0" t="0" r="r" b="b"/>
                <a:pathLst>
                  <a:path w="23" h="8">
                    <a:moveTo>
                      <a:pt x="23" y="0"/>
                    </a:moveTo>
                    <a:lnTo>
                      <a:pt x="0" y="8"/>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0" name="Freeform 91"/>
              <p:cNvSpPr>
                <a:spLocks/>
              </p:cNvSpPr>
              <p:nvPr/>
            </p:nvSpPr>
            <p:spPr bwMode="auto">
              <a:xfrm>
                <a:off x="19525" y="10351"/>
                <a:ext cx="71" cy="450"/>
              </a:xfrm>
              <a:custGeom>
                <a:avLst/>
                <a:gdLst>
                  <a:gd name="T0" fmla="*/ 50 w 34"/>
                  <a:gd name="T1" fmla="*/ 0 h 192"/>
                  <a:gd name="T2" fmla="*/ 61 w 34"/>
                  <a:gd name="T3" fmla="*/ 54 h 192"/>
                  <a:gd name="T4" fmla="*/ 65 w 34"/>
                  <a:gd name="T5" fmla="*/ 150 h 192"/>
                  <a:gd name="T6" fmla="*/ 71 w 34"/>
                  <a:gd name="T7" fmla="*/ 450 h 192"/>
                  <a:gd name="T8" fmla="*/ 21 w 34"/>
                  <a:gd name="T9" fmla="*/ 450 h 192"/>
                  <a:gd name="T10" fmla="*/ 15 w 34"/>
                  <a:gd name="T11" fmla="*/ 152 h 192"/>
                  <a:gd name="T12" fmla="*/ 10 w 34"/>
                  <a:gd name="T13" fmla="*/ 59 h 192"/>
                  <a:gd name="T14" fmla="*/ 0 w 34"/>
                  <a:gd name="T15" fmla="*/ 9 h 192"/>
                  <a:gd name="T16" fmla="*/ 50 w 34"/>
                  <a:gd name="T17" fmla="*/ 0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92">
                    <a:moveTo>
                      <a:pt x="24" y="0"/>
                    </a:moveTo>
                    <a:lnTo>
                      <a:pt x="29" y="23"/>
                    </a:lnTo>
                    <a:lnTo>
                      <a:pt x="31" y="64"/>
                    </a:lnTo>
                    <a:lnTo>
                      <a:pt x="34" y="192"/>
                    </a:lnTo>
                    <a:lnTo>
                      <a:pt x="10" y="192"/>
                    </a:lnTo>
                    <a:lnTo>
                      <a:pt x="7" y="65"/>
                    </a:lnTo>
                    <a:lnTo>
                      <a:pt x="5" y="25"/>
                    </a:lnTo>
                    <a:lnTo>
                      <a:pt x="0" y="4"/>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1" name="Freeform 92"/>
              <p:cNvSpPr>
                <a:spLocks/>
              </p:cNvSpPr>
              <p:nvPr/>
            </p:nvSpPr>
            <p:spPr bwMode="auto">
              <a:xfrm>
                <a:off x="19525" y="10319"/>
                <a:ext cx="50" cy="44"/>
              </a:xfrm>
              <a:custGeom>
                <a:avLst/>
                <a:gdLst>
                  <a:gd name="T0" fmla="*/ 50 w 24"/>
                  <a:gd name="T1" fmla="*/ 13 h 10"/>
                  <a:gd name="T2" fmla="*/ 48 w 24"/>
                  <a:gd name="T3" fmla="*/ 0 h 10"/>
                  <a:gd name="T4" fmla="*/ 50 w 24"/>
                  <a:gd name="T5" fmla="*/ 22 h 10"/>
                  <a:gd name="T6" fmla="*/ 0 w 24"/>
                  <a:gd name="T7" fmla="*/ 40 h 10"/>
                  <a:gd name="T8" fmla="*/ 2 w 24"/>
                  <a:gd name="T9" fmla="*/ 44 h 10"/>
                  <a:gd name="T10" fmla="*/ 50 w 24"/>
                  <a:gd name="T11" fmla="*/ 13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
                    <a:moveTo>
                      <a:pt x="24" y="3"/>
                    </a:moveTo>
                    <a:lnTo>
                      <a:pt x="23" y="0"/>
                    </a:lnTo>
                    <a:lnTo>
                      <a:pt x="24" y="5"/>
                    </a:lnTo>
                    <a:lnTo>
                      <a:pt x="0" y="9"/>
                    </a:lnTo>
                    <a:lnTo>
                      <a:pt x="1" y="10"/>
                    </a:lnTo>
                    <a:lnTo>
                      <a:pt x="24"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2" name="Rectangle 93"/>
              <p:cNvSpPr>
                <a:spLocks noChangeArrowheads="1"/>
              </p:cNvSpPr>
              <p:nvPr/>
            </p:nvSpPr>
            <p:spPr bwMode="auto">
              <a:xfrm>
                <a:off x="19544" y="10783"/>
                <a:ext cx="52"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33" name="Freeform 94"/>
              <p:cNvSpPr>
                <a:spLocks/>
              </p:cNvSpPr>
              <p:nvPr/>
            </p:nvSpPr>
            <p:spPr bwMode="auto">
              <a:xfrm>
                <a:off x="18957" y="8784"/>
                <a:ext cx="58" cy="44"/>
              </a:xfrm>
              <a:custGeom>
                <a:avLst/>
                <a:gdLst>
                  <a:gd name="T0" fmla="*/ 58 w 28"/>
                  <a:gd name="T1" fmla="*/ 25 h 19"/>
                  <a:gd name="T2" fmla="*/ 48 w 28"/>
                  <a:gd name="T3" fmla="*/ 0 h 19"/>
                  <a:gd name="T4" fmla="*/ 0 w 28"/>
                  <a:gd name="T5" fmla="*/ 19 h 19"/>
                  <a:gd name="T6" fmla="*/ 10 w 28"/>
                  <a:gd name="T7" fmla="*/ 44 h 19"/>
                  <a:gd name="T8" fmla="*/ 58 w 28"/>
                  <a:gd name="T9" fmla="*/ 2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9">
                    <a:moveTo>
                      <a:pt x="28" y="11"/>
                    </a:moveTo>
                    <a:lnTo>
                      <a:pt x="23" y="0"/>
                    </a:lnTo>
                    <a:lnTo>
                      <a:pt x="0" y="8"/>
                    </a:lnTo>
                    <a:lnTo>
                      <a:pt x="5" y="19"/>
                    </a:lnTo>
                    <a:lnTo>
                      <a:pt x="28" y="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4" name="Freeform 95"/>
              <p:cNvSpPr>
                <a:spLocks/>
              </p:cNvSpPr>
              <p:nvPr/>
            </p:nvSpPr>
            <p:spPr bwMode="auto">
              <a:xfrm>
                <a:off x="18940" y="10513"/>
                <a:ext cx="161" cy="70"/>
              </a:xfrm>
              <a:custGeom>
                <a:avLst/>
                <a:gdLst>
                  <a:gd name="T0" fmla="*/ 2 w 79"/>
                  <a:gd name="T1" fmla="*/ 0 h 30"/>
                  <a:gd name="T2" fmla="*/ 94 w 79"/>
                  <a:gd name="T3" fmla="*/ 2 h 30"/>
                  <a:gd name="T4" fmla="*/ 161 w 79"/>
                  <a:gd name="T5" fmla="*/ 14 h 30"/>
                  <a:gd name="T6" fmla="*/ 155 w 79"/>
                  <a:gd name="T7" fmla="*/ 70 h 30"/>
                  <a:gd name="T8" fmla="*/ 88 w 79"/>
                  <a:gd name="T9" fmla="*/ 58 h 30"/>
                  <a:gd name="T10" fmla="*/ 0 w 79"/>
                  <a:gd name="T11" fmla="*/ 56 h 30"/>
                  <a:gd name="T12" fmla="*/ 2 w 7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30">
                    <a:moveTo>
                      <a:pt x="1" y="0"/>
                    </a:moveTo>
                    <a:lnTo>
                      <a:pt x="46" y="1"/>
                    </a:lnTo>
                    <a:lnTo>
                      <a:pt x="79" y="6"/>
                    </a:lnTo>
                    <a:lnTo>
                      <a:pt x="76" y="30"/>
                    </a:lnTo>
                    <a:lnTo>
                      <a:pt x="43" y="25"/>
                    </a:lnTo>
                    <a:lnTo>
                      <a:pt x="0" y="24"/>
                    </a:lnTo>
                    <a:lnTo>
                      <a:pt x="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5" name="Freeform 96"/>
              <p:cNvSpPr>
                <a:spLocks/>
              </p:cNvSpPr>
              <p:nvPr/>
            </p:nvSpPr>
            <p:spPr bwMode="auto">
              <a:xfrm>
                <a:off x="19095" y="10527"/>
                <a:ext cx="70" cy="78"/>
              </a:xfrm>
              <a:custGeom>
                <a:avLst/>
                <a:gdLst>
                  <a:gd name="T0" fmla="*/ 14 w 34"/>
                  <a:gd name="T1" fmla="*/ 0 h 33"/>
                  <a:gd name="T2" fmla="*/ 51 w 34"/>
                  <a:gd name="T3" fmla="*/ 12 h 33"/>
                  <a:gd name="T4" fmla="*/ 70 w 34"/>
                  <a:gd name="T5" fmla="*/ 24 h 33"/>
                  <a:gd name="T6" fmla="*/ 56 w 34"/>
                  <a:gd name="T7" fmla="*/ 78 h 33"/>
                  <a:gd name="T8" fmla="*/ 37 w 34"/>
                  <a:gd name="T9" fmla="*/ 66 h 33"/>
                  <a:gd name="T10" fmla="*/ 0 w 34"/>
                  <a:gd name="T11" fmla="*/ 54 h 33"/>
                  <a:gd name="T12" fmla="*/ 14 w 3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7" y="0"/>
                    </a:moveTo>
                    <a:lnTo>
                      <a:pt x="25" y="5"/>
                    </a:lnTo>
                    <a:lnTo>
                      <a:pt x="34" y="10"/>
                    </a:lnTo>
                    <a:lnTo>
                      <a:pt x="27" y="33"/>
                    </a:lnTo>
                    <a:lnTo>
                      <a:pt x="18" y="28"/>
                    </a:lnTo>
                    <a:lnTo>
                      <a:pt x="0" y="23"/>
                    </a:lnTo>
                    <a:lnTo>
                      <a:pt x="7"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6" name="Freeform 97"/>
              <p:cNvSpPr>
                <a:spLocks/>
              </p:cNvSpPr>
              <p:nvPr/>
            </p:nvSpPr>
            <p:spPr bwMode="auto">
              <a:xfrm>
                <a:off x="19095" y="10527"/>
                <a:ext cx="44" cy="56"/>
              </a:xfrm>
              <a:custGeom>
                <a:avLst/>
                <a:gdLst>
                  <a:gd name="T0" fmla="*/ 24 w 9"/>
                  <a:gd name="T1" fmla="*/ 0 h 24"/>
                  <a:gd name="T2" fmla="*/ 44 w 9"/>
                  <a:gd name="T3" fmla="*/ 0 h 24"/>
                  <a:gd name="T4" fmla="*/ 34 w 9"/>
                  <a:gd name="T5" fmla="*/ 0 h 24"/>
                  <a:gd name="T6" fmla="*/ 0 w 9"/>
                  <a:gd name="T7" fmla="*/ 54 h 24"/>
                  <a:gd name="T8" fmla="*/ 10 w 9"/>
                  <a:gd name="T9" fmla="*/ 56 h 24"/>
                  <a:gd name="T10" fmla="*/ 24 w 9"/>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4">
                    <a:moveTo>
                      <a:pt x="5" y="0"/>
                    </a:moveTo>
                    <a:lnTo>
                      <a:pt x="9" y="0"/>
                    </a:lnTo>
                    <a:lnTo>
                      <a:pt x="7" y="0"/>
                    </a:lnTo>
                    <a:lnTo>
                      <a:pt x="0" y="23"/>
                    </a:lnTo>
                    <a:lnTo>
                      <a:pt x="2" y="24"/>
                    </a:lnTo>
                    <a:lnTo>
                      <a:pt x="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7" name="Freeform 98"/>
              <p:cNvSpPr>
                <a:spLocks/>
              </p:cNvSpPr>
              <p:nvPr/>
            </p:nvSpPr>
            <p:spPr bwMode="auto">
              <a:xfrm>
                <a:off x="19132" y="10574"/>
                <a:ext cx="63" cy="159"/>
              </a:xfrm>
              <a:custGeom>
                <a:avLst/>
                <a:gdLst>
                  <a:gd name="T0" fmla="*/ 50 w 30"/>
                  <a:gd name="T1" fmla="*/ 0 h 68"/>
                  <a:gd name="T2" fmla="*/ 61 w 30"/>
                  <a:gd name="T3" fmla="*/ 44 h 68"/>
                  <a:gd name="T4" fmla="*/ 63 w 30"/>
                  <a:gd name="T5" fmla="*/ 152 h 68"/>
                  <a:gd name="T6" fmla="*/ 13 w 30"/>
                  <a:gd name="T7" fmla="*/ 159 h 68"/>
                  <a:gd name="T8" fmla="*/ 11 w 30"/>
                  <a:gd name="T9" fmla="*/ 51 h 68"/>
                  <a:gd name="T10" fmla="*/ 0 w 30"/>
                  <a:gd name="T11" fmla="*/ 9 h 68"/>
                  <a:gd name="T12" fmla="*/ 50 w 30"/>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8">
                    <a:moveTo>
                      <a:pt x="24" y="0"/>
                    </a:moveTo>
                    <a:lnTo>
                      <a:pt x="29" y="19"/>
                    </a:lnTo>
                    <a:lnTo>
                      <a:pt x="30" y="65"/>
                    </a:lnTo>
                    <a:lnTo>
                      <a:pt x="6" y="68"/>
                    </a:lnTo>
                    <a:lnTo>
                      <a:pt x="5" y="22"/>
                    </a:lnTo>
                    <a:lnTo>
                      <a:pt x="0" y="4"/>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8" name="Freeform 99"/>
              <p:cNvSpPr>
                <a:spLocks/>
              </p:cNvSpPr>
              <p:nvPr/>
            </p:nvSpPr>
            <p:spPr bwMode="auto">
              <a:xfrm>
                <a:off x="19132" y="10551"/>
                <a:ext cx="49" cy="54"/>
              </a:xfrm>
              <a:custGeom>
                <a:avLst/>
                <a:gdLst>
                  <a:gd name="T0" fmla="*/ 33 w 24"/>
                  <a:gd name="T1" fmla="*/ 0 h 23"/>
                  <a:gd name="T2" fmla="*/ 47 w 24"/>
                  <a:gd name="T3" fmla="*/ 7 h 23"/>
                  <a:gd name="T4" fmla="*/ 49 w 24"/>
                  <a:gd name="T5" fmla="*/ 23 h 23"/>
                  <a:gd name="T6" fmla="*/ 0 w 24"/>
                  <a:gd name="T7" fmla="*/ 33 h 23"/>
                  <a:gd name="T8" fmla="*/ 18 w 24"/>
                  <a:gd name="T9" fmla="*/ 54 h 23"/>
                  <a:gd name="T10" fmla="*/ 33 w 24"/>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3">
                    <a:moveTo>
                      <a:pt x="16" y="0"/>
                    </a:moveTo>
                    <a:lnTo>
                      <a:pt x="23" y="3"/>
                    </a:lnTo>
                    <a:lnTo>
                      <a:pt x="24" y="10"/>
                    </a:lnTo>
                    <a:lnTo>
                      <a:pt x="0" y="14"/>
                    </a:lnTo>
                    <a:lnTo>
                      <a:pt x="9" y="23"/>
                    </a:lnTo>
                    <a:lnTo>
                      <a:pt x="16"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39" name="Freeform 100"/>
              <p:cNvSpPr>
                <a:spLocks/>
              </p:cNvSpPr>
              <p:nvPr/>
            </p:nvSpPr>
            <p:spPr bwMode="auto">
              <a:xfrm>
                <a:off x="19132" y="10731"/>
                <a:ext cx="63" cy="164"/>
              </a:xfrm>
              <a:custGeom>
                <a:avLst/>
                <a:gdLst>
                  <a:gd name="T0" fmla="*/ 63 w 30"/>
                  <a:gd name="T1" fmla="*/ 0 h 70"/>
                  <a:gd name="T2" fmla="*/ 61 w 30"/>
                  <a:gd name="T3" fmla="*/ 110 h 70"/>
                  <a:gd name="T4" fmla="*/ 50 w 30"/>
                  <a:gd name="T5" fmla="*/ 164 h 70"/>
                  <a:gd name="T6" fmla="*/ 0 w 30"/>
                  <a:gd name="T7" fmla="*/ 159 h 70"/>
                  <a:gd name="T8" fmla="*/ 11 w 30"/>
                  <a:gd name="T9" fmla="*/ 108 h 70"/>
                  <a:gd name="T10" fmla="*/ 13 w 30"/>
                  <a:gd name="T11" fmla="*/ 0 h 70"/>
                  <a:gd name="T12" fmla="*/ 63 w 30"/>
                  <a:gd name="T13" fmla="*/ 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0">
                    <a:moveTo>
                      <a:pt x="30" y="0"/>
                    </a:moveTo>
                    <a:lnTo>
                      <a:pt x="29" y="47"/>
                    </a:lnTo>
                    <a:lnTo>
                      <a:pt x="24" y="70"/>
                    </a:lnTo>
                    <a:lnTo>
                      <a:pt x="0" y="68"/>
                    </a:lnTo>
                    <a:lnTo>
                      <a:pt x="5" y="46"/>
                    </a:lnTo>
                    <a:lnTo>
                      <a:pt x="6" y="0"/>
                    </a:lnTo>
                    <a:lnTo>
                      <a:pt x="3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0" name="Freeform 101"/>
              <p:cNvSpPr>
                <a:spLocks/>
              </p:cNvSpPr>
              <p:nvPr/>
            </p:nvSpPr>
            <p:spPr bwMode="auto">
              <a:xfrm>
                <a:off x="19144" y="10689"/>
                <a:ext cx="51" cy="44"/>
              </a:xfrm>
              <a:custGeom>
                <a:avLst/>
                <a:gdLst>
                  <a:gd name="T0" fmla="*/ 51 w 24"/>
                  <a:gd name="T1" fmla="*/ 0 h 3"/>
                  <a:gd name="T2" fmla="*/ 51 w 24"/>
                  <a:gd name="T3" fmla="*/ 29 h 3"/>
                  <a:gd name="T4" fmla="*/ 0 w 24"/>
                  <a:gd name="T5" fmla="*/ 29 h 3"/>
                  <a:gd name="T6" fmla="*/ 0 w 24"/>
                  <a:gd name="T7" fmla="*/ 44 h 3"/>
                  <a:gd name="T8" fmla="*/ 51 w 2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
                    <a:moveTo>
                      <a:pt x="24" y="0"/>
                    </a:moveTo>
                    <a:lnTo>
                      <a:pt x="24" y="2"/>
                    </a:lnTo>
                    <a:lnTo>
                      <a:pt x="0" y="2"/>
                    </a:lnTo>
                    <a:lnTo>
                      <a:pt x="0" y="3"/>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1" name="Freeform 102"/>
              <p:cNvSpPr>
                <a:spLocks/>
              </p:cNvSpPr>
              <p:nvPr/>
            </p:nvSpPr>
            <p:spPr bwMode="auto">
              <a:xfrm>
                <a:off x="19081" y="10876"/>
                <a:ext cx="96" cy="82"/>
              </a:xfrm>
              <a:custGeom>
                <a:avLst/>
                <a:gdLst>
                  <a:gd name="T0" fmla="*/ 96 w 44"/>
                  <a:gd name="T1" fmla="*/ 35 h 35"/>
                  <a:gd name="T2" fmla="*/ 85 w 44"/>
                  <a:gd name="T3" fmla="*/ 49 h 35"/>
                  <a:gd name="T4" fmla="*/ 65 w 44"/>
                  <a:gd name="T5" fmla="*/ 68 h 35"/>
                  <a:gd name="T6" fmla="*/ 15 w 44"/>
                  <a:gd name="T7" fmla="*/ 82 h 35"/>
                  <a:gd name="T8" fmla="*/ 0 w 44"/>
                  <a:gd name="T9" fmla="*/ 30 h 35"/>
                  <a:gd name="T10" fmla="*/ 44 w 44"/>
                  <a:gd name="T11" fmla="*/ 19 h 35"/>
                  <a:gd name="T12" fmla="*/ 50 w 44"/>
                  <a:gd name="T13" fmla="*/ 9 h 35"/>
                  <a:gd name="T14" fmla="*/ 55 w 44"/>
                  <a:gd name="T15" fmla="*/ 0 h 35"/>
                  <a:gd name="T16" fmla="*/ 96 w 44"/>
                  <a:gd name="T17" fmla="*/ 35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5">
                    <a:moveTo>
                      <a:pt x="44" y="15"/>
                    </a:moveTo>
                    <a:lnTo>
                      <a:pt x="39" y="21"/>
                    </a:lnTo>
                    <a:lnTo>
                      <a:pt x="30" y="29"/>
                    </a:lnTo>
                    <a:lnTo>
                      <a:pt x="7" y="35"/>
                    </a:lnTo>
                    <a:lnTo>
                      <a:pt x="0" y="13"/>
                    </a:lnTo>
                    <a:lnTo>
                      <a:pt x="20" y="8"/>
                    </a:lnTo>
                    <a:lnTo>
                      <a:pt x="23" y="4"/>
                    </a:lnTo>
                    <a:lnTo>
                      <a:pt x="25" y="0"/>
                    </a:lnTo>
                    <a:lnTo>
                      <a:pt x="44" y="1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2" name="Freeform 103"/>
              <p:cNvSpPr>
                <a:spLocks/>
              </p:cNvSpPr>
              <p:nvPr/>
            </p:nvSpPr>
            <p:spPr bwMode="auto">
              <a:xfrm>
                <a:off x="19132" y="10867"/>
                <a:ext cx="49" cy="44"/>
              </a:xfrm>
              <a:custGeom>
                <a:avLst/>
                <a:gdLst>
                  <a:gd name="T0" fmla="*/ 49 w 24"/>
                  <a:gd name="T1" fmla="*/ 23 h 15"/>
                  <a:gd name="T2" fmla="*/ 49 w 24"/>
                  <a:gd name="T3" fmla="*/ 38 h 15"/>
                  <a:gd name="T4" fmla="*/ 43 w 24"/>
                  <a:gd name="T5" fmla="*/ 44 h 15"/>
                  <a:gd name="T6" fmla="*/ 4 w 24"/>
                  <a:gd name="T7" fmla="*/ 0 h 15"/>
                  <a:gd name="T8" fmla="*/ 0 w 24"/>
                  <a:gd name="T9" fmla="*/ 18 h 15"/>
                  <a:gd name="T10" fmla="*/ 49 w 24"/>
                  <a:gd name="T11" fmla="*/ 2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5">
                    <a:moveTo>
                      <a:pt x="24" y="8"/>
                    </a:moveTo>
                    <a:lnTo>
                      <a:pt x="24" y="13"/>
                    </a:lnTo>
                    <a:lnTo>
                      <a:pt x="21" y="15"/>
                    </a:lnTo>
                    <a:lnTo>
                      <a:pt x="2" y="0"/>
                    </a:lnTo>
                    <a:lnTo>
                      <a:pt x="0" y="6"/>
                    </a:lnTo>
                    <a:lnTo>
                      <a:pt x="24"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3" name="Freeform 104"/>
              <p:cNvSpPr>
                <a:spLocks/>
              </p:cNvSpPr>
              <p:nvPr/>
            </p:nvSpPr>
            <p:spPr bwMode="auto">
              <a:xfrm>
                <a:off x="18945" y="10906"/>
                <a:ext cx="150" cy="66"/>
              </a:xfrm>
              <a:custGeom>
                <a:avLst/>
                <a:gdLst>
                  <a:gd name="T0" fmla="*/ 150 w 73"/>
                  <a:gd name="T1" fmla="*/ 52 h 28"/>
                  <a:gd name="T2" fmla="*/ 95 w 73"/>
                  <a:gd name="T3" fmla="*/ 59 h 28"/>
                  <a:gd name="T4" fmla="*/ 8 w 73"/>
                  <a:gd name="T5" fmla="*/ 66 h 28"/>
                  <a:gd name="T6" fmla="*/ 0 w 73"/>
                  <a:gd name="T7" fmla="*/ 14 h 28"/>
                  <a:gd name="T8" fmla="*/ 86 w 73"/>
                  <a:gd name="T9" fmla="*/ 5 h 28"/>
                  <a:gd name="T10" fmla="*/ 142 w 73"/>
                  <a:gd name="T11" fmla="*/ 0 h 28"/>
                  <a:gd name="T12" fmla="*/ 150 w 73"/>
                  <a:gd name="T13" fmla="*/ 5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28">
                    <a:moveTo>
                      <a:pt x="73" y="22"/>
                    </a:moveTo>
                    <a:lnTo>
                      <a:pt x="46" y="25"/>
                    </a:lnTo>
                    <a:lnTo>
                      <a:pt x="4" y="28"/>
                    </a:lnTo>
                    <a:lnTo>
                      <a:pt x="0" y="6"/>
                    </a:lnTo>
                    <a:lnTo>
                      <a:pt x="42" y="2"/>
                    </a:lnTo>
                    <a:lnTo>
                      <a:pt x="69" y="0"/>
                    </a:lnTo>
                    <a:lnTo>
                      <a:pt x="73" y="2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4" name="Freeform 105"/>
              <p:cNvSpPr>
                <a:spLocks/>
              </p:cNvSpPr>
              <p:nvPr/>
            </p:nvSpPr>
            <p:spPr bwMode="auto">
              <a:xfrm>
                <a:off x="19081" y="10906"/>
                <a:ext cx="44" cy="52"/>
              </a:xfrm>
              <a:custGeom>
                <a:avLst/>
                <a:gdLst>
                  <a:gd name="T0" fmla="*/ 31 w 10"/>
                  <a:gd name="T1" fmla="*/ 52 h 22"/>
                  <a:gd name="T2" fmla="*/ 44 w 10"/>
                  <a:gd name="T3" fmla="*/ 52 h 22"/>
                  <a:gd name="T4" fmla="*/ 22 w 10"/>
                  <a:gd name="T5" fmla="*/ 52 h 22"/>
                  <a:gd name="T6" fmla="*/ 4 w 10"/>
                  <a:gd name="T7" fmla="*/ 0 h 22"/>
                  <a:gd name="T8" fmla="*/ 0 w 10"/>
                  <a:gd name="T9" fmla="*/ 0 h 22"/>
                  <a:gd name="T10" fmla="*/ 31 w 10"/>
                  <a:gd name="T11" fmla="*/ 5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22">
                    <a:moveTo>
                      <a:pt x="7" y="22"/>
                    </a:moveTo>
                    <a:lnTo>
                      <a:pt x="10" y="22"/>
                    </a:lnTo>
                    <a:lnTo>
                      <a:pt x="5" y="22"/>
                    </a:lnTo>
                    <a:lnTo>
                      <a:pt x="1" y="0"/>
                    </a:lnTo>
                    <a:lnTo>
                      <a:pt x="0" y="0"/>
                    </a:lnTo>
                    <a:lnTo>
                      <a:pt x="7" y="2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5" name="Freeform 106"/>
              <p:cNvSpPr>
                <a:spLocks/>
              </p:cNvSpPr>
              <p:nvPr/>
            </p:nvSpPr>
            <p:spPr bwMode="auto">
              <a:xfrm>
                <a:off x="18919" y="10921"/>
                <a:ext cx="44" cy="56"/>
              </a:xfrm>
              <a:custGeom>
                <a:avLst/>
                <a:gdLst>
                  <a:gd name="T0" fmla="*/ 44 w 15"/>
                  <a:gd name="T1" fmla="*/ 51 h 24"/>
                  <a:gd name="T2" fmla="*/ 9 w 15"/>
                  <a:gd name="T3" fmla="*/ 56 h 24"/>
                  <a:gd name="T4" fmla="*/ 0 w 15"/>
                  <a:gd name="T5" fmla="*/ 2 h 24"/>
                  <a:gd name="T6" fmla="*/ 32 w 15"/>
                  <a:gd name="T7" fmla="*/ 0 h 24"/>
                  <a:gd name="T8" fmla="*/ 44 w 15"/>
                  <a:gd name="T9" fmla="*/ 51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15" y="22"/>
                    </a:moveTo>
                    <a:lnTo>
                      <a:pt x="3" y="24"/>
                    </a:lnTo>
                    <a:lnTo>
                      <a:pt x="0" y="1"/>
                    </a:lnTo>
                    <a:lnTo>
                      <a:pt x="11" y="0"/>
                    </a:lnTo>
                    <a:lnTo>
                      <a:pt x="15" y="2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6" name="Freeform 107"/>
              <p:cNvSpPr>
                <a:spLocks/>
              </p:cNvSpPr>
              <p:nvPr/>
            </p:nvSpPr>
            <p:spPr bwMode="auto">
              <a:xfrm>
                <a:off x="18914" y="10513"/>
                <a:ext cx="44" cy="56"/>
              </a:xfrm>
              <a:custGeom>
                <a:avLst/>
                <a:gdLst>
                  <a:gd name="T0" fmla="*/ 44 w 13"/>
                  <a:gd name="T1" fmla="*/ 0 h 24"/>
                  <a:gd name="T2" fmla="*/ 7 w 13"/>
                  <a:gd name="T3" fmla="*/ 0 h 24"/>
                  <a:gd name="T4" fmla="*/ 0 w 13"/>
                  <a:gd name="T5" fmla="*/ 56 h 24"/>
                  <a:gd name="T6" fmla="*/ 41 w 13"/>
                  <a:gd name="T7" fmla="*/ 56 h 24"/>
                  <a:gd name="T8" fmla="*/ 44 w 1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4">
                    <a:moveTo>
                      <a:pt x="13" y="0"/>
                    </a:moveTo>
                    <a:lnTo>
                      <a:pt x="2" y="0"/>
                    </a:lnTo>
                    <a:lnTo>
                      <a:pt x="0" y="24"/>
                    </a:lnTo>
                    <a:lnTo>
                      <a:pt x="12" y="24"/>
                    </a:lnTo>
                    <a:lnTo>
                      <a:pt x="1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7" name="Freeform 108"/>
              <p:cNvSpPr>
                <a:spLocks/>
              </p:cNvSpPr>
              <p:nvPr/>
            </p:nvSpPr>
            <p:spPr bwMode="auto">
              <a:xfrm>
                <a:off x="18903" y="8942"/>
                <a:ext cx="150" cy="574"/>
              </a:xfrm>
              <a:custGeom>
                <a:avLst/>
                <a:gdLst>
                  <a:gd name="T0" fmla="*/ 150 w 71"/>
                  <a:gd name="T1" fmla="*/ 0 h 245"/>
                  <a:gd name="T2" fmla="*/ 150 w 71"/>
                  <a:gd name="T3" fmla="*/ 87 h 245"/>
                  <a:gd name="T4" fmla="*/ 146 w 71"/>
                  <a:gd name="T5" fmla="*/ 148 h 245"/>
                  <a:gd name="T6" fmla="*/ 131 w 71"/>
                  <a:gd name="T7" fmla="*/ 216 h 245"/>
                  <a:gd name="T8" fmla="*/ 99 w 71"/>
                  <a:gd name="T9" fmla="*/ 380 h 245"/>
                  <a:gd name="T10" fmla="*/ 49 w 71"/>
                  <a:gd name="T11" fmla="*/ 574 h 245"/>
                  <a:gd name="T12" fmla="*/ 0 w 71"/>
                  <a:gd name="T13" fmla="*/ 555 h 245"/>
                  <a:gd name="T14" fmla="*/ 51 w 71"/>
                  <a:gd name="T15" fmla="*/ 365 h 245"/>
                  <a:gd name="T16" fmla="*/ 80 w 71"/>
                  <a:gd name="T17" fmla="*/ 206 h 245"/>
                  <a:gd name="T18" fmla="*/ 93 w 71"/>
                  <a:gd name="T19" fmla="*/ 143 h 245"/>
                  <a:gd name="T20" fmla="*/ 99 w 71"/>
                  <a:gd name="T21" fmla="*/ 84 h 245"/>
                  <a:gd name="T22" fmla="*/ 99 w 71"/>
                  <a:gd name="T23" fmla="*/ 0 h 245"/>
                  <a:gd name="T24" fmla="*/ 150 w 71"/>
                  <a:gd name="T25" fmla="*/ 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245">
                    <a:moveTo>
                      <a:pt x="71" y="0"/>
                    </a:moveTo>
                    <a:lnTo>
                      <a:pt x="71" y="37"/>
                    </a:lnTo>
                    <a:lnTo>
                      <a:pt x="69" y="63"/>
                    </a:lnTo>
                    <a:lnTo>
                      <a:pt x="62" y="92"/>
                    </a:lnTo>
                    <a:lnTo>
                      <a:pt x="47" y="162"/>
                    </a:lnTo>
                    <a:lnTo>
                      <a:pt x="23" y="245"/>
                    </a:lnTo>
                    <a:lnTo>
                      <a:pt x="0" y="237"/>
                    </a:lnTo>
                    <a:lnTo>
                      <a:pt x="24" y="156"/>
                    </a:lnTo>
                    <a:lnTo>
                      <a:pt x="38" y="88"/>
                    </a:lnTo>
                    <a:lnTo>
                      <a:pt x="44" y="61"/>
                    </a:lnTo>
                    <a:lnTo>
                      <a:pt x="47" y="36"/>
                    </a:lnTo>
                    <a:lnTo>
                      <a:pt x="47" y="0"/>
                    </a:lnTo>
                    <a:lnTo>
                      <a:pt x="7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8" name="Freeform 109"/>
              <p:cNvSpPr>
                <a:spLocks/>
              </p:cNvSpPr>
              <p:nvPr/>
            </p:nvSpPr>
            <p:spPr bwMode="auto">
              <a:xfrm>
                <a:off x="18895" y="9497"/>
                <a:ext cx="58" cy="45"/>
              </a:xfrm>
              <a:custGeom>
                <a:avLst/>
                <a:gdLst>
                  <a:gd name="T0" fmla="*/ 58 w 27"/>
                  <a:gd name="T1" fmla="*/ 19 h 19"/>
                  <a:gd name="T2" fmla="*/ 49 w 27"/>
                  <a:gd name="T3" fmla="*/ 45 h 19"/>
                  <a:gd name="T4" fmla="*/ 0 w 27"/>
                  <a:gd name="T5" fmla="*/ 26 h 19"/>
                  <a:gd name="T6" fmla="*/ 9 w 27"/>
                  <a:gd name="T7" fmla="*/ 0 h 19"/>
                  <a:gd name="T8" fmla="*/ 58 w 27"/>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27" y="8"/>
                    </a:moveTo>
                    <a:lnTo>
                      <a:pt x="23" y="19"/>
                    </a:lnTo>
                    <a:lnTo>
                      <a:pt x="0" y="11"/>
                    </a:lnTo>
                    <a:lnTo>
                      <a:pt x="4" y="0"/>
                    </a:lnTo>
                    <a:lnTo>
                      <a:pt x="27"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49" name="Rectangle 110"/>
              <p:cNvSpPr>
                <a:spLocks noChangeArrowheads="1"/>
              </p:cNvSpPr>
              <p:nvPr/>
            </p:nvSpPr>
            <p:spPr bwMode="auto">
              <a:xfrm>
                <a:off x="19003" y="8899"/>
                <a:ext cx="50"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50" name="Freeform 111"/>
              <p:cNvSpPr>
                <a:spLocks/>
              </p:cNvSpPr>
              <p:nvPr/>
            </p:nvSpPr>
            <p:spPr bwMode="auto">
              <a:xfrm>
                <a:off x="19133" y="6873"/>
                <a:ext cx="441" cy="515"/>
              </a:xfrm>
              <a:custGeom>
                <a:avLst/>
                <a:gdLst>
                  <a:gd name="T0" fmla="*/ 441 w 211"/>
                  <a:gd name="T1" fmla="*/ 37 h 220"/>
                  <a:gd name="T2" fmla="*/ 180 w 211"/>
                  <a:gd name="T3" fmla="*/ 342 h 220"/>
                  <a:gd name="T4" fmla="*/ 38 w 211"/>
                  <a:gd name="T5" fmla="*/ 515 h 220"/>
                  <a:gd name="T6" fmla="*/ 0 w 211"/>
                  <a:gd name="T7" fmla="*/ 475 h 220"/>
                  <a:gd name="T8" fmla="*/ 142 w 211"/>
                  <a:gd name="T9" fmla="*/ 304 h 220"/>
                  <a:gd name="T10" fmla="*/ 403 w 211"/>
                  <a:gd name="T11" fmla="*/ 0 h 220"/>
                  <a:gd name="T12" fmla="*/ 441 w 211"/>
                  <a:gd name="T13" fmla="*/ 37 h 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220">
                    <a:moveTo>
                      <a:pt x="211" y="16"/>
                    </a:moveTo>
                    <a:lnTo>
                      <a:pt x="86" y="146"/>
                    </a:lnTo>
                    <a:lnTo>
                      <a:pt x="18" y="220"/>
                    </a:lnTo>
                    <a:lnTo>
                      <a:pt x="0" y="203"/>
                    </a:lnTo>
                    <a:lnTo>
                      <a:pt x="68" y="130"/>
                    </a:lnTo>
                    <a:lnTo>
                      <a:pt x="193" y="0"/>
                    </a:lnTo>
                    <a:lnTo>
                      <a:pt x="211" y="1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1" name="Freeform 112"/>
              <p:cNvSpPr>
                <a:spLocks/>
              </p:cNvSpPr>
              <p:nvPr/>
            </p:nvSpPr>
            <p:spPr bwMode="auto">
              <a:xfrm>
                <a:off x="18970" y="7352"/>
                <a:ext cx="204" cy="448"/>
              </a:xfrm>
              <a:custGeom>
                <a:avLst/>
                <a:gdLst>
                  <a:gd name="T0" fmla="*/ 204 w 97"/>
                  <a:gd name="T1" fmla="*/ 28 h 191"/>
                  <a:gd name="T2" fmla="*/ 187 w 97"/>
                  <a:gd name="T3" fmla="*/ 59 h 191"/>
                  <a:gd name="T4" fmla="*/ 168 w 97"/>
                  <a:gd name="T5" fmla="*/ 89 h 191"/>
                  <a:gd name="T6" fmla="*/ 132 w 97"/>
                  <a:gd name="T7" fmla="*/ 178 h 191"/>
                  <a:gd name="T8" fmla="*/ 93 w 97"/>
                  <a:gd name="T9" fmla="*/ 298 h 191"/>
                  <a:gd name="T10" fmla="*/ 48 w 97"/>
                  <a:gd name="T11" fmla="*/ 448 h 191"/>
                  <a:gd name="T12" fmla="*/ 0 w 97"/>
                  <a:gd name="T13" fmla="*/ 429 h 191"/>
                  <a:gd name="T14" fmla="*/ 44 w 97"/>
                  <a:gd name="T15" fmla="*/ 281 h 191"/>
                  <a:gd name="T16" fmla="*/ 84 w 97"/>
                  <a:gd name="T17" fmla="*/ 159 h 191"/>
                  <a:gd name="T18" fmla="*/ 122 w 97"/>
                  <a:gd name="T19" fmla="*/ 66 h 191"/>
                  <a:gd name="T20" fmla="*/ 143 w 97"/>
                  <a:gd name="T21" fmla="*/ 28 h 191"/>
                  <a:gd name="T22" fmla="*/ 160 w 97"/>
                  <a:gd name="T23" fmla="*/ 0 h 191"/>
                  <a:gd name="T24" fmla="*/ 204 w 97"/>
                  <a:gd name="T25" fmla="*/ 28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91">
                    <a:moveTo>
                      <a:pt x="97" y="12"/>
                    </a:moveTo>
                    <a:lnTo>
                      <a:pt x="89" y="25"/>
                    </a:lnTo>
                    <a:lnTo>
                      <a:pt x="80" y="38"/>
                    </a:lnTo>
                    <a:lnTo>
                      <a:pt x="63" y="76"/>
                    </a:lnTo>
                    <a:lnTo>
                      <a:pt x="44" y="127"/>
                    </a:lnTo>
                    <a:lnTo>
                      <a:pt x="23" y="191"/>
                    </a:lnTo>
                    <a:lnTo>
                      <a:pt x="0" y="183"/>
                    </a:lnTo>
                    <a:lnTo>
                      <a:pt x="21" y="120"/>
                    </a:lnTo>
                    <a:lnTo>
                      <a:pt x="40" y="68"/>
                    </a:lnTo>
                    <a:lnTo>
                      <a:pt x="58" y="28"/>
                    </a:lnTo>
                    <a:lnTo>
                      <a:pt x="68" y="12"/>
                    </a:lnTo>
                    <a:lnTo>
                      <a:pt x="76" y="0"/>
                    </a:lnTo>
                    <a:lnTo>
                      <a:pt x="97" y="1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2" name="Freeform 113"/>
              <p:cNvSpPr>
                <a:spLocks/>
              </p:cNvSpPr>
              <p:nvPr/>
            </p:nvSpPr>
            <p:spPr bwMode="auto">
              <a:xfrm>
                <a:off x="19133" y="7344"/>
                <a:ext cx="44" cy="44"/>
              </a:xfrm>
              <a:custGeom>
                <a:avLst/>
                <a:gdLst>
                  <a:gd name="T0" fmla="*/ 2 w 21"/>
                  <a:gd name="T1" fmla="*/ 0 h 17"/>
                  <a:gd name="T2" fmla="*/ 0 w 21"/>
                  <a:gd name="T3" fmla="*/ 5 h 17"/>
                  <a:gd name="T4" fmla="*/ 44 w 21"/>
                  <a:gd name="T5" fmla="*/ 36 h 17"/>
                  <a:gd name="T6" fmla="*/ 40 w 21"/>
                  <a:gd name="T7" fmla="*/ 44 h 17"/>
                  <a:gd name="T8" fmla="*/ 2 w 2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1" y="0"/>
                    </a:moveTo>
                    <a:lnTo>
                      <a:pt x="0" y="2"/>
                    </a:lnTo>
                    <a:lnTo>
                      <a:pt x="21" y="14"/>
                    </a:lnTo>
                    <a:lnTo>
                      <a:pt x="19" y="17"/>
                    </a:lnTo>
                    <a:lnTo>
                      <a:pt x="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3" name="Freeform 114"/>
              <p:cNvSpPr>
                <a:spLocks/>
              </p:cNvSpPr>
              <p:nvPr/>
            </p:nvSpPr>
            <p:spPr bwMode="auto">
              <a:xfrm>
                <a:off x="18861" y="7781"/>
                <a:ext cx="158" cy="466"/>
              </a:xfrm>
              <a:custGeom>
                <a:avLst/>
                <a:gdLst>
                  <a:gd name="T0" fmla="*/ 158 w 76"/>
                  <a:gd name="T1" fmla="*/ 19 h 199"/>
                  <a:gd name="T2" fmla="*/ 85 w 76"/>
                  <a:gd name="T3" fmla="*/ 293 h 199"/>
                  <a:gd name="T4" fmla="*/ 48 w 76"/>
                  <a:gd name="T5" fmla="*/ 466 h 199"/>
                  <a:gd name="T6" fmla="*/ 0 w 76"/>
                  <a:gd name="T7" fmla="*/ 450 h 199"/>
                  <a:gd name="T8" fmla="*/ 37 w 76"/>
                  <a:gd name="T9" fmla="*/ 276 h 199"/>
                  <a:gd name="T10" fmla="*/ 110 w 76"/>
                  <a:gd name="T11" fmla="*/ 0 h 199"/>
                  <a:gd name="T12" fmla="*/ 158 w 76"/>
                  <a:gd name="T13" fmla="*/ 19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99">
                    <a:moveTo>
                      <a:pt x="76" y="8"/>
                    </a:moveTo>
                    <a:lnTo>
                      <a:pt x="41" y="125"/>
                    </a:lnTo>
                    <a:lnTo>
                      <a:pt x="23" y="199"/>
                    </a:lnTo>
                    <a:lnTo>
                      <a:pt x="0" y="192"/>
                    </a:lnTo>
                    <a:lnTo>
                      <a:pt x="18" y="118"/>
                    </a:lnTo>
                    <a:lnTo>
                      <a:pt x="53" y="0"/>
                    </a:lnTo>
                    <a:lnTo>
                      <a:pt x="76"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4" name="Freeform 115"/>
              <p:cNvSpPr>
                <a:spLocks/>
              </p:cNvSpPr>
              <p:nvPr/>
            </p:nvSpPr>
            <p:spPr bwMode="auto">
              <a:xfrm>
                <a:off x="18970" y="7756"/>
                <a:ext cx="50" cy="44"/>
              </a:xfrm>
              <a:custGeom>
                <a:avLst/>
                <a:gdLst>
                  <a:gd name="T0" fmla="*/ 0 w 23"/>
                  <a:gd name="T1" fmla="*/ 0 h 8"/>
                  <a:gd name="T2" fmla="*/ 50 w 23"/>
                  <a:gd name="T3" fmla="*/ 44 h 8"/>
                  <a:gd name="T4" fmla="*/ 0 w 23"/>
                  <a:gd name="T5" fmla="*/ 0 h 8"/>
                  <a:gd name="T6" fmla="*/ 0 60000 65536"/>
                  <a:gd name="T7" fmla="*/ 0 60000 65536"/>
                  <a:gd name="T8" fmla="*/ 0 60000 65536"/>
                </a:gdLst>
                <a:ahLst/>
                <a:cxnLst>
                  <a:cxn ang="T6">
                    <a:pos x="T0" y="T1"/>
                  </a:cxn>
                  <a:cxn ang="T7">
                    <a:pos x="T2" y="T3"/>
                  </a:cxn>
                  <a:cxn ang="T8">
                    <a:pos x="T4" y="T5"/>
                  </a:cxn>
                </a:cxnLst>
                <a:rect l="0" t="0" r="r" b="b"/>
                <a:pathLst>
                  <a:path w="23" h="8">
                    <a:moveTo>
                      <a:pt x="0" y="0"/>
                    </a:moveTo>
                    <a:lnTo>
                      <a:pt x="23" y="8"/>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5" name="Freeform 116"/>
              <p:cNvSpPr>
                <a:spLocks/>
              </p:cNvSpPr>
              <p:nvPr/>
            </p:nvSpPr>
            <p:spPr bwMode="auto">
              <a:xfrm>
                <a:off x="18853" y="8236"/>
                <a:ext cx="88" cy="316"/>
              </a:xfrm>
              <a:custGeom>
                <a:avLst/>
                <a:gdLst>
                  <a:gd name="T0" fmla="*/ 57 w 43"/>
                  <a:gd name="T1" fmla="*/ 7 h 135"/>
                  <a:gd name="T2" fmla="*/ 49 w 43"/>
                  <a:gd name="T3" fmla="*/ 66 h 135"/>
                  <a:gd name="T4" fmla="*/ 55 w 43"/>
                  <a:gd name="T5" fmla="*/ 136 h 135"/>
                  <a:gd name="T6" fmla="*/ 65 w 43"/>
                  <a:gd name="T7" fmla="*/ 215 h 135"/>
                  <a:gd name="T8" fmla="*/ 88 w 43"/>
                  <a:gd name="T9" fmla="*/ 300 h 135"/>
                  <a:gd name="T10" fmla="*/ 41 w 43"/>
                  <a:gd name="T11" fmla="*/ 316 h 135"/>
                  <a:gd name="T12" fmla="*/ 16 w 43"/>
                  <a:gd name="T13" fmla="*/ 222 h 135"/>
                  <a:gd name="T14" fmla="*/ 6 w 43"/>
                  <a:gd name="T15" fmla="*/ 140 h 135"/>
                  <a:gd name="T16" fmla="*/ 0 w 43"/>
                  <a:gd name="T17" fmla="*/ 66 h 135"/>
                  <a:gd name="T18" fmla="*/ 8 w 43"/>
                  <a:gd name="T19" fmla="*/ 0 h 135"/>
                  <a:gd name="T20" fmla="*/ 57 w 43"/>
                  <a:gd name="T21" fmla="*/ 7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135">
                    <a:moveTo>
                      <a:pt x="28" y="3"/>
                    </a:moveTo>
                    <a:lnTo>
                      <a:pt x="24" y="28"/>
                    </a:lnTo>
                    <a:lnTo>
                      <a:pt x="27" y="58"/>
                    </a:lnTo>
                    <a:lnTo>
                      <a:pt x="32" y="92"/>
                    </a:lnTo>
                    <a:lnTo>
                      <a:pt x="43" y="128"/>
                    </a:lnTo>
                    <a:lnTo>
                      <a:pt x="20" y="135"/>
                    </a:lnTo>
                    <a:lnTo>
                      <a:pt x="8" y="95"/>
                    </a:lnTo>
                    <a:lnTo>
                      <a:pt x="3" y="60"/>
                    </a:lnTo>
                    <a:lnTo>
                      <a:pt x="0" y="28"/>
                    </a:lnTo>
                    <a:lnTo>
                      <a:pt x="4" y="0"/>
                    </a:lnTo>
                    <a:lnTo>
                      <a:pt x="28"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6" name="Freeform 117"/>
              <p:cNvSpPr>
                <a:spLocks/>
              </p:cNvSpPr>
              <p:nvPr/>
            </p:nvSpPr>
            <p:spPr bwMode="auto">
              <a:xfrm>
                <a:off x="18857" y="8203"/>
                <a:ext cx="54" cy="44"/>
              </a:xfrm>
              <a:custGeom>
                <a:avLst/>
                <a:gdLst>
                  <a:gd name="T0" fmla="*/ 2 w 24"/>
                  <a:gd name="T1" fmla="*/ 0 h 7"/>
                  <a:gd name="T2" fmla="*/ 0 w 24"/>
                  <a:gd name="T3" fmla="*/ 38 h 7"/>
                  <a:gd name="T4" fmla="*/ 0 w 24"/>
                  <a:gd name="T5" fmla="*/ 13 h 7"/>
                  <a:gd name="T6" fmla="*/ 54 w 24"/>
                  <a:gd name="T7" fmla="*/ 31 h 7"/>
                  <a:gd name="T8" fmla="*/ 54 w 24"/>
                  <a:gd name="T9" fmla="*/ 44 h 7"/>
                  <a:gd name="T10" fmla="*/ 2 w 24"/>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1" y="0"/>
                    </a:moveTo>
                    <a:lnTo>
                      <a:pt x="0" y="6"/>
                    </a:lnTo>
                    <a:lnTo>
                      <a:pt x="0" y="2"/>
                    </a:lnTo>
                    <a:lnTo>
                      <a:pt x="24" y="5"/>
                    </a:lnTo>
                    <a:lnTo>
                      <a:pt x="24" y="7"/>
                    </a:lnTo>
                    <a:lnTo>
                      <a:pt x="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7" name="Freeform 118"/>
              <p:cNvSpPr>
                <a:spLocks/>
              </p:cNvSpPr>
              <p:nvPr/>
            </p:nvSpPr>
            <p:spPr bwMode="auto">
              <a:xfrm>
                <a:off x="18895" y="8535"/>
                <a:ext cx="113" cy="251"/>
              </a:xfrm>
              <a:custGeom>
                <a:avLst/>
                <a:gdLst>
                  <a:gd name="T0" fmla="*/ 47 w 55"/>
                  <a:gd name="T1" fmla="*/ 0 h 107"/>
                  <a:gd name="T2" fmla="*/ 113 w 55"/>
                  <a:gd name="T3" fmla="*/ 235 h 107"/>
                  <a:gd name="T4" fmla="*/ 66 w 55"/>
                  <a:gd name="T5" fmla="*/ 251 h 107"/>
                  <a:gd name="T6" fmla="*/ 0 w 55"/>
                  <a:gd name="T7" fmla="*/ 16 h 107"/>
                  <a:gd name="T8" fmla="*/ 47 w 55"/>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07">
                    <a:moveTo>
                      <a:pt x="23" y="0"/>
                    </a:moveTo>
                    <a:lnTo>
                      <a:pt x="55" y="100"/>
                    </a:lnTo>
                    <a:lnTo>
                      <a:pt x="32" y="107"/>
                    </a:lnTo>
                    <a:lnTo>
                      <a:pt x="0" y="7"/>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8" name="Freeform 119"/>
              <p:cNvSpPr>
                <a:spLocks/>
              </p:cNvSpPr>
              <p:nvPr/>
            </p:nvSpPr>
            <p:spPr bwMode="auto">
              <a:xfrm>
                <a:off x="18895" y="8508"/>
                <a:ext cx="46" cy="44"/>
              </a:xfrm>
              <a:custGeom>
                <a:avLst/>
                <a:gdLst>
                  <a:gd name="T0" fmla="*/ 0 w 23"/>
                  <a:gd name="T1" fmla="*/ 44 h 7"/>
                  <a:gd name="T2" fmla="*/ 46 w 23"/>
                  <a:gd name="T3" fmla="*/ 0 h 7"/>
                  <a:gd name="T4" fmla="*/ 0 w 23"/>
                  <a:gd name="T5" fmla="*/ 44 h 7"/>
                  <a:gd name="T6" fmla="*/ 0 60000 65536"/>
                  <a:gd name="T7" fmla="*/ 0 60000 65536"/>
                  <a:gd name="T8" fmla="*/ 0 60000 65536"/>
                </a:gdLst>
                <a:ahLst/>
                <a:cxnLst>
                  <a:cxn ang="T6">
                    <a:pos x="T0" y="T1"/>
                  </a:cxn>
                  <a:cxn ang="T7">
                    <a:pos x="T2" y="T3"/>
                  </a:cxn>
                  <a:cxn ang="T8">
                    <a:pos x="T4" y="T5"/>
                  </a:cxn>
                </a:cxnLst>
                <a:rect l="0" t="0" r="r" b="b"/>
                <a:pathLst>
                  <a:path w="23" h="7">
                    <a:moveTo>
                      <a:pt x="0" y="7"/>
                    </a:moveTo>
                    <a:lnTo>
                      <a:pt x="23" y="0"/>
                    </a:lnTo>
                    <a:lnTo>
                      <a:pt x="0" y="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9" name="Freeform 120"/>
              <p:cNvSpPr>
                <a:spLocks/>
              </p:cNvSpPr>
              <p:nvPr/>
            </p:nvSpPr>
            <p:spPr bwMode="auto">
              <a:xfrm>
                <a:off x="18962" y="8769"/>
                <a:ext cx="54" cy="45"/>
              </a:xfrm>
              <a:custGeom>
                <a:avLst/>
                <a:gdLst>
                  <a:gd name="T0" fmla="*/ 46 w 27"/>
                  <a:gd name="T1" fmla="*/ 0 h 19"/>
                  <a:gd name="T2" fmla="*/ 54 w 27"/>
                  <a:gd name="T3" fmla="*/ 26 h 19"/>
                  <a:gd name="T4" fmla="*/ 8 w 27"/>
                  <a:gd name="T5" fmla="*/ 45 h 19"/>
                  <a:gd name="T6" fmla="*/ 0 w 27"/>
                  <a:gd name="T7" fmla="*/ 17 h 19"/>
                  <a:gd name="T8" fmla="*/ 46 w 2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23" y="0"/>
                    </a:moveTo>
                    <a:lnTo>
                      <a:pt x="27" y="11"/>
                    </a:lnTo>
                    <a:lnTo>
                      <a:pt x="4" y="19"/>
                    </a:lnTo>
                    <a:lnTo>
                      <a:pt x="0" y="7"/>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0" name="Freeform 121"/>
              <p:cNvSpPr>
                <a:spLocks/>
              </p:cNvSpPr>
              <p:nvPr/>
            </p:nvSpPr>
            <p:spPr bwMode="auto">
              <a:xfrm>
                <a:off x="19538" y="6853"/>
                <a:ext cx="50" cy="58"/>
              </a:xfrm>
              <a:custGeom>
                <a:avLst/>
                <a:gdLst>
                  <a:gd name="T0" fmla="*/ 35 w 26"/>
                  <a:gd name="T1" fmla="*/ 58 h 25"/>
                  <a:gd name="T2" fmla="*/ 50 w 26"/>
                  <a:gd name="T3" fmla="*/ 37 h 25"/>
                  <a:gd name="T4" fmla="*/ 15 w 26"/>
                  <a:gd name="T5" fmla="*/ 0 h 25"/>
                  <a:gd name="T6" fmla="*/ 0 w 26"/>
                  <a:gd name="T7" fmla="*/ 21 h 25"/>
                  <a:gd name="T8" fmla="*/ 35 w 26"/>
                  <a:gd name="T9" fmla="*/ 5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5">
                    <a:moveTo>
                      <a:pt x="18" y="25"/>
                    </a:moveTo>
                    <a:lnTo>
                      <a:pt x="26" y="16"/>
                    </a:lnTo>
                    <a:lnTo>
                      <a:pt x="8" y="0"/>
                    </a:lnTo>
                    <a:lnTo>
                      <a:pt x="0" y="9"/>
                    </a:lnTo>
                    <a:lnTo>
                      <a:pt x="18" y="2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1" name="Freeform 122"/>
              <p:cNvSpPr>
                <a:spLocks/>
              </p:cNvSpPr>
              <p:nvPr/>
            </p:nvSpPr>
            <p:spPr bwMode="auto">
              <a:xfrm>
                <a:off x="19663" y="7409"/>
                <a:ext cx="50" cy="2568"/>
              </a:xfrm>
              <a:custGeom>
                <a:avLst/>
                <a:gdLst>
                  <a:gd name="T0" fmla="*/ 50 w 26"/>
                  <a:gd name="T1" fmla="*/ 0 h 1096"/>
                  <a:gd name="T2" fmla="*/ 4 w 26"/>
                  <a:gd name="T3" fmla="*/ 0 h 1096"/>
                  <a:gd name="T4" fmla="*/ 0 w 26"/>
                  <a:gd name="T5" fmla="*/ 1282 h 1096"/>
                  <a:gd name="T6" fmla="*/ 0 w 26"/>
                  <a:gd name="T7" fmla="*/ 2568 h 1096"/>
                  <a:gd name="T8" fmla="*/ 48 w 26"/>
                  <a:gd name="T9" fmla="*/ 2568 h 1096"/>
                  <a:gd name="T10" fmla="*/ 48 w 26"/>
                  <a:gd name="T11" fmla="*/ 1282 h 1096"/>
                  <a:gd name="T12" fmla="*/ 50 w 26"/>
                  <a:gd name="T13" fmla="*/ 0 h 10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096">
                    <a:moveTo>
                      <a:pt x="26" y="0"/>
                    </a:moveTo>
                    <a:lnTo>
                      <a:pt x="2" y="0"/>
                    </a:lnTo>
                    <a:lnTo>
                      <a:pt x="0" y="547"/>
                    </a:lnTo>
                    <a:lnTo>
                      <a:pt x="0" y="1096"/>
                    </a:lnTo>
                    <a:lnTo>
                      <a:pt x="25" y="1096"/>
                    </a:lnTo>
                    <a:lnTo>
                      <a:pt x="25" y="547"/>
                    </a:lnTo>
                    <a:lnTo>
                      <a:pt x="26"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2" name="Freeform 123"/>
              <p:cNvSpPr>
                <a:spLocks/>
              </p:cNvSpPr>
              <p:nvPr/>
            </p:nvSpPr>
            <p:spPr bwMode="auto">
              <a:xfrm>
                <a:off x="19617" y="9974"/>
                <a:ext cx="96" cy="593"/>
              </a:xfrm>
              <a:custGeom>
                <a:avLst/>
                <a:gdLst>
                  <a:gd name="T0" fmla="*/ 96 w 45"/>
                  <a:gd name="T1" fmla="*/ 2 h 253"/>
                  <a:gd name="T2" fmla="*/ 43 w 45"/>
                  <a:gd name="T3" fmla="*/ 0 h 253"/>
                  <a:gd name="T4" fmla="*/ 0 w 45"/>
                  <a:gd name="T5" fmla="*/ 588 h 253"/>
                  <a:gd name="T6" fmla="*/ 51 w 45"/>
                  <a:gd name="T7" fmla="*/ 593 h 253"/>
                  <a:gd name="T8" fmla="*/ 96 w 45"/>
                  <a:gd name="T9" fmla="*/ 2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53">
                    <a:moveTo>
                      <a:pt x="45" y="1"/>
                    </a:moveTo>
                    <a:lnTo>
                      <a:pt x="20" y="0"/>
                    </a:lnTo>
                    <a:lnTo>
                      <a:pt x="0" y="251"/>
                    </a:lnTo>
                    <a:lnTo>
                      <a:pt x="24" y="253"/>
                    </a:lnTo>
                    <a:lnTo>
                      <a:pt x="45"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3" name="Freeform 124"/>
              <p:cNvSpPr>
                <a:spLocks/>
              </p:cNvSpPr>
              <p:nvPr/>
            </p:nvSpPr>
            <p:spPr bwMode="auto">
              <a:xfrm>
                <a:off x="19663" y="9933"/>
                <a:ext cx="50" cy="44"/>
              </a:xfrm>
              <a:custGeom>
                <a:avLst/>
                <a:gdLst>
                  <a:gd name="T0" fmla="*/ 50 w 25"/>
                  <a:gd name="T1" fmla="*/ 44 h 1"/>
                  <a:gd name="T2" fmla="*/ 0 w 25"/>
                  <a:gd name="T3" fmla="*/ 0 h 1"/>
                  <a:gd name="T4" fmla="*/ 0 w 25"/>
                  <a:gd name="T5" fmla="*/ 44 h 1"/>
                  <a:gd name="T6" fmla="*/ 50 w 25"/>
                  <a:gd name="T7" fmla="*/ 4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0" y="0"/>
                    </a:lnTo>
                    <a:lnTo>
                      <a:pt x="0" y="1"/>
                    </a:lnTo>
                    <a:lnTo>
                      <a:pt x="25"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4" name="Freeform 125"/>
              <p:cNvSpPr>
                <a:spLocks/>
              </p:cNvSpPr>
              <p:nvPr/>
            </p:nvSpPr>
            <p:spPr bwMode="auto">
              <a:xfrm>
                <a:off x="19555" y="10560"/>
                <a:ext cx="117" cy="295"/>
              </a:xfrm>
              <a:custGeom>
                <a:avLst/>
                <a:gdLst>
                  <a:gd name="T0" fmla="*/ 117 w 56"/>
                  <a:gd name="T1" fmla="*/ 14 h 126"/>
                  <a:gd name="T2" fmla="*/ 69 w 56"/>
                  <a:gd name="T3" fmla="*/ 0 h 126"/>
                  <a:gd name="T4" fmla="*/ 0 w 56"/>
                  <a:gd name="T5" fmla="*/ 281 h 126"/>
                  <a:gd name="T6" fmla="*/ 48 w 56"/>
                  <a:gd name="T7" fmla="*/ 295 h 126"/>
                  <a:gd name="T8" fmla="*/ 117 w 56"/>
                  <a:gd name="T9" fmla="*/ 14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26">
                    <a:moveTo>
                      <a:pt x="56" y="6"/>
                    </a:moveTo>
                    <a:lnTo>
                      <a:pt x="33" y="0"/>
                    </a:lnTo>
                    <a:lnTo>
                      <a:pt x="0" y="120"/>
                    </a:lnTo>
                    <a:lnTo>
                      <a:pt x="23" y="126"/>
                    </a:lnTo>
                    <a:lnTo>
                      <a:pt x="56" y="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5" name="Freeform 126"/>
              <p:cNvSpPr>
                <a:spLocks/>
              </p:cNvSpPr>
              <p:nvPr/>
            </p:nvSpPr>
            <p:spPr bwMode="auto">
              <a:xfrm>
                <a:off x="19617" y="10535"/>
                <a:ext cx="55" cy="44"/>
              </a:xfrm>
              <a:custGeom>
                <a:avLst/>
                <a:gdLst>
                  <a:gd name="T0" fmla="*/ 55 w 24"/>
                  <a:gd name="T1" fmla="*/ 17 h 8"/>
                  <a:gd name="T2" fmla="*/ 55 w 24"/>
                  <a:gd name="T3" fmla="*/ 44 h 8"/>
                  <a:gd name="T4" fmla="*/ 55 w 24"/>
                  <a:gd name="T5" fmla="*/ 33 h 8"/>
                  <a:gd name="T6" fmla="*/ 2 w 24"/>
                  <a:gd name="T7" fmla="*/ 0 h 8"/>
                  <a:gd name="T8" fmla="*/ 0 w 24"/>
                  <a:gd name="T9" fmla="*/ 6 h 8"/>
                  <a:gd name="T10" fmla="*/ 55 w 24"/>
                  <a:gd name="T11" fmla="*/ 1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8">
                    <a:moveTo>
                      <a:pt x="24" y="3"/>
                    </a:moveTo>
                    <a:lnTo>
                      <a:pt x="24" y="8"/>
                    </a:lnTo>
                    <a:lnTo>
                      <a:pt x="24" y="6"/>
                    </a:lnTo>
                    <a:lnTo>
                      <a:pt x="1" y="0"/>
                    </a:lnTo>
                    <a:lnTo>
                      <a:pt x="0" y="1"/>
                    </a:lnTo>
                    <a:lnTo>
                      <a:pt x="24"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6" name="Freeform 127"/>
              <p:cNvSpPr>
                <a:spLocks/>
              </p:cNvSpPr>
              <p:nvPr/>
            </p:nvSpPr>
            <p:spPr bwMode="auto">
              <a:xfrm>
                <a:off x="19509" y="10842"/>
                <a:ext cx="92" cy="687"/>
              </a:xfrm>
              <a:custGeom>
                <a:avLst/>
                <a:gdLst>
                  <a:gd name="T0" fmla="*/ 92 w 45"/>
                  <a:gd name="T1" fmla="*/ 5 h 293"/>
                  <a:gd name="T2" fmla="*/ 43 w 45"/>
                  <a:gd name="T3" fmla="*/ 0 h 293"/>
                  <a:gd name="T4" fmla="*/ 0 w 45"/>
                  <a:gd name="T5" fmla="*/ 685 h 293"/>
                  <a:gd name="T6" fmla="*/ 51 w 45"/>
                  <a:gd name="T7" fmla="*/ 687 h 293"/>
                  <a:gd name="T8" fmla="*/ 92 w 45"/>
                  <a:gd name="T9" fmla="*/ 5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3">
                    <a:moveTo>
                      <a:pt x="45" y="2"/>
                    </a:moveTo>
                    <a:lnTo>
                      <a:pt x="21" y="0"/>
                    </a:lnTo>
                    <a:lnTo>
                      <a:pt x="0" y="292"/>
                    </a:lnTo>
                    <a:lnTo>
                      <a:pt x="25" y="293"/>
                    </a:lnTo>
                    <a:lnTo>
                      <a:pt x="45"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7" name="Freeform 128"/>
              <p:cNvSpPr>
                <a:spLocks/>
              </p:cNvSpPr>
              <p:nvPr/>
            </p:nvSpPr>
            <p:spPr bwMode="auto">
              <a:xfrm>
                <a:off x="19550" y="10811"/>
                <a:ext cx="51" cy="44"/>
              </a:xfrm>
              <a:custGeom>
                <a:avLst/>
                <a:gdLst>
                  <a:gd name="T0" fmla="*/ 2 w 24"/>
                  <a:gd name="T1" fmla="*/ 0 h 6"/>
                  <a:gd name="T2" fmla="*/ 0 w 24"/>
                  <a:gd name="T3" fmla="*/ 7 h 6"/>
                  <a:gd name="T4" fmla="*/ 51 w 24"/>
                  <a:gd name="T5" fmla="*/ 22 h 6"/>
                  <a:gd name="T6" fmla="*/ 51 w 24"/>
                  <a:gd name="T7" fmla="*/ 44 h 6"/>
                  <a:gd name="T8" fmla="*/ 2 w 2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1" y="0"/>
                    </a:moveTo>
                    <a:lnTo>
                      <a:pt x="0" y="1"/>
                    </a:lnTo>
                    <a:lnTo>
                      <a:pt x="24" y="3"/>
                    </a:lnTo>
                    <a:lnTo>
                      <a:pt x="24" y="6"/>
                    </a:lnTo>
                    <a:lnTo>
                      <a:pt x="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8" name="Rectangle 129"/>
              <p:cNvSpPr>
                <a:spLocks noChangeArrowheads="1"/>
              </p:cNvSpPr>
              <p:nvPr/>
            </p:nvSpPr>
            <p:spPr bwMode="auto">
              <a:xfrm>
                <a:off x="19509" y="11529"/>
                <a:ext cx="50" cy="35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69" name="Freeform 130"/>
              <p:cNvSpPr>
                <a:spLocks/>
              </p:cNvSpPr>
              <p:nvPr/>
            </p:nvSpPr>
            <p:spPr bwMode="auto">
              <a:xfrm>
                <a:off x="19509" y="11485"/>
                <a:ext cx="50" cy="44"/>
              </a:xfrm>
              <a:custGeom>
                <a:avLst/>
                <a:gdLst>
                  <a:gd name="T0" fmla="*/ 0 w 26"/>
                  <a:gd name="T1" fmla="*/ 0 h 1"/>
                  <a:gd name="T2" fmla="*/ 4 w 26"/>
                  <a:gd name="T3" fmla="*/ 44 h 1"/>
                  <a:gd name="T4" fmla="*/ 50 w 26"/>
                  <a:gd name="T5" fmla="*/ 44 h 1"/>
                  <a:gd name="T6" fmla="*/ 48 w 26"/>
                  <a:gd name="T7" fmla="*/ 44 h 1"/>
                  <a:gd name="T8" fmla="*/ 0 w 2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
                    <a:moveTo>
                      <a:pt x="0" y="0"/>
                    </a:moveTo>
                    <a:lnTo>
                      <a:pt x="2" y="1"/>
                    </a:lnTo>
                    <a:lnTo>
                      <a:pt x="26" y="1"/>
                    </a:lnTo>
                    <a:lnTo>
                      <a:pt x="25" y="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0" name="Rectangle 131"/>
              <p:cNvSpPr>
                <a:spLocks noChangeArrowheads="1"/>
              </p:cNvSpPr>
              <p:nvPr/>
            </p:nvSpPr>
            <p:spPr bwMode="auto">
              <a:xfrm>
                <a:off x="19509" y="11882"/>
                <a:ext cx="50" cy="16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71" name="Freeform 132"/>
              <p:cNvSpPr>
                <a:spLocks/>
              </p:cNvSpPr>
              <p:nvPr/>
            </p:nvSpPr>
            <p:spPr bwMode="auto">
              <a:xfrm>
                <a:off x="19509" y="11841"/>
                <a:ext cx="50" cy="44"/>
              </a:xfrm>
              <a:custGeom>
                <a:avLst/>
                <a:gdLst>
                  <a:gd name="T0" fmla="*/ 50 w 24"/>
                  <a:gd name="T1" fmla="*/ 0 h 44"/>
                  <a:gd name="T2" fmla="*/ 0 w 24"/>
                  <a:gd name="T3" fmla="*/ 0 h 44"/>
                  <a:gd name="T4" fmla="*/ 50 w 24"/>
                  <a:gd name="T5" fmla="*/ 0 h 44"/>
                  <a:gd name="T6" fmla="*/ 0 60000 65536"/>
                  <a:gd name="T7" fmla="*/ 0 60000 65536"/>
                  <a:gd name="T8" fmla="*/ 0 60000 65536"/>
                </a:gdLst>
                <a:ahLst/>
                <a:cxnLst>
                  <a:cxn ang="T6">
                    <a:pos x="T0" y="T1"/>
                  </a:cxn>
                  <a:cxn ang="T7">
                    <a:pos x="T2" y="T3"/>
                  </a:cxn>
                  <a:cxn ang="T8">
                    <a:pos x="T4" y="T5"/>
                  </a:cxn>
                </a:cxnLst>
                <a:rect l="0" t="0" r="r" b="b"/>
                <a:pathLst>
                  <a:path w="24" h="44">
                    <a:moveTo>
                      <a:pt x="24" y="0"/>
                    </a:moveTo>
                    <a:lnTo>
                      <a:pt x="0" y="0"/>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2" name="Rectangle 133"/>
              <p:cNvSpPr>
                <a:spLocks noChangeArrowheads="1"/>
              </p:cNvSpPr>
              <p:nvPr/>
            </p:nvSpPr>
            <p:spPr bwMode="auto">
              <a:xfrm>
                <a:off x="19509" y="12046"/>
                <a:ext cx="50" cy="309"/>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73" name="Freeform 134"/>
              <p:cNvSpPr>
                <a:spLocks/>
              </p:cNvSpPr>
              <p:nvPr/>
            </p:nvSpPr>
            <p:spPr bwMode="auto">
              <a:xfrm>
                <a:off x="19509" y="12004"/>
                <a:ext cx="50" cy="44"/>
              </a:xfrm>
              <a:custGeom>
                <a:avLst/>
                <a:gdLst>
                  <a:gd name="T0" fmla="*/ 50 w 24"/>
                  <a:gd name="T1" fmla="*/ 0 h 44"/>
                  <a:gd name="T2" fmla="*/ 0 w 24"/>
                  <a:gd name="T3" fmla="*/ 0 h 44"/>
                  <a:gd name="T4" fmla="*/ 50 w 24"/>
                  <a:gd name="T5" fmla="*/ 0 h 44"/>
                  <a:gd name="T6" fmla="*/ 0 60000 65536"/>
                  <a:gd name="T7" fmla="*/ 0 60000 65536"/>
                  <a:gd name="T8" fmla="*/ 0 60000 65536"/>
                </a:gdLst>
                <a:ahLst/>
                <a:cxnLst>
                  <a:cxn ang="T6">
                    <a:pos x="T0" y="T1"/>
                  </a:cxn>
                  <a:cxn ang="T7">
                    <a:pos x="T2" y="T3"/>
                  </a:cxn>
                  <a:cxn ang="T8">
                    <a:pos x="T4" y="T5"/>
                  </a:cxn>
                </a:cxnLst>
                <a:rect l="0" t="0" r="r" b="b"/>
                <a:pathLst>
                  <a:path w="24" h="44">
                    <a:moveTo>
                      <a:pt x="24" y="0"/>
                    </a:moveTo>
                    <a:lnTo>
                      <a:pt x="0" y="0"/>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4" name="Freeform 135"/>
              <p:cNvSpPr>
                <a:spLocks/>
              </p:cNvSpPr>
              <p:nvPr/>
            </p:nvSpPr>
            <p:spPr bwMode="auto">
              <a:xfrm>
                <a:off x="19509" y="12346"/>
                <a:ext cx="142" cy="259"/>
              </a:xfrm>
              <a:custGeom>
                <a:avLst/>
                <a:gdLst>
                  <a:gd name="T0" fmla="*/ 49 w 67"/>
                  <a:gd name="T1" fmla="*/ 0 h 111"/>
                  <a:gd name="T2" fmla="*/ 0 w 67"/>
                  <a:gd name="T3" fmla="*/ 16 h 111"/>
                  <a:gd name="T4" fmla="*/ 93 w 67"/>
                  <a:gd name="T5" fmla="*/ 259 h 111"/>
                  <a:gd name="T6" fmla="*/ 142 w 67"/>
                  <a:gd name="T7" fmla="*/ 243 h 111"/>
                  <a:gd name="T8" fmla="*/ 49 w 67"/>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11">
                    <a:moveTo>
                      <a:pt x="23" y="0"/>
                    </a:moveTo>
                    <a:lnTo>
                      <a:pt x="0" y="7"/>
                    </a:lnTo>
                    <a:lnTo>
                      <a:pt x="44" y="111"/>
                    </a:lnTo>
                    <a:lnTo>
                      <a:pt x="67" y="104"/>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5" name="Freeform 136"/>
              <p:cNvSpPr>
                <a:spLocks/>
              </p:cNvSpPr>
              <p:nvPr/>
            </p:nvSpPr>
            <p:spPr bwMode="auto">
              <a:xfrm>
                <a:off x="19509" y="12318"/>
                <a:ext cx="50" cy="44"/>
              </a:xfrm>
              <a:custGeom>
                <a:avLst/>
                <a:gdLst>
                  <a:gd name="T0" fmla="*/ 0 w 24"/>
                  <a:gd name="T1" fmla="*/ 25 h 7"/>
                  <a:gd name="T2" fmla="*/ 0 w 24"/>
                  <a:gd name="T3" fmla="*/ 44 h 7"/>
                  <a:gd name="T4" fmla="*/ 48 w 24"/>
                  <a:gd name="T5" fmla="*/ 0 h 7"/>
                  <a:gd name="T6" fmla="*/ 50 w 24"/>
                  <a:gd name="T7" fmla="*/ 25 h 7"/>
                  <a:gd name="T8" fmla="*/ 0 w 24"/>
                  <a:gd name="T9" fmla="*/ 2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
                    <a:moveTo>
                      <a:pt x="0" y="4"/>
                    </a:moveTo>
                    <a:lnTo>
                      <a:pt x="0" y="7"/>
                    </a:lnTo>
                    <a:lnTo>
                      <a:pt x="23" y="0"/>
                    </a:lnTo>
                    <a:lnTo>
                      <a:pt x="24" y="4"/>
                    </a:lnTo>
                    <a:lnTo>
                      <a:pt x="0"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6" name="Freeform 137"/>
              <p:cNvSpPr>
                <a:spLocks/>
              </p:cNvSpPr>
              <p:nvPr/>
            </p:nvSpPr>
            <p:spPr bwMode="auto">
              <a:xfrm>
                <a:off x="19605" y="12589"/>
                <a:ext cx="87" cy="143"/>
              </a:xfrm>
              <a:custGeom>
                <a:avLst/>
                <a:gdLst>
                  <a:gd name="T0" fmla="*/ 48 w 42"/>
                  <a:gd name="T1" fmla="*/ 0 h 61"/>
                  <a:gd name="T2" fmla="*/ 0 w 42"/>
                  <a:gd name="T3" fmla="*/ 16 h 61"/>
                  <a:gd name="T4" fmla="*/ 39 w 42"/>
                  <a:gd name="T5" fmla="*/ 143 h 61"/>
                  <a:gd name="T6" fmla="*/ 87 w 42"/>
                  <a:gd name="T7" fmla="*/ 124 h 61"/>
                  <a:gd name="T8" fmla="*/ 48 w 42"/>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3" y="0"/>
                    </a:moveTo>
                    <a:lnTo>
                      <a:pt x="0" y="7"/>
                    </a:lnTo>
                    <a:lnTo>
                      <a:pt x="19" y="61"/>
                    </a:lnTo>
                    <a:lnTo>
                      <a:pt x="42" y="53"/>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7" name="Freeform 138"/>
              <p:cNvSpPr>
                <a:spLocks/>
              </p:cNvSpPr>
              <p:nvPr/>
            </p:nvSpPr>
            <p:spPr bwMode="auto">
              <a:xfrm>
                <a:off x="19605" y="12561"/>
                <a:ext cx="46" cy="44"/>
              </a:xfrm>
              <a:custGeom>
                <a:avLst/>
                <a:gdLst>
                  <a:gd name="T0" fmla="*/ 46 w 23"/>
                  <a:gd name="T1" fmla="*/ 0 h 7"/>
                  <a:gd name="T2" fmla="*/ 0 w 23"/>
                  <a:gd name="T3" fmla="*/ 44 h 7"/>
                  <a:gd name="T4" fmla="*/ 46 w 23"/>
                  <a:gd name="T5" fmla="*/ 0 h 7"/>
                  <a:gd name="T6" fmla="*/ 0 60000 65536"/>
                  <a:gd name="T7" fmla="*/ 0 60000 65536"/>
                  <a:gd name="T8" fmla="*/ 0 60000 65536"/>
                </a:gdLst>
                <a:ahLst/>
                <a:cxnLst>
                  <a:cxn ang="T6">
                    <a:pos x="T0" y="T1"/>
                  </a:cxn>
                  <a:cxn ang="T7">
                    <a:pos x="T2" y="T3"/>
                  </a:cxn>
                  <a:cxn ang="T8">
                    <a:pos x="T4" y="T5"/>
                  </a:cxn>
                </a:cxnLst>
                <a:rect l="0" t="0" r="r" b="b"/>
                <a:pathLst>
                  <a:path w="23" h="7">
                    <a:moveTo>
                      <a:pt x="23" y="0"/>
                    </a:moveTo>
                    <a:lnTo>
                      <a:pt x="0" y="7"/>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8" name="Freeform 139"/>
              <p:cNvSpPr>
                <a:spLocks/>
              </p:cNvSpPr>
              <p:nvPr/>
            </p:nvSpPr>
            <p:spPr bwMode="auto">
              <a:xfrm>
                <a:off x="19642" y="12713"/>
                <a:ext cx="88" cy="152"/>
              </a:xfrm>
              <a:custGeom>
                <a:avLst/>
                <a:gdLst>
                  <a:gd name="T0" fmla="*/ 49 w 41"/>
                  <a:gd name="T1" fmla="*/ 0 h 65"/>
                  <a:gd name="T2" fmla="*/ 0 w 41"/>
                  <a:gd name="T3" fmla="*/ 19 h 65"/>
                  <a:gd name="T4" fmla="*/ 39 w 41"/>
                  <a:gd name="T5" fmla="*/ 152 h 65"/>
                  <a:gd name="T6" fmla="*/ 88 w 41"/>
                  <a:gd name="T7" fmla="*/ 136 h 65"/>
                  <a:gd name="T8" fmla="*/ 49 w 41"/>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5">
                    <a:moveTo>
                      <a:pt x="23" y="0"/>
                    </a:moveTo>
                    <a:lnTo>
                      <a:pt x="0" y="8"/>
                    </a:lnTo>
                    <a:lnTo>
                      <a:pt x="18" y="65"/>
                    </a:lnTo>
                    <a:lnTo>
                      <a:pt x="41" y="58"/>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9" name="Freeform 140"/>
              <p:cNvSpPr>
                <a:spLocks/>
              </p:cNvSpPr>
              <p:nvPr/>
            </p:nvSpPr>
            <p:spPr bwMode="auto">
              <a:xfrm>
                <a:off x="19642" y="12688"/>
                <a:ext cx="50" cy="44"/>
              </a:xfrm>
              <a:custGeom>
                <a:avLst/>
                <a:gdLst>
                  <a:gd name="T0" fmla="*/ 50 w 23"/>
                  <a:gd name="T1" fmla="*/ 0 h 8"/>
                  <a:gd name="T2" fmla="*/ 0 w 23"/>
                  <a:gd name="T3" fmla="*/ 44 h 8"/>
                  <a:gd name="T4" fmla="*/ 50 w 23"/>
                  <a:gd name="T5" fmla="*/ 0 h 8"/>
                  <a:gd name="T6" fmla="*/ 0 60000 65536"/>
                  <a:gd name="T7" fmla="*/ 0 60000 65536"/>
                  <a:gd name="T8" fmla="*/ 0 60000 65536"/>
                </a:gdLst>
                <a:ahLst/>
                <a:cxnLst>
                  <a:cxn ang="T6">
                    <a:pos x="T0" y="T1"/>
                  </a:cxn>
                  <a:cxn ang="T7">
                    <a:pos x="T2" y="T3"/>
                  </a:cxn>
                  <a:cxn ang="T8">
                    <a:pos x="T4" y="T5"/>
                  </a:cxn>
                </a:cxnLst>
                <a:rect l="0" t="0" r="r" b="b"/>
                <a:pathLst>
                  <a:path w="23" h="8">
                    <a:moveTo>
                      <a:pt x="23" y="0"/>
                    </a:moveTo>
                    <a:lnTo>
                      <a:pt x="0" y="8"/>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0" name="Freeform 141"/>
              <p:cNvSpPr>
                <a:spLocks/>
              </p:cNvSpPr>
              <p:nvPr/>
            </p:nvSpPr>
            <p:spPr bwMode="auto">
              <a:xfrm>
                <a:off x="19680" y="12848"/>
                <a:ext cx="279" cy="925"/>
              </a:xfrm>
              <a:custGeom>
                <a:avLst/>
                <a:gdLst>
                  <a:gd name="T0" fmla="*/ 48 w 134"/>
                  <a:gd name="T1" fmla="*/ 0 h 395"/>
                  <a:gd name="T2" fmla="*/ 0 w 134"/>
                  <a:gd name="T3" fmla="*/ 16 h 395"/>
                  <a:gd name="T4" fmla="*/ 231 w 134"/>
                  <a:gd name="T5" fmla="*/ 925 h 395"/>
                  <a:gd name="T6" fmla="*/ 279 w 134"/>
                  <a:gd name="T7" fmla="*/ 909 h 395"/>
                  <a:gd name="T8" fmla="*/ 48 w 134"/>
                  <a:gd name="T9" fmla="*/ 0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395">
                    <a:moveTo>
                      <a:pt x="23" y="0"/>
                    </a:moveTo>
                    <a:lnTo>
                      <a:pt x="0" y="7"/>
                    </a:lnTo>
                    <a:lnTo>
                      <a:pt x="111" y="395"/>
                    </a:lnTo>
                    <a:lnTo>
                      <a:pt x="134" y="388"/>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1" name="Freeform 142"/>
              <p:cNvSpPr>
                <a:spLocks/>
              </p:cNvSpPr>
              <p:nvPr/>
            </p:nvSpPr>
            <p:spPr bwMode="auto">
              <a:xfrm>
                <a:off x="19680" y="12821"/>
                <a:ext cx="50" cy="44"/>
              </a:xfrm>
              <a:custGeom>
                <a:avLst/>
                <a:gdLst>
                  <a:gd name="T0" fmla="*/ 50 w 23"/>
                  <a:gd name="T1" fmla="*/ 0 h 7"/>
                  <a:gd name="T2" fmla="*/ 0 w 23"/>
                  <a:gd name="T3" fmla="*/ 44 h 7"/>
                  <a:gd name="T4" fmla="*/ 50 w 23"/>
                  <a:gd name="T5" fmla="*/ 0 h 7"/>
                  <a:gd name="T6" fmla="*/ 0 60000 65536"/>
                  <a:gd name="T7" fmla="*/ 0 60000 65536"/>
                  <a:gd name="T8" fmla="*/ 0 60000 65536"/>
                </a:gdLst>
                <a:ahLst/>
                <a:cxnLst>
                  <a:cxn ang="T6">
                    <a:pos x="T0" y="T1"/>
                  </a:cxn>
                  <a:cxn ang="T7">
                    <a:pos x="T2" y="T3"/>
                  </a:cxn>
                  <a:cxn ang="T8">
                    <a:pos x="T4" y="T5"/>
                  </a:cxn>
                </a:cxnLst>
                <a:rect l="0" t="0" r="r" b="b"/>
                <a:pathLst>
                  <a:path w="23" h="7">
                    <a:moveTo>
                      <a:pt x="23" y="0"/>
                    </a:moveTo>
                    <a:lnTo>
                      <a:pt x="0" y="7"/>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2" name="Freeform 143"/>
              <p:cNvSpPr>
                <a:spLocks/>
              </p:cNvSpPr>
              <p:nvPr/>
            </p:nvSpPr>
            <p:spPr bwMode="auto">
              <a:xfrm>
                <a:off x="19914" y="13755"/>
                <a:ext cx="54" cy="44"/>
              </a:xfrm>
              <a:custGeom>
                <a:avLst/>
                <a:gdLst>
                  <a:gd name="T0" fmla="*/ 48 w 26"/>
                  <a:gd name="T1" fmla="*/ 0 h 18"/>
                  <a:gd name="T2" fmla="*/ 54 w 26"/>
                  <a:gd name="T3" fmla="*/ 27 h 18"/>
                  <a:gd name="T4" fmla="*/ 6 w 26"/>
                  <a:gd name="T5" fmla="*/ 44 h 18"/>
                  <a:gd name="T6" fmla="*/ 0 w 26"/>
                  <a:gd name="T7" fmla="*/ 17 h 18"/>
                  <a:gd name="T8" fmla="*/ 48 w 2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23" y="0"/>
                    </a:moveTo>
                    <a:lnTo>
                      <a:pt x="26" y="11"/>
                    </a:lnTo>
                    <a:lnTo>
                      <a:pt x="3" y="18"/>
                    </a:lnTo>
                    <a:lnTo>
                      <a:pt x="0" y="7"/>
                    </a:lnTo>
                    <a:lnTo>
                      <a:pt x="23"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3" name="Rectangle 144"/>
              <p:cNvSpPr>
                <a:spLocks noChangeArrowheads="1"/>
              </p:cNvSpPr>
              <p:nvPr/>
            </p:nvSpPr>
            <p:spPr bwMode="auto">
              <a:xfrm>
                <a:off x="19663" y="7368"/>
                <a:ext cx="50"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84" name="Freeform 145"/>
              <p:cNvSpPr>
                <a:spLocks/>
              </p:cNvSpPr>
              <p:nvPr/>
            </p:nvSpPr>
            <p:spPr bwMode="auto">
              <a:xfrm>
                <a:off x="19588" y="6462"/>
                <a:ext cx="113" cy="306"/>
              </a:xfrm>
              <a:custGeom>
                <a:avLst/>
                <a:gdLst>
                  <a:gd name="T0" fmla="*/ 113 w 55"/>
                  <a:gd name="T1" fmla="*/ 7 h 131"/>
                  <a:gd name="T2" fmla="*/ 101 w 55"/>
                  <a:gd name="T3" fmla="*/ 75 h 131"/>
                  <a:gd name="T4" fmla="*/ 86 w 55"/>
                  <a:gd name="T5" fmla="*/ 157 h 131"/>
                  <a:gd name="T6" fmla="*/ 68 w 55"/>
                  <a:gd name="T7" fmla="*/ 236 h 131"/>
                  <a:gd name="T8" fmla="*/ 47 w 55"/>
                  <a:gd name="T9" fmla="*/ 306 h 131"/>
                  <a:gd name="T10" fmla="*/ 0 w 55"/>
                  <a:gd name="T11" fmla="*/ 287 h 131"/>
                  <a:gd name="T12" fmla="*/ 21 w 55"/>
                  <a:gd name="T13" fmla="*/ 217 h 131"/>
                  <a:gd name="T14" fmla="*/ 39 w 55"/>
                  <a:gd name="T15" fmla="*/ 140 h 131"/>
                  <a:gd name="T16" fmla="*/ 51 w 55"/>
                  <a:gd name="T17" fmla="*/ 65 h 131"/>
                  <a:gd name="T18" fmla="*/ 62 w 55"/>
                  <a:gd name="T19" fmla="*/ 0 h 131"/>
                  <a:gd name="T20" fmla="*/ 113 w 55"/>
                  <a:gd name="T21" fmla="*/ 7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131">
                    <a:moveTo>
                      <a:pt x="55" y="3"/>
                    </a:moveTo>
                    <a:lnTo>
                      <a:pt x="49" y="32"/>
                    </a:lnTo>
                    <a:lnTo>
                      <a:pt x="42" y="67"/>
                    </a:lnTo>
                    <a:lnTo>
                      <a:pt x="33" y="101"/>
                    </a:lnTo>
                    <a:lnTo>
                      <a:pt x="23" y="131"/>
                    </a:lnTo>
                    <a:lnTo>
                      <a:pt x="0" y="123"/>
                    </a:lnTo>
                    <a:lnTo>
                      <a:pt x="10" y="93"/>
                    </a:lnTo>
                    <a:lnTo>
                      <a:pt x="19" y="60"/>
                    </a:lnTo>
                    <a:lnTo>
                      <a:pt x="25" y="28"/>
                    </a:lnTo>
                    <a:lnTo>
                      <a:pt x="30" y="0"/>
                    </a:lnTo>
                    <a:lnTo>
                      <a:pt x="55"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5" name="Freeform 146"/>
              <p:cNvSpPr>
                <a:spLocks/>
              </p:cNvSpPr>
              <p:nvPr/>
            </p:nvSpPr>
            <p:spPr bwMode="auto">
              <a:xfrm>
                <a:off x="19375" y="6749"/>
                <a:ext cx="258" cy="817"/>
              </a:xfrm>
              <a:custGeom>
                <a:avLst/>
                <a:gdLst>
                  <a:gd name="T0" fmla="*/ 258 w 126"/>
                  <a:gd name="T1" fmla="*/ 19 h 349"/>
                  <a:gd name="T2" fmla="*/ 215 w 126"/>
                  <a:gd name="T3" fmla="*/ 147 h 349"/>
                  <a:gd name="T4" fmla="*/ 166 w 126"/>
                  <a:gd name="T5" fmla="*/ 323 h 349"/>
                  <a:gd name="T6" fmla="*/ 47 w 126"/>
                  <a:gd name="T7" fmla="*/ 817 h 349"/>
                  <a:gd name="T8" fmla="*/ 0 w 126"/>
                  <a:gd name="T9" fmla="*/ 803 h 349"/>
                  <a:gd name="T10" fmla="*/ 119 w 126"/>
                  <a:gd name="T11" fmla="*/ 304 h 349"/>
                  <a:gd name="T12" fmla="*/ 168 w 126"/>
                  <a:gd name="T13" fmla="*/ 129 h 349"/>
                  <a:gd name="T14" fmla="*/ 211 w 126"/>
                  <a:gd name="T15" fmla="*/ 0 h 349"/>
                  <a:gd name="T16" fmla="*/ 258 w 126"/>
                  <a:gd name="T17" fmla="*/ 19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349">
                    <a:moveTo>
                      <a:pt x="126" y="8"/>
                    </a:moveTo>
                    <a:lnTo>
                      <a:pt x="105" y="63"/>
                    </a:lnTo>
                    <a:lnTo>
                      <a:pt x="81" y="138"/>
                    </a:lnTo>
                    <a:lnTo>
                      <a:pt x="23" y="349"/>
                    </a:lnTo>
                    <a:lnTo>
                      <a:pt x="0" y="343"/>
                    </a:lnTo>
                    <a:lnTo>
                      <a:pt x="58" y="130"/>
                    </a:lnTo>
                    <a:lnTo>
                      <a:pt x="82" y="55"/>
                    </a:lnTo>
                    <a:lnTo>
                      <a:pt x="103" y="0"/>
                    </a:lnTo>
                    <a:lnTo>
                      <a:pt x="126"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6" name="Freeform 147"/>
              <p:cNvSpPr>
                <a:spLocks/>
              </p:cNvSpPr>
              <p:nvPr/>
            </p:nvSpPr>
            <p:spPr bwMode="auto">
              <a:xfrm>
                <a:off x="19588" y="6724"/>
                <a:ext cx="46" cy="44"/>
              </a:xfrm>
              <a:custGeom>
                <a:avLst/>
                <a:gdLst>
                  <a:gd name="T0" fmla="*/ 46 w 23"/>
                  <a:gd name="T1" fmla="*/ 44 h 8"/>
                  <a:gd name="T2" fmla="*/ 0 w 23"/>
                  <a:gd name="T3" fmla="*/ 0 h 8"/>
                  <a:gd name="T4" fmla="*/ 46 w 23"/>
                  <a:gd name="T5" fmla="*/ 44 h 8"/>
                  <a:gd name="T6" fmla="*/ 0 60000 65536"/>
                  <a:gd name="T7" fmla="*/ 0 60000 65536"/>
                  <a:gd name="T8" fmla="*/ 0 60000 65536"/>
                </a:gdLst>
                <a:ahLst/>
                <a:cxnLst>
                  <a:cxn ang="T6">
                    <a:pos x="T0" y="T1"/>
                  </a:cxn>
                  <a:cxn ang="T7">
                    <a:pos x="T2" y="T3"/>
                  </a:cxn>
                  <a:cxn ang="T8">
                    <a:pos x="T4" y="T5"/>
                  </a:cxn>
                </a:cxnLst>
                <a:rect l="0" t="0" r="r" b="b"/>
                <a:pathLst>
                  <a:path w="23" h="8">
                    <a:moveTo>
                      <a:pt x="23" y="8"/>
                    </a:moveTo>
                    <a:lnTo>
                      <a:pt x="0" y="0"/>
                    </a:lnTo>
                    <a:lnTo>
                      <a:pt x="23"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7" name="Freeform 148"/>
              <p:cNvSpPr>
                <a:spLocks/>
              </p:cNvSpPr>
              <p:nvPr/>
            </p:nvSpPr>
            <p:spPr bwMode="auto">
              <a:xfrm>
                <a:off x="19367" y="7548"/>
                <a:ext cx="54" cy="44"/>
              </a:xfrm>
              <a:custGeom>
                <a:avLst/>
                <a:gdLst>
                  <a:gd name="T0" fmla="*/ 54 w 25"/>
                  <a:gd name="T1" fmla="*/ 16 h 17"/>
                  <a:gd name="T2" fmla="*/ 50 w 25"/>
                  <a:gd name="T3" fmla="*/ 44 h 17"/>
                  <a:gd name="T4" fmla="*/ 0 w 25"/>
                  <a:gd name="T5" fmla="*/ 28 h 17"/>
                  <a:gd name="T6" fmla="*/ 4 w 25"/>
                  <a:gd name="T7" fmla="*/ 0 h 17"/>
                  <a:gd name="T8" fmla="*/ 54 w 25"/>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25" y="6"/>
                    </a:moveTo>
                    <a:lnTo>
                      <a:pt x="23" y="17"/>
                    </a:lnTo>
                    <a:lnTo>
                      <a:pt x="0" y="11"/>
                    </a:lnTo>
                    <a:lnTo>
                      <a:pt x="2" y="0"/>
                    </a:lnTo>
                    <a:lnTo>
                      <a:pt x="25" y="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8" name="Freeform 149"/>
              <p:cNvSpPr>
                <a:spLocks/>
              </p:cNvSpPr>
              <p:nvPr/>
            </p:nvSpPr>
            <p:spPr bwMode="auto">
              <a:xfrm>
                <a:off x="19651" y="6425"/>
                <a:ext cx="54" cy="44"/>
              </a:xfrm>
              <a:custGeom>
                <a:avLst/>
                <a:gdLst>
                  <a:gd name="T0" fmla="*/ 52 w 26"/>
                  <a:gd name="T1" fmla="*/ 44 h 14"/>
                  <a:gd name="T2" fmla="*/ 54 w 26"/>
                  <a:gd name="T3" fmla="*/ 9 h 14"/>
                  <a:gd name="T4" fmla="*/ 4 w 26"/>
                  <a:gd name="T5" fmla="*/ 0 h 14"/>
                  <a:gd name="T6" fmla="*/ 0 w 26"/>
                  <a:gd name="T7" fmla="*/ 35 h 14"/>
                  <a:gd name="T8" fmla="*/ 52 w 26"/>
                  <a:gd name="T9" fmla="*/ 4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
                    <a:moveTo>
                      <a:pt x="25" y="14"/>
                    </a:moveTo>
                    <a:lnTo>
                      <a:pt x="26" y="3"/>
                    </a:lnTo>
                    <a:lnTo>
                      <a:pt x="2" y="0"/>
                    </a:lnTo>
                    <a:lnTo>
                      <a:pt x="0" y="11"/>
                    </a:lnTo>
                    <a:lnTo>
                      <a:pt x="25" y="1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9" name="Freeform 150"/>
              <p:cNvSpPr>
                <a:spLocks/>
              </p:cNvSpPr>
              <p:nvPr/>
            </p:nvSpPr>
            <p:spPr bwMode="auto">
              <a:xfrm>
                <a:off x="19642" y="6161"/>
                <a:ext cx="71" cy="528"/>
              </a:xfrm>
              <a:custGeom>
                <a:avLst/>
                <a:gdLst>
                  <a:gd name="T0" fmla="*/ 49 w 35"/>
                  <a:gd name="T1" fmla="*/ 0 h 225"/>
                  <a:gd name="T2" fmla="*/ 0 w 35"/>
                  <a:gd name="T3" fmla="*/ 2 h 225"/>
                  <a:gd name="T4" fmla="*/ 20 w 35"/>
                  <a:gd name="T5" fmla="*/ 528 h 225"/>
                  <a:gd name="T6" fmla="*/ 71 w 35"/>
                  <a:gd name="T7" fmla="*/ 526 h 225"/>
                  <a:gd name="T8" fmla="*/ 49 w 35"/>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25">
                    <a:moveTo>
                      <a:pt x="24" y="0"/>
                    </a:moveTo>
                    <a:lnTo>
                      <a:pt x="0" y="1"/>
                    </a:lnTo>
                    <a:lnTo>
                      <a:pt x="10" y="225"/>
                    </a:lnTo>
                    <a:lnTo>
                      <a:pt x="35" y="224"/>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0" name="Freeform 151"/>
              <p:cNvSpPr>
                <a:spLocks/>
              </p:cNvSpPr>
              <p:nvPr/>
            </p:nvSpPr>
            <p:spPr bwMode="auto">
              <a:xfrm>
                <a:off x="19663" y="6685"/>
                <a:ext cx="50" cy="673"/>
              </a:xfrm>
              <a:custGeom>
                <a:avLst/>
                <a:gdLst>
                  <a:gd name="T0" fmla="*/ 48 w 26"/>
                  <a:gd name="T1" fmla="*/ 0 h 287"/>
                  <a:gd name="T2" fmla="*/ 0 w 26"/>
                  <a:gd name="T3" fmla="*/ 0 h 287"/>
                  <a:gd name="T4" fmla="*/ 4 w 26"/>
                  <a:gd name="T5" fmla="*/ 673 h 287"/>
                  <a:gd name="T6" fmla="*/ 50 w 26"/>
                  <a:gd name="T7" fmla="*/ 673 h 287"/>
                  <a:gd name="T8" fmla="*/ 48 w 2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87">
                    <a:moveTo>
                      <a:pt x="25" y="0"/>
                    </a:moveTo>
                    <a:lnTo>
                      <a:pt x="0" y="0"/>
                    </a:lnTo>
                    <a:lnTo>
                      <a:pt x="2" y="287"/>
                    </a:lnTo>
                    <a:lnTo>
                      <a:pt x="26" y="287"/>
                    </a:lnTo>
                    <a:lnTo>
                      <a:pt x="2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1" name="Freeform 152"/>
              <p:cNvSpPr>
                <a:spLocks/>
              </p:cNvSpPr>
              <p:nvPr/>
            </p:nvSpPr>
            <p:spPr bwMode="auto">
              <a:xfrm>
                <a:off x="19663" y="6645"/>
                <a:ext cx="50" cy="44"/>
              </a:xfrm>
              <a:custGeom>
                <a:avLst/>
                <a:gdLst>
                  <a:gd name="T0" fmla="*/ 50 w 25"/>
                  <a:gd name="T1" fmla="*/ 0 h 1"/>
                  <a:gd name="T2" fmla="*/ 0 w 25"/>
                  <a:gd name="T3" fmla="*/ 0 h 1"/>
                  <a:gd name="T4" fmla="*/ 0 w 25"/>
                  <a:gd name="T5" fmla="*/ 44 h 1"/>
                  <a:gd name="T6" fmla="*/ 5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0"/>
                    </a:moveTo>
                    <a:lnTo>
                      <a:pt x="0" y="0"/>
                    </a:lnTo>
                    <a:lnTo>
                      <a:pt x="0" y="1"/>
                    </a:lnTo>
                    <a:lnTo>
                      <a:pt x="25"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2" name="Freeform 153"/>
              <p:cNvSpPr>
                <a:spLocks/>
              </p:cNvSpPr>
              <p:nvPr/>
            </p:nvSpPr>
            <p:spPr bwMode="auto">
              <a:xfrm>
                <a:off x="19655" y="7356"/>
                <a:ext cx="58" cy="157"/>
              </a:xfrm>
              <a:custGeom>
                <a:avLst/>
                <a:gdLst>
                  <a:gd name="T0" fmla="*/ 58 w 29"/>
                  <a:gd name="T1" fmla="*/ 2 h 67"/>
                  <a:gd name="T2" fmla="*/ 10 w 29"/>
                  <a:gd name="T3" fmla="*/ 0 h 67"/>
                  <a:gd name="T4" fmla="*/ 0 w 29"/>
                  <a:gd name="T5" fmla="*/ 155 h 67"/>
                  <a:gd name="T6" fmla="*/ 48 w 29"/>
                  <a:gd name="T7" fmla="*/ 157 h 67"/>
                  <a:gd name="T8" fmla="*/ 58 w 29"/>
                  <a:gd name="T9" fmla="*/ 2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7">
                    <a:moveTo>
                      <a:pt x="29" y="1"/>
                    </a:moveTo>
                    <a:lnTo>
                      <a:pt x="5" y="0"/>
                    </a:lnTo>
                    <a:lnTo>
                      <a:pt x="0" y="66"/>
                    </a:lnTo>
                    <a:lnTo>
                      <a:pt x="24" y="67"/>
                    </a:lnTo>
                    <a:lnTo>
                      <a:pt x="29"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3" name="Freeform 154"/>
              <p:cNvSpPr>
                <a:spLocks/>
              </p:cNvSpPr>
              <p:nvPr/>
            </p:nvSpPr>
            <p:spPr bwMode="auto">
              <a:xfrm>
                <a:off x="19663" y="7314"/>
                <a:ext cx="50" cy="44"/>
              </a:xfrm>
              <a:custGeom>
                <a:avLst/>
                <a:gdLst>
                  <a:gd name="T0" fmla="*/ 50 w 24"/>
                  <a:gd name="T1" fmla="*/ 44 h 1"/>
                  <a:gd name="T2" fmla="*/ 0 w 24"/>
                  <a:gd name="T3" fmla="*/ 0 h 1"/>
                  <a:gd name="T4" fmla="*/ 0 w 24"/>
                  <a:gd name="T5" fmla="*/ 44 h 1"/>
                  <a:gd name="T6" fmla="*/ 50 w 24"/>
                  <a:gd name="T7" fmla="*/ 4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
                    <a:moveTo>
                      <a:pt x="24" y="1"/>
                    </a:moveTo>
                    <a:lnTo>
                      <a:pt x="0" y="0"/>
                    </a:lnTo>
                    <a:lnTo>
                      <a:pt x="0" y="1"/>
                    </a:lnTo>
                    <a:lnTo>
                      <a:pt x="24"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4" name="Freeform 155"/>
              <p:cNvSpPr>
                <a:spLocks/>
              </p:cNvSpPr>
              <p:nvPr/>
            </p:nvSpPr>
            <p:spPr bwMode="auto">
              <a:xfrm>
                <a:off x="19651" y="7497"/>
                <a:ext cx="54" cy="44"/>
              </a:xfrm>
              <a:custGeom>
                <a:avLst/>
                <a:gdLst>
                  <a:gd name="T0" fmla="*/ 54 w 26"/>
                  <a:gd name="T1" fmla="*/ 3 h 13"/>
                  <a:gd name="T2" fmla="*/ 52 w 26"/>
                  <a:gd name="T3" fmla="*/ 44 h 13"/>
                  <a:gd name="T4" fmla="*/ 0 w 26"/>
                  <a:gd name="T5" fmla="*/ 37 h 13"/>
                  <a:gd name="T6" fmla="*/ 4 w 26"/>
                  <a:gd name="T7" fmla="*/ 0 h 13"/>
                  <a:gd name="T8" fmla="*/ 54 w 26"/>
                  <a:gd name="T9" fmla="*/ 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
                    <a:moveTo>
                      <a:pt x="26" y="1"/>
                    </a:moveTo>
                    <a:lnTo>
                      <a:pt x="25" y="13"/>
                    </a:lnTo>
                    <a:lnTo>
                      <a:pt x="0" y="11"/>
                    </a:lnTo>
                    <a:lnTo>
                      <a:pt x="2" y="0"/>
                    </a:lnTo>
                    <a:lnTo>
                      <a:pt x="26"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5" name="Freeform 156"/>
              <p:cNvSpPr>
                <a:spLocks/>
              </p:cNvSpPr>
              <p:nvPr/>
            </p:nvSpPr>
            <p:spPr bwMode="auto">
              <a:xfrm>
                <a:off x="19642" y="6120"/>
                <a:ext cx="50" cy="44"/>
              </a:xfrm>
              <a:custGeom>
                <a:avLst/>
                <a:gdLst>
                  <a:gd name="T0" fmla="*/ 50 w 24"/>
                  <a:gd name="T1" fmla="*/ 41 h 13"/>
                  <a:gd name="T2" fmla="*/ 50 w 24"/>
                  <a:gd name="T3" fmla="*/ 0 h 13"/>
                  <a:gd name="T4" fmla="*/ 0 w 24"/>
                  <a:gd name="T5" fmla="*/ 7 h 13"/>
                  <a:gd name="T6" fmla="*/ 0 w 24"/>
                  <a:gd name="T7" fmla="*/ 44 h 13"/>
                  <a:gd name="T8" fmla="*/ 50 w 24"/>
                  <a:gd name="T9" fmla="*/ 4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4" y="12"/>
                    </a:moveTo>
                    <a:lnTo>
                      <a:pt x="24" y="0"/>
                    </a:lnTo>
                    <a:lnTo>
                      <a:pt x="0" y="2"/>
                    </a:lnTo>
                    <a:lnTo>
                      <a:pt x="0" y="13"/>
                    </a:lnTo>
                    <a:lnTo>
                      <a:pt x="24" y="1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6" name="Freeform 157"/>
              <p:cNvSpPr>
                <a:spLocks/>
              </p:cNvSpPr>
              <p:nvPr/>
            </p:nvSpPr>
            <p:spPr bwMode="auto">
              <a:xfrm>
                <a:off x="18047" y="10115"/>
                <a:ext cx="250" cy="316"/>
              </a:xfrm>
              <a:custGeom>
                <a:avLst/>
                <a:gdLst>
                  <a:gd name="T0" fmla="*/ 0 w 121"/>
                  <a:gd name="T1" fmla="*/ 304 h 135"/>
                  <a:gd name="T2" fmla="*/ 4 w 121"/>
                  <a:gd name="T3" fmla="*/ 265 h 135"/>
                  <a:gd name="T4" fmla="*/ 8 w 121"/>
                  <a:gd name="T5" fmla="*/ 220 h 135"/>
                  <a:gd name="T6" fmla="*/ 23 w 121"/>
                  <a:gd name="T7" fmla="*/ 178 h 135"/>
                  <a:gd name="T8" fmla="*/ 43 w 121"/>
                  <a:gd name="T9" fmla="*/ 136 h 135"/>
                  <a:gd name="T10" fmla="*/ 85 w 121"/>
                  <a:gd name="T11" fmla="*/ 66 h 135"/>
                  <a:gd name="T12" fmla="*/ 118 w 121"/>
                  <a:gd name="T13" fmla="*/ 30 h 135"/>
                  <a:gd name="T14" fmla="*/ 149 w 121"/>
                  <a:gd name="T15" fmla="*/ 0 h 135"/>
                  <a:gd name="T16" fmla="*/ 250 w 121"/>
                  <a:gd name="T17" fmla="*/ 126 h 135"/>
                  <a:gd name="T18" fmla="*/ 221 w 121"/>
                  <a:gd name="T19" fmla="*/ 152 h 135"/>
                  <a:gd name="T20" fmla="*/ 202 w 121"/>
                  <a:gd name="T21" fmla="*/ 171 h 135"/>
                  <a:gd name="T22" fmla="*/ 169 w 121"/>
                  <a:gd name="T23" fmla="*/ 225 h 135"/>
                  <a:gd name="T24" fmla="*/ 161 w 121"/>
                  <a:gd name="T25" fmla="*/ 241 h 135"/>
                  <a:gd name="T26" fmla="*/ 155 w 121"/>
                  <a:gd name="T27" fmla="*/ 260 h 135"/>
                  <a:gd name="T28" fmla="*/ 151 w 121"/>
                  <a:gd name="T29" fmla="*/ 288 h 135"/>
                  <a:gd name="T30" fmla="*/ 149 w 121"/>
                  <a:gd name="T31" fmla="*/ 316 h 135"/>
                  <a:gd name="T32" fmla="*/ 0 w 121"/>
                  <a:gd name="T33" fmla="*/ 304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135">
                    <a:moveTo>
                      <a:pt x="0" y="130"/>
                    </a:moveTo>
                    <a:lnTo>
                      <a:pt x="2" y="113"/>
                    </a:lnTo>
                    <a:lnTo>
                      <a:pt x="4" y="94"/>
                    </a:lnTo>
                    <a:lnTo>
                      <a:pt x="11" y="76"/>
                    </a:lnTo>
                    <a:lnTo>
                      <a:pt x="21" y="58"/>
                    </a:lnTo>
                    <a:lnTo>
                      <a:pt x="41" y="28"/>
                    </a:lnTo>
                    <a:lnTo>
                      <a:pt x="57" y="13"/>
                    </a:lnTo>
                    <a:lnTo>
                      <a:pt x="72" y="0"/>
                    </a:lnTo>
                    <a:lnTo>
                      <a:pt x="121" y="54"/>
                    </a:lnTo>
                    <a:lnTo>
                      <a:pt x="107" y="65"/>
                    </a:lnTo>
                    <a:lnTo>
                      <a:pt x="98" y="73"/>
                    </a:lnTo>
                    <a:lnTo>
                      <a:pt x="82" y="96"/>
                    </a:lnTo>
                    <a:lnTo>
                      <a:pt x="78" y="103"/>
                    </a:lnTo>
                    <a:lnTo>
                      <a:pt x="75" y="111"/>
                    </a:lnTo>
                    <a:lnTo>
                      <a:pt x="73" y="123"/>
                    </a:lnTo>
                    <a:lnTo>
                      <a:pt x="72" y="135"/>
                    </a:lnTo>
                    <a:lnTo>
                      <a:pt x="0" y="13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7" name="Freeform 158"/>
              <p:cNvSpPr>
                <a:spLocks/>
              </p:cNvSpPr>
              <p:nvPr/>
            </p:nvSpPr>
            <p:spPr bwMode="auto">
              <a:xfrm>
                <a:off x="18202" y="9928"/>
                <a:ext cx="337" cy="316"/>
              </a:xfrm>
              <a:custGeom>
                <a:avLst/>
                <a:gdLst>
                  <a:gd name="T0" fmla="*/ 0 w 161"/>
                  <a:gd name="T1" fmla="*/ 183 h 135"/>
                  <a:gd name="T2" fmla="*/ 63 w 161"/>
                  <a:gd name="T3" fmla="*/ 131 h 135"/>
                  <a:gd name="T4" fmla="*/ 128 w 161"/>
                  <a:gd name="T5" fmla="*/ 82 h 135"/>
                  <a:gd name="T6" fmla="*/ 197 w 161"/>
                  <a:gd name="T7" fmla="*/ 37 h 135"/>
                  <a:gd name="T8" fmla="*/ 266 w 161"/>
                  <a:gd name="T9" fmla="*/ 0 h 135"/>
                  <a:gd name="T10" fmla="*/ 337 w 161"/>
                  <a:gd name="T11" fmla="*/ 150 h 135"/>
                  <a:gd name="T12" fmla="*/ 270 w 161"/>
                  <a:gd name="T13" fmla="*/ 185 h 135"/>
                  <a:gd name="T14" fmla="*/ 211 w 161"/>
                  <a:gd name="T15" fmla="*/ 222 h 135"/>
                  <a:gd name="T16" fmla="*/ 149 w 161"/>
                  <a:gd name="T17" fmla="*/ 269 h 135"/>
                  <a:gd name="T18" fmla="*/ 90 w 161"/>
                  <a:gd name="T19" fmla="*/ 316 h 135"/>
                  <a:gd name="T20" fmla="*/ 0 w 161"/>
                  <a:gd name="T21" fmla="*/ 183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 h="135">
                    <a:moveTo>
                      <a:pt x="0" y="78"/>
                    </a:moveTo>
                    <a:lnTo>
                      <a:pt x="30" y="56"/>
                    </a:lnTo>
                    <a:lnTo>
                      <a:pt x="61" y="35"/>
                    </a:lnTo>
                    <a:lnTo>
                      <a:pt x="94" y="16"/>
                    </a:lnTo>
                    <a:lnTo>
                      <a:pt x="127" y="0"/>
                    </a:lnTo>
                    <a:lnTo>
                      <a:pt x="161" y="64"/>
                    </a:lnTo>
                    <a:lnTo>
                      <a:pt x="129" y="79"/>
                    </a:lnTo>
                    <a:lnTo>
                      <a:pt x="101" y="95"/>
                    </a:lnTo>
                    <a:lnTo>
                      <a:pt x="71" y="115"/>
                    </a:lnTo>
                    <a:lnTo>
                      <a:pt x="43" y="135"/>
                    </a:lnTo>
                    <a:lnTo>
                      <a:pt x="0" y="7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8" name="Freeform 159"/>
              <p:cNvSpPr>
                <a:spLocks/>
              </p:cNvSpPr>
              <p:nvPr/>
            </p:nvSpPr>
            <p:spPr bwMode="auto">
              <a:xfrm>
                <a:off x="18197" y="10103"/>
                <a:ext cx="101" cy="141"/>
              </a:xfrm>
              <a:custGeom>
                <a:avLst/>
                <a:gdLst>
                  <a:gd name="T0" fmla="*/ 0 w 49"/>
                  <a:gd name="T1" fmla="*/ 12 h 60"/>
                  <a:gd name="T2" fmla="*/ 12 w 49"/>
                  <a:gd name="T3" fmla="*/ 0 h 60"/>
                  <a:gd name="T4" fmla="*/ 6 w 49"/>
                  <a:gd name="T5" fmla="*/ 7 h 60"/>
                  <a:gd name="T6" fmla="*/ 95 w 49"/>
                  <a:gd name="T7" fmla="*/ 141 h 60"/>
                  <a:gd name="T8" fmla="*/ 101 w 49"/>
                  <a:gd name="T9" fmla="*/ 139 h 60"/>
                  <a:gd name="T10" fmla="*/ 0 w 49"/>
                  <a:gd name="T11" fmla="*/ 12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60">
                    <a:moveTo>
                      <a:pt x="0" y="5"/>
                    </a:moveTo>
                    <a:lnTo>
                      <a:pt x="6" y="0"/>
                    </a:lnTo>
                    <a:lnTo>
                      <a:pt x="3" y="3"/>
                    </a:lnTo>
                    <a:lnTo>
                      <a:pt x="46" y="60"/>
                    </a:lnTo>
                    <a:lnTo>
                      <a:pt x="49" y="59"/>
                    </a:lnTo>
                    <a:lnTo>
                      <a:pt x="0" y="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9" name="Freeform 160"/>
              <p:cNvSpPr>
                <a:spLocks/>
              </p:cNvSpPr>
              <p:nvPr/>
            </p:nvSpPr>
            <p:spPr bwMode="auto">
              <a:xfrm>
                <a:off x="18473" y="9879"/>
                <a:ext cx="312" cy="201"/>
              </a:xfrm>
              <a:custGeom>
                <a:avLst/>
                <a:gdLst>
                  <a:gd name="T0" fmla="*/ 0 w 149"/>
                  <a:gd name="T1" fmla="*/ 47 h 86"/>
                  <a:gd name="T2" fmla="*/ 75 w 149"/>
                  <a:gd name="T3" fmla="*/ 16 h 86"/>
                  <a:gd name="T4" fmla="*/ 155 w 149"/>
                  <a:gd name="T5" fmla="*/ 0 h 86"/>
                  <a:gd name="T6" fmla="*/ 201 w 149"/>
                  <a:gd name="T7" fmla="*/ 0 h 86"/>
                  <a:gd name="T8" fmla="*/ 243 w 149"/>
                  <a:gd name="T9" fmla="*/ 2 h 86"/>
                  <a:gd name="T10" fmla="*/ 312 w 149"/>
                  <a:gd name="T11" fmla="*/ 16 h 86"/>
                  <a:gd name="T12" fmla="*/ 283 w 149"/>
                  <a:gd name="T13" fmla="*/ 180 h 86"/>
                  <a:gd name="T14" fmla="*/ 216 w 149"/>
                  <a:gd name="T15" fmla="*/ 166 h 86"/>
                  <a:gd name="T16" fmla="*/ 195 w 149"/>
                  <a:gd name="T17" fmla="*/ 166 h 86"/>
                  <a:gd name="T18" fmla="*/ 172 w 149"/>
                  <a:gd name="T19" fmla="*/ 166 h 86"/>
                  <a:gd name="T20" fmla="*/ 115 w 149"/>
                  <a:gd name="T21" fmla="*/ 178 h 86"/>
                  <a:gd name="T22" fmla="*/ 57 w 149"/>
                  <a:gd name="T23" fmla="*/ 201 h 86"/>
                  <a:gd name="T24" fmla="*/ 0 w 149"/>
                  <a:gd name="T25" fmla="*/ 47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9" h="86">
                    <a:moveTo>
                      <a:pt x="0" y="20"/>
                    </a:moveTo>
                    <a:lnTo>
                      <a:pt x="36" y="7"/>
                    </a:lnTo>
                    <a:lnTo>
                      <a:pt x="74" y="0"/>
                    </a:lnTo>
                    <a:lnTo>
                      <a:pt x="96" y="0"/>
                    </a:lnTo>
                    <a:lnTo>
                      <a:pt x="116" y="1"/>
                    </a:lnTo>
                    <a:lnTo>
                      <a:pt x="149" y="7"/>
                    </a:lnTo>
                    <a:lnTo>
                      <a:pt x="135" y="77"/>
                    </a:lnTo>
                    <a:lnTo>
                      <a:pt x="103" y="71"/>
                    </a:lnTo>
                    <a:lnTo>
                      <a:pt x="93" y="71"/>
                    </a:lnTo>
                    <a:lnTo>
                      <a:pt x="82" y="71"/>
                    </a:lnTo>
                    <a:lnTo>
                      <a:pt x="55" y="76"/>
                    </a:lnTo>
                    <a:lnTo>
                      <a:pt x="27" y="86"/>
                    </a:lnTo>
                    <a:lnTo>
                      <a:pt x="0" y="2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0" name="Freeform 161"/>
              <p:cNvSpPr>
                <a:spLocks/>
              </p:cNvSpPr>
              <p:nvPr/>
            </p:nvSpPr>
            <p:spPr bwMode="auto">
              <a:xfrm>
                <a:off x="18469" y="9926"/>
                <a:ext cx="71" cy="154"/>
              </a:xfrm>
              <a:custGeom>
                <a:avLst/>
                <a:gdLst>
                  <a:gd name="T0" fmla="*/ 0 w 34"/>
                  <a:gd name="T1" fmla="*/ 2 h 66"/>
                  <a:gd name="T2" fmla="*/ 6 w 34"/>
                  <a:gd name="T3" fmla="*/ 0 h 66"/>
                  <a:gd name="T4" fmla="*/ 63 w 34"/>
                  <a:gd name="T5" fmla="*/ 154 h 66"/>
                  <a:gd name="T6" fmla="*/ 71 w 34"/>
                  <a:gd name="T7" fmla="*/ 152 h 66"/>
                  <a:gd name="T8" fmla="*/ 0 w 34"/>
                  <a:gd name="T9" fmla="*/ 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6">
                    <a:moveTo>
                      <a:pt x="0" y="1"/>
                    </a:moveTo>
                    <a:lnTo>
                      <a:pt x="3" y="0"/>
                    </a:lnTo>
                    <a:lnTo>
                      <a:pt x="30" y="66"/>
                    </a:lnTo>
                    <a:lnTo>
                      <a:pt x="34" y="65"/>
                    </a:lnTo>
                    <a:lnTo>
                      <a:pt x="0"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1" name="Freeform 162"/>
              <p:cNvSpPr>
                <a:spLocks/>
              </p:cNvSpPr>
              <p:nvPr/>
            </p:nvSpPr>
            <p:spPr bwMode="auto">
              <a:xfrm>
                <a:off x="18749" y="9900"/>
                <a:ext cx="291" cy="274"/>
              </a:xfrm>
              <a:custGeom>
                <a:avLst/>
                <a:gdLst>
                  <a:gd name="T0" fmla="*/ 50 w 141"/>
                  <a:gd name="T1" fmla="*/ 0 h 117"/>
                  <a:gd name="T2" fmla="*/ 116 w 141"/>
                  <a:gd name="T3" fmla="*/ 28 h 117"/>
                  <a:gd name="T4" fmla="*/ 182 w 141"/>
                  <a:gd name="T5" fmla="*/ 61 h 117"/>
                  <a:gd name="T6" fmla="*/ 244 w 141"/>
                  <a:gd name="T7" fmla="*/ 101 h 117"/>
                  <a:gd name="T8" fmla="*/ 291 w 141"/>
                  <a:gd name="T9" fmla="*/ 141 h 117"/>
                  <a:gd name="T10" fmla="*/ 200 w 141"/>
                  <a:gd name="T11" fmla="*/ 274 h 117"/>
                  <a:gd name="T12" fmla="*/ 159 w 141"/>
                  <a:gd name="T13" fmla="*/ 239 h 117"/>
                  <a:gd name="T14" fmla="*/ 111 w 141"/>
                  <a:gd name="T15" fmla="*/ 206 h 117"/>
                  <a:gd name="T16" fmla="*/ 62 w 141"/>
                  <a:gd name="T17" fmla="*/ 183 h 117"/>
                  <a:gd name="T18" fmla="*/ 0 w 141"/>
                  <a:gd name="T19" fmla="*/ 157 h 117"/>
                  <a:gd name="T20" fmla="*/ 50 w 141"/>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 h="117">
                    <a:moveTo>
                      <a:pt x="24" y="0"/>
                    </a:moveTo>
                    <a:lnTo>
                      <a:pt x="56" y="12"/>
                    </a:lnTo>
                    <a:lnTo>
                      <a:pt x="88" y="26"/>
                    </a:lnTo>
                    <a:lnTo>
                      <a:pt x="118" y="43"/>
                    </a:lnTo>
                    <a:lnTo>
                      <a:pt x="141" y="60"/>
                    </a:lnTo>
                    <a:lnTo>
                      <a:pt x="97" y="117"/>
                    </a:lnTo>
                    <a:lnTo>
                      <a:pt x="77" y="102"/>
                    </a:lnTo>
                    <a:lnTo>
                      <a:pt x="54" y="88"/>
                    </a:lnTo>
                    <a:lnTo>
                      <a:pt x="30" y="78"/>
                    </a:lnTo>
                    <a:lnTo>
                      <a:pt x="0" y="67"/>
                    </a:lnTo>
                    <a:lnTo>
                      <a:pt x="2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2" name="Freeform 163"/>
              <p:cNvSpPr>
                <a:spLocks/>
              </p:cNvSpPr>
              <p:nvPr/>
            </p:nvSpPr>
            <p:spPr bwMode="auto">
              <a:xfrm>
                <a:off x="18749" y="9895"/>
                <a:ext cx="50" cy="164"/>
              </a:xfrm>
              <a:custGeom>
                <a:avLst/>
                <a:gdLst>
                  <a:gd name="T0" fmla="*/ 40 w 24"/>
                  <a:gd name="T1" fmla="*/ 0 h 70"/>
                  <a:gd name="T2" fmla="*/ 48 w 24"/>
                  <a:gd name="T3" fmla="*/ 5 h 70"/>
                  <a:gd name="T4" fmla="*/ 50 w 24"/>
                  <a:gd name="T5" fmla="*/ 5 h 70"/>
                  <a:gd name="T6" fmla="*/ 0 w 24"/>
                  <a:gd name="T7" fmla="*/ 162 h 70"/>
                  <a:gd name="T8" fmla="*/ 10 w 24"/>
                  <a:gd name="T9" fmla="*/ 164 h 70"/>
                  <a:gd name="T10" fmla="*/ 40 w 24"/>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0">
                    <a:moveTo>
                      <a:pt x="19" y="0"/>
                    </a:moveTo>
                    <a:lnTo>
                      <a:pt x="23" y="2"/>
                    </a:lnTo>
                    <a:lnTo>
                      <a:pt x="24" y="2"/>
                    </a:lnTo>
                    <a:lnTo>
                      <a:pt x="0" y="69"/>
                    </a:lnTo>
                    <a:lnTo>
                      <a:pt x="5" y="70"/>
                    </a:lnTo>
                    <a:lnTo>
                      <a:pt x="19"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3" name="Freeform 164"/>
              <p:cNvSpPr>
                <a:spLocks/>
              </p:cNvSpPr>
              <p:nvPr/>
            </p:nvSpPr>
            <p:spPr bwMode="auto">
              <a:xfrm>
                <a:off x="18945" y="10045"/>
                <a:ext cx="233" cy="257"/>
              </a:xfrm>
              <a:custGeom>
                <a:avLst/>
                <a:gdLst>
                  <a:gd name="T0" fmla="*/ 98 w 112"/>
                  <a:gd name="T1" fmla="*/ 0 h 110"/>
                  <a:gd name="T2" fmla="*/ 233 w 112"/>
                  <a:gd name="T3" fmla="*/ 131 h 110"/>
                  <a:gd name="T4" fmla="*/ 135 w 112"/>
                  <a:gd name="T5" fmla="*/ 257 h 110"/>
                  <a:gd name="T6" fmla="*/ 0 w 112"/>
                  <a:gd name="T7" fmla="*/ 126 h 110"/>
                  <a:gd name="T8" fmla="*/ 98 w 112"/>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0">
                    <a:moveTo>
                      <a:pt x="47" y="0"/>
                    </a:moveTo>
                    <a:lnTo>
                      <a:pt x="112" y="56"/>
                    </a:lnTo>
                    <a:lnTo>
                      <a:pt x="65" y="110"/>
                    </a:lnTo>
                    <a:lnTo>
                      <a:pt x="0" y="54"/>
                    </a:lnTo>
                    <a:lnTo>
                      <a:pt x="47"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4" name="Freeform 165"/>
              <p:cNvSpPr>
                <a:spLocks/>
              </p:cNvSpPr>
              <p:nvPr/>
            </p:nvSpPr>
            <p:spPr bwMode="auto">
              <a:xfrm>
                <a:off x="18945" y="10022"/>
                <a:ext cx="96" cy="152"/>
              </a:xfrm>
              <a:custGeom>
                <a:avLst/>
                <a:gdLst>
                  <a:gd name="T0" fmla="*/ 94 w 47"/>
                  <a:gd name="T1" fmla="*/ 19 h 65"/>
                  <a:gd name="T2" fmla="*/ 69 w 47"/>
                  <a:gd name="T3" fmla="*/ 0 h 65"/>
                  <a:gd name="T4" fmla="*/ 96 w 47"/>
                  <a:gd name="T5" fmla="*/ 23 h 65"/>
                  <a:gd name="T6" fmla="*/ 0 w 47"/>
                  <a:gd name="T7" fmla="*/ 150 h 65"/>
                  <a:gd name="T8" fmla="*/ 4 w 47"/>
                  <a:gd name="T9" fmla="*/ 152 h 65"/>
                  <a:gd name="T10" fmla="*/ 94 w 47"/>
                  <a:gd name="T11" fmla="*/ 19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5">
                    <a:moveTo>
                      <a:pt x="46" y="8"/>
                    </a:moveTo>
                    <a:lnTo>
                      <a:pt x="34" y="0"/>
                    </a:lnTo>
                    <a:lnTo>
                      <a:pt x="47" y="10"/>
                    </a:lnTo>
                    <a:lnTo>
                      <a:pt x="0" y="64"/>
                    </a:lnTo>
                    <a:lnTo>
                      <a:pt x="2" y="65"/>
                    </a:lnTo>
                    <a:lnTo>
                      <a:pt x="46" y="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5" name="Freeform 166"/>
              <p:cNvSpPr>
                <a:spLocks/>
              </p:cNvSpPr>
              <p:nvPr/>
            </p:nvSpPr>
            <p:spPr bwMode="auto">
              <a:xfrm>
                <a:off x="19066" y="10194"/>
                <a:ext cx="183" cy="516"/>
              </a:xfrm>
              <a:custGeom>
                <a:avLst/>
                <a:gdLst>
                  <a:gd name="T0" fmla="*/ 127 w 89"/>
                  <a:gd name="T1" fmla="*/ 0 h 220"/>
                  <a:gd name="T2" fmla="*/ 142 w 89"/>
                  <a:gd name="T3" fmla="*/ 28 h 220"/>
                  <a:gd name="T4" fmla="*/ 156 w 89"/>
                  <a:gd name="T5" fmla="*/ 75 h 220"/>
                  <a:gd name="T6" fmla="*/ 169 w 89"/>
                  <a:gd name="T7" fmla="*/ 178 h 220"/>
                  <a:gd name="T8" fmla="*/ 179 w 89"/>
                  <a:gd name="T9" fmla="*/ 321 h 220"/>
                  <a:gd name="T10" fmla="*/ 183 w 89"/>
                  <a:gd name="T11" fmla="*/ 514 h 220"/>
                  <a:gd name="T12" fmla="*/ 33 w 89"/>
                  <a:gd name="T13" fmla="*/ 516 h 220"/>
                  <a:gd name="T14" fmla="*/ 31 w 89"/>
                  <a:gd name="T15" fmla="*/ 328 h 220"/>
                  <a:gd name="T16" fmla="*/ 19 w 89"/>
                  <a:gd name="T17" fmla="*/ 192 h 220"/>
                  <a:gd name="T18" fmla="*/ 8 w 89"/>
                  <a:gd name="T19" fmla="*/ 108 h 220"/>
                  <a:gd name="T20" fmla="*/ 6 w 89"/>
                  <a:gd name="T21" fmla="*/ 96 h 220"/>
                  <a:gd name="T22" fmla="*/ 0 w 89"/>
                  <a:gd name="T23" fmla="*/ 91 h 220"/>
                  <a:gd name="T24" fmla="*/ 127 w 89"/>
                  <a:gd name="T25" fmla="*/ 0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220">
                    <a:moveTo>
                      <a:pt x="62" y="0"/>
                    </a:moveTo>
                    <a:lnTo>
                      <a:pt x="69" y="12"/>
                    </a:lnTo>
                    <a:lnTo>
                      <a:pt x="76" y="32"/>
                    </a:lnTo>
                    <a:lnTo>
                      <a:pt x="82" y="76"/>
                    </a:lnTo>
                    <a:lnTo>
                      <a:pt x="87" y="137"/>
                    </a:lnTo>
                    <a:lnTo>
                      <a:pt x="89" y="219"/>
                    </a:lnTo>
                    <a:lnTo>
                      <a:pt x="16" y="220"/>
                    </a:lnTo>
                    <a:lnTo>
                      <a:pt x="15" y="140"/>
                    </a:lnTo>
                    <a:lnTo>
                      <a:pt x="9" y="82"/>
                    </a:lnTo>
                    <a:lnTo>
                      <a:pt x="4" y="46"/>
                    </a:lnTo>
                    <a:lnTo>
                      <a:pt x="3" y="41"/>
                    </a:lnTo>
                    <a:lnTo>
                      <a:pt x="0" y="39"/>
                    </a:lnTo>
                    <a:lnTo>
                      <a:pt x="62"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6" name="Freeform 167"/>
              <p:cNvSpPr>
                <a:spLocks/>
              </p:cNvSpPr>
              <p:nvPr/>
            </p:nvSpPr>
            <p:spPr bwMode="auto">
              <a:xfrm>
                <a:off x="19066" y="10176"/>
                <a:ext cx="129" cy="126"/>
              </a:xfrm>
              <a:custGeom>
                <a:avLst/>
                <a:gdLst>
                  <a:gd name="T0" fmla="*/ 112 w 62"/>
                  <a:gd name="T1" fmla="*/ 0 h 54"/>
                  <a:gd name="T2" fmla="*/ 127 w 62"/>
                  <a:gd name="T3" fmla="*/ 12 h 54"/>
                  <a:gd name="T4" fmla="*/ 129 w 62"/>
                  <a:gd name="T5" fmla="*/ 19 h 54"/>
                  <a:gd name="T6" fmla="*/ 0 w 62"/>
                  <a:gd name="T7" fmla="*/ 110 h 54"/>
                  <a:gd name="T8" fmla="*/ 15 w 62"/>
                  <a:gd name="T9" fmla="*/ 126 h 54"/>
                  <a:gd name="T10" fmla="*/ 112 w 6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54">
                    <a:moveTo>
                      <a:pt x="54" y="0"/>
                    </a:moveTo>
                    <a:lnTo>
                      <a:pt x="61" y="5"/>
                    </a:lnTo>
                    <a:lnTo>
                      <a:pt x="62" y="8"/>
                    </a:lnTo>
                    <a:lnTo>
                      <a:pt x="0" y="47"/>
                    </a:lnTo>
                    <a:lnTo>
                      <a:pt x="7" y="54"/>
                    </a:lnTo>
                    <a:lnTo>
                      <a:pt x="54"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7" name="Freeform 168"/>
              <p:cNvSpPr>
                <a:spLocks/>
              </p:cNvSpPr>
              <p:nvPr/>
            </p:nvSpPr>
            <p:spPr bwMode="auto">
              <a:xfrm>
                <a:off x="19079" y="10702"/>
                <a:ext cx="170" cy="539"/>
              </a:xfrm>
              <a:custGeom>
                <a:avLst/>
                <a:gdLst>
                  <a:gd name="T0" fmla="*/ 170 w 83"/>
                  <a:gd name="T1" fmla="*/ 5 h 230"/>
                  <a:gd name="T2" fmla="*/ 162 w 83"/>
                  <a:gd name="T3" fmla="*/ 347 h 230"/>
                  <a:gd name="T4" fmla="*/ 156 w 83"/>
                  <a:gd name="T5" fmla="*/ 464 h 230"/>
                  <a:gd name="T6" fmla="*/ 152 w 83"/>
                  <a:gd name="T7" fmla="*/ 509 h 230"/>
                  <a:gd name="T8" fmla="*/ 145 w 83"/>
                  <a:gd name="T9" fmla="*/ 539 h 230"/>
                  <a:gd name="T10" fmla="*/ 0 w 83"/>
                  <a:gd name="T11" fmla="*/ 509 h 230"/>
                  <a:gd name="T12" fmla="*/ 4 w 83"/>
                  <a:gd name="T13" fmla="*/ 478 h 230"/>
                  <a:gd name="T14" fmla="*/ 6 w 83"/>
                  <a:gd name="T15" fmla="*/ 450 h 230"/>
                  <a:gd name="T16" fmla="*/ 12 w 83"/>
                  <a:gd name="T17" fmla="*/ 344 h 230"/>
                  <a:gd name="T18" fmla="*/ 20 w 83"/>
                  <a:gd name="T19" fmla="*/ 0 h 230"/>
                  <a:gd name="T20" fmla="*/ 170 w 83"/>
                  <a:gd name="T21" fmla="*/ 5 h 2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230">
                    <a:moveTo>
                      <a:pt x="83" y="2"/>
                    </a:moveTo>
                    <a:lnTo>
                      <a:pt x="79" y="148"/>
                    </a:lnTo>
                    <a:lnTo>
                      <a:pt x="76" y="198"/>
                    </a:lnTo>
                    <a:lnTo>
                      <a:pt x="74" y="217"/>
                    </a:lnTo>
                    <a:lnTo>
                      <a:pt x="71" y="230"/>
                    </a:lnTo>
                    <a:lnTo>
                      <a:pt x="0" y="217"/>
                    </a:lnTo>
                    <a:lnTo>
                      <a:pt x="2" y="204"/>
                    </a:lnTo>
                    <a:lnTo>
                      <a:pt x="3" y="192"/>
                    </a:lnTo>
                    <a:lnTo>
                      <a:pt x="6" y="147"/>
                    </a:lnTo>
                    <a:lnTo>
                      <a:pt x="10" y="0"/>
                    </a:lnTo>
                    <a:lnTo>
                      <a:pt x="83"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8" name="Freeform 169"/>
              <p:cNvSpPr>
                <a:spLocks/>
              </p:cNvSpPr>
              <p:nvPr/>
            </p:nvSpPr>
            <p:spPr bwMode="auto">
              <a:xfrm>
                <a:off x="19099" y="10666"/>
                <a:ext cx="151" cy="44"/>
              </a:xfrm>
              <a:custGeom>
                <a:avLst/>
                <a:gdLst>
                  <a:gd name="T0" fmla="*/ 151 w 73"/>
                  <a:gd name="T1" fmla="*/ 29 h 3"/>
                  <a:gd name="T2" fmla="*/ 0 w 73"/>
                  <a:gd name="T3" fmla="*/ 0 h 3"/>
                  <a:gd name="T4" fmla="*/ 0 w 73"/>
                  <a:gd name="T5" fmla="*/ 44 h 3"/>
                  <a:gd name="T6" fmla="*/ 151 w 73"/>
                  <a:gd name="T7" fmla="*/ 2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3">
                    <a:moveTo>
                      <a:pt x="73" y="2"/>
                    </a:moveTo>
                    <a:lnTo>
                      <a:pt x="0" y="0"/>
                    </a:lnTo>
                    <a:lnTo>
                      <a:pt x="0" y="3"/>
                    </a:lnTo>
                    <a:lnTo>
                      <a:pt x="73" y="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9" name="Freeform 170"/>
              <p:cNvSpPr>
                <a:spLocks/>
              </p:cNvSpPr>
              <p:nvPr/>
            </p:nvSpPr>
            <p:spPr bwMode="auto">
              <a:xfrm>
                <a:off x="18991" y="11194"/>
                <a:ext cx="228" cy="258"/>
              </a:xfrm>
              <a:custGeom>
                <a:avLst/>
                <a:gdLst>
                  <a:gd name="T0" fmla="*/ 228 w 112"/>
                  <a:gd name="T1" fmla="*/ 59 h 110"/>
                  <a:gd name="T2" fmla="*/ 210 w 112"/>
                  <a:gd name="T3" fmla="*/ 115 h 110"/>
                  <a:gd name="T4" fmla="*/ 181 w 112"/>
                  <a:gd name="T5" fmla="*/ 169 h 110"/>
                  <a:gd name="T6" fmla="*/ 140 w 112"/>
                  <a:gd name="T7" fmla="*/ 220 h 110"/>
                  <a:gd name="T8" fmla="*/ 98 w 112"/>
                  <a:gd name="T9" fmla="*/ 258 h 110"/>
                  <a:gd name="T10" fmla="*/ 0 w 112"/>
                  <a:gd name="T11" fmla="*/ 134 h 110"/>
                  <a:gd name="T12" fmla="*/ 37 w 112"/>
                  <a:gd name="T13" fmla="*/ 101 h 110"/>
                  <a:gd name="T14" fmla="*/ 61 w 112"/>
                  <a:gd name="T15" fmla="*/ 68 h 110"/>
                  <a:gd name="T16" fmla="*/ 75 w 112"/>
                  <a:gd name="T17" fmla="*/ 42 h 110"/>
                  <a:gd name="T18" fmla="*/ 90 w 112"/>
                  <a:gd name="T19" fmla="*/ 0 h 110"/>
                  <a:gd name="T20" fmla="*/ 228 w 112"/>
                  <a:gd name="T21" fmla="*/ 59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10">
                    <a:moveTo>
                      <a:pt x="112" y="25"/>
                    </a:moveTo>
                    <a:lnTo>
                      <a:pt x="103" y="49"/>
                    </a:lnTo>
                    <a:lnTo>
                      <a:pt x="89" y="72"/>
                    </a:lnTo>
                    <a:lnTo>
                      <a:pt x="69" y="94"/>
                    </a:lnTo>
                    <a:lnTo>
                      <a:pt x="48" y="110"/>
                    </a:lnTo>
                    <a:lnTo>
                      <a:pt x="0" y="57"/>
                    </a:lnTo>
                    <a:lnTo>
                      <a:pt x="18" y="43"/>
                    </a:lnTo>
                    <a:lnTo>
                      <a:pt x="30" y="29"/>
                    </a:lnTo>
                    <a:lnTo>
                      <a:pt x="37" y="18"/>
                    </a:lnTo>
                    <a:lnTo>
                      <a:pt x="44" y="0"/>
                    </a:lnTo>
                    <a:lnTo>
                      <a:pt x="112" y="2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0" name="Freeform 171"/>
              <p:cNvSpPr>
                <a:spLocks/>
              </p:cNvSpPr>
              <p:nvPr/>
            </p:nvSpPr>
            <p:spPr bwMode="auto">
              <a:xfrm>
                <a:off x="19079" y="11194"/>
                <a:ext cx="150" cy="59"/>
              </a:xfrm>
              <a:custGeom>
                <a:avLst/>
                <a:gdLst>
                  <a:gd name="T0" fmla="*/ 148 w 72"/>
                  <a:gd name="T1" fmla="*/ 47 h 25"/>
                  <a:gd name="T2" fmla="*/ 150 w 72"/>
                  <a:gd name="T3" fmla="*/ 40 h 25"/>
                  <a:gd name="T4" fmla="*/ 144 w 72"/>
                  <a:gd name="T5" fmla="*/ 59 h 25"/>
                  <a:gd name="T6" fmla="*/ 2 w 72"/>
                  <a:gd name="T7" fmla="*/ 0 h 25"/>
                  <a:gd name="T8" fmla="*/ 0 w 72"/>
                  <a:gd name="T9" fmla="*/ 17 h 25"/>
                  <a:gd name="T10" fmla="*/ 148 w 72"/>
                  <a:gd name="T11" fmla="*/ 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25">
                    <a:moveTo>
                      <a:pt x="71" y="20"/>
                    </a:moveTo>
                    <a:lnTo>
                      <a:pt x="72" y="17"/>
                    </a:lnTo>
                    <a:lnTo>
                      <a:pt x="69" y="25"/>
                    </a:lnTo>
                    <a:lnTo>
                      <a:pt x="1" y="0"/>
                    </a:lnTo>
                    <a:lnTo>
                      <a:pt x="0" y="7"/>
                    </a:lnTo>
                    <a:lnTo>
                      <a:pt x="71" y="2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1" name="Freeform 172"/>
              <p:cNvSpPr>
                <a:spLocks/>
              </p:cNvSpPr>
              <p:nvPr/>
            </p:nvSpPr>
            <p:spPr bwMode="auto">
              <a:xfrm>
                <a:off x="18799" y="11320"/>
                <a:ext cx="283" cy="279"/>
              </a:xfrm>
              <a:custGeom>
                <a:avLst/>
                <a:gdLst>
                  <a:gd name="T0" fmla="*/ 283 w 137"/>
                  <a:gd name="T1" fmla="*/ 138 h 119"/>
                  <a:gd name="T2" fmla="*/ 188 w 137"/>
                  <a:gd name="T3" fmla="*/ 209 h 119"/>
                  <a:gd name="T4" fmla="*/ 83 w 137"/>
                  <a:gd name="T5" fmla="*/ 279 h 119"/>
                  <a:gd name="T6" fmla="*/ 0 w 137"/>
                  <a:gd name="T7" fmla="*/ 138 h 119"/>
                  <a:gd name="T8" fmla="*/ 107 w 137"/>
                  <a:gd name="T9" fmla="*/ 68 h 119"/>
                  <a:gd name="T10" fmla="*/ 198 w 137"/>
                  <a:gd name="T11" fmla="*/ 0 h 119"/>
                  <a:gd name="T12" fmla="*/ 283 w 137"/>
                  <a:gd name="T13" fmla="*/ 138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19">
                    <a:moveTo>
                      <a:pt x="137" y="59"/>
                    </a:moveTo>
                    <a:lnTo>
                      <a:pt x="91" y="89"/>
                    </a:lnTo>
                    <a:lnTo>
                      <a:pt x="40" y="119"/>
                    </a:lnTo>
                    <a:lnTo>
                      <a:pt x="0" y="59"/>
                    </a:lnTo>
                    <a:lnTo>
                      <a:pt x="52" y="29"/>
                    </a:lnTo>
                    <a:lnTo>
                      <a:pt x="96" y="0"/>
                    </a:lnTo>
                    <a:lnTo>
                      <a:pt x="137" y="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2" name="Freeform 173"/>
              <p:cNvSpPr>
                <a:spLocks/>
              </p:cNvSpPr>
              <p:nvPr/>
            </p:nvSpPr>
            <p:spPr bwMode="auto">
              <a:xfrm>
                <a:off x="18991" y="11320"/>
                <a:ext cx="96" cy="143"/>
              </a:xfrm>
              <a:custGeom>
                <a:avLst/>
                <a:gdLst>
                  <a:gd name="T0" fmla="*/ 96 w 48"/>
                  <a:gd name="T1" fmla="*/ 131 h 61"/>
                  <a:gd name="T2" fmla="*/ 86 w 48"/>
                  <a:gd name="T3" fmla="*/ 143 h 61"/>
                  <a:gd name="T4" fmla="*/ 90 w 48"/>
                  <a:gd name="T5" fmla="*/ 138 h 61"/>
                  <a:gd name="T6" fmla="*/ 8 w 48"/>
                  <a:gd name="T7" fmla="*/ 0 h 61"/>
                  <a:gd name="T8" fmla="*/ 0 w 48"/>
                  <a:gd name="T9" fmla="*/ 7 h 61"/>
                  <a:gd name="T10" fmla="*/ 96 w 48"/>
                  <a:gd name="T11" fmla="*/ 13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61">
                    <a:moveTo>
                      <a:pt x="48" y="56"/>
                    </a:moveTo>
                    <a:lnTo>
                      <a:pt x="43" y="61"/>
                    </a:lnTo>
                    <a:lnTo>
                      <a:pt x="45" y="59"/>
                    </a:lnTo>
                    <a:lnTo>
                      <a:pt x="4" y="0"/>
                    </a:lnTo>
                    <a:lnTo>
                      <a:pt x="0" y="3"/>
                    </a:lnTo>
                    <a:lnTo>
                      <a:pt x="48" y="5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3" name="Freeform 174"/>
              <p:cNvSpPr>
                <a:spLocks/>
              </p:cNvSpPr>
              <p:nvPr/>
            </p:nvSpPr>
            <p:spPr bwMode="auto">
              <a:xfrm>
                <a:off x="18653" y="11456"/>
                <a:ext cx="220" cy="225"/>
              </a:xfrm>
              <a:custGeom>
                <a:avLst/>
                <a:gdLst>
                  <a:gd name="T0" fmla="*/ 220 w 108"/>
                  <a:gd name="T1" fmla="*/ 145 h 96"/>
                  <a:gd name="T2" fmla="*/ 165 w 108"/>
                  <a:gd name="T3" fmla="*/ 180 h 96"/>
                  <a:gd name="T4" fmla="*/ 112 w 108"/>
                  <a:gd name="T5" fmla="*/ 204 h 96"/>
                  <a:gd name="T6" fmla="*/ 61 w 108"/>
                  <a:gd name="T7" fmla="*/ 223 h 96"/>
                  <a:gd name="T8" fmla="*/ 18 w 108"/>
                  <a:gd name="T9" fmla="*/ 225 h 96"/>
                  <a:gd name="T10" fmla="*/ 0 w 108"/>
                  <a:gd name="T11" fmla="*/ 61 h 96"/>
                  <a:gd name="T12" fmla="*/ 29 w 108"/>
                  <a:gd name="T13" fmla="*/ 61 h 96"/>
                  <a:gd name="T14" fmla="*/ 61 w 108"/>
                  <a:gd name="T15" fmla="*/ 49 h 96"/>
                  <a:gd name="T16" fmla="*/ 100 w 108"/>
                  <a:gd name="T17" fmla="*/ 33 h 96"/>
                  <a:gd name="T18" fmla="*/ 149 w 108"/>
                  <a:gd name="T19" fmla="*/ 0 h 96"/>
                  <a:gd name="T20" fmla="*/ 220 w 108"/>
                  <a:gd name="T21" fmla="*/ 145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6">
                    <a:moveTo>
                      <a:pt x="108" y="62"/>
                    </a:moveTo>
                    <a:lnTo>
                      <a:pt x="81" y="77"/>
                    </a:lnTo>
                    <a:lnTo>
                      <a:pt x="55" y="87"/>
                    </a:lnTo>
                    <a:lnTo>
                      <a:pt x="30" y="95"/>
                    </a:lnTo>
                    <a:lnTo>
                      <a:pt x="9" y="96"/>
                    </a:lnTo>
                    <a:lnTo>
                      <a:pt x="0" y="26"/>
                    </a:lnTo>
                    <a:lnTo>
                      <a:pt x="14" y="26"/>
                    </a:lnTo>
                    <a:lnTo>
                      <a:pt x="30" y="21"/>
                    </a:lnTo>
                    <a:lnTo>
                      <a:pt x="49" y="14"/>
                    </a:lnTo>
                    <a:lnTo>
                      <a:pt x="73" y="0"/>
                    </a:lnTo>
                    <a:lnTo>
                      <a:pt x="108" y="6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4" name="Freeform 175"/>
              <p:cNvSpPr>
                <a:spLocks/>
              </p:cNvSpPr>
              <p:nvPr/>
            </p:nvSpPr>
            <p:spPr bwMode="auto">
              <a:xfrm>
                <a:off x="18799" y="11456"/>
                <a:ext cx="83" cy="145"/>
              </a:xfrm>
              <a:custGeom>
                <a:avLst/>
                <a:gdLst>
                  <a:gd name="T0" fmla="*/ 81 w 41"/>
                  <a:gd name="T1" fmla="*/ 143 h 62"/>
                  <a:gd name="T2" fmla="*/ 83 w 41"/>
                  <a:gd name="T3" fmla="*/ 143 h 62"/>
                  <a:gd name="T4" fmla="*/ 77 w 41"/>
                  <a:gd name="T5" fmla="*/ 145 h 62"/>
                  <a:gd name="T6" fmla="*/ 6 w 41"/>
                  <a:gd name="T7" fmla="*/ 0 h 62"/>
                  <a:gd name="T8" fmla="*/ 0 w 41"/>
                  <a:gd name="T9" fmla="*/ 2 h 62"/>
                  <a:gd name="T10" fmla="*/ 81 w 41"/>
                  <a:gd name="T11" fmla="*/ 143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62">
                    <a:moveTo>
                      <a:pt x="40" y="61"/>
                    </a:moveTo>
                    <a:lnTo>
                      <a:pt x="41" y="61"/>
                    </a:lnTo>
                    <a:lnTo>
                      <a:pt x="38" y="62"/>
                    </a:lnTo>
                    <a:lnTo>
                      <a:pt x="3" y="0"/>
                    </a:lnTo>
                    <a:lnTo>
                      <a:pt x="0" y="1"/>
                    </a:lnTo>
                    <a:lnTo>
                      <a:pt x="40" y="6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5" name="Freeform 176"/>
              <p:cNvSpPr>
                <a:spLocks/>
              </p:cNvSpPr>
              <p:nvPr/>
            </p:nvSpPr>
            <p:spPr bwMode="auto">
              <a:xfrm>
                <a:off x="18444" y="11456"/>
                <a:ext cx="224" cy="225"/>
              </a:xfrm>
              <a:custGeom>
                <a:avLst/>
                <a:gdLst>
                  <a:gd name="T0" fmla="*/ 205 w 107"/>
                  <a:gd name="T1" fmla="*/ 225 h 96"/>
                  <a:gd name="T2" fmla="*/ 163 w 107"/>
                  <a:gd name="T3" fmla="*/ 223 h 96"/>
                  <a:gd name="T4" fmla="*/ 109 w 107"/>
                  <a:gd name="T5" fmla="*/ 204 h 96"/>
                  <a:gd name="T6" fmla="*/ 57 w 107"/>
                  <a:gd name="T7" fmla="*/ 180 h 96"/>
                  <a:gd name="T8" fmla="*/ 0 w 107"/>
                  <a:gd name="T9" fmla="*/ 145 h 96"/>
                  <a:gd name="T10" fmla="*/ 71 w 107"/>
                  <a:gd name="T11" fmla="*/ 0 h 96"/>
                  <a:gd name="T12" fmla="*/ 124 w 107"/>
                  <a:gd name="T13" fmla="*/ 33 h 96"/>
                  <a:gd name="T14" fmla="*/ 163 w 107"/>
                  <a:gd name="T15" fmla="*/ 49 h 96"/>
                  <a:gd name="T16" fmla="*/ 195 w 107"/>
                  <a:gd name="T17" fmla="*/ 61 h 96"/>
                  <a:gd name="T18" fmla="*/ 224 w 107"/>
                  <a:gd name="T19" fmla="*/ 61 h 96"/>
                  <a:gd name="T20" fmla="*/ 205 w 107"/>
                  <a:gd name="T21" fmla="*/ 225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 h="96">
                    <a:moveTo>
                      <a:pt x="98" y="96"/>
                    </a:moveTo>
                    <a:lnTo>
                      <a:pt x="78" y="95"/>
                    </a:lnTo>
                    <a:lnTo>
                      <a:pt x="52" y="87"/>
                    </a:lnTo>
                    <a:lnTo>
                      <a:pt x="27" y="77"/>
                    </a:lnTo>
                    <a:lnTo>
                      <a:pt x="0" y="62"/>
                    </a:lnTo>
                    <a:lnTo>
                      <a:pt x="34" y="0"/>
                    </a:lnTo>
                    <a:lnTo>
                      <a:pt x="59" y="14"/>
                    </a:lnTo>
                    <a:lnTo>
                      <a:pt x="78" y="21"/>
                    </a:lnTo>
                    <a:lnTo>
                      <a:pt x="93" y="26"/>
                    </a:lnTo>
                    <a:lnTo>
                      <a:pt x="107" y="26"/>
                    </a:lnTo>
                    <a:lnTo>
                      <a:pt x="98" y="9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6" name="Freeform 177"/>
              <p:cNvSpPr>
                <a:spLocks/>
              </p:cNvSpPr>
              <p:nvPr/>
            </p:nvSpPr>
            <p:spPr bwMode="auto">
              <a:xfrm>
                <a:off x="18653" y="11517"/>
                <a:ext cx="44" cy="164"/>
              </a:xfrm>
              <a:custGeom>
                <a:avLst/>
                <a:gdLst>
                  <a:gd name="T0" fmla="*/ 44 w 9"/>
                  <a:gd name="T1" fmla="*/ 164 h 70"/>
                  <a:gd name="T2" fmla="*/ 20 w 9"/>
                  <a:gd name="T3" fmla="*/ 164 h 70"/>
                  <a:gd name="T4" fmla="*/ 0 w 9"/>
                  <a:gd name="T5" fmla="*/ 164 h 70"/>
                  <a:gd name="T6" fmla="*/ 44 w 9"/>
                  <a:gd name="T7" fmla="*/ 0 h 70"/>
                  <a:gd name="T8" fmla="*/ 0 w 9"/>
                  <a:gd name="T9" fmla="*/ 0 h 70"/>
                  <a:gd name="T10" fmla="*/ 44 w 9"/>
                  <a:gd name="T11" fmla="*/ 164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70">
                    <a:moveTo>
                      <a:pt x="9" y="70"/>
                    </a:moveTo>
                    <a:lnTo>
                      <a:pt x="4" y="70"/>
                    </a:lnTo>
                    <a:lnTo>
                      <a:pt x="0" y="70"/>
                    </a:lnTo>
                    <a:lnTo>
                      <a:pt x="9" y="0"/>
                    </a:lnTo>
                    <a:lnTo>
                      <a:pt x="0" y="0"/>
                    </a:lnTo>
                    <a:lnTo>
                      <a:pt x="9" y="7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7" name="Freeform 178"/>
              <p:cNvSpPr>
                <a:spLocks/>
              </p:cNvSpPr>
              <p:nvPr/>
            </p:nvSpPr>
            <p:spPr bwMode="auto">
              <a:xfrm>
                <a:off x="18239" y="11318"/>
                <a:ext cx="283" cy="281"/>
              </a:xfrm>
              <a:custGeom>
                <a:avLst/>
                <a:gdLst>
                  <a:gd name="T0" fmla="*/ 205 w 137"/>
                  <a:gd name="T1" fmla="*/ 281 h 120"/>
                  <a:gd name="T2" fmla="*/ 95 w 137"/>
                  <a:gd name="T3" fmla="*/ 211 h 120"/>
                  <a:gd name="T4" fmla="*/ 0 w 137"/>
                  <a:gd name="T5" fmla="*/ 141 h 120"/>
                  <a:gd name="T6" fmla="*/ 83 w 137"/>
                  <a:gd name="T7" fmla="*/ 0 h 120"/>
                  <a:gd name="T8" fmla="*/ 178 w 137"/>
                  <a:gd name="T9" fmla="*/ 70 h 120"/>
                  <a:gd name="T10" fmla="*/ 283 w 137"/>
                  <a:gd name="T11" fmla="*/ 141 h 120"/>
                  <a:gd name="T12" fmla="*/ 205 w 137"/>
                  <a:gd name="T13" fmla="*/ 281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20">
                    <a:moveTo>
                      <a:pt x="99" y="120"/>
                    </a:moveTo>
                    <a:lnTo>
                      <a:pt x="46" y="90"/>
                    </a:lnTo>
                    <a:lnTo>
                      <a:pt x="0" y="60"/>
                    </a:lnTo>
                    <a:lnTo>
                      <a:pt x="40" y="0"/>
                    </a:lnTo>
                    <a:lnTo>
                      <a:pt x="86" y="30"/>
                    </a:lnTo>
                    <a:lnTo>
                      <a:pt x="137" y="60"/>
                    </a:lnTo>
                    <a:lnTo>
                      <a:pt x="99" y="12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8" name="Freeform 179"/>
              <p:cNvSpPr>
                <a:spLocks/>
              </p:cNvSpPr>
              <p:nvPr/>
            </p:nvSpPr>
            <p:spPr bwMode="auto">
              <a:xfrm>
                <a:off x="18444" y="11456"/>
                <a:ext cx="79" cy="145"/>
              </a:xfrm>
              <a:custGeom>
                <a:avLst/>
                <a:gdLst>
                  <a:gd name="T0" fmla="*/ 2 w 38"/>
                  <a:gd name="T1" fmla="*/ 145 h 62"/>
                  <a:gd name="T2" fmla="*/ 0 w 38"/>
                  <a:gd name="T3" fmla="*/ 143 h 62"/>
                  <a:gd name="T4" fmla="*/ 79 w 38"/>
                  <a:gd name="T5" fmla="*/ 2 h 62"/>
                  <a:gd name="T6" fmla="*/ 73 w 38"/>
                  <a:gd name="T7" fmla="*/ 0 h 62"/>
                  <a:gd name="T8" fmla="*/ 2 w 38"/>
                  <a:gd name="T9" fmla="*/ 14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2">
                    <a:moveTo>
                      <a:pt x="1" y="62"/>
                    </a:moveTo>
                    <a:lnTo>
                      <a:pt x="0" y="61"/>
                    </a:lnTo>
                    <a:lnTo>
                      <a:pt x="38" y="1"/>
                    </a:lnTo>
                    <a:lnTo>
                      <a:pt x="35" y="0"/>
                    </a:lnTo>
                    <a:lnTo>
                      <a:pt x="1" y="6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9" name="Freeform 180"/>
              <p:cNvSpPr>
                <a:spLocks/>
              </p:cNvSpPr>
              <p:nvPr/>
            </p:nvSpPr>
            <p:spPr bwMode="auto">
              <a:xfrm>
                <a:off x="18093" y="11203"/>
                <a:ext cx="233" cy="249"/>
              </a:xfrm>
              <a:custGeom>
                <a:avLst/>
                <a:gdLst>
                  <a:gd name="T0" fmla="*/ 138 w 113"/>
                  <a:gd name="T1" fmla="*/ 249 h 106"/>
                  <a:gd name="T2" fmla="*/ 95 w 113"/>
                  <a:gd name="T3" fmla="*/ 214 h 106"/>
                  <a:gd name="T4" fmla="*/ 56 w 113"/>
                  <a:gd name="T5" fmla="*/ 174 h 106"/>
                  <a:gd name="T6" fmla="*/ 25 w 113"/>
                  <a:gd name="T7" fmla="*/ 129 h 106"/>
                  <a:gd name="T8" fmla="*/ 0 w 113"/>
                  <a:gd name="T9" fmla="*/ 92 h 106"/>
                  <a:gd name="T10" fmla="*/ 128 w 113"/>
                  <a:gd name="T11" fmla="*/ 0 h 106"/>
                  <a:gd name="T12" fmla="*/ 142 w 113"/>
                  <a:gd name="T13" fmla="*/ 31 h 106"/>
                  <a:gd name="T14" fmla="*/ 163 w 113"/>
                  <a:gd name="T15" fmla="*/ 56 h 106"/>
                  <a:gd name="T16" fmla="*/ 192 w 113"/>
                  <a:gd name="T17" fmla="*/ 89 h 106"/>
                  <a:gd name="T18" fmla="*/ 233 w 113"/>
                  <a:gd name="T19" fmla="*/ 120 h 106"/>
                  <a:gd name="T20" fmla="*/ 138 w 113"/>
                  <a:gd name="T21" fmla="*/ 249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06">
                    <a:moveTo>
                      <a:pt x="67" y="106"/>
                    </a:moveTo>
                    <a:lnTo>
                      <a:pt x="46" y="91"/>
                    </a:lnTo>
                    <a:lnTo>
                      <a:pt x="27" y="74"/>
                    </a:lnTo>
                    <a:lnTo>
                      <a:pt x="12" y="55"/>
                    </a:lnTo>
                    <a:lnTo>
                      <a:pt x="0" y="39"/>
                    </a:lnTo>
                    <a:lnTo>
                      <a:pt x="62" y="0"/>
                    </a:lnTo>
                    <a:lnTo>
                      <a:pt x="69" y="13"/>
                    </a:lnTo>
                    <a:lnTo>
                      <a:pt x="79" y="24"/>
                    </a:lnTo>
                    <a:lnTo>
                      <a:pt x="93" y="38"/>
                    </a:lnTo>
                    <a:lnTo>
                      <a:pt x="113" y="51"/>
                    </a:lnTo>
                    <a:lnTo>
                      <a:pt x="67" y="10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0" name="Freeform 181"/>
              <p:cNvSpPr>
                <a:spLocks/>
              </p:cNvSpPr>
              <p:nvPr/>
            </p:nvSpPr>
            <p:spPr bwMode="auto">
              <a:xfrm>
                <a:off x="18231" y="11318"/>
                <a:ext cx="96" cy="145"/>
              </a:xfrm>
              <a:custGeom>
                <a:avLst/>
                <a:gdLst>
                  <a:gd name="T0" fmla="*/ 4 w 46"/>
                  <a:gd name="T1" fmla="*/ 140 h 62"/>
                  <a:gd name="T2" fmla="*/ 13 w 46"/>
                  <a:gd name="T3" fmla="*/ 145 h 62"/>
                  <a:gd name="T4" fmla="*/ 0 w 46"/>
                  <a:gd name="T5" fmla="*/ 133 h 62"/>
                  <a:gd name="T6" fmla="*/ 96 w 46"/>
                  <a:gd name="T7" fmla="*/ 5 h 62"/>
                  <a:gd name="T8" fmla="*/ 88 w 46"/>
                  <a:gd name="T9" fmla="*/ 0 h 62"/>
                  <a:gd name="T10" fmla="*/ 4 w 46"/>
                  <a:gd name="T11" fmla="*/ 14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62">
                    <a:moveTo>
                      <a:pt x="2" y="60"/>
                    </a:moveTo>
                    <a:lnTo>
                      <a:pt x="6" y="62"/>
                    </a:lnTo>
                    <a:lnTo>
                      <a:pt x="0" y="57"/>
                    </a:lnTo>
                    <a:lnTo>
                      <a:pt x="46" y="2"/>
                    </a:lnTo>
                    <a:lnTo>
                      <a:pt x="42" y="0"/>
                    </a:lnTo>
                    <a:lnTo>
                      <a:pt x="2" y="6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1" name="Freeform 182"/>
              <p:cNvSpPr>
                <a:spLocks/>
              </p:cNvSpPr>
              <p:nvPr/>
            </p:nvSpPr>
            <p:spPr bwMode="auto">
              <a:xfrm>
                <a:off x="18047" y="10870"/>
                <a:ext cx="183" cy="404"/>
              </a:xfrm>
              <a:custGeom>
                <a:avLst/>
                <a:gdLst>
                  <a:gd name="T0" fmla="*/ 38 w 87"/>
                  <a:gd name="T1" fmla="*/ 404 h 172"/>
                  <a:gd name="T2" fmla="*/ 23 w 87"/>
                  <a:gd name="T3" fmla="*/ 345 h 172"/>
                  <a:gd name="T4" fmla="*/ 13 w 87"/>
                  <a:gd name="T5" fmla="*/ 258 h 172"/>
                  <a:gd name="T6" fmla="*/ 4 w 87"/>
                  <a:gd name="T7" fmla="*/ 146 h 172"/>
                  <a:gd name="T8" fmla="*/ 0 w 87"/>
                  <a:gd name="T9" fmla="*/ 0 h 172"/>
                  <a:gd name="T10" fmla="*/ 151 w 87"/>
                  <a:gd name="T11" fmla="*/ 0 h 172"/>
                  <a:gd name="T12" fmla="*/ 154 w 87"/>
                  <a:gd name="T13" fmla="*/ 136 h 172"/>
                  <a:gd name="T14" fmla="*/ 162 w 87"/>
                  <a:gd name="T15" fmla="*/ 240 h 172"/>
                  <a:gd name="T16" fmla="*/ 170 w 87"/>
                  <a:gd name="T17" fmla="*/ 310 h 172"/>
                  <a:gd name="T18" fmla="*/ 183 w 87"/>
                  <a:gd name="T19" fmla="*/ 352 h 172"/>
                  <a:gd name="T20" fmla="*/ 38 w 87"/>
                  <a:gd name="T21" fmla="*/ 404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172">
                    <a:moveTo>
                      <a:pt x="18" y="172"/>
                    </a:moveTo>
                    <a:lnTo>
                      <a:pt x="11" y="147"/>
                    </a:lnTo>
                    <a:lnTo>
                      <a:pt x="6" y="110"/>
                    </a:lnTo>
                    <a:lnTo>
                      <a:pt x="2" y="62"/>
                    </a:lnTo>
                    <a:lnTo>
                      <a:pt x="0" y="0"/>
                    </a:lnTo>
                    <a:lnTo>
                      <a:pt x="72" y="0"/>
                    </a:lnTo>
                    <a:lnTo>
                      <a:pt x="73" y="58"/>
                    </a:lnTo>
                    <a:lnTo>
                      <a:pt x="77" y="102"/>
                    </a:lnTo>
                    <a:lnTo>
                      <a:pt x="81" y="132"/>
                    </a:lnTo>
                    <a:lnTo>
                      <a:pt x="87" y="150"/>
                    </a:lnTo>
                    <a:lnTo>
                      <a:pt x="18" y="172"/>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2" name="Freeform 183"/>
              <p:cNvSpPr>
                <a:spLocks/>
              </p:cNvSpPr>
              <p:nvPr/>
            </p:nvSpPr>
            <p:spPr bwMode="auto">
              <a:xfrm>
                <a:off x="18085" y="11203"/>
                <a:ext cx="146" cy="92"/>
              </a:xfrm>
              <a:custGeom>
                <a:avLst/>
                <a:gdLst>
                  <a:gd name="T0" fmla="*/ 8 w 69"/>
                  <a:gd name="T1" fmla="*/ 92 h 39"/>
                  <a:gd name="T2" fmla="*/ 4 w 69"/>
                  <a:gd name="T3" fmla="*/ 85 h 39"/>
                  <a:gd name="T4" fmla="*/ 0 w 69"/>
                  <a:gd name="T5" fmla="*/ 71 h 39"/>
                  <a:gd name="T6" fmla="*/ 146 w 69"/>
                  <a:gd name="T7" fmla="*/ 19 h 39"/>
                  <a:gd name="T8" fmla="*/ 140 w 69"/>
                  <a:gd name="T9" fmla="*/ 0 h 39"/>
                  <a:gd name="T10" fmla="*/ 8 w 69"/>
                  <a:gd name="T11" fmla="*/ 92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39">
                    <a:moveTo>
                      <a:pt x="4" y="39"/>
                    </a:moveTo>
                    <a:lnTo>
                      <a:pt x="2" y="36"/>
                    </a:lnTo>
                    <a:lnTo>
                      <a:pt x="0" y="30"/>
                    </a:lnTo>
                    <a:lnTo>
                      <a:pt x="69" y="8"/>
                    </a:lnTo>
                    <a:lnTo>
                      <a:pt x="66" y="0"/>
                    </a:lnTo>
                    <a:lnTo>
                      <a:pt x="4" y="3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3" name="Rectangle 184"/>
              <p:cNvSpPr>
                <a:spLocks noChangeArrowheads="1"/>
              </p:cNvSpPr>
              <p:nvPr/>
            </p:nvSpPr>
            <p:spPr bwMode="auto">
              <a:xfrm>
                <a:off x="18047" y="10425"/>
                <a:ext cx="150" cy="44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24" name="Freeform 185"/>
              <p:cNvSpPr>
                <a:spLocks/>
              </p:cNvSpPr>
              <p:nvPr/>
            </p:nvSpPr>
            <p:spPr bwMode="auto">
              <a:xfrm>
                <a:off x="18047" y="10829"/>
                <a:ext cx="150" cy="44"/>
              </a:xfrm>
              <a:custGeom>
                <a:avLst/>
                <a:gdLst>
                  <a:gd name="T0" fmla="*/ 2 w 73"/>
                  <a:gd name="T1" fmla="*/ 0 h 44"/>
                  <a:gd name="T2" fmla="*/ 0 w 73"/>
                  <a:gd name="T3" fmla="*/ 0 h 44"/>
                  <a:gd name="T4" fmla="*/ 150 w 73"/>
                  <a:gd name="T5" fmla="*/ 0 h 44"/>
                  <a:gd name="T6" fmla="*/ 2 w 73"/>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44">
                    <a:moveTo>
                      <a:pt x="1" y="0"/>
                    </a:moveTo>
                    <a:lnTo>
                      <a:pt x="0" y="0"/>
                    </a:lnTo>
                    <a:lnTo>
                      <a:pt x="73" y="0"/>
                    </a:lnTo>
                    <a:lnTo>
                      <a:pt x="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5" name="Freeform 186"/>
              <p:cNvSpPr>
                <a:spLocks/>
              </p:cNvSpPr>
              <p:nvPr/>
            </p:nvSpPr>
            <p:spPr bwMode="auto">
              <a:xfrm>
                <a:off x="18047" y="10419"/>
                <a:ext cx="150" cy="47"/>
              </a:xfrm>
              <a:custGeom>
                <a:avLst/>
                <a:gdLst>
                  <a:gd name="T0" fmla="*/ 0 w 73"/>
                  <a:gd name="T1" fmla="*/ 7 h 20"/>
                  <a:gd name="T2" fmla="*/ 0 w 73"/>
                  <a:gd name="T3" fmla="*/ 47 h 20"/>
                  <a:gd name="T4" fmla="*/ 2 w 73"/>
                  <a:gd name="T5" fmla="*/ 0 h 20"/>
                  <a:gd name="T6" fmla="*/ 150 w 73"/>
                  <a:gd name="T7" fmla="*/ 12 h 20"/>
                  <a:gd name="T8" fmla="*/ 150 w 73"/>
                  <a:gd name="T9" fmla="*/ 7 h 20"/>
                  <a:gd name="T10" fmla="*/ 0 w 73"/>
                  <a:gd name="T11" fmla="*/ 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20">
                    <a:moveTo>
                      <a:pt x="0" y="3"/>
                    </a:moveTo>
                    <a:lnTo>
                      <a:pt x="0" y="20"/>
                    </a:lnTo>
                    <a:lnTo>
                      <a:pt x="1" y="0"/>
                    </a:lnTo>
                    <a:lnTo>
                      <a:pt x="73" y="5"/>
                    </a:lnTo>
                    <a:lnTo>
                      <a:pt x="73" y="3"/>
                    </a:lnTo>
                    <a:lnTo>
                      <a:pt x="0" y="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6" name="Freeform 187"/>
              <p:cNvSpPr>
                <a:spLocks/>
              </p:cNvSpPr>
              <p:nvPr/>
            </p:nvSpPr>
            <p:spPr bwMode="auto">
              <a:xfrm>
                <a:off x="19630" y="7487"/>
                <a:ext cx="75" cy="126"/>
              </a:xfrm>
              <a:custGeom>
                <a:avLst/>
                <a:gdLst>
                  <a:gd name="T0" fmla="*/ 75 w 36"/>
                  <a:gd name="T1" fmla="*/ 9 h 54"/>
                  <a:gd name="T2" fmla="*/ 25 w 36"/>
                  <a:gd name="T3" fmla="*/ 0 h 54"/>
                  <a:gd name="T4" fmla="*/ 0 w 36"/>
                  <a:gd name="T5" fmla="*/ 117 h 54"/>
                  <a:gd name="T6" fmla="*/ 50 w 36"/>
                  <a:gd name="T7" fmla="*/ 126 h 54"/>
                  <a:gd name="T8" fmla="*/ 75 w 36"/>
                  <a:gd name="T9" fmla="*/ 9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4">
                    <a:moveTo>
                      <a:pt x="36" y="4"/>
                    </a:moveTo>
                    <a:lnTo>
                      <a:pt x="12" y="0"/>
                    </a:lnTo>
                    <a:lnTo>
                      <a:pt x="0" y="50"/>
                    </a:lnTo>
                    <a:lnTo>
                      <a:pt x="24" y="54"/>
                    </a:lnTo>
                    <a:lnTo>
                      <a:pt x="36"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7" name="Freeform 188"/>
              <p:cNvSpPr>
                <a:spLocks/>
              </p:cNvSpPr>
              <p:nvPr/>
            </p:nvSpPr>
            <p:spPr bwMode="auto">
              <a:xfrm>
                <a:off x="19509" y="7598"/>
                <a:ext cx="170" cy="436"/>
              </a:xfrm>
              <a:custGeom>
                <a:avLst/>
                <a:gdLst>
                  <a:gd name="T0" fmla="*/ 170 w 81"/>
                  <a:gd name="T1" fmla="*/ 16 h 186"/>
                  <a:gd name="T2" fmla="*/ 122 w 81"/>
                  <a:gd name="T3" fmla="*/ 0 h 186"/>
                  <a:gd name="T4" fmla="*/ 0 w 81"/>
                  <a:gd name="T5" fmla="*/ 417 h 186"/>
                  <a:gd name="T6" fmla="*/ 48 w 81"/>
                  <a:gd name="T7" fmla="*/ 436 h 186"/>
                  <a:gd name="T8" fmla="*/ 170 w 81"/>
                  <a:gd name="T9" fmla="*/ 1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86">
                    <a:moveTo>
                      <a:pt x="81" y="7"/>
                    </a:moveTo>
                    <a:lnTo>
                      <a:pt x="58" y="0"/>
                    </a:lnTo>
                    <a:lnTo>
                      <a:pt x="0" y="178"/>
                    </a:lnTo>
                    <a:lnTo>
                      <a:pt x="23" y="186"/>
                    </a:lnTo>
                    <a:lnTo>
                      <a:pt x="81" y="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8" name="Freeform 189"/>
              <p:cNvSpPr>
                <a:spLocks/>
              </p:cNvSpPr>
              <p:nvPr/>
            </p:nvSpPr>
            <p:spPr bwMode="auto">
              <a:xfrm>
                <a:off x="19630" y="7572"/>
                <a:ext cx="50" cy="44"/>
              </a:xfrm>
              <a:custGeom>
                <a:avLst/>
                <a:gdLst>
                  <a:gd name="T0" fmla="*/ 50 w 24"/>
                  <a:gd name="T1" fmla="*/ 38 h 7"/>
                  <a:gd name="T2" fmla="*/ 50 w 24"/>
                  <a:gd name="T3" fmla="*/ 44 h 7"/>
                  <a:gd name="T4" fmla="*/ 2 w 24"/>
                  <a:gd name="T5" fmla="*/ 0 h 7"/>
                  <a:gd name="T6" fmla="*/ 0 w 24"/>
                  <a:gd name="T7" fmla="*/ 13 h 7"/>
                  <a:gd name="T8" fmla="*/ 50 w 24"/>
                  <a:gd name="T9" fmla="*/ 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
                    <a:moveTo>
                      <a:pt x="24" y="6"/>
                    </a:moveTo>
                    <a:lnTo>
                      <a:pt x="24" y="7"/>
                    </a:lnTo>
                    <a:lnTo>
                      <a:pt x="1" y="0"/>
                    </a:lnTo>
                    <a:lnTo>
                      <a:pt x="0" y="2"/>
                    </a:lnTo>
                    <a:lnTo>
                      <a:pt x="24" y="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9" name="Freeform 190"/>
              <p:cNvSpPr>
                <a:spLocks/>
              </p:cNvSpPr>
              <p:nvPr/>
            </p:nvSpPr>
            <p:spPr bwMode="auto">
              <a:xfrm>
                <a:off x="19421" y="8020"/>
                <a:ext cx="138" cy="391"/>
              </a:xfrm>
              <a:custGeom>
                <a:avLst/>
                <a:gdLst>
                  <a:gd name="T0" fmla="*/ 138 w 67"/>
                  <a:gd name="T1" fmla="*/ 14 h 167"/>
                  <a:gd name="T2" fmla="*/ 91 w 67"/>
                  <a:gd name="T3" fmla="*/ 0 h 167"/>
                  <a:gd name="T4" fmla="*/ 0 w 67"/>
                  <a:gd name="T5" fmla="*/ 377 h 167"/>
                  <a:gd name="T6" fmla="*/ 47 w 67"/>
                  <a:gd name="T7" fmla="*/ 391 h 167"/>
                  <a:gd name="T8" fmla="*/ 138 w 67"/>
                  <a:gd name="T9" fmla="*/ 14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67">
                    <a:moveTo>
                      <a:pt x="67" y="6"/>
                    </a:moveTo>
                    <a:lnTo>
                      <a:pt x="44" y="0"/>
                    </a:lnTo>
                    <a:lnTo>
                      <a:pt x="0" y="161"/>
                    </a:lnTo>
                    <a:lnTo>
                      <a:pt x="23" y="167"/>
                    </a:lnTo>
                    <a:lnTo>
                      <a:pt x="67" y="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0" name="Freeform 191"/>
              <p:cNvSpPr>
                <a:spLocks/>
              </p:cNvSpPr>
              <p:nvPr/>
            </p:nvSpPr>
            <p:spPr bwMode="auto">
              <a:xfrm>
                <a:off x="19509" y="7990"/>
                <a:ext cx="50" cy="44"/>
              </a:xfrm>
              <a:custGeom>
                <a:avLst/>
                <a:gdLst>
                  <a:gd name="T0" fmla="*/ 0 w 23"/>
                  <a:gd name="T1" fmla="*/ 0 h 8"/>
                  <a:gd name="T2" fmla="*/ 0 w 23"/>
                  <a:gd name="T3" fmla="*/ 11 h 8"/>
                  <a:gd name="T4" fmla="*/ 50 w 23"/>
                  <a:gd name="T5" fmla="*/ 44 h 8"/>
                  <a:gd name="T6" fmla="*/ 0 w 2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8">
                    <a:moveTo>
                      <a:pt x="0" y="0"/>
                    </a:moveTo>
                    <a:lnTo>
                      <a:pt x="0" y="2"/>
                    </a:lnTo>
                    <a:lnTo>
                      <a:pt x="23" y="8"/>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1" name="Freeform 192"/>
              <p:cNvSpPr>
                <a:spLocks/>
              </p:cNvSpPr>
              <p:nvPr/>
            </p:nvSpPr>
            <p:spPr bwMode="auto">
              <a:xfrm>
                <a:off x="19329" y="8399"/>
                <a:ext cx="138" cy="504"/>
              </a:xfrm>
              <a:custGeom>
                <a:avLst/>
                <a:gdLst>
                  <a:gd name="T0" fmla="*/ 138 w 66"/>
                  <a:gd name="T1" fmla="*/ 9 h 215"/>
                  <a:gd name="T2" fmla="*/ 88 w 66"/>
                  <a:gd name="T3" fmla="*/ 0 h 215"/>
                  <a:gd name="T4" fmla="*/ 0 w 66"/>
                  <a:gd name="T5" fmla="*/ 497 h 215"/>
                  <a:gd name="T6" fmla="*/ 50 w 66"/>
                  <a:gd name="T7" fmla="*/ 504 h 215"/>
                  <a:gd name="T8" fmla="*/ 138 w 66"/>
                  <a:gd name="T9" fmla="*/ 9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15">
                    <a:moveTo>
                      <a:pt x="66" y="4"/>
                    </a:moveTo>
                    <a:lnTo>
                      <a:pt x="42" y="0"/>
                    </a:lnTo>
                    <a:lnTo>
                      <a:pt x="0" y="212"/>
                    </a:lnTo>
                    <a:lnTo>
                      <a:pt x="24" y="215"/>
                    </a:lnTo>
                    <a:lnTo>
                      <a:pt x="66"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2" name="Freeform 193"/>
              <p:cNvSpPr>
                <a:spLocks/>
              </p:cNvSpPr>
              <p:nvPr/>
            </p:nvSpPr>
            <p:spPr bwMode="auto">
              <a:xfrm>
                <a:off x="19417" y="8367"/>
                <a:ext cx="50" cy="44"/>
              </a:xfrm>
              <a:custGeom>
                <a:avLst/>
                <a:gdLst>
                  <a:gd name="T0" fmla="*/ 2 w 24"/>
                  <a:gd name="T1" fmla="*/ 0 h 6"/>
                  <a:gd name="T2" fmla="*/ 0 w 24"/>
                  <a:gd name="T3" fmla="*/ 7 h 6"/>
                  <a:gd name="T4" fmla="*/ 50 w 24"/>
                  <a:gd name="T5" fmla="*/ 37 h 6"/>
                  <a:gd name="T6" fmla="*/ 50 w 24"/>
                  <a:gd name="T7" fmla="*/ 44 h 6"/>
                  <a:gd name="T8" fmla="*/ 2 w 2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1" y="0"/>
                    </a:moveTo>
                    <a:lnTo>
                      <a:pt x="0" y="1"/>
                    </a:lnTo>
                    <a:lnTo>
                      <a:pt x="24" y="5"/>
                    </a:lnTo>
                    <a:lnTo>
                      <a:pt x="24" y="6"/>
                    </a:lnTo>
                    <a:lnTo>
                      <a:pt x="1"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3" name="Freeform 194"/>
              <p:cNvSpPr>
                <a:spLocks/>
              </p:cNvSpPr>
              <p:nvPr/>
            </p:nvSpPr>
            <p:spPr bwMode="auto">
              <a:xfrm>
                <a:off x="19237" y="8895"/>
                <a:ext cx="142" cy="988"/>
              </a:xfrm>
              <a:custGeom>
                <a:avLst/>
                <a:gdLst>
                  <a:gd name="T0" fmla="*/ 142 w 68"/>
                  <a:gd name="T1" fmla="*/ 2 h 422"/>
                  <a:gd name="T2" fmla="*/ 92 w 68"/>
                  <a:gd name="T3" fmla="*/ 0 h 422"/>
                  <a:gd name="T4" fmla="*/ 0 w 68"/>
                  <a:gd name="T5" fmla="*/ 986 h 422"/>
                  <a:gd name="T6" fmla="*/ 52 w 68"/>
                  <a:gd name="T7" fmla="*/ 988 h 422"/>
                  <a:gd name="T8" fmla="*/ 142 w 68"/>
                  <a:gd name="T9" fmla="*/ 2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422">
                    <a:moveTo>
                      <a:pt x="68" y="1"/>
                    </a:moveTo>
                    <a:lnTo>
                      <a:pt x="44" y="0"/>
                    </a:lnTo>
                    <a:lnTo>
                      <a:pt x="0" y="421"/>
                    </a:lnTo>
                    <a:lnTo>
                      <a:pt x="25" y="422"/>
                    </a:lnTo>
                    <a:lnTo>
                      <a:pt x="68"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4" name="Freeform 195"/>
              <p:cNvSpPr>
                <a:spLocks/>
              </p:cNvSpPr>
              <p:nvPr/>
            </p:nvSpPr>
            <p:spPr bwMode="auto">
              <a:xfrm>
                <a:off x="19329" y="8859"/>
                <a:ext cx="50" cy="44"/>
              </a:xfrm>
              <a:custGeom>
                <a:avLst/>
                <a:gdLst>
                  <a:gd name="T0" fmla="*/ 0 w 24"/>
                  <a:gd name="T1" fmla="*/ 0 h 3"/>
                  <a:gd name="T2" fmla="*/ 50 w 24"/>
                  <a:gd name="T3" fmla="*/ 15 h 3"/>
                  <a:gd name="T4" fmla="*/ 50 w 24"/>
                  <a:gd name="T5" fmla="*/ 44 h 3"/>
                  <a:gd name="T6" fmla="*/ 0 w 2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
                    <a:moveTo>
                      <a:pt x="0" y="0"/>
                    </a:moveTo>
                    <a:lnTo>
                      <a:pt x="24" y="1"/>
                    </a:lnTo>
                    <a:lnTo>
                      <a:pt x="24" y="3"/>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5" name="Freeform 196"/>
              <p:cNvSpPr>
                <a:spLocks/>
              </p:cNvSpPr>
              <p:nvPr/>
            </p:nvSpPr>
            <p:spPr bwMode="auto">
              <a:xfrm>
                <a:off x="19150" y="9880"/>
                <a:ext cx="137" cy="457"/>
              </a:xfrm>
              <a:custGeom>
                <a:avLst/>
                <a:gdLst>
                  <a:gd name="T0" fmla="*/ 137 w 67"/>
                  <a:gd name="T1" fmla="*/ 9 h 195"/>
                  <a:gd name="T2" fmla="*/ 86 w 67"/>
                  <a:gd name="T3" fmla="*/ 0 h 195"/>
                  <a:gd name="T4" fmla="*/ 0 w 67"/>
                  <a:gd name="T5" fmla="*/ 448 h 195"/>
                  <a:gd name="T6" fmla="*/ 49 w 67"/>
                  <a:gd name="T7" fmla="*/ 457 h 195"/>
                  <a:gd name="T8" fmla="*/ 137 w 67"/>
                  <a:gd name="T9" fmla="*/ 9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95">
                    <a:moveTo>
                      <a:pt x="67" y="4"/>
                    </a:moveTo>
                    <a:lnTo>
                      <a:pt x="42" y="0"/>
                    </a:lnTo>
                    <a:lnTo>
                      <a:pt x="0" y="191"/>
                    </a:lnTo>
                    <a:lnTo>
                      <a:pt x="24" y="195"/>
                    </a:lnTo>
                    <a:lnTo>
                      <a:pt x="67"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6" name="Freeform 197"/>
              <p:cNvSpPr>
                <a:spLocks/>
              </p:cNvSpPr>
              <p:nvPr/>
            </p:nvSpPr>
            <p:spPr bwMode="auto">
              <a:xfrm>
                <a:off x="19233" y="9851"/>
                <a:ext cx="51" cy="44"/>
              </a:xfrm>
              <a:custGeom>
                <a:avLst/>
                <a:gdLst>
                  <a:gd name="T0" fmla="*/ 51 w 25"/>
                  <a:gd name="T1" fmla="*/ 7 h 6"/>
                  <a:gd name="T2" fmla="*/ 51 w 25"/>
                  <a:gd name="T3" fmla="*/ 44 h 6"/>
                  <a:gd name="T4" fmla="*/ 51 w 25"/>
                  <a:gd name="T5" fmla="*/ 29 h 6"/>
                  <a:gd name="T6" fmla="*/ 0 w 25"/>
                  <a:gd name="T7" fmla="*/ 0 h 6"/>
                  <a:gd name="T8" fmla="*/ 51 w 25"/>
                  <a:gd name="T9" fmla="*/ 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
                    <a:moveTo>
                      <a:pt x="25" y="1"/>
                    </a:moveTo>
                    <a:lnTo>
                      <a:pt x="25" y="6"/>
                    </a:lnTo>
                    <a:lnTo>
                      <a:pt x="25" y="4"/>
                    </a:lnTo>
                    <a:lnTo>
                      <a:pt x="0" y="0"/>
                    </a:lnTo>
                    <a:lnTo>
                      <a:pt x="25" y="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7" name="Rectangle 198"/>
              <p:cNvSpPr>
                <a:spLocks noChangeArrowheads="1"/>
              </p:cNvSpPr>
              <p:nvPr/>
            </p:nvSpPr>
            <p:spPr bwMode="auto">
              <a:xfrm>
                <a:off x="19149" y="10333"/>
                <a:ext cx="51" cy="3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38" name="Freeform 199"/>
              <p:cNvSpPr>
                <a:spLocks/>
              </p:cNvSpPr>
              <p:nvPr/>
            </p:nvSpPr>
            <p:spPr bwMode="auto">
              <a:xfrm>
                <a:off x="19146" y="10294"/>
                <a:ext cx="54" cy="44"/>
              </a:xfrm>
              <a:custGeom>
                <a:avLst/>
                <a:gdLst>
                  <a:gd name="T0" fmla="*/ 0 w 26"/>
                  <a:gd name="T1" fmla="*/ 0 h 4"/>
                  <a:gd name="T2" fmla="*/ 2 w 26"/>
                  <a:gd name="T3" fmla="*/ 22 h 4"/>
                  <a:gd name="T4" fmla="*/ 54 w 26"/>
                  <a:gd name="T5" fmla="*/ 22 h 4"/>
                  <a:gd name="T6" fmla="*/ 50 w 26"/>
                  <a:gd name="T7" fmla="*/ 44 h 4"/>
                  <a:gd name="T8" fmla="*/ 0 w 2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
                    <a:moveTo>
                      <a:pt x="0" y="0"/>
                    </a:moveTo>
                    <a:lnTo>
                      <a:pt x="1" y="2"/>
                    </a:lnTo>
                    <a:lnTo>
                      <a:pt x="26" y="2"/>
                    </a:lnTo>
                    <a:lnTo>
                      <a:pt x="24" y="4"/>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39" name="Rectangle 200"/>
              <p:cNvSpPr>
                <a:spLocks noChangeArrowheads="1"/>
              </p:cNvSpPr>
              <p:nvPr/>
            </p:nvSpPr>
            <p:spPr bwMode="auto">
              <a:xfrm>
                <a:off x="19149" y="10689"/>
                <a:ext cx="51" cy="44"/>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40" name="Freeform 201"/>
              <p:cNvSpPr>
                <a:spLocks/>
              </p:cNvSpPr>
              <p:nvPr/>
            </p:nvSpPr>
            <p:spPr bwMode="auto">
              <a:xfrm>
                <a:off x="19652" y="7452"/>
                <a:ext cx="54" cy="44"/>
              </a:xfrm>
              <a:custGeom>
                <a:avLst/>
                <a:gdLst>
                  <a:gd name="T0" fmla="*/ 50 w 26"/>
                  <a:gd name="T1" fmla="*/ 44 h 15"/>
                  <a:gd name="T2" fmla="*/ 54 w 26"/>
                  <a:gd name="T3" fmla="*/ 12 h 15"/>
                  <a:gd name="T4" fmla="*/ 4 w 26"/>
                  <a:gd name="T5" fmla="*/ 0 h 15"/>
                  <a:gd name="T6" fmla="*/ 0 w 26"/>
                  <a:gd name="T7" fmla="*/ 32 h 15"/>
                  <a:gd name="T8" fmla="*/ 50 w 26"/>
                  <a:gd name="T9" fmla="*/ 4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5">
                    <a:moveTo>
                      <a:pt x="24" y="15"/>
                    </a:moveTo>
                    <a:lnTo>
                      <a:pt x="26" y="4"/>
                    </a:lnTo>
                    <a:lnTo>
                      <a:pt x="2" y="0"/>
                    </a:lnTo>
                    <a:lnTo>
                      <a:pt x="0" y="11"/>
                    </a:lnTo>
                    <a:lnTo>
                      <a:pt x="24" y="1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41" name="Freeform 202"/>
              <p:cNvSpPr>
                <a:spLocks/>
              </p:cNvSpPr>
              <p:nvPr/>
            </p:nvSpPr>
            <p:spPr bwMode="auto">
              <a:xfrm>
                <a:off x="16820" y="5391"/>
                <a:ext cx="117" cy="408"/>
              </a:xfrm>
              <a:custGeom>
                <a:avLst/>
                <a:gdLst>
                  <a:gd name="T0" fmla="*/ 117 w 56"/>
                  <a:gd name="T1" fmla="*/ 9 h 174"/>
                  <a:gd name="T2" fmla="*/ 67 w 56"/>
                  <a:gd name="T3" fmla="*/ 0 h 174"/>
                  <a:gd name="T4" fmla="*/ 0 w 56"/>
                  <a:gd name="T5" fmla="*/ 399 h 174"/>
                  <a:gd name="T6" fmla="*/ 50 w 56"/>
                  <a:gd name="T7" fmla="*/ 408 h 174"/>
                  <a:gd name="T8" fmla="*/ 117 w 56"/>
                  <a:gd name="T9" fmla="*/ 9 h 1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74">
                    <a:moveTo>
                      <a:pt x="56" y="4"/>
                    </a:moveTo>
                    <a:lnTo>
                      <a:pt x="32" y="0"/>
                    </a:lnTo>
                    <a:lnTo>
                      <a:pt x="0" y="170"/>
                    </a:lnTo>
                    <a:lnTo>
                      <a:pt x="24" y="174"/>
                    </a:lnTo>
                    <a:lnTo>
                      <a:pt x="56"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42" name="Freeform 203"/>
              <p:cNvSpPr>
                <a:spLocks/>
              </p:cNvSpPr>
              <p:nvPr/>
            </p:nvSpPr>
            <p:spPr bwMode="auto">
              <a:xfrm>
                <a:off x="16794" y="5790"/>
                <a:ext cx="75" cy="119"/>
              </a:xfrm>
              <a:custGeom>
                <a:avLst/>
                <a:gdLst>
                  <a:gd name="T0" fmla="*/ 75 w 35"/>
                  <a:gd name="T1" fmla="*/ 9 h 51"/>
                  <a:gd name="T2" fmla="*/ 24 w 35"/>
                  <a:gd name="T3" fmla="*/ 0 h 51"/>
                  <a:gd name="T4" fmla="*/ 0 w 35"/>
                  <a:gd name="T5" fmla="*/ 110 h 51"/>
                  <a:gd name="T6" fmla="*/ 51 w 35"/>
                  <a:gd name="T7" fmla="*/ 119 h 51"/>
                  <a:gd name="T8" fmla="*/ 75 w 35"/>
                  <a:gd name="T9" fmla="*/ 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51">
                    <a:moveTo>
                      <a:pt x="35" y="4"/>
                    </a:moveTo>
                    <a:lnTo>
                      <a:pt x="11" y="0"/>
                    </a:lnTo>
                    <a:lnTo>
                      <a:pt x="0" y="47"/>
                    </a:lnTo>
                    <a:lnTo>
                      <a:pt x="24" y="51"/>
                    </a:lnTo>
                    <a:lnTo>
                      <a:pt x="35"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43" name="Freeform 204"/>
              <p:cNvSpPr>
                <a:spLocks/>
              </p:cNvSpPr>
              <p:nvPr/>
            </p:nvSpPr>
            <p:spPr bwMode="auto">
              <a:xfrm>
                <a:off x="16820" y="5755"/>
                <a:ext cx="49" cy="44"/>
              </a:xfrm>
              <a:custGeom>
                <a:avLst/>
                <a:gdLst>
                  <a:gd name="T0" fmla="*/ 49 w 24"/>
                  <a:gd name="T1" fmla="*/ 44 h 4"/>
                  <a:gd name="T2" fmla="*/ 0 w 24"/>
                  <a:gd name="T3" fmla="*/ 0 h 4"/>
                  <a:gd name="T4" fmla="*/ 49 w 24"/>
                  <a:gd name="T5" fmla="*/ 44 h 4"/>
                  <a:gd name="T6" fmla="*/ 0 60000 65536"/>
                  <a:gd name="T7" fmla="*/ 0 60000 65536"/>
                  <a:gd name="T8" fmla="*/ 0 60000 65536"/>
                </a:gdLst>
                <a:ahLst/>
                <a:cxnLst>
                  <a:cxn ang="T6">
                    <a:pos x="T0" y="T1"/>
                  </a:cxn>
                  <a:cxn ang="T7">
                    <a:pos x="T2" y="T3"/>
                  </a:cxn>
                  <a:cxn ang="T8">
                    <a:pos x="T4" y="T5"/>
                  </a:cxn>
                </a:cxnLst>
                <a:rect l="0" t="0" r="r" b="b"/>
                <a:pathLst>
                  <a:path w="24" h="4">
                    <a:moveTo>
                      <a:pt x="24" y="4"/>
                    </a:moveTo>
                    <a:lnTo>
                      <a:pt x="0" y="0"/>
                    </a:lnTo>
                    <a:lnTo>
                      <a:pt x="24" y="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44" name="Freeform 205"/>
              <p:cNvSpPr>
                <a:spLocks/>
              </p:cNvSpPr>
              <p:nvPr/>
            </p:nvSpPr>
            <p:spPr bwMode="auto">
              <a:xfrm>
                <a:off x="16794" y="5872"/>
                <a:ext cx="49" cy="44"/>
              </a:xfrm>
              <a:custGeom>
                <a:avLst/>
                <a:gdLst>
                  <a:gd name="T0" fmla="*/ 49 w 24"/>
                  <a:gd name="T1" fmla="*/ 31 h 10"/>
                  <a:gd name="T2" fmla="*/ 49 w 24"/>
                  <a:gd name="T3" fmla="*/ 26 h 10"/>
                  <a:gd name="T4" fmla="*/ 47 w 24"/>
                  <a:gd name="T5" fmla="*/ 44 h 10"/>
                  <a:gd name="T6" fmla="*/ 2 w 24"/>
                  <a:gd name="T7" fmla="*/ 0 h 10"/>
                  <a:gd name="T8" fmla="*/ 0 w 24"/>
                  <a:gd name="T9" fmla="*/ 13 h 10"/>
                  <a:gd name="T10" fmla="*/ 49 w 24"/>
                  <a:gd name="T11" fmla="*/ 31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
                    <a:moveTo>
                      <a:pt x="24" y="7"/>
                    </a:moveTo>
                    <a:lnTo>
                      <a:pt x="24" y="6"/>
                    </a:lnTo>
                    <a:lnTo>
                      <a:pt x="23" y="10"/>
                    </a:lnTo>
                    <a:lnTo>
                      <a:pt x="1" y="0"/>
                    </a:lnTo>
                    <a:lnTo>
                      <a:pt x="0" y="3"/>
                    </a:lnTo>
                    <a:lnTo>
                      <a:pt x="24" y="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45" name="Freeform 206"/>
              <p:cNvSpPr>
                <a:spLocks/>
              </p:cNvSpPr>
              <p:nvPr/>
            </p:nvSpPr>
            <p:spPr bwMode="auto">
              <a:xfrm>
                <a:off x="16885" y="5357"/>
                <a:ext cx="54" cy="44"/>
              </a:xfrm>
              <a:custGeom>
                <a:avLst/>
                <a:gdLst>
                  <a:gd name="T0" fmla="*/ 50 w 26"/>
                  <a:gd name="T1" fmla="*/ 44 h 15"/>
                  <a:gd name="T2" fmla="*/ 54 w 26"/>
                  <a:gd name="T3" fmla="*/ 9 h 15"/>
                  <a:gd name="T4" fmla="*/ 2 w 26"/>
                  <a:gd name="T5" fmla="*/ 0 h 15"/>
                  <a:gd name="T6" fmla="*/ 0 w 26"/>
                  <a:gd name="T7" fmla="*/ 32 h 15"/>
                  <a:gd name="T8" fmla="*/ 50 w 26"/>
                  <a:gd name="T9" fmla="*/ 4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5">
                    <a:moveTo>
                      <a:pt x="24" y="15"/>
                    </a:moveTo>
                    <a:lnTo>
                      <a:pt x="26" y="3"/>
                    </a:lnTo>
                    <a:lnTo>
                      <a:pt x="1" y="0"/>
                    </a:lnTo>
                    <a:lnTo>
                      <a:pt x="0" y="11"/>
                    </a:lnTo>
                    <a:lnTo>
                      <a:pt x="24" y="1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grpSp>
        <p:sp>
          <p:nvSpPr>
            <p:cNvPr id="14" name="Freeform 207"/>
            <p:cNvSpPr>
              <a:spLocks/>
            </p:cNvSpPr>
            <p:nvPr/>
          </p:nvSpPr>
          <p:spPr bwMode="auto">
            <a:xfrm>
              <a:off x="4432" y="1256"/>
              <a:ext cx="311" cy="754"/>
            </a:xfrm>
            <a:custGeom>
              <a:avLst/>
              <a:gdLst>
                <a:gd name="T0" fmla="*/ 311 w 647"/>
                <a:gd name="T1" fmla="*/ 5 h 1420"/>
                <a:gd name="T2" fmla="*/ 300 w 647"/>
                <a:gd name="T3" fmla="*/ 0 h 1420"/>
                <a:gd name="T4" fmla="*/ 150 w 647"/>
                <a:gd name="T5" fmla="*/ 374 h 1420"/>
                <a:gd name="T6" fmla="*/ 0 w 647"/>
                <a:gd name="T7" fmla="*/ 749 h 1420"/>
                <a:gd name="T8" fmla="*/ 11 w 647"/>
                <a:gd name="T9" fmla="*/ 754 h 1420"/>
                <a:gd name="T10" fmla="*/ 161 w 647"/>
                <a:gd name="T11" fmla="*/ 380 h 1420"/>
                <a:gd name="T12" fmla="*/ 311 w 647"/>
                <a:gd name="T13" fmla="*/ 5 h 14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7" h="1420">
                  <a:moveTo>
                    <a:pt x="647" y="10"/>
                  </a:moveTo>
                  <a:lnTo>
                    <a:pt x="625" y="0"/>
                  </a:lnTo>
                  <a:lnTo>
                    <a:pt x="312" y="705"/>
                  </a:lnTo>
                  <a:lnTo>
                    <a:pt x="0" y="1410"/>
                  </a:lnTo>
                  <a:lnTo>
                    <a:pt x="22" y="1420"/>
                  </a:lnTo>
                  <a:lnTo>
                    <a:pt x="334" y="715"/>
                  </a:lnTo>
                  <a:lnTo>
                    <a:pt x="64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5" name="Rectangle 208"/>
            <p:cNvSpPr>
              <a:spLocks noChangeArrowheads="1"/>
            </p:cNvSpPr>
            <p:nvPr/>
          </p:nvSpPr>
          <p:spPr bwMode="auto">
            <a:xfrm>
              <a:off x="3415" y="2191"/>
              <a:ext cx="116" cy="6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6" name="Freeform 209"/>
            <p:cNvSpPr>
              <a:spLocks/>
            </p:cNvSpPr>
            <p:nvPr/>
          </p:nvSpPr>
          <p:spPr bwMode="auto">
            <a:xfrm>
              <a:off x="2891" y="2309"/>
              <a:ext cx="51" cy="52"/>
            </a:xfrm>
            <a:custGeom>
              <a:avLst/>
              <a:gdLst>
                <a:gd name="T0" fmla="*/ 0 w 105"/>
                <a:gd name="T1" fmla="*/ 50 h 99"/>
                <a:gd name="T2" fmla="*/ 1 w 105"/>
                <a:gd name="T3" fmla="*/ 41 h 99"/>
                <a:gd name="T4" fmla="*/ 4 w 105"/>
                <a:gd name="T5" fmla="*/ 31 h 99"/>
                <a:gd name="T6" fmla="*/ 8 w 105"/>
                <a:gd name="T7" fmla="*/ 23 h 99"/>
                <a:gd name="T8" fmla="*/ 15 w 105"/>
                <a:gd name="T9" fmla="*/ 15 h 99"/>
                <a:gd name="T10" fmla="*/ 22 w 105"/>
                <a:gd name="T11" fmla="*/ 9 h 99"/>
                <a:gd name="T12" fmla="*/ 31 w 105"/>
                <a:gd name="T13" fmla="*/ 4 h 99"/>
                <a:gd name="T14" fmla="*/ 40 w 105"/>
                <a:gd name="T15" fmla="*/ 1 h 99"/>
                <a:gd name="T16" fmla="*/ 51 w 105"/>
                <a:gd name="T17" fmla="*/ 0 h 99"/>
                <a:gd name="T18" fmla="*/ 51 w 105"/>
                <a:gd name="T19" fmla="*/ 13 h 99"/>
                <a:gd name="T20" fmla="*/ 42 w 105"/>
                <a:gd name="T21" fmla="*/ 13 h 99"/>
                <a:gd name="T22" fmla="*/ 35 w 105"/>
                <a:gd name="T23" fmla="*/ 16 h 99"/>
                <a:gd name="T24" fmla="*/ 28 w 105"/>
                <a:gd name="T25" fmla="*/ 19 h 99"/>
                <a:gd name="T26" fmla="*/ 22 w 105"/>
                <a:gd name="T27" fmla="*/ 24 h 99"/>
                <a:gd name="T28" fmla="*/ 17 w 105"/>
                <a:gd name="T29" fmla="*/ 30 h 99"/>
                <a:gd name="T30" fmla="*/ 15 w 105"/>
                <a:gd name="T31" fmla="*/ 36 h 99"/>
                <a:gd name="T32" fmla="*/ 13 w 105"/>
                <a:gd name="T33" fmla="*/ 44 h 99"/>
                <a:gd name="T34" fmla="*/ 11 w 105"/>
                <a:gd name="T35" fmla="*/ 52 h 99"/>
                <a:gd name="T36" fmla="*/ 0 w 105"/>
                <a:gd name="T37" fmla="*/ 50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99">
                  <a:moveTo>
                    <a:pt x="0" y="95"/>
                  </a:moveTo>
                  <a:lnTo>
                    <a:pt x="3" y="78"/>
                  </a:lnTo>
                  <a:lnTo>
                    <a:pt x="8" y="59"/>
                  </a:lnTo>
                  <a:lnTo>
                    <a:pt x="17" y="43"/>
                  </a:lnTo>
                  <a:lnTo>
                    <a:pt x="30" y="28"/>
                  </a:lnTo>
                  <a:lnTo>
                    <a:pt x="45" y="17"/>
                  </a:lnTo>
                  <a:lnTo>
                    <a:pt x="64" y="8"/>
                  </a:lnTo>
                  <a:lnTo>
                    <a:pt x="82" y="2"/>
                  </a:lnTo>
                  <a:lnTo>
                    <a:pt x="104" y="0"/>
                  </a:lnTo>
                  <a:lnTo>
                    <a:pt x="105" y="24"/>
                  </a:lnTo>
                  <a:lnTo>
                    <a:pt x="86" y="25"/>
                  </a:lnTo>
                  <a:lnTo>
                    <a:pt x="72" y="30"/>
                  </a:lnTo>
                  <a:lnTo>
                    <a:pt x="58" y="37"/>
                  </a:lnTo>
                  <a:lnTo>
                    <a:pt x="46" y="45"/>
                  </a:lnTo>
                  <a:lnTo>
                    <a:pt x="36" y="58"/>
                  </a:lnTo>
                  <a:lnTo>
                    <a:pt x="30" y="69"/>
                  </a:lnTo>
                  <a:lnTo>
                    <a:pt x="26" y="84"/>
                  </a:lnTo>
                  <a:lnTo>
                    <a:pt x="23" y="99"/>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7" name="Freeform 210"/>
            <p:cNvSpPr>
              <a:spLocks/>
            </p:cNvSpPr>
            <p:nvPr/>
          </p:nvSpPr>
          <p:spPr bwMode="auto">
            <a:xfrm>
              <a:off x="2941" y="2308"/>
              <a:ext cx="11" cy="14"/>
            </a:xfrm>
            <a:custGeom>
              <a:avLst/>
              <a:gdLst>
                <a:gd name="T0" fmla="*/ 0 w 13"/>
                <a:gd name="T1" fmla="*/ 1 h 25"/>
                <a:gd name="T2" fmla="*/ 9 w 13"/>
                <a:gd name="T3" fmla="*/ 0 h 25"/>
                <a:gd name="T4" fmla="*/ 11 w 13"/>
                <a:gd name="T5" fmla="*/ 13 h 25"/>
                <a:gd name="T6" fmla="*/ 1 w 13"/>
                <a:gd name="T7" fmla="*/ 14 h 25"/>
                <a:gd name="T8" fmla="*/ 0 w 13"/>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1"/>
                  </a:moveTo>
                  <a:lnTo>
                    <a:pt x="11" y="0"/>
                  </a:lnTo>
                  <a:lnTo>
                    <a:pt x="13" y="24"/>
                  </a:lnTo>
                  <a:lnTo>
                    <a:pt x="1" y="2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8" name="Freeform 211"/>
            <p:cNvSpPr>
              <a:spLocks/>
            </p:cNvSpPr>
            <p:nvPr/>
          </p:nvSpPr>
          <p:spPr bwMode="auto">
            <a:xfrm>
              <a:off x="2891" y="2357"/>
              <a:ext cx="11" cy="10"/>
            </a:xfrm>
            <a:custGeom>
              <a:avLst/>
              <a:gdLst>
                <a:gd name="T0" fmla="*/ 0 w 24"/>
                <a:gd name="T1" fmla="*/ 0 h 15"/>
                <a:gd name="T2" fmla="*/ 0 w 24"/>
                <a:gd name="T3" fmla="*/ 8 h 15"/>
                <a:gd name="T4" fmla="*/ 11 w 24"/>
                <a:gd name="T5" fmla="*/ 10 h 15"/>
                <a:gd name="T6" fmla="*/ 11 w 24"/>
                <a:gd name="T7" fmla="*/ 3 h 15"/>
                <a:gd name="T8" fmla="*/ 0 w 2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5">
                  <a:moveTo>
                    <a:pt x="1" y="0"/>
                  </a:moveTo>
                  <a:lnTo>
                    <a:pt x="0" y="12"/>
                  </a:lnTo>
                  <a:lnTo>
                    <a:pt x="23" y="15"/>
                  </a:lnTo>
                  <a:lnTo>
                    <a:pt x="24" y="4"/>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9" name="Freeform 212"/>
            <p:cNvSpPr>
              <a:spLocks/>
            </p:cNvSpPr>
            <p:nvPr/>
          </p:nvSpPr>
          <p:spPr bwMode="auto">
            <a:xfrm>
              <a:off x="2891" y="2269"/>
              <a:ext cx="51" cy="52"/>
            </a:xfrm>
            <a:custGeom>
              <a:avLst/>
              <a:gdLst>
                <a:gd name="T0" fmla="*/ 50 w 105"/>
                <a:gd name="T1" fmla="*/ 52 h 98"/>
                <a:gd name="T2" fmla="*/ 41 w 105"/>
                <a:gd name="T3" fmla="*/ 51 h 98"/>
                <a:gd name="T4" fmla="*/ 31 w 105"/>
                <a:gd name="T5" fmla="*/ 49 h 98"/>
                <a:gd name="T6" fmla="*/ 22 w 105"/>
                <a:gd name="T7" fmla="*/ 44 h 98"/>
                <a:gd name="T8" fmla="*/ 15 w 105"/>
                <a:gd name="T9" fmla="*/ 37 h 98"/>
                <a:gd name="T10" fmla="*/ 9 w 105"/>
                <a:gd name="T11" fmla="*/ 30 h 98"/>
                <a:gd name="T12" fmla="*/ 4 w 105"/>
                <a:gd name="T13" fmla="*/ 21 h 98"/>
                <a:gd name="T14" fmla="*/ 1 w 105"/>
                <a:gd name="T15" fmla="*/ 12 h 98"/>
                <a:gd name="T16" fmla="*/ 0 w 105"/>
                <a:gd name="T17" fmla="*/ 2 h 98"/>
                <a:gd name="T18" fmla="*/ 11 w 105"/>
                <a:gd name="T19" fmla="*/ 0 h 98"/>
                <a:gd name="T20" fmla="*/ 13 w 105"/>
                <a:gd name="T21" fmla="*/ 9 h 98"/>
                <a:gd name="T22" fmla="*/ 15 w 105"/>
                <a:gd name="T23" fmla="*/ 15 h 98"/>
                <a:gd name="T24" fmla="*/ 18 w 105"/>
                <a:gd name="T25" fmla="*/ 22 h 98"/>
                <a:gd name="T26" fmla="*/ 23 w 105"/>
                <a:gd name="T27" fmla="*/ 28 h 98"/>
                <a:gd name="T28" fmla="*/ 29 w 105"/>
                <a:gd name="T29" fmla="*/ 34 h 98"/>
                <a:gd name="T30" fmla="*/ 35 w 105"/>
                <a:gd name="T31" fmla="*/ 37 h 98"/>
                <a:gd name="T32" fmla="*/ 43 w 105"/>
                <a:gd name="T33" fmla="*/ 39 h 98"/>
                <a:gd name="T34" fmla="*/ 51 w 105"/>
                <a:gd name="T35" fmla="*/ 40 h 98"/>
                <a:gd name="T36" fmla="*/ 50 w 105"/>
                <a:gd name="T37" fmla="*/ 52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98">
                  <a:moveTo>
                    <a:pt x="103" y="98"/>
                  </a:moveTo>
                  <a:lnTo>
                    <a:pt x="84" y="97"/>
                  </a:lnTo>
                  <a:lnTo>
                    <a:pt x="63" y="92"/>
                  </a:lnTo>
                  <a:lnTo>
                    <a:pt x="45" y="83"/>
                  </a:lnTo>
                  <a:lnTo>
                    <a:pt x="31" y="70"/>
                  </a:lnTo>
                  <a:lnTo>
                    <a:pt x="18" y="57"/>
                  </a:lnTo>
                  <a:lnTo>
                    <a:pt x="8" y="39"/>
                  </a:lnTo>
                  <a:lnTo>
                    <a:pt x="3" y="23"/>
                  </a:lnTo>
                  <a:lnTo>
                    <a:pt x="0" y="4"/>
                  </a:lnTo>
                  <a:lnTo>
                    <a:pt x="23" y="0"/>
                  </a:lnTo>
                  <a:lnTo>
                    <a:pt x="26" y="17"/>
                  </a:lnTo>
                  <a:lnTo>
                    <a:pt x="30" y="29"/>
                  </a:lnTo>
                  <a:lnTo>
                    <a:pt x="38" y="42"/>
                  </a:lnTo>
                  <a:lnTo>
                    <a:pt x="48" y="53"/>
                  </a:lnTo>
                  <a:lnTo>
                    <a:pt x="59" y="64"/>
                  </a:lnTo>
                  <a:lnTo>
                    <a:pt x="73" y="70"/>
                  </a:lnTo>
                  <a:lnTo>
                    <a:pt x="89" y="74"/>
                  </a:lnTo>
                  <a:lnTo>
                    <a:pt x="105" y="75"/>
                  </a:lnTo>
                  <a:lnTo>
                    <a:pt x="10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0" name="Freeform 213"/>
            <p:cNvSpPr>
              <a:spLocks/>
            </p:cNvSpPr>
            <p:nvPr/>
          </p:nvSpPr>
          <p:spPr bwMode="auto">
            <a:xfrm>
              <a:off x="2891" y="2261"/>
              <a:ext cx="11" cy="10"/>
            </a:xfrm>
            <a:custGeom>
              <a:avLst/>
              <a:gdLst>
                <a:gd name="T0" fmla="*/ 0 w 24"/>
                <a:gd name="T1" fmla="*/ 10 h 15"/>
                <a:gd name="T2" fmla="*/ 0 w 24"/>
                <a:gd name="T3" fmla="*/ 3 h 15"/>
                <a:gd name="T4" fmla="*/ 11 w 24"/>
                <a:gd name="T5" fmla="*/ 0 h 15"/>
                <a:gd name="T6" fmla="*/ 11 w 24"/>
                <a:gd name="T7" fmla="*/ 7 h 15"/>
                <a:gd name="T8" fmla="*/ 0 w 24"/>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5">
                  <a:moveTo>
                    <a:pt x="1" y="15"/>
                  </a:moveTo>
                  <a:lnTo>
                    <a:pt x="0" y="4"/>
                  </a:lnTo>
                  <a:lnTo>
                    <a:pt x="23" y="0"/>
                  </a:lnTo>
                  <a:lnTo>
                    <a:pt x="24" y="11"/>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1" name="Freeform 214"/>
            <p:cNvSpPr>
              <a:spLocks/>
            </p:cNvSpPr>
            <p:nvPr/>
          </p:nvSpPr>
          <p:spPr bwMode="auto">
            <a:xfrm>
              <a:off x="2940" y="2309"/>
              <a:ext cx="10" cy="13"/>
            </a:xfrm>
            <a:custGeom>
              <a:avLst/>
              <a:gdLst>
                <a:gd name="T0" fmla="*/ 0 w 14"/>
                <a:gd name="T1" fmla="*/ 12 h 24"/>
                <a:gd name="T2" fmla="*/ 8 w 14"/>
                <a:gd name="T3" fmla="*/ 13 h 24"/>
                <a:gd name="T4" fmla="*/ 10 w 14"/>
                <a:gd name="T5" fmla="*/ 1 h 24"/>
                <a:gd name="T6" fmla="*/ 1 w 14"/>
                <a:gd name="T7" fmla="*/ 0 h 24"/>
                <a:gd name="T8" fmla="*/ 0 w 14"/>
                <a:gd name="T9" fmla="*/ 1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4">
                  <a:moveTo>
                    <a:pt x="0" y="23"/>
                  </a:moveTo>
                  <a:lnTo>
                    <a:pt x="11" y="24"/>
                  </a:lnTo>
                  <a:lnTo>
                    <a:pt x="14" y="2"/>
                  </a:lnTo>
                  <a:lnTo>
                    <a:pt x="2"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2" name="Rectangle 215"/>
            <p:cNvSpPr>
              <a:spLocks noChangeArrowheads="1"/>
            </p:cNvSpPr>
            <p:nvPr/>
          </p:nvSpPr>
          <p:spPr bwMode="auto">
            <a:xfrm>
              <a:off x="2848" y="2206"/>
              <a:ext cx="103"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3" name="Rectangle 216"/>
            <p:cNvSpPr>
              <a:spLocks noChangeArrowheads="1"/>
            </p:cNvSpPr>
            <p:nvPr/>
          </p:nvSpPr>
          <p:spPr bwMode="auto">
            <a:xfrm>
              <a:off x="2848" y="2355"/>
              <a:ext cx="103"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24" name="Freeform 217"/>
            <p:cNvSpPr>
              <a:spLocks/>
            </p:cNvSpPr>
            <p:nvPr/>
          </p:nvSpPr>
          <p:spPr bwMode="auto">
            <a:xfrm>
              <a:off x="3322" y="2192"/>
              <a:ext cx="46" cy="37"/>
            </a:xfrm>
            <a:custGeom>
              <a:avLst/>
              <a:gdLst>
                <a:gd name="T0" fmla="*/ 6 w 93"/>
                <a:gd name="T1" fmla="*/ 0 h 69"/>
                <a:gd name="T2" fmla="*/ 0 w 93"/>
                <a:gd name="T3" fmla="*/ 11 h 69"/>
                <a:gd name="T4" fmla="*/ 40 w 93"/>
                <a:gd name="T5" fmla="*/ 37 h 69"/>
                <a:gd name="T6" fmla="*/ 46 w 93"/>
                <a:gd name="T7" fmla="*/ 26 h 69"/>
                <a:gd name="T8" fmla="*/ 6 w 93"/>
                <a:gd name="T9" fmla="*/ 0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69">
                  <a:moveTo>
                    <a:pt x="13" y="0"/>
                  </a:moveTo>
                  <a:lnTo>
                    <a:pt x="0" y="20"/>
                  </a:lnTo>
                  <a:lnTo>
                    <a:pt x="80" y="69"/>
                  </a:lnTo>
                  <a:lnTo>
                    <a:pt x="93" y="49"/>
                  </a:lnTo>
                  <a:lnTo>
                    <a:pt x="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5" name="Freeform 218"/>
            <p:cNvSpPr>
              <a:spLocks/>
            </p:cNvSpPr>
            <p:nvPr/>
          </p:nvSpPr>
          <p:spPr bwMode="auto">
            <a:xfrm>
              <a:off x="3362" y="2218"/>
              <a:ext cx="11" cy="14"/>
            </a:xfrm>
            <a:custGeom>
              <a:avLst/>
              <a:gdLst>
                <a:gd name="T0" fmla="*/ 6 w 23"/>
                <a:gd name="T1" fmla="*/ 0 h 26"/>
                <a:gd name="T2" fmla="*/ 11 w 23"/>
                <a:gd name="T3" fmla="*/ 3 h 26"/>
                <a:gd name="T4" fmla="*/ 5 w 23"/>
                <a:gd name="T5" fmla="*/ 14 h 26"/>
                <a:gd name="T6" fmla="*/ 0 w 23"/>
                <a:gd name="T7" fmla="*/ 11 h 26"/>
                <a:gd name="T8" fmla="*/ 6 w 23"/>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6">
                  <a:moveTo>
                    <a:pt x="13" y="0"/>
                  </a:moveTo>
                  <a:lnTo>
                    <a:pt x="23" y="6"/>
                  </a:lnTo>
                  <a:lnTo>
                    <a:pt x="10" y="26"/>
                  </a:lnTo>
                  <a:lnTo>
                    <a:pt x="0" y="20"/>
                  </a:lnTo>
                  <a:lnTo>
                    <a:pt x="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6" name="Freeform 219"/>
            <p:cNvSpPr>
              <a:spLocks/>
            </p:cNvSpPr>
            <p:nvPr/>
          </p:nvSpPr>
          <p:spPr bwMode="auto">
            <a:xfrm>
              <a:off x="3318" y="2189"/>
              <a:ext cx="12" cy="14"/>
            </a:xfrm>
            <a:custGeom>
              <a:avLst/>
              <a:gdLst>
                <a:gd name="T0" fmla="*/ 12 w 23"/>
                <a:gd name="T1" fmla="*/ 3 h 26"/>
                <a:gd name="T2" fmla="*/ 6 w 23"/>
                <a:gd name="T3" fmla="*/ 0 h 26"/>
                <a:gd name="T4" fmla="*/ 0 w 23"/>
                <a:gd name="T5" fmla="*/ 11 h 26"/>
                <a:gd name="T6" fmla="*/ 5 w 23"/>
                <a:gd name="T7" fmla="*/ 14 h 26"/>
                <a:gd name="T8" fmla="*/ 12 w 23"/>
                <a:gd name="T9" fmla="*/ 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6">
                  <a:moveTo>
                    <a:pt x="23" y="6"/>
                  </a:moveTo>
                  <a:lnTo>
                    <a:pt x="12" y="0"/>
                  </a:lnTo>
                  <a:lnTo>
                    <a:pt x="0" y="20"/>
                  </a:lnTo>
                  <a:lnTo>
                    <a:pt x="10" y="26"/>
                  </a:lnTo>
                  <a:lnTo>
                    <a:pt x="23"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7" name="Freeform 220"/>
            <p:cNvSpPr>
              <a:spLocks/>
            </p:cNvSpPr>
            <p:nvPr/>
          </p:nvSpPr>
          <p:spPr bwMode="auto">
            <a:xfrm>
              <a:off x="3271" y="2160"/>
              <a:ext cx="59" cy="43"/>
            </a:xfrm>
            <a:custGeom>
              <a:avLst/>
              <a:gdLst>
                <a:gd name="T0" fmla="*/ 53 w 121"/>
                <a:gd name="T1" fmla="*/ 43 h 80"/>
                <a:gd name="T2" fmla="*/ 59 w 121"/>
                <a:gd name="T3" fmla="*/ 32 h 80"/>
                <a:gd name="T4" fmla="*/ 6 w 121"/>
                <a:gd name="T5" fmla="*/ 0 h 80"/>
                <a:gd name="T6" fmla="*/ 0 w 121"/>
                <a:gd name="T7" fmla="*/ 11 h 80"/>
                <a:gd name="T8" fmla="*/ 53 w 121"/>
                <a:gd name="T9" fmla="*/ 43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80">
                  <a:moveTo>
                    <a:pt x="108" y="80"/>
                  </a:moveTo>
                  <a:lnTo>
                    <a:pt x="121" y="60"/>
                  </a:lnTo>
                  <a:lnTo>
                    <a:pt x="13" y="0"/>
                  </a:lnTo>
                  <a:lnTo>
                    <a:pt x="0" y="20"/>
                  </a:lnTo>
                  <a:lnTo>
                    <a:pt x="108"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8" name="Freeform 221"/>
            <p:cNvSpPr>
              <a:spLocks/>
            </p:cNvSpPr>
            <p:nvPr/>
          </p:nvSpPr>
          <p:spPr bwMode="auto">
            <a:xfrm>
              <a:off x="3323" y="2192"/>
              <a:ext cx="12" cy="14"/>
            </a:xfrm>
            <a:custGeom>
              <a:avLst/>
              <a:gdLst>
                <a:gd name="T0" fmla="*/ 0 w 23"/>
                <a:gd name="T1" fmla="*/ 11 h 25"/>
                <a:gd name="T2" fmla="*/ 5 w 23"/>
                <a:gd name="T3" fmla="*/ 14 h 25"/>
                <a:gd name="T4" fmla="*/ 12 w 23"/>
                <a:gd name="T5" fmla="*/ 3 h 25"/>
                <a:gd name="T6" fmla="*/ 7 w 23"/>
                <a:gd name="T7" fmla="*/ 0 h 25"/>
                <a:gd name="T8" fmla="*/ 0 w 23"/>
                <a:gd name="T9" fmla="*/ 1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5">
                  <a:moveTo>
                    <a:pt x="0" y="20"/>
                  </a:moveTo>
                  <a:lnTo>
                    <a:pt x="10" y="25"/>
                  </a:lnTo>
                  <a:lnTo>
                    <a:pt x="23" y="5"/>
                  </a:lnTo>
                  <a:lnTo>
                    <a:pt x="13" y="0"/>
                  </a:ln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29" name="Freeform 222"/>
            <p:cNvSpPr>
              <a:spLocks/>
            </p:cNvSpPr>
            <p:nvPr/>
          </p:nvSpPr>
          <p:spPr bwMode="auto">
            <a:xfrm>
              <a:off x="3271" y="2196"/>
              <a:ext cx="55" cy="45"/>
            </a:xfrm>
            <a:custGeom>
              <a:avLst/>
              <a:gdLst>
                <a:gd name="T0" fmla="*/ 55 w 113"/>
                <a:gd name="T1" fmla="*/ 11 h 83"/>
                <a:gd name="T2" fmla="*/ 49 w 113"/>
                <a:gd name="T3" fmla="*/ 0 h 83"/>
                <a:gd name="T4" fmla="*/ 0 w 113"/>
                <a:gd name="T5" fmla="*/ 34 h 83"/>
                <a:gd name="T6" fmla="*/ 6 w 113"/>
                <a:gd name="T7" fmla="*/ 45 h 83"/>
                <a:gd name="T8" fmla="*/ 55 w 113"/>
                <a:gd name="T9" fmla="*/ 1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83">
                  <a:moveTo>
                    <a:pt x="113" y="20"/>
                  </a:moveTo>
                  <a:lnTo>
                    <a:pt x="100" y="0"/>
                  </a:lnTo>
                  <a:lnTo>
                    <a:pt x="0" y="63"/>
                  </a:lnTo>
                  <a:lnTo>
                    <a:pt x="13" y="83"/>
                  </a:lnTo>
                  <a:lnTo>
                    <a:pt x="113"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0" name="Freeform 223"/>
            <p:cNvSpPr>
              <a:spLocks/>
            </p:cNvSpPr>
            <p:nvPr/>
          </p:nvSpPr>
          <p:spPr bwMode="auto">
            <a:xfrm>
              <a:off x="3267" y="2230"/>
              <a:ext cx="10" cy="14"/>
            </a:xfrm>
            <a:custGeom>
              <a:avLst/>
              <a:gdLst>
                <a:gd name="T0" fmla="*/ 10 w 23"/>
                <a:gd name="T1" fmla="*/ 11 h 26"/>
                <a:gd name="T2" fmla="*/ 6 w 23"/>
                <a:gd name="T3" fmla="*/ 14 h 26"/>
                <a:gd name="T4" fmla="*/ 0 w 23"/>
                <a:gd name="T5" fmla="*/ 3 h 26"/>
                <a:gd name="T6" fmla="*/ 4 w 23"/>
                <a:gd name="T7" fmla="*/ 0 h 26"/>
                <a:gd name="T8" fmla="*/ 10 w 23"/>
                <a:gd name="T9" fmla="*/ 1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6">
                  <a:moveTo>
                    <a:pt x="23" y="20"/>
                  </a:moveTo>
                  <a:lnTo>
                    <a:pt x="13" y="26"/>
                  </a:lnTo>
                  <a:lnTo>
                    <a:pt x="0" y="6"/>
                  </a:lnTo>
                  <a:lnTo>
                    <a:pt x="10" y="0"/>
                  </a:lnTo>
                  <a:lnTo>
                    <a:pt x="23"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1" name="Freeform 224"/>
            <p:cNvSpPr>
              <a:spLocks/>
            </p:cNvSpPr>
            <p:nvPr/>
          </p:nvSpPr>
          <p:spPr bwMode="auto">
            <a:xfrm>
              <a:off x="3320" y="2194"/>
              <a:ext cx="11" cy="14"/>
            </a:xfrm>
            <a:custGeom>
              <a:avLst/>
              <a:gdLst>
                <a:gd name="T0" fmla="*/ 6 w 23"/>
                <a:gd name="T1" fmla="*/ 14 h 26"/>
                <a:gd name="T2" fmla="*/ 11 w 23"/>
                <a:gd name="T3" fmla="*/ 11 h 26"/>
                <a:gd name="T4" fmla="*/ 5 w 23"/>
                <a:gd name="T5" fmla="*/ 0 h 26"/>
                <a:gd name="T6" fmla="*/ 0 w 23"/>
                <a:gd name="T7" fmla="*/ 3 h 26"/>
                <a:gd name="T8" fmla="*/ 6 w 23"/>
                <a:gd name="T9" fmla="*/ 14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6">
                  <a:moveTo>
                    <a:pt x="13" y="26"/>
                  </a:moveTo>
                  <a:lnTo>
                    <a:pt x="23" y="20"/>
                  </a:lnTo>
                  <a:lnTo>
                    <a:pt x="10" y="0"/>
                  </a:lnTo>
                  <a:lnTo>
                    <a:pt x="0" y="6"/>
                  </a:lnTo>
                  <a:lnTo>
                    <a:pt x="13" y="2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2" name="Freeform 225"/>
            <p:cNvSpPr>
              <a:spLocks/>
            </p:cNvSpPr>
            <p:nvPr/>
          </p:nvSpPr>
          <p:spPr bwMode="auto">
            <a:xfrm>
              <a:off x="4178" y="2295"/>
              <a:ext cx="28" cy="23"/>
            </a:xfrm>
            <a:custGeom>
              <a:avLst/>
              <a:gdLst>
                <a:gd name="T0" fmla="*/ 0 w 59"/>
                <a:gd name="T1" fmla="*/ 11 h 43"/>
                <a:gd name="T2" fmla="*/ 5 w 59"/>
                <a:gd name="T3" fmla="*/ 23 h 43"/>
                <a:gd name="T4" fmla="*/ 28 w 59"/>
                <a:gd name="T5" fmla="*/ 11 h 43"/>
                <a:gd name="T6" fmla="*/ 23 w 59"/>
                <a:gd name="T7" fmla="*/ 0 h 43"/>
                <a:gd name="T8" fmla="*/ 0 w 59"/>
                <a:gd name="T9" fmla="*/ 1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3">
                  <a:moveTo>
                    <a:pt x="0" y="21"/>
                  </a:moveTo>
                  <a:lnTo>
                    <a:pt x="10" y="43"/>
                  </a:lnTo>
                  <a:lnTo>
                    <a:pt x="59" y="21"/>
                  </a:lnTo>
                  <a:lnTo>
                    <a:pt x="49" y="0"/>
                  </a:lnTo>
                  <a:lnTo>
                    <a:pt x="0" y="21"/>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33" name="Freeform 226"/>
            <p:cNvSpPr>
              <a:spLocks/>
            </p:cNvSpPr>
            <p:nvPr/>
          </p:nvSpPr>
          <p:spPr bwMode="auto">
            <a:xfrm>
              <a:off x="4202" y="2283"/>
              <a:ext cx="24" cy="23"/>
            </a:xfrm>
            <a:custGeom>
              <a:avLst/>
              <a:gdLst>
                <a:gd name="T0" fmla="*/ 0 w 50"/>
                <a:gd name="T1" fmla="*/ 12 h 42"/>
                <a:gd name="T2" fmla="*/ 6 w 50"/>
                <a:gd name="T3" fmla="*/ 23 h 42"/>
                <a:gd name="T4" fmla="*/ 24 w 50"/>
                <a:gd name="T5" fmla="*/ 11 h 42"/>
                <a:gd name="T6" fmla="*/ 18 w 50"/>
                <a:gd name="T7" fmla="*/ 0 h 42"/>
                <a:gd name="T8" fmla="*/ 0 w 50"/>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2">
                  <a:moveTo>
                    <a:pt x="0" y="22"/>
                  </a:moveTo>
                  <a:lnTo>
                    <a:pt x="13" y="42"/>
                  </a:lnTo>
                  <a:lnTo>
                    <a:pt x="50" y="20"/>
                  </a:lnTo>
                  <a:lnTo>
                    <a:pt x="37" y="0"/>
                  </a:lnTo>
                  <a:lnTo>
                    <a:pt x="0" y="22"/>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34" name="Freeform 227"/>
            <p:cNvSpPr>
              <a:spLocks/>
            </p:cNvSpPr>
            <p:nvPr/>
          </p:nvSpPr>
          <p:spPr bwMode="auto">
            <a:xfrm>
              <a:off x="4202" y="2295"/>
              <a:ext cx="10" cy="11"/>
            </a:xfrm>
            <a:custGeom>
              <a:avLst/>
              <a:gdLst>
                <a:gd name="T0" fmla="*/ 9 w 13"/>
                <a:gd name="T1" fmla="*/ 11 h 21"/>
                <a:gd name="T2" fmla="*/ 10 w 13"/>
                <a:gd name="T3" fmla="*/ 10 h 21"/>
                <a:gd name="T4" fmla="*/ 0 w 13"/>
                <a:gd name="T5" fmla="*/ 0 h 21"/>
                <a:gd name="T6" fmla="*/ 2 w 13"/>
                <a:gd name="T7" fmla="*/ 0 h 21"/>
                <a:gd name="T8" fmla="*/ 9 w 13"/>
                <a:gd name="T9" fmla="*/ 1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12" y="21"/>
                  </a:moveTo>
                  <a:lnTo>
                    <a:pt x="13" y="20"/>
                  </a:lnTo>
                  <a:lnTo>
                    <a:pt x="0" y="0"/>
                  </a:lnTo>
                  <a:lnTo>
                    <a:pt x="2" y="0"/>
                  </a:lnTo>
                  <a:lnTo>
                    <a:pt x="12" y="21"/>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35" name="Freeform 228"/>
            <p:cNvSpPr>
              <a:spLocks/>
            </p:cNvSpPr>
            <p:nvPr/>
          </p:nvSpPr>
          <p:spPr bwMode="auto">
            <a:xfrm>
              <a:off x="4218" y="2103"/>
              <a:ext cx="194" cy="190"/>
            </a:xfrm>
            <a:custGeom>
              <a:avLst/>
              <a:gdLst>
                <a:gd name="T0" fmla="*/ 0 w 402"/>
                <a:gd name="T1" fmla="*/ 181 h 359"/>
                <a:gd name="T2" fmla="*/ 8 w 402"/>
                <a:gd name="T3" fmla="*/ 190 h 359"/>
                <a:gd name="T4" fmla="*/ 194 w 402"/>
                <a:gd name="T5" fmla="*/ 10 h 359"/>
                <a:gd name="T6" fmla="*/ 186 w 402"/>
                <a:gd name="T7" fmla="*/ 0 h 359"/>
                <a:gd name="T8" fmla="*/ 0 w 402"/>
                <a:gd name="T9" fmla="*/ 181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359">
                  <a:moveTo>
                    <a:pt x="0" y="342"/>
                  </a:moveTo>
                  <a:lnTo>
                    <a:pt x="16" y="359"/>
                  </a:lnTo>
                  <a:lnTo>
                    <a:pt x="402" y="18"/>
                  </a:lnTo>
                  <a:lnTo>
                    <a:pt x="386" y="0"/>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6" name="Freeform 229"/>
            <p:cNvSpPr>
              <a:spLocks/>
            </p:cNvSpPr>
            <p:nvPr/>
          </p:nvSpPr>
          <p:spPr bwMode="auto">
            <a:xfrm>
              <a:off x="4218" y="2283"/>
              <a:ext cx="11" cy="11"/>
            </a:xfrm>
            <a:custGeom>
              <a:avLst/>
              <a:gdLst>
                <a:gd name="T0" fmla="*/ 10 w 16"/>
                <a:gd name="T1" fmla="*/ 11 h 20"/>
                <a:gd name="T2" fmla="*/ 11 w 16"/>
                <a:gd name="T3" fmla="*/ 10 h 20"/>
                <a:gd name="T4" fmla="*/ 0 w 16"/>
                <a:gd name="T5" fmla="*/ 1 h 20"/>
                <a:gd name="T6" fmla="*/ 1 w 16"/>
                <a:gd name="T7" fmla="*/ 0 h 20"/>
                <a:gd name="T8" fmla="*/ 10 w 16"/>
                <a:gd name="T9" fmla="*/ 1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15" y="20"/>
                  </a:moveTo>
                  <a:lnTo>
                    <a:pt x="16" y="18"/>
                  </a:lnTo>
                  <a:lnTo>
                    <a:pt x="0" y="1"/>
                  </a:lnTo>
                  <a:lnTo>
                    <a:pt x="2" y="0"/>
                  </a:lnTo>
                  <a:lnTo>
                    <a:pt x="15" y="2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37" name="Freeform 230"/>
            <p:cNvSpPr>
              <a:spLocks/>
            </p:cNvSpPr>
            <p:nvPr/>
          </p:nvSpPr>
          <p:spPr bwMode="auto">
            <a:xfrm>
              <a:off x="4405" y="2099"/>
              <a:ext cx="12" cy="13"/>
            </a:xfrm>
            <a:custGeom>
              <a:avLst/>
              <a:gdLst>
                <a:gd name="T0" fmla="*/ 0 w 25"/>
                <a:gd name="T1" fmla="*/ 4 h 25"/>
                <a:gd name="T2" fmla="*/ 4 w 25"/>
                <a:gd name="T3" fmla="*/ 0 h 25"/>
                <a:gd name="T4" fmla="*/ 12 w 25"/>
                <a:gd name="T5" fmla="*/ 9 h 25"/>
                <a:gd name="T6" fmla="*/ 8 w 25"/>
                <a:gd name="T7" fmla="*/ 13 h 25"/>
                <a:gd name="T8" fmla="*/ 0 w 25"/>
                <a:gd name="T9" fmla="*/ 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7"/>
                  </a:moveTo>
                  <a:lnTo>
                    <a:pt x="9" y="0"/>
                  </a:lnTo>
                  <a:lnTo>
                    <a:pt x="25" y="17"/>
                  </a:lnTo>
                  <a:lnTo>
                    <a:pt x="16" y="25"/>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38" name="Freeform 231"/>
            <p:cNvSpPr>
              <a:spLocks/>
            </p:cNvSpPr>
            <p:nvPr/>
          </p:nvSpPr>
          <p:spPr bwMode="auto">
            <a:xfrm>
              <a:off x="4173" y="2306"/>
              <a:ext cx="10" cy="14"/>
            </a:xfrm>
            <a:custGeom>
              <a:avLst/>
              <a:gdLst>
                <a:gd name="T0" fmla="*/ 5 w 21"/>
                <a:gd name="T1" fmla="*/ 0 h 27"/>
                <a:gd name="T2" fmla="*/ 0 w 21"/>
                <a:gd name="T3" fmla="*/ 3 h 27"/>
                <a:gd name="T4" fmla="*/ 5 w 21"/>
                <a:gd name="T5" fmla="*/ 14 h 27"/>
                <a:gd name="T6" fmla="*/ 10 w 21"/>
                <a:gd name="T7" fmla="*/ 11 h 27"/>
                <a:gd name="T8" fmla="*/ 5 w 21"/>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7">
                  <a:moveTo>
                    <a:pt x="11" y="0"/>
                  </a:moveTo>
                  <a:lnTo>
                    <a:pt x="0" y="5"/>
                  </a:lnTo>
                  <a:lnTo>
                    <a:pt x="10" y="27"/>
                  </a:lnTo>
                  <a:lnTo>
                    <a:pt x="21" y="22"/>
                  </a:lnTo>
                  <a:lnTo>
                    <a:pt x="11"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39" name="Freeform 232"/>
            <p:cNvSpPr>
              <a:spLocks/>
            </p:cNvSpPr>
            <p:nvPr/>
          </p:nvSpPr>
          <p:spPr bwMode="auto">
            <a:xfrm>
              <a:off x="4184" y="2309"/>
              <a:ext cx="20" cy="17"/>
            </a:xfrm>
            <a:custGeom>
              <a:avLst/>
              <a:gdLst>
                <a:gd name="T0" fmla="*/ 4 w 39"/>
                <a:gd name="T1" fmla="*/ 0 h 33"/>
                <a:gd name="T2" fmla="*/ 0 w 39"/>
                <a:gd name="T3" fmla="*/ 12 h 33"/>
                <a:gd name="T4" fmla="*/ 16 w 39"/>
                <a:gd name="T5" fmla="*/ 17 h 33"/>
                <a:gd name="T6" fmla="*/ 20 w 39"/>
                <a:gd name="T7" fmla="*/ 5 h 33"/>
                <a:gd name="T8" fmla="*/ 4 w 39"/>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3">
                  <a:moveTo>
                    <a:pt x="7" y="0"/>
                  </a:moveTo>
                  <a:lnTo>
                    <a:pt x="0" y="23"/>
                  </a:lnTo>
                  <a:lnTo>
                    <a:pt x="32" y="33"/>
                  </a:lnTo>
                  <a:lnTo>
                    <a:pt x="39" y="10"/>
                  </a:lnTo>
                  <a:lnTo>
                    <a:pt x="7"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40" name="Freeform 233"/>
            <p:cNvSpPr>
              <a:spLocks/>
            </p:cNvSpPr>
            <p:nvPr/>
          </p:nvSpPr>
          <p:spPr bwMode="auto">
            <a:xfrm>
              <a:off x="4199" y="2315"/>
              <a:ext cx="15" cy="17"/>
            </a:xfrm>
            <a:custGeom>
              <a:avLst/>
              <a:gdLst>
                <a:gd name="T0" fmla="*/ 5 w 32"/>
                <a:gd name="T1" fmla="*/ 0 h 31"/>
                <a:gd name="T2" fmla="*/ 0 w 32"/>
                <a:gd name="T3" fmla="*/ 12 h 31"/>
                <a:gd name="T4" fmla="*/ 10 w 32"/>
                <a:gd name="T5" fmla="*/ 17 h 31"/>
                <a:gd name="T6" fmla="*/ 15 w 32"/>
                <a:gd name="T7" fmla="*/ 5 h 31"/>
                <a:gd name="T8" fmla="*/ 5 w 32"/>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10" y="0"/>
                  </a:moveTo>
                  <a:lnTo>
                    <a:pt x="0" y="21"/>
                  </a:lnTo>
                  <a:lnTo>
                    <a:pt x="22" y="31"/>
                  </a:lnTo>
                  <a:lnTo>
                    <a:pt x="32" y="10"/>
                  </a:lnTo>
                  <a:lnTo>
                    <a:pt x="10"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41" name="Freeform 234"/>
            <p:cNvSpPr>
              <a:spLocks/>
            </p:cNvSpPr>
            <p:nvPr/>
          </p:nvSpPr>
          <p:spPr bwMode="auto">
            <a:xfrm>
              <a:off x="4199" y="2314"/>
              <a:ext cx="10" cy="12"/>
            </a:xfrm>
            <a:custGeom>
              <a:avLst/>
              <a:gdLst>
                <a:gd name="T0" fmla="*/ 9 w 10"/>
                <a:gd name="T1" fmla="*/ 0 h 23"/>
                <a:gd name="T2" fmla="*/ 10 w 10"/>
                <a:gd name="T3" fmla="*/ 1 h 23"/>
                <a:gd name="T4" fmla="*/ 0 w 10"/>
                <a:gd name="T5" fmla="*/ 12 h 23"/>
                <a:gd name="T6" fmla="*/ 2 w 10"/>
                <a:gd name="T7" fmla="*/ 12 h 23"/>
                <a:gd name="T8" fmla="*/ 9 w 10"/>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3">
                  <a:moveTo>
                    <a:pt x="9" y="0"/>
                  </a:moveTo>
                  <a:lnTo>
                    <a:pt x="10" y="2"/>
                  </a:lnTo>
                  <a:lnTo>
                    <a:pt x="0" y="23"/>
                  </a:lnTo>
                  <a:lnTo>
                    <a:pt x="2" y="23"/>
                  </a:lnTo>
                  <a:lnTo>
                    <a:pt x="9"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42" name="Freeform 235"/>
            <p:cNvSpPr>
              <a:spLocks/>
            </p:cNvSpPr>
            <p:nvPr/>
          </p:nvSpPr>
          <p:spPr bwMode="auto">
            <a:xfrm>
              <a:off x="4208" y="2321"/>
              <a:ext cx="18" cy="20"/>
            </a:xfrm>
            <a:custGeom>
              <a:avLst/>
              <a:gdLst>
                <a:gd name="T0" fmla="*/ 8 w 38"/>
                <a:gd name="T1" fmla="*/ 0 h 37"/>
                <a:gd name="T2" fmla="*/ 0 w 38"/>
                <a:gd name="T3" fmla="*/ 9 h 37"/>
                <a:gd name="T4" fmla="*/ 10 w 38"/>
                <a:gd name="T5" fmla="*/ 20 h 37"/>
                <a:gd name="T6" fmla="*/ 18 w 38"/>
                <a:gd name="T7" fmla="*/ 11 h 37"/>
                <a:gd name="T8" fmla="*/ 8 w 38"/>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17" y="0"/>
                  </a:moveTo>
                  <a:lnTo>
                    <a:pt x="0" y="17"/>
                  </a:lnTo>
                  <a:lnTo>
                    <a:pt x="22" y="37"/>
                  </a:lnTo>
                  <a:lnTo>
                    <a:pt x="38" y="20"/>
                  </a:lnTo>
                  <a:lnTo>
                    <a:pt x="17"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43" name="Freeform 236"/>
            <p:cNvSpPr>
              <a:spLocks/>
            </p:cNvSpPr>
            <p:nvPr/>
          </p:nvSpPr>
          <p:spPr bwMode="auto">
            <a:xfrm>
              <a:off x="4208" y="2320"/>
              <a:ext cx="10" cy="12"/>
            </a:xfrm>
            <a:custGeom>
              <a:avLst/>
              <a:gdLst>
                <a:gd name="T0" fmla="*/ 8 w 17"/>
                <a:gd name="T1" fmla="*/ 0 h 21"/>
                <a:gd name="T2" fmla="*/ 10 w 17"/>
                <a:gd name="T3" fmla="*/ 1 h 21"/>
                <a:gd name="T4" fmla="*/ 0 w 17"/>
                <a:gd name="T5" fmla="*/ 10 h 21"/>
                <a:gd name="T6" fmla="*/ 2 w 17"/>
                <a:gd name="T7" fmla="*/ 12 h 21"/>
                <a:gd name="T8" fmla="*/ 8 w 1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1">
                  <a:moveTo>
                    <a:pt x="14" y="0"/>
                  </a:moveTo>
                  <a:lnTo>
                    <a:pt x="17" y="1"/>
                  </a:lnTo>
                  <a:lnTo>
                    <a:pt x="0" y="18"/>
                  </a:lnTo>
                  <a:lnTo>
                    <a:pt x="4" y="21"/>
                  </a:lnTo>
                  <a:lnTo>
                    <a:pt x="14"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44" name="Freeform 237"/>
            <p:cNvSpPr>
              <a:spLocks/>
            </p:cNvSpPr>
            <p:nvPr/>
          </p:nvSpPr>
          <p:spPr bwMode="auto">
            <a:xfrm>
              <a:off x="4217" y="2333"/>
              <a:ext cx="20" cy="23"/>
            </a:xfrm>
            <a:custGeom>
              <a:avLst/>
              <a:gdLst>
                <a:gd name="T0" fmla="*/ 10 w 40"/>
                <a:gd name="T1" fmla="*/ 0 h 43"/>
                <a:gd name="T2" fmla="*/ 0 w 40"/>
                <a:gd name="T3" fmla="*/ 7 h 43"/>
                <a:gd name="T4" fmla="*/ 10 w 40"/>
                <a:gd name="T5" fmla="*/ 23 h 43"/>
                <a:gd name="T6" fmla="*/ 20 w 40"/>
                <a:gd name="T7" fmla="*/ 16 h 43"/>
                <a:gd name="T8" fmla="*/ 10 w 40"/>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3">
                  <a:moveTo>
                    <a:pt x="20" y="0"/>
                  </a:moveTo>
                  <a:lnTo>
                    <a:pt x="0" y="13"/>
                  </a:lnTo>
                  <a:lnTo>
                    <a:pt x="20" y="43"/>
                  </a:lnTo>
                  <a:lnTo>
                    <a:pt x="40" y="3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45" name="Freeform 238"/>
            <p:cNvSpPr>
              <a:spLocks/>
            </p:cNvSpPr>
            <p:nvPr/>
          </p:nvSpPr>
          <p:spPr bwMode="auto">
            <a:xfrm>
              <a:off x="4218" y="2331"/>
              <a:ext cx="11" cy="10"/>
            </a:xfrm>
            <a:custGeom>
              <a:avLst/>
              <a:gdLst>
                <a:gd name="T0" fmla="*/ 9 w 20"/>
                <a:gd name="T1" fmla="*/ 0 h 17"/>
                <a:gd name="T2" fmla="*/ 11 w 20"/>
                <a:gd name="T3" fmla="*/ 1 h 17"/>
                <a:gd name="T4" fmla="*/ 0 w 20"/>
                <a:gd name="T5" fmla="*/ 9 h 17"/>
                <a:gd name="T6" fmla="*/ 1 w 20"/>
                <a:gd name="T7" fmla="*/ 10 h 17"/>
                <a:gd name="T8" fmla="*/ 9 w 2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7" y="0"/>
                  </a:moveTo>
                  <a:lnTo>
                    <a:pt x="20" y="2"/>
                  </a:lnTo>
                  <a:lnTo>
                    <a:pt x="0" y="15"/>
                  </a:lnTo>
                  <a:lnTo>
                    <a:pt x="1" y="17"/>
                  </a:lnTo>
                  <a:lnTo>
                    <a:pt x="17"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46" name="Freeform 239"/>
            <p:cNvSpPr>
              <a:spLocks/>
            </p:cNvSpPr>
            <p:nvPr/>
          </p:nvSpPr>
          <p:spPr bwMode="auto">
            <a:xfrm>
              <a:off x="4230" y="2347"/>
              <a:ext cx="22" cy="21"/>
            </a:xfrm>
            <a:custGeom>
              <a:avLst/>
              <a:gdLst>
                <a:gd name="T0" fmla="*/ 6 w 46"/>
                <a:gd name="T1" fmla="*/ 0 h 40"/>
                <a:gd name="T2" fmla="*/ 0 w 46"/>
                <a:gd name="T3" fmla="*/ 11 h 40"/>
                <a:gd name="T4" fmla="*/ 16 w 46"/>
                <a:gd name="T5" fmla="*/ 21 h 40"/>
                <a:gd name="T6" fmla="*/ 22 w 46"/>
                <a:gd name="T7" fmla="*/ 11 h 40"/>
                <a:gd name="T8" fmla="*/ 6 w 46"/>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0">
                  <a:moveTo>
                    <a:pt x="13" y="0"/>
                  </a:moveTo>
                  <a:lnTo>
                    <a:pt x="0" y="20"/>
                  </a:lnTo>
                  <a:lnTo>
                    <a:pt x="33" y="40"/>
                  </a:lnTo>
                  <a:lnTo>
                    <a:pt x="46" y="2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47" name="Freeform 240"/>
            <p:cNvSpPr>
              <a:spLocks/>
            </p:cNvSpPr>
            <p:nvPr/>
          </p:nvSpPr>
          <p:spPr bwMode="auto">
            <a:xfrm>
              <a:off x="4229" y="2347"/>
              <a:ext cx="10" cy="11"/>
            </a:xfrm>
            <a:custGeom>
              <a:avLst/>
              <a:gdLst>
                <a:gd name="T0" fmla="*/ 0 w 20"/>
                <a:gd name="T1" fmla="*/ 9 h 20"/>
                <a:gd name="T2" fmla="*/ 1 w 20"/>
                <a:gd name="T3" fmla="*/ 10 h 20"/>
                <a:gd name="T4" fmla="*/ 2 w 20"/>
                <a:gd name="T5" fmla="*/ 11 h 20"/>
                <a:gd name="T6" fmla="*/ 9 w 20"/>
                <a:gd name="T7" fmla="*/ 0 h 20"/>
                <a:gd name="T8" fmla="*/ 10 w 20"/>
                <a:gd name="T9" fmla="*/ 2 h 20"/>
                <a:gd name="T10" fmla="*/ 0 w 20"/>
                <a:gd name="T11" fmla="*/ 9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6"/>
                  </a:moveTo>
                  <a:lnTo>
                    <a:pt x="1" y="18"/>
                  </a:lnTo>
                  <a:lnTo>
                    <a:pt x="4" y="20"/>
                  </a:lnTo>
                  <a:lnTo>
                    <a:pt x="17" y="0"/>
                  </a:lnTo>
                  <a:lnTo>
                    <a:pt x="20" y="3"/>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48" name="Freeform 241"/>
            <p:cNvSpPr>
              <a:spLocks/>
            </p:cNvSpPr>
            <p:nvPr/>
          </p:nvSpPr>
          <p:spPr bwMode="auto">
            <a:xfrm>
              <a:off x="4246" y="2358"/>
              <a:ext cx="17" cy="20"/>
            </a:xfrm>
            <a:custGeom>
              <a:avLst/>
              <a:gdLst>
                <a:gd name="T0" fmla="*/ 7 w 37"/>
                <a:gd name="T1" fmla="*/ 0 h 37"/>
                <a:gd name="T2" fmla="*/ 0 w 37"/>
                <a:gd name="T3" fmla="*/ 9 h 37"/>
                <a:gd name="T4" fmla="*/ 9 w 37"/>
                <a:gd name="T5" fmla="*/ 20 h 37"/>
                <a:gd name="T6" fmla="*/ 17 w 37"/>
                <a:gd name="T7" fmla="*/ 11 h 37"/>
                <a:gd name="T8" fmla="*/ 7 w 3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7">
                  <a:moveTo>
                    <a:pt x="16" y="0"/>
                  </a:moveTo>
                  <a:lnTo>
                    <a:pt x="0" y="17"/>
                  </a:lnTo>
                  <a:lnTo>
                    <a:pt x="20" y="37"/>
                  </a:lnTo>
                  <a:lnTo>
                    <a:pt x="37" y="2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49" name="Freeform 242"/>
            <p:cNvSpPr>
              <a:spLocks/>
            </p:cNvSpPr>
            <p:nvPr/>
          </p:nvSpPr>
          <p:spPr bwMode="auto">
            <a:xfrm>
              <a:off x="4246" y="2358"/>
              <a:ext cx="10" cy="10"/>
            </a:xfrm>
            <a:custGeom>
              <a:avLst/>
              <a:gdLst>
                <a:gd name="T0" fmla="*/ 9 w 16"/>
                <a:gd name="T1" fmla="*/ 0 h 20"/>
                <a:gd name="T2" fmla="*/ 10 w 16"/>
                <a:gd name="T3" fmla="*/ 1 h 20"/>
                <a:gd name="T4" fmla="*/ 0 w 16"/>
                <a:gd name="T5" fmla="*/ 9 h 20"/>
                <a:gd name="T6" fmla="*/ 1 w 16"/>
                <a:gd name="T7" fmla="*/ 10 h 20"/>
                <a:gd name="T8" fmla="*/ 9 w 16"/>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15" y="0"/>
                  </a:moveTo>
                  <a:lnTo>
                    <a:pt x="16" y="1"/>
                  </a:lnTo>
                  <a:lnTo>
                    <a:pt x="0" y="18"/>
                  </a:lnTo>
                  <a:lnTo>
                    <a:pt x="2" y="2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0" name="Rectangle 243"/>
            <p:cNvSpPr>
              <a:spLocks noChangeArrowheads="1"/>
            </p:cNvSpPr>
            <p:nvPr/>
          </p:nvSpPr>
          <p:spPr bwMode="auto">
            <a:xfrm>
              <a:off x="4259" y="2367"/>
              <a:ext cx="17"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51" name="Freeform 244"/>
            <p:cNvSpPr>
              <a:spLocks/>
            </p:cNvSpPr>
            <p:nvPr/>
          </p:nvSpPr>
          <p:spPr bwMode="auto">
            <a:xfrm>
              <a:off x="4255" y="2367"/>
              <a:ext cx="10" cy="13"/>
            </a:xfrm>
            <a:custGeom>
              <a:avLst/>
              <a:gdLst>
                <a:gd name="T0" fmla="*/ 0 w 17"/>
                <a:gd name="T1" fmla="*/ 11 h 24"/>
                <a:gd name="T2" fmla="*/ 2 w 17"/>
                <a:gd name="T3" fmla="*/ 13 h 24"/>
                <a:gd name="T4" fmla="*/ 5 w 17"/>
                <a:gd name="T5" fmla="*/ 13 h 24"/>
                <a:gd name="T6" fmla="*/ 5 w 17"/>
                <a:gd name="T7" fmla="*/ 0 h 24"/>
                <a:gd name="T8" fmla="*/ 10 w 17"/>
                <a:gd name="T9" fmla="*/ 2 h 24"/>
                <a:gd name="T10" fmla="*/ 0 w 17"/>
                <a:gd name="T11" fmla="*/ 1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4">
                  <a:moveTo>
                    <a:pt x="0" y="20"/>
                  </a:moveTo>
                  <a:lnTo>
                    <a:pt x="4" y="24"/>
                  </a:lnTo>
                  <a:lnTo>
                    <a:pt x="9" y="24"/>
                  </a:lnTo>
                  <a:lnTo>
                    <a:pt x="9" y="0"/>
                  </a:lnTo>
                  <a:lnTo>
                    <a:pt x="17" y="3"/>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2" name="Rectangle 245"/>
            <p:cNvSpPr>
              <a:spLocks noChangeArrowheads="1"/>
            </p:cNvSpPr>
            <p:nvPr/>
          </p:nvSpPr>
          <p:spPr bwMode="auto">
            <a:xfrm>
              <a:off x="4276" y="2367"/>
              <a:ext cx="2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53" name="Freeform 246"/>
            <p:cNvSpPr>
              <a:spLocks/>
            </p:cNvSpPr>
            <p:nvPr/>
          </p:nvSpPr>
          <p:spPr bwMode="auto">
            <a:xfrm>
              <a:off x="4276" y="2367"/>
              <a:ext cx="10" cy="13"/>
            </a:xfrm>
            <a:custGeom>
              <a:avLst/>
              <a:gdLst>
                <a:gd name="T0" fmla="*/ 0 w 10"/>
                <a:gd name="T1" fmla="*/ 0 h 24"/>
                <a:gd name="T2" fmla="*/ 0 w 10"/>
                <a:gd name="T3" fmla="*/ 13 h 24"/>
                <a:gd name="T4" fmla="*/ 0 w 10"/>
                <a:gd name="T5" fmla="*/ 0 h 24"/>
                <a:gd name="T6" fmla="*/ 0 60000 65536"/>
                <a:gd name="T7" fmla="*/ 0 60000 65536"/>
                <a:gd name="T8" fmla="*/ 0 60000 65536"/>
              </a:gdLst>
              <a:ahLst/>
              <a:cxnLst>
                <a:cxn ang="T6">
                  <a:pos x="T0" y="T1"/>
                </a:cxn>
                <a:cxn ang="T7">
                  <a:pos x="T2" y="T3"/>
                </a:cxn>
                <a:cxn ang="T8">
                  <a:pos x="T4" y="T5"/>
                </a:cxn>
              </a:cxnLst>
              <a:rect l="0" t="0" r="r" b="b"/>
              <a:pathLst>
                <a:path w="10" h="24">
                  <a:moveTo>
                    <a:pt x="0" y="0"/>
                  </a:move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4" name="Freeform 247"/>
            <p:cNvSpPr>
              <a:spLocks/>
            </p:cNvSpPr>
            <p:nvPr/>
          </p:nvSpPr>
          <p:spPr bwMode="auto">
            <a:xfrm>
              <a:off x="4180" y="2307"/>
              <a:ext cx="10" cy="14"/>
            </a:xfrm>
            <a:custGeom>
              <a:avLst/>
              <a:gdLst>
                <a:gd name="T0" fmla="*/ 10 w 19"/>
                <a:gd name="T1" fmla="*/ 2 h 26"/>
                <a:gd name="T2" fmla="*/ 4 w 19"/>
                <a:gd name="T3" fmla="*/ 0 h 26"/>
                <a:gd name="T4" fmla="*/ 0 w 19"/>
                <a:gd name="T5" fmla="*/ 12 h 26"/>
                <a:gd name="T6" fmla="*/ 6 w 19"/>
                <a:gd name="T7" fmla="*/ 14 h 26"/>
                <a:gd name="T8" fmla="*/ 10 w 19"/>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19" y="3"/>
                  </a:moveTo>
                  <a:lnTo>
                    <a:pt x="8" y="0"/>
                  </a:lnTo>
                  <a:lnTo>
                    <a:pt x="0" y="22"/>
                  </a:lnTo>
                  <a:lnTo>
                    <a:pt x="12" y="26"/>
                  </a:lnTo>
                  <a:lnTo>
                    <a:pt x="19" y="3"/>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55" name="Freeform 248"/>
            <p:cNvSpPr>
              <a:spLocks/>
            </p:cNvSpPr>
            <p:nvPr/>
          </p:nvSpPr>
          <p:spPr bwMode="auto">
            <a:xfrm>
              <a:off x="4223" y="2344"/>
              <a:ext cx="42" cy="75"/>
            </a:xfrm>
            <a:custGeom>
              <a:avLst/>
              <a:gdLst>
                <a:gd name="T0" fmla="*/ 10 w 85"/>
                <a:gd name="T1" fmla="*/ 0 h 141"/>
                <a:gd name="T2" fmla="*/ 0 w 85"/>
                <a:gd name="T3" fmla="*/ 5 h 141"/>
                <a:gd name="T4" fmla="*/ 31 w 85"/>
                <a:gd name="T5" fmla="*/ 75 h 141"/>
                <a:gd name="T6" fmla="*/ 42 w 85"/>
                <a:gd name="T7" fmla="*/ 70 h 141"/>
                <a:gd name="T8" fmla="*/ 10 w 85"/>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41">
                  <a:moveTo>
                    <a:pt x="21" y="0"/>
                  </a:moveTo>
                  <a:lnTo>
                    <a:pt x="0" y="10"/>
                  </a:lnTo>
                  <a:lnTo>
                    <a:pt x="63" y="141"/>
                  </a:lnTo>
                  <a:lnTo>
                    <a:pt x="85" y="131"/>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6" name="Freeform 249"/>
            <p:cNvSpPr>
              <a:spLocks/>
            </p:cNvSpPr>
            <p:nvPr/>
          </p:nvSpPr>
          <p:spPr bwMode="auto">
            <a:xfrm>
              <a:off x="4254" y="2414"/>
              <a:ext cx="13" cy="10"/>
            </a:xfrm>
            <a:custGeom>
              <a:avLst/>
              <a:gdLst>
                <a:gd name="T0" fmla="*/ 11 w 27"/>
                <a:gd name="T1" fmla="*/ 0 h 20"/>
                <a:gd name="T2" fmla="*/ 13 w 27"/>
                <a:gd name="T3" fmla="*/ 5 h 20"/>
                <a:gd name="T4" fmla="*/ 3 w 27"/>
                <a:gd name="T5" fmla="*/ 10 h 20"/>
                <a:gd name="T6" fmla="*/ 0 w 27"/>
                <a:gd name="T7" fmla="*/ 5 h 20"/>
                <a:gd name="T8" fmla="*/ 11 w 27"/>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0">
                  <a:moveTo>
                    <a:pt x="22" y="0"/>
                  </a:moveTo>
                  <a:lnTo>
                    <a:pt x="27" y="10"/>
                  </a:lnTo>
                  <a:lnTo>
                    <a:pt x="6" y="20"/>
                  </a:lnTo>
                  <a:lnTo>
                    <a:pt x="0" y="1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7" name="Freeform 250"/>
            <p:cNvSpPr>
              <a:spLocks/>
            </p:cNvSpPr>
            <p:nvPr/>
          </p:nvSpPr>
          <p:spPr bwMode="auto">
            <a:xfrm>
              <a:off x="4221" y="2338"/>
              <a:ext cx="13" cy="12"/>
            </a:xfrm>
            <a:custGeom>
              <a:avLst/>
              <a:gdLst>
                <a:gd name="T0" fmla="*/ 13 w 27"/>
                <a:gd name="T1" fmla="*/ 7 h 22"/>
                <a:gd name="T2" fmla="*/ 11 w 27"/>
                <a:gd name="T3" fmla="*/ 0 h 22"/>
                <a:gd name="T4" fmla="*/ 0 w 27"/>
                <a:gd name="T5" fmla="*/ 5 h 22"/>
                <a:gd name="T6" fmla="*/ 3 w 27"/>
                <a:gd name="T7" fmla="*/ 12 h 22"/>
                <a:gd name="T8" fmla="*/ 13 w 27"/>
                <a:gd name="T9" fmla="*/ 7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2">
                  <a:moveTo>
                    <a:pt x="27" y="12"/>
                  </a:moveTo>
                  <a:lnTo>
                    <a:pt x="22" y="0"/>
                  </a:lnTo>
                  <a:lnTo>
                    <a:pt x="0" y="10"/>
                  </a:lnTo>
                  <a:lnTo>
                    <a:pt x="6" y="22"/>
                  </a:lnTo>
                  <a:lnTo>
                    <a:pt x="2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8" name="Freeform 251"/>
            <p:cNvSpPr>
              <a:spLocks/>
            </p:cNvSpPr>
            <p:nvPr/>
          </p:nvSpPr>
          <p:spPr bwMode="auto">
            <a:xfrm>
              <a:off x="4227" y="2369"/>
              <a:ext cx="15" cy="26"/>
            </a:xfrm>
            <a:custGeom>
              <a:avLst/>
              <a:gdLst>
                <a:gd name="T0" fmla="*/ 15 w 30"/>
                <a:gd name="T1" fmla="*/ 1 h 49"/>
                <a:gd name="T2" fmla="*/ 3 w 30"/>
                <a:gd name="T3" fmla="*/ 0 h 49"/>
                <a:gd name="T4" fmla="*/ 0 w 30"/>
                <a:gd name="T5" fmla="*/ 25 h 49"/>
                <a:gd name="T6" fmla="*/ 13 w 30"/>
                <a:gd name="T7" fmla="*/ 26 h 49"/>
                <a:gd name="T8" fmla="*/ 15 w 30"/>
                <a:gd name="T9" fmla="*/ 1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9">
                  <a:moveTo>
                    <a:pt x="30" y="1"/>
                  </a:moveTo>
                  <a:lnTo>
                    <a:pt x="6" y="0"/>
                  </a:lnTo>
                  <a:lnTo>
                    <a:pt x="0" y="48"/>
                  </a:lnTo>
                  <a:lnTo>
                    <a:pt x="25" y="49"/>
                  </a:lnTo>
                  <a:lnTo>
                    <a:pt x="3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59" name="Freeform 252"/>
            <p:cNvSpPr>
              <a:spLocks/>
            </p:cNvSpPr>
            <p:nvPr/>
          </p:nvSpPr>
          <p:spPr bwMode="auto">
            <a:xfrm>
              <a:off x="4227" y="2395"/>
              <a:ext cx="18" cy="43"/>
            </a:xfrm>
            <a:custGeom>
              <a:avLst/>
              <a:gdLst>
                <a:gd name="T0" fmla="*/ 13 w 36"/>
                <a:gd name="T1" fmla="*/ 0 h 82"/>
                <a:gd name="T2" fmla="*/ 0 w 36"/>
                <a:gd name="T3" fmla="*/ 1 h 82"/>
                <a:gd name="T4" fmla="*/ 6 w 36"/>
                <a:gd name="T5" fmla="*/ 43 h 82"/>
                <a:gd name="T6" fmla="*/ 18 w 36"/>
                <a:gd name="T7" fmla="*/ 42 h 82"/>
                <a:gd name="T8" fmla="*/ 13 w 36"/>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2">
                  <a:moveTo>
                    <a:pt x="25" y="0"/>
                  </a:moveTo>
                  <a:lnTo>
                    <a:pt x="0" y="2"/>
                  </a:lnTo>
                  <a:lnTo>
                    <a:pt x="12" y="82"/>
                  </a:lnTo>
                  <a:lnTo>
                    <a:pt x="36" y="8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0" name="Freeform 253"/>
            <p:cNvSpPr>
              <a:spLocks/>
            </p:cNvSpPr>
            <p:nvPr/>
          </p:nvSpPr>
          <p:spPr bwMode="auto">
            <a:xfrm>
              <a:off x="4227" y="2386"/>
              <a:ext cx="12" cy="10"/>
            </a:xfrm>
            <a:custGeom>
              <a:avLst/>
              <a:gdLst>
                <a:gd name="T0" fmla="*/ 0 w 25"/>
                <a:gd name="T1" fmla="*/ 0 h 2"/>
                <a:gd name="T2" fmla="*/ 0 w 25"/>
                <a:gd name="T3" fmla="*/ 5 h 2"/>
                <a:gd name="T4" fmla="*/ 0 w 25"/>
                <a:gd name="T5" fmla="*/ 10 h 2"/>
                <a:gd name="T6" fmla="*/ 12 w 25"/>
                <a:gd name="T7" fmla="*/ 0 h 2"/>
                <a:gd name="T8" fmla="*/ 12 w 25"/>
                <a:gd name="T9" fmla="*/ 5 h 2"/>
                <a:gd name="T10" fmla="*/ 0 w 2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
                  <a:moveTo>
                    <a:pt x="0" y="0"/>
                  </a:moveTo>
                  <a:lnTo>
                    <a:pt x="0" y="1"/>
                  </a:lnTo>
                  <a:lnTo>
                    <a:pt x="0" y="2"/>
                  </a:lnTo>
                  <a:lnTo>
                    <a:pt x="25" y="0"/>
                  </a:lnTo>
                  <a:lnTo>
                    <a:pt x="25"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1" name="Freeform 254"/>
            <p:cNvSpPr>
              <a:spLocks/>
            </p:cNvSpPr>
            <p:nvPr/>
          </p:nvSpPr>
          <p:spPr bwMode="auto">
            <a:xfrm>
              <a:off x="4233" y="2434"/>
              <a:ext cx="13" cy="10"/>
            </a:xfrm>
            <a:custGeom>
              <a:avLst/>
              <a:gdLst>
                <a:gd name="T0" fmla="*/ 12 w 26"/>
                <a:gd name="T1" fmla="*/ 0 h 13"/>
                <a:gd name="T2" fmla="*/ 13 w 26"/>
                <a:gd name="T3" fmla="*/ 8 h 13"/>
                <a:gd name="T4" fmla="*/ 1 w 26"/>
                <a:gd name="T5" fmla="*/ 10 h 13"/>
                <a:gd name="T6" fmla="*/ 0 w 26"/>
                <a:gd name="T7" fmla="*/ 2 h 13"/>
                <a:gd name="T8" fmla="*/ 12 w 2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3">
                  <a:moveTo>
                    <a:pt x="24" y="0"/>
                  </a:moveTo>
                  <a:lnTo>
                    <a:pt x="26" y="11"/>
                  </a:lnTo>
                  <a:lnTo>
                    <a:pt x="1" y="13"/>
                  </a:lnTo>
                  <a:lnTo>
                    <a:pt x="0" y="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2" name="Freeform 255"/>
            <p:cNvSpPr>
              <a:spLocks/>
            </p:cNvSpPr>
            <p:nvPr/>
          </p:nvSpPr>
          <p:spPr bwMode="auto">
            <a:xfrm>
              <a:off x="4230" y="2360"/>
              <a:ext cx="13" cy="10"/>
            </a:xfrm>
            <a:custGeom>
              <a:avLst/>
              <a:gdLst>
                <a:gd name="T0" fmla="*/ 12 w 25"/>
                <a:gd name="T1" fmla="*/ 10 h 12"/>
                <a:gd name="T2" fmla="*/ 13 w 25"/>
                <a:gd name="T3" fmla="*/ 1 h 12"/>
                <a:gd name="T4" fmla="*/ 1 w 25"/>
                <a:gd name="T5" fmla="*/ 0 h 12"/>
                <a:gd name="T6" fmla="*/ 0 w 25"/>
                <a:gd name="T7" fmla="*/ 9 h 12"/>
                <a:gd name="T8" fmla="*/ 12 w 25"/>
                <a:gd name="T9" fmla="*/ 1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2">
                  <a:moveTo>
                    <a:pt x="24" y="12"/>
                  </a:moveTo>
                  <a:lnTo>
                    <a:pt x="25" y="1"/>
                  </a:lnTo>
                  <a:lnTo>
                    <a:pt x="1" y="0"/>
                  </a:lnTo>
                  <a:lnTo>
                    <a:pt x="0" y="11"/>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3" name="Freeform 256"/>
            <p:cNvSpPr>
              <a:spLocks/>
            </p:cNvSpPr>
            <p:nvPr/>
          </p:nvSpPr>
          <p:spPr bwMode="auto">
            <a:xfrm>
              <a:off x="4255" y="2369"/>
              <a:ext cx="60" cy="63"/>
            </a:xfrm>
            <a:custGeom>
              <a:avLst/>
              <a:gdLst>
                <a:gd name="T0" fmla="*/ 8 w 124"/>
                <a:gd name="T1" fmla="*/ 0 h 119"/>
                <a:gd name="T2" fmla="*/ 0 w 124"/>
                <a:gd name="T3" fmla="*/ 9 h 119"/>
                <a:gd name="T4" fmla="*/ 52 w 124"/>
                <a:gd name="T5" fmla="*/ 63 h 119"/>
                <a:gd name="T6" fmla="*/ 60 w 124"/>
                <a:gd name="T7" fmla="*/ 53 h 119"/>
                <a:gd name="T8" fmla="*/ 8 w 124"/>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19">
                  <a:moveTo>
                    <a:pt x="17" y="0"/>
                  </a:moveTo>
                  <a:lnTo>
                    <a:pt x="0" y="17"/>
                  </a:lnTo>
                  <a:lnTo>
                    <a:pt x="107" y="119"/>
                  </a:lnTo>
                  <a:lnTo>
                    <a:pt x="124" y="10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4" name="Freeform 257"/>
            <p:cNvSpPr>
              <a:spLocks/>
            </p:cNvSpPr>
            <p:nvPr/>
          </p:nvSpPr>
          <p:spPr bwMode="auto">
            <a:xfrm>
              <a:off x="4308" y="2422"/>
              <a:ext cx="11" cy="14"/>
            </a:xfrm>
            <a:custGeom>
              <a:avLst/>
              <a:gdLst>
                <a:gd name="T0" fmla="*/ 7 w 26"/>
                <a:gd name="T1" fmla="*/ 0 h 25"/>
                <a:gd name="T2" fmla="*/ 11 w 26"/>
                <a:gd name="T3" fmla="*/ 4 h 25"/>
                <a:gd name="T4" fmla="*/ 4 w 26"/>
                <a:gd name="T5" fmla="*/ 14 h 25"/>
                <a:gd name="T6" fmla="*/ 0 w 26"/>
                <a:gd name="T7" fmla="*/ 10 h 25"/>
                <a:gd name="T8" fmla="*/ 7 w 26"/>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5">
                  <a:moveTo>
                    <a:pt x="17" y="0"/>
                  </a:moveTo>
                  <a:lnTo>
                    <a:pt x="26" y="8"/>
                  </a:lnTo>
                  <a:lnTo>
                    <a:pt x="9" y="25"/>
                  </a:lnTo>
                  <a:lnTo>
                    <a:pt x="0" y="18"/>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5" name="Freeform 258"/>
            <p:cNvSpPr>
              <a:spLocks/>
            </p:cNvSpPr>
            <p:nvPr/>
          </p:nvSpPr>
          <p:spPr bwMode="auto">
            <a:xfrm>
              <a:off x="4251" y="2364"/>
              <a:ext cx="12" cy="14"/>
            </a:xfrm>
            <a:custGeom>
              <a:avLst/>
              <a:gdLst>
                <a:gd name="T0" fmla="*/ 12 w 26"/>
                <a:gd name="T1" fmla="*/ 5 h 26"/>
                <a:gd name="T2" fmla="*/ 8 w 26"/>
                <a:gd name="T3" fmla="*/ 0 h 26"/>
                <a:gd name="T4" fmla="*/ 0 w 26"/>
                <a:gd name="T5" fmla="*/ 10 h 26"/>
                <a:gd name="T6" fmla="*/ 4 w 26"/>
                <a:gd name="T7" fmla="*/ 14 h 26"/>
                <a:gd name="T8" fmla="*/ 12 w 26"/>
                <a:gd name="T9" fmla="*/ 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26" y="9"/>
                  </a:moveTo>
                  <a:lnTo>
                    <a:pt x="17" y="0"/>
                  </a:lnTo>
                  <a:lnTo>
                    <a:pt x="0" y="18"/>
                  </a:lnTo>
                  <a:lnTo>
                    <a:pt x="9" y="26"/>
                  </a:lnTo>
                  <a:lnTo>
                    <a:pt x="2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6" name="Freeform 259"/>
            <p:cNvSpPr>
              <a:spLocks/>
            </p:cNvSpPr>
            <p:nvPr/>
          </p:nvSpPr>
          <p:spPr bwMode="auto">
            <a:xfrm>
              <a:off x="4277" y="2398"/>
              <a:ext cx="35" cy="68"/>
            </a:xfrm>
            <a:custGeom>
              <a:avLst/>
              <a:gdLst>
                <a:gd name="T0" fmla="*/ 11 w 72"/>
                <a:gd name="T1" fmla="*/ 0 h 128"/>
                <a:gd name="T2" fmla="*/ 0 w 72"/>
                <a:gd name="T3" fmla="*/ 4 h 128"/>
                <a:gd name="T4" fmla="*/ 24 w 72"/>
                <a:gd name="T5" fmla="*/ 68 h 128"/>
                <a:gd name="T6" fmla="*/ 35 w 72"/>
                <a:gd name="T7" fmla="*/ 64 h 128"/>
                <a:gd name="T8" fmla="*/ 11 w 72"/>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28">
                  <a:moveTo>
                    <a:pt x="23" y="0"/>
                  </a:moveTo>
                  <a:lnTo>
                    <a:pt x="0" y="8"/>
                  </a:lnTo>
                  <a:lnTo>
                    <a:pt x="49" y="128"/>
                  </a:lnTo>
                  <a:lnTo>
                    <a:pt x="72" y="12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7" name="Freeform 260"/>
            <p:cNvSpPr>
              <a:spLocks/>
            </p:cNvSpPr>
            <p:nvPr/>
          </p:nvSpPr>
          <p:spPr bwMode="auto">
            <a:xfrm>
              <a:off x="4301" y="2462"/>
              <a:ext cx="13" cy="10"/>
            </a:xfrm>
            <a:custGeom>
              <a:avLst/>
              <a:gdLst>
                <a:gd name="T0" fmla="*/ 11 w 27"/>
                <a:gd name="T1" fmla="*/ 0 h 19"/>
                <a:gd name="T2" fmla="*/ 13 w 27"/>
                <a:gd name="T3" fmla="*/ 6 h 19"/>
                <a:gd name="T4" fmla="*/ 2 w 27"/>
                <a:gd name="T5" fmla="*/ 10 h 19"/>
                <a:gd name="T6" fmla="*/ 0 w 27"/>
                <a:gd name="T7" fmla="*/ 4 h 19"/>
                <a:gd name="T8" fmla="*/ 11 w 2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23" y="0"/>
                  </a:moveTo>
                  <a:lnTo>
                    <a:pt x="27" y="11"/>
                  </a:lnTo>
                  <a:lnTo>
                    <a:pt x="4" y="19"/>
                  </a:lnTo>
                  <a:lnTo>
                    <a:pt x="0" y="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8" name="Freeform 261"/>
            <p:cNvSpPr>
              <a:spLocks/>
            </p:cNvSpPr>
            <p:nvPr/>
          </p:nvSpPr>
          <p:spPr bwMode="auto">
            <a:xfrm>
              <a:off x="4275" y="2393"/>
              <a:ext cx="13" cy="10"/>
            </a:xfrm>
            <a:custGeom>
              <a:avLst/>
              <a:gdLst>
                <a:gd name="T0" fmla="*/ 13 w 28"/>
                <a:gd name="T1" fmla="*/ 6 h 19"/>
                <a:gd name="T2" fmla="*/ 11 w 28"/>
                <a:gd name="T3" fmla="*/ 0 h 19"/>
                <a:gd name="T4" fmla="*/ 0 w 28"/>
                <a:gd name="T5" fmla="*/ 4 h 19"/>
                <a:gd name="T6" fmla="*/ 2 w 28"/>
                <a:gd name="T7" fmla="*/ 10 h 19"/>
                <a:gd name="T8" fmla="*/ 13 w 28"/>
                <a:gd name="T9" fmla="*/ 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9">
                  <a:moveTo>
                    <a:pt x="28" y="11"/>
                  </a:moveTo>
                  <a:lnTo>
                    <a:pt x="23" y="0"/>
                  </a:lnTo>
                  <a:lnTo>
                    <a:pt x="0" y="7"/>
                  </a:lnTo>
                  <a:lnTo>
                    <a:pt x="5" y="19"/>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69" name="Freeform 262"/>
            <p:cNvSpPr>
              <a:spLocks/>
            </p:cNvSpPr>
            <p:nvPr/>
          </p:nvSpPr>
          <p:spPr bwMode="auto">
            <a:xfrm>
              <a:off x="4310" y="2369"/>
              <a:ext cx="25" cy="21"/>
            </a:xfrm>
            <a:custGeom>
              <a:avLst/>
              <a:gdLst>
                <a:gd name="T0" fmla="*/ 4 w 49"/>
                <a:gd name="T1" fmla="*/ 0 h 39"/>
                <a:gd name="T2" fmla="*/ 0 w 49"/>
                <a:gd name="T3" fmla="*/ 12 h 39"/>
                <a:gd name="T4" fmla="*/ 21 w 49"/>
                <a:gd name="T5" fmla="*/ 21 h 39"/>
                <a:gd name="T6" fmla="*/ 25 w 49"/>
                <a:gd name="T7" fmla="*/ 9 h 39"/>
                <a:gd name="T8" fmla="*/ 4 w 49"/>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39">
                  <a:moveTo>
                    <a:pt x="7" y="0"/>
                  </a:moveTo>
                  <a:lnTo>
                    <a:pt x="0" y="23"/>
                  </a:lnTo>
                  <a:lnTo>
                    <a:pt x="42" y="39"/>
                  </a:lnTo>
                  <a:lnTo>
                    <a:pt x="49" y="1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0" name="Freeform 263"/>
            <p:cNvSpPr>
              <a:spLocks/>
            </p:cNvSpPr>
            <p:nvPr/>
          </p:nvSpPr>
          <p:spPr bwMode="auto">
            <a:xfrm>
              <a:off x="4330" y="2379"/>
              <a:ext cx="21" cy="22"/>
            </a:xfrm>
            <a:custGeom>
              <a:avLst/>
              <a:gdLst>
                <a:gd name="T0" fmla="*/ 6 w 45"/>
                <a:gd name="T1" fmla="*/ 0 h 41"/>
                <a:gd name="T2" fmla="*/ 0 w 45"/>
                <a:gd name="T3" fmla="*/ 11 h 41"/>
                <a:gd name="T4" fmla="*/ 15 w 45"/>
                <a:gd name="T5" fmla="*/ 22 h 41"/>
                <a:gd name="T6" fmla="*/ 21 w 45"/>
                <a:gd name="T7" fmla="*/ 11 h 41"/>
                <a:gd name="T8" fmla="*/ 6 w 45"/>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1">
                  <a:moveTo>
                    <a:pt x="13" y="0"/>
                  </a:moveTo>
                  <a:lnTo>
                    <a:pt x="0" y="20"/>
                  </a:lnTo>
                  <a:lnTo>
                    <a:pt x="32" y="41"/>
                  </a:lnTo>
                  <a:lnTo>
                    <a:pt x="45" y="2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1" name="Freeform 264"/>
            <p:cNvSpPr>
              <a:spLocks/>
            </p:cNvSpPr>
            <p:nvPr/>
          </p:nvSpPr>
          <p:spPr bwMode="auto">
            <a:xfrm>
              <a:off x="4330" y="2378"/>
              <a:ext cx="10" cy="12"/>
            </a:xfrm>
            <a:custGeom>
              <a:avLst/>
              <a:gdLst>
                <a:gd name="T0" fmla="*/ 8 w 13"/>
                <a:gd name="T1" fmla="*/ 0 h 23"/>
                <a:gd name="T2" fmla="*/ 9 w 13"/>
                <a:gd name="T3" fmla="*/ 0 h 23"/>
                <a:gd name="T4" fmla="*/ 10 w 13"/>
                <a:gd name="T5" fmla="*/ 1 h 23"/>
                <a:gd name="T6" fmla="*/ 0 w 13"/>
                <a:gd name="T7" fmla="*/ 11 h 23"/>
                <a:gd name="T8" fmla="*/ 2 w 13"/>
                <a:gd name="T9" fmla="*/ 12 h 23"/>
                <a:gd name="T10" fmla="*/ 8 w 1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3">
                  <a:moveTo>
                    <a:pt x="10" y="0"/>
                  </a:moveTo>
                  <a:lnTo>
                    <a:pt x="12" y="0"/>
                  </a:lnTo>
                  <a:lnTo>
                    <a:pt x="13" y="2"/>
                  </a:lnTo>
                  <a:lnTo>
                    <a:pt x="0" y="22"/>
                  </a:lnTo>
                  <a:lnTo>
                    <a:pt x="3" y="23"/>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2" name="Freeform 265"/>
            <p:cNvSpPr>
              <a:spLocks/>
            </p:cNvSpPr>
            <p:nvPr/>
          </p:nvSpPr>
          <p:spPr bwMode="auto">
            <a:xfrm>
              <a:off x="4343" y="2390"/>
              <a:ext cx="18" cy="21"/>
            </a:xfrm>
            <a:custGeom>
              <a:avLst/>
              <a:gdLst>
                <a:gd name="T0" fmla="*/ 8 w 38"/>
                <a:gd name="T1" fmla="*/ 0 h 38"/>
                <a:gd name="T2" fmla="*/ 0 w 38"/>
                <a:gd name="T3" fmla="*/ 10 h 38"/>
                <a:gd name="T4" fmla="*/ 10 w 38"/>
                <a:gd name="T5" fmla="*/ 21 h 38"/>
                <a:gd name="T6" fmla="*/ 18 w 38"/>
                <a:gd name="T7" fmla="*/ 11 h 38"/>
                <a:gd name="T8" fmla="*/ 8 w 38"/>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8">
                  <a:moveTo>
                    <a:pt x="16" y="0"/>
                  </a:moveTo>
                  <a:lnTo>
                    <a:pt x="0" y="18"/>
                  </a:lnTo>
                  <a:lnTo>
                    <a:pt x="21" y="38"/>
                  </a:lnTo>
                  <a:lnTo>
                    <a:pt x="38" y="2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3" name="Freeform 266"/>
            <p:cNvSpPr>
              <a:spLocks/>
            </p:cNvSpPr>
            <p:nvPr/>
          </p:nvSpPr>
          <p:spPr bwMode="auto">
            <a:xfrm>
              <a:off x="4343" y="2390"/>
              <a:ext cx="10" cy="11"/>
            </a:xfrm>
            <a:custGeom>
              <a:avLst/>
              <a:gdLst>
                <a:gd name="T0" fmla="*/ 9 w 16"/>
                <a:gd name="T1" fmla="*/ 0 h 20"/>
                <a:gd name="T2" fmla="*/ 10 w 16"/>
                <a:gd name="T3" fmla="*/ 1 h 20"/>
                <a:gd name="T4" fmla="*/ 0 w 16"/>
                <a:gd name="T5" fmla="*/ 10 h 20"/>
                <a:gd name="T6" fmla="*/ 1 w 16"/>
                <a:gd name="T7" fmla="*/ 11 h 20"/>
                <a:gd name="T8" fmla="*/ 9 w 16"/>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15" y="0"/>
                  </a:moveTo>
                  <a:lnTo>
                    <a:pt x="16" y="1"/>
                  </a:lnTo>
                  <a:lnTo>
                    <a:pt x="0" y="19"/>
                  </a:lnTo>
                  <a:lnTo>
                    <a:pt x="2" y="2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4" name="Freeform 267"/>
            <p:cNvSpPr>
              <a:spLocks/>
            </p:cNvSpPr>
            <p:nvPr/>
          </p:nvSpPr>
          <p:spPr bwMode="auto">
            <a:xfrm>
              <a:off x="4354" y="2403"/>
              <a:ext cx="19" cy="22"/>
            </a:xfrm>
            <a:custGeom>
              <a:avLst/>
              <a:gdLst>
                <a:gd name="T0" fmla="*/ 10 w 41"/>
                <a:gd name="T1" fmla="*/ 0 h 42"/>
                <a:gd name="T2" fmla="*/ 0 w 41"/>
                <a:gd name="T3" fmla="*/ 6 h 42"/>
                <a:gd name="T4" fmla="*/ 10 w 41"/>
                <a:gd name="T5" fmla="*/ 22 h 42"/>
                <a:gd name="T6" fmla="*/ 19 w 41"/>
                <a:gd name="T7" fmla="*/ 16 h 42"/>
                <a:gd name="T8" fmla="*/ 10 w 41"/>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2">
                  <a:moveTo>
                    <a:pt x="21" y="0"/>
                  </a:moveTo>
                  <a:lnTo>
                    <a:pt x="0" y="12"/>
                  </a:lnTo>
                  <a:lnTo>
                    <a:pt x="21" y="42"/>
                  </a:lnTo>
                  <a:lnTo>
                    <a:pt x="41" y="3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5" name="Freeform 268"/>
            <p:cNvSpPr>
              <a:spLocks/>
            </p:cNvSpPr>
            <p:nvPr/>
          </p:nvSpPr>
          <p:spPr bwMode="auto">
            <a:xfrm>
              <a:off x="4354" y="2401"/>
              <a:ext cx="10" cy="10"/>
            </a:xfrm>
            <a:custGeom>
              <a:avLst/>
              <a:gdLst>
                <a:gd name="T0" fmla="*/ 9 w 21"/>
                <a:gd name="T1" fmla="*/ 0 h 18"/>
                <a:gd name="T2" fmla="*/ 10 w 21"/>
                <a:gd name="T3" fmla="*/ 2 h 18"/>
                <a:gd name="T4" fmla="*/ 0 w 21"/>
                <a:gd name="T5" fmla="*/ 8 h 18"/>
                <a:gd name="T6" fmla="*/ 0 w 21"/>
                <a:gd name="T7" fmla="*/ 10 h 18"/>
                <a:gd name="T8" fmla="*/ 9 w 21"/>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8">
                  <a:moveTo>
                    <a:pt x="18" y="0"/>
                  </a:moveTo>
                  <a:lnTo>
                    <a:pt x="21" y="3"/>
                  </a:lnTo>
                  <a:lnTo>
                    <a:pt x="0" y="15"/>
                  </a:lnTo>
                  <a:lnTo>
                    <a:pt x="1" y="18"/>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6" name="Freeform 269"/>
            <p:cNvSpPr>
              <a:spLocks/>
            </p:cNvSpPr>
            <p:nvPr/>
          </p:nvSpPr>
          <p:spPr bwMode="auto">
            <a:xfrm>
              <a:off x="4364" y="2417"/>
              <a:ext cx="13" cy="15"/>
            </a:xfrm>
            <a:custGeom>
              <a:avLst/>
              <a:gdLst>
                <a:gd name="T0" fmla="*/ 7 w 28"/>
                <a:gd name="T1" fmla="*/ 0 h 28"/>
                <a:gd name="T2" fmla="*/ 0 w 28"/>
                <a:gd name="T3" fmla="*/ 10 h 28"/>
                <a:gd name="T4" fmla="*/ 5 w 28"/>
                <a:gd name="T5" fmla="*/ 15 h 28"/>
                <a:gd name="T6" fmla="*/ 13 w 28"/>
                <a:gd name="T7" fmla="*/ 5 h 28"/>
                <a:gd name="T8" fmla="*/ 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16" y="0"/>
                  </a:moveTo>
                  <a:lnTo>
                    <a:pt x="0" y="18"/>
                  </a:lnTo>
                  <a:lnTo>
                    <a:pt x="11" y="28"/>
                  </a:lnTo>
                  <a:lnTo>
                    <a:pt x="28" y="1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7" name="Freeform 270"/>
            <p:cNvSpPr>
              <a:spLocks/>
            </p:cNvSpPr>
            <p:nvPr/>
          </p:nvSpPr>
          <p:spPr bwMode="auto">
            <a:xfrm>
              <a:off x="4364" y="2417"/>
              <a:ext cx="10" cy="10"/>
            </a:xfrm>
            <a:custGeom>
              <a:avLst/>
              <a:gdLst>
                <a:gd name="T0" fmla="*/ 0 w 20"/>
                <a:gd name="T1" fmla="*/ 8 h 19"/>
                <a:gd name="T2" fmla="*/ 1 w 20"/>
                <a:gd name="T3" fmla="*/ 10 h 19"/>
                <a:gd name="T4" fmla="*/ 1 w 20"/>
                <a:gd name="T5" fmla="*/ 9 h 19"/>
                <a:gd name="T6" fmla="*/ 9 w 20"/>
                <a:gd name="T7" fmla="*/ 0 h 19"/>
                <a:gd name="T8" fmla="*/ 10 w 20"/>
                <a:gd name="T9" fmla="*/ 2 h 19"/>
                <a:gd name="T10" fmla="*/ 0 w 20"/>
                <a:gd name="T11" fmla="*/ 8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9">
                  <a:moveTo>
                    <a:pt x="0" y="15"/>
                  </a:moveTo>
                  <a:lnTo>
                    <a:pt x="2" y="19"/>
                  </a:lnTo>
                  <a:lnTo>
                    <a:pt x="1" y="18"/>
                  </a:lnTo>
                  <a:lnTo>
                    <a:pt x="17" y="0"/>
                  </a:lnTo>
                  <a:lnTo>
                    <a:pt x="20" y="3"/>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8" name="Freeform 271"/>
            <p:cNvSpPr>
              <a:spLocks/>
            </p:cNvSpPr>
            <p:nvPr/>
          </p:nvSpPr>
          <p:spPr bwMode="auto">
            <a:xfrm>
              <a:off x="4369" y="2422"/>
              <a:ext cx="13" cy="14"/>
            </a:xfrm>
            <a:custGeom>
              <a:avLst/>
              <a:gdLst>
                <a:gd name="T0" fmla="*/ 9 w 26"/>
                <a:gd name="T1" fmla="*/ 0 h 25"/>
                <a:gd name="T2" fmla="*/ 13 w 26"/>
                <a:gd name="T3" fmla="*/ 4 h 25"/>
                <a:gd name="T4" fmla="*/ 5 w 26"/>
                <a:gd name="T5" fmla="*/ 14 h 25"/>
                <a:gd name="T6" fmla="*/ 0 w 26"/>
                <a:gd name="T7" fmla="*/ 10 h 25"/>
                <a:gd name="T8" fmla="*/ 9 w 26"/>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5">
                  <a:moveTo>
                    <a:pt x="17" y="0"/>
                  </a:moveTo>
                  <a:lnTo>
                    <a:pt x="26" y="8"/>
                  </a:lnTo>
                  <a:lnTo>
                    <a:pt x="9" y="25"/>
                  </a:lnTo>
                  <a:lnTo>
                    <a:pt x="0" y="18"/>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79" name="Freeform 272"/>
            <p:cNvSpPr>
              <a:spLocks/>
            </p:cNvSpPr>
            <p:nvPr/>
          </p:nvSpPr>
          <p:spPr bwMode="auto">
            <a:xfrm>
              <a:off x="4305" y="2367"/>
              <a:ext cx="10" cy="14"/>
            </a:xfrm>
            <a:custGeom>
              <a:avLst/>
              <a:gdLst>
                <a:gd name="T0" fmla="*/ 10 w 19"/>
                <a:gd name="T1" fmla="*/ 2 h 27"/>
                <a:gd name="T2" fmla="*/ 4 w 19"/>
                <a:gd name="T3" fmla="*/ 0 h 27"/>
                <a:gd name="T4" fmla="*/ 0 w 19"/>
                <a:gd name="T5" fmla="*/ 12 h 27"/>
                <a:gd name="T6" fmla="*/ 6 w 19"/>
                <a:gd name="T7" fmla="*/ 14 h 27"/>
                <a:gd name="T8" fmla="*/ 10 w 19"/>
                <a:gd name="T9" fmla="*/ 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
                  <a:moveTo>
                    <a:pt x="19" y="4"/>
                  </a:moveTo>
                  <a:lnTo>
                    <a:pt x="8" y="0"/>
                  </a:lnTo>
                  <a:lnTo>
                    <a:pt x="0" y="23"/>
                  </a:lnTo>
                  <a:lnTo>
                    <a:pt x="12" y="27"/>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0" name="Freeform 273"/>
            <p:cNvSpPr>
              <a:spLocks/>
            </p:cNvSpPr>
            <p:nvPr/>
          </p:nvSpPr>
          <p:spPr bwMode="auto">
            <a:xfrm>
              <a:off x="4372" y="2370"/>
              <a:ext cx="30" cy="25"/>
            </a:xfrm>
            <a:custGeom>
              <a:avLst/>
              <a:gdLst>
                <a:gd name="T0" fmla="*/ 6 w 63"/>
                <a:gd name="T1" fmla="*/ 0 h 48"/>
                <a:gd name="T2" fmla="*/ 0 w 63"/>
                <a:gd name="T3" fmla="*/ 11 h 48"/>
                <a:gd name="T4" fmla="*/ 25 w 63"/>
                <a:gd name="T5" fmla="*/ 25 h 48"/>
                <a:gd name="T6" fmla="*/ 30 w 63"/>
                <a:gd name="T7" fmla="*/ 14 h 48"/>
                <a:gd name="T8" fmla="*/ 6 w 63"/>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8">
                  <a:moveTo>
                    <a:pt x="12" y="0"/>
                  </a:moveTo>
                  <a:lnTo>
                    <a:pt x="0" y="22"/>
                  </a:lnTo>
                  <a:lnTo>
                    <a:pt x="52" y="48"/>
                  </a:lnTo>
                  <a:lnTo>
                    <a:pt x="63" y="2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1" name="Freeform 274"/>
            <p:cNvSpPr>
              <a:spLocks/>
            </p:cNvSpPr>
            <p:nvPr/>
          </p:nvSpPr>
          <p:spPr bwMode="auto">
            <a:xfrm>
              <a:off x="4396" y="2385"/>
              <a:ext cx="23" cy="26"/>
            </a:xfrm>
            <a:custGeom>
              <a:avLst/>
              <a:gdLst>
                <a:gd name="T0" fmla="*/ 8 w 49"/>
                <a:gd name="T1" fmla="*/ 0 h 49"/>
                <a:gd name="T2" fmla="*/ 0 w 49"/>
                <a:gd name="T3" fmla="*/ 9 h 49"/>
                <a:gd name="T4" fmla="*/ 15 w 49"/>
                <a:gd name="T5" fmla="*/ 26 h 49"/>
                <a:gd name="T6" fmla="*/ 23 w 49"/>
                <a:gd name="T7" fmla="*/ 16 h 49"/>
                <a:gd name="T8" fmla="*/ 8 w 49"/>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9">
                  <a:moveTo>
                    <a:pt x="17" y="0"/>
                  </a:moveTo>
                  <a:lnTo>
                    <a:pt x="0" y="17"/>
                  </a:lnTo>
                  <a:lnTo>
                    <a:pt x="32" y="49"/>
                  </a:lnTo>
                  <a:lnTo>
                    <a:pt x="49" y="3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2" name="Freeform 275"/>
            <p:cNvSpPr>
              <a:spLocks/>
            </p:cNvSpPr>
            <p:nvPr/>
          </p:nvSpPr>
          <p:spPr bwMode="auto">
            <a:xfrm>
              <a:off x="4396" y="2384"/>
              <a:ext cx="10" cy="11"/>
            </a:xfrm>
            <a:custGeom>
              <a:avLst/>
              <a:gdLst>
                <a:gd name="T0" fmla="*/ 8 w 17"/>
                <a:gd name="T1" fmla="*/ 0 h 21"/>
                <a:gd name="T2" fmla="*/ 10 w 17"/>
                <a:gd name="T3" fmla="*/ 1 h 21"/>
                <a:gd name="T4" fmla="*/ 0 w 17"/>
                <a:gd name="T5" fmla="*/ 9 h 21"/>
                <a:gd name="T6" fmla="*/ 2 w 17"/>
                <a:gd name="T7" fmla="*/ 11 h 21"/>
                <a:gd name="T8" fmla="*/ 8 w 1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1">
                  <a:moveTo>
                    <a:pt x="14" y="0"/>
                  </a:moveTo>
                  <a:lnTo>
                    <a:pt x="17" y="1"/>
                  </a:lnTo>
                  <a:lnTo>
                    <a:pt x="0" y="18"/>
                  </a:lnTo>
                  <a:lnTo>
                    <a:pt x="3" y="2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3" name="Freeform 276"/>
            <p:cNvSpPr>
              <a:spLocks/>
            </p:cNvSpPr>
            <p:nvPr/>
          </p:nvSpPr>
          <p:spPr bwMode="auto">
            <a:xfrm>
              <a:off x="4411" y="2401"/>
              <a:ext cx="34" cy="36"/>
            </a:xfrm>
            <a:custGeom>
              <a:avLst/>
              <a:gdLst>
                <a:gd name="T0" fmla="*/ 8 w 70"/>
                <a:gd name="T1" fmla="*/ 0 h 68"/>
                <a:gd name="T2" fmla="*/ 0 w 70"/>
                <a:gd name="T3" fmla="*/ 10 h 68"/>
                <a:gd name="T4" fmla="*/ 26 w 70"/>
                <a:gd name="T5" fmla="*/ 36 h 68"/>
                <a:gd name="T6" fmla="*/ 34 w 70"/>
                <a:gd name="T7" fmla="*/ 26 h 68"/>
                <a:gd name="T8" fmla="*/ 8 w 7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8">
                  <a:moveTo>
                    <a:pt x="17" y="0"/>
                  </a:moveTo>
                  <a:lnTo>
                    <a:pt x="0" y="18"/>
                  </a:lnTo>
                  <a:lnTo>
                    <a:pt x="54" y="68"/>
                  </a:lnTo>
                  <a:lnTo>
                    <a:pt x="70" y="5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4" name="Freeform 277"/>
            <p:cNvSpPr>
              <a:spLocks/>
            </p:cNvSpPr>
            <p:nvPr/>
          </p:nvSpPr>
          <p:spPr bwMode="auto">
            <a:xfrm>
              <a:off x="4411" y="2401"/>
              <a:ext cx="10" cy="10"/>
            </a:xfrm>
            <a:custGeom>
              <a:avLst/>
              <a:gdLst>
                <a:gd name="T0" fmla="*/ 0 w 17"/>
                <a:gd name="T1" fmla="*/ 10 h 18"/>
                <a:gd name="T2" fmla="*/ 10 w 17"/>
                <a:gd name="T3" fmla="*/ 0 h 18"/>
                <a:gd name="T4" fmla="*/ 0 w 17"/>
                <a:gd name="T5" fmla="*/ 10 h 18"/>
                <a:gd name="T6" fmla="*/ 0 60000 65536"/>
                <a:gd name="T7" fmla="*/ 0 60000 65536"/>
                <a:gd name="T8" fmla="*/ 0 60000 65536"/>
              </a:gdLst>
              <a:ahLst/>
              <a:cxnLst>
                <a:cxn ang="T6">
                  <a:pos x="T0" y="T1"/>
                </a:cxn>
                <a:cxn ang="T7">
                  <a:pos x="T2" y="T3"/>
                </a:cxn>
                <a:cxn ang="T8">
                  <a:pos x="T4" y="T5"/>
                </a:cxn>
              </a:cxnLst>
              <a:rect l="0" t="0" r="r" b="b"/>
              <a:pathLst>
                <a:path w="17" h="18">
                  <a:moveTo>
                    <a:pt x="0" y="18"/>
                  </a:moveTo>
                  <a:lnTo>
                    <a:pt x="17"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5" name="Freeform 278"/>
            <p:cNvSpPr>
              <a:spLocks/>
            </p:cNvSpPr>
            <p:nvPr/>
          </p:nvSpPr>
          <p:spPr bwMode="auto">
            <a:xfrm>
              <a:off x="4437" y="2428"/>
              <a:ext cx="34" cy="36"/>
            </a:xfrm>
            <a:custGeom>
              <a:avLst/>
              <a:gdLst>
                <a:gd name="T0" fmla="*/ 8 w 70"/>
                <a:gd name="T1" fmla="*/ 0 h 68"/>
                <a:gd name="T2" fmla="*/ 0 w 70"/>
                <a:gd name="T3" fmla="*/ 10 h 68"/>
                <a:gd name="T4" fmla="*/ 26 w 70"/>
                <a:gd name="T5" fmla="*/ 36 h 68"/>
                <a:gd name="T6" fmla="*/ 34 w 70"/>
                <a:gd name="T7" fmla="*/ 26 h 68"/>
                <a:gd name="T8" fmla="*/ 8 w 7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8">
                  <a:moveTo>
                    <a:pt x="16" y="0"/>
                  </a:moveTo>
                  <a:lnTo>
                    <a:pt x="0" y="18"/>
                  </a:lnTo>
                  <a:lnTo>
                    <a:pt x="53" y="68"/>
                  </a:lnTo>
                  <a:lnTo>
                    <a:pt x="70" y="5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6" name="Freeform 279"/>
            <p:cNvSpPr>
              <a:spLocks/>
            </p:cNvSpPr>
            <p:nvPr/>
          </p:nvSpPr>
          <p:spPr bwMode="auto">
            <a:xfrm>
              <a:off x="4463" y="2454"/>
              <a:ext cx="12" cy="13"/>
            </a:xfrm>
            <a:custGeom>
              <a:avLst/>
              <a:gdLst>
                <a:gd name="T0" fmla="*/ 8 w 26"/>
                <a:gd name="T1" fmla="*/ 0 h 25"/>
                <a:gd name="T2" fmla="*/ 12 w 26"/>
                <a:gd name="T3" fmla="*/ 4 h 25"/>
                <a:gd name="T4" fmla="*/ 4 w 26"/>
                <a:gd name="T5" fmla="*/ 13 h 25"/>
                <a:gd name="T6" fmla="*/ 0 w 26"/>
                <a:gd name="T7" fmla="*/ 9 h 25"/>
                <a:gd name="T8" fmla="*/ 8 w 26"/>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5">
                  <a:moveTo>
                    <a:pt x="17" y="0"/>
                  </a:moveTo>
                  <a:lnTo>
                    <a:pt x="26" y="8"/>
                  </a:lnTo>
                  <a:lnTo>
                    <a:pt x="9" y="25"/>
                  </a:lnTo>
                  <a:lnTo>
                    <a:pt x="0" y="18"/>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7" name="Freeform 280"/>
            <p:cNvSpPr>
              <a:spLocks/>
            </p:cNvSpPr>
            <p:nvPr/>
          </p:nvSpPr>
          <p:spPr bwMode="auto">
            <a:xfrm>
              <a:off x="4368" y="2367"/>
              <a:ext cx="10" cy="14"/>
            </a:xfrm>
            <a:custGeom>
              <a:avLst/>
              <a:gdLst>
                <a:gd name="T0" fmla="*/ 10 w 22"/>
                <a:gd name="T1" fmla="*/ 3 h 27"/>
                <a:gd name="T2" fmla="*/ 5 w 22"/>
                <a:gd name="T3" fmla="*/ 0 h 27"/>
                <a:gd name="T4" fmla="*/ 0 w 22"/>
                <a:gd name="T5" fmla="*/ 11 h 27"/>
                <a:gd name="T6" fmla="*/ 5 w 22"/>
                <a:gd name="T7" fmla="*/ 14 h 27"/>
                <a:gd name="T8" fmla="*/ 10 w 22"/>
                <a:gd name="T9" fmla="*/ 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7">
                  <a:moveTo>
                    <a:pt x="22" y="5"/>
                  </a:moveTo>
                  <a:lnTo>
                    <a:pt x="12" y="0"/>
                  </a:lnTo>
                  <a:lnTo>
                    <a:pt x="0" y="22"/>
                  </a:lnTo>
                  <a:lnTo>
                    <a:pt x="10" y="27"/>
                  </a:lnTo>
                  <a:lnTo>
                    <a:pt x="2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8" name="Freeform 281"/>
            <p:cNvSpPr>
              <a:spLocks/>
            </p:cNvSpPr>
            <p:nvPr/>
          </p:nvSpPr>
          <p:spPr bwMode="auto">
            <a:xfrm>
              <a:off x="4402" y="2385"/>
              <a:ext cx="41" cy="27"/>
            </a:xfrm>
            <a:custGeom>
              <a:avLst/>
              <a:gdLst>
                <a:gd name="T0" fmla="*/ 4 w 84"/>
                <a:gd name="T1" fmla="*/ 0 h 50"/>
                <a:gd name="T2" fmla="*/ 0 w 84"/>
                <a:gd name="T3" fmla="*/ 12 h 50"/>
                <a:gd name="T4" fmla="*/ 38 w 84"/>
                <a:gd name="T5" fmla="*/ 27 h 50"/>
                <a:gd name="T6" fmla="*/ 41 w 84"/>
                <a:gd name="T7" fmla="*/ 15 h 50"/>
                <a:gd name="T8" fmla="*/ 4 w 84"/>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50">
                  <a:moveTo>
                    <a:pt x="8" y="0"/>
                  </a:moveTo>
                  <a:lnTo>
                    <a:pt x="0" y="23"/>
                  </a:lnTo>
                  <a:lnTo>
                    <a:pt x="77" y="50"/>
                  </a:lnTo>
                  <a:lnTo>
                    <a:pt x="84" y="2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89" name="Freeform 282"/>
            <p:cNvSpPr>
              <a:spLocks/>
            </p:cNvSpPr>
            <p:nvPr/>
          </p:nvSpPr>
          <p:spPr bwMode="auto">
            <a:xfrm>
              <a:off x="4439" y="2400"/>
              <a:ext cx="10" cy="14"/>
            </a:xfrm>
            <a:custGeom>
              <a:avLst/>
              <a:gdLst>
                <a:gd name="T0" fmla="*/ 4 w 19"/>
                <a:gd name="T1" fmla="*/ 0 h 26"/>
                <a:gd name="T2" fmla="*/ 10 w 19"/>
                <a:gd name="T3" fmla="*/ 2 h 26"/>
                <a:gd name="T4" fmla="*/ 6 w 19"/>
                <a:gd name="T5" fmla="*/ 14 h 26"/>
                <a:gd name="T6" fmla="*/ 0 w 19"/>
                <a:gd name="T7" fmla="*/ 12 h 26"/>
                <a:gd name="T8" fmla="*/ 4 w 19"/>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7" y="0"/>
                  </a:moveTo>
                  <a:lnTo>
                    <a:pt x="19" y="3"/>
                  </a:lnTo>
                  <a:lnTo>
                    <a:pt x="11" y="26"/>
                  </a:lnTo>
                  <a:lnTo>
                    <a:pt x="0" y="2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0" name="Freeform 283"/>
            <p:cNvSpPr>
              <a:spLocks/>
            </p:cNvSpPr>
            <p:nvPr/>
          </p:nvSpPr>
          <p:spPr bwMode="auto">
            <a:xfrm>
              <a:off x="4396" y="2383"/>
              <a:ext cx="11" cy="14"/>
            </a:xfrm>
            <a:custGeom>
              <a:avLst/>
              <a:gdLst>
                <a:gd name="T0" fmla="*/ 11 w 19"/>
                <a:gd name="T1" fmla="*/ 2 h 27"/>
                <a:gd name="T2" fmla="*/ 4 w 19"/>
                <a:gd name="T3" fmla="*/ 0 h 27"/>
                <a:gd name="T4" fmla="*/ 0 w 19"/>
                <a:gd name="T5" fmla="*/ 12 h 27"/>
                <a:gd name="T6" fmla="*/ 6 w 19"/>
                <a:gd name="T7" fmla="*/ 14 h 27"/>
                <a:gd name="T8" fmla="*/ 11 w 19"/>
                <a:gd name="T9" fmla="*/ 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
                  <a:moveTo>
                    <a:pt x="19" y="4"/>
                  </a:moveTo>
                  <a:lnTo>
                    <a:pt x="7" y="0"/>
                  </a:lnTo>
                  <a:lnTo>
                    <a:pt x="0" y="23"/>
                  </a:lnTo>
                  <a:lnTo>
                    <a:pt x="11" y="27"/>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1" name="Freeform 284"/>
            <p:cNvSpPr>
              <a:spLocks/>
            </p:cNvSpPr>
            <p:nvPr/>
          </p:nvSpPr>
          <p:spPr bwMode="auto">
            <a:xfrm>
              <a:off x="4437" y="2370"/>
              <a:ext cx="28" cy="25"/>
            </a:xfrm>
            <a:custGeom>
              <a:avLst/>
              <a:gdLst>
                <a:gd name="T0" fmla="*/ 6 w 57"/>
                <a:gd name="T1" fmla="*/ 0 h 47"/>
                <a:gd name="T2" fmla="*/ 0 w 57"/>
                <a:gd name="T3" fmla="*/ 11 h 47"/>
                <a:gd name="T4" fmla="*/ 22 w 57"/>
                <a:gd name="T5" fmla="*/ 25 h 47"/>
                <a:gd name="T6" fmla="*/ 28 w 57"/>
                <a:gd name="T7" fmla="*/ 14 h 47"/>
                <a:gd name="T8" fmla="*/ 6 w 5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7">
                  <a:moveTo>
                    <a:pt x="12" y="0"/>
                  </a:moveTo>
                  <a:lnTo>
                    <a:pt x="0" y="20"/>
                  </a:lnTo>
                  <a:lnTo>
                    <a:pt x="44" y="47"/>
                  </a:lnTo>
                  <a:lnTo>
                    <a:pt x="57" y="2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2" name="Freeform 285"/>
            <p:cNvSpPr>
              <a:spLocks/>
            </p:cNvSpPr>
            <p:nvPr/>
          </p:nvSpPr>
          <p:spPr bwMode="auto">
            <a:xfrm>
              <a:off x="4457" y="2385"/>
              <a:ext cx="29" cy="31"/>
            </a:xfrm>
            <a:custGeom>
              <a:avLst/>
              <a:gdLst>
                <a:gd name="T0" fmla="*/ 8 w 60"/>
                <a:gd name="T1" fmla="*/ 0 h 59"/>
                <a:gd name="T2" fmla="*/ 0 w 60"/>
                <a:gd name="T3" fmla="*/ 9 h 59"/>
                <a:gd name="T4" fmla="*/ 21 w 60"/>
                <a:gd name="T5" fmla="*/ 31 h 59"/>
                <a:gd name="T6" fmla="*/ 29 w 60"/>
                <a:gd name="T7" fmla="*/ 22 h 59"/>
                <a:gd name="T8" fmla="*/ 8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16" y="0"/>
                  </a:moveTo>
                  <a:lnTo>
                    <a:pt x="0" y="17"/>
                  </a:lnTo>
                  <a:lnTo>
                    <a:pt x="43" y="59"/>
                  </a:lnTo>
                  <a:lnTo>
                    <a:pt x="60" y="4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3" name="Freeform 286"/>
            <p:cNvSpPr>
              <a:spLocks/>
            </p:cNvSpPr>
            <p:nvPr/>
          </p:nvSpPr>
          <p:spPr bwMode="auto">
            <a:xfrm>
              <a:off x="4457" y="2384"/>
              <a:ext cx="11" cy="11"/>
            </a:xfrm>
            <a:custGeom>
              <a:avLst/>
              <a:gdLst>
                <a:gd name="T0" fmla="*/ 10 w 16"/>
                <a:gd name="T1" fmla="*/ 0 h 20"/>
                <a:gd name="T2" fmla="*/ 11 w 16"/>
                <a:gd name="T3" fmla="*/ 1 h 20"/>
                <a:gd name="T4" fmla="*/ 0 w 16"/>
                <a:gd name="T5" fmla="*/ 10 h 20"/>
                <a:gd name="T6" fmla="*/ 1 w 16"/>
                <a:gd name="T7" fmla="*/ 11 h 20"/>
                <a:gd name="T8" fmla="*/ 10 w 16"/>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0">
                  <a:moveTo>
                    <a:pt x="15" y="0"/>
                  </a:moveTo>
                  <a:lnTo>
                    <a:pt x="16" y="1"/>
                  </a:lnTo>
                  <a:lnTo>
                    <a:pt x="0" y="18"/>
                  </a:lnTo>
                  <a:lnTo>
                    <a:pt x="2" y="2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4" name="Freeform 287"/>
            <p:cNvSpPr>
              <a:spLocks/>
            </p:cNvSpPr>
            <p:nvPr/>
          </p:nvSpPr>
          <p:spPr bwMode="auto">
            <a:xfrm>
              <a:off x="4479" y="2406"/>
              <a:ext cx="28" cy="31"/>
            </a:xfrm>
            <a:custGeom>
              <a:avLst/>
              <a:gdLst>
                <a:gd name="T0" fmla="*/ 8 w 59"/>
                <a:gd name="T1" fmla="*/ 0 h 58"/>
                <a:gd name="T2" fmla="*/ 0 w 59"/>
                <a:gd name="T3" fmla="*/ 10 h 58"/>
                <a:gd name="T4" fmla="*/ 20 w 59"/>
                <a:gd name="T5" fmla="*/ 31 h 58"/>
                <a:gd name="T6" fmla="*/ 28 w 59"/>
                <a:gd name="T7" fmla="*/ 21 h 58"/>
                <a:gd name="T8" fmla="*/ 8 w 59"/>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8">
                  <a:moveTo>
                    <a:pt x="17" y="0"/>
                  </a:moveTo>
                  <a:lnTo>
                    <a:pt x="0" y="18"/>
                  </a:lnTo>
                  <a:lnTo>
                    <a:pt x="42" y="58"/>
                  </a:lnTo>
                  <a:lnTo>
                    <a:pt x="59" y="4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5" name="Freeform 288"/>
            <p:cNvSpPr>
              <a:spLocks/>
            </p:cNvSpPr>
            <p:nvPr/>
          </p:nvSpPr>
          <p:spPr bwMode="auto">
            <a:xfrm>
              <a:off x="4499" y="2428"/>
              <a:ext cx="12" cy="13"/>
            </a:xfrm>
            <a:custGeom>
              <a:avLst/>
              <a:gdLst>
                <a:gd name="T0" fmla="*/ 8 w 26"/>
                <a:gd name="T1" fmla="*/ 0 h 25"/>
                <a:gd name="T2" fmla="*/ 12 w 26"/>
                <a:gd name="T3" fmla="*/ 4 h 25"/>
                <a:gd name="T4" fmla="*/ 4 w 26"/>
                <a:gd name="T5" fmla="*/ 13 h 25"/>
                <a:gd name="T6" fmla="*/ 0 w 26"/>
                <a:gd name="T7" fmla="*/ 9 h 25"/>
                <a:gd name="T8" fmla="*/ 8 w 26"/>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5">
                  <a:moveTo>
                    <a:pt x="17" y="0"/>
                  </a:moveTo>
                  <a:lnTo>
                    <a:pt x="26" y="8"/>
                  </a:lnTo>
                  <a:lnTo>
                    <a:pt x="9" y="25"/>
                  </a:lnTo>
                  <a:lnTo>
                    <a:pt x="0" y="18"/>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6" name="Freeform 289"/>
            <p:cNvSpPr>
              <a:spLocks/>
            </p:cNvSpPr>
            <p:nvPr/>
          </p:nvSpPr>
          <p:spPr bwMode="auto">
            <a:xfrm>
              <a:off x="4432" y="2367"/>
              <a:ext cx="11" cy="13"/>
            </a:xfrm>
            <a:custGeom>
              <a:avLst/>
              <a:gdLst>
                <a:gd name="T0" fmla="*/ 11 w 23"/>
                <a:gd name="T1" fmla="*/ 3 h 26"/>
                <a:gd name="T2" fmla="*/ 6 w 23"/>
                <a:gd name="T3" fmla="*/ 0 h 26"/>
                <a:gd name="T4" fmla="*/ 0 w 23"/>
                <a:gd name="T5" fmla="*/ 10 h 26"/>
                <a:gd name="T6" fmla="*/ 5 w 23"/>
                <a:gd name="T7" fmla="*/ 13 h 26"/>
                <a:gd name="T8" fmla="*/ 11 w 23"/>
                <a:gd name="T9" fmla="*/ 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6">
                  <a:moveTo>
                    <a:pt x="23" y="6"/>
                  </a:moveTo>
                  <a:lnTo>
                    <a:pt x="13" y="0"/>
                  </a:lnTo>
                  <a:lnTo>
                    <a:pt x="0" y="20"/>
                  </a:lnTo>
                  <a:lnTo>
                    <a:pt x="11" y="26"/>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7" name="Freeform 290"/>
            <p:cNvSpPr>
              <a:spLocks/>
            </p:cNvSpPr>
            <p:nvPr/>
          </p:nvSpPr>
          <p:spPr bwMode="auto">
            <a:xfrm>
              <a:off x="4463" y="2383"/>
              <a:ext cx="94" cy="50"/>
            </a:xfrm>
            <a:custGeom>
              <a:avLst/>
              <a:gdLst>
                <a:gd name="T0" fmla="*/ 4 w 193"/>
                <a:gd name="T1" fmla="*/ 0 h 94"/>
                <a:gd name="T2" fmla="*/ 0 w 193"/>
                <a:gd name="T3" fmla="*/ 12 h 94"/>
                <a:gd name="T4" fmla="*/ 91 w 193"/>
                <a:gd name="T5" fmla="*/ 50 h 94"/>
                <a:gd name="T6" fmla="*/ 94 w 193"/>
                <a:gd name="T7" fmla="*/ 38 h 94"/>
                <a:gd name="T8" fmla="*/ 4 w 193"/>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94">
                  <a:moveTo>
                    <a:pt x="8" y="0"/>
                  </a:moveTo>
                  <a:lnTo>
                    <a:pt x="0" y="23"/>
                  </a:lnTo>
                  <a:lnTo>
                    <a:pt x="186" y="94"/>
                  </a:lnTo>
                  <a:lnTo>
                    <a:pt x="193" y="7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8" name="Freeform 291"/>
            <p:cNvSpPr>
              <a:spLocks/>
            </p:cNvSpPr>
            <p:nvPr/>
          </p:nvSpPr>
          <p:spPr bwMode="auto">
            <a:xfrm>
              <a:off x="4553" y="2421"/>
              <a:ext cx="10" cy="14"/>
            </a:xfrm>
            <a:custGeom>
              <a:avLst/>
              <a:gdLst>
                <a:gd name="T0" fmla="*/ 4 w 19"/>
                <a:gd name="T1" fmla="*/ 0 h 26"/>
                <a:gd name="T2" fmla="*/ 10 w 19"/>
                <a:gd name="T3" fmla="*/ 2 h 26"/>
                <a:gd name="T4" fmla="*/ 6 w 19"/>
                <a:gd name="T5" fmla="*/ 14 h 26"/>
                <a:gd name="T6" fmla="*/ 0 w 19"/>
                <a:gd name="T7" fmla="*/ 12 h 26"/>
                <a:gd name="T8" fmla="*/ 4 w 19"/>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7" y="0"/>
                  </a:moveTo>
                  <a:lnTo>
                    <a:pt x="19" y="3"/>
                  </a:lnTo>
                  <a:lnTo>
                    <a:pt x="11" y="26"/>
                  </a:lnTo>
                  <a:lnTo>
                    <a:pt x="0" y="2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99" name="Freeform 292"/>
            <p:cNvSpPr>
              <a:spLocks/>
            </p:cNvSpPr>
            <p:nvPr/>
          </p:nvSpPr>
          <p:spPr bwMode="auto">
            <a:xfrm>
              <a:off x="4457" y="2381"/>
              <a:ext cx="11" cy="14"/>
            </a:xfrm>
            <a:custGeom>
              <a:avLst/>
              <a:gdLst>
                <a:gd name="T0" fmla="*/ 11 w 19"/>
                <a:gd name="T1" fmla="*/ 2 h 26"/>
                <a:gd name="T2" fmla="*/ 5 w 19"/>
                <a:gd name="T3" fmla="*/ 0 h 26"/>
                <a:gd name="T4" fmla="*/ 0 w 19"/>
                <a:gd name="T5" fmla="*/ 12 h 26"/>
                <a:gd name="T6" fmla="*/ 6 w 19"/>
                <a:gd name="T7" fmla="*/ 14 h 26"/>
                <a:gd name="T8" fmla="*/ 11 w 19"/>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19" y="3"/>
                  </a:moveTo>
                  <a:lnTo>
                    <a:pt x="8" y="0"/>
                  </a:lnTo>
                  <a:lnTo>
                    <a:pt x="0" y="22"/>
                  </a:lnTo>
                  <a:lnTo>
                    <a:pt x="11" y="26"/>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0" name="Freeform 293"/>
            <p:cNvSpPr>
              <a:spLocks/>
            </p:cNvSpPr>
            <p:nvPr/>
          </p:nvSpPr>
          <p:spPr bwMode="auto">
            <a:xfrm>
              <a:off x="4360" y="2117"/>
              <a:ext cx="88" cy="48"/>
            </a:xfrm>
            <a:custGeom>
              <a:avLst/>
              <a:gdLst>
                <a:gd name="T0" fmla="*/ 0 w 183"/>
                <a:gd name="T1" fmla="*/ 36 h 89"/>
                <a:gd name="T2" fmla="*/ 4 w 183"/>
                <a:gd name="T3" fmla="*/ 48 h 89"/>
                <a:gd name="T4" fmla="*/ 88 w 183"/>
                <a:gd name="T5" fmla="*/ 12 h 89"/>
                <a:gd name="T6" fmla="*/ 84 w 183"/>
                <a:gd name="T7" fmla="*/ 0 h 89"/>
                <a:gd name="T8" fmla="*/ 0 w 183"/>
                <a:gd name="T9" fmla="*/ 36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89">
                  <a:moveTo>
                    <a:pt x="0" y="66"/>
                  </a:moveTo>
                  <a:lnTo>
                    <a:pt x="8" y="89"/>
                  </a:lnTo>
                  <a:lnTo>
                    <a:pt x="183" y="22"/>
                  </a:lnTo>
                  <a:lnTo>
                    <a:pt x="175"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1" name="Freeform 294"/>
            <p:cNvSpPr>
              <a:spLocks/>
            </p:cNvSpPr>
            <p:nvPr/>
          </p:nvSpPr>
          <p:spPr bwMode="auto">
            <a:xfrm>
              <a:off x="4444" y="2115"/>
              <a:ext cx="10" cy="14"/>
            </a:xfrm>
            <a:custGeom>
              <a:avLst/>
              <a:gdLst>
                <a:gd name="T0" fmla="*/ 0 w 19"/>
                <a:gd name="T1" fmla="*/ 2 h 26"/>
                <a:gd name="T2" fmla="*/ 6 w 19"/>
                <a:gd name="T3" fmla="*/ 0 h 26"/>
                <a:gd name="T4" fmla="*/ 10 w 19"/>
                <a:gd name="T5" fmla="*/ 12 h 26"/>
                <a:gd name="T6" fmla="*/ 4 w 19"/>
                <a:gd name="T7" fmla="*/ 14 h 26"/>
                <a:gd name="T8" fmla="*/ 0 w 19"/>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6">
                  <a:moveTo>
                    <a:pt x="0" y="4"/>
                  </a:moveTo>
                  <a:lnTo>
                    <a:pt x="11" y="0"/>
                  </a:lnTo>
                  <a:lnTo>
                    <a:pt x="19" y="23"/>
                  </a:lnTo>
                  <a:lnTo>
                    <a:pt x="8" y="26"/>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2" name="Freeform 295"/>
            <p:cNvSpPr>
              <a:spLocks/>
            </p:cNvSpPr>
            <p:nvPr/>
          </p:nvSpPr>
          <p:spPr bwMode="auto">
            <a:xfrm>
              <a:off x="4354" y="2152"/>
              <a:ext cx="10" cy="15"/>
            </a:xfrm>
            <a:custGeom>
              <a:avLst/>
              <a:gdLst>
                <a:gd name="T0" fmla="*/ 6 w 20"/>
                <a:gd name="T1" fmla="*/ 0 h 27"/>
                <a:gd name="T2" fmla="*/ 0 w 20"/>
                <a:gd name="T3" fmla="*/ 2 h 27"/>
                <a:gd name="T4" fmla="*/ 4 w 20"/>
                <a:gd name="T5" fmla="*/ 15 h 27"/>
                <a:gd name="T6" fmla="*/ 10 w 20"/>
                <a:gd name="T7" fmla="*/ 13 h 27"/>
                <a:gd name="T8" fmla="*/ 6 w 20"/>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7">
                  <a:moveTo>
                    <a:pt x="12" y="0"/>
                  </a:moveTo>
                  <a:lnTo>
                    <a:pt x="0" y="4"/>
                  </a:lnTo>
                  <a:lnTo>
                    <a:pt x="8" y="27"/>
                  </a:lnTo>
                  <a:lnTo>
                    <a:pt x="20" y="23"/>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3" name="Freeform 296"/>
            <p:cNvSpPr>
              <a:spLocks/>
            </p:cNvSpPr>
            <p:nvPr/>
          </p:nvSpPr>
          <p:spPr bwMode="auto">
            <a:xfrm>
              <a:off x="4335" y="2176"/>
              <a:ext cx="143" cy="17"/>
            </a:xfrm>
            <a:custGeom>
              <a:avLst/>
              <a:gdLst>
                <a:gd name="T0" fmla="*/ 0 w 295"/>
                <a:gd name="T1" fmla="*/ 5 h 33"/>
                <a:gd name="T2" fmla="*/ 0 w 295"/>
                <a:gd name="T3" fmla="*/ 17 h 33"/>
                <a:gd name="T4" fmla="*/ 143 w 295"/>
                <a:gd name="T5" fmla="*/ 12 h 33"/>
                <a:gd name="T6" fmla="*/ 143 w 295"/>
                <a:gd name="T7" fmla="*/ 0 h 33"/>
                <a:gd name="T8" fmla="*/ 0 w 295"/>
                <a:gd name="T9" fmla="*/ 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33">
                  <a:moveTo>
                    <a:pt x="0" y="9"/>
                  </a:moveTo>
                  <a:lnTo>
                    <a:pt x="0" y="33"/>
                  </a:lnTo>
                  <a:lnTo>
                    <a:pt x="295" y="24"/>
                  </a:lnTo>
                  <a:lnTo>
                    <a:pt x="295"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4" name="Rectangle 297"/>
            <p:cNvSpPr>
              <a:spLocks noChangeArrowheads="1"/>
            </p:cNvSpPr>
            <p:nvPr/>
          </p:nvSpPr>
          <p:spPr bwMode="auto">
            <a:xfrm>
              <a:off x="4478" y="2176"/>
              <a:ext cx="1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05" name="Rectangle 298"/>
            <p:cNvSpPr>
              <a:spLocks noChangeArrowheads="1"/>
            </p:cNvSpPr>
            <p:nvPr/>
          </p:nvSpPr>
          <p:spPr bwMode="auto">
            <a:xfrm>
              <a:off x="4330" y="2180"/>
              <a:ext cx="10"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06" name="Rectangle 299"/>
            <p:cNvSpPr>
              <a:spLocks noChangeArrowheads="1"/>
            </p:cNvSpPr>
            <p:nvPr/>
          </p:nvSpPr>
          <p:spPr bwMode="auto">
            <a:xfrm>
              <a:off x="4311" y="2292"/>
              <a:ext cx="1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07" name="Freeform 300"/>
            <p:cNvSpPr>
              <a:spLocks/>
            </p:cNvSpPr>
            <p:nvPr/>
          </p:nvSpPr>
          <p:spPr bwMode="auto">
            <a:xfrm>
              <a:off x="4311" y="2282"/>
              <a:ext cx="14" cy="13"/>
            </a:xfrm>
            <a:custGeom>
              <a:avLst/>
              <a:gdLst>
                <a:gd name="T0" fmla="*/ 0 w 27"/>
                <a:gd name="T1" fmla="*/ 8 h 25"/>
                <a:gd name="T2" fmla="*/ 11 w 27"/>
                <a:gd name="T3" fmla="*/ 13 h 25"/>
                <a:gd name="T4" fmla="*/ 14 w 27"/>
                <a:gd name="T5" fmla="*/ 5 h 25"/>
                <a:gd name="T6" fmla="*/ 3 w 27"/>
                <a:gd name="T7" fmla="*/ 0 h 25"/>
                <a:gd name="T8" fmla="*/ 0 w 2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5">
                  <a:moveTo>
                    <a:pt x="0" y="15"/>
                  </a:moveTo>
                  <a:lnTo>
                    <a:pt x="22" y="25"/>
                  </a:lnTo>
                  <a:lnTo>
                    <a:pt x="27" y="10"/>
                  </a:lnTo>
                  <a:lnTo>
                    <a:pt x="5"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8" name="Freeform 301"/>
            <p:cNvSpPr>
              <a:spLocks/>
            </p:cNvSpPr>
            <p:nvPr/>
          </p:nvSpPr>
          <p:spPr bwMode="auto">
            <a:xfrm>
              <a:off x="4311" y="2285"/>
              <a:ext cx="12" cy="10"/>
            </a:xfrm>
            <a:custGeom>
              <a:avLst/>
              <a:gdLst>
                <a:gd name="T0" fmla="*/ 0 w 24"/>
                <a:gd name="T1" fmla="*/ 5 h 10"/>
                <a:gd name="T2" fmla="*/ 0 w 24"/>
                <a:gd name="T3" fmla="*/ 0 h 10"/>
                <a:gd name="T4" fmla="*/ 11 w 24"/>
                <a:gd name="T5" fmla="*/ 10 h 10"/>
                <a:gd name="T6" fmla="*/ 12 w 24"/>
                <a:gd name="T7" fmla="*/ 5 h 10"/>
                <a:gd name="T8" fmla="*/ 0 w 24"/>
                <a:gd name="T9" fmla="*/ 5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0">
                  <a:moveTo>
                    <a:pt x="0" y="5"/>
                  </a:moveTo>
                  <a:lnTo>
                    <a:pt x="0" y="0"/>
                  </a:lnTo>
                  <a:lnTo>
                    <a:pt x="22" y="10"/>
                  </a:lnTo>
                  <a:lnTo>
                    <a:pt x="24"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09" name="Freeform 302"/>
            <p:cNvSpPr>
              <a:spLocks/>
            </p:cNvSpPr>
            <p:nvPr/>
          </p:nvSpPr>
          <p:spPr bwMode="auto">
            <a:xfrm>
              <a:off x="4314" y="2271"/>
              <a:ext cx="16" cy="17"/>
            </a:xfrm>
            <a:custGeom>
              <a:avLst/>
              <a:gdLst>
                <a:gd name="T0" fmla="*/ 0 w 32"/>
                <a:gd name="T1" fmla="*/ 10 h 31"/>
                <a:gd name="T2" fmla="*/ 10 w 32"/>
                <a:gd name="T3" fmla="*/ 17 h 31"/>
                <a:gd name="T4" fmla="*/ 16 w 32"/>
                <a:gd name="T5" fmla="*/ 7 h 31"/>
                <a:gd name="T6" fmla="*/ 6 w 32"/>
                <a:gd name="T7" fmla="*/ 0 h 31"/>
                <a:gd name="T8" fmla="*/ 0 w 32"/>
                <a:gd name="T9" fmla="*/ 1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0" y="19"/>
                  </a:moveTo>
                  <a:lnTo>
                    <a:pt x="20" y="31"/>
                  </a:lnTo>
                  <a:lnTo>
                    <a:pt x="32" y="13"/>
                  </a:lnTo>
                  <a:lnTo>
                    <a:pt x="11"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10" name="Freeform 303"/>
            <p:cNvSpPr>
              <a:spLocks/>
            </p:cNvSpPr>
            <p:nvPr/>
          </p:nvSpPr>
          <p:spPr bwMode="auto">
            <a:xfrm>
              <a:off x="4314" y="2278"/>
              <a:ext cx="11" cy="10"/>
            </a:xfrm>
            <a:custGeom>
              <a:avLst/>
              <a:gdLst>
                <a:gd name="T0" fmla="*/ 0 w 22"/>
                <a:gd name="T1" fmla="*/ 1 h 12"/>
                <a:gd name="T2" fmla="*/ 1 w 22"/>
                <a:gd name="T3" fmla="*/ 0 h 12"/>
                <a:gd name="T4" fmla="*/ 11 w 22"/>
                <a:gd name="T5" fmla="*/ 10 h 12"/>
                <a:gd name="T6" fmla="*/ 11 w 22"/>
                <a:gd name="T7" fmla="*/ 9 h 12"/>
                <a:gd name="T8" fmla="*/ 0 w 22"/>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2">
                  <a:moveTo>
                    <a:pt x="0" y="1"/>
                  </a:moveTo>
                  <a:lnTo>
                    <a:pt x="2" y="0"/>
                  </a:lnTo>
                  <a:lnTo>
                    <a:pt x="22" y="12"/>
                  </a:lnTo>
                  <a:lnTo>
                    <a:pt x="22" y="1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11" name="Freeform 304"/>
            <p:cNvSpPr>
              <a:spLocks/>
            </p:cNvSpPr>
            <p:nvPr/>
          </p:nvSpPr>
          <p:spPr bwMode="auto">
            <a:xfrm>
              <a:off x="4321" y="2242"/>
              <a:ext cx="36" cy="37"/>
            </a:xfrm>
            <a:custGeom>
              <a:avLst/>
              <a:gdLst>
                <a:gd name="T0" fmla="*/ 0 w 74"/>
                <a:gd name="T1" fmla="*/ 28 h 71"/>
                <a:gd name="T2" fmla="*/ 8 w 74"/>
                <a:gd name="T3" fmla="*/ 37 h 71"/>
                <a:gd name="T4" fmla="*/ 36 w 74"/>
                <a:gd name="T5" fmla="*/ 9 h 71"/>
                <a:gd name="T6" fmla="*/ 28 w 74"/>
                <a:gd name="T7" fmla="*/ 0 h 71"/>
                <a:gd name="T8" fmla="*/ 0 w 74"/>
                <a:gd name="T9" fmla="*/ 28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71">
                  <a:moveTo>
                    <a:pt x="0" y="54"/>
                  </a:moveTo>
                  <a:lnTo>
                    <a:pt x="17" y="71"/>
                  </a:lnTo>
                  <a:lnTo>
                    <a:pt x="74" y="17"/>
                  </a:lnTo>
                  <a:lnTo>
                    <a:pt x="58"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12" name="Freeform 305"/>
            <p:cNvSpPr>
              <a:spLocks/>
            </p:cNvSpPr>
            <p:nvPr/>
          </p:nvSpPr>
          <p:spPr bwMode="auto">
            <a:xfrm>
              <a:off x="4320" y="2269"/>
              <a:ext cx="10" cy="10"/>
            </a:xfrm>
            <a:custGeom>
              <a:avLst/>
              <a:gdLst>
                <a:gd name="T0" fmla="*/ 0 w 21"/>
                <a:gd name="T1" fmla="*/ 1 h 17"/>
                <a:gd name="T2" fmla="*/ 1 w 21"/>
                <a:gd name="T3" fmla="*/ 0 h 17"/>
                <a:gd name="T4" fmla="*/ 0 w 21"/>
                <a:gd name="T5" fmla="*/ 0 h 17"/>
                <a:gd name="T6" fmla="*/ 9 w 21"/>
                <a:gd name="T7" fmla="*/ 10 h 17"/>
                <a:gd name="T8" fmla="*/ 10 w 21"/>
                <a:gd name="T9" fmla="*/ 9 h 17"/>
                <a:gd name="T10" fmla="*/ 0 w 21"/>
                <a:gd name="T11" fmla="*/ 1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7">
                  <a:moveTo>
                    <a:pt x="0" y="2"/>
                  </a:moveTo>
                  <a:lnTo>
                    <a:pt x="3" y="0"/>
                  </a:lnTo>
                  <a:lnTo>
                    <a:pt x="1" y="0"/>
                  </a:lnTo>
                  <a:lnTo>
                    <a:pt x="18" y="17"/>
                  </a:lnTo>
                  <a:lnTo>
                    <a:pt x="21" y="1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13" name="Freeform 306"/>
            <p:cNvSpPr>
              <a:spLocks/>
            </p:cNvSpPr>
            <p:nvPr/>
          </p:nvSpPr>
          <p:spPr bwMode="auto">
            <a:xfrm>
              <a:off x="4348" y="2237"/>
              <a:ext cx="13" cy="13"/>
            </a:xfrm>
            <a:custGeom>
              <a:avLst/>
              <a:gdLst>
                <a:gd name="T0" fmla="*/ 0 w 25"/>
                <a:gd name="T1" fmla="*/ 5 h 26"/>
                <a:gd name="T2" fmla="*/ 5 w 25"/>
                <a:gd name="T3" fmla="*/ 0 h 26"/>
                <a:gd name="T4" fmla="*/ 13 w 25"/>
                <a:gd name="T5" fmla="*/ 9 h 26"/>
                <a:gd name="T6" fmla="*/ 8 w 25"/>
                <a:gd name="T7" fmla="*/ 13 h 26"/>
                <a:gd name="T8" fmla="*/ 0 w 25"/>
                <a:gd name="T9" fmla="*/ 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6">
                  <a:moveTo>
                    <a:pt x="0" y="9"/>
                  </a:moveTo>
                  <a:lnTo>
                    <a:pt x="9" y="0"/>
                  </a:lnTo>
                  <a:lnTo>
                    <a:pt x="25" y="18"/>
                  </a:lnTo>
                  <a:lnTo>
                    <a:pt x="16" y="26"/>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14" name="Rectangle 307"/>
            <p:cNvSpPr>
              <a:spLocks noChangeArrowheads="1"/>
            </p:cNvSpPr>
            <p:nvPr/>
          </p:nvSpPr>
          <p:spPr bwMode="auto">
            <a:xfrm>
              <a:off x="4311" y="2306"/>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15" name="Rectangle 308"/>
            <p:cNvSpPr>
              <a:spLocks noChangeArrowheads="1"/>
            </p:cNvSpPr>
            <p:nvPr/>
          </p:nvSpPr>
          <p:spPr bwMode="auto">
            <a:xfrm>
              <a:off x="4105" y="2309"/>
              <a:ext cx="403"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16" name="Rectangle 309"/>
            <p:cNvSpPr>
              <a:spLocks noChangeArrowheads="1"/>
            </p:cNvSpPr>
            <p:nvPr/>
          </p:nvSpPr>
          <p:spPr bwMode="auto">
            <a:xfrm>
              <a:off x="4508" y="2309"/>
              <a:ext cx="11"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17" name="Rectangle 310"/>
            <p:cNvSpPr>
              <a:spLocks noChangeArrowheads="1"/>
            </p:cNvSpPr>
            <p:nvPr/>
          </p:nvSpPr>
          <p:spPr bwMode="auto">
            <a:xfrm>
              <a:off x="4100" y="2309"/>
              <a:ext cx="10" cy="13"/>
            </a:xfrm>
            <a:prstGeom prst="rect">
              <a:avLst/>
            </a:prstGeom>
            <a:solidFill>
              <a:srgbClr val="00000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18" name="Freeform 311"/>
            <p:cNvSpPr>
              <a:spLocks/>
            </p:cNvSpPr>
            <p:nvPr/>
          </p:nvSpPr>
          <p:spPr bwMode="auto">
            <a:xfrm>
              <a:off x="2947" y="2295"/>
              <a:ext cx="1137" cy="39"/>
            </a:xfrm>
            <a:custGeom>
              <a:avLst/>
              <a:gdLst>
                <a:gd name="T0" fmla="*/ 0 w 2352"/>
                <a:gd name="T1" fmla="*/ 0 h 74"/>
                <a:gd name="T2" fmla="*/ 284 w 2352"/>
                <a:gd name="T3" fmla="*/ 0 h 74"/>
                <a:gd name="T4" fmla="*/ 568 w 2352"/>
                <a:gd name="T5" fmla="*/ 0 h 74"/>
                <a:gd name="T6" fmla="*/ 852 w 2352"/>
                <a:gd name="T7" fmla="*/ 0 h 74"/>
                <a:gd name="T8" fmla="*/ 1137 w 2352"/>
                <a:gd name="T9" fmla="*/ 0 h 74"/>
                <a:gd name="T10" fmla="*/ 1137 w 2352"/>
                <a:gd name="T11" fmla="*/ 39 h 74"/>
                <a:gd name="T12" fmla="*/ 852 w 2352"/>
                <a:gd name="T13" fmla="*/ 39 h 74"/>
                <a:gd name="T14" fmla="*/ 568 w 2352"/>
                <a:gd name="T15" fmla="*/ 39 h 74"/>
                <a:gd name="T16" fmla="*/ 284 w 2352"/>
                <a:gd name="T17" fmla="*/ 39 h 74"/>
                <a:gd name="T18" fmla="*/ 0 w 2352"/>
                <a:gd name="T19" fmla="*/ 39 h 74"/>
                <a:gd name="T20" fmla="*/ 0 w 2352"/>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52" h="74">
                  <a:moveTo>
                    <a:pt x="0" y="0"/>
                  </a:moveTo>
                  <a:lnTo>
                    <a:pt x="588" y="0"/>
                  </a:lnTo>
                  <a:lnTo>
                    <a:pt x="1175" y="0"/>
                  </a:lnTo>
                  <a:lnTo>
                    <a:pt x="1763" y="0"/>
                  </a:lnTo>
                  <a:lnTo>
                    <a:pt x="2352" y="0"/>
                  </a:lnTo>
                  <a:lnTo>
                    <a:pt x="2352" y="74"/>
                  </a:lnTo>
                  <a:lnTo>
                    <a:pt x="1763" y="74"/>
                  </a:lnTo>
                  <a:lnTo>
                    <a:pt x="1175" y="74"/>
                  </a:lnTo>
                  <a:lnTo>
                    <a:pt x="588" y="74"/>
                  </a:lnTo>
                  <a:lnTo>
                    <a:pt x="0"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19" name="Freeform 312"/>
            <p:cNvSpPr>
              <a:spLocks/>
            </p:cNvSpPr>
            <p:nvPr/>
          </p:nvSpPr>
          <p:spPr bwMode="auto">
            <a:xfrm>
              <a:off x="3343" y="2218"/>
              <a:ext cx="37" cy="55"/>
            </a:xfrm>
            <a:custGeom>
              <a:avLst/>
              <a:gdLst>
                <a:gd name="T0" fmla="*/ 0 w 77"/>
                <a:gd name="T1" fmla="*/ 53 h 104"/>
                <a:gd name="T2" fmla="*/ 0 w 77"/>
                <a:gd name="T3" fmla="*/ 44 h 104"/>
                <a:gd name="T4" fmla="*/ 2 w 77"/>
                <a:gd name="T5" fmla="*/ 34 h 104"/>
                <a:gd name="T6" fmla="*/ 5 w 77"/>
                <a:gd name="T7" fmla="*/ 25 h 104"/>
                <a:gd name="T8" fmla="*/ 9 w 77"/>
                <a:gd name="T9" fmla="*/ 16 h 104"/>
                <a:gd name="T10" fmla="*/ 15 w 77"/>
                <a:gd name="T11" fmla="*/ 10 h 104"/>
                <a:gd name="T12" fmla="*/ 21 w 77"/>
                <a:gd name="T13" fmla="*/ 5 h 104"/>
                <a:gd name="T14" fmla="*/ 28 w 77"/>
                <a:gd name="T15" fmla="*/ 2 h 104"/>
                <a:gd name="T16" fmla="*/ 36 w 77"/>
                <a:gd name="T17" fmla="*/ 0 h 104"/>
                <a:gd name="T18" fmla="*/ 37 w 77"/>
                <a:gd name="T19" fmla="*/ 13 h 104"/>
                <a:gd name="T20" fmla="*/ 32 w 77"/>
                <a:gd name="T21" fmla="*/ 13 h 104"/>
                <a:gd name="T22" fmla="*/ 27 w 77"/>
                <a:gd name="T23" fmla="*/ 15 h 104"/>
                <a:gd name="T24" fmla="*/ 23 w 77"/>
                <a:gd name="T25" fmla="*/ 19 h 104"/>
                <a:gd name="T26" fmla="*/ 18 w 77"/>
                <a:gd name="T27" fmla="*/ 24 h 104"/>
                <a:gd name="T28" fmla="*/ 15 w 77"/>
                <a:gd name="T29" fmla="*/ 31 h 104"/>
                <a:gd name="T30" fmla="*/ 13 w 77"/>
                <a:gd name="T31" fmla="*/ 38 h 104"/>
                <a:gd name="T32" fmla="*/ 12 w 77"/>
                <a:gd name="T33" fmla="*/ 47 h 104"/>
                <a:gd name="T34" fmla="*/ 11 w 77"/>
                <a:gd name="T35" fmla="*/ 55 h 104"/>
                <a:gd name="T36" fmla="*/ 0 w 77"/>
                <a:gd name="T37" fmla="*/ 53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 h="104">
                  <a:moveTo>
                    <a:pt x="0" y="101"/>
                  </a:moveTo>
                  <a:lnTo>
                    <a:pt x="1" y="83"/>
                  </a:lnTo>
                  <a:lnTo>
                    <a:pt x="4" y="64"/>
                  </a:lnTo>
                  <a:lnTo>
                    <a:pt x="10" y="48"/>
                  </a:lnTo>
                  <a:lnTo>
                    <a:pt x="19" y="31"/>
                  </a:lnTo>
                  <a:lnTo>
                    <a:pt x="31" y="19"/>
                  </a:lnTo>
                  <a:lnTo>
                    <a:pt x="43" y="9"/>
                  </a:lnTo>
                  <a:lnTo>
                    <a:pt x="59" y="3"/>
                  </a:lnTo>
                  <a:lnTo>
                    <a:pt x="74" y="0"/>
                  </a:lnTo>
                  <a:lnTo>
                    <a:pt x="77" y="24"/>
                  </a:lnTo>
                  <a:lnTo>
                    <a:pt x="66" y="25"/>
                  </a:lnTo>
                  <a:lnTo>
                    <a:pt x="56" y="29"/>
                  </a:lnTo>
                  <a:lnTo>
                    <a:pt x="47" y="36"/>
                  </a:lnTo>
                  <a:lnTo>
                    <a:pt x="38" y="46"/>
                  </a:lnTo>
                  <a:lnTo>
                    <a:pt x="32" y="58"/>
                  </a:lnTo>
                  <a:lnTo>
                    <a:pt x="27" y="71"/>
                  </a:lnTo>
                  <a:lnTo>
                    <a:pt x="24" y="88"/>
                  </a:lnTo>
                  <a:lnTo>
                    <a:pt x="23" y="104"/>
                  </a:lnTo>
                  <a:lnTo>
                    <a:pt x="0" y="10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20" name="Freeform 313"/>
            <p:cNvSpPr>
              <a:spLocks/>
            </p:cNvSpPr>
            <p:nvPr/>
          </p:nvSpPr>
          <p:spPr bwMode="auto">
            <a:xfrm>
              <a:off x="3379" y="2217"/>
              <a:ext cx="11" cy="14"/>
            </a:xfrm>
            <a:custGeom>
              <a:avLst/>
              <a:gdLst>
                <a:gd name="T0" fmla="*/ 0 w 14"/>
                <a:gd name="T1" fmla="*/ 1 h 25"/>
                <a:gd name="T2" fmla="*/ 9 w 14"/>
                <a:gd name="T3" fmla="*/ 0 h 25"/>
                <a:gd name="T4" fmla="*/ 11 w 14"/>
                <a:gd name="T5" fmla="*/ 13 h 25"/>
                <a:gd name="T6" fmla="*/ 2 w 14"/>
                <a:gd name="T7" fmla="*/ 14 h 25"/>
                <a:gd name="T8" fmla="*/ 0 w 14"/>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0" y="1"/>
                  </a:moveTo>
                  <a:lnTo>
                    <a:pt x="12" y="0"/>
                  </a:lnTo>
                  <a:lnTo>
                    <a:pt x="14" y="24"/>
                  </a:lnTo>
                  <a:lnTo>
                    <a:pt x="3" y="25"/>
                  </a:ln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21" name="Freeform 314"/>
            <p:cNvSpPr>
              <a:spLocks/>
            </p:cNvSpPr>
            <p:nvPr/>
          </p:nvSpPr>
          <p:spPr bwMode="auto">
            <a:xfrm>
              <a:off x="3343" y="2269"/>
              <a:ext cx="11" cy="10"/>
            </a:xfrm>
            <a:custGeom>
              <a:avLst/>
              <a:gdLst>
                <a:gd name="T0" fmla="*/ 0 w 24"/>
                <a:gd name="T1" fmla="*/ 0 h 14"/>
                <a:gd name="T2" fmla="*/ 0 w 24"/>
                <a:gd name="T3" fmla="*/ 9 h 14"/>
                <a:gd name="T4" fmla="*/ 11 w 24"/>
                <a:gd name="T5" fmla="*/ 10 h 14"/>
                <a:gd name="T6" fmla="*/ 11 w 24"/>
                <a:gd name="T7" fmla="*/ 2 h 14"/>
                <a:gd name="T8" fmla="*/ 0 w 2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4">
                  <a:moveTo>
                    <a:pt x="1" y="0"/>
                  </a:moveTo>
                  <a:lnTo>
                    <a:pt x="0" y="12"/>
                  </a:lnTo>
                  <a:lnTo>
                    <a:pt x="23" y="14"/>
                  </a:lnTo>
                  <a:lnTo>
                    <a:pt x="24" y="3"/>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22" name="Rectangle 315"/>
            <p:cNvSpPr>
              <a:spLocks noChangeArrowheads="1"/>
            </p:cNvSpPr>
            <p:nvPr/>
          </p:nvSpPr>
          <p:spPr bwMode="auto">
            <a:xfrm>
              <a:off x="3379" y="2218"/>
              <a:ext cx="38" cy="1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23" name="Rectangle 316"/>
            <p:cNvSpPr>
              <a:spLocks noChangeArrowheads="1"/>
            </p:cNvSpPr>
            <p:nvPr/>
          </p:nvSpPr>
          <p:spPr bwMode="auto">
            <a:xfrm>
              <a:off x="3374" y="2218"/>
              <a:ext cx="10" cy="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24" name="Freeform 317"/>
            <p:cNvSpPr>
              <a:spLocks/>
            </p:cNvSpPr>
            <p:nvPr/>
          </p:nvSpPr>
          <p:spPr bwMode="auto">
            <a:xfrm>
              <a:off x="3344" y="2273"/>
              <a:ext cx="32" cy="47"/>
            </a:xfrm>
            <a:custGeom>
              <a:avLst/>
              <a:gdLst>
                <a:gd name="T0" fmla="*/ 31 w 66"/>
                <a:gd name="T1" fmla="*/ 47 h 90"/>
                <a:gd name="T2" fmla="*/ 24 w 66"/>
                <a:gd name="T3" fmla="*/ 46 h 90"/>
                <a:gd name="T4" fmla="*/ 17 w 66"/>
                <a:gd name="T5" fmla="*/ 43 h 90"/>
                <a:gd name="T6" fmla="*/ 12 w 66"/>
                <a:gd name="T7" fmla="*/ 40 h 90"/>
                <a:gd name="T8" fmla="*/ 7 w 66"/>
                <a:gd name="T9" fmla="*/ 34 h 90"/>
                <a:gd name="T10" fmla="*/ 4 w 66"/>
                <a:gd name="T11" fmla="*/ 27 h 90"/>
                <a:gd name="T12" fmla="*/ 2 w 66"/>
                <a:gd name="T13" fmla="*/ 19 h 90"/>
                <a:gd name="T14" fmla="*/ 0 w 66"/>
                <a:gd name="T15" fmla="*/ 9 h 90"/>
                <a:gd name="T16" fmla="*/ 0 w 66"/>
                <a:gd name="T17" fmla="*/ 0 h 90"/>
                <a:gd name="T18" fmla="*/ 11 w 66"/>
                <a:gd name="T19" fmla="*/ 0 h 90"/>
                <a:gd name="T20" fmla="*/ 11 w 66"/>
                <a:gd name="T21" fmla="*/ 8 h 90"/>
                <a:gd name="T22" fmla="*/ 13 w 66"/>
                <a:gd name="T23" fmla="*/ 16 h 90"/>
                <a:gd name="T24" fmla="*/ 14 w 66"/>
                <a:gd name="T25" fmla="*/ 22 h 90"/>
                <a:gd name="T26" fmla="*/ 17 w 66"/>
                <a:gd name="T27" fmla="*/ 27 h 90"/>
                <a:gd name="T28" fmla="*/ 20 w 66"/>
                <a:gd name="T29" fmla="*/ 30 h 90"/>
                <a:gd name="T30" fmla="*/ 23 w 66"/>
                <a:gd name="T31" fmla="*/ 33 h 90"/>
                <a:gd name="T32" fmla="*/ 27 w 66"/>
                <a:gd name="T33" fmla="*/ 34 h 90"/>
                <a:gd name="T34" fmla="*/ 32 w 66"/>
                <a:gd name="T35" fmla="*/ 35 h 90"/>
                <a:gd name="T36" fmla="*/ 31 w 66"/>
                <a:gd name="T37" fmla="*/ 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64" y="90"/>
                  </a:moveTo>
                  <a:lnTo>
                    <a:pt x="49" y="88"/>
                  </a:lnTo>
                  <a:lnTo>
                    <a:pt x="36" y="83"/>
                  </a:lnTo>
                  <a:lnTo>
                    <a:pt x="24" y="76"/>
                  </a:lnTo>
                  <a:lnTo>
                    <a:pt x="15" y="66"/>
                  </a:lnTo>
                  <a:lnTo>
                    <a:pt x="8" y="52"/>
                  </a:lnTo>
                  <a:lnTo>
                    <a:pt x="4" y="37"/>
                  </a:lnTo>
                  <a:lnTo>
                    <a:pt x="0" y="18"/>
                  </a:lnTo>
                  <a:lnTo>
                    <a:pt x="0" y="0"/>
                  </a:lnTo>
                  <a:lnTo>
                    <a:pt x="23" y="0"/>
                  </a:lnTo>
                  <a:lnTo>
                    <a:pt x="23" y="16"/>
                  </a:lnTo>
                  <a:lnTo>
                    <a:pt x="27" y="31"/>
                  </a:lnTo>
                  <a:lnTo>
                    <a:pt x="29" y="42"/>
                  </a:lnTo>
                  <a:lnTo>
                    <a:pt x="35" y="52"/>
                  </a:lnTo>
                  <a:lnTo>
                    <a:pt x="41" y="58"/>
                  </a:lnTo>
                  <a:lnTo>
                    <a:pt x="47" y="63"/>
                  </a:lnTo>
                  <a:lnTo>
                    <a:pt x="55" y="66"/>
                  </a:lnTo>
                  <a:lnTo>
                    <a:pt x="66" y="67"/>
                  </a:lnTo>
                  <a:lnTo>
                    <a:pt x="64"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25" name="Rectangle 318"/>
            <p:cNvSpPr>
              <a:spLocks noChangeArrowheads="1"/>
            </p:cNvSpPr>
            <p:nvPr/>
          </p:nvSpPr>
          <p:spPr bwMode="auto">
            <a:xfrm>
              <a:off x="3343" y="2263"/>
              <a:ext cx="11" cy="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26" name="Freeform 319"/>
            <p:cNvSpPr>
              <a:spLocks/>
            </p:cNvSpPr>
            <p:nvPr/>
          </p:nvSpPr>
          <p:spPr bwMode="auto">
            <a:xfrm>
              <a:off x="3374" y="2308"/>
              <a:ext cx="10" cy="13"/>
            </a:xfrm>
            <a:custGeom>
              <a:avLst/>
              <a:gdLst>
                <a:gd name="T0" fmla="*/ 0 w 14"/>
                <a:gd name="T1" fmla="*/ 12 h 24"/>
                <a:gd name="T2" fmla="*/ 8 w 14"/>
                <a:gd name="T3" fmla="*/ 13 h 24"/>
                <a:gd name="T4" fmla="*/ 10 w 14"/>
                <a:gd name="T5" fmla="*/ 1 h 24"/>
                <a:gd name="T6" fmla="*/ 1 w 14"/>
                <a:gd name="T7" fmla="*/ 0 h 24"/>
                <a:gd name="T8" fmla="*/ 0 w 14"/>
                <a:gd name="T9" fmla="*/ 1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4">
                  <a:moveTo>
                    <a:pt x="0" y="23"/>
                  </a:moveTo>
                  <a:lnTo>
                    <a:pt x="11" y="24"/>
                  </a:lnTo>
                  <a:lnTo>
                    <a:pt x="14" y="1"/>
                  </a:lnTo>
                  <a:lnTo>
                    <a:pt x="2"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27" name="Rectangle 320"/>
            <p:cNvSpPr>
              <a:spLocks noChangeArrowheads="1"/>
            </p:cNvSpPr>
            <p:nvPr/>
          </p:nvSpPr>
          <p:spPr bwMode="auto">
            <a:xfrm>
              <a:off x="3380" y="2309"/>
              <a:ext cx="113"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28" name="Rectangle 321"/>
            <p:cNvSpPr>
              <a:spLocks noChangeArrowheads="1"/>
            </p:cNvSpPr>
            <p:nvPr/>
          </p:nvSpPr>
          <p:spPr bwMode="auto">
            <a:xfrm>
              <a:off x="3374" y="2309"/>
              <a:ext cx="10"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29" name="Rectangle 322"/>
            <p:cNvSpPr>
              <a:spLocks noChangeArrowheads="1"/>
            </p:cNvSpPr>
            <p:nvPr/>
          </p:nvSpPr>
          <p:spPr bwMode="auto">
            <a:xfrm>
              <a:off x="3493" y="2309"/>
              <a:ext cx="11"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30" name="Rectangle 323"/>
            <p:cNvSpPr>
              <a:spLocks noChangeArrowheads="1"/>
            </p:cNvSpPr>
            <p:nvPr/>
          </p:nvSpPr>
          <p:spPr bwMode="auto">
            <a:xfrm>
              <a:off x="4233" y="2266"/>
              <a:ext cx="1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31" name="Freeform 324"/>
            <p:cNvSpPr>
              <a:spLocks/>
            </p:cNvSpPr>
            <p:nvPr/>
          </p:nvSpPr>
          <p:spPr bwMode="auto">
            <a:xfrm>
              <a:off x="3417" y="2304"/>
              <a:ext cx="10" cy="10"/>
            </a:xfrm>
            <a:custGeom>
              <a:avLst/>
              <a:gdLst>
                <a:gd name="T0" fmla="*/ 10 w 9"/>
                <a:gd name="T1" fmla="*/ 4 h 10"/>
                <a:gd name="T2" fmla="*/ 7 w 9"/>
                <a:gd name="T3" fmla="*/ 0 h 10"/>
                <a:gd name="T4" fmla="*/ 0 w 9"/>
                <a:gd name="T5" fmla="*/ 6 h 10"/>
                <a:gd name="T6" fmla="*/ 2 w 9"/>
                <a:gd name="T7" fmla="*/ 10 h 10"/>
                <a:gd name="T8" fmla="*/ 10 w 9"/>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4"/>
                  </a:moveTo>
                  <a:lnTo>
                    <a:pt x="6" y="0"/>
                  </a:lnTo>
                  <a:lnTo>
                    <a:pt x="0" y="6"/>
                  </a:lnTo>
                  <a:lnTo>
                    <a:pt x="2" y="10"/>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2" name="Freeform 325"/>
            <p:cNvSpPr>
              <a:spLocks/>
            </p:cNvSpPr>
            <p:nvPr/>
          </p:nvSpPr>
          <p:spPr bwMode="auto">
            <a:xfrm>
              <a:off x="4413" y="2004"/>
              <a:ext cx="30" cy="48"/>
            </a:xfrm>
            <a:custGeom>
              <a:avLst/>
              <a:gdLst>
                <a:gd name="T0" fmla="*/ 30 w 61"/>
                <a:gd name="T1" fmla="*/ 5 h 91"/>
                <a:gd name="T2" fmla="*/ 19 w 61"/>
                <a:gd name="T3" fmla="*/ 0 h 91"/>
                <a:gd name="T4" fmla="*/ 0 w 61"/>
                <a:gd name="T5" fmla="*/ 43 h 91"/>
                <a:gd name="T6" fmla="*/ 10 w 61"/>
                <a:gd name="T7" fmla="*/ 48 h 91"/>
                <a:gd name="T8" fmla="*/ 30 w 61"/>
                <a:gd name="T9" fmla="*/ 5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91">
                  <a:moveTo>
                    <a:pt x="61" y="10"/>
                  </a:moveTo>
                  <a:lnTo>
                    <a:pt x="39" y="0"/>
                  </a:lnTo>
                  <a:lnTo>
                    <a:pt x="0" y="81"/>
                  </a:lnTo>
                  <a:lnTo>
                    <a:pt x="21" y="91"/>
                  </a:lnTo>
                  <a:lnTo>
                    <a:pt x="6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3" name="Freeform 326"/>
            <p:cNvSpPr>
              <a:spLocks/>
            </p:cNvSpPr>
            <p:nvPr/>
          </p:nvSpPr>
          <p:spPr bwMode="auto">
            <a:xfrm>
              <a:off x="4433" y="1999"/>
              <a:ext cx="10" cy="10"/>
            </a:xfrm>
            <a:custGeom>
              <a:avLst/>
              <a:gdLst>
                <a:gd name="T0" fmla="*/ 10 w 22"/>
                <a:gd name="T1" fmla="*/ 10 h 10"/>
                <a:gd name="T2" fmla="*/ 0 w 22"/>
                <a:gd name="T3" fmla="*/ 0 h 10"/>
                <a:gd name="T4" fmla="*/ 10 w 22"/>
                <a:gd name="T5" fmla="*/ 10 h 10"/>
                <a:gd name="T6" fmla="*/ 0 60000 65536"/>
                <a:gd name="T7" fmla="*/ 0 60000 65536"/>
                <a:gd name="T8" fmla="*/ 0 60000 65536"/>
              </a:gdLst>
              <a:ahLst/>
              <a:cxnLst>
                <a:cxn ang="T6">
                  <a:pos x="T0" y="T1"/>
                </a:cxn>
                <a:cxn ang="T7">
                  <a:pos x="T2" y="T3"/>
                </a:cxn>
                <a:cxn ang="T8">
                  <a:pos x="T4" y="T5"/>
                </a:cxn>
              </a:cxnLst>
              <a:rect l="0" t="0" r="r" b="b"/>
              <a:pathLst>
                <a:path w="22" h="10">
                  <a:moveTo>
                    <a:pt x="22" y="10"/>
                  </a:moveTo>
                  <a:lnTo>
                    <a:pt x="0" y="0"/>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4" name="Freeform 327"/>
            <p:cNvSpPr>
              <a:spLocks/>
            </p:cNvSpPr>
            <p:nvPr/>
          </p:nvSpPr>
          <p:spPr bwMode="auto">
            <a:xfrm>
              <a:off x="4400" y="2047"/>
              <a:ext cx="24" cy="33"/>
            </a:xfrm>
            <a:custGeom>
              <a:avLst/>
              <a:gdLst>
                <a:gd name="T0" fmla="*/ 24 w 50"/>
                <a:gd name="T1" fmla="*/ 6 h 62"/>
                <a:gd name="T2" fmla="*/ 14 w 50"/>
                <a:gd name="T3" fmla="*/ 0 h 62"/>
                <a:gd name="T4" fmla="*/ 0 w 50"/>
                <a:gd name="T5" fmla="*/ 27 h 62"/>
                <a:gd name="T6" fmla="*/ 11 w 50"/>
                <a:gd name="T7" fmla="*/ 33 h 62"/>
                <a:gd name="T8" fmla="*/ 24 w 50"/>
                <a:gd name="T9" fmla="*/ 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62">
                  <a:moveTo>
                    <a:pt x="50" y="12"/>
                  </a:moveTo>
                  <a:lnTo>
                    <a:pt x="29" y="0"/>
                  </a:lnTo>
                  <a:lnTo>
                    <a:pt x="0" y="50"/>
                  </a:lnTo>
                  <a:lnTo>
                    <a:pt x="22" y="62"/>
                  </a:lnTo>
                  <a:lnTo>
                    <a:pt x="5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5" name="Freeform 328"/>
            <p:cNvSpPr>
              <a:spLocks/>
            </p:cNvSpPr>
            <p:nvPr/>
          </p:nvSpPr>
          <p:spPr bwMode="auto">
            <a:xfrm>
              <a:off x="4413" y="2043"/>
              <a:ext cx="11" cy="10"/>
            </a:xfrm>
            <a:custGeom>
              <a:avLst/>
              <a:gdLst>
                <a:gd name="T0" fmla="*/ 11 w 21"/>
                <a:gd name="T1" fmla="*/ 8 h 12"/>
                <a:gd name="T2" fmla="*/ 11 w 21"/>
                <a:gd name="T3" fmla="*/ 10 h 12"/>
                <a:gd name="T4" fmla="*/ 0 w 21"/>
                <a:gd name="T5" fmla="*/ 0 h 12"/>
                <a:gd name="T6" fmla="*/ 11 w 21"/>
                <a:gd name="T7" fmla="*/ 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2">
                  <a:moveTo>
                    <a:pt x="21" y="10"/>
                  </a:moveTo>
                  <a:lnTo>
                    <a:pt x="21" y="12"/>
                  </a:lnTo>
                  <a:lnTo>
                    <a:pt x="0" y="0"/>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6" name="Freeform 329"/>
            <p:cNvSpPr>
              <a:spLocks/>
            </p:cNvSpPr>
            <p:nvPr/>
          </p:nvSpPr>
          <p:spPr bwMode="auto">
            <a:xfrm>
              <a:off x="4382" y="2072"/>
              <a:ext cx="28" cy="33"/>
            </a:xfrm>
            <a:custGeom>
              <a:avLst/>
              <a:gdLst>
                <a:gd name="T0" fmla="*/ 28 w 59"/>
                <a:gd name="T1" fmla="*/ 8 h 62"/>
                <a:gd name="T2" fmla="*/ 19 w 59"/>
                <a:gd name="T3" fmla="*/ 0 h 62"/>
                <a:gd name="T4" fmla="*/ 0 w 59"/>
                <a:gd name="T5" fmla="*/ 25 h 62"/>
                <a:gd name="T6" fmla="*/ 9 w 59"/>
                <a:gd name="T7" fmla="*/ 33 h 62"/>
                <a:gd name="T8" fmla="*/ 28 w 59"/>
                <a:gd name="T9" fmla="*/ 8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2">
                  <a:moveTo>
                    <a:pt x="59" y="15"/>
                  </a:moveTo>
                  <a:lnTo>
                    <a:pt x="40" y="0"/>
                  </a:lnTo>
                  <a:lnTo>
                    <a:pt x="0" y="47"/>
                  </a:lnTo>
                  <a:lnTo>
                    <a:pt x="19" y="62"/>
                  </a:lnTo>
                  <a:lnTo>
                    <a:pt x="5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7" name="Freeform 330"/>
            <p:cNvSpPr>
              <a:spLocks/>
            </p:cNvSpPr>
            <p:nvPr/>
          </p:nvSpPr>
          <p:spPr bwMode="auto">
            <a:xfrm>
              <a:off x="4400" y="2070"/>
              <a:ext cx="11" cy="10"/>
            </a:xfrm>
            <a:custGeom>
              <a:avLst/>
              <a:gdLst>
                <a:gd name="T0" fmla="*/ 11 w 22"/>
                <a:gd name="T1" fmla="*/ 9 h 15"/>
                <a:gd name="T2" fmla="*/ 11 w 22"/>
                <a:gd name="T3" fmla="*/ 10 h 15"/>
                <a:gd name="T4" fmla="*/ 1 w 22"/>
                <a:gd name="T5" fmla="*/ 0 h 15"/>
                <a:gd name="T6" fmla="*/ 0 w 22"/>
                <a:gd name="T7" fmla="*/ 1 h 15"/>
                <a:gd name="T8" fmla="*/ 11 w 22"/>
                <a:gd name="T9" fmla="*/ 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2" y="14"/>
                  </a:moveTo>
                  <a:lnTo>
                    <a:pt x="21" y="15"/>
                  </a:lnTo>
                  <a:lnTo>
                    <a:pt x="2" y="0"/>
                  </a:lnTo>
                  <a:lnTo>
                    <a:pt x="0" y="2"/>
                  </a:lnTo>
                  <a:lnTo>
                    <a:pt x="2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8" name="Freeform 331"/>
            <p:cNvSpPr>
              <a:spLocks/>
            </p:cNvSpPr>
            <p:nvPr/>
          </p:nvSpPr>
          <p:spPr bwMode="auto">
            <a:xfrm>
              <a:off x="4223" y="2097"/>
              <a:ext cx="168" cy="164"/>
            </a:xfrm>
            <a:custGeom>
              <a:avLst/>
              <a:gdLst>
                <a:gd name="T0" fmla="*/ 168 w 345"/>
                <a:gd name="T1" fmla="*/ 10 h 310"/>
                <a:gd name="T2" fmla="*/ 160 w 345"/>
                <a:gd name="T3" fmla="*/ 0 h 310"/>
                <a:gd name="T4" fmla="*/ 0 w 345"/>
                <a:gd name="T5" fmla="*/ 155 h 310"/>
                <a:gd name="T6" fmla="*/ 8 w 345"/>
                <a:gd name="T7" fmla="*/ 164 h 310"/>
                <a:gd name="T8" fmla="*/ 168 w 345"/>
                <a:gd name="T9" fmla="*/ 1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 h="310">
                  <a:moveTo>
                    <a:pt x="345" y="18"/>
                  </a:moveTo>
                  <a:lnTo>
                    <a:pt x="328" y="0"/>
                  </a:lnTo>
                  <a:lnTo>
                    <a:pt x="0" y="293"/>
                  </a:lnTo>
                  <a:lnTo>
                    <a:pt x="17" y="310"/>
                  </a:lnTo>
                  <a:lnTo>
                    <a:pt x="34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39" name="Freeform 332"/>
            <p:cNvSpPr>
              <a:spLocks/>
            </p:cNvSpPr>
            <p:nvPr/>
          </p:nvSpPr>
          <p:spPr bwMode="auto">
            <a:xfrm>
              <a:off x="4382" y="2096"/>
              <a:ext cx="10" cy="10"/>
            </a:xfrm>
            <a:custGeom>
              <a:avLst/>
              <a:gdLst>
                <a:gd name="T0" fmla="*/ 10 w 19"/>
                <a:gd name="T1" fmla="*/ 9 h 18"/>
                <a:gd name="T2" fmla="*/ 9 w 19"/>
                <a:gd name="T3" fmla="*/ 10 h 18"/>
                <a:gd name="T4" fmla="*/ 1 w 19"/>
                <a:gd name="T5" fmla="*/ 0 h 18"/>
                <a:gd name="T6" fmla="*/ 0 w 19"/>
                <a:gd name="T7" fmla="*/ 1 h 18"/>
                <a:gd name="T8" fmla="*/ 10 w 19"/>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8">
                  <a:moveTo>
                    <a:pt x="19" y="16"/>
                  </a:moveTo>
                  <a:lnTo>
                    <a:pt x="18" y="18"/>
                  </a:lnTo>
                  <a:lnTo>
                    <a:pt x="1" y="0"/>
                  </a:lnTo>
                  <a:lnTo>
                    <a:pt x="0" y="1"/>
                  </a:lnTo>
                  <a:lnTo>
                    <a:pt x="1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40" name="Freeform 333"/>
            <p:cNvSpPr>
              <a:spLocks/>
            </p:cNvSpPr>
            <p:nvPr/>
          </p:nvSpPr>
          <p:spPr bwMode="auto">
            <a:xfrm>
              <a:off x="4212" y="2252"/>
              <a:ext cx="19" cy="20"/>
            </a:xfrm>
            <a:custGeom>
              <a:avLst/>
              <a:gdLst>
                <a:gd name="T0" fmla="*/ 19 w 39"/>
                <a:gd name="T1" fmla="*/ 9 h 37"/>
                <a:gd name="T2" fmla="*/ 11 w 39"/>
                <a:gd name="T3" fmla="*/ 0 h 37"/>
                <a:gd name="T4" fmla="*/ 0 w 39"/>
                <a:gd name="T5" fmla="*/ 11 h 37"/>
                <a:gd name="T6" fmla="*/ 8 w 39"/>
                <a:gd name="T7" fmla="*/ 20 h 37"/>
                <a:gd name="T8" fmla="*/ 19 w 39"/>
                <a:gd name="T9" fmla="*/ 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7">
                  <a:moveTo>
                    <a:pt x="39" y="17"/>
                  </a:moveTo>
                  <a:lnTo>
                    <a:pt x="22" y="0"/>
                  </a:lnTo>
                  <a:lnTo>
                    <a:pt x="0" y="20"/>
                  </a:lnTo>
                  <a:lnTo>
                    <a:pt x="17" y="37"/>
                  </a:lnTo>
                  <a:lnTo>
                    <a:pt x="3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41" name="Freeform 334"/>
            <p:cNvSpPr>
              <a:spLocks/>
            </p:cNvSpPr>
            <p:nvPr/>
          </p:nvSpPr>
          <p:spPr bwMode="auto">
            <a:xfrm>
              <a:off x="4223" y="2251"/>
              <a:ext cx="10" cy="10"/>
            </a:xfrm>
            <a:custGeom>
              <a:avLst/>
              <a:gdLst>
                <a:gd name="T0" fmla="*/ 0 w 17"/>
                <a:gd name="T1" fmla="*/ 0 h 17"/>
                <a:gd name="T2" fmla="*/ 10 w 17"/>
                <a:gd name="T3" fmla="*/ 10 h 17"/>
                <a:gd name="T4" fmla="*/ 0 w 17"/>
                <a:gd name="T5" fmla="*/ 0 h 17"/>
                <a:gd name="T6" fmla="*/ 0 60000 65536"/>
                <a:gd name="T7" fmla="*/ 0 60000 65536"/>
                <a:gd name="T8" fmla="*/ 0 60000 65536"/>
              </a:gdLst>
              <a:ahLst/>
              <a:cxnLst>
                <a:cxn ang="T6">
                  <a:pos x="T0" y="T1"/>
                </a:cxn>
                <a:cxn ang="T7">
                  <a:pos x="T2" y="T3"/>
                </a:cxn>
                <a:cxn ang="T8">
                  <a:pos x="T4" y="T5"/>
                </a:cxn>
              </a:cxnLst>
              <a:rect l="0" t="0" r="r" b="b"/>
              <a:pathLst>
                <a:path w="17" h="17">
                  <a:moveTo>
                    <a:pt x="0" y="0"/>
                  </a:moveTo>
                  <a:lnTo>
                    <a:pt x="17"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de-DE" smtClean="0">
                <a:solidFill>
                  <a:srgbClr val="000000"/>
                </a:solidFill>
              </a:endParaRPr>
            </a:p>
          </p:txBody>
        </p:sp>
        <p:sp>
          <p:nvSpPr>
            <p:cNvPr id="142" name="Freeform 335"/>
            <p:cNvSpPr>
              <a:spLocks/>
            </p:cNvSpPr>
            <p:nvPr/>
          </p:nvSpPr>
          <p:spPr bwMode="auto">
            <a:xfrm>
              <a:off x="4197" y="2263"/>
              <a:ext cx="24" cy="25"/>
            </a:xfrm>
            <a:custGeom>
              <a:avLst/>
              <a:gdLst>
                <a:gd name="T0" fmla="*/ 24 w 49"/>
                <a:gd name="T1" fmla="*/ 9 h 47"/>
                <a:gd name="T2" fmla="*/ 16 w 49"/>
                <a:gd name="T3" fmla="*/ 0 h 47"/>
                <a:gd name="T4" fmla="*/ 0 w 49"/>
                <a:gd name="T5" fmla="*/ 16 h 47"/>
                <a:gd name="T6" fmla="*/ 8 w 49"/>
                <a:gd name="T7" fmla="*/ 25 h 47"/>
                <a:gd name="T8" fmla="*/ 24 w 49"/>
                <a:gd name="T9" fmla="*/ 9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7">
                  <a:moveTo>
                    <a:pt x="49" y="17"/>
                  </a:moveTo>
                  <a:lnTo>
                    <a:pt x="32" y="0"/>
                  </a:lnTo>
                  <a:lnTo>
                    <a:pt x="0" y="30"/>
                  </a:lnTo>
                  <a:lnTo>
                    <a:pt x="17" y="47"/>
                  </a:lnTo>
                  <a:lnTo>
                    <a:pt x="49" y="17"/>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3" name="Freeform 336"/>
            <p:cNvSpPr>
              <a:spLocks/>
            </p:cNvSpPr>
            <p:nvPr/>
          </p:nvSpPr>
          <p:spPr bwMode="auto">
            <a:xfrm>
              <a:off x="4212" y="2262"/>
              <a:ext cx="11" cy="10"/>
            </a:xfrm>
            <a:custGeom>
              <a:avLst/>
              <a:gdLst>
                <a:gd name="T0" fmla="*/ 0 w 17"/>
                <a:gd name="T1" fmla="*/ 0 h 17"/>
                <a:gd name="T2" fmla="*/ 11 w 17"/>
                <a:gd name="T3" fmla="*/ 10 h 17"/>
                <a:gd name="T4" fmla="*/ 0 w 17"/>
                <a:gd name="T5" fmla="*/ 0 h 17"/>
                <a:gd name="T6" fmla="*/ 0 60000 65536"/>
                <a:gd name="T7" fmla="*/ 0 60000 65536"/>
                <a:gd name="T8" fmla="*/ 0 60000 65536"/>
              </a:gdLst>
              <a:ahLst/>
              <a:cxnLst>
                <a:cxn ang="T6">
                  <a:pos x="T0" y="T1"/>
                </a:cxn>
                <a:cxn ang="T7">
                  <a:pos x="T2" y="T3"/>
                </a:cxn>
                <a:cxn ang="T8">
                  <a:pos x="T4" y="T5"/>
                </a:cxn>
              </a:cxnLst>
              <a:rect l="0" t="0" r="r" b="b"/>
              <a:pathLst>
                <a:path w="17" h="17">
                  <a:moveTo>
                    <a:pt x="0" y="0"/>
                  </a:moveTo>
                  <a:lnTo>
                    <a:pt x="17" y="17"/>
                  </a:lnTo>
                  <a:lnTo>
                    <a:pt x="0" y="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4" name="Freeform 337"/>
            <p:cNvSpPr>
              <a:spLocks/>
            </p:cNvSpPr>
            <p:nvPr/>
          </p:nvSpPr>
          <p:spPr bwMode="auto">
            <a:xfrm>
              <a:off x="4184" y="2278"/>
              <a:ext cx="21" cy="21"/>
            </a:xfrm>
            <a:custGeom>
              <a:avLst/>
              <a:gdLst>
                <a:gd name="T0" fmla="*/ 21 w 45"/>
                <a:gd name="T1" fmla="*/ 11 h 40"/>
                <a:gd name="T2" fmla="*/ 15 w 45"/>
                <a:gd name="T3" fmla="*/ 0 h 40"/>
                <a:gd name="T4" fmla="*/ 0 w 45"/>
                <a:gd name="T5" fmla="*/ 11 h 40"/>
                <a:gd name="T6" fmla="*/ 6 w 45"/>
                <a:gd name="T7" fmla="*/ 21 h 40"/>
                <a:gd name="T8" fmla="*/ 21 w 45"/>
                <a:gd name="T9" fmla="*/ 1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0">
                  <a:moveTo>
                    <a:pt x="45" y="20"/>
                  </a:moveTo>
                  <a:lnTo>
                    <a:pt x="32" y="0"/>
                  </a:lnTo>
                  <a:lnTo>
                    <a:pt x="0" y="20"/>
                  </a:lnTo>
                  <a:lnTo>
                    <a:pt x="13" y="40"/>
                  </a:lnTo>
                  <a:lnTo>
                    <a:pt x="45" y="2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5" name="Freeform 338"/>
            <p:cNvSpPr>
              <a:spLocks/>
            </p:cNvSpPr>
            <p:nvPr/>
          </p:nvSpPr>
          <p:spPr bwMode="auto">
            <a:xfrm>
              <a:off x="4197" y="2278"/>
              <a:ext cx="11" cy="11"/>
            </a:xfrm>
            <a:custGeom>
              <a:avLst/>
              <a:gdLst>
                <a:gd name="T0" fmla="*/ 11 w 17"/>
                <a:gd name="T1" fmla="*/ 10 h 20"/>
                <a:gd name="T2" fmla="*/ 10 w 17"/>
                <a:gd name="T3" fmla="*/ 11 h 20"/>
                <a:gd name="T4" fmla="*/ 2 w 17"/>
                <a:gd name="T5" fmla="*/ 0 h 20"/>
                <a:gd name="T6" fmla="*/ 0 w 17"/>
                <a:gd name="T7" fmla="*/ 1 h 20"/>
                <a:gd name="T8" fmla="*/ 11 w 17"/>
                <a:gd name="T9" fmla="*/ 1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0">
                  <a:moveTo>
                    <a:pt x="17" y="18"/>
                  </a:moveTo>
                  <a:lnTo>
                    <a:pt x="16" y="20"/>
                  </a:lnTo>
                  <a:lnTo>
                    <a:pt x="3" y="0"/>
                  </a:lnTo>
                  <a:lnTo>
                    <a:pt x="0" y="1"/>
                  </a:lnTo>
                  <a:lnTo>
                    <a:pt x="17" y="18"/>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6" name="Freeform 339"/>
            <p:cNvSpPr>
              <a:spLocks/>
            </p:cNvSpPr>
            <p:nvPr/>
          </p:nvSpPr>
          <p:spPr bwMode="auto">
            <a:xfrm>
              <a:off x="4158" y="2289"/>
              <a:ext cx="31" cy="21"/>
            </a:xfrm>
            <a:custGeom>
              <a:avLst/>
              <a:gdLst>
                <a:gd name="T0" fmla="*/ 31 w 64"/>
                <a:gd name="T1" fmla="*/ 11 h 41"/>
                <a:gd name="T2" fmla="*/ 26 w 64"/>
                <a:gd name="T3" fmla="*/ 0 h 41"/>
                <a:gd name="T4" fmla="*/ 0 w 64"/>
                <a:gd name="T5" fmla="*/ 10 h 41"/>
                <a:gd name="T6" fmla="*/ 5 w 64"/>
                <a:gd name="T7" fmla="*/ 21 h 41"/>
                <a:gd name="T8" fmla="*/ 31 w 64"/>
                <a:gd name="T9" fmla="*/ 11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41">
                  <a:moveTo>
                    <a:pt x="64" y="21"/>
                  </a:moveTo>
                  <a:lnTo>
                    <a:pt x="53" y="0"/>
                  </a:lnTo>
                  <a:lnTo>
                    <a:pt x="0" y="20"/>
                  </a:lnTo>
                  <a:lnTo>
                    <a:pt x="10" y="41"/>
                  </a:lnTo>
                  <a:lnTo>
                    <a:pt x="64" y="21"/>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7" name="Freeform 340"/>
            <p:cNvSpPr>
              <a:spLocks/>
            </p:cNvSpPr>
            <p:nvPr/>
          </p:nvSpPr>
          <p:spPr bwMode="auto">
            <a:xfrm>
              <a:off x="4184" y="2289"/>
              <a:ext cx="10" cy="11"/>
            </a:xfrm>
            <a:custGeom>
              <a:avLst/>
              <a:gdLst>
                <a:gd name="T0" fmla="*/ 10 w 13"/>
                <a:gd name="T1" fmla="*/ 10 h 21"/>
                <a:gd name="T2" fmla="*/ 9 w 13"/>
                <a:gd name="T3" fmla="*/ 11 h 21"/>
                <a:gd name="T4" fmla="*/ 1 w 13"/>
                <a:gd name="T5" fmla="*/ 0 h 21"/>
                <a:gd name="T6" fmla="*/ 0 w 13"/>
                <a:gd name="T7" fmla="*/ 0 h 21"/>
                <a:gd name="T8" fmla="*/ 10 w 13"/>
                <a:gd name="T9" fmla="*/ 1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13" y="20"/>
                  </a:moveTo>
                  <a:lnTo>
                    <a:pt x="12" y="21"/>
                  </a:lnTo>
                  <a:lnTo>
                    <a:pt x="1" y="0"/>
                  </a:lnTo>
                  <a:lnTo>
                    <a:pt x="0" y="0"/>
                  </a:lnTo>
                  <a:lnTo>
                    <a:pt x="13" y="20"/>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8" name="Freeform 341"/>
            <p:cNvSpPr>
              <a:spLocks/>
            </p:cNvSpPr>
            <p:nvPr/>
          </p:nvSpPr>
          <p:spPr bwMode="auto">
            <a:xfrm>
              <a:off x="4138" y="2298"/>
              <a:ext cx="23" cy="18"/>
            </a:xfrm>
            <a:custGeom>
              <a:avLst/>
              <a:gdLst>
                <a:gd name="T0" fmla="*/ 23 w 48"/>
                <a:gd name="T1" fmla="*/ 13 h 33"/>
                <a:gd name="T2" fmla="*/ 20 w 48"/>
                <a:gd name="T3" fmla="*/ 0 h 33"/>
                <a:gd name="T4" fmla="*/ 0 w 48"/>
                <a:gd name="T5" fmla="*/ 5 h 33"/>
                <a:gd name="T6" fmla="*/ 3 w 48"/>
                <a:gd name="T7" fmla="*/ 18 h 33"/>
                <a:gd name="T8" fmla="*/ 23 w 48"/>
                <a:gd name="T9" fmla="*/ 1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3">
                  <a:moveTo>
                    <a:pt x="48" y="23"/>
                  </a:moveTo>
                  <a:lnTo>
                    <a:pt x="42" y="0"/>
                  </a:lnTo>
                  <a:lnTo>
                    <a:pt x="0" y="10"/>
                  </a:lnTo>
                  <a:lnTo>
                    <a:pt x="6" y="33"/>
                  </a:lnTo>
                  <a:lnTo>
                    <a:pt x="48" y="23"/>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49" name="Freeform 342"/>
            <p:cNvSpPr>
              <a:spLocks/>
            </p:cNvSpPr>
            <p:nvPr/>
          </p:nvSpPr>
          <p:spPr bwMode="auto">
            <a:xfrm>
              <a:off x="4158" y="2298"/>
              <a:ext cx="10" cy="12"/>
            </a:xfrm>
            <a:custGeom>
              <a:avLst/>
              <a:gdLst>
                <a:gd name="T0" fmla="*/ 7 w 14"/>
                <a:gd name="T1" fmla="*/ 12 h 23"/>
                <a:gd name="T2" fmla="*/ 10 w 14"/>
                <a:gd name="T3" fmla="*/ 11 h 23"/>
                <a:gd name="T4" fmla="*/ 5 w 14"/>
                <a:gd name="T5" fmla="*/ 12 h 23"/>
                <a:gd name="T6" fmla="*/ 1 w 14"/>
                <a:gd name="T7" fmla="*/ 0 h 23"/>
                <a:gd name="T8" fmla="*/ 0 w 14"/>
                <a:gd name="T9" fmla="*/ 1 h 23"/>
                <a:gd name="T10" fmla="*/ 7 w 14"/>
                <a:gd name="T11" fmla="*/ 12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3">
                  <a:moveTo>
                    <a:pt x="10" y="23"/>
                  </a:moveTo>
                  <a:lnTo>
                    <a:pt x="14" y="22"/>
                  </a:lnTo>
                  <a:lnTo>
                    <a:pt x="7" y="23"/>
                  </a:lnTo>
                  <a:lnTo>
                    <a:pt x="1" y="0"/>
                  </a:lnTo>
                  <a:lnTo>
                    <a:pt x="0" y="2"/>
                  </a:lnTo>
                  <a:lnTo>
                    <a:pt x="10" y="23"/>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50" name="Freeform 343"/>
            <p:cNvSpPr>
              <a:spLocks/>
            </p:cNvSpPr>
            <p:nvPr/>
          </p:nvSpPr>
          <p:spPr bwMode="auto">
            <a:xfrm>
              <a:off x="4107" y="2304"/>
              <a:ext cx="34" cy="17"/>
            </a:xfrm>
            <a:custGeom>
              <a:avLst/>
              <a:gdLst>
                <a:gd name="T0" fmla="*/ 34 w 70"/>
                <a:gd name="T1" fmla="*/ 12 h 33"/>
                <a:gd name="T2" fmla="*/ 32 w 70"/>
                <a:gd name="T3" fmla="*/ 0 h 33"/>
                <a:gd name="T4" fmla="*/ 0 w 70"/>
                <a:gd name="T5" fmla="*/ 5 h 33"/>
                <a:gd name="T6" fmla="*/ 2 w 70"/>
                <a:gd name="T7" fmla="*/ 17 h 33"/>
                <a:gd name="T8" fmla="*/ 34 w 70"/>
                <a:gd name="T9" fmla="*/ 12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33">
                  <a:moveTo>
                    <a:pt x="70" y="23"/>
                  </a:moveTo>
                  <a:lnTo>
                    <a:pt x="65" y="0"/>
                  </a:lnTo>
                  <a:lnTo>
                    <a:pt x="0" y="10"/>
                  </a:lnTo>
                  <a:lnTo>
                    <a:pt x="5" y="33"/>
                  </a:lnTo>
                  <a:lnTo>
                    <a:pt x="70" y="23"/>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51" name="Freeform 344"/>
            <p:cNvSpPr>
              <a:spLocks/>
            </p:cNvSpPr>
            <p:nvPr/>
          </p:nvSpPr>
          <p:spPr bwMode="auto">
            <a:xfrm>
              <a:off x="4138" y="2304"/>
              <a:ext cx="10" cy="12"/>
            </a:xfrm>
            <a:custGeom>
              <a:avLst/>
              <a:gdLst>
                <a:gd name="T0" fmla="*/ 10 w 6"/>
                <a:gd name="T1" fmla="*/ 12 h 23"/>
                <a:gd name="T2" fmla="*/ 2 w 6"/>
                <a:gd name="T3" fmla="*/ 0 h 23"/>
                <a:gd name="T4" fmla="*/ 0 w 6"/>
                <a:gd name="T5" fmla="*/ 0 h 23"/>
                <a:gd name="T6" fmla="*/ 10 w 6"/>
                <a:gd name="T7" fmla="*/ 12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3">
                  <a:moveTo>
                    <a:pt x="6" y="23"/>
                  </a:moveTo>
                  <a:lnTo>
                    <a:pt x="1" y="0"/>
                  </a:lnTo>
                  <a:lnTo>
                    <a:pt x="0" y="0"/>
                  </a:lnTo>
                  <a:lnTo>
                    <a:pt x="6" y="23"/>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52" name="Rectangle 345"/>
            <p:cNvSpPr>
              <a:spLocks noChangeArrowheads="1"/>
            </p:cNvSpPr>
            <p:nvPr/>
          </p:nvSpPr>
          <p:spPr bwMode="auto">
            <a:xfrm>
              <a:off x="4039" y="2309"/>
              <a:ext cx="69" cy="13"/>
            </a:xfrm>
            <a:prstGeom prst="rect">
              <a:avLst/>
            </a:prstGeom>
            <a:solidFill>
              <a:srgbClr val="00000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53" name="Freeform 346"/>
            <p:cNvSpPr>
              <a:spLocks/>
            </p:cNvSpPr>
            <p:nvPr/>
          </p:nvSpPr>
          <p:spPr bwMode="auto">
            <a:xfrm>
              <a:off x="4106" y="2309"/>
              <a:ext cx="10" cy="13"/>
            </a:xfrm>
            <a:custGeom>
              <a:avLst/>
              <a:gdLst>
                <a:gd name="T0" fmla="*/ 10 w 8"/>
                <a:gd name="T1" fmla="*/ 12 h 24"/>
                <a:gd name="T2" fmla="*/ 0 w 8"/>
                <a:gd name="T3" fmla="*/ 13 h 24"/>
                <a:gd name="T4" fmla="*/ 6 w 8"/>
                <a:gd name="T5" fmla="*/ 13 h 24"/>
                <a:gd name="T6" fmla="*/ 6 w 8"/>
                <a:gd name="T7" fmla="*/ 0 h 24"/>
                <a:gd name="T8" fmla="*/ 4 w 8"/>
                <a:gd name="T9" fmla="*/ 0 h 24"/>
                <a:gd name="T10" fmla="*/ 10 w 8"/>
                <a:gd name="T11" fmla="*/ 12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4">
                  <a:moveTo>
                    <a:pt x="8" y="23"/>
                  </a:moveTo>
                  <a:lnTo>
                    <a:pt x="0" y="24"/>
                  </a:lnTo>
                  <a:lnTo>
                    <a:pt x="5" y="24"/>
                  </a:lnTo>
                  <a:lnTo>
                    <a:pt x="5" y="0"/>
                  </a:lnTo>
                  <a:lnTo>
                    <a:pt x="3" y="0"/>
                  </a:lnTo>
                  <a:lnTo>
                    <a:pt x="8" y="23"/>
                  </a:lnTo>
                  <a:close/>
                </a:path>
              </a:pathLst>
            </a:custGeom>
            <a:solidFill>
              <a:srgbClr val="000000"/>
            </a:solidFill>
            <a:ln w="9525">
              <a:solidFill>
                <a:srgbClr val="000000"/>
              </a:solidFill>
              <a:round/>
              <a:headEnd/>
              <a:tailEnd/>
            </a:ln>
          </p:spPr>
          <p:txBody>
            <a:bodyPr/>
            <a:lstStyle/>
            <a:p>
              <a:pPr fontAlgn="base">
                <a:spcBef>
                  <a:spcPct val="0"/>
                </a:spcBef>
                <a:spcAft>
                  <a:spcPct val="0"/>
                </a:spcAft>
              </a:pPr>
              <a:endParaRPr lang="de-DE" smtClean="0">
                <a:solidFill>
                  <a:srgbClr val="000000"/>
                </a:solidFill>
              </a:endParaRPr>
            </a:p>
          </p:txBody>
        </p:sp>
        <p:sp>
          <p:nvSpPr>
            <p:cNvPr id="154" name="Rectangle 347"/>
            <p:cNvSpPr>
              <a:spLocks noChangeArrowheads="1"/>
            </p:cNvSpPr>
            <p:nvPr/>
          </p:nvSpPr>
          <p:spPr bwMode="auto">
            <a:xfrm>
              <a:off x="4033" y="2309"/>
              <a:ext cx="10" cy="13"/>
            </a:xfrm>
            <a:prstGeom prst="rect">
              <a:avLst/>
            </a:prstGeom>
            <a:solidFill>
              <a:srgbClr val="00000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55" name="Freeform 348"/>
            <p:cNvSpPr>
              <a:spLocks/>
            </p:cNvSpPr>
            <p:nvPr/>
          </p:nvSpPr>
          <p:spPr bwMode="auto">
            <a:xfrm>
              <a:off x="4103" y="2256"/>
              <a:ext cx="53" cy="62"/>
            </a:xfrm>
            <a:custGeom>
              <a:avLst/>
              <a:gdLst>
                <a:gd name="T0" fmla="*/ 0 w 227"/>
                <a:gd name="T1" fmla="*/ 62 h 272"/>
                <a:gd name="T2" fmla="*/ 42 w 227"/>
                <a:gd name="T3" fmla="*/ 41 h 272"/>
                <a:gd name="T4" fmla="*/ 53 w 227"/>
                <a:gd name="T5" fmla="*/ 0 h 272"/>
                <a:gd name="T6" fmla="*/ 0 60000 65536"/>
                <a:gd name="T7" fmla="*/ 0 60000 65536"/>
                <a:gd name="T8" fmla="*/ 0 60000 65536"/>
              </a:gdLst>
              <a:ahLst/>
              <a:cxnLst>
                <a:cxn ang="T6">
                  <a:pos x="T0" y="T1"/>
                </a:cxn>
                <a:cxn ang="T7">
                  <a:pos x="T2" y="T3"/>
                </a:cxn>
                <a:cxn ang="T8">
                  <a:pos x="T4" y="T5"/>
                </a:cxn>
              </a:cxnLst>
              <a:rect l="0" t="0" r="r" b="b"/>
              <a:pathLst>
                <a:path w="227" h="272">
                  <a:moveTo>
                    <a:pt x="0" y="272"/>
                  </a:moveTo>
                  <a:cubicBezTo>
                    <a:pt x="72" y="249"/>
                    <a:pt x="144" y="227"/>
                    <a:pt x="182" y="182"/>
                  </a:cubicBezTo>
                  <a:cubicBezTo>
                    <a:pt x="220" y="137"/>
                    <a:pt x="223" y="68"/>
                    <a:pt x="227" y="0"/>
                  </a:cubicBezTo>
                </a:path>
              </a:pathLst>
            </a:cu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156" name="Line 349"/>
            <p:cNvSpPr>
              <a:spLocks noChangeShapeType="1"/>
            </p:cNvSpPr>
            <p:nvPr/>
          </p:nvSpPr>
          <p:spPr bwMode="auto">
            <a:xfrm flipV="1">
              <a:off x="4156" y="2117"/>
              <a:ext cx="0" cy="14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157" name="Line 350"/>
            <p:cNvSpPr>
              <a:spLocks noChangeShapeType="1"/>
            </p:cNvSpPr>
            <p:nvPr/>
          </p:nvSpPr>
          <p:spPr bwMode="auto">
            <a:xfrm flipH="1" flipV="1">
              <a:off x="4116" y="2124"/>
              <a:ext cx="40" cy="84"/>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158" name="Line 351"/>
            <p:cNvSpPr>
              <a:spLocks noChangeShapeType="1"/>
            </p:cNvSpPr>
            <p:nvPr/>
          </p:nvSpPr>
          <p:spPr bwMode="auto">
            <a:xfrm flipH="1" flipV="1">
              <a:off x="4103" y="2167"/>
              <a:ext cx="53" cy="4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159" name="Oval 352"/>
            <p:cNvSpPr>
              <a:spLocks noChangeArrowheads="1"/>
            </p:cNvSpPr>
            <p:nvPr/>
          </p:nvSpPr>
          <p:spPr bwMode="auto">
            <a:xfrm>
              <a:off x="4120" y="2047"/>
              <a:ext cx="85" cy="83"/>
            </a:xfrm>
            <a:prstGeom prst="ellipse">
              <a:avLst/>
            </a:prstGeom>
            <a:solidFill>
              <a:srgbClr val="000000"/>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nchor="ct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endParaRPr lang="de-DE" altLang="de-DE" sz="600" smtClean="0">
                <a:solidFill>
                  <a:srgbClr val="000000"/>
                </a:solidFill>
                <a:ea typeface="MS PGothic" pitchFamily="34" charset="-128"/>
              </a:endParaRPr>
            </a:p>
          </p:txBody>
        </p:sp>
        <p:sp>
          <p:nvSpPr>
            <p:cNvPr id="160" name="Oval 353"/>
            <p:cNvSpPr>
              <a:spLocks noChangeArrowheads="1"/>
            </p:cNvSpPr>
            <p:nvPr/>
          </p:nvSpPr>
          <p:spPr bwMode="auto">
            <a:xfrm>
              <a:off x="4063" y="2062"/>
              <a:ext cx="85" cy="83"/>
            </a:xfrm>
            <a:prstGeom prst="ellipse">
              <a:avLst/>
            </a:prstGeom>
            <a:solidFill>
              <a:srgbClr val="000000"/>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nchor="ct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endParaRPr lang="de-DE" altLang="de-DE" sz="600" smtClean="0">
                <a:solidFill>
                  <a:srgbClr val="000000"/>
                </a:solidFill>
                <a:ea typeface="MS PGothic" pitchFamily="34" charset="-128"/>
              </a:endParaRPr>
            </a:p>
          </p:txBody>
        </p:sp>
        <p:sp>
          <p:nvSpPr>
            <p:cNvPr id="161" name="Oval 354"/>
            <p:cNvSpPr>
              <a:spLocks noChangeArrowheads="1"/>
            </p:cNvSpPr>
            <p:nvPr/>
          </p:nvSpPr>
          <p:spPr bwMode="auto">
            <a:xfrm>
              <a:off x="4031" y="2122"/>
              <a:ext cx="85" cy="83"/>
            </a:xfrm>
            <a:prstGeom prst="ellipse">
              <a:avLst/>
            </a:prstGeom>
            <a:solidFill>
              <a:srgbClr val="000000"/>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nchor="ct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endParaRPr lang="de-DE" altLang="de-DE" sz="600" smtClean="0">
                <a:solidFill>
                  <a:srgbClr val="000000"/>
                </a:solidFill>
                <a:ea typeface="MS PGothic" pitchFamily="34" charset="-128"/>
              </a:endParaRPr>
            </a:p>
          </p:txBody>
        </p:sp>
        <p:sp>
          <p:nvSpPr>
            <p:cNvPr id="162" name="Oval 355"/>
            <p:cNvSpPr>
              <a:spLocks noChangeArrowheads="1"/>
            </p:cNvSpPr>
            <p:nvPr/>
          </p:nvSpPr>
          <p:spPr bwMode="auto">
            <a:xfrm>
              <a:off x="4472" y="2331"/>
              <a:ext cx="85" cy="83"/>
            </a:xfrm>
            <a:prstGeom prst="ellipse">
              <a:avLst/>
            </a:prstGeom>
            <a:solidFill>
              <a:srgbClr val="000000"/>
            </a:solidFill>
            <a:ln w="38100">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nchor="ct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endParaRPr lang="de-DE" altLang="de-DE" sz="600" smtClean="0">
                <a:solidFill>
                  <a:srgbClr val="000000"/>
                </a:solidFill>
                <a:ea typeface="MS PGothic" pitchFamily="34" charset="-128"/>
              </a:endParaRPr>
            </a:p>
          </p:txBody>
        </p:sp>
        <p:sp>
          <p:nvSpPr>
            <p:cNvPr id="163" name="Oval 356"/>
            <p:cNvSpPr>
              <a:spLocks noChangeArrowheads="1"/>
            </p:cNvSpPr>
            <p:nvPr/>
          </p:nvSpPr>
          <p:spPr bwMode="auto">
            <a:xfrm>
              <a:off x="4563" y="2329"/>
              <a:ext cx="85" cy="83"/>
            </a:xfrm>
            <a:prstGeom prst="ellipse">
              <a:avLst/>
            </a:prstGeom>
            <a:solidFill>
              <a:srgbClr val="000000"/>
            </a:solidFill>
            <a:ln w="38100">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164" name="Oval 357"/>
            <p:cNvSpPr>
              <a:spLocks noChangeArrowheads="1"/>
            </p:cNvSpPr>
            <p:nvPr/>
          </p:nvSpPr>
          <p:spPr bwMode="auto">
            <a:xfrm>
              <a:off x="5252" y="3006"/>
              <a:ext cx="85" cy="83"/>
            </a:xfrm>
            <a:prstGeom prst="ellipse">
              <a:avLst/>
            </a:prstGeom>
            <a:solidFill>
              <a:srgbClr val="3366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grpSp>
      <p:sp>
        <p:nvSpPr>
          <p:cNvPr id="360" name="Text Box 358"/>
          <p:cNvSpPr txBox="1">
            <a:spLocks noChangeArrowheads="1"/>
          </p:cNvSpPr>
          <p:nvPr/>
        </p:nvSpPr>
        <p:spPr bwMode="auto">
          <a:xfrm>
            <a:off x="3178646" y="4171404"/>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200025">
              <a:defRPr>
                <a:solidFill>
                  <a:schemeClr val="tx1"/>
                </a:solidFill>
                <a:latin typeface="Arial" pitchFamily="34" charset="0"/>
              </a:defRPr>
            </a:lvl1pPr>
            <a:lvl2pPr marL="742950" indent="-285750" defTabSz="200025">
              <a:defRPr>
                <a:solidFill>
                  <a:schemeClr val="tx1"/>
                </a:solidFill>
                <a:latin typeface="Arial" pitchFamily="34" charset="0"/>
              </a:defRPr>
            </a:lvl2pPr>
            <a:lvl3pPr marL="1143000" indent="-228600" defTabSz="200025">
              <a:defRPr>
                <a:solidFill>
                  <a:schemeClr val="tx1"/>
                </a:solidFill>
                <a:latin typeface="Arial" pitchFamily="34" charset="0"/>
              </a:defRPr>
            </a:lvl3pPr>
            <a:lvl4pPr marL="1600200" indent="-228600" defTabSz="200025">
              <a:defRPr>
                <a:solidFill>
                  <a:schemeClr val="tx1"/>
                </a:solidFill>
                <a:latin typeface="Arial" pitchFamily="34" charset="0"/>
              </a:defRPr>
            </a:lvl4pPr>
            <a:lvl5pPr marL="2057400" indent="-228600" defTabSz="200025">
              <a:defRPr>
                <a:solidFill>
                  <a:schemeClr val="tx1"/>
                </a:solidFill>
                <a:latin typeface="Arial" pitchFamily="34" charset="0"/>
              </a:defRPr>
            </a:lvl5pPr>
            <a:lvl6pPr marL="2514600" indent="-228600" defTabSz="200025" fontAlgn="base">
              <a:spcBef>
                <a:spcPct val="0"/>
              </a:spcBef>
              <a:spcAft>
                <a:spcPct val="0"/>
              </a:spcAft>
              <a:defRPr>
                <a:solidFill>
                  <a:schemeClr val="tx1"/>
                </a:solidFill>
                <a:latin typeface="Arial" pitchFamily="34" charset="0"/>
              </a:defRPr>
            </a:lvl6pPr>
            <a:lvl7pPr marL="2971800" indent="-228600" defTabSz="200025" fontAlgn="base">
              <a:spcBef>
                <a:spcPct val="0"/>
              </a:spcBef>
              <a:spcAft>
                <a:spcPct val="0"/>
              </a:spcAft>
              <a:defRPr>
                <a:solidFill>
                  <a:schemeClr val="tx1"/>
                </a:solidFill>
                <a:latin typeface="Arial" pitchFamily="34" charset="0"/>
              </a:defRPr>
            </a:lvl7pPr>
            <a:lvl8pPr marL="3429000" indent="-228600" defTabSz="200025" fontAlgn="base">
              <a:spcBef>
                <a:spcPct val="0"/>
              </a:spcBef>
              <a:spcAft>
                <a:spcPct val="0"/>
              </a:spcAft>
              <a:defRPr>
                <a:solidFill>
                  <a:schemeClr val="tx1"/>
                </a:solidFill>
                <a:latin typeface="Arial" pitchFamily="34" charset="0"/>
              </a:defRPr>
            </a:lvl8pPr>
            <a:lvl9pPr marL="3886200" indent="-228600" defTabSz="200025"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de-DE" b="1" smtClean="0">
                <a:solidFill>
                  <a:srgbClr val="000000"/>
                </a:solidFill>
                <a:ea typeface="MS PGothic" pitchFamily="34" charset="-128"/>
              </a:rPr>
              <a:t>UNILAC</a:t>
            </a:r>
          </a:p>
        </p:txBody>
      </p:sp>
      <p:sp>
        <p:nvSpPr>
          <p:cNvPr id="362" name="Text Box 360"/>
          <p:cNvSpPr txBox="1">
            <a:spLocks noChangeArrowheads="1"/>
          </p:cNvSpPr>
          <p:nvPr/>
        </p:nvSpPr>
        <p:spPr bwMode="auto">
          <a:xfrm>
            <a:off x="6117109" y="1910804"/>
            <a:ext cx="5508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200025">
              <a:defRPr>
                <a:solidFill>
                  <a:schemeClr val="tx1"/>
                </a:solidFill>
                <a:latin typeface="Arial" pitchFamily="34" charset="0"/>
              </a:defRPr>
            </a:lvl1pPr>
            <a:lvl2pPr marL="742950" indent="-285750" defTabSz="200025">
              <a:defRPr>
                <a:solidFill>
                  <a:schemeClr val="tx1"/>
                </a:solidFill>
                <a:latin typeface="Arial" pitchFamily="34" charset="0"/>
              </a:defRPr>
            </a:lvl2pPr>
            <a:lvl3pPr marL="1143000" indent="-228600" defTabSz="200025">
              <a:defRPr>
                <a:solidFill>
                  <a:schemeClr val="tx1"/>
                </a:solidFill>
                <a:latin typeface="Arial" pitchFamily="34" charset="0"/>
              </a:defRPr>
            </a:lvl3pPr>
            <a:lvl4pPr marL="1600200" indent="-228600" defTabSz="200025">
              <a:defRPr>
                <a:solidFill>
                  <a:schemeClr val="tx1"/>
                </a:solidFill>
                <a:latin typeface="Arial" pitchFamily="34" charset="0"/>
              </a:defRPr>
            </a:lvl4pPr>
            <a:lvl5pPr marL="2057400" indent="-228600" defTabSz="200025">
              <a:defRPr>
                <a:solidFill>
                  <a:schemeClr val="tx1"/>
                </a:solidFill>
                <a:latin typeface="Arial" pitchFamily="34" charset="0"/>
              </a:defRPr>
            </a:lvl5pPr>
            <a:lvl6pPr marL="2514600" indent="-228600" defTabSz="200025" fontAlgn="base">
              <a:spcBef>
                <a:spcPct val="0"/>
              </a:spcBef>
              <a:spcAft>
                <a:spcPct val="0"/>
              </a:spcAft>
              <a:defRPr>
                <a:solidFill>
                  <a:schemeClr val="tx1"/>
                </a:solidFill>
                <a:latin typeface="Arial" pitchFamily="34" charset="0"/>
              </a:defRPr>
            </a:lvl6pPr>
            <a:lvl7pPr marL="2971800" indent="-228600" defTabSz="200025" fontAlgn="base">
              <a:spcBef>
                <a:spcPct val="0"/>
              </a:spcBef>
              <a:spcAft>
                <a:spcPct val="0"/>
              </a:spcAft>
              <a:defRPr>
                <a:solidFill>
                  <a:schemeClr val="tx1"/>
                </a:solidFill>
                <a:latin typeface="Arial" pitchFamily="34" charset="0"/>
              </a:defRPr>
            </a:lvl7pPr>
            <a:lvl8pPr marL="3429000" indent="-228600" defTabSz="200025" fontAlgn="base">
              <a:spcBef>
                <a:spcPct val="0"/>
              </a:spcBef>
              <a:spcAft>
                <a:spcPct val="0"/>
              </a:spcAft>
              <a:defRPr>
                <a:solidFill>
                  <a:schemeClr val="tx1"/>
                </a:solidFill>
                <a:latin typeface="Arial" pitchFamily="34" charset="0"/>
              </a:defRPr>
            </a:lvl8pPr>
            <a:lvl9pPr marL="3886200" indent="-228600" defTabSz="200025"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de-DE" b="1" smtClean="0">
                <a:solidFill>
                  <a:srgbClr val="0033CC"/>
                </a:solidFill>
                <a:ea typeface="MS PGothic" pitchFamily="34" charset="-128"/>
              </a:rPr>
              <a:t>SIS</a:t>
            </a:r>
          </a:p>
        </p:txBody>
      </p:sp>
      <p:pic>
        <p:nvPicPr>
          <p:cNvPr id="402"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3" name="Straight Connector 402"/>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5"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6" name="Straight Connector 425"/>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6" name="Rectangle 3"/>
          <p:cNvSpPr>
            <a:spLocks noChangeArrowheads="1"/>
          </p:cNvSpPr>
          <p:nvPr/>
        </p:nvSpPr>
        <p:spPr bwMode="auto">
          <a:xfrm>
            <a:off x="7007223" y="3462330"/>
            <a:ext cx="2090333" cy="1838877"/>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pic>
        <p:nvPicPr>
          <p:cNvPr id="378" name="Picture 5" descr="setup"/>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6510" y="3573016"/>
            <a:ext cx="1920875" cy="874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9" name="Text Box 6"/>
          <p:cNvSpPr txBox="1">
            <a:spLocks noChangeArrowheads="1"/>
          </p:cNvSpPr>
          <p:nvPr/>
        </p:nvSpPr>
        <p:spPr bwMode="auto">
          <a:xfrm>
            <a:off x="7264802" y="4576167"/>
            <a:ext cx="1701801"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00025">
              <a:defRPr>
                <a:solidFill>
                  <a:schemeClr val="tx1"/>
                </a:solidFill>
                <a:latin typeface="Arial" pitchFamily="34" charset="0"/>
              </a:defRPr>
            </a:lvl1pPr>
            <a:lvl2pPr marL="742950" indent="-285750" defTabSz="200025">
              <a:defRPr>
                <a:solidFill>
                  <a:schemeClr val="tx1"/>
                </a:solidFill>
                <a:latin typeface="Arial" pitchFamily="34" charset="0"/>
              </a:defRPr>
            </a:lvl2pPr>
            <a:lvl3pPr marL="1143000" indent="-228600" defTabSz="200025">
              <a:defRPr>
                <a:solidFill>
                  <a:schemeClr val="tx1"/>
                </a:solidFill>
                <a:latin typeface="Arial" pitchFamily="34" charset="0"/>
              </a:defRPr>
            </a:lvl3pPr>
            <a:lvl4pPr marL="1600200" indent="-228600" defTabSz="200025">
              <a:defRPr>
                <a:solidFill>
                  <a:schemeClr val="tx1"/>
                </a:solidFill>
                <a:latin typeface="Arial" pitchFamily="34" charset="0"/>
              </a:defRPr>
            </a:lvl4pPr>
            <a:lvl5pPr marL="2057400" indent="-228600" defTabSz="200025">
              <a:defRPr>
                <a:solidFill>
                  <a:schemeClr val="tx1"/>
                </a:solidFill>
                <a:latin typeface="Arial" pitchFamily="34" charset="0"/>
              </a:defRPr>
            </a:lvl5pPr>
            <a:lvl6pPr marL="2514600" indent="-228600" defTabSz="200025" fontAlgn="base">
              <a:spcBef>
                <a:spcPct val="0"/>
              </a:spcBef>
              <a:spcAft>
                <a:spcPct val="0"/>
              </a:spcAft>
              <a:defRPr>
                <a:solidFill>
                  <a:schemeClr val="tx1"/>
                </a:solidFill>
                <a:latin typeface="Arial" pitchFamily="34" charset="0"/>
              </a:defRPr>
            </a:lvl6pPr>
            <a:lvl7pPr marL="2971800" indent="-228600" defTabSz="200025" fontAlgn="base">
              <a:spcBef>
                <a:spcPct val="0"/>
              </a:spcBef>
              <a:spcAft>
                <a:spcPct val="0"/>
              </a:spcAft>
              <a:defRPr>
                <a:solidFill>
                  <a:schemeClr val="tx1"/>
                </a:solidFill>
                <a:latin typeface="Arial" pitchFamily="34" charset="0"/>
              </a:defRPr>
            </a:lvl7pPr>
            <a:lvl8pPr marL="3429000" indent="-228600" defTabSz="200025" fontAlgn="base">
              <a:spcBef>
                <a:spcPct val="0"/>
              </a:spcBef>
              <a:spcAft>
                <a:spcPct val="0"/>
              </a:spcAft>
              <a:defRPr>
                <a:solidFill>
                  <a:schemeClr val="tx1"/>
                </a:solidFill>
                <a:latin typeface="Arial" pitchFamily="34" charset="0"/>
              </a:defRPr>
            </a:lvl8pPr>
            <a:lvl9pPr marL="3886200" indent="-228600" defTabSz="200025"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altLang="de-DE" sz="1600" b="1" dirty="0" smtClean="0">
                <a:ea typeface="MS PGothic" pitchFamily="34" charset="-128"/>
              </a:rPr>
              <a:t>high pressure</a:t>
            </a:r>
          </a:p>
          <a:p>
            <a:pPr algn="ctr" eaLnBrk="0" fontAlgn="base" hangingPunct="0">
              <a:spcBef>
                <a:spcPct val="0"/>
              </a:spcBef>
              <a:spcAft>
                <a:spcPct val="0"/>
              </a:spcAft>
            </a:pPr>
            <a:r>
              <a:rPr lang="en-US" altLang="de-DE" sz="1600" b="1" dirty="0" smtClean="0">
                <a:ea typeface="MS PGothic" pitchFamily="34" charset="-128"/>
              </a:rPr>
              <a:t>irradiations</a:t>
            </a:r>
          </a:p>
        </p:txBody>
      </p:sp>
      <p:sp>
        <p:nvSpPr>
          <p:cNvPr id="381" name="Text Box 361"/>
          <p:cNvSpPr txBox="1">
            <a:spLocks noChangeArrowheads="1"/>
          </p:cNvSpPr>
          <p:nvPr/>
        </p:nvSpPr>
        <p:spPr bwMode="auto">
          <a:xfrm>
            <a:off x="6948264" y="5229200"/>
            <a:ext cx="785813" cy="304800"/>
          </a:xfrm>
          <a:prstGeom prst="rect">
            <a:avLst/>
          </a:prstGeom>
          <a:solidFill>
            <a:srgbClr val="00FF00"/>
          </a:solidFill>
          <a:ln>
            <a:noFill/>
          </a:ln>
          <a:effectLst/>
          <a:extLst/>
        </p:spPr>
        <p:txBody>
          <a:bodyPr wrap="none">
            <a:spAutoFit/>
          </a:bodyPr>
          <a:lstStyle>
            <a:lvl1pPr defTabSz="200025">
              <a:defRPr>
                <a:solidFill>
                  <a:schemeClr val="tx1"/>
                </a:solidFill>
                <a:latin typeface="Arial" pitchFamily="34" charset="0"/>
              </a:defRPr>
            </a:lvl1pPr>
            <a:lvl2pPr marL="742950" indent="-285750" defTabSz="200025">
              <a:defRPr>
                <a:solidFill>
                  <a:schemeClr val="tx1"/>
                </a:solidFill>
                <a:latin typeface="Arial" pitchFamily="34" charset="0"/>
              </a:defRPr>
            </a:lvl2pPr>
            <a:lvl3pPr marL="1143000" indent="-228600" defTabSz="200025">
              <a:defRPr>
                <a:solidFill>
                  <a:schemeClr val="tx1"/>
                </a:solidFill>
                <a:latin typeface="Arial" pitchFamily="34" charset="0"/>
              </a:defRPr>
            </a:lvl3pPr>
            <a:lvl4pPr marL="1600200" indent="-228600" defTabSz="200025">
              <a:defRPr>
                <a:solidFill>
                  <a:schemeClr val="tx1"/>
                </a:solidFill>
                <a:latin typeface="Arial" pitchFamily="34" charset="0"/>
              </a:defRPr>
            </a:lvl4pPr>
            <a:lvl5pPr marL="2057400" indent="-228600" defTabSz="200025">
              <a:defRPr>
                <a:solidFill>
                  <a:schemeClr val="tx1"/>
                </a:solidFill>
                <a:latin typeface="Arial" pitchFamily="34" charset="0"/>
              </a:defRPr>
            </a:lvl5pPr>
            <a:lvl6pPr marL="2514600" indent="-228600" defTabSz="200025" fontAlgn="base">
              <a:spcBef>
                <a:spcPct val="0"/>
              </a:spcBef>
              <a:spcAft>
                <a:spcPct val="0"/>
              </a:spcAft>
              <a:defRPr>
                <a:solidFill>
                  <a:schemeClr val="tx1"/>
                </a:solidFill>
                <a:latin typeface="Arial" pitchFamily="34" charset="0"/>
              </a:defRPr>
            </a:lvl6pPr>
            <a:lvl7pPr marL="2971800" indent="-228600" defTabSz="200025" fontAlgn="base">
              <a:spcBef>
                <a:spcPct val="0"/>
              </a:spcBef>
              <a:spcAft>
                <a:spcPct val="0"/>
              </a:spcAft>
              <a:defRPr>
                <a:solidFill>
                  <a:schemeClr val="tx1"/>
                </a:solidFill>
                <a:latin typeface="Arial" pitchFamily="34" charset="0"/>
              </a:defRPr>
            </a:lvl7pPr>
            <a:lvl8pPr marL="3429000" indent="-228600" defTabSz="200025" fontAlgn="base">
              <a:spcBef>
                <a:spcPct val="0"/>
              </a:spcBef>
              <a:spcAft>
                <a:spcPct val="0"/>
              </a:spcAft>
              <a:defRPr>
                <a:solidFill>
                  <a:schemeClr val="tx1"/>
                </a:solidFill>
                <a:latin typeface="Arial" pitchFamily="34" charset="0"/>
              </a:defRPr>
            </a:lvl8pPr>
            <a:lvl9pPr marL="3886200" indent="-228600" defTabSz="200025"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de-DE" sz="1400" b="1" dirty="0" smtClean="0">
                <a:solidFill>
                  <a:schemeClr val="bg1"/>
                </a:solidFill>
                <a:ea typeface="MS PGothic" pitchFamily="34" charset="-128"/>
              </a:rPr>
              <a:t>Cave A</a:t>
            </a:r>
          </a:p>
        </p:txBody>
      </p:sp>
      <p:sp>
        <p:nvSpPr>
          <p:cNvPr id="382" name="TextBox 381"/>
          <p:cNvSpPr txBox="1"/>
          <p:nvPr/>
        </p:nvSpPr>
        <p:spPr>
          <a:xfrm>
            <a:off x="5678246" y="4378167"/>
            <a:ext cx="428322" cy="369332"/>
          </a:xfrm>
          <a:prstGeom prst="rect">
            <a:avLst/>
          </a:prstGeom>
          <a:solidFill>
            <a:srgbClr val="00B0F0"/>
          </a:solidFill>
        </p:spPr>
        <p:txBody>
          <a:bodyPr wrap="none" rtlCol="0">
            <a:spAutoFit/>
          </a:bodyPr>
          <a:lstStyle/>
          <a:p>
            <a:r>
              <a:rPr lang="en-US" b="1" dirty="0" smtClean="0"/>
              <a:t>X0</a:t>
            </a:r>
            <a:endParaRPr lang="de-DE" b="1" dirty="0"/>
          </a:p>
        </p:txBody>
      </p:sp>
      <p:sp>
        <p:nvSpPr>
          <p:cNvPr id="375" name="Rectangle 427"/>
          <p:cNvSpPr>
            <a:spLocks noChangeArrowheads="1"/>
          </p:cNvSpPr>
          <p:nvPr/>
        </p:nvSpPr>
        <p:spPr bwMode="auto">
          <a:xfrm>
            <a:off x="93663" y="4805363"/>
            <a:ext cx="6373342" cy="2008187"/>
          </a:xfrm>
          <a:prstGeom prst="rect">
            <a:avLst/>
          </a:prstGeom>
          <a:solidFill>
            <a:schemeClr val="bg1"/>
          </a:solidFill>
          <a:ln w="57150">
            <a:solidFill>
              <a:srgbClr val="00B0F0"/>
            </a:solidFill>
            <a:miter lim="800000"/>
            <a:headEnd/>
            <a:tailEnd/>
          </a:ln>
          <a:effectLs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77" name="Text Box 454"/>
          <p:cNvSpPr txBox="1">
            <a:spLocks noChangeArrowheads="1"/>
          </p:cNvSpPr>
          <p:nvPr/>
        </p:nvSpPr>
        <p:spPr bwMode="auto">
          <a:xfrm>
            <a:off x="827584" y="4889863"/>
            <a:ext cx="4879975" cy="28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967" tIns="10484" rIns="20967" bIns="10484">
            <a:spAutoFit/>
          </a:bodyP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altLang="de-DE" sz="1700" b="1" dirty="0" smtClean="0">
                <a:ea typeface="MS PGothic" pitchFamily="34" charset="-128"/>
              </a:rPr>
              <a:t>Heavy Ion Microprobe &amp; Sample Inlet System</a:t>
            </a:r>
          </a:p>
        </p:txBody>
      </p:sp>
      <p:pic>
        <p:nvPicPr>
          <p:cNvPr id="380" name="Picture 516" descr="microprob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5229225"/>
            <a:ext cx="20161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Picture 78" descr="filter_membran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3968" y="5248705"/>
            <a:ext cx="1985310" cy="1479600"/>
          </a:xfrm>
          <a:prstGeom prst="rect">
            <a:avLst/>
          </a:prstGeom>
          <a:noFill/>
          <a:ln w="9525">
            <a:noFill/>
            <a:miter lim="800000"/>
            <a:headEnd/>
            <a:tailEnd/>
          </a:ln>
        </p:spPr>
      </p:pic>
      <p:grpSp>
        <p:nvGrpSpPr>
          <p:cNvPr id="385" name="Group 384"/>
          <p:cNvGrpSpPr/>
          <p:nvPr/>
        </p:nvGrpSpPr>
        <p:grpSpPr>
          <a:xfrm>
            <a:off x="4270905" y="6250375"/>
            <a:ext cx="788999" cy="403712"/>
            <a:chOff x="9943572" y="1484784"/>
            <a:chExt cx="788999" cy="403712"/>
          </a:xfrm>
        </p:grpSpPr>
        <p:sp>
          <p:nvSpPr>
            <p:cNvPr id="386" name="Rectangle 385"/>
            <p:cNvSpPr/>
            <p:nvPr/>
          </p:nvSpPr>
          <p:spPr>
            <a:xfrm>
              <a:off x="9972600" y="1556792"/>
              <a:ext cx="720080" cy="331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Connector 386"/>
            <p:cNvCxnSpPr/>
            <p:nvPr/>
          </p:nvCxnSpPr>
          <p:spPr>
            <a:xfrm>
              <a:off x="10232166" y="1830872"/>
              <a:ext cx="2221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TextBox 387"/>
            <p:cNvSpPr txBox="1"/>
            <p:nvPr/>
          </p:nvSpPr>
          <p:spPr>
            <a:xfrm>
              <a:off x="9943572" y="1484784"/>
              <a:ext cx="788999" cy="369332"/>
            </a:xfrm>
            <a:prstGeom prst="rect">
              <a:avLst/>
            </a:prstGeom>
            <a:noFill/>
          </p:spPr>
          <p:txBody>
            <a:bodyPr wrap="none" rtlCol="0">
              <a:spAutoFit/>
            </a:bodyPr>
            <a:lstStyle/>
            <a:p>
              <a:r>
                <a:rPr lang="en-US" dirty="0" smtClean="0"/>
                <a:t>10 </a:t>
              </a:r>
              <a:r>
                <a:rPr lang="en-US" dirty="0" smtClean="0">
                  <a:latin typeface="Symbol" pitchFamily="18" charset="2"/>
                </a:rPr>
                <a:t>m</a:t>
              </a:r>
              <a:r>
                <a:rPr lang="en-US" dirty="0" smtClean="0"/>
                <a:t>m</a:t>
              </a:r>
              <a:endParaRPr lang="en-US" dirty="0"/>
            </a:p>
          </p:txBody>
        </p:sp>
      </p:grpSp>
      <p:pic>
        <p:nvPicPr>
          <p:cNvPr id="389" name="Picture 3" descr="2005-9-GSI-beamlines 014"/>
          <p:cNvPicPr preferRelativeResize="0">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245007" y="5225577"/>
            <a:ext cx="1972800" cy="1479600"/>
          </a:xfrm>
          <a:prstGeom prst="rect">
            <a:avLst/>
          </a:prstGeom>
          <a:noFill/>
          <a:extLst>
            <a:ext uri="{909E8E84-426E-40DD-AFC4-6F175D3DCCD1}">
              <a14:hiddenFill xmlns:a14="http://schemas.microsoft.com/office/drawing/2010/main">
                <a:solidFill>
                  <a:srgbClr val="FFFFFF"/>
                </a:solidFill>
              </a14:hiddenFill>
            </a:ext>
          </a:extLst>
        </p:spPr>
      </p:pic>
      <p:sp>
        <p:nvSpPr>
          <p:cNvPr id="374" name="Rectangle 365"/>
          <p:cNvSpPr>
            <a:spLocks noChangeArrowheads="1"/>
          </p:cNvSpPr>
          <p:nvPr/>
        </p:nvSpPr>
        <p:spPr bwMode="auto">
          <a:xfrm>
            <a:off x="49452" y="1231430"/>
            <a:ext cx="5534899" cy="2125562"/>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83" name="Text Box 368"/>
          <p:cNvSpPr txBox="1">
            <a:spLocks noChangeArrowheads="1"/>
          </p:cNvSpPr>
          <p:nvPr/>
        </p:nvSpPr>
        <p:spPr bwMode="auto">
          <a:xfrm>
            <a:off x="136815" y="1656513"/>
            <a:ext cx="2058921" cy="46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spAutoFit/>
          </a:bodyP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altLang="de-DE" sz="1600" b="1" dirty="0" smtClean="0">
                <a:ea typeface="MS PGothic" pitchFamily="34" charset="-128"/>
              </a:rPr>
              <a:t>M3</a:t>
            </a:r>
          </a:p>
          <a:p>
            <a:pPr algn="ctr" eaLnBrk="0" fontAlgn="base" hangingPunct="0">
              <a:spcBef>
                <a:spcPct val="0"/>
              </a:spcBef>
              <a:spcAft>
                <a:spcPct val="0"/>
              </a:spcAft>
            </a:pPr>
            <a:r>
              <a:rPr lang="en-GB" altLang="de-DE" sz="1300" b="1" dirty="0" smtClean="0">
                <a:ea typeface="MS PGothic" pitchFamily="34" charset="-128"/>
              </a:rPr>
              <a:t>Multi-Analysing Chamber</a:t>
            </a:r>
          </a:p>
        </p:txBody>
      </p:sp>
      <p:sp>
        <p:nvSpPr>
          <p:cNvPr id="390" name="Text Box 369"/>
          <p:cNvSpPr txBox="1">
            <a:spLocks noChangeArrowheads="1"/>
          </p:cNvSpPr>
          <p:nvPr/>
        </p:nvSpPr>
        <p:spPr bwMode="auto">
          <a:xfrm>
            <a:off x="2316221" y="1656513"/>
            <a:ext cx="1398484" cy="46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spAutoFit/>
          </a:bodyP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altLang="de-DE" sz="1600" b="1" smtClean="0">
                <a:ea typeface="MS PGothic" pitchFamily="34" charset="-128"/>
              </a:rPr>
              <a:t>M2</a:t>
            </a:r>
          </a:p>
          <a:p>
            <a:pPr algn="ctr" eaLnBrk="0" fontAlgn="base" hangingPunct="0">
              <a:spcBef>
                <a:spcPct val="0"/>
              </a:spcBef>
              <a:spcAft>
                <a:spcPct val="0"/>
              </a:spcAft>
            </a:pPr>
            <a:r>
              <a:rPr lang="en-GB" altLang="de-DE" sz="1300" b="1" smtClean="0">
                <a:ea typeface="MS PGothic" pitchFamily="34" charset="-128"/>
              </a:rPr>
              <a:t>X-Ray Diffraction</a:t>
            </a:r>
          </a:p>
        </p:txBody>
      </p:sp>
      <p:sp>
        <p:nvSpPr>
          <p:cNvPr id="391" name="Text Box 370"/>
          <p:cNvSpPr txBox="1">
            <a:spLocks noChangeArrowheads="1"/>
          </p:cNvSpPr>
          <p:nvPr/>
        </p:nvSpPr>
        <p:spPr bwMode="auto">
          <a:xfrm>
            <a:off x="4197565" y="1657668"/>
            <a:ext cx="972085" cy="46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67" tIns="10484" rIns="20967" bIns="10484">
            <a:spAutoFit/>
          </a:bodyP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altLang="de-DE" sz="1600" b="1" dirty="0" smtClean="0">
                <a:ea typeface="MS PGothic" pitchFamily="34" charset="-128"/>
              </a:rPr>
              <a:t>M1</a:t>
            </a:r>
          </a:p>
          <a:p>
            <a:pPr algn="ctr" eaLnBrk="0" fontAlgn="base" hangingPunct="0">
              <a:spcBef>
                <a:spcPct val="0"/>
              </a:spcBef>
              <a:spcAft>
                <a:spcPct val="0"/>
              </a:spcAft>
            </a:pPr>
            <a:r>
              <a:rPr lang="en-GB" altLang="de-DE" sz="1300" b="1" dirty="0" smtClean="0">
                <a:ea typeface="MS PGothic" pitchFamily="34" charset="-128"/>
              </a:rPr>
              <a:t>Microscopy</a:t>
            </a:r>
          </a:p>
        </p:txBody>
      </p:sp>
      <p:grpSp>
        <p:nvGrpSpPr>
          <p:cNvPr id="392" name="Group 371"/>
          <p:cNvGrpSpPr>
            <a:grpSpLocks/>
          </p:cNvGrpSpPr>
          <p:nvPr/>
        </p:nvGrpSpPr>
        <p:grpSpPr bwMode="auto">
          <a:xfrm>
            <a:off x="3812731" y="2138020"/>
            <a:ext cx="1554163" cy="1146175"/>
            <a:chOff x="270" y="3451"/>
            <a:chExt cx="749" cy="553"/>
          </a:xfrm>
        </p:grpSpPr>
        <p:pic>
          <p:nvPicPr>
            <p:cNvPr id="393" name="Picture 372" descr="Microscope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0" y="3459"/>
              <a:ext cx="7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73" descr="af46_2_all"/>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34" y="3451"/>
              <a:ext cx="296" cy="296"/>
            </a:xfrm>
            <a:prstGeom prst="rect">
              <a:avLst/>
            </a:prstGeom>
            <a:noFill/>
            <a:ln>
              <a:noFill/>
            </a:ln>
            <a:effectLst>
              <a:outerShdw dist="45791" dir="19578596"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5" name="Group 376"/>
          <p:cNvGrpSpPr>
            <a:grpSpLocks/>
          </p:cNvGrpSpPr>
          <p:nvPr/>
        </p:nvGrpSpPr>
        <p:grpSpPr bwMode="auto">
          <a:xfrm>
            <a:off x="485659" y="2247528"/>
            <a:ext cx="1317625" cy="1000125"/>
            <a:chOff x="2473" y="1071"/>
            <a:chExt cx="830" cy="630"/>
          </a:xfrm>
        </p:grpSpPr>
        <p:sp>
          <p:nvSpPr>
            <p:cNvPr id="396" name="Rectangle 377"/>
            <p:cNvSpPr>
              <a:spLocks noChangeArrowheads="1"/>
            </p:cNvSpPr>
            <p:nvPr/>
          </p:nvSpPr>
          <p:spPr bwMode="auto">
            <a:xfrm rot="285927">
              <a:off x="2892" y="1564"/>
              <a:ext cx="43" cy="100"/>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397" name="Rectangle 378"/>
            <p:cNvSpPr>
              <a:spLocks noChangeArrowheads="1"/>
            </p:cNvSpPr>
            <p:nvPr/>
          </p:nvSpPr>
          <p:spPr bwMode="auto">
            <a:xfrm rot="-2393159">
              <a:off x="3121" y="1546"/>
              <a:ext cx="44" cy="96"/>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pic>
          <p:nvPicPr>
            <p:cNvPr id="398" name="Picture 379"/>
            <p:cNvPicPr preferRelativeResize="0">
              <a:picLocks noChangeAspect="1" noChangeArrowheads="1"/>
            </p:cNvPicPr>
            <p:nvPr/>
          </p:nvPicPr>
          <p:blipFill>
            <a:blip r:embed="rId12" cstate="email">
              <a:extLst>
                <a:ext uri="{28A0092B-C50C-407E-A947-70E740481C1C}">
                  <a14:useLocalDpi xmlns:a14="http://schemas.microsoft.com/office/drawing/2010/main"/>
                </a:ext>
              </a:extLst>
            </a:blip>
            <a:srcRect l="10098" t="1752" r="12140" b="1945"/>
            <a:stretch>
              <a:fillRect/>
            </a:stretch>
          </p:blipFill>
          <p:spPr bwMode="auto">
            <a:xfrm>
              <a:off x="2473" y="1071"/>
              <a:ext cx="830" cy="6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 name="Line 380"/>
            <p:cNvSpPr>
              <a:spLocks noChangeShapeType="1"/>
            </p:cNvSpPr>
            <p:nvPr/>
          </p:nvSpPr>
          <p:spPr bwMode="auto">
            <a:xfrm flipH="1">
              <a:off x="2817" y="1272"/>
              <a:ext cx="226" cy="202"/>
            </a:xfrm>
            <a:prstGeom prst="line">
              <a:avLst/>
            </a:prstGeom>
            <a:noFill/>
            <a:ln w="9525">
              <a:solidFill>
                <a:srgbClr val="FF0000"/>
              </a:solidFill>
              <a:prstDash val="sysDot"/>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400" name="Rectangle 381"/>
            <p:cNvSpPr>
              <a:spLocks noChangeArrowheads="1"/>
            </p:cNvSpPr>
            <p:nvPr/>
          </p:nvSpPr>
          <p:spPr bwMode="auto">
            <a:xfrm>
              <a:off x="2914" y="1340"/>
              <a:ext cx="11" cy="67"/>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401" name="Line 382"/>
            <p:cNvSpPr>
              <a:spLocks noChangeShapeType="1"/>
            </p:cNvSpPr>
            <p:nvPr/>
          </p:nvSpPr>
          <p:spPr bwMode="auto">
            <a:xfrm flipH="1">
              <a:off x="2925" y="1351"/>
              <a:ext cx="204" cy="22"/>
            </a:xfrm>
            <a:prstGeom prst="line">
              <a:avLst/>
            </a:prstGeom>
            <a:noFill/>
            <a:ln w="9525">
              <a:solidFill>
                <a:srgbClr val="8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404" name="Line 383"/>
            <p:cNvSpPr>
              <a:spLocks noChangeShapeType="1"/>
            </p:cNvSpPr>
            <p:nvPr/>
          </p:nvSpPr>
          <p:spPr bwMode="auto">
            <a:xfrm flipH="1">
              <a:off x="2925" y="1362"/>
              <a:ext cx="19" cy="9"/>
            </a:xfrm>
            <a:prstGeom prst="line">
              <a:avLst/>
            </a:prstGeom>
            <a:noFill/>
            <a:ln w="9525">
              <a:solidFill>
                <a:srgbClr val="0000FF"/>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408" name="Rectangle 384"/>
            <p:cNvSpPr>
              <a:spLocks noChangeArrowheads="1"/>
            </p:cNvSpPr>
            <p:nvPr/>
          </p:nvSpPr>
          <p:spPr bwMode="auto">
            <a:xfrm rot="285927">
              <a:off x="2903" y="1440"/>
              <a:ext cx="43" cy="46"/>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409" name="Rectangle 385"/>
            <p:cNvSpPr>
              <a:spLocks noChangeArrowheads="1"/>
            </p:cNvSpPr>
            <p:nvPr/>
          </p:nvSpPr>
          <p:spPr bwMode="auto">
            <a:xfrm>
              <a:off x="2892" y="1116"/>
              <a:ext cx="54" cy="224"/>
            </a:xfrm>
            <a:prstGeom prst="rect">
              <a:avLst/>
            </a:prstGeom>
            <a:solidFill>
              <a:srgbClr val="FFFF99"/>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410" name="Oval 386"/>
            <p:cNvSpPr>
              <a:spLocks noChangeArrowheads="1"/>
            </p:cNvSpPr>
            <p:nvPr/>
          </p:nvSpPr>
          <p:spPr bwMode="auto">
            <a:xfrm>
              <a:off x="2856" y="1091"/>
              <a:ext cx="130" cy="79"/>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endParaRPr lang="de-DE" altLang="de-DE" sz="2400" u="sng" smtClean="0">
                <a:solidFill>
                  <a:srgbClr val="808080"/>
                </a:solidFill>
                <a:latin typeface="Comic Sans MS" pitchFamily="66" charset="0"/>
              </a:endParaRPr>
            </a:p>
          </p:txBody>
        </p:sp>
        <p:sp>
          <p:nvSpPr>
            <p:cNvPr id="411" name="Line 387"/>
            <p:cNvSpPr>
              <a:spLocks noChangeShapeType="1"/>
            </p:cNvSpPr>
            <p:nvPr/>
          </p:nvSpPr>
          <p:spPr bwMode="auto">
            <a:xfrm flipH="1">
              <a:off x="2964" y="1126"/>
              <a:ext cx="22"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412" name="Line 388"/>
            <p:cNvSpPr>
              <a:spLocks noChangeShapeType="1"/>
            </p:cNvSpPr>
            <p:nvPr/>
          </p:nvSpPr>
          <p:spPr bwMode="auto">
            <a:xfrm>
              <a:off x="2986" y="1126"/>
              <a:ext cx="10" cy="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sp>
          <p:nvSpPr>
            <p:cNvPr id="413" name="Line 389"/>
            <p:cNvSpPr>
              <a:spLocks noChangeShapeType="1"/>
            </p:cNvSpPr>
            <p:nvPr/>
          </p:nvSpPr>
          <p:spPr bwMode="auto">
            <a:xfrm>
              <a:off x="2944" y="1071"/>
              <a:ext cx="0" cy="29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mtClean="0">
                <a:solidFill>
                  <a:srgbClr val="000000"/>
                </a:solidFill>
              </a:endParaRPr>
            </a:p>
          </p:txBody>
        </p:sp>
      </p:grpSp>
      <p:pic>
        <p:nvPicPr>
          <p:cNvPr id="414" name="Picture 391" descr="DSC_0058"/>
          <p:cNvPicPr preferRelativeResize="0">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59801" y="2138020"/>
            <a:ext cx="164623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 name="Text Box 392"/>
          <p:cNvSpPr txBox="1">
            <a:spLocks noChangeArrowheads="1"/>
          </p:cNvSpPr>
          <p:nvPr/>
        </p:nvSpPr>
        <p:spPr bwMode="auto">
          <a:xfrm>
            <a:off x="-36512" y="1310482"/>
            <a:ext cx="56134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967" tIns="10484" rIns="20967" bIns="10484">
            <a:spAutoFit/>
          </a:bodyPr>
          <a:lstStyle>
            <a:lvl1pPr defTabSz="209550">
              <a:defRPr>
                <a:solidFill>
                  <a:schemeClr val="tx1"/>
                </a:solidFill>
                <a:latin typeface="Arial" pitchFamily="34" charset="0"/>
              </a:defRPr>
            </a:lvl1pPr>
            <a:lvl2pPr marL="742950" indent="-285750" defTabSz="209550">
              <a:defRPr>
                <a:solidFill>
                  <a:schemeClr val="tx1"/>
                </a:solidFill>
                <a:latin typeface="Arial" pitchFamily="34" charset="0"/>
              </a:defRPr>
            </a:lvl2pPr>
            <a:lvl3pPr marL="1143000" indent="-228600" defTabSz="209550">
              <a:defRPr>
                <a:solidFill>
                  <a:schemeClr val="tx1"/>
                </a:solidFill>
                <a:latin typeface="Arial" pitchFamily="34" charset="0"/>
              </a:defRPr>
            </a:lvl3pPr>
            <a:lvl4pPr marL="1600200" indent="-228600" defTabSz="209550">
              <a:defRPr>
                <a:solidFill>
                  <a:schemeClr val="tx1"/>
                </a:solidFill>
                <a:latin typeface="Arial" pitchFamily="34" charset="0"/>
              </a:defRPr>
            </a:lvl4pPr>
            <a:lvl5pPr marL="2057400" indent="-228600" defTabSz="209550">
              <a:defRPr>
                <a:solidFill>
                  <a:schemeClr val="tx1"/>
                </a:solidFill>
                <a:latin typeface="Arial" pitchFamily="34" charset="0"/>
              </a:defRPr>
            </a:lvl5pPr>
            <a:lvl6pPr marL="2514600" indent="-228600" defTabSz="209550" fontAlgn="base">
              <a:spcBef>
                <a:spcPct val="0"/>
              </a:spcBef>
              <a:spcAft>
                <a:spcPct val="0"/>
              </a:spcAft>
              <a:defRPr>
                <a:solidFill>
                  <a:schemeClr val="tx1"/>
                </a:solidFill>
                <a:latin typeface="Arial" pitchFamily="34" charset="0"/>
              </a:defRPr>
            </a:lvl6pPr>
            <a:lvl7pPr marL="2971800" indent="-228600" defTabSz="209550" fontAlgn="base">
              <a:spcBef>
                <a:spcPct val="0"/>
              </a:spcBef>
              <a:spcAft>
                <a:spcPct val="0"/>
              </a:spcAft>
              <a:defRPr>
                <a:solidFill>
                  <a:schemeClr val="tx1"/>
                </a:solidFill>
                <a:latin typeface="Arial" pitchFamily="34" charset="0"/>
              </a:defRPr>
            </a:lvl7pPr>
            <a:lvl8pPr marL="3429000" indent="-228600" defTabSz="209550" fontAlgn="base">
              <a:spcBef>
                <a:spcPct val="0"/>
              </a:spcBef>
              <a:spcAft>
                <a:spcPct val="0"/>
              </a:spcAft>
              <a:defRPr>
                <a:solidFill>
                  <a:schemeClr val="tx1"/>
                </a:solidFill>
                <a:latin typeface="Arial" pitchFamily="34" charset="0"/>
              </a:defRPr>
            </a:lvl8pPr>
            <a:lvl9pPr marL="3886200" indent="-228600" defTabSz="20955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altLang="de-DE" sz="1700" b="1" dirty="0" smtClean="0">
                <a:ea typeface="MS PGothic" pitchFamily="34" charset="-128"/>
              </a:rPr>
              <a:t>In-Situ and On-line Analysis of Irradiated Material</a:t>
            </a:r>
          </a:p>
        </p:txBody>
      </p:sp>
      <p:sp>
        <p:nvSpPr>
          <p:cNvPr id="416" name="Text Box 362"/>
          <p:cNvSpPr txBox="1">
            <a:spLocks noChangeArrowheads="1"/>
          </p:cNvSpPr>
          <p:nvPr/>
        </p:nvSpPr>
        <p:spPr bwMode="auto">
          <a:xfrm>
            <a:off x="3930621" y="3291677"/>
            <a:ext cx="1001713" cy="304800"/>
          </a:xfrm>
          <a:prstGeom prst="rect">
            <a:avLst/>
          </a:prstGeom>
          <a:solidFill>
            <a:srgbClr val="FF6600"/>
          </a:solidFill>
          <a:ln>
            <a:noFill/>
          </a:ln>
          <a:effectLst/>
          <a:extLst/>
        </p:spPr>
        <p:txBody>
          <a:bodyPr wrap="none">
            <a:spAutoFit/>
          </a:bodyPr>
          <a:lstStyle>
            <a:lvl1pPr defTabSz="200025">
              <a:defRPr>
                <a:solidFill>
                  <a:schemeClr val="tx1"/>
                </a:solidFill>
                <a:latin typeface="Arial" pitchFamily="34" charset="0"/>
              </a:defRPr>
            </a:lvl1pPr>
            <a:lvl2pPr marL="742950" indent="-285750" defTabSz="200025">
              <a:defRPr>
                <a:solidFill>
                  <a:schemeClr val="tx1"/>
                </a:solidFill>
                <a:latin typeface="Arial" pitchFamily="34" charset="0"/>
              </a:defRPr>
            </a:lvl2pPr>
            <a:lvl3pPr marL="1143000" indent="-228600" defTabSz="200025">
              <a:defRPr>
                <a:solidFill>
                  <a:schemeClr val="tx1"/>
                </a:solidFill>
                <a:latin typeface="Arial" pitchFamily="34" charset="0"/>
              </a:defRPr>
            </a:lvl3pPr>
            <a:lvl4pPr marL="1600200" indent="-228600" defTabSz="200025">
              <a:defRPr>
                <a:solidFill>
                  <a:schemeClr val="tx1"/>
                </a:solidFill>
                <a:latin typeface="Arial" pitchFamily="34" charset="0"/>
              </a:defRPr>
            </a:lvl4pPr>
            <a:lvl5pPr marL="2057400" indent="-228600" defTabSz="200025">
              <a:defRPr>
                <a:solidFill>
                  <a:schemeClr val="tx1"/>
                </a:solidFill>
                <a:latin typeface="Arial" pitchFamily="34" charset="0"/>
              </a:defRPr>
            </a:lvl5pPr>
            <a:lvl6pPr marL="2514600" indent="-228600" defTabSz="200025" fontAlgn="base">
              <a:spcBef>
                <a:spcPct val="0"/>
              </a:spcBef>
              <a:spcAft>
                <a:spcPct val="0"/>
              </a:spcAft>
              <a:defRPr>
                <a:solidFill>
                  <a:schemeClr val="tx1"/>
                </a:solidFill>
                <a:latin typeface="Arial" pitchFamily="34" charset="0"/>
              </a:defRPr>
            </a:lvl6pPr>
            <a:lvl7pPr marL="2971800" indent="-228600" defTabSz="200025" fontAlgn="base">
              <a:spcBef>
                <a:spcPct val="0"/>
              </a:spcBef>
              <a:spcAft>
                <a:spcPct val="0"/>
              </a:spcAft>
              <a:defRPr>
                <a:solidFill>
                  <a:schemeClr val="tx1"/>
                </a:solidFill>
                <a:latin typeface="Arial" pitchFamily="34" charset="0"/>
              </a:defRPr>
            </a:lvl7pPr>
            <a:lvl8pPr marL="3429000" indent="-228600" defTabSz="200025" fontAlgn="base">
              <a:spcBef>
                <a:spcPct val="0"/>
              </a:spcBef>
              <a:spcAft>
                <a:spcPct val="0"/>
              </a:spcAft>
              <a:defRPr>
                <a:solidFill>
                  <a:schemeClr val="tx1"/>
                </a:solidFill>
                <a:latin typeface="Arial" pitchFamily="34" charset="0"/>
              </a:defRPr>
            </a:lvl8pPr>
            <a:lvl9pPr marL="3886200" indent="-228600" defTabSz="200025"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de-DE" sz="1400" b="1" dirty="0" smtClean="0">
                <a:solidFill>
                  <a:schemeClr val="bg1"/>
                </a:solidFill>
                <a:ea typeface="MS PGothic" pitchFamily="34" charset="-128"/>
              </a:rPr>
              <a:t>M-Branch</a:t>
            </a:r>
          </a:p>
        </p:txBody>
      </p:sp>
      <p:sp>
        <p:nvSpPr>
          <p:cNvPr id="418" name="TextBox 417"/>
          <p:cNvSpPr txBox="1"/>
          <p:nvPr/>
        </p:nvSpPr>
        <p:spPr>
          <a:xfrm>
            <a:off x="252245" y="3632250"/>
            <a:ext cx="1633781" cy="830997"/>
          </a:xfrm>
          <a:prstGeom prst="rect">
            <a:avLst/>
          </a:prstGeom>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1600" b="1" dirty="0" smtClean="0">
                <a:solidFill>
                  <a:srgbClr val="000066"/>
                </a:solidFill>
                <a:latin typeface="Arial" panose="020B0604020202020204" pitchFamily="34" charset="0"/>
                <a:cs typeface="Arial" panose="020B0604020202020204" pitchFamily="34" charset="0"/>
              </a:rPr>
              <a:t>UNILAC </a:t>
            </a:r>
          </a:p>
          <a:p>
            <a:r>
              <a:rPr lang="en-US" sz="1600" i="1" dirty="0" smtClean="0">
                <a:solidFill>
                  <a:srgbClr val="000066"/>
                </a:solidFill>
                <a:latin typeface="Arial" panose="020B0604020202020204" pitchFamily="34" charset="0"/>
                <a:cs typeface="Arial" panose="020B0604020202020204" pitchFamily="34" charset="0"/>
              </a:rPr>
              <a:t>E</a:t>
            </a:r>
            <a:r>
              <a:rPr lang="en-US" sz="1600" dirty="0" smtClean="0">
                <a:solidFill>
                  <a:srgbClr val="000066"/>
                </a:solidFill>
                <a:latin typeface="Arial" panose="020B0604020202020204" pitchFamily="34" charset="0"/>
                <a:cs typeface="Arial" panose="020B0604020202020204" pitchFamily="34" charset="0"/>
              </a:rPr>
              <a:t> ~ 11 MeV/u</a:t>
            </a:r>
          </a:p>
          <a:p>
            <a:r>
              <a:rPr lang="en-US" sz="1600" i="1" dirty="0" smtClean="0">
                <a:solidFill>
                  <a:srgbClr val="000066"/>
                </a:solidFill>
                <a:latin typeface="Arial" panose="020B0604020202020204" pitchFamily="34" charset="0"/>
                <a:cs typeface="Arial" panose="020B0604020202020204" pitchFamily="34" charset="0"/>
              </a:rPr>
              <a:t>range</a:t>
            </a:r>
            <a:r>
              <a:rPr lang="en-US" sz="1600" dirty="0" smtClean="0">
                <a:solidFill>
                  <a:srgbClr val="000066"/>
                </a:solidFill>
                <a:latin typeface="Arial" panose="020B0604020202020204" pitchFamily="34" charset="0"/>
                <a:cs typeface="Arial" panose="020B0604020202020204" pitchFamily="34" charset="0"/>
              </a:rPr>
              <a:t> ~ 100 </a:t>
            </a:r>
            <a:r>
              <a:rPr lang="en-US" sz="1600" dirty="0" smtClean="0">
                <a:solidFill>
                  <a:srgbClr val="000066"/>
                </a:solidFill>
                <a:latin typeface="Symbol" panose="05050102010706020507" pitchFamily="18" charset="2"/>
                <a:cs typeface="Arial" panose="020B0604020202020204" pitchFamily="34" charset="0"/>
              </a:rPr>
              <a:t>m</a:t>
            </a:r>
            <a:r>
              <a:rPr lang="en-US" sz="1600" dirty="0" smtClean="0">
                <a:solidFill>
                  <a:srgbClr val="000066"/>
                </a:solidFill>
                <a:latin typeface="Arial" panose="020B0604020202020204" pitchFamily="34" charset="0"/>
                <a:cs typeface="Arial" panose="020B0604020202020204" pitchFamily="34" charset="0"/>
              </a:rPr>
              <a:t>m</a:t>
            </a:r>
            <a:endParaRPr lang="de-DE" sz="1600" dirty="0">
              <a:solidFill>
                <a:srgbClr val="000066"/>
              </a:solidFill>
              <a:latin typeface="Arial" panose="020B0604020202020204" pitchFamily="34" charset="0"/>
              <a:cs typeface="Arial" panose="020B0604020202020204" pitchFamily="34" charset="0"/>
            </a:endParaRPr>
          </a:p>
        </p:txBody>
      </p:sp>
      <p:sp>
        <p:nvSpPr>
          <p:cNvPr id="419" name="TextBox 418"/>
          <p:cNvSpPr txBox="1"/>
          <p:nvPr/>
        </p:nvSpPr>
        <p:spPr>
          <a:xfrm>
            <a:off x="7299734" y="1340768"/>
            <a:ext cx="1630575" cy="830997"/>
          </a:xfrm>
          <a:prstGeom prst="rect">
            <a:avLst/>
          </a:prstGeom>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600" b="1" dirty="0" smtClean="0">
                <a:solidFill>
                  <a:srgbClr val="000066"/>
                </a:solidFill>
                <a:latin typeface="Arial" panose="020B0604020202020204" pitchFamily="34" charset="0"/>
                <a:cs typeface="Arial" panose="020B0604020202020204" pitchFamily="34" charset="0"/>
              </a:rPr>
              <a:t>SIS</a:t>
            </a:r>
          </a:p>
          <a:p>
            <a:r>
              <a:rPr lang="en-US" sz="1600" i="1" dirty="0" smtClean="0">
                <a:solidFill>
                  <a:srgbClr val="000066"/>
                </a:solidFill>
                <a:latin typeface="Arial" panose="020B0604020202020204" pitchFamily="34" charset="0"/>
                <a:cs typeface="Arial" panose="020B0604020202020204" pitchFamily="34" charset="0"/>
              </a:rPr>
              <a:t>E</a:t>
            </a:r>
            <a:r>
              <a:rPr lang="en-US" sz="1600" dirty="0" smtClean="0">
                <a:solidFill>
                  <a:srgbClr val="000066"/>
                </a:solidFill>
                <a:latin typeface="Arial" panose="020B0604020202020204" pitchFamily="34" charset="0"/>
                <a:cs typeface="Arial" panose="020B0604020202020204" pitchFamily="34" charset="0"/>
              </a:rPr>
              <a:t> ~ 1 </a:t>
            </a:r>
            <a:r>
              <a:rPr lang="en-US" sz="1600" dirty="0" err="1" smtClean="0">
                <a:solidFill>
                  <a:srgbClr val="000066"/>
                </a:solidFill>
                <a:latin typeface="Arial" panose="020B0604020202020204" pitchFamily="34" charset="0"/>
                <a:cs typeface="Arial" panose="020B0604020202020204" pitchFamily="34" charset="0"/>
              </a:rPr>
              <a:t>GeV</a:t>
            </a:r>
            <a:r>
              <a:rPr lang="en-US" sz="1600" dirty="0" smtClean="0">
                <a:solidFill>
                  <a:srgbClr val="000066"/>
                </a:solidFill>
                <a:latin typeface="Arial" panose="020B0604020202020204" pitchFamily="34" charset="0"/>
                <a:cs typeface="Arial" panose="020B0604020202020204" pitchFamily="34" charset="0"/>
              </a:rPr>
              <a:t>/u</a:t>
            </a:r>
          </a:p>
          <a:p>
            <a:r>
              <a:rPr lang="en-US" sz="1600" i="1" dirty="0" smtClean="0">
                <a:solidFill>
                  <a:srgbClr val="000066"/>
                </a:solidFill>
                <a:latin typeface="Arial" panose="020B0604020202020204" pitchFamily="34" charset="0"/>
                <a:cs typeface="Arial" panose="020B0604020202020204" pitchFamily="34" charset="0"/>
              </a:rPr>
              <a:t>range</a:t>
            </a:r>
            <a:r>
              <a:rPr lang="en-US" sz="1600" dirty="0" smtClean="0">
                <a:solidFill>
                  <a:srgbClr val="000066"/>
                </a:solidFill>
                <a:latin typeface="Arial" panose="020B0604020202020204" pitchFamily="34" charset="0"/>
                <a:cs typeface="Arial" panose="020B0604020202020204" pitchFamily="34" charset="0"/>
              </a:rPr>
              <a:t> ~ mm-cm</a:t>
            </a:r>
            <a:endParaRPr lang="de-DE" sz="1600" dirty="0">
              <a:solidFill>
                <a:srgbClr val="000066"/>
              </a:solidFill>
              <a:latin typeface="Arial" panose="020B0604020202020204" pitchFamily="34" charset="0"/>
              <a:cs typeface="Arial" panose="020B0604020202020204" pitchFamily="34" charset="0"/>
            </a:endParaRPr>
          </a:p>
        </p:txBody>
      </p:sp>
      <p:pic>
        <p:nvPicPr>
          <p:cNvPr id="421" name="Picture 4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6926" y="5225685"/>
            <a:ext cx="877937" cy="1091696"/>
          </a:xfrm>
          <a:prstGeom prst="rect">
            <a:avLst/>
          </a:prstGeom>
        </p:spPr>
      </p:pic>
      <p:sp>
        <p:nvSpPr>
          <p:cNvPr id="405" name="TextBox 404"/>
          <p:cNvSpPr txBox="1"/>
          <p:nvPr/>
        </p:nvSpPr>
        <p:spPr>
          <a:xfrm>
            <a:off x="3828" y="188640"/>
            <a:ext cx="9140171"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Materials Research </a:t>
            </a:r>
            <a:r>
              <a:rPr lang="en-US" sz="2400" b="1" dirty="0" smtClean="0">
                <a:latin typeface="Arial" panose="020B0604020202020204" pitchFamily="34" charset="0"/>
                <a:cs typeface="Arial" panose="020B0604020202020204" pitchFamily="34" charset="0"/>
              </a:rPr>
              <a:t>Facilities @ </a:t>
            </a:r>
          </a:p>
          <a:p>
            <a:pPr algn="ctr"/>
            <a:r>
              <a:rPr lang="en-US" sz="2400" b="1" dirty="0" smtClean="0">
                <a:latin typeface="Arial" panose="020B0604020202020204" pitchFamily="34" charset="0"/>
                <a:cs typeface="Arial" panose="020B0604020202020204" pitchFamily="34" charset="0"/>
              </a:rPr>
              <a:t>GSI Helmholtz Centre for Heavy Ion Research</a:t>
            </a:r>
            <a:endParaRPr lang="de-D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23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Heavy ion microprobe</a:t>
            </a:r>
            <a:endParaRPr lang="de-DE" sz="2400" b="1" dirty="0">
              <a:latin typeface="Arial" panose="020B0604020202020204" pitchFamily="34" charset="0"/>
              <a:cs typeface="Arial" panose="020B0604020202020204" pitchFamily="34" charset="0"/>
            </a:endParaRPr>
          </a:p>
        </p:txBody>
      </p:sp>
      <p:cxnSp>
        <p:nvCxnSpPr>
          <p:cNvPr id="56"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7" descr="GSI-logo.jpg                                                   00008A6CMac HD3                        B58143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p:txBody>
          <a:bodyPr/>
          <a:lstStyle/>
          <a:p>
            <a:r>
              <a:rPr lang="de-DE" smtClean="0"/>
              <a:t>M. Bender - Material Science &amp; BIOMAT</a:t>
            </a:r>
            <a:endParaRPr lang="de-DE"/>
          </a:p>
        </p:txBody>
      </p:sp>
      <p:pic>
        <p:nvPicPr>
          <p:cNvPr id="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577" y="1268760"/>
            <a:ext cx="6048846" cy="286377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933056"/>
            <a:ext cx="3096344" cy="234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6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162" y="3789040"/>
            <a:ext cx="3071148" cy="248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559080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 kopf7.jpg                                                      0000978BMac HD3                        B581438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3"/>
          <p:cNvSpPr txBox="1"/>
          <p:nvPr/>
        </p:nvSpPr>
        <p:spPr>
          <a:xfrm>
            <a:off x="3828" y="302400"/>
            <a:ext cx="914017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Templates for </a:t>
            </a:r>
            <a:r>
              <a:rPr lang="en-US" sz="2400" b="1" dirty="0" err="1" smtClean="0">
                <a:latin typeface="Arial" panose="020B0604020202020204" pitchFamily="34" charset="0"/>
                <a:cs typeface="Arial" panose="020B0604020202020204" pitchFamily="34" charset="0"/>
              </a:rPr>
              <a:t>nano</a:t>
            </a:r>
            <a:r>
              <a:rPr lang="en-US" sz="2400" b="1" dirty="0" smtClean="0">
                <a:latin typeface="Arial" panose="020B0604020202020204" pitchFamily="34" charset="0"/>
                <a:cs typeface="Arial" panose="020B0604020202020204" pitchFamily="34" charset="0"/>
              </a:rPr>
              <a:t> structures</a:t>
            </a:r>
            <a:endParaRPr lang="de-DE" sz="2400" b="1" dirty="0">
              <a:latin typeface="Arial" panose="020B0604020202020204" pitchFamily="34" charset="0"/>
              <a:cs typeface="Arial" panose="020B0604020202020204" pitchFamily="34" charset="0"/>
            </a:endParaRPr>
          </a:p>
        </p:txBody>
      </p:sp>
      <p:grpSp>
        <p:nvGrpSpPr>
          <p:cNvPr id="22" name="Group 3"/>
          <p:cNvGrpSpPr>
            <a:grpSpLocks/>
          </p:cNvGrpSpPr>
          <p:nvPr/>
        </p:nvGrpSpPr>
        <p:grpSpPr bwMode="auto">
          <a:xfrm>
            <a:off x="683568" y="1306513"/>
            <a:ext cx="8315325" cy="1724025"/>
            <a:chOff x="110" y="1772"/>
            <a:chExt cx="5238" cy="1086"/>
          </a:xfrm>
        </p:grpSpPr>
        <p:sp>
          <p:nvSpPr>
            <p:cNvPr id="23" name="Rectangle 98"/>
            <p:cNvSpPr>
              <a:spLocks noChangeArrowheads="1"/>
            </p:cNvSpPr>
            <p:nvPr/>
          </p:nvSpPr>
          <p:spPr bwMode="auto">
            <a:xfrm>
              <a:off x="4291" y="2393"/>
              <a:ext cx="44"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pic>
          <p:nvPicPr>
            <p:cNvPr id="27"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 y="1838"/>
              <a:ext cx="3542"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168"/>
            <p:cNvSpPr txBox="1">
              <a:spLocks noChangeArrowheads="1"/>
            </p:cNvSpPr>
            <p:nvPr/>
          </p:nvSpPr>
          <p:spPr bwMode="auto">
            <a:xfrm>
              <a:off x="4581" y="1772"/>
              <a:ext cx="76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de-DE" sz="1800" dirty="0"/>
                <a:t>Sample</a:t>
              </a:r>
            </a:p>
            <a:p>
              <a:pPr algn="ctr" eaLnBrk="1" hangingPunct="1"/>
              <a:r>
                <a:rPr lang="en-US" altLang="de-DE" sz="1800" dirty="0"/>
                <a:t>stack</a:t>
              </a:r>
            </a:p>
          </p:txBody>
        </p:sp>
        <p:sp>
          <p:nvSpPr>
            <p:cNvPr id="31" name="Oval 57"/>
            <p:cNvSpPr>
              <a:spLocks noChangeAspect="1" noChangeArrowheads="1"/>
            </p:cNvSpPr>
            <p:nvPr/>
          </p:nvSpPr>
          <p:spPr bwMode="auto">
            <a:xfrm>
              <a:off x="4578" y="2218"/>
              <a:ext cx="72" cy="74"/>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32" name="Oval 57"/>
            <p:cNvSpPr>
              <a:spLocks noChangeAspect="1" noChangeArrowheads="1"/>
            </p:cNvSpPr>
            <p:nvPr/>
          </p:nvSpPr>
          <p:spPr bwMode="auto">
            <a:xfrm>
              <a:off x="4494" y="2340"/>
              <a:ext cx="71" cy="74"/>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33" name="Oval 57"/>
            <p:cNvSpPr>
              <a:spLocks noChangeAspect="1" noChangeArrowheads="1"/>
            </p:cNvSpPr>
            <p:nvPr/>
          </p:nvSpPr>
          <p:spPr bwMode="auto">
            <a:xfrm>
              <a:off x="4123" y="2473"/>
              <a:ext cx="72" cy="74"/>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cxnSp>
          <p:nvCxnSpPr>
            <p:cNvPr id="34" name="Straight Arrow Connector 11"/>
            <p:cNvCxnSpPr>
              <a:cxnSpLocks noChangeShapeType="1"/>
            </p:cNvCxnSpPr>
            <p:nvPr/>
          </p:nvCxnSpPr>
          <p:spPr bwMode="auto">
            <a:xfrm flipV="1">
              <a:off x="4682" y="2066"/>
              <a:ext cx="283"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0000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90"/>
            <p:cNvCxnSpPr>
              <a:cxnSpLocks noChangeShapeType="1"/>
            </p:cNvCxnSpPr>
            <p:nvPr/>
          </p:nvCxnSpPr>
          <p:spPr bwMode="auto">
            <a:xfrm flipV="1">
              <a:off x="4579" y="2381"/>
              <a:ext cx="283"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0000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91"/>
            <p:cNvCxnSpPr>
              <a:cxnSpLocks noChangeShapeType="1"/>
            </p:cNvCxnSpPr>
            <p:nvPr/>
          </p:nvCxnSpPr>
          <p:spPr bwMode="auto">
            <a:xfrm flipV="1">
              <a:off x="4745" y="2484"/>
              <a:ext cx="283"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0000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12"/>
            <p:cNvSpPr>
              <a:spLocks noChangeArrowheads="1"/>
            </p:cNvSpPr>
            <p:nvPr/>
          </p:nvSpPr>
          <p:spPr bwMode="auto">
            <a:xfrm>
              <a:off x="4439" y="2109"/>
              <a:ext cx="44"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38" name="Rectangle 93"/>
            <p:cNvSpPr>
              <a:spLocks noChangeArrowheads="1"/>
            </p:cNvSpPr>
            <p:nvPr/>
          </p:nvSpPr>
          <p:spPr bwMode="auto">
            <a:xfrm>
              <a:off x="4364" y="2110"/>
              <a:ext cx="44"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39" name="Rectangle 94"/>
            <p:cNvSpPr>
              <a:spLocks noChangeArrowheads="1"/>
            </p:cNvSpPr>
            <p:nvPr/>
          </p:nvSpPr>
          <p:spPr bwMode="auto">
            <a:xfrm>
              <a:off x="4289" y="2110"/>
              <a:ext cx="62"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0" name="Rectangle 99"/>
            <p:cNvSpPr>
              <a:spLocks noChangeArrowheads="1"/>
            </p:cNvSpPr>
            <p:nvPr/>
          </p:nvSpPr>
          <p:spPr bwMode="auto">
            <a:xfrm>
              <a:off x="4362" y="2501"/>
              <a:ext cx="44"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1" name="Rectangle 100"/>
            <p:cNvSpPr>
              <a:spLocks noChangeArrowheads="1"/>
            </p:cNvSpPr>
            <p:nvPr/>
          </p:nvSpPr>
          <p:spPr bwMode="auto">
            <a:xfrm>
              <a:off x="4283" y="2501"/>
              <a:ext cx="59"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cxnSp>
          <p:nvCxnSpPr>
            <p:cNvPr id="42" name="Straight Arrow Connector 101"/>
            <p:cNvCxnSpPr>
              <a:cxnSpLocks noChangeShapeType="1"/>
            </p:cNvCxnSpPr>
            <p:nvPr/>
          </p:nvCxnSpPr>
          <p:spPr bwMode="auto">
            <a:xfrm flipV="1">
              <a:off x="4675" y="2252"/>
              <a:ext cx="283"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lgn="ctr">
                  <a:solidFill>
                    <a:srgbClr val="000000"/>
                  </a:solidFill>
                  <a:round/>
                  <a:headEnd/>
                  <a:tailEnd type="arrow"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103"/>
            <p:cNvSpPr>
              <a:spLocks noChangeArrowheads="1"/>
            </p:cNvSpPr>
            <p:nvPr/>
          </p:nvSpPr>
          <p:spPr bwMode="auto">
            <a:xfrm>
              <a:off x="4355" y="2225"/>
              <a:ext cx="62"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4" name="Rectangle 104"/>
            <p:cNvSpPr>
              <a:spLocks noChangeArrowheads="1"/>
            </p:cNvSpPr>
            <p:nvPr/>
          </p:nvSpPr>
          <p:spPr bwMode="auto">
            <a:xfrm>
              <a:off x="4284" y="2225"/>
              <a:ext cx="61"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5" name="Rectangle 105"/>
            <p:cNvSpPr>
              <a:spLocks noChangeArrowheads="1"/>
            </p:cNvSpPr>
            <p:nvPr/>
          </p:nvSpPr>
          <p:spPr bwMode="auto">
            <a:xfrm>
              <a:off x="4514" y="2225"/>
              <a:ext cx="44"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6" name="Oval 57"/>
            <p:cNvSpPr>
              <a:spLocks noChangeAspect="1" noChangeArrowheads="1"/>
            </p:cNvSpPr>
            <p:nvPr/>
          </p:nvSpPr>
          <p:spPr bwMode="auto">
            <a:xfrm>
              <a:off x="4436" y="2102"/>
              <a:ext cx="71" cy="74"/>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7" name="Oval 57"/>
            <p:cNvSpPr>
              <a:spLocks noChangeAspect="1" noChangeArrowheads="1"/>
            </p:cNvSpPr>
            <p:nvPr/>
          </p:nvSpPr>
          <p:spPr bwMode="auto">
            <a:xfrm>
              <a:off x="4364" y="2498"/>
              <a:ext cx="72" cy="74"/>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8" name="Oval 57"/>
            <p:cNvSpPr>
              <a:spLocks noChangeAspect="1" noChangeArrowheads="1"/>
            </p:cNvSpPr>
            <p:nvPr/>
          </p:nvSpPr>
          <p:spPr bwMode="auto">
            <a:xfrm>
              <a:off x="4273" y="2413"/>
              <a:ext cx="72" cy="74"/>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49" name="Rectangle 103"/>
            <p:cNvSpPr>
              <a:spLocks noChangeArrowheads="1"/>
            </p:cNvSpPr>
            <p:nvPr/>
          </p:nvSpPr>
          <p:spPr bwMode="auto">
            <a:xfrm>
              <a:off x="4435" y="2225"/>
              <a:ext cx="63"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50" name="Rectangle 103"/>
            <p:cNvSpPr>
              <a:spLocks noChangeArrowheads="1"/>
            </p:cNvSpPr>
            <p:nvPr/>
          </p:nvSpPr>
          <p:spPr bwMode="auto">
            <a:xfrm>
              <a:off x="4427" y="2343"/>
              <a:ext cx="63"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51" name="Rectangle 103"/>
            <p:cNvSpPr>
              <a:spLocks noChangeArrowheads="1"/>
            </p:cNvSpPr>
            <p:nvPr/>
          </p:nvSpPr>
          <p:spPr bwMode="auto">
            <a:xfrm>
              <a:off x="4354" y="2343"/>
              <a:ext cx="63"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52" name="Rectangle 103"/>
            <p:cNvSpPr>
              <a:spLocks noChangeArrowheads="1"/>
            </p:cNvSpPr>
            <p:nvPr/>
          </p:nvSpPr>
          <p:spPr bwMode="auto">
            <a:xfrm>
              <a:off x="4282" y="2343"/>
              <a:ext cx="61" cy="6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766763">
                <a:defRPr sz="2400">
                  <a:solidFill>
                    <a:schemeClr val="tx1"/>
                  </a:solidFill>
                  <a:latin typeface="Arial" charset="0"/>
                  <a:ea typeface="ＭＳ Ｐゴシック" pitchFamily="34" charset="-128"/>
                </a:defRPr>
              </a:lvl1pPr>
              <a:lvl2pPr marL="742950" indent="-285750" defTabSz="766763">
                <a:defRPr sz="2400">
                  <a:solidFill>
                    <a:schemeClr val="tx1"/>
                  </a:solidFill>
                  <a:latin typeface="Arial" charset="0"/>
                  <a:ea typeface="ＭＳ Ｐゴシック" pitchFamily="34" charset="-128"/>
                </a:defRPr>
              </a:lvl2pPr>
              <a:lvl3pPr marL="1143000" indent="-228600" defTabSz="766763">
                <a:defRPr sz="2400">
                  <a:solidFill>
                    <a:schemeClr val="tx1"/>
                  </a:solidFill>
                  <a:latin typeface="Arial" charset="0"/>
                  <a:ea typeface="ＭＳ Ｐゴシック" pitchFamily="34" charset="-128"/>
                </a:defRPr>
              </a:lvl3pPr>
              <a:lvl4pPr marL="1600200" indent="-228600" defTabSz="766763">
                <a:defRPr sz="2400">
                  <a:solidFill>
                    <a:schemeClr val="tx1"/>
                  </a:solidFill>
                  <a:latin typeface="Arial" charset="0"/>
                  <a:ea typeface="ＭＳ Ｐゴシック" pitchFamily="34" charset="-128"/>
                </a:defRPr>
              </a:lvl4pPr>
              <a:lvl5pPr marL="2057400" indent="-228600" defTabSz="766763">
                <a:defRPr sz="2400">
                  <a:solidFill>
                    <a:schemeClr val="tx1"/>
                  </a:solidFill>
                  <a:latin typeface="Arial" charset="0"/>
                  <a:ea typeface="ＭＳ Ｐゴシック" pitchFamily="34" charset="-128"/>
                </a:defRPr>
              </a:lvl5pPr>
              <a:lvl6pPr marL="25146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7667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sz="1500"/>
            </a:p>
          </p:txBody>
        </p:sp>
        <p:sp>
          <p:nvSpPr>
            <p:cNvPr id="53" name="Rectangle 29"/>
            <p:cNvSpPr>
              <a:spLocks noChangeArrowheads="1"/>
            </p:cNvSpPr>
            <p:nvPr/>
          </p:nvSpPr>
          <p:spPr bwMode="auto">
            <a:xfrm>
              <a:off x="110" y="1984"/>
              <a:ext cx="1253" cy="640"/>
            </a:xfrm>
            <a:prstGeom prst="rect">
              <a:avLst/>
            </a:prstGeom>
            <a:solidFill>
              <a:schemeClr val="bg1"/>
            </a:solidFill>
            <a:ln w="635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UNILAC</a:t>
              </a:r>
            </a:p>
            <a:p>
              <a:pPr algn="ctr"/>
              <a:r>
                <a:rPr lang="de-DE" altLang="de-DE" sz="1800"/>
                <a:t>Au – U</a:t>
              </a:r>
            </a:p>
            <a:p>
              <a:pPr algn="ctr"/>
              <a:r>
                <a:rPr lang="de-DE" altLang="de-DE" sz="1800"/>
                <a:t>11.4 MeV/u</a:t>
              </a:r>
            </a:p>
          </p:txBody>
        </p:sp>
      </p:grpSp>
      <p:pic>
        <p:nvPicPr>
          <p:cNvPr id="54" name="Picture 30" descr="2005-9-GSI-beamlines 014"/>
          <p:cNvPicPr preferRelativeResize="0">
            <a:picLocks noChangeAspect="1" noChangeArrowheads="1"/>
          </p:cNvPicPr>
          <p:nvPr/>
        </p:nvPicPr>
        <p:blipFill>
          <a:blip r:embed="rId5">
            <a:lum bright="14000"/>
            <a:extLst>
              <a:ext uri="{28A0092B-C50C-407E-A947-70E740481C1C}">
                <a14:useLocalDpi xmlns:a14="http://schemas.microsoft.com/office/drawing/2010/main" val="0"/>
              </a:ext>
            </a:extLst>
          </a:blip>
          <a:srcRect/>
          <a:stretch>
            <a:fillRect/>
          </a:stretch>
        </p:blipFill>
        <p:spPr bwMode="auto">
          <a:xfrm>
            <a:off x="4143375" y="3162300"/>
            <a:ext cx="415131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FF"/>
                </a:solidFill>
                <a:miter lim="800000"/>
                <a:headEnd/>
                <a:tailEnd/>
              </a14:hiddenLine>
            </a:ext>
          </a:extLst>
        </p:spPr>
      </p:pic>
      <p:sp>
        <p:nvSpPr>
          <p:cNvPr id="55" name="Text Box 31"/>
          <p:cNvSpPr txBox="1">
            <a:spLocks noChangeArrowheads="1"/>
          </p:cNvSpPr>
          <p:nvPr/>
        </p:nvSpPr>
        <p:spPr bwMode="auto">
          <a:xfrm>
            <a:off x="236538" y="2973388"/>
            <a:ext cx="3343275" cy="3513137"/>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de-DE" altLang="de-DE" sz="1800" dirty="0">
                <a:latin typeface="Arial" charset="0"/>
              </a:rPr>
              <a:t> </a:t>
            </a:r>
            <a:r>
              <a:rPr lang="de-DE" altLang="de-DE" sz="1600" dirty="0" err="1">
                <a:latin typeface="Arial" charset="0"/>
              </a:rPr>
              <a:t>Automatic</a:t>
            </a:r>
            <a:r>
              <a:rPr lang="de-DE" altLang="de-DE" sz="1600" dirty="0">
                <a:latin typeface="Arial" charset="0"/>
              </a:rPr>
              <a:t> </a:t>
            </a:r>
            <a:r>
              <a:rPr lang="de-DE" altLang="de-DE" sz="1600" dirty="0" err="1">
                <a:latin typeface="Arial" charset="0"/>
              </a:rPr>
              <a:t>load</a:t>
            </a:r>
            <a:r>
              <a:rPr lang="de-DE" altLang="de-DE" sz="1600" dirty="0">
                <a:latin typeface="Arial" charset="0"/>
              </a:rPr>
              <a:t>-lock </a:t>
            </a:r>
            <a:r>
              <a:rPr lang="de-DE" altLang="de-DE" sz="1600" dirty="0" err="1">
                <a:latin typeface="Arial" charset="0"/>
              </a:rPr>
              <a:t>system</a:t>
            </a:r>
            <a:endParaRPr lang="de-DE" altLang="de-DE" sz="1600" dirty="0">
              <a:latin typeface="Arial" charset="0"/>
            </a:endParaRPr>
          </a:p>
          <a:p>
            <a:pPr eaLnBrk="1" hangingPunct="1"/>
            <a:r>
              <a:rPr lang="de-DE" altLang="de-DE" sz="1600" dirty="0">
                <a:latin typeface="Arial" charset="0"/>
              </a:rPr>
              <a:t> </a:t>
            </a:r>
          </a:p>
          <a:p>
            <a:pPr eaLnBrk="1" hangingPunct="1">
              <a:buFontTx/>
              <a:buChar char="•"/>
            </a:pPr>
            <a:r>
              <a:rPr lang="de-DE" altLang="de-DE" sz="1600" dirty="0">
                <a:latin typeface="Arial" charset="0"/>
              </a:rPr>
              <a:t> </a:t>
            </a:r>
            <a:r>
              <a:rPr lang="de-DE" altLang="de-DE" sz="1600" dirty="0" err="1">
                <a:latin typeface="Arial" charset="0"/>
              </a:rPr>
              <a:t>Defocused</a:t>
            </a:r>
            <a:r>
              <a:rPr lang="de-DE" altLang="de-DE" sz="1600" dirty="0">
                <a:latin typeface="Arial" charset="0"/>
              </a:rPr>
              <a:t> beam (5x5cm</a:t>
            </a:r>
            <a:r>
              <a:rPr lang="de-DE" altLang="de-DE" sz="1600" baseline="30000" dirty="0">
                <a:latin typeface="Arial" charset="0"/>
              </a:rPr>
              <a:t>2</a:t>
            </a:r>
            <a:r>
              <a:rPr lang="de-DE" altLang="de-DE" sz="1600" dirty="0">
                <a:latin typeface="Arial" charset="0"/>
              </a:rPr>
              <a:t>)</a:t>
            </a:r>
          </a:p>
          <a:p>
            <a:pPr eaLnBrk="1" hangingPunct="1">
              <a:buFontTx/>
              <a:buChar char="•"/>
            </a:pPr>
            <a:endParaRPr lang="de-DE" altLang="de-DE" sz="1600" dirty="0">
              <a:latin typeface="Arial" charset="0"/>
            </a:endParaRPr>
          </a:p>
          <a:p>
            <a:pPr eaLnBrk="1" hangingPunct="1">
              <a:buFontTx/>
              <a:buChar char="•"/>
            </a:pPr>
            <a:r>
              <a:rPr lang="de-DE" altLang="de-DE" sz="1600" dirty="0">
                <a:latin typeface="Arial" charset="0"/>
              </a:rPr>
              <a:t> Random </a:t>
            </a:r>
            <a:r>
              <a:rPr lang="de-DE" altLang="de-DE" sz="1600" dirty="0" err="1">
                <a:latin typeface="Arial" charset="0"/>
              </a:rPr>
              <a:t>ion</a:t>
            </a:r>
            <a:r>
              <a:rPr lang="de-DE" altLang="de-DE" sz="1600" dirty="0">
                <a:latin typeface="Arial" charset="0"/>
              </a:rPr>
              <a:t> </a:t>
            </a:r>
            <a:r>
              <a:rPr lang="de-DE" altLang="de-DE" sz="1600" dirty="0" err="1">
                <a:latin typeface="Arial" charset="0"/>
              </a:rPr>
              <a:t>distribution</a:t>
            </a:r>
            <a:endParaRPr lang="de-DE" altLang="de-DE" sz="1600" dirty="0">
              <a:latin typeface="Arial" charset="0"/>
            </a:endParaRPr>
          </a:p>
          <a:p>
            <a:pPr eaLnBrk="1" hangingPunct="1">
              <a:buFontTx/>
              <a:buChar char="•"/>
            </a:pPr>
            <a:endParaRPr lang="de-DE" altLang="de-DE" sz="1600" dirty="0">
              <a:latin typeface="Arial" charset="0"/>
            </a:endParaRPr>
          </a:p>
          <a:p>
            <a:pPr eaLnBrk="1" hangingPunct="1">
              <a:buFontTx/>
              <a:buChar char="•"/>
            </a:pPr>
            <a:r>
              <a:rPr lang="de-DE" altLang="de-DE" sz="1600" dirty="0">
                <a:latin typeface="Arial" charset="0"/>
              </a:rPr>
              <a:t> </a:t>
            </a:r>
            <a:r>
              <a:rPr lang="de-DE" altLang="de-DE" sz="1600" dirty="0" err="1">
                <a:latin typeface="Arial" charset="0"/>
              </a:rPr>
              <a:t>Fluence</a:t>
            </a:r>
            <a:r>
              <a:rPr lang="de-DE" altLang="de-DE" sz="1600" dirty="0">
                <a:latin typeface="Arial" charset="0"/>
              </a:rPr>
              <a:t> </a:t>
            </a:r>
            <a:r>
              <a:rPr lang="de-DE" altLang="de-DE" sz="1600" dirty="0" err="1">
                <a:latin typeface="Arial" charset="0"/>
              </a:rPr>
              <a:t>regime</a:t>
            </a:r>
            <a:r>
              <a:rPr lang="de-DE" altLang="de-DE" sz="1600" dirty="0">
                <a:latin typeface="Arial" charset="0"/>
              </a:rPr>
              <a:t>: </a:t>
            </a:r>
          </a:p>
          <a:p>
            <a:pPr eaLnBrk="1" hangingPunct="1"/>
            <a:r>
              <a:rPr lang="de-DE" altLang="de-DE" sz="1600" dirty="0">
                <a:latin typeface="Arial" charset="0"/>
              </a:rPr>
              <a:t>    1 – 1E13 </a:t>
            </a:r>
            <a:r>
              <a:rPr lang="de-DE" altLang="de-DE" sz="1600" dirty="0" err="1">
                <a:latin typeface="Arial" charset="0"/>
              </a:rPr>
              <a:t>ions</a:t>
            </a:r>
            <a:r>
              <a:rPr lang="de-DE" altLang="de-DE" sz="1600" dirty="0">
                <a:latin typeface="Arial" charset="0"/>
              </a:rPr>
              <a:t>/cm</a:t>
            </a:r>
            <a:r>
              <a:rPr lang="de-DE" altLang="de-DE" sz="1600" baseline="30000" dirty="0">
                <a:latin typeface="Arial" charset="0"/>
              </a:rPr>
              <a:t>2</a:t>
            </a:r>
            <a:endParaRPr lang="de-DE" altLang="de-DE" sz="1600" dirty="0">
              <a:latin typeface="Arial" charset="0"/>
            </a:endParaRPr>
          </a:p>
          <a:p>
            <a:pPr eaLnBrk="1" hangingPunct="1">
              <a:buFontTx/>
              <a:buChar char="•"/>
            </a:pPr>
            <a:endParaRPr lang="de-DE" altLang="de-DE" sz="1600" dirty="0">
              <a:latin typeface="Arial" charset="0"/>
            </a:endParaRPr>
          </a:p>
          <a:p>
            <a:pPr eaLnBrk="1" hangingPunct="1">
              <a:buFontTx/>
              <a:buChar char="•"/>
            </a:pPr>
            <a:r>
              <a:rPr lang="de-DE" altLang="de-DE" sz="1600" dirty="0">
                <a:latin typeface="Arial" charset="0"/>
              </a:rPr>
              <a:t> </a:t>
            </a:r>
            <a:r>
              <a:rPr lang="de-DE" altLang="de-DE" sz="1600" dirty="0" smtClean="0">
                <a:latin typeface="Arial" charset="0"/>
              </a:rPr>
              <a:t>Single </a:t>
            </a:r>
            <a:r>
              <a:rPr lang="de-DE" altLang="de-DE" sz="1600" dirty="0" err="1">
                <a:latin typeface="Arial" charset="0"/>
              </a:rPr>
              <a:t>ion</a:t>
            </a:r>
            <a:r>
              <a:rPr lang="de-DE" altLang="de-DE" sz="1600" dirty="0">
                <a:latin typeface="Arial" charset="0"/>
              </a:rPr>
              <a:t> </a:t>
            </a:r>
            <a:r>
              <a:rPr lang="de-DE" altLang="de-DE" sz="1600" dirty="0" err="1">
                <a:latin typeface="Arial" charset="0"/>
              </a:rPr>
              <a:t>irradiation</a:t>
            </a:r>
            <a:endParaRPr lang="de-DE" altLang="de-DE" sz="1600" dirty="0">
              <a:latin typeface="Arial" charset="0"/>
            </a:endParaRPr>
          </a:p>
          <a:p>
            <a:pPr eaLnBrk="1" hangingPunct="1">
              <a:buFontTx/>
              <a:buChar char="•"/>
            </a:pPr>
            <a:endParaRPr lang="de-DE" altLang="de-DE" sz="1600" dirty="0">
              <a:latin typeface="Arial" charset="0"/>
            </a:endParaRPr>
          </a:p>
          <a:p>
            <a:pPr eaLnBrk="1" hangingPunct="1">
              <a:buFontTx/>
              <a:buChar char="•"/>
            </a:pPr>
            <a:r>
              <a:rPr lang="de-DE" altLang="de-DE" sz="1600" dirty="0">
                <a:latin typeface="Arial" charset="0"/>
              </a:rPr>
              <a:t> 50 </a:t>
            </a:r>
            <a:r>
              <a:rPr lang="de-DE" altLang="de-DE" sz="1600" dirty="0" err="1">
                <a:latin typeface="Arial" charset="0"/>
              </a:rPr>
              <a:t>samples</a:t>
            </a:r>
            <a:r>
              <a:rPr lang="de-DE" altLang="de-DE" sz="1600" dirty="0">
                <a:latin typeface="Arial" charset="0"/>
              </a:rPr>
              <a:t> per </a:t>
            </a:r>
            <a:r>
              <a:rPr lang="de-DE" altLang="de-DE" sz="1600" dirty="0" err="1">
                <a:latin typeface="Arial" charset="0"/>
              </a:rPr>
              <a:t>hour</a:t>
            </a:r>
            <a:endParaRPr lang="de-DE" altLang="de-DE" sz="1600" dirty="0">
              <a:latin typeface="Arial" charset="0"/>
            </a:endParaRPr>
          </a:p>
          <a:p>
            <a:pPr eaLnBrk="1" hangingPunct="1"/>
            <a:r>
              <a:rPr lang="de-DE" altLang="de-DE" sz="1200" dirty="0">
                <a:latin typeface="Arial" charset="0"/>
              </a:rPr>
              <a:t>        (</a:t>
            </a:r>
            <a:r>
              <a:rPr lang="de-DE" altLang="de-DE" sz="1200" dirty="0" err="1">
                <a:latin typeface="Arial" charset="0"/>
              </a:rPr>
              <a:t>for</a:t>
            </a:r>
            <a:r>
              <a:rPr lang="de-DE" altLang="de-DE" sz="1200" dirty="0">
                <a:latin typeface="Arial" charset="0"/>
              </a:rPr>
              <a:t> </a:t>
            </a:r>
            <a:r>
              <a:rPr lang="de-DE" altLang="de-DE" sz="1200" dirty="0" err="1">
                <a:latin typeface="Arial" charset="0"/>
              </a:rPr>
              <a:t>up</a:t>
            </a:r>
            <a:r>
              <a:rPr lang="de-DE" altLang="de-DE" sz="1200" dirty="0">
                <a:latin typeface="Arial" charset="0"/>
              </a:rPr>
              <a:t> </a:t>
            </a:r>
            <a:r>
              <a:rPr lang="de-DE" altLang="de-DE" sz="1200" dirty="0" err="1">
                <a:latin typeface="Arial" charset="0"/>
              </a:rPr>
              <a:t>to</a:t>
            </a:r>
            <a:r>
              <a:rPr lang="de-DE" altLang="de-DE" sz="1200" dirty="0">
                <a:latin typeface="Arial" charset="0"/>
              </a:rPr>
              <a:t> 1E8 </a:t>
            </a:r>
            <a:r>
              <a:rPr lang="de-DE" altLang="de-DE" sz="1200" dirty="0" err="1">
                <a:latin typeface="Arial" charset="0"/>
              </a:rPr>
              <a:t>ions</a:t>
            </a:r>
            <a:r>
              <a:rPr lang="de-DE" altLang="de-DE" sz="1200" dirty="0">
                <a:latin typeface="Arial" charset="0"/>
              </a:rPr>
              <a:t>/cm</a:t>
            </a:r>
            <a:r>
              <a:rPr lang="de-DE" altLang="de-DE" sz="1200" baseline="30000" dirty="0">
                <a:latin typeface="Arial" charset="0"/>
              </a:rPr>
              <a:t>2</a:t>
            </a:r>
            <a:r>
              <a:rPr lang="de-DE" altLang="de-DE" sz="1200" dirty="0">
                <a:latin typeface="Arial" charset="0"/>
              </a:rPr>
              <a:t> per sample)</a:t>
            </a:r>
            <a:r>
              <a:rPr lang="de-DE" altLang="de-DE" sz="1800" dirty="0">
                <a:latin typeface="Arial" charset="0"/>
              </a:rPr>
              <a:t>       </a:t>
            </a:r>
            <a:endParaRPr lang="de-DE" altLang="de-DE" sz="1800" baseline="30000" dirty="0">
              <a:latin typeface="Arial" charset="0"/>
            </a:endParaRPr>
          </a:p>
          <a:p>
            <a:pPr eaLnBrk="1" hangingPunct="1"/>
            <a:endParaRPr lang="de-DE" altLang="de-DE" sz="1800" baseline="30000" dirty="0">
              <a:latin typeface="Arial" charset="0"/>
            </a:endParaRPr>
          </a:p>
        </p:txBody>
      </p:sp>
      <p:cxnSp>
        <p:nvCxnSpPr>
          <p:cNvPr id="56" name="Straight Connector 9"/>
          <p:cNvCxnSpPr/>
          <p:nvPr/>
        </p:nvCxnSpPr>
        <p:spPr>
          <a:xfrm>
            <a:off x="2677" y="65253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10"/>
          <p:cNvCxnSpPr/>
          <p:nvPr/>
        </p:nvCxnSpPr>
        <p:spPr>
          <a:xfrm>
            <a:off x="8604448" y="6525344"/>
            <a:ext cx="54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7" descr="GSI-logo.jpg                                                   00008A6CMac HD3                        B58143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8100" y="6324600"/>
            <a:ext cx="914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p:txBody>
          <a:bodyPr/>
          <a:lstStyle/>
          <a:p>
            <a:r>
              <a:rPr lang="de-DE" smtClean="0"/>
              <a:t>M. Bender - Material Science &amp; BIOMAT</a:t>
            </a:r>
            <a:endParaRPr lang="de-DE"/>
          </a:p>
        </p:txBody>
      </p:sp>
    </p:spTree>
    <p:extLst>
      <p:ext uri="{BB962C8B-B14F-4D97-AF65-F5344CB8AC3E}">
        <p14:creationId xmlns:p14="http://schemas.microsoft.com/office/powerpoint/2010/main" val="1059292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4335</Words>
  <Application>Microsoft Office PowerPoint</Application>
  <PresentationFormat>Bildschirmpräsentation (4:3)</PresentationFormat>
  <Paragraphs>580</Paragraphs>
  <Slides>40</Slides>
  <Notes>34</Notes>
  <HiddenSlides>0</HiddenSlides>
  <MMClips>0</MMClips>
  <ScaleCrop>false</ScaleCrop>
  <HeadingPairs>
    <vt:vector size="6" baseType="variant">
      <vt:variant>
        <vt:lpstr>Design</vt:lpstr>
      </vt:variant>
      <vt:variant>
        <vt:i4>2</vt:i4>
      </vt:variant>
      <vt:variant>
        <vt:lpstr>Eingebettete OLE-Server</vt:lpstr>
      </vt:variant>
      <vt:variant>
        <vt:i4>2</vt:i4>
      </vt:variant>
      <vt:variant>
        <vt:lpstr>Folientitel</vt:lpstr>
      </vt:variant>
      <vt:variant>
        <vt:i4>40</vt:i4>
      </vt:variant>
    </vt:vector>
  </HeadingPairs>
  <TitlesOfParts>
    <vt:vector size="44" baseType="lpstr">
      <vt:lpstr>Office Theme</vt:lpstr>
      <vt:lpstr>Custom Design</vt:lpstr>
      <vt:lpstr>Graph</vt:lpstr>
      <vt:lpstr>KGPlot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Toimil Molares, Maria Eugenia Dr.</dc:creator>
  <cp:lastModifiedBy>Bender, Markus Dr.</cp:lastModifiedBy>
  <cp:revision>170</cp:revision>
  <dcterms:created xsi:type="dcterms:W3CDTF">2014-04-14T14:58:07Z</dcterms:created>
  <dcterms:modified xsi:type="dcterms:W3CDTF">2014-09-24T20:44:51Z</dcterms:modified>
</cp:coreProperties>
</file>