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7"/>
  </p:notesMasterIdLst>
  <p:sldIdLst>
    <p:sldId id="256" r:id="rId2"/>
    <p:sldId id="310" r:id="rId3"/>
    <p:sldId id="340" r:id="rId4"/>
    <p:sldId id="341" r:id="rId5"/>
    <p:sldId id="361" r:id="rId6"/>
    <p:sldId id="365" r:id="rId7"/>
    <p:sldId id="262" r:id="rId8"/>
    <p:sldId id="366" r:id="rId9"/>
    <p:sldId id="395" r:id="rId10"/>
    <p:sldId id="396" r:id="rId11"/>
    <p:sldId id="397" r:id="rId12"/>
    <p:sldId id="398" r:id="rId13"/>
    <p:sldId id="399" r:id="rId14"/>
    <p:sldId id="400" r:id="rId15"/>
    <p:sldId id="403" r:id="rId16"/>
    <p:sldId id="406" r:id="rId17"/>
    <p:sldId id="388" r:id="rId18"/>
    <p:sldId id="393" r:id="rId19"/>
    <p:sldId id="306" r:id="rId20"/>
    <p:sldId id="372" r:id="rId21"/>
    <p:sldId id="401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9" r:id="rId35"/>
    <p:sldId id="390" r:id="rId36"/>
    <p:sldId id="326" r:id="rId37"/>
    <p:sldId id="402" r:id="rId38"/>
    <p:sldId id="371" r:id="rId39"/>
    <p:sldId id="387" r:id="rId40"/>
    <p:sldId id="385" r:id="rId41"/>
    <p:sldId id="391" r:id="rId42"/>
    <p:sldId id="392" r:id="rId43"/>
    <p:sldId id="405" r:id="rId44"/>
    <p:sldId id="404" r:id="rId45"/>
    <p:sldId id="349" r:id="rId46"/>
    <p:sldId id="359" r:id="rId47"/>
    <p:sldId id="345" r:id="rId48"/>
    <p:sldId id="394" r:id="rId49"/>
    <p:sldId id="347" r:id="rId50"/>
    <p:sldId id="364" r:id="rId51"/>
    <p:sldId id="350" r:id="rId52"/>
    <p:sldId id="370" r:id="rId53"/>
    <p:sldId id="305" r:id="rId54"/>
    <p:sldId id="367" r:id="rId55"/>
    <p:sldId id="369" r:id="rId56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lvetica" panose="020B0604020202020204" pitchFamily="34" charset="0"/>
      <p:regular r:id="rId63"/>
      <p:bold r:id="rId64"/>
      <p:italic r:id="rId65"/>
      <p:boldItalic r:id="rId66"/>
    </p:embeddedFont>
    <p:embeddedFont>
      <p:font typeface="Arial Unicode MS" panose="020B0604020202020204" pitchFamily="34" charset="-128"/>
      <p:regular r:id="rId67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668"/>
    <a:srgbClr val="0000FF"/>
    <a:srgbClr val="32757A"/>
    <a:srgbClr val="00806F"/>
    <a:srgbClr val="B4B4E6"/>
    <a:srgbClr val="008E7D"/>
    <a:srgbClr val="00A490"/>
    <a:srgbClr val="CFE9E3"/>
    <a:srgbClr val="95CFC1"/>
    <a:srgbClr val="F6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92" autoAdjust="0"/>
    <p:restoredTop sz="92000" autoAdjust="0"/>
  </p:normalViewPr>
  <p:slideViewPr>
    <p:cSldViewPr snapToGrid="0"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57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6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6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6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6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6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1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7.wmf"/><Relationship Id="rId1" Type="http://schemas.openxmlformats.org/officeDocument/2006/relationships/image" Target="../media/image54.wmf"/><Relationship Id="rId5" Type="http://schemas.openxmlformats.org/officeDocument/2006/relationships/image" Target="../media/image56.wmf"/><Relationship Id="rId4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34178C-8065-4721-B798-758CDC7137A8}" type="datetimeFigureOut">
              <a:rPr lang="en-US"/>
              <a:pPr>
                <a:defRPr/>
              </a:pPr>
              <a:t>9/25/2014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D6B879-E010-4C34-8829-68052E89CB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71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37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2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48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48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48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1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89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74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39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B5C191-B051-4AE1-B105-914A0F9A96E5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62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40" y="2130442"/>
            <a:ext cx="7772521" cy="146990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479" y="3886267"/>
            <a:ext cx="6401043" cy="1752466"/>
          </a:xfrm>
        </p:spPr>
        <p:txBody>
          <a:bodyPr/>
          <a:lstStyle>
            <a:lvl1pPr marL="0" indent="0" algn="ctr">
              <a:buNone/>
              <a:defRPr/>
            </a:lvl1pPr>
            <a:lvl2pPr marL="98618" indent="0" algn="ctr">
              <a:buNone/>
              <a:defRPr/>
            </a:lvl2pPr>
            <a:lvl3pPr marL="197236" indent="0" algn="ctr">
              <a:buNone/>
              <a:defRPr/>
            </a:lvl3pPr>
            <a:lvl4pPr marL="295854" indent="0" algn="ctr">
              <a:buNone/>
              <a:defRPr/>
            </a:lvl4pPr>
            <a:lvl5pPr marL="394472" indent="0" algn="ctr">
              <a:buNone/>
              <a:defRPr/>
            </a:lvl5pPr>
            <a:lvl6pPr marL="493090" indent="0" algn="ctr">
              <a:buNone/>
              <a:defRPr/>
            </a:lvl6pPr>
            <a:lvl7pPr marL="591708" indent="0" algn="ctr">
              <a:buNone/>
              <a:defRPr/>
            </a:lvl7pPr>
            <a:lvl8pPr marL="690326" indent="0" algn="ctr">
              <a:buNone/>
              <a:defRPr/>
            </a:lvl8pPr>
            <a:lvl9pPr marL="788944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E676E4-C6F7-4BDF-9D26-B7C9E690BB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3F429F-6B8D-4803-B7A8-191CA6C4C4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391" y="274831"/>
            <a:ext cx="2057218" cy="585107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391" y="274831"/>
            <a:ext cx="6138634" cy="585107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467BFE-7E29-4001-BAA3-D9E05472D5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4451"/>
            <a:ext cx="7848600" cy="7921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81076"/>
            <a:ext cx="4038600" cy="48228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981076"/>
            <a:ext cx="4038600" cy="23352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468688"/>
            <a:ext cx="4038600" cy="2335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196553"/>
          </a:xfrm>
          <a:prstGeom prst="rect">
            <a:avLst/>
          </a:prstGeom>
          <a:gradFill flip="none" rotWithShape="1">
            <a:gsLst>
              <a:gs pos="0">
                <a:srgbClr val="00806F"/>
              </a:gs>
              <a:gs pos="53000">
                <a:srgbClr val="00806F"/>
              </a:gs>
              <a:gs pos="100000">
                <a:srgbClr val="00806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640082"/>
            <a:ext cx="9144000" cy="217918"/>
          </a:xfrm>
          <a:prstGeom prst="rect">
            <a:avLst/>
          </a:prstGeom>
          <a:gradFill flip="none" rotWithShape="1">
            <a:gsLst>
              <a:gs pos="0">
                <a:srgbClr val="00806F"/>
              </a:gs>
              <a:gs pos="53000">
                <a:srgbClr val="00806F"/>
              </a:gs>
              <a:gs pos="100000">
                <a:srgbClr val="00806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242013"/>
            <a:ext cx="5867400" cy="121208"/>
          </a:xfrm>
          <a:prstGeom prst="rect">
            <a:avLst/>
          </a:prstGeom>
          <a:gradFill flip="none" rotWithShape="1">
            <a:gsLst>
              <a:gs pos="0">
                <a:srgbClr val="00806F"/>
              </a:gs>
              <a:gs pos="53000">
                <a:srgbClr val="00806F"/>
              </a:gs>
              <a:gs pos="100000">
                <a:srgbClr val="00806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196553"/>
          </a:xfrm>
          <a:prstGeom prst="rect">
            <a:avLst/>
          </a:prstGeom>
          <a:gradFill flip="none" rotWithShape="1">
            <a:gsLst>
              <a:gs pos="0">
                <a:srgbClr val="00806F"/>
              </a:gs>
              <a:gs pos="53000">
                <a:srgbClr val="00806F"/>
              </a:gs>
              <a:gs pos="100000">
                <a:srgbClr val="00806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640082"/>
            <a:ext cx="9144000" cy="217918"/>
          </a:xfrm>
          <a:prstGeom prst="rect">
            <a:avLst/>
          </a:prstGeom>
          <a:gradFill flip="none" rotWithShape="1">
            <a:gsLst>
              <a:gs pos="0">
                <a:srgbClr val="00806F"/>
              </a:gs>
              <a:gs pos="53000">
                <a:srgbClr val="00806F"/>
              </a:gs>
              <a:gs pos="100000">
                <a:srgbClr val="00806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3276600" y="229313"/>
            <a:ext cx="5867400" cy="121208"/>
          </a:xfrm>
          <a:prstGeom prst="rect">
            <a:avLst/>
          </a:prstGeom>
          <a:gradFill flip="none" rotWithShape="1">
            <a:gsLst>
              <a:gs pos="0">
                <a:srgbClr val="00806F">
                  <a:alpha val="0"/>
                </a:srgbClr>
              </a:gs>
              <a:gs pos="53000">
                <a:srgbClr val="00806F"/>
              </a:gs>
              <a:gs pos="100000">
                <a:srgbClr val="00806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Folienhintergrund%20en"/>
          <p:cNvSpPr>
            <a:spLocks noChangeAspect="1" noChangeArrowheads="1"/>
          </p:cNvSpPr>
          <p:nvPr/>
        </p:nvSpPr>
        <p:spPr bwMode="auto">
          <a:xfrm>
            <a:off x="1763713" y="1125538"/>
            <a:ext cx="5553075" cy="416242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4" name="AutoShape 5" descr="Folienhintergrund%20en"/>
          <p:cNvSpPr>
            <a:spLocks noChangeAspect="1" noChangeArrowheads="1"/>
          </p:cNvSpPr>
          <p:nvPr/>
        </p:nvSpPr>
        <p:spPr bwMode="auto">
          <a:xfrm>
            <a:off x="1795463" y="1347788"/>
            <a:ext cx="5553075" cy="416242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de-DE" u="sng">
              <a:solidFill>
                <a:schemeClr val="hlink"/>
              </a:solidFill>
              <a:cs typeface="+mn-cs"/>
            </a:endParaRPr>
          </a:p>
        </p:txBody>
      </p:sp>
      <p:sp>
        <p:nvSpPr>
          <p:cNvPr id="5" name="AutoShape 7" descr="Folienhintergrund%20en"/>
          <p:cNvSpPr>
            <a:spLocks noChangeAspect="1" noChangeArrowheads="1"/>
          </p:cNvSpPr>
          <p:nvPr/>
        </p:nvSpPr>
        <p:spPr bwMode="auto">
          <a:xfrm>
            <a:off x="1795463" y="1347788"/>
            <a:ext cx="5553075" cy="416242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55650" y="3141663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 u="sng"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248400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  <a:cs typeface="+mn-cs"/>
              </a:rPr>
              <a:t>sven.sturm@mpi-hd.mpg.de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2684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des Vortrags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DE44FB-C693-48C3-9D8C-22957E4FE5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33" y="4407035"/>
            <a:ext cx="7772522" cy="1362058"/>
          </a:xfrm>
        </p:spPr>
        <p:txBody>
          <a:bodyPr anchor="t"/>
          <a:lstStyle>
            <a:lvl1pPr algn="l">
              <a:defRPr sz="9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33" y="2906553"/>
            <a:ext cx="7772522" cy="1500481"/>
          </a:xfrm>
        </p:spPr>
        <p:txBody>
          <a:bodyPr anchor="b"/>
          <a:lstStyle>
            <a:lvl1pPr marL="0" indent="0">
              <a:buNone/>
              <a:defRPr sz="400"/>
            </a:lvl1pPr>
            <a:lvl2pPr marL="98618" indent="0">
              <a:buNone/>
              <a:defRPr sz="400"/>
            </a:lvl2pPr>
            <a:lvl3pPr marL="197236" indent="0">
              <a:buNone/>
              <a:defRPr sz="300"/>
            </a:lvl3pPr>
            <a:lvl4pPr marL="295854" indent="0">
              <a:buNone/>
              <a:defRPr sz="300"/>
            </a:lvl4pPr>
            <a:lvl5pPr marL="394472" indent="0">
              <a:buNone/>
              <a:defRPr sz="300"/>
            </a:lvl5pPr>
            <a:lvl6pPr marL="493090" indent="0">
              <a:buNone/>
              <a:defRPr sz="300"/>
            </a:lvl6pPr>
            <a:lvl7pPr marL="591708" indent="0">
              <a:buNone/>
              <a:defRPr sz="300"/>
            </a:lvl7pPr>
            <a:lvl8pPr marL="690326" indent="0">
              <a:buNone/>
              <a:defRPr sz="300"/>
            </a:lvl8pPr>
            <a:lvl9pPr marL="788944" indent="0">
              <a:buNone/>
              <a:defRPr sz="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01225B-CA7A-46AA-8C2D-AEA0A72A1F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391" y="1600267"/>
            <a:ext cx="4097752" cy="4525635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8509" y="1600267"/>
            <a:ext cx="4098100" cy="4525635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CE5FB9-C55E-46EB-B960-761D8221A5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044" y="274495"/>
            <a:ext cx="82299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044" y="1535087"/>
            <a:ext cx="4040404" cy="63970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8618" indent="0">
              <a:buNone/>
              <a:defRPr sz="400" b="1"/>
            </a:lvl2pPr>
            <a:lvl3pPr marL="197236" indent="0">
              <a:buNone/>
              <a:defRPr sz="400" b="1"/>
            </a:lvl3pPr>
            <a:lvl4pPr marL="295854" indent="0">
              <a:buNone/>
              <a:defRPr sz="300" b="1"/>
            </a:lvl4pPr>
            <a:lvl5pPr marL="394472" indent="0">
              <a:buNone/>
              <a:defRPr sz="300" b="1"/>
            </a:lvl5pPr>
            <a:lvl6pPr marL="493090" indent="0">
              <a:buNone/>
              <a:defRPr sz="300" b="1"/>
            </a:lvl6pPr>
            <a:lvl7pPr marL="591708" indent="0">
              <a:buNone/>
              <a:defRPr sz="300" b="1"/>
            </a:lvl7pPr>
            <a:lvl8pPr marL="690326" indent="0">
              <a:buNone/>
              <a:defRPr sz="300" b="1"/>
            </a:lvl8pPr>
            <a:lvl9pPr marL="788944" indent="0">
              <a:buNone/>
              <a:defRPr sz="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044" y="2174791"/>
            <a:ext cx="4040404" cy="3951447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162" y="1535087"/>
            <a:ext cx="4041795" cy="63970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8618" indent="0">
              <a:buNone/>
              <a:defRPr sz="400" b="1"/>
            </a:lvl2pPr>
            <a:lvl3pPr marL="197236" indent="0">
              <a:buNone/>
              <a:defRPr sz="400" b="1"/>
            </a:lvl3pPr>
            <a:lvl4pPr marL="295854" indent="0">
              <a:buNone/>
              <a:defRPr sz="300" b="1"/>
            </a:lvl4pPr>
            <a:lvl5pPr marL="394472" indent="0">
              <a:buNone/>
              <a:defRPr sz="300" b="1"/>
            </a:lvl5pPr>
            <a:lvl6pPr marL="493090" indent="0">
              <a:buNone/>
              <a:defRPr sz="300" b="1"/>
            </a:lvl6pPr>
            <a:lvl7pPr marL="591708" indent="0">
              <a:buNone/>
              <a:defRPr sz="300" b="1"/>
            </a:lvl7pPr>
            <a:lvl8pPr marL="690326" indent="0">
              <a:buNone/>
              <a:defRPr sz="300" b="1"/>
            </a:lvl8pPr>
            <a:lvl9pPr marL="788944" indent="0">
              <a:buNone/>
              <a:defRPr sz="3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162" y="2174791"/>
            <a:ext cx="4041795" cy="3951447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CF912D-FD6A-4544-B11F-E9B7F19C95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DD7924-2E26-4455-BF92-44AC1D3865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9C6255-A978-4383-8C97-696BA8DD1B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044" y="273151"/>
            <a:ext cx="3008494" cy="1161815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19" y="273151"/>
            <a:ext cx="5111937" cy="5853087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044" y="1434966"/>
            <a:ext cx="3008494" cy="4691272"/>
          </a:xfrm>
        </p:spPr>
        <p:txBody>
          <a:bodyPr/>
          <a:lstStyle>
            <a:lvl1pPr marL="0" indent="0">
              <a:buNone/>
              <a:defRPr sz="300"/>
            </a:lvl1pPr>
            <a:lvl2pPr marL="98618" indent="0">
              <a:buNone/>
              <a:defRPr sz="300"/>
            </a:lvl2pPr>
            <a:lvl3pPr marL="197236" indent="0">
              <a:buNone/>
              <a:defRPr sz="200"/>
            </a:lvl3pPr>
            <a:lvl4pPr marL="295854" indent="0">
              <a:buNone/>
              <a:defRPr sz="200"/>
            </a:lvl4pPr>
            <a:lvl5pPr marL="394472" indent="0">
              <a:buNone/>
              <a:defRPr sz="200"/>
            </a:lvl5pPr>
            <a:lvl6pPr marL="493090" indent="0">
              <a:buNone/>
              <a:defRPr sz="200"/>
            </a:lvl6pPr>
            <a:lvl7pPr marL="591708" indent="0">
              <a:buNone/>
              <a:defRPr sz="200"/>
            </a:lvl7pPr>
            <a:lvl8pPr marL="690326" indent="0">
              <a:buNone/>
              <a:defRPr sz="200"/>
            </a:lvl8pPr>
            <a:lvl9pPr marL="788944" indent="0">
              <a:buNone/>
              <a:defRPr sz="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2AD853-C211-4FEE-8C08-56047DD89B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376" y="4800466"/>
            <a:ext cx="5486261" cy="566796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376" y="612825"/>
            <a:ext cx="5486261" cy="4114733"/>
          </a:xfrm>
        </p:spPr>
        <p:txBody>
          <a:bodyPr/>
          <a:lstStyle>
            <a:lvl1pPr marL="0" indent="0">
              <a:buNone/>
              <a:defRPr sz="700"/>
            </a:lvl1pPr>
            <a:lvl2pPr marL="98618" indent="0">
              <a:buNone/>
              <a:defRPr sz="600"/>
            </a:lvl2pPr>
            <a:lvl3pPr marL="197236" indent="0">
              <a:buNone/>
              <a:defRPr sz="500"/>
            </a:lvl3pPr>
            <a:lvl4pPr marL="295854" indent="0">
              <a:buNone/>
              <a:defRPr sz="400"/>
            </a:lvl4pPr>
            <a:lvl5pPr marL="394472" indent="0">
              <a:buNone/>
              <a:defRPr sz="400"/>
            </a:lvl5pPr>
            <a:lvl6pPr marL="493090" indent="0">
              <a:buNone/>
              <a:defRPr sz="400"/>
            </a:lvl6pPr>
            <a:lvl7pPr marL="591708" indent="0">
              <a:buNone/>
              <a:defRPr sz="400"/>
            </a:lvl7pPr>
            <a:lvl8pPr marL="690326" indent="0">
              <a:buNone/>
              <a:defRPr sz="400"/>
            </a:lvl8pPr>
            <a:lvl9pPr marL="788944" indent="0">
              <a:buNone/>
              <a:defRPr sz="4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376" y="5367262"/>
            <a:ext cx="5486261" cy="805005"/>
          </a:xfrm>
        </p:spPr>
        <p:txBody>
          <a:bodyPr/>
          <a:lstStyle>
            <a:lvl1pPr marL="0" indent="0">
              <a:buNone/>
              <a:defRPr sz="300"/>
            </a:lvl1pPr>
            <a:lvl2pPr marL="98618" indent="0">
              <a:buNone/>
              <a:defRPr sz="300"/>
            </a:lvl2pPr>
            <a:lvl3pPr marL="197236" indent="0">
              <a:buNone/>
              <a:defRPr sz="200"/>
            </a:lvl3pPr>
            <a:lvl4pPr marL="295854" indent="0">
              <a:buNone/>
              <a:defRPr sz="200"/>
            </a:lvl4pPr>
            <a:lvl5pPr marL="394472" indent="0">
              <a:buNone/>
              <a:defRPr sz="200"/>
            </a:lvl5pPr>
            <a:lvl6pPr marL="493090" indent="0">
              <a:buNone/>
              <a:defRPr sz="200"/>
            </a:lvl6pPr>
            <a:lvl7pPr marL="591708" indent="0">
              <a:buNone/>
              <a:defRPr sz="200"/>
            </a:lvl7pPr>
            <a:lvl8pPr marL="690326" indent="0">
              <a:buNone/>
              <a:defRPr sz="200"/>
            </a:lvl8pPr>
            <a:lvl9pPr marL="788944" indent="0">
              <a:buNone/>
              <a:defRPr sz="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F8381B-E65C-477D-9988-D909CADB7D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86" tIns="45043" rIns="90086" bIns="450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86" tIns="45043" rIns="90086" bIns="450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86" tIns="45043" rIns="90086" bIns="45043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86" tIns="45043" rIns="90086" bIns="4504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86" tIns="45043" rIns="90086" bIns="4504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AC9B4AA-F705-4D2C-A1B4-E880F3C3F0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</p:sldLayoutIdLst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hf hdr="0" ftr="0" dt="0"/>
  <p:txStyles>
    <p:titleStyle>
      <a:lvl1pPr algn="ctr" defTabSz="9001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001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defTabSz="9001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defTabSz="9001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defTabSz="9001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98618" algn="ctr" defTabSz="900917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197236" algn="ctr" defTabSz="900917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295854" algn="ctr" defTabSz="900917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394472" algn="ctr" defTabSz="900917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36550" indent="-336550" algn="l" defTabSz="900113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defTabSz="9001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5538" indent="-223838" algn="l" defTabSz="9001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6388" indent="-223838" algn="l" defTabSz="9001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5650" indent="-223838" algn="l" defTabSz="90011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125424" indent="-224973" algn="l" defTabSz="90091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224042" indent="-224973" algn="l" defTabSz="90091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322660" indent="-224973" algn="l" defTabSz="90091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421278" indent="-224973" algn="l" defTabSz="90091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98618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197236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295854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394472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493090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591708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690326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788944" algn="l" defTabSz="197236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31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wm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6.w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5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56.w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0.png"/><Relationship Id="rId15" Type="http://schemas.openxmlformats.org/officeDocument/2006/relationships/image" Target="../media/image53.png"/><Relationship Id="rId10" Type="http://schemas.openxmlformats.org/officeDocument/2006/relationships/image" Target="../media/image57.wmf"/><Relationship Id="rId19" Type="http://schemas.openxmlformats.org/officeDocument/2006/relationships/image" Target="../media/image51.e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32.wmf"/><Relationship Id="rId3" Type="http://schemas.openxmlformats.org/officeDocument/2006/relationships/image" Target="../media/image43.png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50.png"/><Relationship Id="rId15" Type="http://schemas.openxmlformats.org/officeDocument/2006/relationships/image" Target="../media/image53.png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28.bin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59.wmf"/><Relationship Id="rId22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59.wmf"/><Relationship Id="rId18" Type="http://schemas.openxmlformats.org/officeDocument/2006/relationships/image" Target="../media/image32.wmf"/><Relationship Id="rId3" Type="http://schemas.openxmlformats.org/officeDocument/2006/relationships/image" Target="../media/image43.png"/><Relationship Id="rId21" Type="http://schemas.openxmlformats.org/officeDocument/2006/relationships/oleObject" Target="../embeddings/oleObject36.bin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33.bin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58.wmf"/><Relationship Id="rId24" Type="http://schemas.openxmlformats.org/officeDocument/2006/relationships/image" Target="../media/image57.wmf"/><Relationship Id="rId5" Type="http://schemas.openxmlformats.org/officeDocument/2006/relationships/image" Target="../media/image50.png"/><Relationship Id="rId15" Type="http://schemas.openxmlformats.org/officeDocument/2006/relationships/image" Target="../media/image53.png"/><Relationship Id="rId23" Type="http://schemas.openxmlformats.org/officeDocument/2006/relationships/oleObject" Target="../embeddings/oleObject37.bin"/><Relationship Id="rId10" Type="http://schemas.openxmlformats.org/officeDocument/2006/relationships/oleObject" Target="../embeddings/oleObject32.bin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23.png"/><Relationship Id="rId9" Type="http://schemas.openxmlformats.org/officeDocument/2006/relationships/image" Target="../media/image55.wmf"/><Relationship Id="rId14" Type="http://schemas.openxmlformats.org/officeDocument/2006/relationships/image" Target="../media/image52.wmf"/><Relationship Id="rId22" Type="http://schemas.openxmlformats.org/officeDocument/2006/relationships/image" Target="../media/image6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32.wmf"/><Relationship Id="rId3" Type="http://schemas.openxmlformats.org/officeDocument/2006/relationships/image" Target="../media/image43.png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50.png"/><Relationship Id="rId15" Type="http://schemas.openxmlformats.org/officeDocument/2006/relationships/image" Target="../media/image53.png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43.bin"/><Relationship Id="rId4" Type="http://schemas.openxmlformats.org/officeDocument/2006/relationships/image" Target="../media/image23.pn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59.wmf"/><Relationship Id="rId22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50.bin"/><Relationship Id="rId3" Type="http://schemas.openxmlformats.org/officeDocument/2006/relationships/image" Target="../media/image43.png"/><Relationship Id="rId21" Type="http://schemas.openxmlformats.org/officeDocument/2006/relationships/image" Target="../media/image60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58.wmf"/><Relationship Id="rId24" Type="http://schemas.openxmlformats.org/officeDocument/2006/relationships/image" Target="../media/image23.png"/><Relationship Id="rId5" Type="http://schemas.openxmlformats.org/officeDocument/2006/relationships/image" Target="../media/image52.wmf"/><Relationship Id="rId15" Type="http://schemas.openxmlformats.org/officeDocument/2006/relationships/image" Target="../media/image36.png"/><Relationship Id="rId23" Type="http://schemas.openxmlformats.org/officeDocument/2006/relationships/image" Target="../media/image51.e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56.wmf"/><Relationship Id="rId4" Type="http://schemas.openxmlformats.org/officeDocument/2006/relationships/image" Target="../media/image50.png"/><Relationship Id="rId9" Type="http://schemas.openxmlformats.org/officeDocument/2006/relationships/image" Target="../media/image55.wmf"/><Relationship Id="rId14" Type="http://schemas.openxmlformats.org/officeDocument/2006/relationships/image" Target="../media/image53.png"/><Relationship Id="rId22" Type="http://schemas.openxmlformats.org/officeDocument/2006/relationships/image" Target="../media/image6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57.bin"/><Relationship Id="rId3" Type="http://schemas.openxmlformats.org/officeDocument/2006/relationships/image" Target="../media/image43.png"/><Relationship Id="rId21" Type="http://schemas.openxmlformats.org/officeDocument/2006/relationships/image" Target="../media/image60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6.bin"/><Relationship Id="rId20" Type="http://schemas.openxmlformats.org/officeDocument/2006/relationships/oleObject" Target="../embeddings/oleObject58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36.png"/><Relationship Id="rId23" Type="http://schemas.openxmlformats.org/officeDocument/2006/relationships/image" Target="../media/image23.png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56.wmf"/><Relationship Id="rId4" Type="http://schemas.openxmlformats.org/officeDocument/2006/relationships/image" Target="../media/image50.png"/><Relationship Id="rId9" Type="http://schemas.openxmlformats.org/officeDocument/2006/relationships/image" Target="../media/image55.wmf"/><Relationship Id="rId14" Type="http://schemas.openxmlformats.org/officeDocument/2006/relationships/image" Target="../media/image53.png"/><Relationship Id="rId22" Type="http://schemas.openxmlformats.org/officeDocument/2006/relationships/image" Target="../media/image6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6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66.bin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23.png"/><Relationship Id="rId4" Type="http://schemas.openxmlformats.org/officeDocument/2006/relationships/image" Target="../media/image68.wmf"/><Relationship Id="rId9" Type="http://schemas.openxmlformats.org/officeDocument/2006/relationships/image" Target="../media/image25.png"/><Relationship Id="rId14" Type="http://schemas.openxmlformats.org/officeDocument/2006/relationships/image" Target="../media/image7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71.bin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23.png"/><Relationship Id="rId4" Type="http://schemas.openxmlformats.org/officeDocument/2006/relationships/image" Target="../media/image68.wmf"/><Relationship Id="rId9" Type="http://schemas.openxmlformats.org/officeDocument/2006/relationships/image" Target="../media/image25.png"/><Relationship Id="rId14" Type="http://schemas.openxmlformats.org/officeDocument/2006/relationships/image" Target="../media/image7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wmf"/><Relationship Id="rId2" Type="http://schemas.openxmlformats.org/officeDocument/2006/relationships/tags" Target="../tags/tag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20.pn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7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2.wmf"/><Relationship Id="rId3" Type="http://schemas.openxmlformats.org/officeDocument/2006/relationships/image" Target="../media/image92.png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1.wmf"/><Relationship Id="rId11" Type="http://schemas.openxmlformats.org/officeDocument/2006/relationships/image" Target="../media/image31.wmf"/><Relationship Id="rId5" Type="http://schemas.openxmlformats.org/officeDocument/2006/relationships/image" Target="../media/image94.png"/><Relationship Id="rId15" Type="http://schemas.openxmlformats.org/officeDocument/2006/relationships/oleObject" Target="../embeddings/oleObject83.bin"/><Relationship Id="rId10" Type="http://schemas.openxmlformats.org/officeDocument/2006/relationships/oleObject" Target="../embeddings/oleObject80.bin"/><Relationship Id="rId4" Type="http://schemas.openxmlformats.org/officeDocument/2006/relationships/image" Target="../media/image93.png"/><Relationship Id="rId9" Type="http://schemas.openxmlformats.org/officeDocument/2006/relationships/image" Target="../media/image96.png"/><Relationship Id="rId14" Type="http://schemas.openxmlformats.org/officeDocument/2006/relationships/oleObject" Target="../embeddings/oleObject8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.png"/><Relationship Id="rId5" Type="http://schemas.openxmlformats.org/officeDocument/2006/relationships/image" Target="../media/image16.wmf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137694" y="1506640"/>
            <a:ext cx="3022600" cy="3249650"/>
            <a:chOff x="3124200" y="1627038"/>
            <a:chExt cx="3022600" cy="324965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3" r="-3513"/>
            <a:stretch/>
          </p:blipFill>
          <p:spPr>
            <a:xfrm>
              <a:off x="3124200" y="1627038"/>
              <a:ext cx="3022600" cy="3249650"/>
            </a:xfrm>
            <a:prstGeom prst="rect">
              <a:avLst/>
            </a:prstGeom>
          </p:spPr>
        </p:pic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2780326"/>
              <a:ext cx="667522" cy="483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5739" y="4787349"/>
            <a:ext cx="8424862" cy="1584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900917">
              <a:spcBef>
                <a:spcPct val="20000"/>
              </a:spcBef>
              <a:defRPr/>
            </a:pPr>
            <a:r>
              <a:rPr lang="de-DE" sz="2000" b="1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Sven </a:t>
            </a:r>
            <a:r>
              <a:rPr lang="de-DE" sz="2000" b="1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Sturm</a:t>
            </a:r>
            <a:r>
              <a:rPr lang="de-DE" sz="2000" b="1" kern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de-DE" sz="2000" b="1" kern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de-DE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September</a:t>
            </a:r>
            <a:r>
              <a:rPr lang="de-DE" sz="2000" b="1" kern="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25</a:t>
            </a:r>
            <a:r>
              <a:rPr lang="de-DE" sz="2000" kern="0" baseline="30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</a:t>
            </a:r>
            <a:r>
              <a:rPr lang="de-DE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2014</a:t>
            </a:r>
            <a:r>
              <a:rPr lang="de-DE" sz="2000" kern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de-DE" sz="2000" kern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endParaRPr lang="de-DE" sz="2000" kern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36563" y="317682"/>
            <a:ext cx="8424862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g-factor of Highly Charged Ions </a:t>
            </a:r>
            <a:endParaRPr lang="en-US" sz="2800" b="1" i="1" dirty="0" smtClean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i="1" dirty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Stress Test for the Standard Model </a:t>
            </a:r>
            <a:r>
              <a:rPr lang="en-US" sz="22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b="1" i="1" dirty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Access to </a:t>
            </a:r>
            <a:r>
              <a:rPr lang="en-US" sz="22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Fundamental constants</a:t>
            </a:r>
            <a:endParaRPr lang="de-DE" sz="2200" b="1" i="1" dirty="0" smtClean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10" descr="logo_schriftzug.jpg"/>
          <p:cNvPicPr>
            <a:picLocks noChangeAspect="1"/>
          </p:cNvPicPr>
          <p:nvPr/>
        </p:nvPicPr>
        <p:blipFill>
          <a:blip r:embed="rId4" cstate="print"/>
          <a:srcRect b="26247"/>
          <a:stretch>
            <a:fillRect/>
          </a:stretch>
        </p:blipFill>
        <p:spPr>
          <a:xfrm>
            <a:off x="2691377" y="5579512"/>
            <a:ext cx="4122057" cy="1010628"/>
          </a:xfrm>
          <a:prstGeom prst="rect">
            <a:avLst/>
          </a:prstGeom>
        </p:spPr>
      </p:pic>
      <p:pic>
        <p:nvPicPr>
          <p:cNvPr id="11" name="Picture 6" descr="mpik_logo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526" y="5292138"/>
            <a:ext cx="1296144" cy="1355932"/>
          </a:xfrm>
          <a:prstGeom prst="rect">
            <a:avLst/>
          </a:prstGeom>
        </p:spPr>
      </p:pic>
      <p:pic>
        <p:nvPicPr>
          <p:cNvPr id="12" name="Picture 8" descr="Emmi_smaller_5cm_RG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739" y="4514368"/>
            <a:ext cx="1656067" cy="147929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3" y="5878284"/>
            <a:ext cx="1709061" cy="569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94127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800225" y="1140143"/>
            <a:ext cx="2238375" cy="4517708"/>
            <a:chOff x="1800225" y="1733551"/>
            <a:chExt cx="2238375" cy="451770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352675" y="1733551"/>
              <a:ext cx="1685925" cy="4517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3797" name="Grafik 6" descr="IMG_3627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9251" y="3895724"/>
              <a:ext cx="157805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3002890" y="1595634"/>
            <a:ext cx="488148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40779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Tank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high</a:t>
            </a:r>
            <a:r>
              <a:rPr lang="de-DE" sz="1200" dirty="0" smtClean="0"/>
              <a:t> </a:t>
            </a:r>
            <a:r>
              <a:rPr lang="de-DE" sz="1200" dirty="0" err="1" smtClean="0"/>
              <a:t>impedance</a:t>
            </a:r>
            <a:endParaRPr lang="de-DE" sz="1200" dirty="0" smtClean="0"/>
          </a:p>
          <a:p>
            <a:pPr algn="ctr"/>
            <a:r>
              <a:rPr lang="en-US" sz="1200" dirty="0" err="1" smtClean="0">
                <a:latin typeface="Helvetica" pitchFamily="34" charset="0"/>
                <a:cs typeface="Helvetica" pitchFamily="34" charset="0"/>
              </a:rPr>
              <a:t>R</a:t>
            </a:r>
            <a:r>
              <a:rPr lang="en-US" sz="1200" baseline="-25000" dirty="0" err="1" smtClean="0">
                <a:latin typeface="Helvetica" pitchFamily="34" charset="0"/>
                <a:cs typeface="Helvetica" pitchFamily="34" charset="0"/>
              </a:rPr>
              <a:t>p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 = 50 M</a:t>
            </a:r>
            <a:r>
              <a:rPr lang="el-GR" sz="1200" dirty="0" smtClean="0">
                <a:latin typeface="Helvetica" pitchFamily="34" charset="0"/>
                <a:cs typeface="Helvetica" pitchFamily="34" charset="0"/>
              </a:rPr>
              <a:t>Ω</a:t>
            </a:r>
            <a:endParaRPr lang="de-DE" sz="12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Q = 3200 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3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800225" y="1140143"/>
            <a:ext cx="2238375" cy="4517708"/>
            <a:chOff x="1800225" y="1733551"/>
            <a:chExt cx="2238375" cy="451770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352675" y="1733551"/>
              <a:ext cx="1685925" cy="4517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3797" name="Grafik 6" descr="IMG_3627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9251" y="3895724"/>
              <a:ext cx="157805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3002890" y="1595634"/>
            <a:ext cx="488148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40779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Tank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high</a:t>
            </a:r>
            <a:r>
              <a:rPr lang="de-DE" sz="1200" dirty="0" smtClean="0"/>
              <a:t> </a:t>
            </a:r>
            <a:r>
              <a:rPr lang="de-DE" sz="1200" dirty="0" err="1" smtClean="0"/>
              <a:t>impedance</a:t>
            </a:r>
            <a:endParaRPr lang="de-DE" sz="1200" dirty="0" smtClean="0"/>
          </a:p>
          <a:p>
            <a:pPr algn="ctr"/>
            <a:r>
              <a:rPr lang="en-US" sz="1200" dirty="0" err="1" smtClean="0">
                <a:latin typeface="Helvetica" pitchFamily="34" charset="0"/>
                <a:cs typeface="Helvetica" pitchFamily="34" charset="0"/>
              </a:rPr>
              <a:t>R</a:t>
            </a:r>
            <a:r>
              <a:rPr lang="en-US" sz="1200" baseline="-25000" dirty="0" err="1" smtClean="0">
                <a:latin typeface="Helvetica" pitchFamily="34" charset="0"/>
                <a:cs typeface="Helvetica" pitchFamily="34" charset="0"/>
              </a:rPr>
              <a:t>p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 = 50 M</a:t>
            </a:r>
            <a:r>
              <a:rPr lang="el-GR" sz="1200" dirty="0" smtClean="0">
                <a:latin typeface="Helvetica" pitchFamily="34" charset="0"/>
                <a:cs typeface="Helvetica" pitchFamily="34" charset="0"/>
              </a:rPr>
              <a:t>Ω</a:t>
            </a:r>
            <a:endParaRPr lang="de-DE" sz="12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Q = 3200 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45081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2" name="Picture 4" descr="verstärker 005"/>
          <p:cNvPicPr>
            <a:picLocks noChangeAspect="1" noChangeArrowheads="1"/>
          </p:cNvPicPr>
          <p:nvPr/>
        </p:nvPicPr>
        <p:blipFill>
          <a:blip r:embed="rId5" cstate="print"/>
          <a:srcRect t="1888" r="3593" b="1888"/>
          <a:stretch>
            <a:fillRect/>
          </a:stretch>
        </p:blipFill>
        <p:spPr bwMode="auto">
          <a:xfrm>
            <a:off x="4371831" y="2892742"/>
            <a:ext cx="140653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5564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Cryogenic</a:t>
            </a:r>
            <a:r>
              <a:rPr lang="de-DE" sz="1200" dirty="0" smtClean="0"/>
              <a:t> </a:t>
            </a:r>
            <a:r>
              <a:rPr lang="de-DE" sz="1200" dirty="0" err="1" smtClean="0"/>
              <a:t>ultra</a:t>
            </a:r>
            <a:r>
              <a:rPr lang="de-DE" sz="1200" dirty="0" smtClean="0"/>
              <a:t> </a:t>
            </a:r>
            <a:r>
              <a:rPr lang="de-DE" sz="1200" dirty="0" err="1" smtClean="0"/>
              <a:t>low-noise</a:t>
            </a:r>
            <a:r>
              <a:rPr lang="de-DE" sz="1200" dirty="0" smtClean="0"/>
              <a:t> </a:t>
            </a:r>
            <a:r>
              <a:rPr lang="de-DE" sz="1200" dirty="0" err="1" smtClean="0"/>
              <a:t>amplifier</a:t>
            </a:r>
            <a:endParaRPr lang="de-DE" sz="1200" dirty="0" smtClean="0"/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de-DE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= 400pV/</a:t>
            </a:r>
            <a:r>
              <a:rPr lang="en-US" sz="1200" dirty="0" smtClean="0"/>
              <a:t> √Hz</a:t>
            </a:r>
          </a:p>
          <a:p>
            <a:pPr algn="ctr"/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i</a:t>
            </a:r>
            <a:r>
              <a:rPr lang="en-US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≤ 10fA/</a:t>
            </a:r>
            <a:r>
              <a:rPr lang="en-US" sz="1200" dirty="0" smtClean="0"/>
              <a:t> √Hz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672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800225" y="1140143"/>
            <a:ext cx="2238375" cy="4517708"/>
            <a:chOff x="1800225" y="1733551"/>
            <a:chExt cx="2238375" cy="451770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352675" y="1733551"/>
              <a:ext cx="1685925" cy="4517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3797" name="Grafik 6" descr="IMG_3627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9251" y="3895724"/>
              <a:ext cx="157805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3002890" y="1595634"/>
            <a:ext cx="488148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40779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Tank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high</a:t>
            </a:r>
            <a:r>
              <a:rPr lang="de-DE" sz="1200" dirty="0" smtClean="0"/>
              <a:t> </a:t>
            </a:r>
            <a:r>
              <a:rPr lang="de-DE" sz="1200" dirty="0" err="1" smtClean="0"/>
              <a:t>impedance</a:t>
            </a:r>
            <a:endParaRPr lang="de-DE" sz="1200" dirty="0" smtClean="0"/>
          </a:p>
          <a:p>
            <a:pPr algn="ctr"/>
            <a:r>
              <a:rPr lang="en-US" sz="1200" dirty="0" err="1" smtClean="0">
                <a:latin typeface="Helvetica" pitchFamily="34" charset="0"/>
                <a:cs typeface="Helvetica" pitchFamily="34" charset="0"/>
              </a:rPr>
              <a:t>R</a:t>
            </a:r>
            <a:r>
              <a:rPr lang="en-US" sz="1200" baseline="-25000" dirty="0" err="1" smtClean="0">
                <a:latin typeface="Helvetica" pitchFamily="34" charset="0"/>
                <a:cs typeface="Helvetica" pitchFamily="34" charset="0"/>
              </a:rPr>
              <a:t>p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 = 50 M</a:t>
            </a:r>
            <a:r>
              <a:rPr lang="el-GR" sz="1200" dirty="0" smtClean="0">
                <a:latin typeface="Helvetica" pitchFamily="34" charset="0"/>
                <a:cs typeface="Helvetica" pitchFamily="34" charset="0"/>
              </a:rPr>
              <a:t>Ω</a:t>
            </a:r>
            <a:endParaRPr lang="de-DE" sz="12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Q = 3200 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45081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2" name="Picture 4" descr="verstärker 005"/>
          <p:cNvPicPr>
            <a:picLocks noChangeAspect="1" noChangeArrowheads="1"/>
          </p:cNvPicPr>
          <p:nvPr/>
        </p:nvPicPr>
        <p:blipFill>
          <a:blip r:embed="rId5" cstate="print"/>
          <a:srcRect t="1888" r="3593" b="1888"/>
          <a:stretch>
            <a:fillRect/>
          </a:stretch>
        </p:blipFill>
        <p:spPr bwMode="auto">
          <a:xfrm>
            <a:off x="4371831" y="2892742"/>
            <a:ext cx="140653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5564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Cryogenic</a:t>
            </a:r>
            <a:r>
              <a:rPr lang="de-DE" sz="1200" dirty="0" smtClean="0"/>
              <a:t> </a:t>
            </a:r>
            <a:r>
              <a:rPr lang="de-DE" sz="1200" dirty="0" err="1" smtClean="0"/>
              <a:t>ultra</a:t>
            </a:r>
            <a:r>
              <a:rPr lang="de-DE" sz="1200" dirty="0" smtClean="0"/>
              <a:t> </a:t>
            </a:r>
            <a:r>
              <a:rPr lang="de-DE" sz="1200" dirty="0" err="1" smtClean="0"/>
              <a:t>low-noise</a:t>
            </a:r>
            <a:r>
              <a:rPr lang="de-DE" sz="1200" dirty="0" smtClean="0"/>
              <a:t> </a:t>
            </a:r>
            <a:r>
              <a:rPr lang="de-DE" sz="1200" dirty="0" err="1" smtClean="0"/>
              <a:t>amplifier</a:t>
            </a:r>
            <a:endParaRPr lang="de-DE" sz="1200" dirty="0" smtClean="0"/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de-DE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= 400pV/</a:t>
            </a:r>
            <a:r>
              <a:rPr lang="en-US" sz="1200" dirty="0" smtClean="0"/>
              <a:t> √Hz</a:t>
            </a:r>
          </a:p>
          <a:p>
            <a:pPr algn="ctr"/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i</a:t>
            </a:r>
            <a:r>
              <a:rPr lang="en-US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≤ 10fA/</a:t>
            </a:r>
            <a:r>
              <a:rPr lang="en-US" sz="1200" dirty="0" smtClean="0"/>
              <a:t> √Hz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6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Fast Fourier Transformation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obtain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frequency</a:t>
            </a:r>
            <a:r>
              <a:rPr lang="de-DE" sz="1200" dirty="0" smtClean="0"/>
              <a:t> </a:t>
            </a:r>
            <a:r>
              <a:rPr lang="de-DE" sz="1200" dirty="0" err="1" smtClean="0"/>
              <a:t>information</a:t>
            </a:r>
            <a:endParaRPr lang="de-DE" sz="1200" dirty="0"/>
          </a:p>
        </p:txBody>
      </p:sp>
      <p:pic>
        <p:nvPicPr>
          <p:cNvPr id="54" name="Picture 2" descr="\\fs01\ankewag$\Dokumente\Diplomarbeit_MATS\Mathematica\Peak_resona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3569" y="2535629"/>
            <a:ext cx="2414044" cy="1475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281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800225" y="1140143"/>
            <a:ext cx="2238375" cy="4517708"/>
            <a:chOff x="1800225" y="1733551"/>
            <a:chExt cx="2238375" cy="451770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352675" y="1733551"/>
              <a:ext cx="1685925" cy="4517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3797" name="Grafik 6" descr="IMG_3627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9251" y="3895724"/>
              <a:ext cx="157805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3002890" y="1595634"/>
            <a:ext cx="488148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40779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Tank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high</a:t>
            </a:r>
            <a:r>
              <a:rPr lang="de-DE" sz="1200" dirty="0" smtClean="0"/>
              <a:t> </a:t>
            </a:r>
            <a:r>
              <a:rPr lang="de-DE" sz="1200" dirty="0" err="1" smtClean="0"/>
              <a:t>impedance</a:t>
            </a:r>
            <a:endParaRPr lang="de-DE" sz="1200" dirty="0" smtClean="0"/>
          </a:p>
          <a:p>
            <a:pPr algn="ctr"/>
            <a:r>
              <a:rPr lang="en-US" sz="1200" dirty="0" err="1" smtClean="0">
                <a:latin typeface="Helvetica" pitchFamily="34" charset="0"/>
                <a:cs typeface="Helvetica" pitchFamily="34" charset="0"/>
              </a:rPr>
              <a:t>R</a:t>
            </a:r>
            <a:r>
              <a:rPr lang="en-US" sz="1200" baseline="-25000" dirty="0" err="1" smtClean="0">
                <a:latin typeface="Helvetica" pitchFamily="34" charset="0"/>
                <a:cs typeface="Helvetica" pitchFamily="34" charset="0"/>
              </a:rPr>
              <a:t>p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 = 50 M</a:t>
            </a:r>
            <a:r>
              <a:rPr lang="el-GR" sz="1200" dirty="0" smtClean="0">
                <a:latin typeface="Helvetica" pitchFamily="34" charset="0"/>
                <a:cs typeface="Helvetica" pitchFamily="34" charset="0"/>
              </a:rPr>
              <a:t>Ω</a:t>
            </a:r>
            <a:endParaRPr lang="de-DE" sz="12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Q = 3200 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45081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2" name="Picture 4" descr="verstärker 005"/>
          <p:cNvPicPr>
            <a:picLocks noChangeAspect="1" noChangeArrowheads="1"/>
          </p:cNvPicPr>
          <p:nvPr/>
        </p:nvPicPr>
        <p:blipFill>
          <a:blip r:embed="rId5" cstate="print"/>
          <a:srcRect t="1888" r="3593" b="1888"/>
          <a:stretch>
            <a:fillRect/>
          </a:stretch>
        </p:blipFill>
        <p:spPr bwMode="auto">
          <a:xfrm>
            <a:off x="4371831" y="2892742"/>
            <a:ext cx="140653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5564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Cryogenic</a:t>
            </a:r>
            <a:r>
              <a:rPr lang="de-DE" sz="1200" dirty="0" smtClean="0"/>
              <a:t> </a:t>
            </a:r>
            <a:r>
              <a:rPr lang="de-DE" sz="1200" dirty="0" err="1" smtClean="0"/>
              <a:t>ultra</a:t>
            </a:r>
            <a:r>
              <a:rPr lang="de-DE" sz="1200" dirty="0" smtClean="0"/>
              <a:t> </a:t>
            </a:r>
            <a:r>
              <a:rPr lang="de-DE" sz="1200" dirty="0" err="1" smtClean="0"/>
              <a:t>low-noise</a:t>
            </a:r>
            <a:r>
              <a:rPr lang="de-DE" sz="1200" dirty="0" smtClean="0"/>
              <a:t> </a:t>
            </a:r>
            <a:r>
              <a:rPr lang="de-DE" sz="1200" dirty="0" err="1" smtClean="0"/>
              <a:t>amplifier</a:t>
            </a:r>
            <a:endParaRPr lang="de-DE" sz="1200" dirty="0" smtClean="0"/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de-DE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= 400pV/</a:t>
            </a:r>
            <a:r>
              <a:rPr lang="en-US" sz="1200" dirty="0" smtClean="0"/>
              <a:t> √Hz</a:t>
            </a:r>
          </a:p>
          <a:p>
            <a:pPr algn="ctr"/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i</a:t>
            </a:r>
            <a:r>
              <a:rPr lang="en-US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≤ 10fA/</a:t>
            </a:r>
            <a:r>
              <a:rPr lang="en-US" sz="1200" dirty="0" smtClean="0"/>
              <a:t> √Hz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6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Fast Fourier Transformation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obtain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frequency</a:t>
            </a:r>
            <a:r>
              <a:rPr lang="de-DE" sz="1200" dirty="0" smtClean="0"/>
              <a:t> </a:t>
            </a:r>
            <a:r>
              <a:rPr lang="de-DE" sz="1200" dirty="0" err="1" smtClean="0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Ion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resistively</a:t>
            </a:r>
            <a:r>
              <a:rPr lang="de-DE" sz="1200" dirty="0" smtClean="0"/>
              <a:t> </a:t>
            </a:r>
            <a:r>
              <a:rPr lang="de-DE" sz="1200" dirty="0" err="1" smtClean="0"/>
              <a:t>cooled</a:t>
            </a:r>
            <a:r>
              <a:rPr lang="de-DE" sz="1200" dirty="0" smtClean="0"/>
              <a:t> </a:t>
            </a:r>
            <a:r>
              <a:rPr lang="de-DE" sz="1200" dirty="0" err="1" smtClean="0"/>
              <a:t>until</a:t>
            </a:r>
            <a:r>
              <a:rPr lang="de-DE" sz="1200" dirty="0" smtClean="0"/>
              <a:t> </a:t>
            </a:r>
            <a:r>
              <a:rPr lang="de-DE" sz="1200" dirty="0" err="1" smtClean="0"/>
              <a:t>it</a:t>
            </a:r>
            <a:r>
              <a:rPr lang="de-DE" sz="1200" dirty="0" smtClean="0"/>
              <a:t> </a:t>
            </a:r>
            <a:r>
              <a:rPr lang="de-DE" sz="1200" dirty="0" err="1" smtClean="0"/>
              <a:t>reaches</a:t>
            </a:r>
            <a:r>
              <a:rPr lang="de-DE" sz="1200" dirty="0" smtClean="0"/>
              <a:t> thermal </a:t>
            </a:r>
            <a:r>
              <a:rPr lang="de-DE" sz="1200" dirty="0" err="1" smtClean="0"/>
              <a:t>equilibrium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tank </a:t>
            </a:r>
            <a:r>
              <a:rPr lang="de-DE" sz="1200" dirty="0" err="1" smtClean="0"/>
              <a:t>circuit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88940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800225" y="1140143"/>
            <a:ext cx="2238375" cy="4517708"/>
            <a:chOff x="1800225" y="1733551"/>
            <a:chExt cx="2238375" cy="451770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352675" y="1733551"/>
              <a:ext cx="1685925" cy="4517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3797" name="Grafik 6" descr="IMG_3627a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99251" y="3895724"/>
              <a:ext cx="157805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Isosceles Triangle 28"/>
            <p:cNvSpPr/>
            <p:nvPr/>
          </p:nvSpPr>
          <p:spPr bwMode="auto">
            <a:xfrm rot="10800000">
              <a:off x="3207107" y="3646113"/>
              <a:ext cx="172270" cy="169136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43"/>
            <p:cNvGrpSpPr/>
            <p:nvPr/>
          </p:nvGrpSpPr>
          <p:grpSpPr>
            <a:xfrm>
              <a:off x="2546626" y="2399883"/>
              <a:ext cx="665386" cy="1027673"/>
              <a:chOff x="3116580" y="1554480"/>
              <a:chExt cx="561340" cy="889635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3118485" y="155448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116580" y="162306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116580" y="169164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3118485" y="175450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116580" y="182308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116580" y="189166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3121660" y="195453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119755" y="202311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3119755" y="2091690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3121660" y="215455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3119755" y="222313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3119755" y="2291715"/>
                <a:ext cx="556260" cy="15240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46" name="Shape 45"/>
            <p:cNvCxnSpPr>
              <a:stCxn id="32" idx="0"/>
            </p:cNvCxnSpPr>
            <p:nvPr/>
          </p:nvCxnSpPr>
          <p:spPr bwMode="auto">
            <a:xfrm rot="16200000" flipV="1">
              <a:off x="2274120" y="1795436"/>
              <a:ext cx="130552" cy="107834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Elbow Connector 47"/>
            <p:cNvCxnSpPr>
              <a:stCxn id="29" idx="3"/>
              <a:endCxn id="43" idx="4"/>
            </p:cNvCxnSpPr>
            <p:nvPr/>
          </p:nvCxnSpPr>
          <p:spPr bwMode="auto">
            <a:xfrm rot="16200000" flipV="1">
              <a:off x="2977379" y="3330249"/>
              <a:ext cx="218557" cy="413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834311" y="222352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03076" y="2758911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404644" y="2864176"/>
              <a:ext cx="339365" cy="6598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5" name="Elbow Connector 74"/>
            <p:cNvCxnSpPr>
              <a:stCxn id="29" idx="3"/>
              <a:endCxn id="73" idx="2"/>
            </p:cNvCxnSpPr>
            <p:nvPr/>
          </p:nvCxnSpPr>
          <p:spPr bwMode="auto">
            <a:xfrm rot="5400000" flipH="1" flipV="1">
              <a:off x="3075810" y="3147597"/>
              <a:ext cx="715949" cy="281085"/>
            </a:xfrm>
            <a:prstGeom prst="bentConnector3">
              <a:avLst>
                <a:gd name="adj1" fmla="val 1541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3248648" y="3487965"/>
              <a:ext cx="86858" cy="9447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0" name="Shape 59"/>
          <p:cNvCxnSpPr>
            <a:stCxn id="72" idx="0"/>
            <a:endCxn id="63" idx="6"/>
          </p:cNvCxnSpPr>
          <p:nvPr/>
        </p:nvCxnSpPr>
        <p:spPr bwMode="auto">
          <a:xfrm rot="16200000" flipV="1">
            <a:off x="3002890" y="1595634"/>
            <a:ext cx="488148" cy="65159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1979" y="443515"/>
            <a:ext cx="1872342" cy="2808514"/>
          </a:xfrm>
          <a:prstGeom prst="rect">
            <a:avLst/>
          </a:prstGeom>
          <a:noFill/>
        </p:spPr>
      </p:pic>
      <p:pic>
        <p:nvPicPr>
          <p:cNvPr id="166914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74" y="1904346"/>
            <a:ext cx="341766" cy="158066"/>
          </a:xfrm>
          <a:prstGeom prst="rect">
            <a:avLst/>
          </a:prstGeom>
          <a:noFill/>
        </p:spPr>
      </p:pic>
      <p:cxnSp>
        <p:nvCxnSpPr>
          <p:cNvPr id="47" name="Gerade Verbindung mit Pfeil 46"/>
          <p:cNvCxnSpPr/>
          <p:nvPr/>
        </p:nvCxnSpPr>
        <p:spPr bwMode="auto">
          <a:xfrm flipV="1">
            <a:off x="1435100" y="1816100"/>
            <a:ext cx="0" cy="355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379379" y="5791606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Oscillating</a:t>
            </a:r>
            <a:r>
              <a:rPr lang="de-DE" sz="1200" dirty="0" smtClean="0"/>
              <a:t>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</a:p>
          <a:p>
            <a:r>
              <a:rPr lang="de-DE" sz="1200" dirty="0" err="1" smtClean="0"/>
              <a:t>induces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charges</a:t>
            </a:r>
            <a:endParaRPr lang="de-DE" sz="1200" dirty="0" smtClean="0"/>
          </a:p>
          <a:p>
            <a:r>
              <a:rPr lang="de-DE" sz="1200" dirty="0" smtClean="0"/>
              <a:t>in </a:t>
            </a:r>
            <a:r>
              <a:rPr lang="de-DE" sz="1200" dirty="0" err="1" smtClean="0"/>
              <a:t>trap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electrodes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240779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Tank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high</a:t>
            </a:r>
            <a:r>
              <a:rPr lang="de-DE" sz="1200" dirty="0" smtClean="0"/>
              <a:t> </a:t>
            </a:r>
            <a:r>
              <a:rPr lang="de-DE" sz="1200" dirty="0" err="1" smtClean="0"/>
              <a:t>impedance</a:t>
            </a:r>
            <a:endParaRPr lang="de-DE" sz="1200" dirty="0" smtClean="0"/>
          </a:p>
          <a:p>
            <a:pPr algn="ctr"/>
            <a:r>
              <a:rPr lang="en-US" sz="1200" dirty="0" err="1" smtClean="0">
                <a:latin typeface="Helvetica" pitchFamily="34" charset="0"/>
                <a:cs typeface="Helvetica" pitchFamily="34" charset="0"/>
              </a:rPr>
              <a:t>R</a:t>
            </a:r>
            <a:r>
              <a:rPr lang="en-US" sz="1200" baseline="-25000" dirty="0" err="1" smtClean="0">
                <a:latin typeface="Helvetica" pitchFamily="34" charset="0"/>
                <a:cs typeface="Helvetica" pitchFamily="34" charset="0"/>
              </a:rPr>
              <a:t>p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 = 50 M</a:t>
            </a:r>
            <a:r>
              <a:rPr lang="el-GR" sz="1200" dirty="0" smtClean="0">
                <a:latin typeface="Helvetica" pitchFamily="34" charset="0"/>
                <a:cs typeface="Helvetica" pitchFamily="34" charset="0"/>
              </a:rPr>
              <a:t>Ω</a:t>
            </a:r>
            <a:endParaRPr lang="de-DE" sz="12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Q = 3200 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sp>
        <p:nvSpPr>
          <p:cNvPr id="51" name="Rectangle 87"/>
          <p:cNvSpPr/>
          <p:nvPr/>
        </p:nvSpPr>
        <p:spPr bwMode="auto">
          <a:xfrm>
            <a:off x="4200525" y="1140143"/>
            <a:ext cx="1685925" cy="45081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2" name="Picture 4" descr="verstärker 005"/>
          <p:cNvPicPr>
            <a:picLocks noChangeAspect="1" noChangeArrowheads="1"/>
          </p:cNvPicPr>
          <p:nvPr/>
        </p:nvPicPr>
        <p:blipFill>
          <a:blip r:embed="rId6" cstate="print"/>
          <a:srcRect t="1888" r="3593" b="1888"/>
          <a:stretch>
            <a:fillRect/>
          </a:stretch>
        </p:blipFill>
        <p:spPr bwMode="auto">
          <a:xfrm>
            <a:off x="4371831" y="2892742"/>
            <a:ext cx="140653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Isosceles Triangle 13"/>
          <p:cNvSpPr/>
          <p:nvPr/>
        </p:nvSpPr>
        <p:spPr bwMode="auto">
          <a:xfrm rot="5400000">
            <a:off x="4473503" y="1261077"/>
            <a:ext cx="982535" cy="884374"/>
          </a:xfrm>
          <a:prstGeom prst="triangl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64"/>
          <p:cNvSpPr txBox="1"/>
          <p:nvPr/>
        </p:nvSpPr>
        <p:spPr>
          <a:xfrm>
            <a:off x="4544837" y="1399718"/>
            <a:ext cx="44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A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7" name="Shape 79"/>
          <p:cNvCxnSpPr/>
          <p:nvPr/>
        </p:nvCxnSpPr>
        <p:spPr bwMode="auto">
          <a:xfrm rot="5400000" flipH="1" flipV="1">
            <a:off x="3814405" y="1435071"/>
            <a:ext cx="488786" cy="97207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83"/>
          <p:cNvSpPr/>
          <p:nvPr/>
        </p:nvSpPr>
        <p:spPr bwMode="auto">
          <a:xfrm>
            <a:off x="3527255" y="1630117"/>
            <a:ext cx="86858" cy="944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55649" y="5791606"/>
            <a:ext cx="161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Cryogenic</a:t>
            </a:r>
            <a:r>
              <a:rPr lang="de-DE" sz="1200" dirty="0" smtClean="0"/>
              <a:t> </a:t>
            </a:r>
            <a:r>
              <a:rPr lang="de-DE" sz="1200" dirty="0" err="1" smtClean="0"/>
              <a:t>ultra</a:t>
            </a:r>
            <a:r>
              <a:rPr lang="de-DE" sz="1200" dirty="0" smtClean="0"/>
              <a:t> </a:t>
            </a:r>
            <a:r>
              <a:rPr lang="de-DE" sz="1200" dirty="0" err="1" smtClean="0"/>
              <a:t>low-noise</a:t>
            </a:r>
            <a:r>
              <a:rPr lang="de-DE" sz="1200" dirty="0" smtClean="0"/>
              <a:t> </a:t>
            </a:r>
            <a:r>
              <a:rPr lang="de-DE" sz="1200" dirty="0" err="1" smtClean="0"/>
              <a:t>amplifier</a:t>
            </a:r>
            <a:endParaRPr lang="de-DE" sz="1200" dirty="0" smtClean="0"/>
          </a:p>
          <a:p>
            <a:pPr algn="ctr"/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de-DE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de-DE" sz="1200" dirty="0" smtClean="0">
                <a:latin typeface="Helvetica" pitchFamily="34" charset="0"/>
                <a:cs typeface="Helvetica" pitchFamily="34" charset="0"/>
              </a:rPr>
              <a:t>= 400pV/</a:t>
            </a:r>
            <a:r>
              <a:rPr lang="en-US" sz="1200" dirty="0" smtClean="0"/>
              <a:t> √Hz</a:t>
            </a:r>
          </a:p>
          <a:p>
            <a:pPr algn="ctr"/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i</a:t>
            </a:r>
            <a:r>
              <a:rPr lang="en-US" sz="1200" baseline="-25000" dirty="0" smtClean="0">
                <a:latin typeface="Helvetica" pitchFamily="34" charset="0"/>
                <a:cs typeface="Helvetica" pitchFamily="34" charset="0"/>
              </a:rPr>
              <a:t>n 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≤ 10fA/</a:t>
            </a:r>
            <a:r>
              <a:rPr lang="en-US" sz="1200" dirty="0" smtClean="0"/>
              <a:t> √Hz</a:t>
            </a:r>
            <a:endParaRPr lang="en-US" sz="1200" dirty="0" smtClean="0">
              <a:latin typeface="Helvetica" pitchFamily="34" charset="0"/>
              <a:cs typeface="Helvetica" pitchFamily="34" charset="0"/>
            </a:endParaRPr>
          </a:p>
          <a:p>
            <a:endParaRPr lang="de-DE" sz="1200" dirty="0"/>
          </a:p>
        </p:txBody>
      </p:sp>
      <p:pic>
        <p:nvPicPr>
          <p:cNvPr id="166915" name="Picture 3" descr="\\fs01\ankewag$\Dokumente\Diplomarbeit_MATS\Calcium\Ionendetektion\Ionendetektion1.png"/>
          <p:cNvPicPr>
            <a:picLocks noChangeAspect="1" noChangeArrowheads="1"/>
          </p:cNvPicPr>
          <p:nvPr/>
        </p:nvPicPr>
        <p:blipFill>
          <a:blip r:embed="rId7" cstate="print"/>
          <a:srcRect l="84977" t="26875" b="25492"/>
          <a:stretch>
            <a:fillRect/>
          </a:stretch>
        </p:blipFill>
        <p:spPr bwMode="auto">
          <a:xfrm>
            <a:off x="6334125" y="1158875"/>
            <a:ext cx="877888" cy="1038225"/>
          </a:xfrm>
          <a:prstGeom prst="rect">
            <a:avLst/>
          </a:prstGeom>
          <a:noFill/>
        </p:spPr>
      </p:pic>
      <p:cxnSp>
        <p:nvCxnSpPr>
          <p:cNvPr id="62" name="Gerade Verbindung 61"/>
          <p:cNvCxnSpPr>
            <a:stCxn id="55" idx="0"/>
          </p:cNvCxnSpPr>
          <p:nvPr/>
        </p:nvCxnSpPr>
        <p:spPr bwMode="auto">
          <a:xfrm flipV="1">
            <a:off x="5406958" y="1702594"/>
            <a:ext cx="931930" cy="6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917" name="Picture 5" descr="\\fs01\ankewag$\Dokumente\Diplomarbeit_MATS\Mathematica\Dip_Ax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2749" y="2545418"/>
            <a:ext cx="2623930" cy="1647898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6117571" y="5814797"/>
            <a:ext cx="238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Fast Fourier Transformation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obtain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frequency</a:t>
            </a:r>
            <a:r>
              <a:rPr lang="de-DE" sz="1200" dirty="0" smtClean="0"/>
              <a:t> </a:t>
            </a:r>
            <a:r>
              <a:rPr lang="de-DE" sz="1200" dirty="0" err="1" smtClean="0"/>
              <a:t>information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6299154" y="4284312"/>
            <a:ext cx="23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Ion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resistively</a:t>
            </a:r>
            <a:r>
              <a:rPr lang="de-DE" sz="1200" dirty="0" smtClean="0"/>
              <a:t> </a:t>
            </a:r>
            <a:r>
              <a:rPr lang="de-DE" sz="1200" dirty="0" err="1" smtClean="0"/>
              <a:t>cooled</a:t>
            </a:r>
            <a:r>
              <a:rPr lang="de-DE" sz="1200" dirty="0" smtClean="0"/>
              <a:t> </a:t>
            </a:r>
            <a:r>
              <a:rPr lang="de-DE" sz="1200" dirty="0" err="1" smtClean="0"/>
              <a:t>until</a:t>
            </a:r>
            <a:r>
              <a:rPr lang="de-DE" sz="1200" dirty="0" smtClean="0"/>
              <a:t> </a:t>
            </a:r>
            <a:r>
              <a:rPr lang="de-DE" sz="1200" dirty="0" err="1" smtClean="0"/>
              <a:t>it</a:t>
            </a:r>
            <a:r>
              <a:rPr lang="de-DE" sz="1200" dirty="0" smtClean="0"/>
              <a:t> </a:t>
            </a:r>
            <a:r>
              <a:rPr lang="de-DE" sz="1200" dirty="0" err="1" smtClean="0"/>
              <a:t>reaches</a:t>
            </a:r>
            <a:r>
              <a:rPr lang="de-DE" sz="1200" dirty="0" smtClean="0"/>
              <a:t> thermal </a:t>
            </a:r>
            <a:r>
              <a:rPr lang="de-DE" sz="1200" dirty="0" err="1" smtClean="0"/>
              <a:t>equilibrium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tank </a:t>
            </a:r>
            <a:r>
              <a:rPr lang="de-DE" sz="1200" dirty="0" err="1" smtClean="0"/>
              <a:t>circuit</a:t>
            </a:r>
            <a:endParaRPr lang="de-DE" sz="12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083346" y="2666643"/>
            <a:ext cx="4452539" cy="3437943"/>
            <a:chOff x="2083346" y="2666643"/>
            <a:chExt cx="4452539" cy="3437943"/>
          </a:xfrm>
        </p:grpSpPr>
        <p:sp>
          <p:nvSpPr>
            <p:cNvPr id="54" name="Rounded Rectangle 14"/>
            <p:cNvSpPr>
              <a:spLocks noChangeArrowheads="1"/>
            </p:cNvSpPr>
            <p:nvPr/>
          </p:nvSpPr>
          <p:spPr bwMode="auto">
            <a:xfrm>
              <a:off x="2083346" y="2754853"/>
              <a:ext cx="4452539" cy="3349733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 w="50800" algn="ctr">
              <a:solidFill>
                <a:srgbClr val="00806F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558949"/>
                </p:ext>
              </p:extLst>
            </p:nvPr>
          </p:nvGraphicFramePr>
          <p:xfrm>
            <a:off x="2195132" y="2666643"/>
            <a:ext cx="4300102" cy="3309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65" name="Graph" r:id="rId9" imgW="3663696" imgH="2820010" progId="Origin50.Graph">
                    <p:embed/>
                  </p:oleObj>
                </mc:Choice>
                <mc:Fallback>
                  <p:oleObj name="Graph" r:id="rId9" imgW="3663696" imgH="2820010" progId="Origin50.Graph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5132" y="2666643"/>
                          <a:ext cx="4300102" cy="3309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89470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4429125" y="1446213"/>
            <a:ext cx="4357688" cy="25542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0" lvl="1">
              <a:buSzPct val="150000"/>
              <a:buFont typeface="Wingdings" pitchFamily="2" charset="2"/>
              <a:buChar char="§"/>
              <a:tabLst>
                <a:tab pos="179388" algn="l"/>
              </a:tabLst>
            </a:pP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Axial frequency directly detected as narrow    </a:t>
            </a:r>
          </a:p>
          <a:p>
            <a:pPr marL="0" lvl="1">
              <a:buSzPct val="150000"/>
              <a:tabLst>
                <a:tab pos="179388" algn="l"/>
              </a:tabLst>
            </a:pP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  “dip”</a:t>
            </a:r>
          </a:p>
          <a:p>
            <a:pPr marL="0" lvl="1">
              <a:buSzPct val="150000"/>
              <a:buFont typeface="Wingdings" pitchFamily="2" charset="2"/>
              <a:buChar char="§"/>
              <a:tabLst>
                <a:tab pos="179388" algn="l"/>
              </a:tabLst>
            </a:pPr>
            <a:endParaRPr lang="en-US" sz="1600">
              <a:solidFill>
                <a:srgbClr val="007668"/>
              </a:solidFill>
              <a:latin typeface="Helvetica" pitchFamily="34" charset="0"/>
              <a:cs typeface="Helvetica" pitchFamily="34" charset="0"/>
            </a:endParaRPr>
          </a:p>
          <a:p>
            <a:pPr marL="0" lvl="1">
              <a:buSzPct val="150000"/>
              <a:tabLst>
                <a:tab pos="179388" algn="l"/>
              </a:tabLst>
            </a:pPr>
            <a:endParaRPr lang="en-US" sz="1600">
              <a:solidFill>
                <a:srgbClr val="007668"/>
              </a:solidFill>
              <a:latin typeface="Helvetica" pitchFamily="34" charset="0"/>
              <a:cs typeface="Helvetica" pitchFamily="34" charset="0"/>
            </a:endParaRPr>
          </a:p>
          <a:p>
            <a:pPr marL="0" lvl="1">
              <a:buSzPct val="150000"/>
              <a:buFont typeface="Wingdings" pitchFamily="2" charset="2"/>
              <a:buChar char="§"/>
              <a:tabLst>
                <a:tab pos="179388" algn="l"/>
              </a:tabLst>
            </a:pP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Other modes can be coupled to axial motion  </a:t>
            </a:r>
          </a:p>
          <a:p>
            <a:pPr marL="0" lvl="1">
              <a:buSzPct val="150000"/>
              <a:tabLst>
                <a:tab pos="179388" algn="l"/>
              </a:tabLst>
            </a:pP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  via </a:t>
            </a:r>
            <a:r>
              <a:rPr lang="en-US" sz="1600" i="1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rf</a:t>
            </a: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-sideband coupling</a:t>
            </a:r>
          </a:p>
          <a:p>
            <a:pPr marL="0" lvl="1">
              <a:buSzPct val="150000"/>
              <a:buFont typeface="Wingdings" pitchFamily="2" charset="2"/>
              <a:buChar char="§"/>
              <a:tabLst>
                <a:tab pos="179388" algn="l"/>
              </a:tabLst>
            </a:pPr>
            <a:endParaRPr lang="en-US" sz="1600">
              <a:solidFill>
                <a:srgbClr val="007668"/>
              </a:solidFill>
              <a:latin typeface="Helvetica" pitchFamily="34" charset="0"/>
              <a:cs typeface="Helvetica" pitchFamily="34" charset="0"/>
            </a:endParaRPr>
          </a:p>
          <a:p>
            <a:pPr marL="0" lvl="1">
              <a:buSzPct val="150000"/>
              <a:buFont typeface="Wingdings" pitchFamily="2" charset="2"/>
              <a:buChar char="§"/>
              <a:tabLst>
                <a:tab pos="179388" algn="l"/>
              </a:tabLst>
            </a:pPr>
            <a:endParaRPr lang="en-US" sz="1600">
              <a:solidFill>
                <a:srgbClr val="007668"/>
              </a:solidFill>
              <a:latin typeface="Helvetica" pitchFamily="34" charset="0"/>
              <a:cs typeface="Helvetica" pitchFamily="34" charset="0"/>
            </a:endParaRPr>
          </a:p>
          <a:p>
            <a:pPr marL="457200" lvl="2">
              <a:buSzPct val="150000"/>
              <a:buFont typeface="Wingdings" pitchFamily="2" charset="2"/>
              <a:buChar char="Ø"/>
              <a:tabLst>
                <a:tab pos="179388" algn="l"/>
              </a:tabLst>
            </a:pP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Splitting of the axial frequency allows</a:t>
            </a:r>
            <a:endParaRPr lang="en-US" sz="1600" baseline="30000">
              <a:solidFill>
                <a:srgbClr val="007668"/>
              </a:solidFill>
              <a:latin typeface="Helvetica" pitchFamily="34" charset="0"/>
              <a:cs typeface="Helvetica" pitchFamily="34" charset="0"/>
            </a:endParaRPr>
          </a:p>
          <a:p>
            <a:pPr marL="457200" lvl="2">
              <a:buSzPct val="150000"/>
              <a:tabLst>
                <a:tab pos="179388" algn="l"/>
              </a:tabLst>
            </a:pPr>
            <a:r>
              <a:rPr lang="en-US" sz="1600" baseline="300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1600">
                <a:solidFill>
                  <a:srgbClr val="007668"/>
                </a:solidFill>
                <a:latin typeface="Helvetica" pitchFamily="34" charset="0"/>
                <a:cs typeface="Helvetica" pitchFamily="34" charset="0"/>
              </a:rPr>
              <a:t>     to deduce radial eigenfrequencies</a:t>
            </a:r>
          </a:p>
        </p:txBody>
      </p:sp>
      <p:graphicFrame>
        <p:nvGraphicFramePr>
          <p:cNvPr id="7170" name="Object 9"/>
          <p:cNvGraphicFramePr>
            <a:graphicFrameLocks noChangeAspect="1"/>
          </p:cNvGraphicFramePr>
          <p:nvPr/>
        </p:nvGraphicFramePr>
        <p:xfrm>
          <a:off x="242888" y="3571875"/>
          <a:ext cx="4451350" cy="314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8" name="Graph" r:id="rId3" imgW="4276954" imgH="3024835" progId="">
                  <p:embed/>
                </p:oleObj>
              </mc:Choice>
              <mc:Fallback>
                <p:oleObj name="Graph" r:id="rId3" imgW="4276954" imgH="30248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3571875"/>
                        <a:ext cx="4451350" cy="314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8"/>
          <p:cNvGraphicFramePr>
            <a:graphicFrameLocks noChangeAspect="1"/>
          </p:cNvGraphicFramePr>
          <p:nvPr/>
        </p:nvGraphicFramePr>
        <p:xfrm>
          <a:off x="5156200" y="4581525"/>
          <a:ext cx="29273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9" name="Formel" r:id="rId5" imgW="1333440" imgH="241200" progId="Equation.3">
                  <p:embed/>
                </p:oleObj>
              </mc:Choice>
              <mc:Fallback>
                <p:oleObj name="Formel" r:id="rId5" imgW="1333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4581525"/>
                        <a:ext cx="292735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2111375" y="5622925"/>
          <a:ext cx="9366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0" name="Formel" r:id="rId7" imgW="507960" imgH="215640" progId="Equation.3">
                  <p:embed/>
                </p:oleObj>
              </mc:Choice>
              <mc:Fallback>
                <p:oleObj name="Formel" r:id="rId7" imgW="507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5622925"/>
                        <a:ext cx="936625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0"/>
          <p:cNvGraphicFramePr>
            <a:graphicFrameLocks noChangeAspect="1"/>
          </p:cNvGraphicFramePr>
          <p:nvPr/>
        </p:nvGraphicFramePr>
        <p:xfrm>
          <a:off x="2641600" y="2900363"/>
          <a:ext cx="3270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Formel" r:id="rId9" imgW="164880" imgH="215640" progId="Equation.3">
                  <p:embed/>
                </p:oleObj>
              </mc:Choice>
              <mc:Fallback>
                <p:oleObj name="Formel" r:id="rId9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2900363"/>
                        <a:ext cx="327025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508000" y="863600"/>
          <a:ext cx="3795713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2" name="Graph" r:id="rId11" imgW="3663360" imgH="2819520" progId="">
                  <p:embed/>
                </p:oleObj>
              </mc:Choice>
              <mc:Fallback>
                <p:oleObj name="Graph" r:id="rId11" imgW="3663360" imgH="2819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863600"/>
                        <a:ext cx="3795713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2800" b="1" i="1" kern="0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Eigenfrequency</a:t>
            </a:r>
            <a:r>
              <a:rPr lang="en-US" sz="2800" b="1" i="1" kern="0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Detection</a:t>
            </a:r>
            <a:endParaRPr lang="en-US" sz="2800" b="1" i="1" kern="0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2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feld 13"/>
          <p:cNvSpPr txBox="1">
            <a:spLocks noChangeArrowheads="1"/>
          </p:cNvSpPr>
          <p:nvPr/>
        </p:nvSpPr>
        <p:spPr bwMode="auto">
          <a:xfrm>
            <a:off x="564231" y="928688"/>
            <a:ext cx="8072437" cy="225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>
              <a:lnSpc>
                <a:spcPts val="2163"/>
              </a:lnSpc>
            </a:pPr>
            <a:r>
              <a:rPr lang="de-DE" dirty="0" smtClean="0">
                <a:latin typeface="+mj-lt"/>
                <a:cs typeface="Helvetica" pitchFamily="34" charset="0"/>
              </a:rPr>
              <a:t>Phase-sensitive </a:t>
            </a:r>
            <a:r>
              <a:rPr lang="de-DE" dirty="0" err="1" smtClean="0">
                <a:latin typeface="+mj-lt"/>
                <a:cs typeface="Helvetica" pitchFamily="34" charset="0"/>
              </a:rPr>
              <a:t>detection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  <a:r>
              <a:rPr lang="de-DE" dirty="0" err="1" smtClean="0">
                <a:latin typeface="+mj-lt"/>
                <a:cs typeface="Helvetica" pitchFamily="34" charset="0"/>
              </a:rPr>
              <a:t>technique</a:t>
            </a:r>
            <a:r>
              <a:rPr lang="de-DE" dirty="0" smtClean="0">
                <a:latin typeface="+mj-lt"/>
                <a:cs typeface="Helvetica" pitchFamily="34" charset="0"/>
              </a:rPr>
              <a:t> allows </a:t>
            </a:r>
            <a:r>
              <a:rPr lang="de-DE" b="1" dirty="0" smtClean="0">
                <a:latin typeface="+mj-lt"/>
                <a:cs typeface="Helvetica" pitchFamily="34" charset="0"/>
              </a:rPr>
              <a:t>coherent </a:t>
            </a:r>
            <a:r>
              <a:rPr lang="de-DE" b="1" dirty="0" err="1" smtClean="0">
                <a:latin typeface="+mj-lt"/>
                <a:cs typeface="Helvetica" pitchFamily="34" charset="0"/>
              </a:rPr>
              <a:t>detection</a:t>
            </a:r>
            <a:r>
              <a:rPr lang="de-DE" b="1" dirty="0" smtClean="0">
                <a:latin typeface="+mj-lt"/>
                <a:cs typeface="Helvetica" pitchFamily="34" charset="0"/>
              </a:rPr>
              <a:t> </a:t>
            </a:r>
            <a:r>
              <a:rPr lang="de-DE" dirty="0" err="1" smtClean="0">
                <a:latin typeface="+mj-lt"/>
                <a:cs typeface="Helvetica" pitchFamily="34" charset="0"/>
              </a:rPr>
              <a:t>of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  <a:r>
              <a:rPr lang="de-DE" dirty="0" err="1" smtClean="0">
                <a:latin typeface="+mj-lt"/>
                <a:cs typeface="Helvetica" pitchFamily="34" charset="0"/>
              </a:rPr>
              <a:t>the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</a:p>
          <a:p>
            <a:pPr>
              <a:lnSpc>
                <a:spcPts val="2163"/>
              </a:lnSpc>
            </a:pPr>
            <a:r>
              <a:rPr lang="de-DE" dirty="0" err="1" smtClean="0">
                <a:latin typeface="+mj-lt"/>
                <a:cs typeface="Helvetica" pitchFamily="34" charset="0"/>
              </a:rPr>
              <a:t>modified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  <a:r>
              <a:rPr lang="de-DE" dirty="0" err="1" smtClean="0">
                <a:latin typeface="+mj-lt"/>
                <a:cs typeface="Helvetica" pitchFamily="34" charset="0"/>
              </a:rPr>
              <a:t>cyclotron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  <a:r>
              <a:rPr lang="de-DE" dirty="0" err="1" smtClean="0">
                <a:latin typeface="+mj-lt"/>
                <a:cs typeface="Helvetica" pitchFamily="34" charset="0"/>
              </a:rPr>
              <a:t>frequency</a:t>
            </a:r>
            <a:r>
              <a:rPr lang="de-DE" dirty="0" smtClean="0">
                <a:latin typeface="+mj-lt"/>
                <a:cs typeface="Helvetica" pitchFamily="34" charset="0"/>
              </a:rPr>
              <a:t>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DE" baseline="-25000" dirty="0" smtClean="0">
                <a:latin typeface="+mj-lt"/>
                <a:cs typeface="Helvetica" pitchFamily="34" charset="0"/>
              </a:rPr>
              <a:t>+</a:t>
            </a:r>
          </a:p>
          <a:p>
            <a:pPr marL="742950" lvl="1" indent="-285750">
              <a:lnSpc>
                <a:spcPts val="2163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cs typeface="Helvetica" pitchFamily="34" charset="0"/>
              </a:rPr>
              <a:t>rapid measurement time ( ~ 5s instead of ~ 3min) </a:t>
            </a:r>
          </a:p>
          <a:p>
            <a:pPr lvl="1">
              <a:lnSpc>
                <a:spcPts val="2163"/>
              </a:lnSpc>
            </a:pPr>
            <a:r>
              <a:rPr lang="en-US" sz="1600" b="1" dirty="0" smtClean="0">
                <a:solidFill>
                  <a:srgbClr val="00B050"/>
                </a:solidFill>
                <a:cs typeface="Helvetica" pitchFamily="34" charset="0"/>
              </a:rPr>
              <a:t>	</a:t>
            </a:r>
            <a:r>
              <a:rPr lang="en-US" sz="1600" dirty="0" smtClean="0">
                <a:cs typeface="Helvetica" pitchFamily="34" charset="0"/>
              </a:rPr>
              <a:t>→ reduction of impact of </a:t>
            </a:r>
            <a:r>
              <a:rPr lang="en-US" sz="1600" i="1" dirty="0" smtClean="0">
                <a:cs typeface="Helvetica" pitchFamily="34" charset="0"/>
              </a:rPr>
              <a:t>B</a:t>
            </a:r>
            <a:r>
              <a:rPr lang="en-US" sz="1600" dirty="0" smtClean="0">
                <a:cs typeface="Helvetica" pitchFamily="34" charset="0"/>
              </a:rPr>
              <a:t>-field fluctuations</a:t>
            </a:r>
          </a:p>
          <a:p>
            <a:pPr lvl="1">
              <a:lnSpc>
                <a:spcPct val="150000"/>
              </a:lnSpc>
            </a:pPr>
            <a:endParaRPr lang="en-US" sz="800" dirty="0" smtClean="0">
              <a:cs typeface="Helvetica" pitchFamily="34" charset="0"/>
            </a:endParaRPr>
          </a:p>
          <a:p>
            <a:pPr marL="742950" lvl="1" indent="-285750">
              <a:lnSpc>
                <a:spcPts val="2163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cs typeface="Helvetica" pitchFamily="34" charset="0"/>
              </a:rPr>
              <a:t>small radial kinetic energies during phase evolution </a:t>
            </a:r>
          </a:p>
          <a:p>
            <a:pPr lvl="2">
              <a:lnSpc>
                <a:spcPts val="2163"/>
              </a:lnSpc>
            </a:pPr>
            <a:r>
              <a:rPr lang="en-US" sz="1600" dirty="0" smtClean="0">
                <a:cs typeface="Helvetica" pitchFamily="34" charset="0"/>
              </a:rPr>
              <a:t>→ smaller magnetic and relativistic shifts</a:t>
            </a:r>
            <a:endParaRPr lang="de-DE" sz="1600" dirty="0" smtClean="0">
              <a:cs typeface="Helvetica" pitchFamily="34" charset="0"/>
            </a:endParaRPr>
          </a:p>
          <a:p>
            <a:pPr>
              <a:lnSpc>
                <a:spcPts val="2163"/>
              </a:lnSpc>
            </a:pPr>
            <a:endParaRPr lang="de-DE" b="1" dirty="0">
              <a:latin typeface="+mj-lt"/>
              <a:cs typeface="Helvetica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23651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Ultra Precise Detection Method: </a:t>
            </a:r>
            <a:r>
              <a:rPr lang="en-US" sz="2800" b="1" i="1" dirty="0" err="1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PnA</a:t>
            </a:r>
            <a:endParaRPr lang="en-US" sz="2800" b="1" i="1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276890" y="6410025"/>
            <a:ext cx="281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S.Sturm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et al., PRL 107 (2011)]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 descr="phasenmessu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" y="3181351"/>
            <a:ext cx="6901251" cy="30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feld 13"/>
          <p:cNvSpPr txBox="1">
            <a:spLocks noChangeArrowheads="1"/>
          </p:cNvSpPr>
          <p:nvPr/>
        </p:nvSpPr>
        <p:spPr bwMode="auto">
          <a:xfrm>
            <a:off x="382496" y="928688"/>
            <a:ext cx="8072437" cy="123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703263" lvl="1" indent="-246063"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7668"/>
                </a:solidFill>
                <a:latin typeface="+mj-lt"/>
                <a:cs typeface="Helvetica" pitchFamily="34" charset="0"/>
              </a:rPr>
              <a:t>Improvement </a:t>
            </a:r>
            <a:r>
              <a:rPr lang="en-US" sz="2800" dirty="0">
                <a:solidFill>
                  <a:srgbClr val="007668"/>
                </a:solidFill>
                <a:latin typeface="+mj-lt"/>
                <a:cs typeface="Helvetica" pitchFamily="34" charset="0"/>
              </a:rPr>
              <a:t>by an </a:t>
            </a:r>
            <a:r>
              <a:rPr lang="en-US" sz="2800" b="1" dirty="0">
                <a:solidFill>
                  <a:srgbClr val="007668"/>
                </a:solidFill>
                <a:latin typeface="+mj-lt"/>
                <a:cs typeface="Helvetica" pitchFamily="34" charset="0"/>
              </a:rPr>
              <a:t>order of magnitude </a:t>
            </a:r>
          </a:p>
          <a:p>
            <a:pPr marL="703263" lvl="1" indent="-246063">
              <a:buFont typeface="Wingdings" pitchFamily="2" charset="2"/>
              <a:buChar char="§"/>
              <a:defRPr/>
            </a:pPr>
            <a:r>
              <a:rPr lang="de-DE" sz="2800" dirty="0">
                <a:solidFill>
                  <a:srgbClr val="007668"/>
                </a:solidFill>
                <a:latin typeface="+mj-lt"/>
                <a:cs typeface="Helvetica" pitchFamily="34" charset="0"/>
              </a:rPr>
              <a:t>Enables measurements on </a:t>
            </a:r>
            <a:r>
              <a:rPr lang="de-DE" sz="2800" b="1" dirty="0">
                <a:solidFill>
                  <a:srgbClr val="007668"/>
                </a:solidFill>
                <a:latin typeface="+mj-lt"/>
                <a:cs typeface="Helvetica" pitchFamily="34" charset="0"/>
              </a:rPr>
              <a:t>ppt </a:t>
            </a:r>
            <a:r>
              <a:rPr lang="de-DE" sz="2800" dirty="0">
                <a:solidFill>
                  <a:srgbClr val="007668"/>
                </a:solidFill>
                <a:latin typeface="+mj-lt"/>
                <a:cs typeface="Helvetica" pitchFamily="34" charset="0"/>
              </a:rPr>
              <a:t>scale (10</a:t>
            </a:r>
            <a:r>
              <a:rPr lang="de-DE" sz="2800" baseline="30000" dirty="0">
                <a:solidFill>
                  <a:srgbClr val="007668"/>
                </a:solidFill>
                <a:latin typeface="+mj-lt"/>
                <a:cs typeface="Helvetica" pitchFamily="34" charset="0"/>
              </a:rPr>
              <a:t>-12</a:t>
            </a:r>
            <a:r>
              <a:rPr lang="de-DE" sz="2800" dirty="0">
                <a:solidFill>
                  <a:srgbClr val="007668"/>
                </a:solidFill>
                <a:latin typeface="+mj-lt"/>
                <a:cs typeface="Helvetica" pitchFamily="34" charset="0"/>
              </a:rPr>
              <a:t>) !</a:t>
            </a:r>
            <a:endParaRPr lang="en-US" sz="2800" dirty="0">
              <a:latin typeface="+mj-lt"/>
              <a:cs typeface="Helvetica" pitchFamily="34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  <a:defRPr/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PnA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49761" y="2367913"/>
          <a:ext cx="452120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9" name="Graph" r:id="rId3" imgW="3876480" imgH="2973600" progId="">
                  <p:embed/>
                </p:oleObj>
              </mc:Choice>
              <mc:Fallback>
                <p:oleObj name="Graph" r:id="rId3" imgW="3876480" imgH="2973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61" y="2367913"/>
                        <a:ext cx="4521200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3"/>
          <p:cNvGrpSpPr>
            <a:grpSpLocks/>
          </p:cNvGrpSpPr>
          <p:nvPr/>
        </p:nvGrpSpPr>
        <p:grpSpPr bwMode="auto">
          <a:xfrm>
            <a:off x="4616949" y="2544126"/>
            <a:ext cx="4094162" cy="3300412"/>
            <a:chOff x="4506684" y="3657603"/>
            <a:chExt cx="3461659" cy="2638696"/>
          </a:xfrm>
        </p:grpSpPr>
        <p:pic>
          <p:nvPicPr>
            <p:cNvPr id="12295" name="Grafik 9" descr="300mv_S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06684" y="3657603"/>
              <a:ext cx="3461659" cy="2638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Textfeld 10"/>
            <p:cNvSpPr txBox="1">
              <a:spLocks noChangeArrowheads="1"/>
            </p:cNvSpPr>
            <p:nvPr/>
          </p:nvSpPr>
          <p:spPr bwMode="auto">
            <a:xfrm>
              <a:off x="5016136" y="3840475"/>
              <a:ext cx="8194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aseline="30000"/>
                <a:t>28</a:t>
              </a:r>
              <a:r>
                <a:rPr lang="en-US"/>
                <a:t>Si</a:t>
              </a:r>
              <a:r>
                <a:rPr lang="en-US" baseline="30000"/>
                <a:t>13+</a:t>
              </a:r>
            </a:p>
          </p:txBody>
        </p:sp>
        <p:sp>
          <p:nvSpPr>
            <p:cNvPr id="12297" name="Textfeld 11"/>
            <p:cNvSpPr txBox="1">
              <a:spLocks noChangeArrowheads="1"/>
            </p:cNvSpPr>
            <p:nvPr/>
          </p:nvSpPr>
          <p:spPr bwMode="auto">
            <a:xfrm rot="2288743">
              <a:off x="6178778" y="4395328"/>
              <a:ext cx="1652241" cy="356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i="1">
                  <a:solidFill>
                    <a:srgbClr val="FF0000"/>
                  </a:solidFill>
                </a:rPr>
                <a:t>d</a:t>
              </a:r>
              <a:r>
                <a:rPr lang="el-GR" i="1">
                  <a:solidFill>
                    <a:srgbClr val="FF0000"/>
                  </a:solidFill>
                </a:rPr>
                <a:t>Γ</a:t>
              </a:r>
              <a:r>
                <a:rPr lang="en-US">
                  <a:solidFill>
                    <a:srgbClr val="FF0000"/>
                  </a:solidFill>
                </a:rPr>
                <a:t>/</a:t>
              </a:r>
              <a:r>
                <a:rPr lang="el-GR" i="1">
                  <a:solidFill>
                    <a:srgbClr val="FF0000"/>
                  </a:solidFill>
                </a:rPr>
                <a:t> Γ</a:t>
              </a:r>
              <a:r>
                <a:rPr lang="en-US">
                  <a:solidFill>
                    <a:srgbClr val="FF0000"/>
                  </a:solidFill>
                </a:rPr>
                <a:t> ~ 4 10</a:t>
              </a:r>
              <a:r>
                <a:rPr lang="en-US" baseline="30000">
                  <a:solidFill>
                    <a:srgbClr val="FF0000"/>
                  </a:solidFill>
                </a:rPr>
                <a:t>-11</a:t>
              </a:r>
            </a:p>
          </p:txBody>
        </p:sp>
      </p:grpSp>
      <p:sp>
        <p:nvSpPr>
          <p:cNvPr id="10" name="Rectangle 11"/>
          <p:cNvSpPr/>
          <p:nvPr/>
        </p:nvSpPr>
        <p:spPr>
          <a:xfrm>
            <a:off x="2445565" y="5855426"/>
            <a:ext cx="4836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[S. Sturm et al., PRA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87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030501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(2013)]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hteck 77"/>
          <p:cNvSpPr>
            <a:spLocks noChangeArrowheads="1"/>
          </p:cNvSpPr>
          <p:nvPr/>
        </p:nvSpPr>
        <p:spPr bwMode="auto">
          <a:xfrm>
            <a:off x="428625" y="928688"/>
            <a:ext cx="8143875" cy="22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724" tIns="9862" rIns="19724" bIns="9862">
            <a:spAutoFit/>
          </a:bodyPr>
          <a:lstStyle/>
          <a:p>
            <a:pPr>
              <a:buSzPct val="150000"/>
            </a:pPr>
            <a:endParaRPr lang="en-US" sz="1600" dirty="0">
              <a:solidFill>
                <a:srgbClr val="007668"/>
              </a:solidFill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2000" dirty="0">
                <a:solidFill>
                  <a:srgbClr val="007668"/>
                </a:solidFill>
              </a:rPr>
              <a:t> </a:t>
            </a:r>
            <a:r>
              <a:rPr lang="en-US" sz="2000" dirty="0" smtClean="0">
                <a:solidFill>
                  <a:srgbClr val="007668"/>
                </a:solidFill>
              </a:rPr>
              <a:t>Probe Zeeman transition with millimeter waves</a:t>
            </a:r>
            <a:endParaRPr lang="en-US" sz="2000" dirty="0">
              <a:solidFill>
                <a:srgbClr val="007668"/>
              </a:solidFill>
            </a:endParaRPr>
          </a:p>
          <a:p>
            <a:pPr>
              <a:buSzPct val="150000"/>
              <a:buFont typeface="Wingdings" pitchFamily="2" charset="2"/>
              <a:buChar char="§"/>
            </a:pPr>
            <a:endParaRPr lang="de-DE" sz="1600" dirty="0">
              <a:solidFill>
                <a:srgbClr val="007668"/>
              </a:solidFill>
            </a:endParaRPr>
          </a:p>
          <a:p>
            <a:pPr>
              <a:buSzPct val="150000"/>
              <a:buFont typeface="Wingdings" pitchFamily="2" charset="2"/>
              <a:buChar char="§"/>
            </a:pPr>
            <a:endParaRPr lang="en-US" sz="1600" dirty="0">
              <a:solidFill>
                <a:srgbClr val="007668"/>
              </a:solidFill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668"/>
                </a:solidFill>
              </a:rPr>
              <a:t> Detect spin quantum state </a:t>
            </a:r>
            <a:r>
              <a:rPr lang="en-US" sz="2000" b="1" dirty="0" smtClean="0">
                <a:solidFill>
                  <a:srgbClr val="007668"/>
                </a:solidFill>
              </a:rPr>
              <a:t>with continuous</a:t>
            </a:r>
          </a:p>
          <a:p>
            <a:pPr>
              <a:buSzPct val="150000"/>
            </a:pPr>
            <a:r>
              <a:rPr lang="en-US" sz="2000" b="1" dirty="0">
                <a:solidFill>
                  <a:srgbClr val="007668"/>
                </a:solidFill>
              </a:rPr>
              <a:t> </a:t>
            </a:r>
            <a:r>
              <a:rPr lang="en-US" sz="2000" b="1" dirty="0" smtClean="0">
                <a:solidFill>
                  <a:srgbClr val="007668"/>
                </a:solidFill>
              </a:rPr>
              <a:t>   Stern-</a:t>
            </a:r>
            <a:r>
              <a:rPr lang="en-US" sz="2000" b="1" dirty="0" err="1" smtClean="0">
                <a:solidFill>
                  <a:srgbClr val="007668"/>
                </a:solidFill>
              </a:rPr>
              <a:t>Gerlach</a:t>
            </a:r>
            <a:r>
              <a:rPr lang="en-US" sz="2000" b="1" dirty="0" smtClean="0">
                <a:solidFill>
                  <a:srgbClr val="007668"/>
                </a:solidFill>
              </a:rPr>
              <a:t> effect</a:t>
            </a: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2000" dirty="0">
                <a:solidFill>
                  <a:srgbClr val="007668"/>
                </a:solidFill>
              </a:rPr>
              <a:t> </a:t>
            </a:r>
            <a:r>
              <a:rPr lang="en-US" sz="2000" dirty="0" smtClean="0">
                <a:solidFill>
                  <a:srgbClr val="007668"/>
                </a:solidFill>
              </a:rPr>
              <a:t>Magnetic inhomogeneity maps spin-state onto axial frequency</a:t>
            </a:r>
            <a:endParaRPr lang="en-US" sz="2000" dirty="0">
              <a:solidFill>
                <a:srgbClr val="007668"/>
              </a:solidFill>
            </a:endParaRPr>
          </a:p>
          <a:p>
            <a:endParaRPr lang="en-US" sz="2000" dirty="0"/>
          </a:p>
        </p:txBody>
      </p:sp>
      <p:sp>
        <p:nvSpPr>
          <p:cNvPr id="9223" name="Rechteck 80"/>
          <p:cNvSpPr>
            <a:spLocks noChangeArrowheads="1"/>
          </p:cNvSpPr>
          <p:nvPr/>
        </p:nvSpPr>
        <p:spPr bwMode="auto">
          <a:xfrm>
            <a:off x="323850" y="6259513"/>
            <a:ext cx="57832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724" tIns="9862" rIns="19724" bIns="9862">
            <a:spAutoFit/>
          </a:bodyPr>
          <a:lstStyle/>
          <a:p>
            <a:r>
              <a:rPr lang="de-DE" sz="1400" dirty="0" err="1"/>
              <a:t>Ferromagnetic</a:t>
            </a:r>
            <a:r>
              <a:rPr lang="de-DE" sz="1400" dirty="0"/>
              <a:t> ring </a:t>
            </a:r>
            <a:r>
              <a:rPr lang="de-DE" sz="1400" dirty="0" err="1"/>
              <a:t>produces</a:t>
            </a:r>
            <a:r>
              <a:rPr lang="de-DE" sz="1400" dirty="0"/>
              <a:t> a </a:t>
            </a:r>
            <a:r>
              <a:rPr lang="de-DE" sz="1400" dirty="0" err="1"/>
              <a:t>magnetic</a:t>
            </a:r>
            <a:r>
              <a:rPr lang="de-DE" sz="1400" dirty="0"/>
              <a:t> </a:t>
            </a:r>
            <a:r>
              <a:rPr lang="de-DE" sz="1400" dirty="0" err="1"/>
              <a:t>bottle</a:t>
            </a:r>
            <a:endParaRPr lang="de-DE" sz="1400" dirty="0"/>
          </a:p>
          <a:p>
            <a:r>
              <a:rPr lang="de-DE" sz="1600" dirty="0"/>
              <a:t>	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6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829" tIns="899829" rIns="899829" anchor="ctr">
            <a:spAutoFit/>
          </a:bodyPr>
          <a:lstStyle/>
          <a:p>
            <a:endParaRPr lang="en-US"/>
          </a:p>
        </p:txBody>
      </p:sp>
      <p:sp>
        <p:nvSpPr>
          <p:cNvPr id="9229" name="Rectangle 21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0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1" name="Rectangle 2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2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3" name="Rectangle 27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4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5" name="Rectangle 30"/>
          <p:cNvSpPr>
            <a:spLocks noChangeArrowheads="1"/>
          </p:cNvSpPr>
          <p:nvPr/>
        </p:nvSpPr>
        <p:spPr bwMode="auto">
          <a:xfrm>
            <a:off x="0" y="1123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6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7" name="Rectangle 33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8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9" name="Rectangle 36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0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1" name="Rectangle 39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2" name="Rectangle 4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3" name="Rectangle 42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4" name="Rectangle 4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5" name="Rectangle 45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6" name="Rectangle 4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829" tIns="899829" rIns="899829" anchor="ctr">
            <a:spAutoFit/>
          </a:bodyPr>
          <a:lstStyle/>
          <a:p>
            <a:endParaRPr lang="en-US"/>
          </a:p>
        </p:txBody>
      </p:sp>
      <p:sp>
        <p:nvSpPr>
          <p:cNvPr id="9247" name="Rectangle 48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8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829" tIns="899829" rIns="899829" anchor="ctr">
            <a:spAutoFit/>
          </a:bodyPr>
          <a:lstStyle/>
          <a:p>
            <a:endParaRPr lang="en-US"/>
          </a:p>
        </p:txBody>
      </p:sp>
      <p:sp>
        <p:nvSpPr>
          <p:cNvPr id="9249" name="Rectangle 51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50" name="Rectangle 5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51" name="Rectangle 54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252" name="Picture 95" descr="spinupdow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00050"/>
            <a:ext cx="250507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4" name="Right Arrow 103"/>
          <p:cNvSpPr>
            <a:spLocks noChangeArrowheads="1"/>
          </p:cNvSpPr>
          <p:nvPr/>
        </p:nvSpPr>
        <p:spPr bwMode="auto">
          <a:xfrm>
            <a:off x="3875088" y="4868863"/>
            <a:ext cx="720725" cy="576262"/>
          </a:xfrm>
          <a:prstGeom prst="rightArrow">
            <a:avLst>
              <a:gd name="adj1" fmla="val 50000"/>
              <a:gd name="adj2" fmla="val 50028"/>
            </a:avLst>
          </a:prstGeom>
          <a:gradFill rotWithShape="1">
            <a:gsLst>
              <a:gs pos="0">
                <a:srgbClr val="007668"/>
              </a:gs>
              <a:gs pos="100000">
                <a:srgbClr val="00A490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graphicFrame>
        <p:nvGraphicFramePr>
          <p:cNvPr id="9218" name="Object 45"/>
          <p:cNvGraphicFramePr>
            <a:graphicFrameLocks noChangeAspect="1"/>
          </p:cNvGraphicFramePr>
          <p:nvPr/>
        </p:nvGraphicFramePr>
        <p:xfrm>
          <a:off x="4546600" y="3667125"/>
          <a:ext cx="4362450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3" name="Graph" r:id="rId5" imgW="4132440" imgH="2901600" progId="">
                  <p:embed/>
                </p:oleObj>
              </mc:Choice>
              <mc:Fallback>
                <p:oleObj name="Graph" r:id="rId5" imgW="4132440" imgH="2901600" progId="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3667125"/>
                        <a:ext cx="4362450" cy="306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56" name="Group 78"/>
          <p:cNvGrpSpPr>
            <a:grpSpLocks/>
          </p:cNvGrpSpPr>
          <p:nvPr/>
        </p:nvGrpSpPr>
        <p:grpSpPr bwMode="auto">
          <a:xfrm>
            <a:off x="3870325" y="3225800"/>
            <a:ext cx="2952750" cy="647700"/>
            <a:chOff x="3851920" y="3212976"/>
            <a:chExt cx="2952328" cy="648072"/>
          </a:xfrm>
        </p:grpSpPr>
        <p:sp>
          <p:nvSpPr>
            <p:cNvPr id="9258" name="Rounded Rectangle 59"/>
            <p:cNvSpPr>
              <a:spLocks noChangeArrowheads="1"/>
            </p:cNvSpPr>
            <p:nvPr/>
          </p:nvSpPr>
          <p:spPr bwMode="auto">
            <a:xfrm>
              <a:off x="3851920" y="3212976"/>
              <a:ext cx="2952328" cy="648072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/>
                </a:gs>
                <a:gs pos="100000">
                  <a:srgbClr val="00A490"/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pic>
          <p:nvPicPr>
            <p:cNvPr id="9259" name="Picture 5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95936" y="3283840"/>
              <a:ext cx="2664296" cy="523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531813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Spin-State Detection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48" name="Picture 15" descr="\\fs01\ankewag$\Dokumente\Diplomarbeit_MATS\Calcium\magnetische Flasche\Magnetfeldlini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72458" y="3643086"/>
            <a:ext cx="2351314" cy="2605314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 descr="PHOTON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8488" y="3098778"/>
            <a:ext cx="321786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14375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Quantum ElectroDynamics (QED)</a:t>
            </a:r>
            <a:endParaRPr lang="de-DE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749" name="Textfeld 10"/>
          <p:cNvSpPr txBox="1">
            <a:spLocks noChangeArrowheads="1"/>
          </p:cNvSpPr>
          <p:nvPr/>
        </p:nvSpPr>
        <p:spPr bwMode="auto">
          <a:xfrm>
            <a:off x="6875463" y="2924175"/>
            <a:ext cx="1793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>
                <a:latin typeface="Helvetica" pitchFamily="34" charset="0"/>
                <a:cs typeface="Helvetica" pitchFamily="34" charset="0"/>
              </a:rPr>
              <a:t>Richard P. Feynman</a:t>
            </a:r>
          </a:p>
        </p:txBody>
      </p:sp>
      <p:pic>
        <p:nvPicPr>
          <p:cNvPr id="31750" name="Picture 12" descr="RFeynm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0230" y="1196975"/>
            <a:ext cx="23669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81162" y="5428341"/>
            <a:ext cx="4178725" cy="1068842"/>
            <a:chOff x="971599" y="5085184"/>
            <a:chExt cx="3606505" cy="864096"/>
          </a:xfrm>
        </p:grpSpPr>
        <p:sp>
          <p:nvSpPr>
            <p:cNvPr id="31754" name="Rounded Rectangle 14"/>
            <p:cNvSpPr>
              <a:spLocks noChangeArrowheads="1"/>
            </p:cNvSpPr>
            <p:nvPr/>
          </p:nvSpPr>
          <p:spPr bwMode="auto">
            <a:xfrm>
              <a:off x="971599" y="5085184"/>
              <a:ext cx="3595389" cy="864096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/>
                </a:gs>
                <a:gs pos="100000">
                  <a:srgbClr val="00A490"/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 dirty="0"/>
            </a:p>
          </p:txBody>
        </p:sp>
        <p:sp>
          <p:nvSpPr>
            <p:cNvPr id="31755" name="TextBox 13"/>
            <p:cNvSpPr txBox="1">
              <a:spLocks noChangeArrowheads="1"/>
            </p:cNvSpPr>
            <p:nvPr/>
          </p:nvSpPr>
          <p:spPr bwMode="auto">
            <a:xfrm>
              <a:off x="1043608" y="5155585"/>
              <a:ext cx="3534496" cy="72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Combine </a:t>
              </a:r>
              <a:r>
                <a:rPr lang="de-DE" sz="2600" dirty="0" err="1" smtClean="0">
                  <a:solidFill>
                    <a:schemeClr val="bg1"/>
                  </a:solidFill>
                  <a:cs typeface="Helvetica" pitchFamily="34" charset="0"/>
                </a:rPr>
                <a:t>strongest</a:t>
              </a:r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600" dirty="0" err="1" smtClean="0">
                  <a:solidFill>
                    <a:schemeClr val="bg1"/>
                  </a:solidFill>
                  <a:cs typeface="Helvetica" pitchFamily="34" charset="0"/>
                </a:rPr>
                <a:t>fields</a:t>
              </a:r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600" dirty="0" err="1" smtClean="0">
                  <a:solidFill>
                    <a:schemeClr val="bg1"/>
                  </a:solidFill>
                  <a:cs typeface="Helvetica" pitchFamily="34" charset="0"/>
                </a:rPr>
                <a:t>and</a:t>
              </a:r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600" dirty="0" err="1" smtClean="0">
                  <a:solidFill>
                    <a:schemeClr val="bg1"/>
                  </a:solidFill>
                  <a:cs typeface="Helvetica" pitchFamily="34" charset="0"/>
                </a:rPr>
                <a:t>highest</a:t>
              </a:r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600" dirty="0" err="1" smtClean="0">
                  <a:solidFill>
                    <a:schemeClr val="bg1"/>
                  </a:solidFill>
                  <a:cs typeface="Helvetica" pitchFamily="34" charset="0"/>
                </a:rPr>
                <a:t>precision</a:t>
              </a:r>
              <a:r>
                <a:rPr lang="de-DE" sz="2600" dirty="0" smtClean="0">
                  <a:solidFill>
                    <a:schemeClr val="bg1"/>
                  </a:solidFill>
                  <a:cs typeface="Helvetica" pitchFamily="34" charset="0"/>
                </a:rPr>
                <a:t> !</a:t>
              </a:r>
              <a:endParaRPr lang="en-US" sz="2600" dirty="0">
                <a:solidFill>
                  <a:schemeClr val="bg1"/>
                </a:solidFill>
                <a:cs typeface="Helvetica" pitchFamily="34" charset="0"/>
              </a:endParaRPr>
            </a:p>
          </p:txBody>
        </p:sp>
      </p:grpSp>
      <p:sp>
        <p:nvSpPr>
          <p:cNvPr id="31753" name="Eingekerbter Pfeil nach rechts 22"/>
          <p:cNvSpPr>
            <a:spLocks noChangeArrowheads="1"/>
          </p:cNvSpPr>
          <p:nvPr/>
        </p:nvSpPr>
        <p:spPr bwMode="auto">
          <a:xfrm rot="5400000">
            <a:off x="3244851" y="4629106"/>
            <a:ext cx="524442" cy="683194"/>
          </a:xfrm>
          <a:prstGeom prst="notchedRightArrow">
            <a:avLst>
              <a:gd name="adj1" fmla="val 50000"/>
              <a:gd name="adj2" fmla="val 49671"/>
            </a:avLst>
          </a:prstGeom>
          <a:solidFill>
            <a:srgbClr val="319F8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175125"/>
            <a:endParaRPr lang="de-DE" sz="82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-146353" y="2379191"/>
            <a:ext cx="7039458" cy="1272093"/>
          </a:xfrm>
          <a:prstGeom prst="rect">
            <a:avLst/>
          </a:prstGeom>
        </p:spPr>
        <p:txBody>
          <a:bodyPr/>
          <a:lstStyle>
            <a:lvl1pPr marL="336550" indent="-336550" algn="l" defTabSz="9001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0988" algn="l" defTabSz="9001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25538" indent="-223838" algn="l" defTabSz="9001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76388" indent="-223838" algn="l" defTabSz="9001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25650" indent="-223838" algn="l" defTabSz="9001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125424" indent="-224973" algn="l" defTabSz="90091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224042" indent="-224973" algn="l" defTabSz="90091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322660" indent="-224973" algn="l" defTabSz="90091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421278" indent="-224973" algn="l" defTabSz="900917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r>
              <a:rPr lang="en-US" sz="2400" b="1" kern="0" dirty="0" smtClean="0">
                <a:solidFill>
                  <a:srgbClr val="00806F"/>
                </a:solidFill>
              </a:rPr>
              <a:t>But what about more extreme conditions? </a:t>
            </a:r>
            <a:endParaRPr lang="en-US" sz="2400" kern="0" dirty="0" smtClean="0">
              <a:solidFill>
                <a:srgbClr val="00806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4349" y="1146071"/>
            <a:ext cx="595821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806F"/>
                </a:solidFill>
              </a:rPr>
              <a:t>Quantum Electrodynamics (QED), the theory of light and matter, is </a:t>
            </a:r>
            <a:r>
              <a:rPr lang="en-US" sz="2100" b="1" dirty="0">
                <a:solidFill>
                  <a:srgbClr val="00806F"/>
                </a:solidFill>
              </a:rPr>
              <a:t>tested</a:t>
            </a:r>
            <a:r>
              <a:rPr lang="de-DE" sz="2100" b="1" dirty="0">
                <a:solidFill>
                  <a:srgbClr val="00806F"/>
                </a:solidFill>
              </a:rPr>
              <a:t> </a:t>
            </a:r>
            <a:r>
              <a:rPr lang="en-US" sz="2100" b="1" dirty="0">
                <a:solidFill>
                  <a:srgbClr val="00806F"/>
                </a:solidFill>
              </a:rPr>
              <a:t>and </a:t>
            </a:r>
            <a:r>
              <a:rPr lang="en-US" sz="2100" b="1" dirty="0" smtClean="0">
                <a:solidFill>
                  <a:srgbClr val="00806F"/>
                </a:solidFill>
              </a:rPr>
              <a:t>proven in the lab</a:t>
            </a:r>
            <a:endParaRPr lang="en-US" sz="2100" dirty="0">
              <a:solidFill>
                <a:srgbClr val="00806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88694" y="3161251"/>
            <a:ext cx="63337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de-DE" b="1" dirty="0">
                <a:solidFill>
                  <a:srgbClr val="00806F"/>
                </a:solidFill>
              </a:rPr>
              <a:t>Non-linear </a:t>
            </a:r>
            <a:r>
              <a:rPr lang="de-DE" b="1" dirty="0" smtClean="0">
                <a:solidFill>
                  <a:srgbClr val="00806F"/>
                </a:solidFill>
              </a:rPr>
              <a:t>QED </a:t>
            </a:r>
            <a:r>
              <a:rPr lang="de-DE" b="1" dirty="0" err="1" smtClean="0">
                <a:solidFill>
                  <a:srgbClr val="00806F"/>
                </a:solidFill>
              </a:rPr>
              <a:t>processes</a:t>
            </a:r>
            <a:r>
              <a:rPr lang="de-DE" b="1" dirty="0" smtClean="0">
                <a:solidFill>
                  <a:srgbClr val="00806F"/>
                </a:solidFill>
              </a:rPr>
              <a:t> ? </a:t>
            </a:r>
            <a:endParaRPr lang="de-DE" b="1" dirty="0">
              <a:solidFill>
                <a:srgbClr val="00806F"/>
              </a:solidFill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de-DE" b="1" dirty="0">
                <a:solidFill>
                  <a:srgbClr val="00806F"/>
                </a:solidFill>
              </a:rPr>
              <a:t>Photon-photon </a:t>
            </a:r>
            <a:r>
              <a:rPr lang="de-DE" b="1" dirty="0" err="1">
                <a:solidFill>
                  <a:srgbClr val="00806F"/>
                </a:solidFill>
              </a:rPr>
              <a:t>interaction</a:t>
            </a:r>
            <a:r>
              <a:rPr lang="de-DE" b="1" dirty="0">
                <a:solidFill>
                  <a:srgbClr val="00806F"/>
                </a:solidFill>
              </a:rPr>
              <a:t> </a:t>
            </a:r>
            <a:endParaRPr lang="de-DE" b="1" dirty="0" smtClean="0">
              <a:solidFill>
                <a:srgbClr val="00806F"/>
              </a:solidFill>
            </a:endParaRPr>
          </a:p>
          <a:p>
            <a:pPr lvl="1"/>
            <a:endParaRPr lang="de-DE" b="1" dirty="0" smtClean="0">
              <a:solidFill>
                <a:srgbClr val="00806F"/>
              </a:solidFill>
            </a:endParaRPr>
          </a:p>
          <a:p>
            <a:pPr lvl="1"/>
            <a:r>
              <a:rPr lang="de-DE" b="1" dirty="0" smtClean="0">
                <a:solidFill>
                  <a:srgbClr val="00806F"/>
                </a:solidFill>
              </a:rPr>
              <a:t>Lorentz </a:t>
            </a:r>
            <a:r>
              <a:rPr lang="de-DE" b="1" dirty="0" err="1" smtClean="0">
                <a:solidFill>
                  <a:srgbClr val="00806F"/>
                </a:solidFill>
              </a:rPr>
              <a:t>symmetry</a:t>
            </a:r>
            <a:r>
              <a:rPr lang="de-DE" b="1" dirty="0" smtClean="0">
                <a:solidFill>
                  <a:srgbClr val="00806F"/>
                </a:solidFill>
              </a:rPr>
              <a:t> </a:t>
            </a:r>
            <a:r>
              <a:rPr lang="de-DE" b="1" dirty="0" err="1" smtClean="0">
                <a:solidFill>
                  <a:srgbClr val="00806F"/>
                </a:solidFill>
              </a:rPr>
              <a:t>violation</a:t>
            </a:r>
            <a:r>
              <a:rPr lang="de-DE" b="1" dirty="0" smtClean="0">
                <a:solidFill>
                  <a:srgbClr val="00806F"/>
                </a:solidFill>
              </a:rPr>
              <a:t>?</a:t>
            </a:r>
            <a:endParaRPr lang="de-DE" b="1" dirty="0">
              <a:solidFill>
                <a:srgbClr val="00806F"/>
              </a:solidFill>
            </a:endParaRPr>
          </a:p>
          <a:p>
            <a:pPr marL="1657350" lvl="3" indent="-285750">
              <a:buFont typeface="Wingdings" pitchFamily="2" charset="2"/>
              <a:buChar char="Ø"/>
            </a:pPr>
            <a:r>
              <a:rPr lang="de-DE" b="1" dirty="0">
                <a:solidFill>
                  <a:srgbClr val="00806F"/>
                </a:solidFill>
              </a:rPr>
              <a:t>Standard Model Extension (</a:t>
            </a:r>
            <a:r>
              <a:rPr lang="de-DE" b="1" dirty="0" err="1" smtClean="0">
                <a:solidFill>
                  <a:srgbClr val="00806F"/>
                </a:solidFill>
              </a:rPr>
              <a:t>Kostelecky</a:t>
            </a:r>
            <a:r>
              <a:rPr lang="de-DE" b="1" dirty="0" smtClean="0">
                <a:solidFill>
                  <a:srgbClr val="00806F"/>
                </a:solidFill>
              </a:rPr>
              <a:t>)?</a:t>
            </a:r>
            <a:endParaRPr lang="de-DE" b="1" dirty="0">
              <a:solidFill>
                <a:srgbClr val="00806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bgerundetes Rechteck 110"/>
          <p:cNvSpPr/>
          <p:nvPr/>
        </p:nvSpPr>
        <p:spPr bwMode="auto">
          <a:xfrm>
            <a:off x="1739337" y="4807223"/>
            <a:ext cx="5456582" cy="86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" name="Abgerundetes Rechteck 109"/>
          <p:cNvSpPr/>
          <p:nvPr/>
        </p:nvSpPr>
        <p:spPr bwMode="auto">
          <a:xfrm>
            <a:off x="1739337" y="2955232"/>
            <a:ext cx="5456582" cy="86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Abgerundetes Rechteck 106"/>
          <p:cNvSpPr/>
          <p:nvPr/>
        </p:nvSpPr>
        <p:spPr bwMode="auto">
          <a:xfrm>
            <a:off x="1739337" y="1272209"/>
            <a:ext cx="5456582" cy="86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feld 12"/>
          <p:cNvSpPr txBox="1">
            <a:spLocks noChangeArrowheads="1"/>
          </p:cNvSpPr>
          <p:nvPr/>
        </p:nvSpPr>
        <p:spPr bwMode="auto">
          <a:xfrm>
            <a:off x="2964704" y="1325748"/>
            <a:ext cx="3876340" cy="132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 dirty="0" smtClean="0">
                <a:latin typeface="Helvetica" pitchFamily="34" charset="0"/>
                <a:cs typeface="Helvetica" pitchFamily="34" charset="0"/>
              </a:rPr>
              <a:t>Precision trap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Very homogeneous magnetic field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Measurement of the frequency ratio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9" name="Textfeld 13"/>
          <p:cNvSpPr txBox="1">
            <a:spLocks noChangeArrowheads="1"/>
          </p:cNvSpPr>
          <p:nvPr/>
        </p:nvSpPr>
        <p:spPr bwMode="auto">
          <a:xfrm>
            <a:off x="2964704" y="2991813"/>
            <a:ext cx="4145644" cy="8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 dirty="0" smtClean="0"/>
              <a:t>Analysis trap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Magnetic </a:t>
            </a:r>
            <a:r>
              <a:rPr lang="en-US" sz="1600" dirty="0" err="1" smtClean="0"/>
              <a:t>inhomogeneity</a:t>
            </a:r>
            <a:r>
              <a:rPr lang="en-US" sz="1600" dirty="0" smtClean="0"/>
              <a:t> (B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≈10mT/mm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Detection of spin direction</a:t>
            </a:r>
          </a:p>
        </p:txBody>
      </p:sp>
      <p:sp>
        <p:nvSpPr>
          <p:cNvPr id="106" name="Textfeld 61"/>
          <p:cNvSpPr txBox="1">
            <a:spLocks noChangeArrowheads="1"/>
          </p:cNvSpPr>
          <p:nvPr/>
        </p:nvSpPr>
        <p:spPr bwMode="auto">
          <a:xfrm>
            <a:off x="2964704" y="4819482"/>
            <a:ext cx="4242920" cy="101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r>
              <a:rPr lang="en-US" sz="1600" b="1" u="sng" dirty="0" smtClean="0"/>
              <a:t>Creation trap</a:t>
            </a:r>
          </a:p>
          <a:p>
            <a:pPr>
              <a:buFont typeface="Wingdings" pitchFamily="2" charset="2"/>
              <a:buChar char="ü"/>
            </a:pPr>
            <a:r>
              <a:rPr lang="en-US" sz="1600" b="1" dirty="0" smtClean="0"/>
              <a:t> </a:t>
            </a:r>
            <a:r>
              <a:rPr lang="en-US" sz="1600" dirty="0" smtClean="0"/>
              <a:t>In-trap ion creation of highly-charged ions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Miniature EBIT/S</a:t>
            </a:r>
          </a:p>
          <a:p>
            <a:endParaRPr lang="en-US" baseline="-25000" dirty="0"/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32463" y="542924"/>
            <a:ext cx="4210050" cy="6315076"/>
          </a:xfrm>
          <a:prstGeom prst="rect">
            <a:avLst/>
          </a:prstGeom>
          <a:noFill/>
        </p:spPr>
      </p:pic>
      <p:cxnSp>
        <p:nvCxnSpPr>
          <p:cNvPr id="112" name="Gerade Verbindung mit Pfeil 111"/>
          <p:cNvCxnSpPr/>
          <p:nvPr/>
        </p:nvCxnSpPr>
        <p:spPr bwMode="auto">
          <a:xfrm flipV="1">
            <a:off x="580335" y="616226"/>
            <a:ext cx="0" cy="606287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17" name="Textfeld 13"/>
          <p:cNvSpPr txBox="1">
            <a:spLocks noChangeArrowheads="1"/>
          </p:cNvSpPr>
          <p:nvPr/>
        </p:nvSpPr>
        <p:spPr bwMode="auto">
          <a:xfrm rot="-5400000">
            <a:off x="138595" y="3260203"/>
            <a:ext cx="1182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668"/>
                </a:solidFill>
              </a:rPr>
              <a:t>~14 cm</a:t>
            </a:r>
          </a:p>
        </p:txBody>
      </p:sp>
      <p:sp>
        <p:nvSpPr>
          <p:cNvPr id="118" name="Textfeld 13"/>
          <p:cNvSpPr txBox="1">
            <a:spLocks noChangeArrowheads="1"/>
          </p:cNvSpPr>
          <p:nvPr/>
        </p:nvSpPr>
        <p:spPr bwMode="auto">
          <a:xfrm rot="-5400000">
            <a:off x="1586398" y="591545"/>
            <a:ext cx="699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668"/>
                </a:solidFill>
              </a:rPr>
              <a:t>7 mm</a:t>
            </a:r>
            <a:endParaRPr lang="en-US" sz="1400" dirty="0">
              <a:solidFill>
                <a:srgbClr val="007668"/>
              </a:solidFill>
            </a:endParaRPr>
          </a:p>
        </p:txBody>
      </p:sp>
      <p:cxnSp>
        <p:nvCxnSpPr>
          <p:cNvPr id="119" name="Gerade Verbindung mit Pfeil 118"/>
          <p:cNvCxnSpPr/>
          <p:nvPr/>
        </p:nvCxnSpPr>
        <p:spPr bwMode="auto">
          <a:xfrm>
            <a:off x="1819275" y="1069975"/>
            <a:ext cx="2952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Triple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Penning</a:t>
            </a: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trap</a:t>
            </a: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system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61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Electron</a:t>
            </a: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-Beam Ion Trap - EBIT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 rotWithShape="1">
          <a:blip r:embed="rId2" cstate="print"/>
          <a:srcRect l="10979" t="51688" r="41053" b="1108"/>
          <a:stretch/>
        </p:blipFill>
        <p:spPr bwMode="auto">
          <a:xfrm rot="5400000" flipH="1">
            <a:off x="2196000" y="22203"/>
            <a:ext cx="3780000" cy="5580000"/>
          </a:xfrm>
          <a:prstGeom prst="rect">
            <a:avLst/>
          </a:prstGeom>
          <a:noFill/>
        </p:spPr>
      </p:pic>
      <p:pic>
        <p:nvPicPr>
          <p:cNvPr id="18" name="Grafik 8" descr="Elektronenstrah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21985" y="2434096"/>
            <a:ext cx="1519706" cy="5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4720" y="2488560"/>
            <a:ext cx="884703" cy="409173"/>
          </a:xfrm>
          <a:prstGeom prst="rect">
            <a:avLst/>
          </a:prstGeom>
          <a:noFill/>
        </p:spPr>
      </p:pic>
      <p:grpSp>
        <p:nvGrpSpPr>
          <p:cNvPr id="17" name="Gruppieren 16"/>
          <p:cNvGrpSpPr/>
          <p:nvPr/>
        </p:nvGrpSpPr>
        <p:grpSpPr>
          <a:xfrm>
            <a:off x="1064847" y="4073813"/>
            <a:ext cx="6070049" cy="1438336"/>
            <a:chOff x="1064847" y="4073813"/>
            <a:chExt cx="6070049" cy="1438336"/>
          </a:xfrm>
        </p:grpSpPr>
        <p:sp>
          <p:nvSpPr>
            <p:cNvPr id="3" name="Freihandform 2"/>
            <p:cNvSpPr/>
            <p:nvPr/>
          </p:nvSpPr>
          <p:spPr bwMode="auto">
            <a:xfrm>
              <a:off x="1700011" y="4238366"/>
              <a:ext cx="5177307" cy="1183631"/>
            </a:xfrm>
            <a:custGeom>
              <a:avLst/>
              <a:gdLst>
                <a:gd name="connsiteX0" fmla="*/ 1539 w 5062937"/>
                <a:gd name="connsiteY0" fmla="*/ 2014135 h 2168857"/>
                <a:gd name="connsiteX1" fmla="*/ 246238 w 5062937"/>
                <a:gd name="connsiteY1" fmla="*/ 558822 h 2168857"/>
                <a:gd name="connsiteX2" fmla="*/ 1534125 w 5062937"/>
                <a:gd name="connsiteY2" fmla="*/ 352760 h 2168857"/>
                <a:gd name="connsiteX3" fmla="*/ 1830339 w 5062937"/>
                <a:gd name="connsiteY3" fmla="*/ 880794 h 2168857"/>
                <a:gd name="connsiteX4" fmla="*/ 2062159 w 5062937"/>
                <a:gd name="connsiteY4" fmla="*/ 365639 h 2168857"/>
                <a:gd name="connsiteX5" fmla="*/ 2680345 w 5062937"/>
                <a:gd name="connsiteY5" fmla="*/ 314124 h 2168857"/>
                <a:gd name="connsiteX6" fmla="*/ 3143985 w 5062937"/>
                <a:gd name="connsiteY6" fmla="*/ 2168681 h 2168857"/>
                <a:gd name="connsiteX7" fmla="*/ 3581866 w 5062937"/>
                <a:gd name="connsiteY7" fmla="*/ 198214 h 2168857"/>
                <a:gd name="connsiteX8" fmla="*/ 5062937 w 5062937"/>
                <a:gd name="connsiteY8" fmla="*/ 172456 h 2168857"/>
                <a:gd name="connsiteX0" fmla="*/ 1539 w 5062937"/>
                <a:gd name="connsiteY0" fmla="*/ 2014135 h 2168857"/>
                <a:gd name="connsiteX1" fmla="*/ 246238 w 5062937"/>
                <a:gd name="connsiteY1" fmla="*/ 417155 h 2168857"/>
                <a:gd name="connsiteX2" fmla="*/ 1534125 w 5062937"/>
                <a:gd name="connsiteY2" fmla="*/ 352760 h 2168857"/>
                <a:gd name="connsiteX3" fmla="*/ 1830339 w 5062937"/>
                <a:gd name="connsiteY3" fmla="*/ 880794 h 2168857"/>
                <a:gd name="connsiteX4" fmla="*/ 2062159 w 5062937"/>
                <a:gd name="connsiteY4" fmla="*/ 365639 h 2168857"/>
                <a:gd name="connsiteX5" fmla="*/ 2680345 w 5062937"/>
                <a:gd name="connsiteY5" fmla="*/ 314124 h 2168857"/>
                <a:gd name="connsiteX6" fmla="*/ 3143985 w 5062937"/>
                <a:gd name="connsiteY6" fmla="*/ 2168681 h 2168857"/>
                <a:gd name="connsiteX7" fmla="*/ 3581866 w 5062937"/>
                <a:gd name="connsiteY7" fmla="*/ 198214 h 2168857"/>
                <a:gd name="connsiteX8" fmla="*/ 5062937 w 5062937"/>
                <a:gd name="connsiteY8" fmla="*/ 172456 h 2168857"/>
                <a:gd name="connsiteX0" fmla="*/ 785 w 5062183"/>
                <a:gd name="connsiteY0" fmla="*/ 2014135 h 2168857"/>
                <a:gd name="connsiteX1" fmla="*/ 245484 w 5062183"/>
                <a:gd name="connsiteY1" fmla="*/ 417155 h 2168857"/>
                <a:gd name="connsiteX2" fmla="*/ 1404583 w 5062183"/>
                <a:gd name="connsiteY2" fmla="*/ 288366 h 2168857"/>
                <a:gd name="connsiteX3" fmla="*/ 1829585 w 5062183"/>
                <a:gd name="connsiteY3" fmla="*/ 880794 h 2168857"/>
                <a:gd name="connsiteX4" fmla="*/ 2061405 w 5062183"/>
                <a:gd name="connsiteY4" fmla="*/ 365639 h 2168857"/>
                <a:gd name="connsiteX5" fmla="*/ 2679591 w 5062183"/>
                <a:gd name="connsiteY5" fmla="*/ 314124 h 2168857"/>
                <a:gd name="connsiteX6" fmla="*/ 3143231 w 5062183"/>
                <a:gd name="connsiteY6" fmla="*/ 2168681 h 2168857"/>
                <a:gd name="connsiteX7" fmla="*/ 3581112 w 5062183"/>
                <a:gd name="connsiteY7" fmla="*/ 198214 h 2168857"/>
                <a:gd name="connsiteX8" fmla="*/ 5062183 w 5062183"/>
                <a:gd name="connsiteY8" fmla="*/ 172456 h 2168857"/>
                <a:gd name="connsiteX0" fmla="*/ 785 w 5062183"/>
                <a:gd name="connsiteY0" fmla="*/ 2014135 h 2168858"/>
                <a:gd name="connsiteX1" fmla="*/ 245484 w 5062183"/>
                <a:gd name="connsiteY1" fmla="*/ 417155 h 2168858"/>
                <a:gd name="connsiteX2" fmla="*/ 1404583 w 5062183"/>
                <a:gd name="connsiteY2" fmla="*/ 288366 h 2168858"/>
                <a:gd name="connsiteX3" fmla="*/ 1829585 w 5062183"/>
                <a:gd name="connsiteY3" fmla="*/ 880794 h 2168858"/>
                <a:gd name="connsiteX4" fmla="*/ 2151557 w 5062183"/>
                <a:gd name="connsiteY4" fmla="*/ 314124 h 2168858"/>
                <a:gd name="connsiteX5" fmla="*/ 2679591 w 5062183"/>
                <a:gd name="connsiteY5" fmla="*/ 314124 h 2168858"/>
                <a:gd name="connsiteX6" fmla="*/ 3143231 w 5062183"/>
                <a:gd name="connsiteY6" fmla="*/ 2168681 h 2168858"/>
                <a:gd name="connsiteX7" fmla="*/ 3581112 w 5062183"/>
                <a:gd name="connsiteY7" fmla="*/ 198214 h 2168858"/>
                <a:gd name="connsiteX8" fmla="*/ 5062183 w 5062183"/>
                <a:gd name="connsiteY8" fmla="*/ 172456 h 2168858"/>
                <a:gd name="connsiteX0" fmla="*/ 785 w 5062183"/>
                <a:gd name="connsiteY0" fmla="*/ 2014135 h 2169059"/>
                <a:gd name="connsiteX1" fmla="*/ 245484 w 5062183"/>
                <a:gd name="connsiteY1" fmla="*/ 417155 h 2169059"/>
                <a:gd name="connsiteX2" fmla="*/ 1404583 w 5062183"/>
                <a:gd name="connsiteY2" fmla="*/ 288366 h 2169059"/>
                <a:gd name="connsiteX3" fmla="*/ 1829585 w 5062183"/>
                <a:gd name="connsiteY3" fmla="*/ 880794 h 2169059"/>
                <a:gd name="connsiteX4" fmla="*/ 2151557 w 5062183"/>
                <a:gd name="connsiteY4" fmla="*/ 314124 h 2169059"/>
                <a:gd name="connsiteX5" fmla="*/ 2782622 w 5062183"/>
                <a:gd name="connsiteY5" fmla="*/ 365640 h 2169059"/>
                <a:gd name="connsiteX6" fmla="*/ 3143231 w 5062183"/>
                <a:gd name="connsiteY6" fmla="*/ 2168681 h 2169059"/>
                <a:gd name="connsiteX7" fmla="*/ 3581112 w 5062183"/>
                <a:gd name="connsiteY7" fmla="*/ 198214 h 2169059"/>
                <a:gd name="connsiteX8" fmla="*/ 5062183 w 5062183"/>
                <a:gd name="connsiteY8" fmla="*/ 172456 h 2169059"/>
                <a:gd name="connsiteX0" fmla="*/ 785 w 5062183"/>
                <a:gd name="connsiteY0" fmla="*/ 2014135 h 2169265"/>
                <a:gd name="connsiteX1" fmla="*/ 245484 w 5062183"/>
                <a:gd name="connsiteY1" fmla="*/ 417155 h 2169265"/>
                <a:gd name="connsiteX2" fmla="*/ 1404583 w 5062183"/>
                <a:gd name="connsiteY2" fmla="*/ 288366 h 2169265"/>
                <a:gd name="connsiteX3" fmla="*/ 1829585 w 5062183"/>
                <a:gd name="connsiteY3" fmla="*/ 880794 h 2169265"/>
                <a:gd name="connsiteX4" fmla="*/ 2151557 w 5062183"/>
                <a:gd name="connsiteY4" fmla="*/ 314124 h 2169265"/>
                <a:gd name="connsiteX5" fmla="*/ 2808380 w 5062183"/>
                <a:gd name="connsiteY5" fmla="*/ 404276 h 2169265"/>
                <a:gd name="connsiteX6" fmla="*/ 3143231 w 5062183"/>
                <a:gd name="connsiteY6" fmla="*/ 2168681 h 2169265"/>
                <a:gd name="connsiteX7" fmla="*/ 3581112 w 5062183"/>
                <a:gd name="connsiteY7" fmla="*/ 198214 h 2169265"/>
                <a:gd name="connsiteX8" fmla="*/ 5062183 w 5062183"/>
                <a:gd name="connsiteY8" fmla="*/ 172456 h 2169265"/>
                <a:gd name="connsiteX0" fmla="*/ 785 w 5062183"/>
                <a:gd name="connsiteY0" fmla="*/ 1960804 h 2115498"/>
                <a:gd name="connsiteX1" fmla="*/ 245484 w 5062183"/>
                <a:gd name="connsiteY1" fmla="*/ 363824 h 2115498"/>
                <a:gd name="connsiteX2" fmla="*/ 1404583 w 5062183"/>
                <a:gd name="connsiteY2" fmla="*/ 235035 h 2115498"/>
                <a:gd name="connsiteX3" fmla="*/ 1829585 w 5062183"/>
                <a:gd name="connsiteY3" fmla="*/ 827463 h 2115498"/>
                <a:gd name="connsiteX4" fmla="*/ 2151557 w 5062183"/>
                <a:gd name="connsiteY4" fmla="*/ 260793 h 2115498"/>
                <a:gd name="connsiteX5" fmla="*/ 2808380 w 5062183"/>
                <a:gd name="connsiteY5" fmla="*/ 350945 h 2115498"/>
                <a:gd name="connsiteX6" fmla="*/ 3143231 w 5062183"/>
                <a:gd name="connsiteY6" fmla="*/ 2115350 h 2115498"/>
                <a:gd name="connsiteX7" fmla="*/ 3645507 w 5062183"/>
                <a:gd name="connsiteY7" fmla="*/ 247914 h 2115498"/>
                <a:gd name="connsiteX8" fmla="*/ 5062183 w 5062183"/>
                <a:gd name="connsiteY8" fmla="*/ 119125 h 2115498"/>
                <a:gd name="connsiteX0" fmla="*/ 785 w 5062183"/>
                <a:gd name="connsiteY0" fmla="*/ 1919112 h 2073806"/>
                <a:gd name="connsiteX1" fmla="*/ 245484 w 5062183"/>
                <a:gd name="connsiteY1" fmla="*/ 322132 h 2073806"/>
                <a:gd name="connsiteX2" fmla="*/ 1404583 w 5062183"/>
                <a:gd name="connsiteY2" fmla="*/ 193343 h 2073806"/>
                <a:gd name="connsiteX3" fmla="*/ 1829585 w 5062183"/>
                <a:gd name="connsiteY3" fmla="*/ 785771 h 2073806"/>
                <a:gd name="connsiteX4" fmla="*/ 2151557 w 5062183"/>
                <a:gd name="connsiteY4" fmla="*/ 219101 h 2073806"/>
                <a:gd name="connsiteX5" fmla="*/ 2808380 w 5062183"/>
                <a:gd name="connsiteY5" fmla="*/ 309253 h 2073806"/>
                <a:gd name="connsiteX6" fmla="*/ 3143231 w 5062183"/>
                <a:gd name="connsiteY6" fmla="*/ 2073658 h 2073806"/>
                <a:gd name="connsiteX7" fmla="*/ 3645507 w 5062183"/>
                <a:gd name="connsiteY7" fmla="*/ 206222 h 2073806"/>
                <a:gd name="connsiteX8" fmla="*/ 5062183 w 5062183"/>
                <a:gd name="connsiteY8" fmla="*/ 77433 h 2073806"/>
                <a:gd name="connsiteX0" fmla="*/ 785 w 5152335"/>
                <a:gd name="connsiteY0" fmla="*/ 1945301 h 2099995"/>
                <a:gd name="connsiteX1" fmla="*/ 245484 w 5152335"/>
                <a:gd name="connsiteY1" fmla="*/ 348321 h 2099995"/>
                <a:gd name="connsiteX2" fmla="*/ 1404583 w 5152335"/>
                <a:gd name="connsiteY2" fmla="*/ 219532 h 2099995"/>
                <a:gd name="connsiteX3" fmla="*/ 1829585 w 5152335"/>
                <a:gd name="connsiteY3" fmla="*/ 811960 h 2099995"/>
                <a:gd name="connsiteX4" fmla="*/ 2151557 w 5152335"/>
                <a:gd name="connsiteY4" fmla="*/ 245290 h 2099995"/>
                <a:gd name="connsiteX5" fmla="*/ 2808380 w 5152335"/>
                <a:gd name="connsiteY5" fmla="*/ 335442 h 2099995"/>
                <a:gd name="connsiteX6" fmla="*/ 3143231 w 5152335"/>
                <a:gd name="connsiteY6" fmla="*/ 2099847 h 2099995"/>
                <a:gd name="connsiteX7" fmla="*/ 3645507 w 5152335"/>
                <a:gd name="connsiteY7" fmla="*/ 232411 h 2099995"/>
                <a:gd name="connsiteX8" fmla="*/ 5152335 w 5152335"/>
                <a:gd name="connsiteY8" fmla="*/ 129380 h 2099995"/>
                <a:gd name="connsiteX0" fmla="*/ 785 w 5152335"/>
                <a:gd name="connsiteY0" fmla="*/ 1925884 h 2080578"/>
                <a:gd name="connsiteX1" fmla="*/ 245484 w 5152335"/>
                <a:gd name="connsiteY1" fmla="*/ 328904 h 2080578"/>
                <a:gd name="connsiteX2" fmla="*/ 1404583 w 5152335"/>
                <a:gd name="connsiteY2" fmla="*/ 200115 h 2080578"/>
                <a:gd name="connsiteX3" fmla="*/ 1829585 w 5152335"/>
                <a:gd name="connsiteY3" fmla="*/ 792543 h 2080578"/>
                <a:gd name="connsiteX4" fmla="*/ 2151557 w 5152335"/>
                <a:gd name="connsiteY4" fmla="*/ 225873 h 2080578"/>
                <a:gd name="connsiteX5" fmla="*/ 2808380 w 5152335"/>
                <a:gd name="connsiteY5" fmla="*/ 316025 h 2080578"/>
                <a:gd name="connsiteX6" fmla="*/ 3143231 w 5152335"/>
                <a:gd name="connsiteY6" fmla="*/ 2080430 h 2080578"/>
                <a:gd name="connsiteX7" fmla="*/ 3645507 w 5152335"/>
                <a:gd name="connsiteY7" fmla="*/ 212994 h 2080578"/>
                <a:gd name="connsiteX8" fmla="*/ 5152335 w 5152335"/>
                <a:gd name="connsiteY8" fmla="*/ 109963 h 2080578"/>
                <a:gd name="connsiteX0" fmla="*/ 785 w 5152335"/>
                <a:gd name="connsiteY0" fmla="*/ 1906718 h 2061412"/>
                <a:gd name="connsiteX1" fmla="*/ 245484 w 5152335"/>
                <a:gd name="connsiteY1" fmla="*/ 309738 h 2061412"/>
                <a:gd name="connsiteX2" fmla="*/ 1404583 w 5152335"/>
                <a:gd name="connsiteY2" fmla="*/ 180949 h 2061412"/>
                <a:gd name="connsiteX3" fmla="*/ 1829585 w 5152335"/>
                <a:gd name="connsiteY3" fmla="*/ 773377 h 2061412"/>
                <a:gd name="connsiteX4" fmla="*/ 2151557 w 5152335"/>
                <a:gd name="connsiteY4" fmla="*/ 206707 h 2061412"/>
                <a:gd name="connsiteX5" fmla="*/ 2808380 w 5152335"/>
                <a:gd name="connsiteY5" fmla="*/ 296859 h 2061412"/>
                <a:gd name="connsiteX6" fmla="*/ 3143231 w 5152335"/>
                <a:gd name="connsiteY6" fmla="*/ 2061264 h 2061412"/>
                <a:gd name="connsiteX7" fmla="*/ 3645507 w 5152335"/>
                <a:gd name="connsiteY7" fmla="*/ 193828 h 2061412"/>
                <a:gd name="connsiteX8" fmla="*/ 5152335 w 5152335"/>
                <a:gd name="connsiteY8" fmla="*/ 90797 h 2061412"/>
                <a:gd name="connsiteX0" fmla="*/ 785 w 5152335"/>
                <a:gd name="connsiteY0" fmla="*/ 1906718 h 2061412"/>
                <a:gd name="connsiteX1" fmla="*/ 245484 w 5152335"/>
                <a:gd name="connsiteY1" fmla="*/ 309738 h 2061412"/>
                <a:gd name="connsiteX2" fmla="*/ 1404583 w 5152335"/>
                <a:gd name="connsiteY2" fmla="*/ 180949 h 2061412"/>
                <a:gd name="connsiteX3" fmla="*/ 1829585 w 5152335"/>
                <a:gd name="connsiteY3" fmla="*/ 773377 h 2061412"/>
                <a:gd name="connsiteX4" fmla="*/ 2151557 w 5152335"/>
                <a:gd name="connsiteY4" fmla="*/ 206707 h 2061412"/>
                <a:gd name="connsiteX5" fmla="*/ 2808380 w 5152335"/>
                <a:gd name="connsiteY5" fmla="*/ 296859 h 2061412"/>
                <a:gd name="connsiteX6" fmla="*/ 3143231 w 5152335"/>
                <a:gd name="connsiteY6" fmla="*/ 2061264 h 2061412"/>
                <a:gd name="connsiteX7" fmla="*/ 3838690 w 5152335"/>
                <a:gd name="connsiteY7" fmla="*/ 193828 h 2061412"/>
                <a:gd name="connsiteX8" fmla="*/ 5152335 w 5152335"/>
                <a:gd name="connsiteY8" fmla="*/ 90797 h 2061412"/>
                <a:gd name="connsiteX0" fmla="*/ 785 w 5152335"/>
                <a:gd name="connsiteY0" fmla="*/ 1906718 h 2061412"/>
                <a:gd name="connsiteX1" fmla="*/ 245484 w 5152335"/>
                <a:gd name="connsiteY1" fmla="*/ 309738 h 2061412"/>
                <a:gd name="connsiteX2" fmla="*/ 1404583 w 5152335"/>
                <a:gd name="connsiteY2" fmla="*/ 180949 h 2061412"/>
                <a:gd name="connsiteX3" fmla="*/ 1829585 w 5152335"/>
                <a:gd name="connsiteY3" fmla="*/ 773377 h 2061412"/>
                <a:gd name="connsiteX4" fmla="*/ 2151557 w 5152335"/>
                <a:gd name="connsiteY4" fmla="*/ 206707 h 2061412"/>
                <a:gd name="connsiteX5" fmla="*/ 2808380 w 5152335"/>
                <a:gd name="connsiteY5" fmla="*/ 296859 h 2061412"/>
                <a:gd name="connsiteX6" fmla="*/ 3143231 w 5152335"/>
                <a:gd name="connsiteY6" fmla="*/ 2061264 h 2061412"/>
                <a:gd name="connsiteX7" fmla="*/ 3722780 w 5152335"/>
                <a:gd name="connsiteY7" fmla="*/ 193828 h 2061412"/>
                <a:gd name="connsiteX8" fmla="*/ 5152335 w 5152335"/>
                <a:gd name="connsiteY8" fmla="*/ 90797 h 2061412"/>
                <a:gd name="connsiteX0" fmla="*/ 7685 w 5159235"/>
                <a:gd name="connsiteY0" fmla="*/ 1906718 h 2061412"/>
                <a:gd name="connsiteX1" fmla="*/ 187990 w 5159235"/>
                <a:gd name="connsiteY1" fmla="*/ 387011 h 2061412"/>
                <a:gd name="connsiteX2" fmla="*/ 1411483 w 5159235"/>
                <a:gd name="connsiteY2" fmla="*/ 180949 h 2061412"/>
                <a:gd name="connsiteX3" fmla="*/ 1836485 w 5159235"/>
                <a:gd name="connsiteY3" fmla="*/ 773377 h 2061412"/>
                <a:gd name="connsiteX4" fmla="*/ 2158457 w 5159235"/>
                <a:gd name="connsiteY4" fmla="*/ 206707 h 2061412"/>
                <a:gd name="connsiteX5" fmla="*/ 2815280 w 5159235"/>
                <a:gd name="connsiteY5" fmla="*/ 296859 h 2061412"/>
                <a:gd name="connsiteX6" fmla="*/ 3150131 w 5159235"/>
                <a:gd name="connsiteY6" fmla="*/ 2061264 h 2061412"/>
                <a:gd name="connsiteX7" fmla="*/ 3729680 w 5159235"/>
                <a:gd name="connsiteY7" fmla="*/ 193828 h 2061412"/>
                <a:gd name="connsiteX8" fmla="*/ 5159235 w 5159235"/>
                <a:gd name="connsiteY8" fmla="*/ 90797 h 2061412"/>
                <a:gd name="connsiteX0" fmla="*/ 7685 w 5159235"/>
                <a:gd name="connsiteY0" fmla="*/ 1906718 h 2061404"/>
                <a:gd name="connsiteX1" fmla="*/ 187990 w 5159235"/>
                <a:gd name="connsiteY1" fmla="*/ 387011 h 2061404"/>
                <a:gd name="connsiteX2" fmla="*/ 1411483 w 5159235"/>
                <a:gd name="connsiteY2" fmla="*/ 180949 h 2061404"/>
                <a:gd name="connsiteX3" fmla="*/ 1836485 w 5159235"/>
                <a:gd name="connsiteY3" fmla="*/ 773377 h 2061404"/>
                <a:gd name="connsiteX4" fmla="*/ 2158457 w 5159235"/>
                <a:gd name="connsiteY4" fmla="*/ 206707 h 2061404"/>
                <a:gd name="connsiteX5" fmla="*/ 2815280 w 5159235"/>
                <a:gd name="connsiteY5" fmla="*/ 296859 h 2061404"/>
                <a:gd name="connsiteX6" fmla="*/ 3150131 w 5159235"/>
                <a:gd name="connsiteY6" fmla="*/ 2061264 h 2061404"/>
                <a:gd name="connsiteX7" fmla="*/ 3729680 w 5159235"/>
                <a:gd name="connsiteY7" fmla="*/ 193828 h 2061404"/>
                <a:gd name="connsiteX8" fmla="*/ 5159235 w 5159235"/>
                <a:gd name="connsiteY8" fmla="*/ 90797 h 2061404"/>
                <a:gd name="connsiteX0" fmla="*/ 7685 w 5159235"/>
                <a:gd name="connsiteY0" fmla="*/ 1906718 h 2061283"/>
                <a:gd name="connsiteX1" fmla="*/ 187990 w 5159235"/>
                <a:gd name="connsiteY1" fmla="*/ 387011 h 2061283"/>
                <a:gd name="connsiteX2" fmla="*/ 1411483 w 5159235"/>
                <a:gd name="connsiteY2" fmla="*/ 180949 h 2061283"/>
                <a:gd name="connsiteX3" fmla="*/ 1836485 w 5159235"/>
                <a:gd name="connsiteY3" fmla="*/ 773377 h 2061283"/>
                <a:gd name="connsiteX4" fmla="*/ 2158457 w 5159235"/>
                <a:gd name="connsiteY4" fmla="*/ 206707 h 2061283"/>
                <a:gd name="connsiteX5" fmla="*/ 2905432 w 5159235"/>
                <a:gd name="connsiteY5" fmla="*/ 232465 h 2061283"/>
                <a:gd name="connsiteX6" fmla="*/ 3150131 w 5159235"/>
                <a:gd name="connsiteY6" fmla="*/ 2061264 h 2061283"/>
                <a:gd name="connsiteX7" fmla="*/ 3729680 w 5159235"/>
                <a:gd name="connsiteY7" fmla="*/ 193828 h 2061283"/>
                <a:gd name="connsiteX8" fmla="*/ 5159235 w 5159235"/>
                <a:gd name="connsiteY8" fmla="*/ 90797 h 2061283"/>
                <a:gd name="connsiteX0" fmla="*/ 7685 w 5159235"/>
                <a:gd name="connsiteY0" fmla="*/ 1906718 h 2061282"/>
                <a:gd name="connsiteX1" fmla="*/ 187990 w 5159235"/>
                <a:gd name="connsiteY1" fmla="*/ 387011 h 2061282"/>
                <a:gd name="connsiteX2" fmla="*/ 1411483 w 5159235"/>
                <a:gd name="connsiteY2" fmla="*/ 180949 h 2061282"/>
                <a:gd name="connsiteX3" fmla="*/ 1836485 w 5159235"/>
                <a:gd name="connsiteY3" fmla="*/ 773377 h 2061282"/>
                <a:gd name="connsiteX4" fmla="*/ 2158457 w 5159235"/>
                <a:gd name="connsiteY4" fmla="*/ 206707 h 2061282"/>
                <a:gd name="connsiteX5" fmla="*/ 2905432 w 5159235"/>
                <a:gd name="connsiteY5" fmla="*/ 232465 h 2061282"/>
                <a:gd name="connsiteX6" fmla="*/ 3150131 w 5159235"/>
                <a:gd name="connsiteY6" fmla="*/ 2061264 h 2061282"/>
                <a:gd name="connsiteX7" fmla="*/ 3729680 w 5159235"/>
                <a:gd name="connsiteY7" fmla="*/ 193828 h 2061282"/>
                <a:gd name="connsiteX8" fmla="*/ 5159235 w 5159235"/>
                <a:gd name="connsiteY8" fmla="*/ 90797 h 2061282"/>
                <a:gd name="connsiteX0" fmla="*/ 7685 w 5159235"/>
                <a:gd name="connsiteY0" fmla="*/ 1906718 h 2061282"/>
                <a:gd name="connsiteX1" fmla="*/ 187990 w 5159235"/>
                <a:gd name="connsiteY1" fmla="*/ 387011 h 2061282"/>
                <a:gd name="connsiteX2" fmla="*/ 1411483 w 5159235"/>
                <a:gd name="connsiteY2" fmla="*/ 180949 h 2061282"/>
                <a:gd name="connsiteX3" fmla="*/ 1836485 w 5159235"/>
                <a:gd name="connsiteY3" fmla="*/ 773377 h 2061282"/>
                <a:gd name="connsiteX4" fmla="*/ 2158457 w 5159235"/>
                <a:gd name="connsiteY4" fmla="*/ 206707 h 2061282"/>
                <a:gd name="connsiteX5" fmla="*/ 2686491 w 5159235"/>
                <a:gd name="connsiteY5" fmla="*/ 232465 h 2061282"/>
                <a:gd name="connsiteX6" fmla="*/ 3150131 w 5159235"/>
                <a:gd name="connsiteY6" fmla="*/ 2061264 h 2061282"/>
                <a:gd name="connsiteX7" fmla="*/ 3729680 w 5159235"/>
                <a:gd name="connsiteY7" fmla="*/ 193828 h 2061282"/>
                <a:gd name="connsiteX8" fmla="*/ 5159235 w 5159235"/>
                <a:gd name="connsiteY8" fmla="*/ 90797 h 2061282"/>
                <a:gd name="connsiteX0" fmla="*/ 7685 w 5159235"/>
                <a:gd name="connsiteY0" fmla="*/ 1906718 h 2061282"/>
                <a:gd name="connsiteX1" fmla="*/ 187990 w 5159235"/>
                <a:gd name="connsiteY1" fmla="*/ 387011 h 2061282"/>
                <a:gd name="connsiteX2" fmla="*/ 1411483 w 5159235"/>
                <a:gd name="connsiteY2" fmla="*/ 180949 h 2061282"/>
                <a:gd name="connsiteX3" fmla="*/ 1836485 w 5159235"/>
                <a:gd name="connsiteY3" fmla="*/ 773377 h 2061282"/>
                <a:gd name="connsiteX4" fmla="*/ 2158457 w 5159235"/>
                <a:gd name="connsiteY4" fmla="*/ 206707 h 2061282"/>
                <a:gd name="connsiteX5" fmla="*/ 2686491 w 5159235"/>
                <a:gd name="connsiteY5" fmla="*/ 232465 h 2061282"/>
                <a:gd name="connsiteX6" fmla="*/ 3150131 w 5159235"/>
                <a:gd name="connsiteY6" fmla="*/ 2061264 h 2061282"/>
                <a:gd name="connsiteX7" fmla="*/ 3729680 w 5159235"/>
                <a:gd name="connsiteY7" fmla="*/ 193828 h 2061282"/>
                <a:gd name="connsiteX8" fmla="*/ 5159235 w 5159235"/>
                <a:gd name="connsiteY8" fmla="*/ 90797 h 2061282"/>
                <a:gd name="connsiteX0" fmla="*/ 7685 w 5159235"/>
                <a:gd name="connsiteY0" fmla="*/ 1906718 h 2061284"/>
                <a:gd name="connsiteX1" fmla="*/ 187990 w 5159235"/>
                <a:gd name="connsiteY1" fmla="*/ 387011 h 2061284"/>
                <a:gd name="connsiteX2" fmla="*/ 1411483 w 5159235"/>
                <a:gd name="connsiteY2" fmla="*/ 180949 h 2061284"/>
                <a:gd name="connsiteX3" fmla="*/ 1836485 w 5159235"/>
                <a:gd name="connsiteY3" fmla="*/ 773377 h 2061284"/>
                <a:gd name="connsiteX4" fmla="*/ 2235730 w 5159235"/>
                <a:gd name="connsiteY4" fmla="*/ 180949 h 2061284"/>
                <a:gd name="connsiteX5" fmla="*/ 2686491 w 5159235"/>
                <a:gd name="connsiteY5" fmla="*/ 232465 h 2061284"/>
                <a:gd name="connsiteX6" fmla="*/ 3150131 w 5159235"/>
                <a:gd name="connsiteY6" fmla="*/ 2061264 h 2061284"/>
                <a:gd name="connsiteX7" fmla="*/ 3729680 w 5159235"/>
                <a:gd name="connsiteY7" fmla="*/ 193828 h 2061284"/>
                <a:gd name="connsiteX8" fmla="*/ 5159235 w 5159235"/>
                <a:gd name="connsiteY8" fmla="*/ 90797 h 2061284"/>
                <a:gd name="connsiteX0" fmla="*/ 7685 w 5159235"/>
                <a:gd name="connsiteY0" fmla="*/ 1906718 h 2061284"/>
                <a:gd name="connsiteX1" fmla="*/ 187990 w 5159235"/>
                <a:gd name="connsiteY1" fmla="*/ 387011 h 2061284"/>
                <a:gd name="connsiteX2" fmla="*/ 1411483 w 5159235"/>
                <a:gd name="connsiteY2" fmla="*/ 180949 h 2061284"/>
                <a:gd name="connsiteX3" fmla="*/ 1836485 w 5159235"/>
                <a:gd name="connsiteY3" fmla="*/ 773377 h 2061284"/>
                <a:gd name="connsiteX4" fmla="*/ 2235730 w 5159235"/>
                <a:gd name="connsiteY4" fmla="*/ 180949 h 2061284"/>
                <a:gd name="connsiteX5" fmla="*/ 2686491 w 5159235"/>
                <a:gd name="connsiteY5" fmla="*/ 232465 h 2061284"/>
                <a:gd name="connsiteX6" fmla="*/ 3150131 w 5159235"/>
                <a:gd name="connsiteY6" fmla="*/ 2061264 h 2061284"/>
                <a:gd name="connsiteX7" fmla="*/ 3729680 w 5159235"/>
                <a:gd name="connsiteY7" fmla="*/ 193828 h 2061284"/>
                <a:gd name="connsiteX8" fmla="*/ 5159235 w 5159235"/>
                <a:gd name="connsiteY8" fmla="*/ 90797 h 2061284"/>
                <a:gd name="connsiteX0" fmla="*/ 7685 w 5159235"/>
                <a:gd name="connsiteY0" fmla="*/ 1906718 h 2061281"/>
                <a:gd name="connsiteX1" fmla="*/ 187990 w 5159235"/>
                <a:gd name="connsiteY1" fmla="*/ 387011 h 2061281"/>
                <a:gd name="connsiteX2" fmla="*/ 1411483 w 5159235"/>
                <a:gd name="connsiteY2" fmla="*/ 180949 h 2061281"/>
                <a:gd name="connsiteX3" fmla="*/ 1836485 w 5159235"/>
                <a:gd name="connsiteY3" fmla="*/ 773377 h 2061281"/>
                <a:gd name="connsiteX4" fmla="*/ 2235730 w 5159235"/>
                <a:gd name="connsiteY4" fmla="*/ 180949 h 2061281"/>
                <a:gd name="connsiteX5" fmla="*/ 2686491 w 5159235"/>
                <a:gd name="connsiteY5" fmla="*/ 232465 h 2061281"/>
                <a:gd name="connsiteX6" fmla="*/ 3150131 w 5159235"/>
                <a:gd name="connsiteY6" fmla="*/ 2061264 h 2061281"/>
                <a:gd name="connsiteX7" fmla="*/ 3729680 w 5159235"/>
                <a:gd name="connsiteY7" fmla="*/ 193828 h 2061281"/>
                <a:gd name="connsiteX8" fmla="*/ 5159235 w 5159235"/>
                <a:gd name="connsiteY8" fmla="*/ 90797 h 2061281"/>
                <a:gd name="connsiteX0" fmla="*/ 7685 w 5159235"/>
                <a:gd name="connsiteY0" fmla="*/ 1906718 h 2061264"/>
                <a:gd name="connsiteX1" fmla="*/ 187990 w 5159235"/>
                <a:gd name="connsiteY1" fmla="*/ 387011 h 2061264"/>
                <a:gd name="connsiteX2" fmla="*/ 1411483 w 5159235"/>
                <a:gd name="connsiteY2" fmla="*/ 180949 h 2061264"/>
                <a:gd name="connsiteX3" fmla="*/ 1836485 w 5159235"/>
                <a:gd name="connsiteY3" fmla="*/ 773377 h 2061264"/>
                <a:gd name="connsiteX4" fmla="*/ 2235730 w 5159235"/>
                <a:gd name="connsiteY4" fmla="*/ 180949 h 2061264"/>
                <a:gd name="connsiteX5" fmla="*/ 2725127 w 5159235"/>
                <a:gd name="connsiteY5" fmla="*/ 193828 h 2061264"/>
                <a:gd name="connsiteX6" fmla="*/ 3150131 w 5159235"/>
                <a:gd name="connsiteY6" fmla="*/ 2061264 h 2061264"/>
                <a:gd name="connsiteX7" fmla="*/ 3729680 w 5159235"/>
                <a:gd name="connsiteY7" fmla="*/ 193828 h 2061264"/>
                <a:gd name="connsiteX8" fmla="*/ 5159235 w 5159235"/>
                <a:gd name="connsiteY8" fmla="*/ 90797 h 2061264"/>
                <a:gd name="connsiteX0" fmla="*/ 7685 w 5159235"/>
                <a:gd name="connsiteY0" fmla="*/ 1906718 h 2061264"/>
                <a:gd name="connsiteX1" fmla="*/ 187990 w 5159235"/>
                <a:gd name="connsiteY1" fmla="*/ 387011 h 2061264"/>
                <a:gd name="connsiteX2" fmla="*/ 1411483 w 5159235"/>
                <a:gd name="connsiteY2" fmla="*/ 180949 h 2061264"/>
                <a:gd name="connsiteX3" fmla="*/ 1836485 w 5159235"/>
                <a:gd name="connsiteY3" fmla="*/ 773377 h 2061264"/>
                <a:gd name="connsiteX4" fmla="*/ 2235730 w 5159235"/>
                <a:gd name="connsiteY4" fmla="*/ 180949 h 2061264"/>
                <a:gd name="connsiteX5" fmla="*/ 2725127 w 5159235"/>
                <a:gd name="connsiteY5" fmla="*/ 193828 h 2061264"/>
                <a:gd name="connsiteX6" fmla="*/ 3150131 w 5159235"/>
                <a:gd name="connsiteY6" fmla="*/ 2061264 h 2061264"/>
                <a:gd name="connsiteX7" fmla="*/ 3729680 w 5159235"/>
                <a:gd name="connsiteY7" fmla="*/ 193828 h 2061264"/>
                <a:gd name="connsiteX8" fmla="*/ 5159235 w 5159235"/>
                <a:gd name="connsiteY8" fmla="*/ 90797 h 2061264"/>
                <a:gd name="connsiteX0" fmla="*/ 7685 w 5159235"/>
                <a:gd name="connsiteY0" fmla="*/ 1924240 h 2298065"/>
                <a:gd name="connsiteX1" fmla="*/ 187990 w 5159235"/>
                <a:gd name="connsiteY1" fmla="*/ 404533 h 2298065"/>
                <a:gd name="connsiteX2" fmla="*/ 1411483 w 5159235"/>
                <a:gd name="connsiteY2" fmla="*/ 198471 h 2298065"/>
                <a:gd name="connsiteX3" fmla="*/ 1836485 w 5159235"/>
                <a:gd name="connsiteY3" fmla="*/ 790899 h 2298065"/>
                <a:gd name="connsiteX4" fmla="*/ 2235730 w 5159235"/>
                <a:gd name="connsiteY4" fmla="*/ 198471 h 2298065"/>
                <a:gd name="connsiteX5" fmla="*/ 2725127 w 5159235"/>
                <a:gd name="connsiteY5" fmla="*/ 211350 h 2298065"/>
                <a:gd name="connsiteX6" fmla="*/ 3150131 w 5159235"/>
                <a:gd name="connsiteY6" fmla="*/ 2078786 h 2298065"/>
                <a:gd name="connsiteX7" fmla="*/ 3240283 w 5159235"/>
                <a:gd name="connsiteY7" fmla="*/ 2053029 h 2298065"/>
                <a:gd name="connsiteX8" fmla="*/ 3729680 w 5159235"/>
                <a:gd name="connsiteY8" fmla="*/ 211350 h 2298065"/>
                <a:gd name="connsiteX9" fmla="*/ 5159235 w 5159235"/>
                <a:gd name="connsiteY9" fmla="*/ 108319 h 2298065"/>
                <a:gd name="connsiteX0" fmla="*/ 7685 w 5159235"/>
                <a:gd name="connsiteY0" fmla="*/ 1924240 h 2298065"/>
                <a:gd name="connsiteX1" fmla="*/ 187990 w 5159235"/>
                <a:gd name="connsiteY1" fmla="*/ 404533 h 2298065"/>
                <a:gd name="connsiteX2" fmla="*/ 1411483 w 5159235"/>
                <a:gd name="connsiteY2" fmla="*/ 198471 h 2298065"/>
                <a:gd name="connsiteX3" fmla="*/ 1836485 w 5159235"/>
                <a:gd name="connsiteY3" fmla="*/ 790899 h 2298065"/>
                <a:gd name="connsiteX4" fmla="*/ 2158457 w 5159235"/>
                <a:gd name="connsiteY4" fmla="*/ 211350 h 2298065"/>
                <a:gd name="connsiteX5" fmla="*/ 2725127 w 5159235"/>
                <a:gd name="connsiteY5" fmla="*/ 211350 h 2298065"/>
                <a:gd name="connsiteX6" fmla="*/ 3150131 w 5159235"/>
                <a:gd name="connsiteY6" fmla="*/ 2078786 h 2298065"/>
                <a:gd name="connsiteX7" fmla="*/ 3240283 w 5159235"/>
                <a:gd name="connsiteY7" fmla="*/ 2053029 h 2298065"/>
                <a:gd name="connsiteX8" fmla="*/ 3729680 w 5159235"/>
                <a:gd name="connsiteY8" fmla="*/ 211350 h 2298065"/>
                <a:gd name="connsiteX9" fmla="*/ 5159235 w 5159235"/>
                <a:gd name="connsiteY9" fmla="*/ 108319 h 2298065"/>
                <a:gd name="connsiteX0" fmla="*/ 7685 w 5159235"/>
                <a:gd name="connsiteY0" fmla="*/ 1924240 h 2298065"/>
                <a:gd name="connsiteX1" fmla="*/ 187990 w 5159235"/>
                <a:gd name="connsiteY1" fmla="*/ 404533 h 2298065"/>
                <a:gd name="connsiteX2" fmla="*/ 1411483 w 5159235"/>
                <a:gd name="connsiteY2" fmla="*/ 198471 h 2298065"/>
                <a:gd name="connsiteX3" fmla="*/ 1836485 w 5159235"/>
                <a:gd name="connsiteY3" fmla="*/ 790899 h 2298065"/>
                <a:gd name="connsiteX4" fmla="*/ 2158457 w 5159235"/>
                <a:gd name="connsiteY4" fmla="*/ 211350 h 2298065"/>
                <a:gd name="connsiteX5" fmla="*/ 2673612 w 5159235"/>
                <a:gd name="connsiteY5" fmla="*/ 211350 h 2298065"/>
                <a:gd name="connsiteX6" fmla="*/ 3150131 w 5159235"/>
                <a:gd name="connsiteY6" fmla="*/ 2078786 h 2298065"/>
                <a:gd name="connsiteX7" fmla="*/ 3240283 w 5159235"/>
                <a:gd name="connsiteY7" fmla="*/ 2053029 h 2298065"/>
                <a:gd name="connsiteX8" fmla="*/ 3729680 w 5159235"/>
                <a:gd name="connsiteY8" fmla="*/ 211350 h 2298065"/>
                <a:gd name="connsiteX9" fmla="*/ 5159235 w 5159235"/>
                <a:gd name="connsiteY9" fmla="*/ 108319 h 2298065"/>
                <a:gd name="connsiteX0" fmla="*/ 7685 w 5159235"/>
                <a:gd name="connsiteY0" fmla="*/ 1924240 h 2298065"/>
                <a:gd name="connsiteX1" fmla="*/ 187990 w 5159235"/>
                <a:gd name="connsiteY1" fmla="*/ 404533 h 2298065"/>
                <a:gd name="connsiteX2" fmla="*/ 1411483 w 5159235"/>
                <a:gd name="connsiteY2" fmla="*/ 198471 h 2298065"/>
                <a:gd name="connsiteX3" fmla="*/ 1836485 w 5159235"/>
                <a:gd name="connsiteY3" fmla="*/ 790899 h 2298065"/>
                <a:gd name="connsiteX4" fmla="*/ 2158457 w 5159235"/>
                <a:gd name="connsiteY4" fmla="*/ 211350 h 2298065"/>
                <a:gd name="connsiteX5" fmla="*/ 2673612 w 5159235"/>
                <a:gd name="connsiteY5" fmla="*/ 211350 h 2298065"/>
                <a:gd name="connsiteX6" fmla="*/ 3150131 w 5159235"/>
                <a:gd name="connsiteY6" fmla="*/ 2078786 h 2298065"/>
                <a:gd name="connsiteX7" fmla="*/ 3240283 w 5159235"/>
                <a:gd name="connsiteY7" fmla="*/ 2053029 h 2298065"/>
                <a:gd name="connsiteX8" fmla="*/ 3729680 w 5159235"/>
                <a:gd name="connsiteY8" fmla="*/ 211350 h 2298065"/>
                <a:gd name="connsiteX9" fmla="*/ 5159235 w 5159235"/>
                <a:gd name="connsiteY9" fmla="*/ 108319 h 2298065"/>
                <a:gd name="connsiteX0" fmla="*/ 7685 w 5159235"/>
                <a:gd name="connsiteY0" fmla="*/ 1886438 h 2083091"/>
                <a:gd name="connsiteX1" fmla="*/ 187990 w 5159235"/>
                <a:gd name="connsiteY1" fmla="*/ 366731 h 2083091"/>
                <a:gd name="connsiteX2" fmla="*/ 1411483 w 5159235"/>
                <a:gd name="connsiteY2" fmla="*/ 160669 h 2083091"/>
                <a:gd name="connsiteX3" fmla="*/ 1836485 w 5159235"/>
                <a:gd name="connsiteY3" fmla="*/ 753097 h 2083091"/>
                <a:gd name="connsiteX4" fmla="*/ 2158457 w 5159235"/>
                <a:gd name="connsiteY4" fmla="*/ 173548 h 2083091"/>
                <a:gd name="connsiteX5" fmla="*/ 2673612 w 5159235"/>
                <a:gd name="connsiteY5" fmla="*/ 173548 h 2083091"/>
                <a:gd name="connsiteX6" fmla="*/ 3150131 w 5159235"/>
                <a:gd name="connsiteY6" fmla="*/ 2040984 h 2083091"/>
                <a:gd name="connsiteX7" fmla="*/ 3394830 w 5159235"/>
                <a:gd name="connsiteY7" fmla="*/ 1371284 h 2083091"/>
                <a:gd name="connsiteX8" fmla="*/ 3729680 w 5159235"/>
                <a:gd name="connsiteY8" fmla="*/ 173548 h 2083091"/>
                <a:gd name="connsiteX9" fmla="*/ 5159235 w 5159235"/>
                <a:gd name="connsiteY9" fmla="*/ 70517 h 2083091"/>
                <a:gd name="connsiteX0" fmla="*/ 7685 w 5159235"/>
                <a:gd name="connsiteY0" fmla="*/ 1886438 h 1951441"/>
                <a:gd name="connsiteX1" fmla="*/ 187990 w 5159235"/>
                <a:gd name="connsiteY1" fmla="*/ 366731 h 1951441"/>
                <a:gd name="connsiteX2" fmla="*/ 1411483 w 5159235"/>
                <a:gd name="connsiteY2" fmla="*/ 160669 h 1951441"/>
                <a:gd name="connsiteX3" fmla="*/ 1836485 w 5159235"/>
                <a:gd name="connsiteY3" fmla="*/ 753097 h 1951441"/>
                <a:gd name="connsiteX4" fmla="*/ 2158457 w 5159235"/>
                <a:gd name="connsiteY4" fmla="*/ 173548 h 1951441"/>
                <a:gd name="connsiteX5" fmla="*/ 2673612 w 5159235"/>
                <a:gd name="connsiteY5" fmla="*/ 173548 h 1951441"/>
                <a:gd name="connsiteX6" fmla="*/ 3150131 w 5159235"/>
                <a:gd name="connsiteY6" fmla="*/ 1899316 h 1951441"/>
                <a:gd name="connsiteX7" fmla="*/ 3394830 w 5159235"/>
                <a:gd name="connsiteY7" fmla="*/ 1371284 h 1951441"/>
                <a:gd name="connsiteX8" fmla="*/ 3729680 w 5159235"/>
                <a:gd name="connsiteY8" fmla="*/ 173548 h 1951441"/>
                <a:gd name="connsiteX9" fmla="*/ 5159235 w 5159235"/>
                <a:gd name="connsiteY9" fmla="*/ 70517 h 1951441"/>
                <a:gd name="connsiteX0" fmla="*/ 7685 w 5159235"/>
                <a:gd name="connsiteY0" fmla="*/ 1886438 h 1951441"/>
                <a:gd name="connsiteX1" fmla="*/ 187990 w 5159235"/>
                <a:gd name="connsiteY1" fmla="*/ 366731 h 1951441"/>
                <a:gd name="connsiteX2" fmla="*/ 1411483 w 5159235"/>
                <a:gd name="connsiteY2" fmla="*/ 160669 h 1951441"/>
                <a:gd name="connsiteX3" fmla="*/ 1836485 w 5159235"/>
                <a:gd name="connsiteY3" fmla="*/ 753097 h 1951441"/>
                <a:gd name="connsiteX4" fmla="*/ 2158457 w 5159235"/>
                <a:gd name="connsiteY4" fmla="*/ 173548 h 1951441"/>
                <a:gd name="connsiteX5" fmla="*/ 2673612 w 5159235"/>
                <a:gd name="connsiteY5" fmla="*/ 173548 h 1951441"/>
                <a:gd name="connsiteX6" fmla="*/ 3150131 w 5159235"/>
                <a:gd name="connsiteY6" fmla="*/ 1899316 h 1951441"/>
                <a:gd name="connsiteX7" fmla="*/ 3394830 w 5159235"/>
                <a:gd name="connsiteY7" fmla="*/ 1371284 h 1951441"/>
                <a:gd name="connsiteX8" fmla="*/ 3729680 w 5159235"/>
                <a:gd name="connsiteY8" fmla="*/ 173548 h 1951441"/>
                <a:gd name="connsiteX9" fmla="*/ 5159235 w 5159235"/>
                <a:gd name="connsiteY9" fmla="*/ 70517 h 1951441"/>
                <a:gd name="connsiteX0" fmla="*/ 7685 w 5159235"/>
                <a:gd name="connsiteY0" fmla="*/ 1886438 h 1995456"/>
                <a:gd name="connsiteX1" fmla="*/ 187990 w 5159235"/>
                <a:gd name="connsiteY1" fmla="*/ 366731 h 1995456"/>
                <a:gd name="connsiteX2" fmla="*/ 1411483 w 5159235"/>
                <a:gd name="connsiteY2" fmla="*/ 160669 h 1995456"/>
                <a:gd name="connsiteX3" fmla="*/ 1836485 w 5159235"/>
                <a:gd name="connsiteY3" fmla="*/ 753097 h 1995456"/>
                <a:gd name="connsiteX4" fmla="*/ 2158457 w 5159235"/>
                <a:gd name="connsiteY4" fmla="*/ 173548 h 1995456"/>
                <a:gd name="connsiteX5" fmla="*/ 2673612 w 5159235"/>
                <a:gd name="connsiteY5" fmla="*/ 173548 h 1995456"/>
                <a:gd name="connsiteX6" fmla="*/ 3150131 w 5159235"/>
                <a:gd name="connsiteY6" fmla="*/ 1899316 h 1995456"/>
                <a:gd name="connsiteX7" fmla="*/ 3330435 w 5159235"/>
                <a:gd name="connsiteY7" fmla="*/ 1731891 h 1995456"/>
                <a:gd name="connsiteX8" fmla="*/ 3394830 w 5159235"/>
                <a:gd name="connsiteY8" fmla="*/ 1371284 h 1995456"/>
                <a:gd name="connsiteX9" fmla="*/ 3729680 w 5159235"/>
                <a:gd name="connsiteY9" fmla="*/ 173548 h 1995456"/>
                <a:gd name="connsiteX10" fmla="*/ 5159235 w 5159235"/>
                <a:gd name="connsiteY10" fmla="*/ 70517 h 1995456"/>
                <a:gd name="connsiteX0" fmla="*/ 7685 w 5159235"/>
                <a:gd name="connsiteY0" fmla="*/ 1886438 h 1995456"/>
                <a:gd name="connsiteX1" fmla="*/ 187990 w 5159235"/>
                <a:gd name="connsiteY1" fmla="*/ 366731 h 1995456"/>
                <a:gd name="connsiteX2" fmla="*/ 1411483 w 5159235"/>
                <a:gd name="connsiteY2" fmla="*/ 160669 h 1995456"/>
                <a:gd name="connsiteX3" fmla="*/ 1836485 w 5159235"/>
                <a:gd name="connsiteY3" fmla="*/ 753097 h 1995456"/>
                <a:gd name="connsiteX4" fmla="*/ 2158457 w 5159235"/>
                <a:gd name="connsiteY4" fmla="*/ 173548 h 1995456"/>
                <a:gd name="connsiteX5" fmla="*/ 2673612 w 5159235"/>
                <a:gd name="connsiteY5" fmla="*/ 173548 h 1995456"/>
                <a:gd name="connsiteX6" fmla="*/ 3150131 w 5159235"/>
                <a:gd name="connsiteY6" fmla="*/ 1899316 h 1995456"/>
                <a:gd name="connsiteX7" fmla="*/ 3330435 w 5159235"/>
                <a:gd name="connsiteY7" fmla="*/ 1731891 h 1995456"/>
                <a:gd name="connsiteX8" fmla="*/ 3394830 w 5159235"/>
                <a:gd name="connsiteY8" fmla="*/ 1371284 h 1995456"/>
                <a:gd name="connsiteX9" fmla="*/ 3729680 w 5159235"/>
                <a:gd name="connsiteY9" fmla="*/ 173548 h 1995456"/>
                <a:gd name="connsiteX10" fmla="*/ 5159235 w 5159235"/>
                <a:gd name="connsiteY10" fmla="*/ 70517 h 1995456"/>
                <a:gd name="connsiteX0" fmla="*/ 7685 w 5159235"/>
                <a:gd name="connsiteY0" fmla="*/ 1886438 h 1995456"/>
                <a:gd name="connsiteX1" fmla="*/ 187990 w 5159235"/>
                <a:gd name="connsiteY1" fmla="*/ 366731 h 1995456"/>
                <a:gd name="connsiteX2" fmla="*/ 1411483 w 5159235"/>
                <a:gd name="connsiteY2" fmla="*/ 160669 h 1995456"/>
                <a:gd name="connsiteX3" fmla="*/ 1836485 w 5159235"/>
                <a:gd name="connsiteY3" fmla="*/ 753097 h 1995456"/>
                <a:gd name="connsiteX4" fmla="*/ 2158457 w 5159235"/>
                <a:gd name="connsiteY4" fmla="*/ 173548 h 1995456"/>
                <a:gd name="connsiteX5" fmla="*/ 2673612 w 5159235"/>
                <a:gd name="connsiteY5" fmla="*/ 173548 h 1995456"/>
                <a:gd name="connsiteX6" fmla="*/ 3150131 w 5159235"/>
                <a:gd name="connsiteY6" fmla="*/ 1899316 h 1995456"/>
                <a:gd name="connsiteX7" fmla="*/ 3330435 w 5159235"/>
                <a:gd name="connsiteY7" fmla="*/ 1731891 h 1995456"/>
                <a:gd name="connsiteX8" fmla="*/ 3394830 w 5159235"/>
                <a:gd name="connsiteY8" fmla="*/ 1371284 h 1995456"/>
                <a:gd name="connsiteX9" fmla="*/ 3729680 w 5159235"/>
                <a:gd name="connsiteY9" fmla="*/ 173548 h 1995456"/>
                <a:gd name="connsiteX10" fmla="*/ 5159235 w 5159235"/>
                <a:gd name="connsiteY10" fmla="*/ 70517 h 1995456"/>
                <a:gd name="connsiteX0" fmla="*/ 7685 w 5159235"/>
                <a:gd name="connsiteY0" fmla="*/ 1886438 h 1995456"/>
                <a:gd name="connsiteX1" fmla="*/ 187990 w 5159235"/>
                <a:gd name="connsiteY1" fmla="*/ 366731 h 1995456"/>
                <a:gd name="connsiteX2" fmla="*/ 1411483 w 5159235"/>
                <a:gd name="connsiteY2" fmla="*/ 160669 h 1995456"/>
                <a:gd name="connsiteX3" fmla="*/ 1836485 w 5159235"/>
                <a:gd name="connsiteY3" fmla="*/ 753097 h 1995456"/>
                <a:gd name="connsiteX4" fmla="*/ 2158457 w 5159235"/>
                <a:gd name="connsiteY4" fmla="*/ 173548 h 1995456"/>
                <a:gd name="connsiteX5" fmla="*/ 2673612 w 5159235"/>
                <a:gd name="connsiteY5" fmla="*/ 173548 h 1995456"/>
                <a:gd name="connsiteX6" fmla="*/ 3150131 w 5159235"/>
                <a:gd name="connsiteY6" fmla="*/ 1899316 h 1995456"/>
                <a:gd name="connsiteX7" fmla="*/ 3330435 w 5159235"/>
                <a:gd name="connsiteY7" fmla="*/ 1731891 h 1995456"/>
                <a:gd name="connsiteX8" fmla="*/ 3394830 w 5159235"/>
                <a:gd name="connsiteY8" fmla="*/ 1371284 h 1995456"/>
                <a:gd name="connsiteX9" fmla="*/ 3729680 w 5159235"/>
                <a:gd name="connsiteY9" fmla="*/ 173548 h 1995456"/>
                <a:gd name="connsiteX10" fmla="*/ 5159235 w 5159235"/>
                <a:gd name="connsiteY10" fmla="*/ 70517 h 1995456"/>
                <a:gd name="connsiteX0" fmla="*/ 7685 w 5159235"/>
                <a:gd name="connsiteY0" fmla="*/ 1886438 h 1949595"/>
                <a:gd name="connsiteX1" fmla="*/ 187990 w 5159235"/>
                <a:gd name="connsiteY1" fmla="*/ 366731 h 1949595"/>
                <a:gd name="connsiteX2" fmla="*/ 1411483 w 5159235"/>
                <a:gd name="connsiteY2" fmla="*/ 160669 h 1949595"/>
                <a:gd name="connsiteX3" fmla="*/ 1836485 w 5159235"/>
                <a:gd name="connsiteY3" fmla="*/ 753097 h 1949595"/>
                <a:gd name="connsiteX4" fmla="*/ 2158457 w 5159235"/>
                <a:gd name="connsiteY4" fmla="*/ 173548 h 1949595"/>
                <a:gd name="connsiteX5" fmla="*/ 2673612 w 5159235"/>
                <a:gd name="connsiteY5" fmla="*/ 173548 h 1949595"/>
                <a:gd name="connsiteX6" fmla="*/ 3150131 w 5159235"/>
                <a:gd name="connsiteY6" fmla="*/ 1899316 h 1949595"/>
                <a:gd name="connsiteX7" fmla="*/ 3394830 w 5159235"/>
                <a:gd name="connsiteY7" fmla="*/ 1371284 h 1949595"/>
                <a:gd name="connsiteX8" fmla="*/ 3729680 w 5159235"/>
                <a:gd name="connsiteY8" fmla="*/ 173548 h 1949595"/>
                <a:gd name="connsiteX9" fmla="*/ 5159235 w 5159235"/>
                <a:gd name="connsiteY9" fmla="*/ 70517 h 1949595"/>
                <a:gd name="connsiteX0" fmla="*/ 7685 w 5159235"/>
                <a:gd name="connsiteY0" fmla="*/ 1886438 h 1899316"/>
                <a:gd name="connsiteX1" fmla="*/ 187990 w 5159235"/>
                <a:gd name="connsiteY1" fmla="*/ 366731 h 1899316"/>
                <a:gd name="connsiteX2" fmla="*/ 1411483 w 5159235"/>
                <a:gd name="connsiteY2" fmla="*/ 160669 h 1899316"/>
                <a:gd name="connsiteX3" fmla="*/ 1836485 w 5159235"/>
                <a:gd name="connsiteY3" fmla="*/ 753097 h 1899316"/>
                <a:gd name="connsiteX4" fmla="*/ 2158457 w 5159235"/>
                <a:gd name="connsiteY4" fmla="*/ 173548 h 1899316"/>
                <a:gd name="connsiteX5" fmla="*/ 2673612 w 5159235"/>
                <a:gd name="connsiteY5" fmla="*/ 173548 h 1899316"/>
                <a:gd name="connsiteX6" fmla="*/ 3150131 w 5159235"/>
                <a:gd name="connsiteY6" fmla="*/ 1899316 h 1899316"/>
                <a:gd name="connsiteX7" fmla="*/ 3729680 w 5159235"/>
                <a:gd name="connsiteY7" fmla="*/ 173548 h 1899316"/>
                <a:gd name="connsiteX8" fmla="*/ 5159235 w 5159235"/>
                <a:gd name="connsiteY8" fmla="*/ 70517 h 1899316"/>
                <a:gd name="connsiteX0" fmla="*/ 7685 w 5159235"/>
                <a:gd name="connsiteY0" fmla="*/ 1916941 h 1929819"/>
                <a:gd name="connsiteX1" fmla="*/ 187990 w 5159235"/>
                <a:gd name="connsiteY1" fmla="*/ 397234 h 1929819"/>
                <a:gd name="connsiteX2" fmla="*/ 1411483 w 5159235"/>
                <a:gd name="connsiteY2" fmla="*/ 191172 h 1929819"/>
                <a:gd name="connsiteX3" fmla="*/ 1836485 w 5159235"/>
                <a:gd name="connsiteY3" fmla="*/ 783600 h 1929819"/>
                <a:gd name="connsiteX4" fmla="*/ 2158457 w 5159235"/>
                <a:gd name="connsiteY4" fmla="*/ 204051 h 1929819"/>
                <a:gd name="connsiteX5" fmla="*/ 2673612 w 5159235"/>
                <a:gd name="connsiteY5" fmla="*/ 204051 h 1929819"/>
                <a:gd name="connsiteX6" fmla="*/ 3240283 w 5159235"/>
                <a:gd name="connsiteY6" fmla="*/ 1929819 h 1929819"/>
                <a:gd name="connsiteX7" fmla="*/ 3729680 w 5159235"/>
                <a:gd name="connsiteY7" fmla="*/ 204051 h 1929819"/>
                <a:gd name="connsiteX8" fmla="*/ 5159235 w 5159235"/>
                <a:gd name="connsiteY8" fmla="*/ 101020 h 1929819"/>
                <a:gd name="connsiteX0" fmla="*/ 7685 w 5159235"/>
                <a:gd name="connsiteY0" fmla="*/ 1916941 h 1929819"/>
                <a:gd name="connsiteX1" fmla="*/ 187990 w 5159235"/>
                <a:gd name="connsiteY1" fmla="*/ 397234 h 1929819"/>
                <a:gd name="connsiteX2" fmla="*/ 1411483 w 5159235"/>
                <a:gd name="connsiteY2" fmla="*/ 191172 h 1929819"/>
                <a:gd name="connsiteX3" fmla="*/ 1836485 w 5159235"/>
                <a:gd name="connsiteY3" fmla="*/ 783600 h 1929819"/>
                <a:gd name="connsiteX4" fmla="*/ 2158457 w 5159235"/>
                <a:gd name="connsiteY4" fmla="*/ 204051 h 1929819"/>
                <a:gd name="connsiteX5" fmla="*/ 2673612 w 5159235"/>
                <a:gd name="connsiteY5" fmla="*/ 204051 h 1929819"/>
                <a:gd name="connsiteX6" fmla="*/ 3240283 w 5159235"/>
                <a:gd name="connsiteY6" fmla="*/ 1929819 h 1929819"/>
                <a:gd name="connsiteX7" fmla="*/ 3729680 w 5159235"/>
                <a:gd name="connsiteY7" fmla="*/ 204051 h 1929819"/>
                <a:gd name="connsiteX8" fmla="*/ 5159235 w 5159235"/>
                <a:gd name="connsiteY8" fmla="*/ 101020 h 1929819"/>
                <a:gd name="connsiteX0" fmla="*/ 7685 w 4042910"/>
                <a:gd name="connsiteY0" fmla="*/ 1941747 h 1954625"/>
                <a:gd name="connsiteX1" fmla="*/ 187990 w 4042910"/>
                <a:gd name="connsiteY1" fmla="*/ 422040 h 1954625"/>
                <a:gd name="connsiteX2" fmla="*/ 1411483 w 4042910"/>
                <a:gd name="connsiteY2" fmla="*/ 215978 h 1954625"/>
                <a:gd name="connsiteX3" fmla="*/ 1836485 w 4042910"/>
                <a:gd name="connsiteY3" fmla="*/ 808406 h 1954625"/>
                <a:gd name="connsiteX4" fmla="*/ 2158457 w 4042910"/>
                <a:gd name="connsiteY4" fmla="*/ 228857 h 1954625"/>
                <a:gd name="connsiteX5" fmla="*/ 2673612 w 4042910"/>
                <a:gd name="connsiteY5" fmla="*/ 228857 h 1954625"/>
                <a:gd name="connsiteX6" fmla="*/ 3240283 w 4042910"/>
                <a:gd name="connsiteY6" fmla="*/ 1954625 h 1954625"/>
                <a:gd name="connsiteX7" fmla="*/ 3729680 w 4042910"/>
                <a:gd name="connsiteY7" fmla="*/ 228857 h 1954625"/>
                <a:gd name="connsiteX8" fmla="*/ 4042910 w 4042910"/>
                <a:gd name="connsiteY8" fmla="*/ 84325 h 1954625"/>
                <a:gd name="connsiteX0" fmla="*/ 7685 w 4042910"/>
                <a:gd name="connsiteY0" fmla="*/ 1941749 h 1954627"/>
                <a:gd name="connsiteX1" fmla="*/ 187990 w 4042910"/>
                <a:gd name="connsiteY1" fmla="*/ 422042 h 1954627"/>
                <a:gd name="connsiteX2" fmla="*/ 1411483 w 4042910"/>
                <a:gd name="connsiteY2" fmla="*/ 215980 h 1954627"/>
                <a:gd name="connsiteX3" fmla="*/ 1836485 w 4042910"/>
                <a:gd name="connsiteY3" fmla="*/ 808408 h 1954627"/>
                <a:gd name="connsiteX4" fmla="*/ 2158457 w 4042910"/>
                <a:gd name="connsiteY4" fmla="*/ 228859 h 1954627"/>
                <a:gd name="connsiteX5" fmla="*/ 2673612 w 4042910"/>
                <a:gd name="connsiteY5" fmla="*/ 228859 h 1954627"/>
                <a:gd name="connsiteX6" fmla="*/ 3240283 w 4042910"/>
                <a:gd name="connsiteY6" fmla="*/ 1954627 h 1954627"/>
                <a:gd name="connsiteX7" fmla="*/ 3729680 w 4042910"/>
                <a:gd name="connsiteY7" fmla="*/ 228859 h 1954627"/>
                <a:gd name="connsiteX8" fmla="*/ 4042910 w 4042910"/>
                <a:gd name="connsiteY8" fmla="*/ 84327 h 1954627"/>
                <a:gd name="connsiteX0" fmla="*/ 7685 w 4042910"/>
                <a:gd name="connsiteY0" fmla="*/ 1894219 h 1907097"/>
                <a:gd name="connsiteX1" fmla="*/ 187990 w 4042910"/>
                <a:gd name="connsiteY1" fmla="*/ 374512 h 1907097"/>
                <a:gd name="connsiteX2" fmla="*/ 1411483 w 4042910"/>
                <a:gd name="connsiteY2" fmla="*/ 168450 h 1907097"/>
                <a:gd name="connsiteX3" fmla="*/ 1836485 w 4042910"/>
                <a:gd name="connsiteY3" fmla="*/ 760878 h 1907097"/>
                <a:gd name="connsiteX4" fmla="*/ 2158457 w 4042910"/>
                <a:gd name="connsiteY4" fmla="*/ 181329 h 1907097"/>
                <a:gd name="connsiteX5" fmla="*/ 2673612 w 4042910"/>
                <a:gd name="connsiteY5" fmla="*/ 181329 h 1907097"/>
                <a:gd name="connsiteX6" fmla="*/ 3240283 w 4042910"/>
                <a:gd name="connsiteY6" fmla="*/ 1907097 h 1907097"/>
                <a:gd name="connsiteX7" fmla="*/ 3729680 w 4042910"/>
                <a:gd name="connsiteY7" fmla="*/ 181329 h 1907097"/>
                <a:gd name="connsiteX8" fmla="*/ 4042910 w 4042910"/>
                <a:gd name="connsiteY8" fmla="*/ 36797 h 190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2910" h="1907097">
                  <a:moveTo>
                    <a:pt x="7685" y="1894219"/>
                  </a:moveTo>
                  <a:cubicBezTo>
                    <a:pt x="2319" y="1305010"/>
                    <a:pt x="-45976" y="662140"/>
                    <a:pt x="187990" y="374512"/>
                  </a:cubicBezTo>
                  <a:cubicBezTo>
                    <a:pt x="421956" y="86884"/>
                    <a:pt x="1136734" y="104056"/>
                    <a:pt x="1411483" y="168450"/>
                  </a:cubicBezTo>
                  <a:cubicBezTo>
                    <a:pt x="1686232" y="232844"/>
                    <a:pt x="1711989" y="758732"/>
                    <a:pt x="1836485" y="760878"/>
                  </a:cubicBezTo>
                  <a:cubicBezTo>
                    <a:pt x="1960981" y="763024"/>
                    <a:pt x="2018936" y="277920"/>
                    <a:pt x="2158457" y="181329"/>
                  </a:cubicBezTo>
                  <a:cubicBezTo>
                    <a:pt x="2297978" y="84738"/>
                    <a:pt x="2428914" y="-16147"/>
                    <a:pt x="2673612" y="181329"/>
                  </a:cubicBezTo>
                  <a:cubicBezTo>
                    <a:pt x="2918310" y="378805"/>
                    <a:pt x="3064272" y="1907097"/>
                    <a:pt x="3240283" y="1907097"/>
                  </a:cubicBezTo>
                  <a:cubicBezTo>
                    <a:pt x="3416294" y="1907097"/>
                    <a:pt x="3595909" y="493046"/>
                    <a:pt x="3729680" y="181329"/>
                  </a:cubicBezTo>
                  <a:cubicBezTo>
                    <a:pt x="3863451" y="-130388"/>
                    <a:pt x="3924910" y="59344"/>
                    <a:pt x="4042910" y="36797"/>
                  </a:cubicBez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Gerade Verbindung mit Pfeil 6"/>
            <p:cNvCxnSpPr/>
            <p:nvPr/>
          </p:nvCxnSpPr>
          <p:spPr bwMode="auto">
            <a:xfrm flipV="1">
              <a:off x="1455312" y="4095471"/>
              <a:ext cx="12879" cy="140379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3" name="Gerade Verbindung mit Pfeil 22"/>
            <p:cNvCxnSpPr/>
            <p:nvPr/>
          </p:nvCxnSpPr>
          <p:spPr bwMode="auto">
            <a:xfrm flipV="1">
              <a:off x="1442434" y="5512147"/>
              <a:ext cx="5692462" cy="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6" name="Textfeld 15"/>
            <p:cNvSpPr txBox="1"/>
            <p:nvPr/>
          </p:nvSpPr>
          <p:spPr>
            <a:xfrm rot="16200000">
              <a:off x="708339" y="4430321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Potential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517013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bgerundetes Rechteck 109"/>
          <p:cNvSpPr/>
          <p:nvPr/>
        </p:nvSpPr>
        <p:spPr bwMode="auto">
          <a:xfrm>
            <a:off x="1739337" y="2955232"/>
            <a:ext cx="5456582" cy="86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Abgerundetes Rechteck 106"/>
          <p:cNvSpPr/>
          <p:nvPr/>
        </p:nvSpPr>
        <p:spPr bwMode="auto">
          <a:xfrm>
            <a:off x="1739337" y="1272209"/>
            <a:ext cx="5456582" cy="86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feld 12"/>
          <p:cNvSpPr txBox="1">
            <a:spLocks noChangeArrowheads="1"/>
          </p:cNvSpPr>
          <p:nvPr/>
        </p:nvSpPr>
        <p:spPr bwMode="auto">
          <a:xfrm>
            <a:off x="2964704" y="1325748"/>
            <a:ext cx="3876340" cy="132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 dirty="0" smtClean="0">
                <a:latin typeface="Helvetica" pitchFamily="34" charset="0"/>
                <a:cs typeface="Helvetica" pitchFamily="34" charset="0"/>
              </a:rPr>
              <a:t>Precision trap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Very homogeneous magnetic field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Measurement of the frequency ratio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9" name="Textfeld 13"/>
          <p:cNvSpPr txBox="1">
            <a:spLocks noChangeArrowheads="1"/>
          </p:cNvSpPr>
          <p:nvPr/>
        </p:nvSpPr>
        <p:spPr bwMode="auto">
          <a:xfrm>
            <a:off x="2964704" y="2991813"/>
            <a:ext cx="4145644" cy="8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 dirty="0" smtClean="0"/>
              <a:t>Analysis trap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Magnetic </a:t>
            </a:r>
            <a:r>
              <a:rPr lang="en-US" sz="1600" dirty="0" err="1" smtClean="0"/>
              <a:t>inhomogeneity</a:t>
            </a:r>
            <a:r>
              <a:rPr lang="en-US" sz="1600" dirty="0" smtClean="0"/>
              <a:t> (B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≈10mT/mm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/>
              <a:t> Detection of spin direction</a:t>
            </a: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32463" y="542924"/>
            <a:ext cx="4210050" cy="6315076"/>
          </a:xfrm>
          <a:prstGeom prst="rect">
            <a:avLst/>
          </a:prstGeom>
          <a:noFill/>
        </p:spPr>
      </p:pic>
      <p:cxnSp>
        <p:nvCxnSpPr>
          <p:cNvPr id="112" name="Gerade Verbindung mit Pfeil 111"/>
          <p:cNvCxnSpPr/>
          <p:nvPr/>
        </p:nvCxnSpPr>
        <p:spPr bwMode="auto">
          <a:xfrm flipV="1">
            <a:off x="580335" y="616226"/>
            <a:ext cx="0" cy="606287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17" name="Textfeld 13"/>
          <p:cNvSpPr txBox="1">
            <a:spLocks noChangeArrowheads="1"/>
          </p:cNvSpPr>
          <p:nvPr/>
        </p:nvSpPr>
        <p:spPr bwMode="auto">
          <a:xfrm rot="-5400000">
            <a:off x="138595" y="3260203"/>
            <a:ext cx="1182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668"/>
                </a:solidFill>
              </a:rPr>
              <a:t>~14 cm</a:t>
            </a:r>
          </a:p>
        </p:txBody>
      </p:sp>
      <p:sp>
        <p:nvSpPr>
          <p:cNvPr id="118" name="Textfeld 13"/>
          <p:cNvSpPr txBox="1">
            <a:spLocks noChangeArrowheads="1"/>
          </p:cNvSpPr>
          <p:nvPr/>
        </p:nvSpPr>
        <p:spPr bwMode="auto">
          <a:xfrm rot="-5400000">
            <a:off x="1586398" y="591545"/>
            <a:ext cx="699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668"/>
                </a:solidFill>
              </a:rPr>
              <a:t>7 mm</a:t>
            </a:r>
            <a:endParaRPr lang="en-US" sz="1400" dirty="0">
              <a:solidFill>
                <a:srgbClr val="007668"/>
              </a:solidFill>
            </a:endParaRPr>
          </a:p>
        </p:txBody>
      </p:sp>
      <p:cxnSp>
        <p:nvCxnSpPr>
          <p:cNvPr id="119" name="Gerade Verbindung mit Pfeil 118"/>
          <p:cNvCxnSpPr/>
          <p:nvPr/>
        </p:nvCxnSpPr>
        <p:spPr bwMode="auto">
          <a:xfrm>
            <a:off x="1819275" y="1069975"/>
            <a:ext cx="2952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9F85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pic>
        <p:nvPicPr>
          <p:cNvPr id="122" name="Grafik 5" descr="IMG_3601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353" y="4426816"/>
            <a:ext cx="48434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4" cstate="print"/>
          <a:srcRect t="25432"/>
          <a:stretch>
            <a:fillRect/>
          </a:stretch>
        </p:blipFill>
        <p:spPr bwMode="auto">
          <a:xfrm>
            <a:off x="6191250" y="1007196"/>
            <a:ext cx="2952750" cy="54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Triple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Penning</a:t>
            </a: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trap</a:t>
            </a: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system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89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\\fs01\ankewag$\Dokumente\Diplomarbeit_MATS\Calcium\Setup\Zeichnungen Anke\Gesamtaufba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713" y="1195394"/>
            <a:ext cx="4002088" cy="4981562"/>
          </a:xfrm>
          <a:prstGeom prst="rect">
            <a:avLst/>
          </a:prstGeom>
          <a:noFill/>
        </p:spPr>
      </p:pic>
      <p:pic>
        <p:nvPicPr>
          <p:cNvPr id="168966" name="Picture 6" descr="\\fs01\ankewag$\Dokumente\Diplomarbeit_MATS\Calcium\Setup\Zeichnungen Anke\Apparat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800" y="1056686"/>
            <a:ext cx="1422400" cy="4744628"/>
          </a:xfrm>
          <a:prstGeom prst="rect">
            <a:avLst/>
          </a:prstGeom>
          <a:noFill/>
        </p:spPr>
      </p:pic>
      <p:pic>
        <p:nvPicPr>
          <p:cNvPr id="168967" name="Picture 7" descr="\\fs01\ankewag$\Dokumente\Diplomarbeit_MATS\Calcium\Setup\Zeichnungen Anke\Falle\Fallenturm_Fallenkammer_Abschirmspule_halbbeschrift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130" y="1100324"/>
            <a:ext cx="2643184" cy="4805790"/>
          </a:xfrm>
          <a:prstGeom prst="rect">
            <a:avLst/>
          </a:prstGeom>
          <a:noFill/>
        </p:spPr>
      </p:pic>
      <p:sp>
        <p:nvSpPr>
          <p:cNvPr id="7" name="Textfeld 25"/>
          <p:cNvSpPr txBox="1">
            <a:spLocks noChangeArrowheads="1"/>
          </p:cNvSpPr>
          <p:nvPr/>
        </p:nvSpPr>
        <p:spPr bwMode="auto">
          <a:xfrm>
            <a:off x="344774" y="6007803"/>
            <a:ext cx="41488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400" dirty="0"/>
              <a:t> Cryogenic temperatures (</a:t>
            </a:r>
            <a:r>
              <a:rPr lang="en-US" sz="1400" b="1" dirty="0"/>
              <a:t>4.2K</a:t>
            </a:r>
            <a:r>
              <a:rPr lang="en-US" sz="1400" dirty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/>
              <a:t> </a:t>
            </a:r>
            <a:r>
              <a:rPr lang="en-US" sz="1400" dirty="0"/>
              <a:t>Vacuum better than </a:t>
            </a:r>
            <a:r>
              <a:rPr lang="en-US" sz="1400" b="1" dirty="0"/>
              <a:t>10</a:t>
            </a:r>
            <a:r>
              <a:rPr lang="en-US" sz="1400" b="1" baseline="30000" dirty="0"/>
              <a:t>-16</a:t>
            </a:r>
            <a:r>
              <a:rPr lang="en-US" sz="1400" b="1" dirty="0"/>
              <a:t> </a:t>
            </a:r>
            <a:r>
              <a:rPr lang="en-US" sz="1400" b="1" dirty="0" smtClean="0"/>
              <a:t>mbar</a:t>
            </a:r>
            <a:endParaRPr lang="en-US" sz="1400" b="1" dirty="0"/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less than 20 gas atoms </a:t>
            </a:r>
            <a:r>
              <a:rPr lang="en-US" sz="1400" dirty="0" smtClean="0"/>
              <a:t>in </a:t>
            </a:r>
            <a:r>
              <a:rPr lang="en-US" sz="1400" dirty="0"/>
              <a:t>the trap </a:t>
            </a:r>
            <a:r>
              <a:rPr lang="en-US" sz="1400" dirty="0" smtClean="0"/>
              <a:t>volume</a:t>
            </a:r>
            <a:endParaRPr lang="en-US" sz="1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Experimental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setup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25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Abgerundetes Rechteck 106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2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sp>
        <p:nvSpPr>
          <p:cNvPr id="58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628" y="53956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8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bgerundetes Rechteck 27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bgerundetes Rechteck 28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2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1" name="Grafik 20" descr="mw.emf"/>
          <p:cNvPicPr>
            <a:picLocks noChangeAspect="1"/>
          </p:cNvPicPr>
          <p:nvPr/>
        </p:nvPicPr>
        <p:blipFill>
          <a:blip r:embed="rId3" cstate="print"/>
          <a:srcRect l="65936"/>
          <a:stretch>
            <a:fillRect/>
          </a:stretch>
        </p:blipFill>
        <p:spPr bwMode="auto">
          <a:xfrm rot="5400000">
            <a:off x="971665" y="443175"/>
            <a:ext cx="589812" cy="153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53956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2555241" y="4224343"/>
            <a:ext cx="2027150" cy="2491690"/>
            <a:chOff x="2555241" y="4224343"/>
            <a:chExt cx="2027150" cy="2491690"/>
          </a:xfrm>
        </p:grpSpPr>
        <p:pic>
          <p:nvPicPr>
            <p:cNvPr id="15" name="Grafik 14" descr="Spinflip1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241" y="4224343"/>
              <a:ext cx="2027150" cy="249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076107" y="4971618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17" name="Grafik 174" descr="Io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061697" y="5042074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3404594" y="4995430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22" name="Grafik 174" descr="Io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390184" y="5065886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uppieren 38"/>
            <p:cNvGrpSpPr/>
            <p:nvPr/>
          </p:nvGrpSpPr>
          <p:grpSpPr>
            <a:xfrm rot="6604292">
              <a:off x="3771185" y="5950312"/>
              <a:ext cx="157878" cy="221787"/>
              <a:chOff x="4145041" y="5719763"/>
              <a:chExt cx="157878" cy="221787"/>
            </a:xfrm>
          </p:grpSpPr>
          <p:cxnSp>
            <p:nvCxnSpPr>
              <p:cNvPr id="25" name="Gerade Verbindung mit Pfeil 173"/>
              <p:cNvCxnSpPr>
                <a:cxnSpLocks noChangeShapeType="1"/>
              </p:cNvCxnSpPr>
              <p:nvPr/>
            </p:nvCxnSpPr>
            <p:spPr bwMode="auto">
              <a:xfrm flipV="1">
                <a:off x="4159451" y="5719763"/>
                <a:ext cx="143468" cy="221787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26" name="Grafik 174" descr="I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4145041" y="5790219"/>
                <a:ext cx="134229" cy="131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81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5.55556E-6 L 6.38889E-6 0.62709 " pathEditMode="relative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bgerundetes Rechteck 29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bgerundetes Rechteck 30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2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628" y="53956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sp>
        <p:nvSpPr>
          <p:cNvPr id="15" name="Rechteckiger Pfeil 14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2555241" y="4224343"/>
            <a:ext cx="2027150" cy="2491690"/>
            <a:chOff x="2555241" y="4224343"/>
            <a:chExt cx="2027150" cy="2491690"/>
          </a:xfrm>
        </p:grpSpPr>
        <p:pic>
          <p:nvPicPr>
            <p:cNvPr id="18" name="Grafik 17" descr="Spinflip1.W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5241" y="4224343"/>
              <a:ext cx="2027150" cy="249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076107" y="4971618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24" name="Grafik 174" descr="Io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4061697" y="5042074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3404594" y="4995430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26" name="Grafik 174" descr="Io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390184" y="5065886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uppieren 38"/>
            <p:cNvGrpSpPr/>
            <p:nvPr/>
          </p:nvGrpSpPr>
          <p:grpSpPr>
            <a:xfrm rot="6604292">
              <a:off x="3771185" y="5950312"/>
              <a:ext cx="157878" cy="221787"/>
              <a:chOff x="4145041" y="5719763"/>
              <a:chExt cx="157878" cy="221787"/>
            </a:xfrm>
          </p:grpSpPr>
          <p:cxnSp>
            <p:nvCxnSpPr>
              <p:cNvPr id="28" name="Gerade Verbindung mit Pfeil 173"/>
              <p:cNvCxnSpPr>
                <a:cxnSpLocks noChangeShapeType="1"/>
              </p:cNvCxnSpPr>
              <p:nvPr/>
            </p:nvCxnSpPr>
            <p:spPr bwMode="auto">
              <a:xfrm flipV="1">
                <a:off x="4159451" y="5719763"/>
                <a:ext cx="143468" cy="221787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29" name="Grafik 174" descr="Ion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4145041" y="5790219"/>
                <a:ext cx="134229" cy="131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37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23 L 0.00035 -0.39977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26524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6" name="Formel" r:id="rId7" imgW="469800" imgH="431640" progId="Equation.3">
                  <p:embed/>
                </p:oleObj>
              </mc:Choice>
              <mc:Fallback>
                <p:oleObj name="Formel" r:id="rId7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7" name="Formel" r:id="rId9" imgW="164880" imgH="215640" progId="Equation.3">
                  <p:embed/>
                </p:oleObj>
              </mc:Choice>
              <mc:Fallback>
                <p:oleObj name="Formel" r:id="rId9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rgbClr val="32757A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8" name="Graph" r:id="rId12" imgW="4276800" imgH="3025440" progId="Origin50.Graph">
                  <p:embed/>
                </p:oleObj>
              </mc:Choice>
              <mc:Fallback>
                <p:oleObj name="Graph" r:id="rId12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34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Abgerundetes Rechteck 35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32757A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1627910" y="983674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26524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0" name="Formel" r:id="rId7" imgW="469800" imgH="431640" progId="Equation.3">
                  <p:embed/>
                </p:oleObj>
              </mc:Choice>
              <mc:Fallback>
                <p:oleObj name="Formel" r:id="rId7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1" name="Object 9"/>
          <p:cNvGraphicFramePr>
            <a:graphicFrameLocks noChangeAspect="1"/>
          </p:cNvGraphicFramePr>
          <p:nvPr/>
        </p:nvGraphicFramePr>
        <p:xfrm>
          <a:off x="1708294" y="1003733"/>
          <a:ext cx="255587" cy="31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1" name="Formel" r:id="rId9" imgW="177480" imgH="215640" progId="Equation.3">
                  <p:embed/>
                </p:oleObj>
              </mc:Choice>
              <mc:Fallback>
                <p:oleObj name="Formel" r:id="rId9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294" y="1003733"/>
                        <a:ext cx="255587" cy="319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2" name="Formel" r:id="rId11" imgW="164880" imgH="215640" progId="Equation.3">
                  <p:embed/>
                </p:oleObj>
              </mc:Choice>
              <mc:Fallback>
                <p:oleObj name="Formel" r:id="rId11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3" name="Formel" r:id="rId13" imgW="177480" imgH="215640" progId="Equation.3">
                  <p:embed/>
                </p:oleObj>
              </mc:Choice>
              <mc:Fallback>
                <p:oleObj name="Formel" r:id="rId13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4" name="Graph" r:id="rId17" imgW="4276800" imgH="3025440" progId="Origin50.Graph">
                  <p:embed/>
                </p:oleObj>
              </mc:Choice>
              <mc:Fallback>
                <p:oleObj name="Graph" r:id="rId17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Grafik 33" descr="mw.emf"/>
          <p:cNvPicPr>
            <a:picLocks noChangeAspect="1"/>
          </p:cNvPicPr>
          <p:nvPr/>
        </p:nvPicPr>
        <p:blipFill>
          <a:blip r:embed="rId19" cstate="print"/>
          <a:srcRect l="65936"/>
          <a:stretch>
            <a:fillRect/>
          </a:stretch>
        </p:blipFill>
        <p:spPr bwMode="auto">
          <a:xfrm rot="5400000">
            <a:off x="971665" y="443175"/>
            <a:ext cx="589812" cy="153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0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22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34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Abgerundetes Rechteck 35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2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26524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4" name="Formel" r:id="rId7" imgW="469800" imgH="431640" progId="Equation.3">
                  <p:embed/>
                </p:oleObj>
              </mc:Choice>
              <mc:Fallback>
                <p:oleObj name="Formel" r:id="rId7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5" name="Formel" r:id="rId9" imgW="164880" imgH="215640" progId="Equation.3">
                  <p:embed/>
                </p:oleObj>
              </mc:Choice>
              <mc:Fallback>
                <p:oleObj name="Formel" r:id="rId9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6" name="Formel" r:id="rId11" imgW="177480" imgH="215640" progId="Equation.3">
                  <p:embed/>
                </p:oleObj>
              </mc:Choice>
              <mc:Fallback>
                <p:oleObj name="Formel" r:id="rId11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9"/>
          <p:cNvGraphicFramePr>
            <a:graphicFrameLocks noChangeAspect="1"/>
          </p:cNvGraphicFramePr>
          <p:nvPr/>
        </p:nvGraphicFramePr>
        <p:xfrm>
          <a:off x="6930666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7" name="Formel" r:id="rId13" imgW="177480" imgH="215640" progId="Equation.3">
                  <p:embed/>
                </p:oleObj>
              </mc:Choice>
              <mc:Fallback>
                <p:oleObj name="Formel" r:id="rId13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666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3" name="Object 7"/>
          <p:cNvGraphicFramePr>
            <a:graphicFrameLocks noChangeAspect="1"/>
          </p:cNvGraphicFramePr>
          <p:nvPr/>
        </p:nvGraphicFramePr>
        <p:xfrm>
          <a:off x="6248929" y="2013415"/>
          <a:ext cx="1547716" cy="109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8" name="Graph" r:id="rId17" imgW="4276800" imgH="3025440" progId="Origin50.Graph">
                  <p:embed/>
                </p:oleObj>
              </mc:Choice>
              <mc:Fallback>
                <p:oleObj name="Graph" r:id="rId17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929" y="2013415"/>
                        <a:ext cx="1547716" cy="109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9" name="Graph" r:id="rId19" imgW="4276800" imgH="3025440" progId="Origin50.Graph">
                  <p:embed/>
                </p:oleObj>
              </mc:Choice>
              <mc:Fallback>
                <p:oleObj name="Graph" r:id="rId19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Ellipse 81"/>
          <p:cNvSpPr/>
          <p:nvPr/>
        </p:nvSpPr>
        <p:spPr bwMode="auto">
          <a:xfrm>
            <a:off x="1627910" y="983674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3" name="Object 9"/>
          <p:cNvGraphicFramePr>
            <a:graphicFrameLocks noChangeAspect="1"/>
          </p:cNvGraphicFramePr>
          <p:nvPr/>
        </p:nvGraphicFramePr>
        <p:xfrm>
          <a:off x="1708294" y="1003733"/>
          <a:ext cx="255587" cy="31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80" name="Formel" r:id="rId21" imgW="177480" imgH="215640" progId="Equation.3">
                  <p:embed/>
                </p:oleObj>
              </mc:Choice>
              <mc:Fallback>
                <p:oleObj name="Formel" r:id="rId21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294" y="1003733"/>
                        <a:ext cx="255587" cy="319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86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" descr="1sfield.jpg"/>
          <p:cNvPicPr>
            <a:picLocks noChangeAspect="1"/>
          </p:cNvPicPr>
          <p:nvPr/>
        </p:nvPicPr>
        <p:blipFill>
          <a:blip r:embed="rId2" cstate="print"/>
          <a:srcRect l="1430" t="39056" r="38115" b="673"/>
          <a:stretch>
            <a:fillRect/>
          </a:stretch>
        </p:blipFill>
        <p:spPr bwMode="auto">
          <a:xfrm>
            <a:off x="385311" y="992748"/>
            <a:ext cx="4702988" cy="33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14375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QED of Bound States</a:t>
            </a:r>
            <a:endParaRPr lang="de-DE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7" name="Picture 16" descr="qed_w.png"/>
          <p:cNvPicPr>
            <a:picLocks noChangeAspect="1"/>
          </p:cNvPicPr>
          <p:nvPr/>
        </p:nvPicPr>
        <p:blipFill>
          <a:blip r:embed="rId3" cstate="print">
            <a:lum bright="-10000" contrast="26000"/>
          </a:blip>
          <a:srcRect l="9843" t="19141" r="12714" b="18593"/>
          <a:stretch>
            <a:fillRect/>
          </a:stretch>
        </p:blipFill>
        <p:spPr bwMode="auto">
          <a:xfrm>
            <a:off x="5897781" y="961800"/>
            <a:ext cx="2510926" cy="15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1"/>
          <p:cNvSpPr/>
          <p:nvPr/>
        </p:nvSpPr>
        <p:spPr>
          <a:xfrm>
            <a:off x="4931228" y="2436648"/>
            <a:ext cx="4136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00806F"/>
                </a:solidFill>
                <a:latin typeface="+mj-lt"/>
                <a:cs typeface="Helvetica" pitchFamily="34" charset="0"/>
              </a:rPr>
              <a:t>Few or single electron systems are </a:t>
            </a:r>
            <a:r>
              <a:rPr lang="en-US" sz="2400" u="sng" dirty="0">
                <a:solidFill>
                  <a:srgbClr val="00806F"/>
                </a:solidFill>
                <a:latin typeface="+mj-lt"/>
                <a:cs typeface="Helvetica" pitchFamily="34" charset="0"/>
              </a:rPr>
              <a:t>calculable</a:t>
            </a:r>
            <a:r>
              <a:rPr lang="en-US" sz="2400" dirty="0">
                <a:solidFill>
                  <a:srgbClr val="00806F"/>
                </a:solidFill>
                <a:latin typeface="+mj-lt"/>
                <a:cs typeface="Helvetica" pitchFamily="34" charset="0"/>
              </a:rPr>
              <a:t> to very high accuracy in QED series solution</a:t>
            </a: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endParaRPr lang="de-DE" sz="2400" dirty="0">
              <a:solidFill>
                <a:srgbClr val="32757A"/>
              </a:solidFill>
              <a:latin typeface="+mj-lt"/>
              <a:cs typeface="Helvetica" pitchFamily="34" charset="0"/>
            </a:endParaRP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  </a:t>
            </a:r>
            <a:endParaRPr lang="en-US" sz="2400" baseline="30000" dirty="0">
              <a:solidFill>
                <a:srgbClr val="32757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04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bgerundetes Rechteck 47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Abgerundetes Rechteck 59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3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7928263" y="3210790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32757A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26524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8" name="Formel" r:id="rId6" imgW="469800" imgH="431640" progId="Equation.3">
                  <p:embed/>
                </p:oleObj>
              </mc:Choice>
              <mc:Fallback>
                <p:oleObj name="Formel" r:id="rId6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39" name="Formel" r:id="rId8" imgW="164880" imgH="215640" progId="Equation.3">
                  <p:embed/>
                </p:oleObj>
              </mc:Choice>
              <mc:Fallback>
                <p:oleObj name="Formel" r:id="rId8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0" name="Formel" r:id="rId10" imgW="177480" imgH="215640" progId="Equation.3">
                  <p:embed/>
                </p:oleObj>
              </mc:Choice>
              <mc:Fallback>
                <p:oleObj name="Formel" r:id="rId10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9"/>
          <p:cNvGraphicFramePr>
            <a:graphicFrameLocks noChangeAspect="1"/>
          </p:cNvGraphicFramePr>
          <p:nvPr/>
        </p:nvGraphicFramePr>
        <p:xfrm>
          <a:off x="6930666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1" name="Formel" r:id="rId12" imgW="177480" imgH="215640" progId="Equation.3">
                  <p:embed/>
                </p:oleObj>
              </mc:Choice>
              <mc:Fallback>
                <p:oleObj name="Formel" r:id="rId12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666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2555241" y="4224343"/>
            <a:ext cx="2027150" cy="2491690"/>
            <a:chOff x="2555241" y="4224343"/>
            <a:chExt cx="2027150" cy="2491690"/>
          </a:xfrm>
        </p:grpSpPr>
        <p:pic>
          <p:nvPicPr>
            <p:cNvPr id="11" name="Grafik 10" descr="Spinflip1.WMF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555241" y="4224343"/>
              <a:ext cx="2027150" cy="249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076107" y="4971618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29" name="Grafik 174" descr="Ion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061697" y="5042074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3404594" y="4995430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3" name="Grafik 174" descr="Ion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3390184" y="5065886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uppieren 38"/>
            <p:cNvGrpSpPr/>
            <p:nvPr/>
          </p:nvGrpSpPr>
          <p:grpSpPr>
            <a:xfrm rot="6604292">
              <a:off x="3771185" y="5950312"/>
              <a:ext cx="157878" cy="221787"/>
              <a:chOff x="4145041" y="5719763"/>
              <a:chExt cx="157878" cy="221787"/>
            </a:xfrm>
          </p:grpSpPr>
          <p:cxnSp>
            <p:nvCxnSpPr>
              <p:cNvPr id="37" name="Gerade Verbindung mit Pfeil 173"/>
              <p:cNvCxnSpPr>
                <a:cxnSpLocks noChangeShapeType="1"/>
              </p:cNvCxnSpPr>
              <p:nvPr/>
            </p:nvCxnSpPr>
            <p:spPr bwMode="auto">
              <a:xfrm flipV="1">
                <a:off x="4159451" y="5719763"/>
                <a:ext cx="143468" cy="221787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38" name="Grafik 174" descr="Ion.pn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 bwMode="auto">
              <a:xfrm>
                <a:off x="4145041" y="5790219"/>
                <a:ext cx="134229" cy="131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3" name="Object 7"/>
          <p:cNvGraphicFramePr>
            <a:graphicFrameLocks noChangeAspect="1"/>
          </p:cNvGraphicFramePr>
          <p:nvPr/>
        </p:nvGraphicFramePr>
        <p:xfrm>
          <a:off x="6248929" y="2013415"/>
          <a:ext cx="1547716" cy="109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2" name="Graph" r:id="rId17" imgW="4276800" imgH="3025440" progId="Origin50.Graph">
                  <p:embed/>
                </p:oleObj>
              </mc:Choice>
              <mc:Fallback>
                <p:oleObj name="Graph" r:id="rId17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929" y="2013415"/>
                        <a:ext cx="1547716" cy="109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3" name="Graph" r:id="rId19" imgW="4276800" imgH="3025440" progId="Origin50.Graph">
                  <p:embed/>
                </p:oleObj>
              </mc:Choice>
              <mc:Fallback>
                <p:oleObj name="Graph" r:id="rId19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feld 48"/>
          <p:cNvSpPr txBox="1"/>
          <p:nvPr/>
        </p:nvSpPr>
        <p:spPr>
          <a:xfrm>
            <a:off x="4089340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0" name="Textfeld 49"/>
          <p:cNvSpPr txBox="1"/>
          <p:nvPr/>
        </p:nvSpPr>
        <p:spPr>
          <a:xfrm>
            <a:off x="5530906" y="319399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1" name="Textfeld 50"/>
          <p:cNvSpPr txBox="1"/>
          <p:nvPr/>
        </p:nvSpPr>
        <p:spPr>
          <a:xfrm>
            <a:off x="7034125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2" name="Textfeld 51"/>
          <p:cNvSpPr txBox="1"/>
          <p:nvPr/>
        </p:nvSpPr>
        <p:spPr>
          <a:xfrm>
            <a:off x="4723186" y="325495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4" name="Textfeld 53"/>
          <p:cNvSpPr txBox="1"/>
          <p:nvPr/>
        </p:nvSpPr>
        <p:spPr>
          <a:xfrm>
            <a:off x="6178606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7564061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=</a:t>
            </a:r>
            <a:endParaRPr lang="de-DE" sz="1400" dirty="0"/>
          </a:p>
        </p:txBody>
      </p:sp>
      <p:graphicFrame>
        <p:nvGraphicFramePr>
          <p:cNvPr id="56" name="Object 9"/>
          <p:cNvGraphicFramePr>
            <a:graphicFrameLocks noChangeAspect="1"/>
          </p:cNvGraphicFramePr>
          <p:nvPr/>
        </p:nvGraphicFramePr>
        <p:xfrm>
          <a:off x="7968528" y="3223200"/>
          <a:ext cx="2794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4" name="Formel" r:id="rId21" imgW="164880" imgH="228600" progId="Equation.3">
                  <p:embed/>
                </p:oleObj>
              </mc:Choice>
              <mc:Fallback>
                <p:oleObj name="Formel" r:id="rId21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528" y="3223200"/>
                        <a:ext cx="279400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feld 56"/>
          <p:cNvSpPr txBox="1"/>
          <p:nvPr/>
        </p:nvSpPr>
        <p:spPr>
          <a:xfrm>
            <a:off x="8062825" y="320923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42" name="Ellipse 41"/>
          <p:cNvSpPr/>
          <p:nvPr/>
        </p:nvSpPr>
        <p:spPr bwMode="auto">
          <a:xfrm>
            <a:off x="1627910" y="983674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4" name="Object 9"/>
          <p:cNvGraphicFramePr>
            <a:graphicFrameLocks noChangeAspect="1"/>
          </p:cNvGraphicFramePr>
          <p:nvPr/>
        </p:nvGraphicFramePr>
        <p:xfrm>
          <a:off x="1708294" y="1003733"/>
          <a:ext cx="255587" cy="31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45" name="Formel" r:id="rId23" imgW="177480" imgH="215640" progId="Equation.3">
                  <p:embed/>
                </p:oleObj>
              </mc:Choice>
              <mc:Fallback>
                <p:oleObj name="Formel" r:id="rId23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294" y="1003733"/>
                        <a:ext cx="255587" cy="319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bgerundetes Rechteck 41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Abgerundetes Rechteck 43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32757A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7928263" y="3210790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23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628" y="2652491"/>
            <a:ext cx="341766" cy="158066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2" name="Formel" r:id="rId7" imgW="469800" imgH="431640" progId="Equation.3">
                  <p:embed/>
                </p:oleObj>
              </mc:Choice>
              <mc:Fallback>
                <p:oleObj name="Formel" r:id="rId7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3" name="Formel" r:id="rId9" imgW="164880" imgH="215640" progId="Equation.3">
                  <p:embed/>
                </p:oleObj>
              </mc:Choice>
              <mc:Fallback>
                <p:oleObj name="Formel" r:id="rId9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4" name="Formel" r:id="rId11" imgW="177480" imgH="215640" progId="Equation.3">
                  <p:embed/>
                </p:oleObj>
              </mc:Choice>
              <mc:Fallback>
                <p:oleObj name="Formel" r:id="rId11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9"/>
          <p:cNvGraphicFramePr>
            <a:graphicFrameLocks noChangeAspect="1"/>
          </p:cNvGraphicFramePr>
          <p:nvPr/>
        </p:nvGraphicFramePr>
        <p:xfrm>
          <a:off x="6930666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5" name="Formel" r:id="rId13" imgW="177480" imgH="215640" progId="Equation.3">
                  <p:embed/>
                </p:oleObj>
              </mc:Choice>
              <mc:Fallback>
                <p:oleObj name="Formel" r:id="rId13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666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3" name="Object 7"/>
          <p:cNvGraphicFramePr>
            <a:graphicFrameLocks noChangeAspect="1"/>
          </p:cNvGraphicFramePr>
          <p:nvPr/>
        </p:nvGraphicFramePr>
        <p:xfrm>
          <a:off x="6248929" y="2013415"/>
          <a:ext cx="1547716" cy="109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6" name="Graph" r:id="rId17" imgW="4276800" imgH="3025440" progId="Origin50.Graph">
                  <p:embed/>
                </p:oleObj>
              </mc:Choice>
              <mc:Fallback>
                <p:oleObj name="Graph" r:id="rId17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929" y="2013415"/>
                        <a:ext cx="1547716" cy="109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7" name="Graph" r:id="rId19" imgW="4276800" imgH="3025440" progId="Origin50.Graph">
                  <p:embed/>
                </p:oleObj>
              </mc:Choice>
              <mc:Fallback>
                <p:oleObj name="Graph" r:id="rId19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feld 48"/>
          <p:cNvSpPr txBox="1"/>
          <p:nvPr/>
        </p:nvSpPr>
        <p:spPr>
          <a:xfrm>
            <a:off x="4089340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0" name="Textfeld 49"/>
          <p:cNvSpPr txBox="1"/>
          <p:nvPr/>
        </p:nvSpPr>
        <p:spPr>
          <a:xfrm>
            <a:off x="5530906" y="319399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1" name="Textfeld 50"/>
          <p:cNvSpPr txBox="1"/>
          <p:nvPr/>
        </p:nvSpPr>
        <p:spPr>
          <a:xfrm>
            <a:off x="7034125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2" name="Textfeld 51"/>
          <p:cNvSpPr txBox="1"/>
          <p:nvPr/>
        </p:nvSpPr>
        <p:spPr>
          <a:xfrm>
            <a:off x="4723186" y="325495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4" name="Textfeld 53"/>
          <p:cNvSpPr txBox="1"/>
          <p:nvPr/>
        </p:nvSpPr>
        <p:spPr>
          <a:xfrm>
            <a:off x="6178606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7564061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=</a:t>
            </a:r>
            <a:endParaRPr lang="de-DE" sz="1400" dirty="0"/>
          </a:p>
        </p:txBody>
      </p:sp>
      <p:graphicFrame>
        <p:nvGraphicFramePr>
          <p:cNvPr id="56" name="Object 9"/>
          <p:cNvGraphicFramePr>
            <a:graphicFrameLocks noChangeAspect="1"/>
          </p:cNvGraphicFramePr>
          <p:nvPr/>
        </p:nvGraphicFramePr>
        <p:xfrm>
          <a:off x="7968528" y="3223200"/>
          <a:ext cx="2794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28" name="Formel" r:id="rId21" imgW="164880" imgH="228600" progId="Equation.3">
                  <p:embed/>
                </p:oleObj>
              </mc:Choice>
              <mc:Fallback>
                <p:oleObj name="Formel" r:id="rId21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528" y="3223200"/>
                        <a:ext cx="279400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feld 56"/>
          <p:cNvSpPr txBox="1"/>
          <p:nvPr/>
        </p:nvSpPr>
        <p:spPr>
          <a:xfrm>
            <a:off x="8062825" y="320923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75" name="Rechteckiger Pfeil 74"/>
          <p:cNvSpPr/>
          <p:nvPr/>
        </p:nvSpPr>
        <p:spPr bwMode="auto">
          <a:xfrm rot="10800000">
            <a:off x="8402784" y="3082636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02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2.77778E-6 0.40139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66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Abgerundetes Rechteck 67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4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32757A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7928263" y="3210790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6" name="Formel" r:id="rId6" imgW="469800" imgH="431640" progId="Equation.3">
                  <p:embed/>
                </p:oleObj>
              </mc:Choice>
              <mc:Fallback>
                <p:oleObj name="Formel" r:id="rId6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7" name="Formel" r:id="rId8" imgW="164880" imgH="215640" progId="Equation.3">
                  <p:embed/>
                </p:oleObj>
              </mc:Choice>
              <mc:Fallback>
                <p:oleObj name="Formel" r:id="rId8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8" name="Formel" r:id="rId10" imgW="177480" imgH="215640" progId="Equation.3">
                  <p:embed/>
                </p:oleObj>
              </mc:Choice>
              <mc:Fallback>
                <p:oleObj name="Formel" r:id="rId10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9"/>
          <p:cNvGraphicFramePr>
            <a:graphicFrameLocks noChangeAspect="1"/>
          </p:cNvGraphicFramePr>
          <p:nvPr/>
        </p:nvGraphicFramePr>
        <p:xfrm>
          <a:off x="6930666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9" name="Formel" r:id="rId12" imgW="177480" imgH="215640" progId="Equation.3">
                  <p:embed/>
                </p:oleObj>
              </mc:Choice>
              <mc:Fallback>
                <p:oleObj name="Formel" r:id="rId12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666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3" name="Object 7"/>
          <p:cNvGraphicFramePr>
            <a:graphicFrameLocks noChangeAspect="1"/>
          </p:cNvGraphicFramePr>
          <p:nvPr/>
        </p:nvGraphicFramePr>
        <p:xfrm>
          <a:off x="6248929" y="2013415"/>
          <a:ext cx="1547716" cy="109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50" name="Graph" r:id="rId16" imgW="4276800" imgH="3025440" progId="Origin50.Graph">
                  <p:embed/>
                </p:oleObj>
              </mc:Choice>
              <mc:Fallback>
                <p:oleObj name="Graph" r:id="rId16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929" y="2013415"/>
                        <a:ext cx="1547716" cy="109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51" name="Graph" r:id="rId18" imgW="4276800" imgH="3025440" progId="Origin50.Graph">
                  <p:embed/>
                </p:oleObj>
              </mc:Choice>
              <mc:Fallback>
                <p:oleObj name="Graph" r:id="rId18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feld 48"/>
          <p:cNvSpPr txBox="1"/>
          <p:nvPr/>
        </p:nvSpPr>
        <p:spPr>
          <a:xfrm>
            <a:off x="4089340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0" name="Textfeld 49"/>
          <p:cNvSpPr txBox="1"/>
          <p:nvPr/>
        </p:nvSpPr>
        <p:spPr>
          <a:xfrm>
            <a:off x="5530906" y="319399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1" name="Textfeld 50"/>
          <p:cNvSpPr txBox="1"/>
          <p:nvPr/>
        </p:nvSpPr>
        <p:spPr>
          <a:xfrm>
            <a:off x="7034125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2" name="Textfeld 51"/>
          <p:cNvSpPr txBox="1"/>
          <p:nvPr/>
        </p:nvSpPr>
        <p:spPr>
          <a:xfrm>
            <a:off x="4723186" y="325495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4" name="Textfeld 53"/>
          <p:cNvSpPr txBox="1"/>
          <p:nvPr/>
        </p:nvSpPr>
        <p:spPr>
          <a:xfrm>
            <a:off x="6178606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7564061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=</a:t>
            </a:r>
            <a:endParaRPr lang="de-DE" sz="1400" dirty="0"/>
          </a:p>
        </p:txBody>
      </p:sp>
      <p:graphicFrame>
        <p:nvGraphicFramePr>
          <p:cNvPr id="56" name="Object 9"/>
          <p:cNvGraphicFramePr>
            <a:graphicFrameLocks noChangeAspect="1"/>
          </p:cNvGraphicFramePr>
          <p:nvPr/>
        </p:nvGraphicFramePr>
        <p:xfrm>
          <a:off x="7968528" y="3223200"/>
          <a:ext cx="2794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52" name="Formel" r:id="rId20" imgW="164880" imgH="228600" progId="Equation.3">
                  <p:embed/>
                </p:oleObj>
              </mc:Choice>
              <mc:Fallback>
                <p:oleObj name="Formel" r:id="rId2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528" y="3223200"/>
                        <a:ext cx="279400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feld 56"/>
          <p:cNvSpPr txBox="1"/>
          <p:nvPr/>
        </p:nvSpPr>
        <p:spPr>
          <a:xfrm>
            <a:off x="8062825" y="320923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pic>
        <p:nvPicPr>
          <p:cNvPr id="63" name="Grafik 62" descr="Spinflip2.WMF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84864" y="4224343"/>
            <a:ext cx="2026800" cy="250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Gerade Verbindung mit Pfeil 173"/>
          <p:cNvCxnSpPr>
            <a:cxnSpLocks noChangeShapeType="1"/>
          </p:cNvCxnSpPr>
          <p:nvPr/>
        </p:nvCxnSpPr>
        <p:spPr bwMode="auto">
          <a:xfrm flipV="1">
            <a:off x="6867798" y="5051281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65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853388" y="5121737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67"/>
          <p:cNvGrpSpPr/>
          <p:nvPr/>
        </p:nvGrpSpPr>
        <p:grpSpPr>
          <a:xfrm rot="6604292">
            <a:off x="6375840" y="5998803"/>
            <a:ext cx="157878" cy="221787"/>
            <a:chOff x="4145041" y="5719763"/>
            <a:chExt cx="157878" cy="221787"/>
          </a:xfrm>
        </p:grpSpPr>
        <p:cxnSp>
          <p:nvCxnSpPr>
            <p:cNvPr id="69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70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70"/>
          <p:cNvGrpSpPr/>
          <p:nvPr/>
        </p:nvGrpSpPr>
        <p:grpSpPr>
          <a:xfrm rot="6604292">
            <a:off x="7234822" y="6005731"/>
            <a:ext cx="157878" cy="221787"/>
            <a:chOff x="4145041" y="5719763"/>
            <a:chExt cx="157878" cy="221787"/>
          </a:xfrm>
        </p:grpSpPr>
        <p:cxnSp>
          <p:nvCxnSpPr>
            <p:cNvPr id="72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73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Rechteckiger Pfeil 74"/>
          <p:cNvSpPr/>
          <p:nvPr/>
        </p:nvSpPr>
        <p:spPr bwMode="auto">
          <a:xfrm rot="10800000">
            <a:off x="8402784" y="3082636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0" name="Grafik 59" descr="mw.emf"/>
          <p:cNvPicPr>
            <a:picLocks noChangeAspect="1"/>
          </p:cNvPicPr>
          <p:nvPr/>
        </p:nvPicPr>
        <p:blipFill>
          <a:blip r:embed="rId23" cstate="print"/>
          <a:srcRect l="65936"/>
          <a:stretch>
            <a:fillRect/>
          </a:stretch>
        </p:blipFill>
        <p:spPr bwMode="auto">
          <a:xfrm rot="5400000">
            <a:off x="971665" y="443175"/>
            <a:ext cx="589812" cy="153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98628" y="5395691"/>
            <a:ext cx="341766" cy="158066"/>
          </a:xfrm>
          <a:prstGeom prst="rect">
            <a:avLst/>
          </a:prstGeom>
          <a:noFill/>
        </p:spPr>
      </p:pic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962117" y="314325"/>
            <a:ext cx="7848600" cy="792163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de-DE" sz="28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Measurement </a:t>
            </a:r>
            <a:r>
              <a:rPr lang="de-DE" sz="2800" b="1" i="1" kern="0" dirty="0" err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cycle</a:t>
            </a:r>
            <a:endParaRPr lang="en-US" sz="28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28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5.55556E-6 L 6.38889E-6 0.62709 " pathEditMode="relative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bgerundetes Rechteck 59"/>
          <p:cNvSpPr/>
          <p:nvPr/>
        </p:nvSpPr>
        <p:spPr bwMode="auto">
          <a:xfrm>
            <a:off x="333374" y="2072309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Abgerundetes Rechteck 60"/>
          <p:cNvSpPr/>
          <p:nvPr/>
        </p:nvSpPr>
        <p:spPr bwMode="auto">
          <a:xfrm>
            <a:off x="342899" y="4844084"/>
            <a:ext cx="947519" cy="13471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Textfeld 12"/>
          <p:cNvSpPr txBox="1">
            <a:spLocks noChangeArrowheads="1"/>
          </p:cNvSpPr>
          <p:nvPr/>
        </p:nvSpPr>
        <p:spPr bwMode="auto">
          <a:xfrm>
            <a:off x="345329" y="2535423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PT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8" name="Textfeld 12"/>
          <p:cNvSpPr txBox="1">
            <a:spLocks noChangeArrowheads="1"/>
          </p:cNvSpPr>
          <p:nvPr/>
        </p:nvSpPr>
        <p:spPr bwMode="auto">
          <a:xfrm>
            <a:off x="354854" y="5307198"/>
            <a:ext cx="445914" cy="3385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AT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578440" y="1250372"/>
            <a:ext cx="384463" cy="3948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5000"/>
                  <a:tint val="66000"/>
                  <a:satMod val="160000"/>
                </a:schemeClr>
              </a:gs>
              <a:gs pos="50000">
                <a:schemeClr val="accent3">
                  <a:lumMod val="65000"/>
                  <a:tint val="44500"/>
                  <a:satMod val="160000"/>
                </a:schemeClr>
              </a:gs>
              <a:gs pos="100000">
                <a:schemeClr val="accent3">
                  <a:lumMod val="6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7581900" y="1565563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007668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7928263" y="3210790"/>
            <a:ext cx="384463" cy="394854"/>
          </a:xfrm>
          <a:prstGeom prst="ellipse">
            <a:avLst/>
          </a:prstGeom>
          <a:gradFill flip="none" rotWithShape="1">
            <a:gsLst>
              <a:gs pos="0">
                <a:srgbClr val="32757A"/>
              </a:gs>
              <a:gs pos="50000">
                <a:srgbClr val="319F85">
                  <a:tint val="44500"/>
                  <a:satMod val="160000"/>
                </a:srgbClr>
              </a:gs>
              <a:gs pos="100000">
                <a:srgbClr val="319F85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6433" name="Picture 1" descr="\\fs01\ankewag$\Dokumente\Diplomarbeit_MATS\Calcium\Setup\Zeichnungen Anke\Falle\Fallenturm3-Model.png"/>
          <p:cNvPicPr>
            <a:picLocks noChangeAspect="1" noChangeArrowheads="1"/>
          </p:cNvPicPr>
          <p:nvPr/>
        </p:nvPicPr>
        <p:blipFill>
          <a:blip r:embed="rId3" cstate="print"/>
          <a:srcRect l="13597" t="6184" r="43869" b="46154"/>
          <a:stretch>
            <a:fillRect/>
          </a:stretch>
        </p:blipFill>
        <p:spPr bwMode="auto">
          <a:xfrm flipH="1">
            <a:off x="0" y="1502519"/>
            <a:ext cx="2915614" cy="4900712"/>
          </a:xfrm>
          <a:prstGeom prst="rect">
            <a:avLst/>
          </a:prstGeom>
          <a:noFill/>
        </p:spPr>
      </p:pic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907800" y="214290"/>
            <a:ext cx="8229217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cycle</a:t>
            </a:r>
            <a:endParaRPr 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083" name="Picture 3" descr="\\fs01\ankewag$\Dokumente\Diplomarbeit_MATS\Calcium\Setup\Zeichnungen Anke\Falle\MW-Horn_abgeschnitt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841" y="460147"/>
            <a:ext cx="876300" cy="498322"/>
          </a:xfrm>
          <a:prstGeom prst="rect">
            <a:avLst/>
          </a:prstGeom>
          <a:noFill/>
        </p:spPr>
      </p:pic>
      <p:pic>
        <p:nvPicPr>
          <p:cNvPr id="11" name="Grafik 10" descr="Spinflip1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241" y="4224343"/>
            <a:ext cx="2027150" cy="2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782307" y="4073237"/>
            <a:ext cx="34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AT: </a:t>
            </a:r>
            <a:r>
              <a:rPr lang="de-DE" u="sng" dirty="0" err="1" smtClean="0"/>
              <a:t>Detection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spin</a:t>
            </a:r>
            <a:r>
              <a:rPr lang="de-DE" u="sng" dirty="0" smtClean="0"/>
              <a:t> </a:t>
            </a:r>
            <a:r>
              <a:rPr lang="de-DE" u="sng" dirty="0" err="1" smtClean="0"/>
              <a:t>orientation</a:t>
            </a:r>
            <a:endParaRPr lang="de-DE" u="sng" dirty="0"/>
          </a:p>
        </p:txBody>
      </p:sp>
      <p:sp>
        <p:nvSpPr>
          <p:cNvPr id="13" name="Textfeld 12"/>
          <p:cNvSpPr txBox="1"/>
          <p:nvPr/>
        </p:nvSpPr>
        <p:spPr>
          <a:xfrm>
            <a:off x="3560633" y="1357744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PT: Measurement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frequency</a:t>
            </a:r>
            <a:r>
              <a:rPr lang="de-DE" u="sng" dirty="0" smtClean="0"/>
              <a:t> </a:t>
            </a:r>
            <a:r>
              <a:rPr lang="de-DE" u="sng" dirty="0" err="1" smtClean="0"/>
              <a:t>ratio</a:t>
            </a:r>
            <a:endParaRPr lang="de-DE" u="sng" dirty="0"/>
          </a:p>
        </p:txBody>
      </p:sp>
      <p:graphicFrame>
        <p:nvGraphicFramePr>
          <p:cNvPr id="175106" name="Object 9"/>
          <p:cNvGraphicFramePr>
            <a:graphicFrameLocks noChangeAspect="1"/>
          </p:cNvGraphicFramePr>
          <p:nvPr/>
        </p:nvGraphicFramePr>
        <p:xfrm>
          <a:off x="7290666" y="1269275"/>
          <a:ext cx="689551" cy="65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0" name="Formel" r:id="rId6" imgW="469800" imgH="431640" progId="Equation.3">
                  <p:embed/>
                </p:oleObj>
              </mc:Choice>
              <mc:Fallback>
                <p:oleObj name="Formel" r:id="rId6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0666" y="1269275"/>
                        <a:ext cx="689551" cy="654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9"/>
          <p:cNvGraphicFramePr>
            <a:graphicFrameLocks noChangeAspect="1"/>
          </p:cNvGraphicFramePr>
          <p:nvPr/>
        </p:nvGraphicFramePr>
        <p:xfrm>
          <a:off x="3985507" y="3212087"/>
          <a:ext cx="278718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1" name="Formel" r:id="rId8" imgW="164880" imgH="215640" progId="Equation.3">
                  <p:embed/>
                </p:oleObj>
              </mc:Choice>
              <mc:Fallback>
                <p:oleObj name="Formel" r:id="rId8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507" y="3212087"/>
                        <a:ext cx="278718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9"/>
          <p:cNvGraphicFramePr>
            <a:graphicFrameLocks noChangeAspect="1"/>
          </p:cNvGraphicFramePr>
          <p:nvPr/>
        </p:nvGraphicFramePr>
        <p:xfrm>
          <a:off x="5423115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2" name="Formel" r:id="rId10" imgW="177480" imgH="215640" progId="Equation.3">
                  <p:embed/>
                </p:oleObj>
              </mc:Choice>
              <mc:Fallback>
                <p:oleObj name="Formel" r:id="rId10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115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9"/>
          <p:cNvGraphicFramePr>
            <a:graphicFrameLocks noChangeAspect="1"/>
          </p:cNvGraphicFramePr>
          <p:nvPr/>
        </p:nvGraphicFramePr>
        <p:xfrm>
          <a:off x="6930666" y="3212087"/>
          <a:ext cx="299674" cy="37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3" name="Formel" r:id="rId12" imgW="177480" imgH="215640" progId="Equation.3">
                  <p:embed/>
                </p:oleObj>
              </mc:Choice>
              <mc:Fallback>
                <p:oleObj name="Formel" r:id="rId12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666" y="3212087"/>
                        <a:ext cx="299674" cy="375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hteckiger Pfeil 20"/>
          <p:cNvSpPr/>
          <p:nvPr/>
        </p:nvSpPr>
        <p:spPr bwMode="auto">
          <a:xfrm>
            <a:off x="2545775" y="2462645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Gerade Verbindung mit Pfeil 173"/>
          <p:cNvCxnSpPr>
            <a:cxnSpLocks noChangeShapeType="1"/>
          </p:cNvCxnSpPr>
          <p:nvPr/>
        </p:nvCxnSpPr>
        <p:spPr bwMode="auto">
          <a:xfrm flipV="1">
            <a:off x="4076107" y="4971618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29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061697" y="5042074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173"/>
          <p:cNvCxnSpPr>
            <a:cxnSpLocks noChangeShapeType="1"/>
          </p:cNvCxnSpPr>
          <p:nvPr/>
        </p:nvCxnSpPr>
        <p:spPr bwMode="auto">
          <a:xfrm flipV="1">
            <a:off x="3404594" y="4995430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33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390184" y="5065886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/>
          <p:nvPr/>
        </p:nvGrpSpPr>
        <p:grpSpPr>
          <a:xfrm rot="6604292">
            <a:off x="3771185" y="5950312"/>
            <a:ext cx="157878" cy="221787"/>
            <a:chOff x="4145041" y="5719763"/>
            <a:chExt cx="157878" cy="221787"/>
          </a:xfrm>
        </p:grpSpPr>
        <p:cxnSp>
          <p:nvCxnSpPr>
            <p:cNvPr id="37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38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Grafik 40" descr="phasenmessun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05257" y="2094127"/>
            <a:ext cx="1431020" cy="947101"/>
          </a:xfrm>
          <a:prstGeom prst="rect">
            <a:avLst/>
          </a:prstGeom>
        </p:spPr>
      </p:pic>
      <p:graphicFrame>
        <p:nvGraphicFramePr>
          <p:cNvPr id="43" name="Object 7"/>
          <p:cNvGraphicFramePr>
            <a:graphicFrameLocks noChangeAspect="1"/>
          </p:cNvGraphicFramePr>
          <p:nvPr/>
        </p:nvGraphicFramePr>
        <p:xfrm>
          <a:off x="6248929" y="2013415"/>
          <a:ext cx="1547716" cy="109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4" name="Graph" r:id="rId16" imgW="4276800" imgH="3025440" progId="Origin50.Graph">
                  <p:embed/>
                </p:oleObj>
              </mc:Choice>
              <mc:Fallback>
                <p:oleObj name="Graph" r:id="rId16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929" y="2013415"/>
                        <a:ext cx="1547716" cy="109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/>
        </p:nvGraphicFramePr>
        <p:xfrm>
          <a:off x="3309998" y="2015835"/>
          <a:ext cx="1540824" cy="109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5" name="Graph" r:id="rId18" imgW="4276800" imgH="3025440" progId="Origin50.Graph">
                  <p:embed/>
                </p:oleObj>
              </mc:Choice>
              <mc:Fallback>
                <p:oleObj name="Graph" r:id="rId18" imgW="4276800" imgH="3025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98" y="2015835"/>
                        <a:ext cx="1540824" cy="1090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feld 48"/>
          <p:cNvSpPr txBox="1"/>
          <p:nvPr/>
        </p:nvSpPr>
        <p:spPr>
          <a:xfrm>
            <a:off x="4089340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0" name="Textfeld 49"/>
          <p:cNvSpPr txBox="1"/>
          <p:nvPr/>
        </p:nvSpPr>
        <p:spPr>
          <a:xfrm>
            <a:off x="5530906" y="319399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1" name="Textfeld 50"/>
          <p:cNvSpPr txBox="1"/>
          <p:nvPr/>
        </p:nvSpPr>
        <p:spPr>
          <a:xfrm>
            <a:off x="7034125" y="318637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sp>
        <p:nvSpPr>
          <p:cNvPr id="52" name="Textfeld 51"/>
          <p:cNvSpPr txBox="1"/>
          <p:nvPr/>
        </p:nvSpPr>
        <p:spPr>
          <a:xfrm>
            <a:off x="4723186" y="325495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4" name="Textfeld 53"/>
          <p:cNvSpPr txBox="1"/>
          <p:nvPr/>
        </p:nvSpPr>
        <p:spPr>
          <a:xfrm>
            <a:off x="6178606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+</a:t>
            </a:r>
            <a:endParaRPr lang="de-DE" sz="1400" dirty="0"/>
          </a:p>
        </p:txBody>
      </p:sp>
      <p:sp>
        <p:nvSpPr>
          <p:cNvPr id="55" name="Textfeld 54"/>
          <p:cNvSpPr txBox="1"/>
          <p:nvPr/>
        </p:nvSpPr>
        <p:spPr>
          <a:xfrm>
            <a:off x="7564061" y="3270190"/>
            <a:ext cx="23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=</a:t>
            </a:r>
            <a:endParaRPr lang="de-DE" sz="1400" dirty="0"/>
          </a:p>
        </p:txBody>
      </p:sp>
      <p:graphicFrame>
        <p:nvGraphicFramePr>
          <p:cNvPr id="56" name="Object 9"/>
          <p:cNvGraphicFramePr>
            <a:graphicFrameLocks noChangeAspect="1"/>
          </p:cNvGraphicFramePr>
          <p:nvPr/>
        </p:nvGraphicFramePr>
        <p:xfrm>
          <a:off x="7968528" y="3223200"/>
          <a:ext cx="2794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76" name="Formel" r:id="rId20" imgW="164880" imgH="228600" progId="Equation.3">
                  <p:embed/>
                </p:oleObj>
              </mc:Choice>
              <mc:Fallback>
                <p:oleObj name="Formel" r:id="rId2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8528" y="3223200"/>
                        <a:ext cx="279400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feld 56"/>
          <p:cNvSpPr txBox="1"/>
          <p:nvPr/>
        </p:nvSpPr>
        <p:spPr>
          <a:xfrm>
            <a:off x="8062825" y="3209230"/>
            <a:ext cx="238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</a:t>
            </a:r>
            <a:endParaRPr lang="de-DE" sz="1100" dirty="0"/>
          </a:p>
        </p:txBody>
      </p:sp>
      <p:pic>
        <p:nvPicPr>
          <p:cNvPr id="63" name="Grafik 62" descr="Spinflip2.WMF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84864" y="4224343"/>
            <a:ext cx="2026800" cy="250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Gerade Verbindung mit Pfeil 173"/>
          <p:cNvCxnSpPr>
            <a:cxnSpLocks noChangeShapeType="1"/>
          </p:cNvCxnSpPr>
          <p:nvPr/>
        </p:nvCxnSpPr>
        <p:spPr bwMode="auto">
          <a:xfrm flipV="1">
            <a:off x="6867798" y="5051281"/>
            <a:ext cx="143468" cy="221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med" len="med"/>
            <a:tailEnd type="triangle" w="med" len="med"/>
          </a:ln>
        </p:spPr>
      </p:cxnSp>
      <p:pic>
        <p:nvPicPr>
          <p:cNvPr id="65" name="Grafik 174" descr="I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853388" y="5121737"/>
            <a:ext cx="134229" cy="1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67"/>
          <p:cNvGrpSpPr/>
          <p:nvPr/>
        </p:nvGrpSpPr>
        <p:grpSpPr>
          <a:xfrm rot="6604292">
            <a:off x="6375840" y="5998803"/>
            <a:ext cx="157878" cy="221787"/>
            <a:chOff x="4145041" y="5719763"/>
            <a:chExt cx="157878" cy="221787"/>
          </a:xfrm>
        </p:grpSpPr>
        <p:cxnSp>
          <p:nvCxnSpPr>
            <p:cNvPr id="69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70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70"/>
          <p:cNvGrpSpPr/>
          <p:nvPr/>
        </p:nvGrpSpPr>
        <p:grpSpPr>
          <a:xfrm rot="6604292">
            <a:off x="7234822" y="6005731"/>
            <a:ext cx="157878" cy="221787"/>
            <a:chOff x="4145041" y="5719763"/>
            <a:chExt cx="157878" cy="221787"/>
          </a:xfrm>
        </p:grpSpPr>
        <p:cxnSp>
          <p:nvCxnSpPr>
            <p:cNvPr id="72" name="Gerade Verbindung mit Pfeil 173"/>
            <p:cNvCxnSpPr>
              <a:cxnSpLocks noChangeShapeType="1"/>
            </p:cNvCxnSpPr>
            <p:nvPr/>
          </p:nvCxnSpPr>
          <p:spPr bwMode="auto">
            <a:xfrm flipV="1">
              <a:off x="4159451" y="5719763"/>
              <a:ext cx="143468" cy="22178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</p:cxnSp>
        <p:pic>
          <p:nvPicPr>
            <p:cNvPr id="73" name="Grafik 174" descr="Io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145041" y="5790219"/>
              <a:ext cx="134229" cy="13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Rechteckiger Pfeil 74"/>
          <p:cNvSpPr/>
          <p:nvPr/>
        </p:nvSpPr>
        <p:spPr bwMode="auto">
          <a:xfrm rot="10800000">
            <a:off x="8402784" y="3082636"/>
            <a:ext cx="426026" cy="1891146"/>
          </a:xfrm>
          <a:prstGeom prst="ben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6" name="Pfeil nach links und rechts 75"/>
          <p:cNvSpPr/>
          <p:nvPr/>
        </p:nvSpPr>
        <p:spPr bwMode="auto">
          <a:xfrm>
            <a:off x="4748646" y="5413664"/>
            <a:ext cx="1194954" cy="218209"/>
          </a:xfrm>
          <a:prstGeom prst="leftRightArrow">
            <a:avLst/>
          </a:prstGeom>
          <a:solidFill>
            <a:srgbClr val="3275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4904509" y="5133109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Compare</a:t>
            </a:r>
            <a:endParaRPr lang="de-DE" sz="1400" dirty="0"/>
          </a:p>
        </p:txBody>
      </p:sp>
      <p:sp>
        <p:nvSpPr>
          <p:cNvPr id="78" name="Textfeld 77"/>
          <p:cNvSpPr txBox="1"/>
          <p:nvPr/>
        </p:nvSpPr>
        <p:spPr>
          <a:xfrm>
            <a:off x="4921828" y="558684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spin</a:t>
            </a:r>
            <a:r>
              <a:rPr lang="de-DE" sz="1400" dirty="0" smtClean="0"/>
              <a:t> </a:t>
            </a:r>
            <a:r>
              <a:rPr lang="de-DE" sz="1400" dirty="0" err="1" smtClean="0"/>
              <a:t>state</a:t>
            </a:r>
            <a:endParaRPr lang="de-DE" sz="1400" dirty="0"/>
          </a:p>
        </p:txBody>
      </p:sp>
      <p:pic>
        <p:nvPicPr>
          <p:cNvPr id="67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98628" y="5395691"/>
            <a:ext cx="341766" cy="1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8503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g-Factor Resonance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uppieren 10"/>
          <p:cNvGrpSpPr/>
          <p:nvPr/>
        </p:nvGrpSpPr>
        <p:grpSpPr>
          <a:xfrm>
            <a:off x="444500" y="876300"/>
            <a:ext cx="6127750" cy="4094163"/>
            <a:chOff x="444500" y="876300"/>
            <a:chExt cx="6127750" cy="4094163"/>
          </a:xfrm>
        </p:grpSpPr>
        <p:sp>
          <p:nvSpPr>
            <p:cNvPr id="7" name="Textfeld 5"/>
            <p:cNvSpPr txBox="1">
              <a:spLocks noChangeArrowheads="1"/>
            </p:cNvSpPr>
            <p:nvPr/>
          </p:nvSpPr>
          <p:spPr bwMode="auto">
            <a:xfrm>
              <a:off x="444500" y="876300"/>
              <a:ext cx="6127750" cy="409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9" tIns="45709" rIns="91419" bIns="45709">
              <a:spAutoFit/>
            </a:bodyPr>
            <a:lstStyle/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dirty="0">
                  <a:solidFill>
                    <a:srgbClr val="007668"/>
                  </a:solidFill>
                  <a:latin typeface="+mj-lt"/>
                </a:rPr>
                <a:t> Many repetitions for random frequencies</a:t>
              </a:r>
            </a:p>
            <a:p>
              <a:pPr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defRPr/>
              </a:pPr>
              <a:r>
                <a:rPr lang="en-US" sz="1600" i="1" dirty="0">
                  <a:solidFill>
                    <a:srgbClr val="007668"/>
                  </a:solidFill>
                  <a:latin typeface="+mj-lt"/>
                </a:rPr>
                <a:t> g</a:t>
              </a:r>
              <a:r>
                <a:rPr lang="en-US" sz="1600" dirty="0">
                  <a:solidFill>
                    <a:srgbClr val="007668"/>
                  </a:solidFill>
                  <a:latin typeface="+mj-lt"/>
                </a:rPr>
                <a:t>-factor resonance</a:t>
              </a:r>
            </a:p>
            <a:p>
              <a:pPr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defRPr/>
              </a:pPr>
              <a:endParaRPr lang="en-US" sz="1600" dirty="0">
                <a:solidFill>
                  <a:srgbClr val="007668"/>
                </a:solidFill>
                <a:latin typeface="+mj-lt"/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dirty="0">
                  <a:solidFill>
                    <a:srgbClr val="007668"/>
                  </a:solidFill>
                  <a:cs typeface="Times New Roman" pitchFamily="18" charset="0"/>
                </a:rPr>
                <a:t> </a:t>
              </a:r>
              <a:r>
                <a:rPr lang="en-US" sz="1600" dirty="0" smtClean="0">
                  <a:solidFill>
                    <a:srgbClr val="007668"/>
                  </a:solidFill>
                  <a:cs typeface="Times New Roman" pitchFamily="18" charset="0"/>
                </a:rPr>
                <a:t>Γ</a:t>
              </a:r>
              <a:r>
                <a:rPr lang="en-US" sz="1600" baseline="-25000" dirty="0" smtClean="0">
                  <a:solidFill>
                    <a:srgbClr val="007668"/>
                  </a:solidFill>
                  <a:cs typeface="Times New Roman" pitchFamily="18" charset="0"/>
                </a:rPr>
                <a:t>0</a:t>
              </a:r>
              <a:r>
                <a:rPr lang="en-US" sz="1600" dirty="0" smtClean="0">
                  <a:solidFill>
                    <a:srgbClr val="007668"/>
                  </a:solidFill>
                </a:rPr>
                <a:t> </a:t>
              </a:r>
              <a:r>
                <a:rPr lang="en-US" sz="1600" dirty="0">
                  <a:solidFill>
                    <a:srgbClr val="007668"/>
                  </a:solidFill>
                </a:rPr>
                <a:t>is extracted from fit</a:t>
              </a: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marL="0"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i="1" dirty="0" smtClean="0">
                  <a:solidFill>
                    <a:srgbClr val="008E7D"/>
                  </a:solidFill>
                </a:rPr>
                <a:t> </a:t>
              </a:r>
              <a:r>
                <a:rPr lang="en-US" sz="1600" i="1" dirty="0" smtClean="0">
                  <a:solidFill>
                    <a:srgbClr val="007668"/>
                  </a:solidFill>
                </a:rPr>
                <a:t>g</a:t>
              </a:r>
              <a:r>
                <a:rPr lang="en-US" sz="1600" dirty="0" smtClean="0">
                  <a:solidFill>
                    <a:srgbClr val="007668"/>
                  </a:solidFill>
                </a:rPr>
                <a:t>-factor </a:t>
              </a:r>
              <a:r>
                <a:rPr lang="en-US" sz="1600" dirty="0">
                  <a:solidFill>
                    <a:srgbClr val="007668"/>
                  </a:solidFill>
                </a:rPr>
                <a:t>is calculated</a:t>
              </a: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  <a:latin typeface="+mj-lt"/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 dirty="0">
                <a:latin typeface="+mn-lt"/>
              </a:endParaRPr>
            </a:p>
          </p:txBody>
        </p:sp>
        <p:graphicFrame>
          <p:nvGraphicFramePr>
            <p:cNvPr id="11267" name="Object 9"/>
            <p:cNvGraphicFramePr>
              <a:graphicFrameLocks noChangeAspect="1"/>
            </p:cNvGraphicFramePr>
            <p:nvPr/>
          </p:nvGraphicFramePr>
          <p:xfrm>
            <a:off x="2809875" y="2571750"/>
            <a:ext cx="1420813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0" name="Formel" r:id="rId3" imgW="901309" imgH="431613" progId="Equation.3">
                    <p:embed/>
                  </p:oleObj>
                </mc:Choice>
                <mc:Fallback>
                  <p:oleObj name="Formel" r:id="rId3" imgW="901309" imgH="4316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9875" y="2571750"/>
                          <a:ext cx="1420813" cy="704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867065"/>
            <a:ext cx="4149679" cy="314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867065"/>
            <a:ext cx="4149679" cy="314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g-Factor Resonance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uppieren 10"/>
          <p:cNvGrpSpPr/>
          <p:nvPr/>
        </p:nvGrpSpPr>
        <p:grpSpPr>
          <a:xfrm>
            <a:off x="444500" y="876300"/>
            <a:ext cx="6127750" cy="4094163"/>
            <a:chOff x="444500" y="876300"/>
            <a:chExt cx="6127750" cy="4094163"/>
          </a:xfrm>
        </p:grpSpPr>
        <p:sp>
          <p:nvSpPr>
            <p:cNvPr id="7" name="Textfeld 5"/>
            <p:cNvSpPr txBox="1">
              <a:spLocks noChangeArrowheads="1"/>
            </p:cNvSpPr>
            <p:nvPr/>
          </p:nvSpPr>
          <p:spPr bwMode="auto">
            <a:xfrm>
              <a:off x="444500" y="876300"/>
              <a:ext cx="6127750" cy="409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9" tIns="45709" rIns="91419" bIns="45709">
              <a:spAutoFit/>
            </a:bodyPr>
            <a:lstStyle/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dirty="0">
                  <a:solidFill>
                    <a:srgbClr val="007668"/>
                  </a:solidFill>
                  <a:latin typeface="+mj-lt"/>
                </a:rPr>
                <a:t> Many repetitions for random frequencies</a:t>
              </a:r>
            </a:p>
            <a:p>
              <a:pPr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defRPr/>
              </a:pPr>
              <a:r>
                <a:rPr lang="en-US" sz="1600" i="1" dirty="0">
                  <a:solidFill>
                    <a:srgbClr val="007668"/>
                  </a:solidFill>
                  <a:latin typeface="+mj-lt"/>
                </a:rPr>
                <a:t> g</a:t>
              </a:r>
              <a:r>
                <a:rPr lang="en-US" sz="1600" dirty="0">
                  <a:solidFill>
                    <a:srgbClr val="007668"/>
                  </a:solidFill>
                  <a:latin typeface="+mj-lt"/>
                </a:rPr>
                <a:t>-factor resonance</a:t>
              </a:r>
            </a:p>
            <a:p>
              <a:pPr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defRPr/>
              </a:pPr>
              <a:endParaRPr lang="en-US" sz="1600" dirty="0">
                <a:solidFill>
                  <a:srgbClr val="007668"/>
                </a:solidFill>
                <a:latin typeface="+mj-lt"/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dirty="0">
                  <a:solidFill>
                    <a:srgbClr val="007668"/>
                  </a:solidFill>
                  <a:cs typeface="Times New Roman" pitchFamily="18" charset="0"/>
                </a:rPr>
                <a:t> </a:t>
              </a:r>
              <a:r>
                <a:rPr lang="en-US" sz="1600" dirty="0" smtClean="0">
                  <a:solidFill>
                    <a:srgbClr val="007668"/>
                  </a:solidFill>
                  <a:cs typeface="Times New Roman" pitchFamily="18" charset="0"/>
                </a:rPr>
                <a:t>Γ</a:t>
              </a:r>
              <a:r>
                <a:rPr lang="en-US" sz="1600" baseline="-25000" dirty="0" smtClean="0">
                  <a:solidFill>
                    <a:srgbClr val="007668"/>
                  </a:solidFill>
                  <a:cs typeface="Times New Roman" pitchFamily="18" charset="0"/>
                </a:rPr>
                <a:t>0</a:t>
              </a:r>
              <a:r>
                <a:rPr lang="en-US" sz="1600" dirty="0" smtClean="0">
                  <a:solidFill>
                    <a:srgbClr val="007668"/>
                  </a:solidFill>
                </a:rPr>
                <a:t> </a:t>
              </a:r>
              <a:r>
                <a:rPr lang="en-US" sz="1600" dirty="0">
                  <a:solidFill>
                    <a:srgbClr val="007668"/>
                  </a:solidFill>
                </a:rPr>
                <a:t>is extracted from fit</a:t>
              </a: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marL="0" lvl="2"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600" i="1" dirty="0" smtClean="0">
                  <a:solidFill>
                    <a:srgbClr val="008E7D"/>
                  </a:solidFill>
                </a:rPr>
                <a:t> </a:t>
              </a:r>
              <a:r>
                <a:rPr lang="en-US" sz="1600" i="1" dirty="0" smtClean="0">
                  <a:solidFill>
                    <a:srgbClr val="007668"/>
                  </a:solidFill>
                </a:rPr>
                <a:t>g</a:t>
              </a:r>
              <a:r>
                <a:rPr lang="en-US" sz="1600" dirty="0" smtClean="0">
                  <a:solidFill>
                    <a:srgbClr val="007668"/>
                  </a:solidFill>
                </a:rPr>
                <a:t>-factor </a:t>
              </a:r>
              <a:r>
                <a:rPr lang="en-US" sz="1600" dirty="0">
                  <a:solidFill>
                    <a:srgbClr val="007668"/>
                  </a:solidFill>
                </a:rPr>
                <a:t>is calculated</a:t>
              </a: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endParaRPr lang="en-US" sz="1600" dirty="0">
                <a:solidFill>
                  <a:srgbClr val="007668"/>
                </a:solidFill>
                <a:latin typeface="+mj-lt"/>
              </a:endParaRPr>
            </a:p>
            <a:p>
              <a:pPr fontAlgn="auto">
                <a:lnSpc>
                  <a:spcPts val="2373"/>
                </a:lnSpc>
                <a:spcBef>
                  <a:spcPts val="0"/>
                </a:spcBef>
                <a:spcAft>
                  <a:spcPts val="0"/>
                </a:spcAft>
                <a:buSzPct val="100000"/>
                <a:defRPr/>
              </a:pPr>
              <a:endParaRPr lang="en-US" sz="1600" dirty="0">
                <a:latin typeface="+mn-lt"/>
              </a:endParaRPr>
            </a:p>
          </p:txBody>
        </p:sp>
        <p:graphicFrame>
          <p:nvGraphicFramePr>
            <p:cNvPr id="11267" name="Object 9"/>
            <p:cNvGraphicFramePr>
              <a:graphicFrameLocks noChangeAspect="1"/>
            </p:cNvGraphicFramePr>
            <p:nvPr/>
          </p:nvGraphicFramePr>
          <p:xfrm>
            <a:off x="2809875" y="2571750"/>
            <a:ext cx="1420813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58" name="Formel" r:id="rId4" imgW="901309" imgH="431613" progId="Equation.3">
                    <p:embed/>
                  </p:oleObj>
                </mc:Choice>
                <mc:Fallback>
                  <p:oleObj name="Formel" r:id="rId4" imgW="901309" imgH="4316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9875" y="2571750"/>
                          <a:ext cx="1420813" cy="704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01800" y="3994150"/>
            <a:ext cx="5184775" cy="977900"/>
            <a:chOff x="4508500" y="4318000"/>
            <a:chExt cx="4610147" cy="977900"/>
          </a:xfrm>
        </p:grpSpPr>
        <p:sp>
          <p:nvSpPr>
            <p:cNvPr id="11273" name="Rounded Rectangle 16"/>
            <p:cNvSpPr>
              <a:spLocks noChangeArrowheads="1"/>
            </p:cNvSpPr>
            <p:nvPr/>
          </p:nvSpPr>
          <p:spPr bwMode="auto">
            <a:xfrm>
              <a:off x="4508500" y="4318000"/>
              <a:ext cx="4406900" cy="977900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/>
                </a:gs>
                <a:gs pos="100000">
                  <a:srgbClr val="00A490"/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sp>
          <p:nvSpPr>
            <p:cNvPr id="11274" name="TextBox 17"/>
            <p:cNvSpPr txBox="1">
              <a:spLocks noChangeArrowheads="1"/>
            </p:cNvSpPr>
            <p:nvPr/>
          </p:nvSpPr>
          <p:spPr bwMode="auto">
            <a:xfrm>
              <a:off x="4709391" y="4391005"/>
              <a:ext cx="440925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400" i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g</a:t>
              </a:r>
              <a:r>
                <a:rPr lang="de-DE" sz="2400" baseline="-25000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exp </a:t>
              </a:r>
              <a:r>
                <a:rPr lang="de-DE" sz="2400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= </a:t>
              </a:r>
              <a:r>
                <a:rPr lang="de-DE" sz="2400" dirty="0" smtClean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1.995 348 959 04</a:t>
              </a:r>
              <a:r>
                <a:rPr lang="de-DE" sz="2400" dirty="0" smtClean="0">
                  <a:solidFill>
                    <a:schemeClr val="bg1"/>
                  </a:solidFill>
                </a:rPr>
                <a:t>(8)(6)</a:t>
              </a:r>
              <a:endParaRPr lang="de-DE" sz="2400" dirty="0">
                <a:solidFill>
                  <a:schemeClr val="bg1"/>
                </a:solidFill>
              </a:endParaRPr>
            </a:p>
            <a:p>
              <a:r>
                <a:rPr lang="de-DE" sz="2400" i="1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g</a:t>
              </a:r>
              <a:r>
                <a:rPr lang="de-DE" sz="2400" baseline="-25000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theo</a:t>
              </a:r>
              <a:r>
                <a:rPr lang="de-DE" sz="2400" dirty="0">
                  <a:solidFill>
                    <a:schemeClr val="bg1"/>
                  </a:solidFill>
                  <a:latin typeface="Helvetica" pitchFamily="34" charset="0"/>
                  <a:cs typeface="Helvetica" pitchFamily="34" charset="0"/>
                </a:rPr>
                <a:t>= </a:t>
              </a:r>
              <a:r>
                <a:rPr lang="de-DE" sz="2400" dirty="0">
                  <a:solidFill>
                    <a:schemeClr val="bg1"/>
                  </a:solidFill>
                </a:rPr>
                <a:t>1.995 348 958 </a:t>
              </a:r>
              <a:r>
                <a:rPr lang="de-DE" sz="2400" dirty="0" smtClean="0">
                  <a:solidFill>
                    <a:schemeClr val="bg1"/>
                  </a:solidFill>
                </a:rPr>
                <a:t>0(17</a:t>
              </a:r>
              <a:r>
                <a:rPr lang="de-DE" sz="2400" dirty="0">
                  <a:solidFill>
                    <a:schemeClr val="bg1"/>
                  </a:solidFill>
                </a:rPr>
                <a:t>)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272" name="Textfeld 16"/>
          <p:cNvSpPr txBox="1">
            <a:spLocks noChangeArrowheads="1"/>
          </p:cNvSpPr>
          <p:nvPr/>
        </p:nvSpPr>
        <p:spPr bwMode="auto">
          <a:xfrm>
            <a:off x="1905000" y="5800725"/>
            <a:ext cx="59818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Theoretical value by:</a:t>
            </a:r>
          </a:p>
          <a:p>
            <a:r>
              <a:rPr lang="en-US" sz="1600" dirty="0"/>
              <a:t>    [Z. </a:t>
            </a:r>
            <a:r>
              <a:rPr lang="en-US" sz="1600" dirty="0" smtClean="0"/>
              <a:t>Harman, </a:t>
            </a:r>
            <a:r>
              <a:rPr lang="en-US" sz="1600" dirty="0"/>
              <a:t>J. </a:t>
            </a:r>
            <a:r>
              <a:rPr lang="en-US" sz="1600" dirty="0" err="1"/>
              <a:t>Zatorski</a:t>
            </a:r>
            <a:r>
              <a:rPr lang="en-US" sz="1600" dirty="0" smtClean="0"/>
              <a:t>, C.H. Keitel, </a:t>
            </a:r>
            <a:r>
              <a:rPr lang="en-US" sz="1600" dirty="0"/>
              <a:t>C. </a:t>
            </a:r>
            <a:r>
              <a:rPr lang="en-US" sz="1600" dirty="0" err="1"/>
              <a:t>Pachucki</a:t>
            </a:r>
            <a:r>
              <a:rPr lang="en-US" sz="1600" dirty="0"/>
              <a:t> et al. 2011]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5851" y="4984234"/>
            <a:ext cx="2960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[S. Sturm et al., PRL 107, 2 (2011)]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1702525" y="1031037"/>
            <a:ext cx="5391150" cy="4368800"/>
            <a:chOff x="1663700" y="2019300"/>
            <a:chExt cx="5391150" cy="4368800"/>
          </a:xfrm>
        </p:grpSpPr>
        <p:sp>
          <p:nvSpPr>
            <p:cNvPr id="15" name="Rechteck 8"/>
            <p:cNvSpPr>
              <a:spLocks noChangeArrowheads="1"/>
            </p:cNvSpPr>
            <p:nvPr/>
          </p:nvSpPr>
          <p:spPr bwMode="auto">
            <a:xfrm>
              <a:off x="1663700" y="5453063"/>
              <a:ext cx="457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Error dominated by uncertainty of electron mass</a:t>
              </a:r>
            </a:p>
          </p:txBody>
        </p:sp>
        <p:grpSp>
          <p:nvGrpSpPr>
            <p:cNvPr id="16" name="Group 18"/>
            <p:cNvGrpSpPr>
              <a:grpSpLocks/>
            </p:cNvGrpSpPr>
            <p:nvPr/>
          </p:nvGrpSpPr>
          <p:grpSpPr bwMode="auto">
            <a:xfrm>
              <a:off x="1689100" y="3994150"/>
              <a:ext cx="5184775" cy="977900"/>
              <a:chOff x="4508500" y="4318000"/>
              <a:chExt cx="4610147" cy="977900"/>
            </a:xfrm>
          </p:grpSpPr>
          <p:sp>
            <p:nvSpPr>
              <p:cNvPr id="27" name="Rounded Rectangle 16"/>
              <p:cNvSpPr>
                <a:spLocks noChangeArrowheads="1"/>
              </p:cNvSpPr>
              <p:nvPr/>
            </p:nvSpPr>
            <p:spPr bwMode="auto">
              <a:xfrm>
                <a:off x="4508500" y="4318000"/>
                <a:ext cx="4406900" cy="977900"/>
              </a:xfrm>
              <a:prstGeom prst="roundRect">
                <a:avLst>
                  <a:gd name="adj" fmla="val 8949"/>
                </a:avLst>
              </a:prstGeom>
              <a:gradFill rotWithShape="0">
                <a:gsLst>
                  <a:gs pos="0">
                    <a:srgbClr val="007668"/>
                  </a:gs>
                  <a:gs pos="100000">
                    <a:srgbClr val="00A490"/>
                  </a:gs>
                </a:gsLst>
                <a:lin ang="2700000" scaled="1"/>
              </a:gradFill>
              <a:ln w="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4176713"/>
                <a:endParaRPr lang="en-US" sz="8200"/>
              </a:p>
            </p:txBody>
          </p:sp>
          <p:sp>
            <p:nvSpPr>
              <p:cNvPr id="28" name="TextBox 17"/>
              <p:cNvSpPr txBox="1">
                <a:spLocks noChangeArrowheads="1"/>
              </p:cNvSpPr>
              <p:nvPr/>
            </p:nvSpPr>
            <p:spPr bwMode="auto">
              <a:xfrm>
                <a:off x="4709391" y="4391005"/>
                <a:ext cx="440925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400" i="1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g</a:t>
                </a:r>
                <a:r>
                  <a:rPr lang="de-DE" sz="2400" baseline="-25000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exp </a:t>
                </a:r>
                <a:r>
                  <a:rPr lang="de-DE" sz="2400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= </a:t>
                </a:r>
                <a:r>
                  <a:rPr lang="de-DE" sz="2400" dirty="0">
                    <a:solidFill>
                      <a:schemeClr val="bg1"/>
                    </a:solidFill>
                  </a:rPr>
                  <a:t>1.995 348 958 7 (5)(3)(8</a:t>
                </a:r>
                <a:r>
                  <a:rPr lang="de-DE" sz="2400" dirty="0" smtClean="0">
                    <a:solidFill>
                      <a:schemeClr val="bg1"/>
                    </a:solidFill>
                  </a:rPr>
                  <a:t>)</a:t>
                </a:r>
                <a:endParaRPr lang="de-DE" sz="2400" dirty="0">
                  <a:solidFill>
                    <a:schemeClr val="bg1"/>
                  </a:solidFill>
                </a:endParaRPr>
              </a:p>
              <a:p>
                <a:r>
                  <a:rPr lang="de-DE" sz="2400" i="1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g</a:t>
                </a:r>
                <a:r>
                  <a:rPr lang="de-DE" sz="2400" baseline="-25000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theo</a:t>
                </a:r>
                <a:r>
                  <a:rPr lang="de-DE" sz="2400" dirty="0">
                    <a:solidFill>
                      <a:schemeClr val="bg1"/>
                    </a:solidFill>
                    <a:latin typeface="Helvetica" pitchFamily="34" charset="0"/>
                    <a:cs typeface="Helvetica" pitchFamily="34" charset="0"/>
                  </a:rPr>
                  <a:t>= </a:t>
                </a:r>
                <a:r>
                  <a:rPr lang="de-DE" sz="2400" dirty="0">
                    <a:solidFill>
                      <a:schemeClr val="bg1"/>
                    </a:solidFill>
                  </a:rPr>
                  <a:t>1.995 348 958 0 (17) 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feld 16"/>
            <p:cNvSpPr txBox="1">
              <a:spLocks noChangeArrowheads="1"/>
            </p:cNvSpPr>
            <p:nvPr/>
          </p:nvSpPr>
          <p:spPr bwMode="auto">
            <a:xfrm>
              <a:off x="1892300" y="5800725"/>
              <a:ext cx="4773613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Theoretical value by:</a:t>
              </a:r>
            </a:p>
            <a:p>
              <a:r>
                <a:rPr lang="en-US" sz="1600"/>
                <a:t>    [Z. Hamann, J. Zatorski, C. Pachucki et al. 2011]</a:t>
              </a:r>
            </a:p>
          </p:txBody>
        </p:sp>
        <p:sp>
          <p:nvSpPr>
            <p:cNvPr id="18" name="Rectangle 11"/>
            <p:cNvSpPr/>
            <p:nvPr/>
          </p:nvSpPr>
          <p:spPr>
            <a:xfrm>
              <a:off x="3803151" y="4984234"/>
              <a:ext cx="29602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[S. Sturm et al., PRL 107, 2 (2011)]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9" name="Group 22"/>
            <p:cNvGrpSpPr/>
            <p:nvPr/>
          </p:nvGrpSpPr>
          <p:grpSpPr>
            <a:xfrm>
              <a:off x="1663700" y="2019300"/>
              <a:ext cx="5391150" cy="4368800"/>
              <a:chOff x="6750050" y="2260600"/>
              <a:chExt cx="4787900" cy="3556000"/>
            </a:xfrm>
          </p:grpSpPr>
          <p:sp>
            <p:nvSpPr>
              <p:cNvPr id="25" name="Rounded Rectangle 21"/>
              <p:cNvSpPr/>
              <p:nvPr/>
            </p:nvSpPr>
            <p:spPr bwMode="auto">
              <a:xfrm>
                <a:off x="6750050" y="2260600"/>
                <a:ext cx="4787900" cy="3556000"/>
              </a:xfrm>
              <a:prstGeom prst="roundRect">
                <a:avLst>
                  <a:gd name="adj" fmla="val 3453"/>
                </a:avLst>
              </a:prstGeom>
              <a:solidFill>
                <a:schemeClr val="bg1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" name="Rounded Rectangle 20"/>
              <p:cNvSpPr/>
              <p:nvPr/>
            </p:nvSpPr>
            <p:spPr bwMode="auto">
              <a:xfrm>
                <a:off x="6750050" y="2260600"/>
                <a:ext cx="4787900" cy="3556000"/>
              </a:xfrm>
              <a:prstGeom prst="roundRect">
                <a:avLst>
                  <a:gd name="adj" fmla="val 3453"/>
                </a:avLst>
              </a:prstGeom>
              <a:gradFill flip="none" rotWithShape="1">
                <a:gsLst>
                  <a:gs pos="0">
                    <a:srgbClr val="00806F">
                      <a:alpha val="13000"/>
                    </a:srgbClr>
                  </a:gs>
                  <a:gs pos="53000">
                    <a:srgbClr val="00806F">
                      <a:alpha val="0"/>
                    </a:srgbClr>
                  </a:gs>
                  <a:gs pos="100000">
                    <a:srgbClr val="00806F">
                      <a:alpha val="0"/>
                    </a:srgbClr>
                  </a:gs>
                </a:gsLst>
                <a:lin ang="2700000" scaled="1"/>
                <a:tileRect/>
              </a:gradFill>
              <a:ln w="63500" cap="flat" cmpd="sng" algn="ctr">
                <a:solidFill>
                  <a:srgbClr val="00806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aphicFrame>
          <p:nvGraphicFramePr>
            <p:cNvPr id="20" name="Object 14"/>
            <p:cNvGraphicFramePr>
              <a:graphicFrameLocks noChangeAspect="1"/>
            </p:cNvGraphicFramePr>
            <p:nvPr/>
          </p:nvGraphicFramePr>
          <p:xfrm>
            <a:off x="1937113" y="2746869"/>
            <a:ext cx="5113338" cy="3614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59" name="Graph" r:id="rId6" imgW="4276800" imgH="3022200" progId="">
                    <p:embed/>
                  </p:oleObj>
                </mc:Choice>
                <mc:Fallback>
                  <p:oleObj name="Graph" r:id="rId6" imgW="4276800" imgH="3022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7113" y="2746869"/>
                          <a:ext cx="5113338" cy="3614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Gerade Verbindung mit Pfeil 3"/>
            <p:cNvCxnSpPr>
              <a:cxnSpLocks noChangeShapeType="1"/>
            </p:cNvCxnSpPr>
            <p:nvPr/>
          </p:nvCxnSpPr>
          <p:spPr bwMode="auto">
            <a:xfrm flipH="1">
              <a:off x="4622800" y="2733675"/>
              <a:ext cx="6350" cy="2892425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oval" w="lg" len="lg"/>
            </a:ln>
          </p:spPr>
        </p:cxnSp>
        <p:sp>
          <p:nvSpPr>
            <p:cNvPr id="22" name="Textfeld 4"/>
            <p:cNvSpPr txBox="1">
              <a:spLocks noChangeArrowheads="1"/>
            </p:cNvSpPr>
            <p:nvPr/>
          </p:nvSpPr>
          <p:spPr bwMode="auto">
            <a:xfrm>
              <a:off x="3819525" y="2314575"/>
              <a:ext cx="16367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70C0"/>
                  </a:solidFill>
                </a:rPr>
                <a:t>our measurement </a:t>
              </a:r>
            </a:p>
          </p:txBody>
        </p:sp>
        <p:cxnSp>
          <p:nvCxnSpPr>
            <p:cNvPr id="23" name="Gerade Verbindung mit Pfeil 3"/>
            <p:cNvCxnSpPr>
              <a:cxnSpLocks noChangeShapeType="1"/>
            </p:cNvCxnSpPr>
            <p:nvPr/>
          </p:nvCxnSpPr>
          <p:spPr bwMode="auto">
            <a:xfrm>
              <a:off x="4624389" y="5278438"/>
              <a:ext cx="1587" cy="26987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oval" w="lg" len="lg"/>
            </a:ln>
          </p:spPr>
        </p:cxnSp>
        <p:sp>
          <p:nvSpPr>
            <p:cNvPr id="24" name="Oval 31"/>
            <p:cNvSpPr/>
            <p:nvPr/>
          </p:nvSpPr>
          <p:spPr bwMode="auto">
            <a:xfrm>
              <a:off x="4586288" y="5588795"/>
              <a:ext cx="73820" cy="785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9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feld 13"/>
          <p:cNvSpPr txBox="1">
            <a:spLocks noChangeArrowheads="1"/>
          </p:cNvSpPr>
          <p:nvPr/>
        </p:nvSpPr>
        <p:spPr bwMode="auto">
          <a:xfrm>
            <a:off x="514577" y="783546"/>
            <a:ext cx="807243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</a:pPr>
            <a:r>
              <a:rPr lang="en-US" sz="1600">
                <a:latin typeface="Helvetica" charset="0"/>
              </a:rPr>
              <a:t>	</a:t>
            </a:r>
          </a:p>
          <a:p>
            <a:pPr marL="246063" indent="-246063">
              <a:lnSpc>
                <a:spcPts val="2163"/>
              </a:lnSpc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</a:pPr>
            <a:r>
              <a:rPr lang="en-US" sz="2000">
                <a:solidFill>
                  <a:srgbClr val="FF0000"/>
                </a:solidFill>
                <a:latin typeface="Helvetica" charset="0"/>
              </a:rPr>
              <a:t>	</a:t>
            </a:r>
            <a:endParaRPr lang="en-US" sz="2000">
              <a:latin typeface="Helvetica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Other systems…</a:t>
            </a:r>
          </a:p>
        </p:txBody>
      </p:sp>
      <p:sp>
        <p:nvSpPr>
          <p:cNvPr id="51204" name="TextBox 9"/>
          <p:cNvSpPr txBox="1">
            <a:spLocks noChangeArrowheads="1"/>
          </p:cNvSpPr>
          <p:nvPr/>
        </p:nvSpPr>
        <p:spPr bwMode="auto">
          <a:xfrm>
            <a:off x="832237" y="4004494"/>
            <a:ext cx="387798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>
                <a:solidFill>
                  <a:srgbClr val="00806F"/>
                </a:solidFill>
              </a:rPr>
              <a:t>Probe </a:t>
            </a:r>
            <a:r>
              <a:rPr lang="de-DE" sz="2000" b="1" dirty="0" err="1">
                <a:solidFill>
                  <a:srgbClr val="00806F"/>
                </a:solidFill>
              </a:rPr>
              <a:t>relativistic</a:t>
            </a:r>
            <a:endParaRPr lang="de-DE" sz="2000" b="1" dirty="0">
              <a:solidFill>
                <a:srgbClr val="00806F"/>
              </a:solidFill>
            </a:endParaRPr>
          </a:p>
          <a:p>
            <a:r>
              <a:rPr lang="de-DE" sz="2000" b="1" dirty="0">
                <a:solidFill>
                  <a:srgbClr val="00806F"/>
                </a:solidFill>
              </a:rPr>
              <a:t>   3 </a:t>
            </a:r>
            <a:r>
              <a:rPr lang="de-DE" sz="2000" b="1" dirty="0" err="1">
                <a:solidFill>
                  <a:srgbClr val="00806F"/>
                </a:solidFill>
              </a:rPr>
              <a:t>electron</a:t>
            </a:r>
            <a:r>
              <a:rPr lang="de-DE" sz="2000" b="1" dirty="0">
                <a:solidFill>
                  <a:srgbClr val="00806F"/>
                </a:solidFill>
              </a:rPr>
              <a:t> </a:t>
            </a:r>
            <a:r>
              <a:rPr lang="de-DE" sz="2000" b="1" dirty="0" err="1" smtClean="0">
                <a:solidFill>
                  <a:srgbClr val="00806F"/>
                </a:solidFill>
              </a:rPr>
              <a:t>dynamics</a:t>
            </a:r>
            <a:endParaRPr lang="de-DE" sz="2000" b="1" dirty="0" smtClean="0">
              <a:solidFill>
                <a:srgbClr val="00806F"/>
              </a:solidFill>
            </a:endParaRPr>
          </a:p>
          <a:p>
            <a:endParaRPr lang="de-DE" sz="2000" b="1" dirty="0">
              <a:solidFill>
                <a:srgbClr val="00806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>
                <a:solidFill>
                  <a:srgbClr val="00806F"/>
                </a:solidFill>
              </a:rPr>
              <a:t>Specifically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>
                <a:solidFill>
                  <a:srgbClr val="00806F"/>
                </a:solidFill>
              </a:rPr>
              <a:t>address</a:t>
            </a:r>
            <a:endParaRPr lang="de-DE" sz="2000" dirty="0">
              <a:solidFill>
                <a:srgbClr val="00806F"/>
              </a:solidFill>
            </a:endParaRPr>
          </a:p>
          <a:p>
            <a:r>
              <a:rPr lang="de-DE" sz="2000" dirty="0">
                <a:solidFill>
                  <a:srgbClr val="00806F"/>
                </a:solidFill>
              </a:rPr>
              <a:t>   </a:t>
            </a:r>
            <a:r>
              <a:rPr lang="de-DE" sz="2000" b="1" dirty="0" err="1">
                <a:solidFill>
                  <a:srgbClr val="00806F"/>
                </a:solidFill>
              </a:rPr>
              <a:t>nuclear</a:t>
            </a:r>
            <a:r>
              <a:rPr lang="de-DE" sz="2000" b="1" dirty="0">
                <a:solidFill>
                  <a:srgbClr val="00806F"/>
                </a:solidFill>
              </a:rPr>
              <a:t> </a:t>
            </a:r>
            <a:r>
              <a:rPr lang="de-DE" sz="2000" b="1" dirty="0" err="1">
                <a:solidFill>
                  <a:srgbClr val="00806F"/>
                </a:solidFill>
              </a:rPr>
              <a:t>contributions</a:t>
            </a:r>
            <a:r>
              <a:rPr lang="de-DE" sz="2000" b="1" dirty="0">
                <a:solidFill>
                  <a:srgbClr val="00806F"/>
                </a:solidFill>
              </a:rPr>
              <a:t>  </a:t>
            </a:r>
            <a:r>
              <a:rPr lang="de-DE" sz="2200" b="1" dirty="0">
                <a:solidFill>
                  <a:srgbClr val="00806F"/>
                </a:solidFill>
              </a:rPr>
              <a:t>	</a:t>
            </a:r>
          </a:p>
        </p:txBody>
      </p:sp>
      <p:sp>
        <p:nvSpPr>
          <p:cNvPr id="9" name="Rectangle 11"/>
          <p:cNvSpPr/>
          <p:nvPr/>
        </p:nvSpPr>
        <p:spPr>
          <a:xfrm>
            <a:off x="544190" y="5855429"/>
            <a:ext cx="4165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[A. Wagner 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PRL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033003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(2013)]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1661433"/>
            <a:ext cx="2451099" cy="24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798329" y="1096220"/>
            <a:ext cx="25266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 err="1" smtClean="0">
                <a:solidFill>
                  <a:srgbClr val="00806F"/>
                </a:solidFill>
              </a:rPr>
              <a:t>Lithiumlike</a:t>
            </a:r>
            <a:r>
              <a:rPr lang="de-DE" sz="2200" b="1" dirty="0" smtClean="0">
                <a:solidFill>
                  <a:srgbClr val="00806F"/>
                </a:solidFill>
              </a:rPr>
              <a:t> </a:t>
            </a:r>
            <a:r>
              <a:rPr lang="de-DE" sz="2200" b="1" dirty="0" err="1" smtClean="0">
                <a:solidFill>
                  <a:srgbClr val="00806F"/>
                </a:solidFill>
              </a:rPr>
              <a:t>ions</a:t>
            </a:r>
            <a:r>
              <a:rPr lang="de-DE" sz="2200" b="1" dirty="0" smtClean="0">
                <a:solidFill>
                  <a:srgbClr val="00806F"/>
                </a:solidFill>
              </a:rPr>
              <a:t>:</a:t>
            </a:r>
            <a:endParaRPr lang="de-DE" sz="2200" b="1" dirty="0">
              <a:solidFill>
                <a:srgbClr val="00806F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042808" y="1132113"/>
            <a:ext cx="3605213" cy="4472673"/>
            <a:chOff x="4970236" y="1378857"/>
            <a:chExt cx="3605213" cy="4472673"/>
          </a:xfrm>
        </p:grpSpPr>
        <p:sp>
          <p:nvSpPr>
            <p:cNvPr id="51207" name="Rounded Rectangle 14"/>
            <p:cNvSpPr>
              <a:spLocks noChangeArrowheads="1"/>
            </p:cNvSpPr>
            <p:nvPr/>
          </p:nvSpPr>
          <p:spPr bwMode="auto">
            <a:xfrm>
              <a:off x="4970236" y="1378857"/>
              <a:ext cx="3605213" cy="4472673"/>
            </a:xfrm>
            <a:prstGeom prst="roundRect">
              <a:avLst>
                <a:gd name="adj" fmla="val 5241"/>
              </a:avLst>
            </a:prstGeom>
            <a:noFill/>
            <a:ln w="50800" algn="ctr">
              <a:solidFill>
                <a:srgbClr val="00806F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pic>
          <p:nvPicPr>
            <p:cNvPr id="809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543" y="1397859"/>
              <a:ext cx="3389539" cy="211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775" y="3643091"/>
              <a:ext cx="3467014" cy="213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1"/>
          <p:cNvSpPr/>
          <p:nvPr/>
        </p:nvSpPr>
        <p:spPr>
          <a:xfrm>
            <a:off x="5384704" y="5601429"/>
            <a:ext cx="3047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806F"/>
                </a:solidFill>
              </a:rPr>
              <a:t>Interelectronic</a:t>
            </a:r>
            <a:r>
              <a:rPr lang="en-US" sz="2000" dirty="0" smtClean="0">
                <a:solidFill>
                  <a:srgbClr val="00806F"/>
                </a:solidFill>
              </a:rPr>
              <a:t> interaction</a:t>
            </a:r>
            <a:endParaRPr lang="en-US" sz="2000" dirty="0">
              <a:solidFill>
                <a:srgbClr val="00806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feld 13"/>
          <p:cNvSpPr txBox="1">
            <a:spLocks noChangeArrowheads="1"/>
          </p:cNvSpPr>
          <p:nvPr/>
        </p:nvSpPr>
        <p:spPr bwMode="auto">
          <a:xfrm>
            <a:off x="514577" y="783546"/>
            <a:ext cx="807243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  <a:buFont typeface="Wingdings" pitchFamily="2" charset="2"/>
              <a:buChar char="ü"/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</a:pPr>
            <a:r>
              <a:rPr lang="en-US" sz="1600">
                <a:latin typeface="Helvetica" charset="0"/>
              </a:rPr>
              <a:t>	</a:t>
            </a:r>
          </a:p>
          <a:p>
            <a:pPr marL="246063" indent="-246063">
              <a:lnSpc>
                <a:spcPts val="2163"/>
              </a:lnSpc>
            </a:pPr>
            <a:endParaRPr lang="en-US" sz="1600">
              <a:latin typeface="Helvetica" charset="0"/>
            </a:endParaRPr>
          </a:p>
          <a:p>
            <a:pPr marL="246063" indent="-246063">
              <a:lnSpc>
                <a:spcPts val="2163"/>
              </a:lnSpc>
            </a:pPr>
            <a:r>
              <a:rPr lang="en-US" sz="2000">
                <a:solidFill>
                  <a:srgbClr val="FF0000"/>
                </a:solidFill>
                <a:latin typeface="Helvetica" charset="0"/>
              </a:rPr>
              <a:t>	</a:t>
            </a:r>
            <a:endParaRPr lang="en-US" sz="2000">
              <a:latin typeface="Helvetica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Other systems…</a:t>
            </a:r>
          </a:p>
        </p:txBody>
      </p:sp>
      <p:sp>
        <p:nvSpPr>
          <p:cNvPr id="51204" name="TextBox 9"/>
          <p:cNvSpPr txBox="1">
            <a:spLocks noChangeArrowheads="1"/>
          </p:cNvSpPr>
          <p:nvPr/>
        </p:nvSpPr>
        <p:spPr bwMode="auto">
          <a:xfrm>
            <a:off x="832237" y="4004494"/>
            <a:ext cx="387798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>
                <a:solidFill>
                  <a:srgbClr val="00806F"/>
                </a:solidFill>
              </a:rPr>
              <a:t>Probe </a:t>
            </a:r>
            <a:r>
              <a:rPr lang="de-DE" sz="2000" b="1" dirty="0" err="1">
                <a:solidFill>
                  <a:srgbClr val="00806F"/>
                </a:solidFill>
              </a:rPr>
              <a:t>relativistic</a:t>
            </a:r>
            <a:endParaRPr lang="de-DE" sz="2000" b="1" dirty="0">
              <a:solidFill>
                <a:srgbClr val="00806F"/>
              </a:solidFill>
            </a:endParaRPr>
          </a:p>
          <a:p>
            <a:r>
              <a:rPr lang="de-DE" sz="2000" b="1" dirty="0">
                <a:solidFill>
                  <a:srgbClr val="00806F"/>
                </a:solidFill>
              </a:rPr>
              <a:t>   3 </a:t>
            </a:r>
            <a:r>
              <a:rPr lang="de-DE" sz="2000" b="1" dirty="0" err="1">
                <a:solidFill>
                  <a:srgbClr val="00806F"/>
                </a:solidFill>
              </a:rPr>
              <a:t>electron</a:t>
            </a:r>
            <a:r>
              <a:rPr lang="de-DE" sz="2000" b="1" dirty="0">
                <a:solidFill>
                  <a:srgbClr val="00806F"/>
                </a:solidFill>
              </a:rPr>
              <a:t> </a:t>
            </a:r>
            <a:r>
              <a:rPr lang="de-DE" sz="2000" b="1" dirty="0" err="1" smtClean="0">
                <a:solidFill>
                  <a:srgbClr val="00806F"/>
                </a:solidFill>
              </a:rPr>
              <a:t>dynamics</a:t>
            </a:r>
            <a:endParaRPr lang="de-DE" sz="2000" b="1" dirty="0" smtClean="0">
              <a:solidFill>
                <a:srgbClr val="00806F"/>
              </a:solidFill>
            </a:endParaRPr>
          </a:p>
          <a:p>
            <a:endParaRPr lang="de-DE" sz="2000" b="1" dirty="0">
              <a:solidFill>
                <a:srgbClr val="00806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>
                <a:solidFill>
                  <a:srgbClr val="00806F"/>
                </a:solidFill>
              </a:rPr>
              <a:t>Specifically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>
                <a:solidFill>
                  <a:srgbClr val="00806F"/>
                </a:solidFill>
              </a:rPr>
              <a:t>address</a:t>
            </a:r>
            <a:endParaRPr lang="de-DE" sz="2000" dirty="0">
              <a:solidFill>
                <a:srgbClr val="00806F"/>
              </a:solidFill>
            </a:endParaRPr>
          </a:p>
          <a:p>
            <a:r>
              <a:rPr lang="de-DE" sz="2000" dirty="0">
                <a:solidFill>
                  <a:srgbClr val="00806F"/>
                </a:solidFill>
              </a:rPr>
              <a:t>   </a:t>
            </a:r>
            <a:r>
              <a:rPr lang="de-DE" sz="2000" b="1" dirty="0" err="1">
                <a:solidFill>
                  <a:srgbClr val="00806F"/>
                </a:solidFill>
              </a:rPr>
              <a:t>nuclear</a:t>
            </a:r>
            <a:r>
              <a:rPr lang="de-DE" sz="2000" b="1" dirty="0">
                <a:solidFill>
                  <a:srgbClr val="00806F"/>
                </a:solidFill>
              </a:rPr>
              <a:t> </a:t>
            </a:r>
            <a:r>
              <a:rPr lang="de-DE" sz="2000" b="1" dirty="0" err="1">
                <a:solidFill>
                  <a:srgbClr val="00806F"/>
                </a:solidFill>
              </a:rPr>
              <a:t>contributions</a:t>
            </a:r>
            <a:r>
              <a:rPr lang="de-DE" sz="2000" b="1" dirty="0">
                <a:solidFill>
                  <a:srgbClr val="00806F"/>
                </a:solidFill>
              </a:rPr>
              <a:t>  </a:t>
            </a:r>
            <a:r>
              <a:rPr lang="de-DE" sz="2200" b="1" dirty="0">
                <a:solidFill>
                  <a:srgbClr val="00806F"/>
                </a:solidFill>
              </a:rPr>
              <a:t>	</a:t>
            </a:r>
          </a:p>
        </p:txBody>
      </p:sp>
      <p:sp>
        <p:nvSpPr>
          <p:cNvPr id="9" name="Rectangle 11"/>
          <p:cNvSpPr/>
          <p:nvPr/>
        </p:nvSpPr>
        <p:spPr>
          <a:xfrm>
            <a:off x="544190" y="5855429"/>
            <a:ext cx="4165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[A. Wagner 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PRL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110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033003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(2013)]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1661433"/>
            <a:ext cx="2451099" cy="24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798329" y="1096220"/>
            <a:ext cx="25266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 err="1" smtClean="0">
                <a:solidFill>
                  <a:srgbClr val="00806F"/>
                </a:solidFill>
              </a:rPr>
              <a:t>Lithiumlike</a:t>
            </a:r>
            <a:r>
              <a:rPr lang="de-DE" sz="2200" b="1" dirty="0" smtClean="0">
                <a:solidFill>
                  <a:srgbClr val="00806F"/>
                </a:solidFill>
              </a:rPr>
              <a:t> </a:t>
            </a:r>
            <a:r>
              <a:rPr lang="de-DE" sz="2200" b="1" dirty="0" err="1" smtClean="0">
                <a:solidFill>
                  <a:srgbClr val="00806F"/>
                </a:solidFill>
              </a:rPr>
              <a:t>ions</a:t>
            </a:r>
            <a:r>
              <a:rPr lang="de-DE" sz="2200" b="1" dirty="0" smtClean="0">
                <a:solidFill>
                  <a:srgbClr val="00806F"/>
                </a:solidFill>
              </a:rPr>
              <a:t>:</a:t>
            </a:r>
            <a:endParaRPr lang="de-DE" sz="2200" b="1" dirty="0">
              <a:solidFill>
                <a:srgbClr val="00806F"/>
              </a:solidFill>
            </a:endParaRPr>
          </a:p>
        </p:txBody>
      </p:sp>
      <p:sp>
        <p:nvSpPr>
          <p:cNvPr id="51207" name="Rounded Rectangle 14"/>
          <p:cNvSpPr>
            <a:spLocks noChangeArrowheads="1"/>
          </p:cNvSpPr>
          <p:nvPr/>
        </p:nvSpPr>
        <p:spPr bwMode="auto">
          <a:xfrm>
            <a:off x="4195482" y="1132114"/>
            <a:ext cx="4452539" cy="3601252"/>
          </a:xfrm>
          <a:prstGeom prst="roundRect">
            <a:avLst>
              <a:gd name="adj" fmla="val 5241"/>
            </a:avLst>
          </a:prstGeom>
          <a:noFill/>
          <a:ln w="50800" algn="ctr">
            <a:solidFill>
              <a:srgbClr val="00806F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sp>
        <p:nvSpPr>
          <p:cNvPr id="16" name="Rectangle 11"/>
          <p:cNvSpPr/>
          <p:nvPr/>
        </p:nvSpPr>
        <p:spPr>
          <a:xfrm>
            <a:off x="5169551" y="4740818"/>
            <a:ext cx="3047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806F"/>
                </a:solidFill>
              </a:rPr>
              <a:t>Interelectronic</a:t>
            </a:r>
            <a:r>
              <a:rPr lang="en-US" sz="2000" dirty="0" smtClean="0">
                <a:solidFill>
                  <a:srgbClr val="00806F"/>
                </a:solidFill>
              </a:rPr>
              <a:t> interaction</a:t>
            </a:r>
            <a:endParaRPr lang="en-US" sz="2000" dirty="0">
              <a:solidFill>
                <a:srgbClr val="00806F"/>
              </a:solidFill>
            </a:endParaRPr>
          </a:p>
        </p:txBody>
      </p:sp>
      <p:pic>
        <p:nvPicPr>
          <p:cNvPr id="13" name="Picture 11" descr="Zusammenfassung_neuerTheoriewert_nummeriert.PNG"/>
          <p:cNvPicPr>
            <a:picLocks noChangeAspect="1"/>
          </p:cNvPicPr>
          <p:nvPr/>
        </p:nvPicPr>
        <p:blipFill>
          <a:blip r:embed="rId3"/>
          <a:srcRect l="6927" t="7932" r="11082" b="2480"/>
          <a:stretch>
            <a:fillRect/>
          </a:stretch>
        </p:blipFill>
        <p:spPr bwMode="auto">
          <a:xfrm>
            <a:off x="4305102" y="1224166"/>
            <a:ext cx="4314822" cy="329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4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98349" y="209651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endParaRPr lang="de-DE" sz="2800" b="1" i="1" dirty="0">
              <a:solidFill>
                <a:srgbClr val="3275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8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069906"/>
              </p:ext>
            </p:extLst>
          </p:nvPr>
        </p:nvGraphicFramePr>
        <p:xfrm>
          <a:off x="4739490" y="1915243"/>
          <a:ext cx="2413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5" name="Formel" r:id="rId3" imgW="1066680" imgH="457200" progId="Equation.3">
                  <p:embed/>
                </p:oleObj>
              </mc:Choice>
              <mc:Fallback>
                <p:oleObj name="Formel" r:id="rId3" imgW="1066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490" y="1915243"/>
                        <a:ext cx="2413000" cy="1042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058090"/>
              </p:ext>
            </p:extLst>
          </p:nvPr>
        </p:nvGraphicFramePr>
        <p:xfrm>
          <a:off x="4752975" y="3284359"/>
          <a:ext cx="195421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6" name="Formel" r:id="rId5" imgW="888840" imgH="431640" progId="Equation.3">
                  <p:embed/>
                </p:oleObj>
              </mc:Choice>
              <mc:Fallback>
                <p:oleObj name="Formel" r:id="rId5" imgW="888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3284359"/>
                        <a:ext cx="1954213" cy="946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567616"/>
              </p:ext>
            </p:extLst>
          </p:nvPr>
        </p:nvGraphicFramePr>
        <p:xfrm>
          <a:off x="5592196" y="4623828"/>
          <a:ext cx="2004265" cy="94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7" name="Formel" r:id="rId7" imgW="1231560" imgH="457200" progId="Equation.3">
                  <p:embed/>
                </p:oleObj>
              </mc:Choice>
              <mc:Fallback>
                <p:oleObj name="Formel" r:id="rId7" imgW="1231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196" y="4623828"/>
                        <a:ext cx="2004265" cy="940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feld 43"/>
          <p:cNvSpPr txBox="1"/>
          <p:nvPr/>
        </p:nvSpPr>
        <p:spPr>
          <a:xfrm>
            <a:off x="4456090" y="1250861"/>
            <a:ext cx="4456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 smtClean="0">
                <a:solidFill>
                  <a:srgbClr val="32757A"/>
                </a:solidFill>
              </a:rPr>
              <a:t>Cyclotron</a:t>
            </a:r>
            <a:r>
              <a:rPr lang="de-DE" sz="1600" u="sng" dirty="0" smtClean="0">
                <a:solidFill>
                  <a:srgbClr val="32757A"/>
                </a:solidFill>
              </a:rPr>
              <a:t> </a:t>
            </a:r>
            <a:r>
              <a:rPr lang="de-DE" sz="1600" u="sng" dirty="0" err="1" smtClean="0">
                <a:solidFill>
                  <a:srgbClr val="32757A"/>
                </a:solidFill>
              </a:rPr>
              <a:t>frequency</a:t>
            </a:r>
            <a:r>
              <a:rPr lang="de-DE" sz="1600" u="sng" dirty="0" smtClean="0">
                <a:solidFill>
                  <a:srgbClr val="32757A"/>
                </a:solidFill>
              </a:rPr>
              <a:t> in a </a:t>
            </a:r>
            <a:r>
              <a:rPr lang="de-DE" sz="1600" u="sng" dirty="0" err="1" smtClean="0">
                <a:solidFill>
                  <a:srgbClr val="32757A"/>
                </a:solidFill>
              </a:rPr>
              <a:t>Penning</a:t>
            </a:r>
            <a:r>
              <a:rPr lang="de-DE" sz="1600" u="sng" dirty="0" smtClean="0">
                <a:solidFill>
                  <a:srgbClr val="32757A"/>
                </a:solidFill>
              </a:rPr>
              <a:t> </a:t>
            </a:r>
            <a:r>
              <a:rPr lang="de-DE" sz="1600" u="sng" dirty="0" err="1" smtClean="0">
                <a:solidFill>
                  <a:srgbClr val="32757A"/>
                </a:solidFill>
              </a:rPr>
              <a:t>trap</a:t>
            </a:r>
            <a:endParaRPr lang="de-DE" sz="1600" u="sng" dirty="0">
              <a:solidFill>
                <a:srgbClr val="32757A"/>
              </a:solidFill>
            </a:endParaRPr>
          </a:p>
        </p:txBody>
      </p:sp>
      <p:pic>
        <p:nvPicPr>
          <p:cNvPr id="21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31120" y="669702"/>
            <a:ext cx="2904508" cy="3940935"/>
          </a:xfrm>
          <a:prstGeom prst="rect">
            <a:avLst/>
          </a:prstGeom>
          <a:noFill/>
        </p:spPr>
      </p:pic>
      <p:sp>
        <p:nvSpPr>
          <p:cNvPr id="2" name="Ellipse 1"/>
          <p:cNvSpPr/>
          <p:nvPr/>
        </p:nvSpPr>
        <p:spPr bwMode="auto">
          <a:xfrm>
            <a:off x="1545465" y="2768957"/>
            <a:ext cx="605307" cy="2189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343" y="2706675"/>
            <a:ext cx="530171" cy="221800"/>
          </a:xfrm>
          <a:prstGeom prst="rect">
            <a:avLst/>
          </a:prstGeom>
          <a:noFill/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1712890" y="2975020"/>
            <a:ext cx="193184" cy="128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8" name="Gewinkelte Verbindung 7"/>
          <p:cNvCxnSpPr>
            <a:stCxn id="98308" idx="1"/>
          </p:cNvCxnSpPr>
          <p:nvPr/>
        </p:nvCxnSpPr>
        <p:spPr bwMode="auto">
          <a:xfrm rot="10800000" flipH="1" flipV="1">
            <a:off x="4739490" y="2436736"/>
            <a:ext cx="1687412" cy="3101924"/>
          </a:xfrm>
          <a:prstGeom prst="bentConnector4">
            <a:avLst>
              <a:gd name="adj1" fmla="val -13547"/>
              <a:gd name="adj2" fmla="val 117778"/>
            </a:avLst>
          </a:prstGeom>
          <a:solidFill>
            <a:schemeClr val="accent1"/>
          </a:solidFill>
          <a:ln w="25400" cap="flat" cmpd="sng" algn="ctr">
            <a:solidFill>
              <a:srgbClr val="007668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Gewinkelte Verbindung 33"/>
          <p:cNvCxnSpPr>
            <a:stCxn id="98309" idx="2"/>
            <a:endCxn id="32" idx="0"/>
          </p:cNvCxnSpPr>
          <p:nvPr/>
        </p:nvCxnSpPr>
        <p:spPr bwMode="auto">
          <a:xfrm rot="16200000" flipH="1">
            <a:off x="5965545" y="3995044"/>
            <a:ext cx="393319" cy="864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7668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aphicFrame>
        <p:nvGraphicFramePr>
          <p:cNvPr id="47" name="Obj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558974"/>
              </p:ext>
            </p:extLst>
          </p:nvPr>
        </p:nvGraphicFramePr>
        <p:xfrm>
          <a:off x="7195333" y="2174495"/>
          <a:ext cx="15494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8" name="Formel" r:id="rId11" imgW="685800" imgH="203040" progId="Equation.3">
                  <p:embed/>
                </p:oleObj>
              </mc:Choice>
              <mc:Fallback>
                <p:oleObj name="Formel" r:id="rId11" imgW="6858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333" y="2174495"/>
                        <a:ext cx="15494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k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09542"/>
              </p:ext>
            </p:extLst>
          </p:nvPr>
        </p:nvGraphicFramePr>
        <p:xfrm>
          <a:off x="6735942" y="3473785"/>
          <a:ext cx="14636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9" name="Formel" r:id="rId13" imgW="647640" imgH="203040" progId="Equation.3">
                  <p:embed/>
                </p:oleObj>
              </mc:Choice>
              <mc:Fallback>
                <p:oleObj name="Formel" r:id="rId13" imgW="647640" imgH="203040" progId="Equation.3">
                  <p:embed/>
                  <p:pic>
                    <p:nvPicPr>
                      <p:cNvPr id="0" name="Objek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942" y="3473785"/>
                        <a:ext cx="14636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45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98349" y="209651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endParaRPr lang="de-DE" sz="2800" b="1" i="1" dirty="0">
              <a:solidFill>
                <a:srgbClr val="3275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8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397311"/>
              </p:ext>
            </p:extLst>
          </p:nvPr>
        </p:nvGraphicFramePr>
        <p:xfrm>
          <a:off x="4739490" y="1915243"/>
          <a:ext cx="2413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66" name="Formel" r:id="rId3" imgW="1066680" imgH="457200" progId="Equation.3">
                  <p:embed/>
                </p:oleObj>
              </mc:Choice>
              <mc:Fallback>
                <p:oleObj name="Formel" r:id="rId3" imgW="1066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490" y="1915243"/>
                        <a:ext cx="2413000" cy="1042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7542"/>
              </p:ext>
            </p:extLst>
          </p:nvPr>
        </p:nvGraphicFramePr>
        <p:xfrm>
          <a:off x="4752975" y="3284359"/>
          <a:ext cx="195421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67" name="Formel" r:id="rId5" imgW="888840" imgH="431640" progId="Equation.3">
                  <p:embed/>
                </p:oleObj>
              </mc:Choice>
              <mc:Fallback>
                <p:oleObj name="Formel" r:id="rId5" imgW="888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3284359"/>
                        <a:ext cx="1954213" cy="946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134681"/>
              </p:ext>
            </p:extLst>
          </p:nvPr>
        </p:nvGraphicFramePr>
        <p:xfrm>
          <a:off x="5592196" y="4623828"/>
          <a:ext cx="2004265" cy="94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68" name="Formel" r:id="rId7" imgW="1231560" imgH="457200" progId="Equation.3">
                  <p:embed/>
                </p:oleObj>
              </mc:Choice>
              <mc:Fallback>
                <p:oleObj name="Formel" r:id="rId7" imgW="1231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196" y="4623828"/>
                        <a:ext cx="2004265" cy="940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feld 43"/>
          <p:cNvSpPr txBox="1"/>
          <p:nvPr/>
        </p:nvSpPr>
        <p:spPr>
          <a:xfrm>
            <a:off x="4456090" y="1250861"/>
            <a:ext cx="4456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 smtClean="0">
                <a:solidFill>
                  <a:srgbClr val="32757A"/>
                </a:solidFill>
              </a:rPr>
              <a:t>Cyclotron</a:t>
            </a:r>
            <a:r>
              <a:rPr lang="de-DE" sz="1600" u="sng" dirty="0" smtClean="0">
                <a:solidFill>
                  <a:srgbClr val="32757A"/>
                </a:solidFill>
              </a:rPr>
              <a:t> </a:t>
            </a:r>
            <a:r>
              <a:rPr lang="de-DE" sz="1600" u="sng" dirty="0" err="1" smtClean="0">
                <a:solidFill>
                  <a:srgbClr val="32757A"/>
                </a:solidFill>
              </a:rPr>
              <a:t>frequency</a:t>
            </a:r>
            <a:r>
              <a:rPr lang="de-DE" sz="1600" u="sng" dirty="0" smtClean="0">
                <a:solidFill>
                  <a:srgbClr val="32757A"/>
                </a:solidFill>
              </a:rPr>
              <a:t> in a </a:t>
            </a:r>
            <a:r>
              <a:rPr lang="de-DE" sz="1600" u="sng" dirty="0" err="1" smtClean="0">
                <a:solidFill>
                  <a:srgbClr val="32757A"/>
                </a:solidFill>
              </a:rPr>
              <a:t>Penning</a:t>
            </a:r>
            <a:r>
              <a:rPr lang="de-DE" sz="1600" u="sng" dirty="0" smtClean="0">
                <a:solidFill>
                  <a:srgbClr val="32757A"/>
                </a:solidFill>
              </a:rPr>
              <a:t> </a:t>
            </a:r>
            <a:r>
              <a:rPr lang="de-DE" sz="1600" u="sng" dirty="0" err="1" smtClean="0">
                <a:solidFill>
                  <a:srgbClr val="32757A"/>
                </a:solidFill>
              </a:rPr>
              <a:t>trap</a:t>
            </a:r>
            <a:endParaRPr lang="de-DE" sz="1600" u="sng" dirty="0">
              <a:solidFill>
                <a:srgbClr val="32757A"/>
              </a:solidFill>
            </a:endParaRPr>
          </a:p>
        </p:txBody>
      </p:sp>
      <p:pic>
        <p:nvPicPr>
          <p:cNvPr id="21" name="Picture 6" descr="\\fs01\ankewag$\Dokumente\Diplomarbeit_MATS\Calcium\Setup\Zeichnungen Anke\Falle\PT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31120" y="669702"/>
            <a:ext cx="2904508" cy="3940935"/>
          </a:xfrm>
          <a:prstGeom prst="rect">
            <a:avLst/>
          </a:prstGeom>
          <a:noFill/>
        </p:spPr>
      </p:pic>
      <p:sp>
        <p:nvSpPr>
          <p:cNvPr id="2" name="Ellipse 1"/>
          <p:cNvSpPr/>
          <p:nvPr/>
        </p:nvSpPr>
        <p:spPr bwMode="auto">
          <a:xfrm>
            <a:off x="1545465" y="2768957"/>
            <a:ext cx="605307" cy="2189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343" y="2706675"/>
            <a:ext cx="530171" cy="221800"/>
          </a:xfrm>
          <a:prstGeom prst="rect">
            <a:avLst/>
          </a:prstGeom>
          <a:noFill/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1712890" y="2975020"/>
            <a:ext cx="193184" cy="128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8" name="Gewinkelte Verbindung 7"/>
          <p:cNvCxnSpPr>
            <a:stCxn id="98308" idx="1"/>
          </p:cNvCxnSpPr>
          <p:nvPr/>
        </p:nvCxnSpPr>
        <p:spPr bwMode="auto">
          <a:xfrm rot="10800000" flipH="1" flipV="1">
            <a:off x="4739490" y="2436736"/>
            <a:ext cx="1687412" cy="3101924"/>
          </a:xfrm>
          <a:prstGeom prst="bentConnector4">
            <a:avLst>
              <a:gd name="adj1" fmla="val -13547"/>
              <a:gd name="adj2" fmla="val 117778"/>
            </a:avLst>
          </a:prstGeom>
          <a:solidFill>
            <a:schemeClr val="accent1"/>
          </a:solidFill>
          <a:ln w="25400" cap="flat" cmpd="sng" algn="ctr">
            <a:solidFill>
              <a:srgbClr val="007668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Gewinkelte Verbindung 33"/>
          <p:cNvCxnSpPr>
            <a:stCxn id="98309" idx="2"/>
            <a:endCxn id="32" idx="0"/>
          </p:cNvCxnSpPr>
          <p:nvPr/>
        </p:nvCxnSpPr>
        <p:spPr bwMode="auto">
          <a:xfrm rot="16200000" flipH="1">
            <a:off x="5965545" y="3995044"/>
            <a:ext cx="393319" cy="864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7668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aphicFrame>
        <p:nvGraphicFramePr>
          <p:cNvPr id="47" name="Obj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281271"/>
              </p:ext>
            </p:extLst>
          </p:nvPr>
        </p:nvGraphicFramePr>
        <p:xfrm>
          <a:off x="7195333" y="2174495"/>
          <a:ext cx="15494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69" name="Formel" r:id="rId11" imgW="685800" imgH="203040" progId="Equation.3">
                  <p:embed/>
                </p:oleObj>
              </mc:Choice>
              <mc:Fallback>
                <p:oleObj name="Formel" r:id="rId11" imgW="685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333" y="2174495"/>
                        <a:ext cx="15494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k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666854"/>
              </p:ext>
            </p:extLst>
          </p:nvPr>
        </p:nvGraphicFramePr>
        <p:xfrm>
          <a:off x="6735942" y="3473785"/>
          <a:ext cx="14636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70" name="Formel" r:id="rId13" imgW="647640" imgH="203040" progId="Equation.3">
                  <p:embed/>
                </p:oleObj>
              </mc:Choice>
              <mc:Fallback>
                <p:oleObj name="Formel" r:id="rId13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942" y="3473785"/>
                        <a:ext cx="14636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/>
          <p:cNvSpPr/>
          <p:nvPr/>
        </p:nvSpPr>
        <p:spPr>
          <a:xfrm>
            <a:off x="762125" y="4626806"/>
            <a:ext cx="3699164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20000"/>
              <a:defRPr/>
            </a:pPr>
            <a:r>
              <a:rPr lang="de-DE" b="1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Limitation: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20000"/>
              <a:defRPr/>
            </a:pPr>
            <a:r>
              <a:rPr lang="de-DE" sz="1600" b="1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Relativistic</a:t>
            </a:r>
            <a:r>
              <a:rPr lang="de-DE" sz="1600" b="1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b="1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mass</a:t>
            </a:r>
            <a:r>
              <a:rPr lang="de-DE" sz="1600" b="1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b="1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increase</a:t>
            </a:r>
            <a:r>
              <a:rPr lang="de-DE" sz="1600" b="1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due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to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low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mass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of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the</a:t>
            </a:r>
            <a:r>
              <a:rPr lang="de-DE" sz="1600" dirty="0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 </a:t>
            </a:r>
            <a:r>
              <a:rPr lang="de-DE" sz="1600" dirty="0" err="1" smtClean="0">
                <a:solidFill>
                  <a:srgbClr val="32757A"/>
                </a:solidFill>
                <a:latin typeface="+mj-lt"/>
                <a:cs typeface="Helvetica" pitchFamily="34" charset="0"/>
              </a:rPr>
              <a:t>electron</a:t>
            </a:r>
            <a:endParaRPr lang="de-DE" sz="1600" b="1" dirty="0">
              <a:solidFill>
                <a:srgbClr val="32757A"/>
              </a:solidFill>
              <a:latin typeface="+mj-lt"/>
              <a:cs typeface="Helvetica" pitchFamily="34" charset="0"/>
            </a:endParaRPr>
          </a:p>
        </p:txBody>
      </p:sp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665593"/>
              </p:ext>
            </p:extLst>
          </p:nvPr>
        </p:nvGraphicFramePr>
        <p:xfrm>
          <a:off x="985400" y="5524712"/>
          <a:ext cx="2402539" cy="104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71" name="Formel" r:id="rId15" imgW="1231560" imgH="495000" progId="Equation.3">
                  <p:embed/>
                </p:oleObj>
              </mc:Choice>
              <mc:Fallback>
                <p:oleObj name="Formel" r:id="rId15" imgW="1231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400" y="5524712"/>
                        <a:ext cx="2402539" cy="10418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598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" descr="1sfield.jpg"/>
          <p:cNvPicPr>
            <a:picLocks noChangeAspect="1"/>
          </p:cNvPicPr>
          <p:nvPr/>
        </p:nvPicPr>
        <p:blipFill>
          <a:blip r:embed="rId2" cstate="print"/>
          <a:srcRect l="1430" t="39056" r="38115" b="673"/>
          <a:stretch>
            <a:fillRect/>
          </a:stretch>
        </p:blipFill>
        <p:spPr bwMode="auto">
          <a:xfrm>
            <a:off x="385311" y="992748"/>
            <a:ext cx="4702988" cy="33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14375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QED of Bound States</a:t>
            </a:r>
            <a:endParaRPr lang="de-DE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056" name="Group 15"/>
          <p:cNvGrpSpPr>
            <a:grpSpLocks/>
          </p:cNvGrpSpPr>
          <p:nvPr/>
        </p:nvGrpSpPr>
        <p:grpSpPr bwMode="auto">
          <a:xfrm>
            <a:off x="4426858" y="5326739"/>
            <a:ext cx="4172308" cy="899887"/>
            <a:chOff x="971600" y="5085186"/>
            <a:chExt cx="3384376" cy="864096"/>
          </a:xfrm>
        </p:grpSpPr>
        <p:sp>
          <p:nvSpPr>
            <p:cNvPr id="2060" name="Rounded Rectangle 14"/>
            <p:cNvSpPr>
              <a:spLocks noChangeArrowheads="1"/>
            </p:cNvSpPr>
            <p:nvPr/>
          </p:nvSpPr>
          <p:spPr bwMode="auto">
            <a:xfrm>
              <a:off x="971600" y="5085186"/>
              <a:ext cx="3384376" cy="864096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>
                    <a:alpha val="50000"/>
                  </a:srgbClr>
                </a:gs>
                <a:gs pos="100000">
                  <a:srgbClr val="00A490">
                    <a:alpha val="50000"/>
                  </a:srgbClr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sp>
          <p:nvSpPr>
            <p:cNvPr id="2061" name="TextBox 13"/>
            <p:cNvSpPr txBox="1">
              <a:spLocks noChangeArrowheads="1"/>
            </p:cNvSpPr>
            <p:nvPr/>
          </p:nvSpPr>
          <p:spPr bwMode="auto">
            <a:xfrm>
              <a:off x="1043608" y="5130131"/>
              <a:ext cx="3189124" cy="73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2200" dirty="0" smtClean="0">
                  <a:solidFill>
                    <a:schemeClr val="bg1"/>
                  </a:solidFill>
                  <a:cs typeface="Helvetica" pitchFamily="34" charset="0"/>
                </a:rPr>
                <a:t>The Standard Model in extreme </a:t>
              </a:r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conditions</a:t>
              </a:r>
              <a:endParaRPr lang="en-US" sz="2200" dirty="0">
                <a:solidFill>
                  <a:schemeClr val="bg1"/>
                </a:solidFill>
                <a:cs typeface="Helvetica" pitchFamily="34" charset="0"/>
              </a:endParaRPr>
            </a:p>
          </p:txBody>
        </p:sp>
      </p:grpSp>
      <p:pic>
        <p:nvPicPr>
          <p:cNvPr id="2057" name="Picture 16" descr="qed_w.png"/>
          <p:cNvPicPr>
            <a:picLocks noChangeAspect="1"/>
          </p:cNvPicPr>
          <p:nvPr/>
        </p:nvPicPr>
        <p:blipFill>
          <a:blip r:embed="rId3" cstate="print">
            <a:lum bright="-10000" contrast="26000"/>
          </a:blip>
          <a:srcRect l="9843" t="19141" r="12714" b="18593"/>
          <a:stretch>
            <a:fillRect/>
          </a:stretch>
        </p:blipFill>
        <p:spPr bwMode="auto">
          <a:xfrm>
            <a:off x="5897781" y="961800"/>
            <a:ext cx="2510926" cy="15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931228" y="2436648"/>
            <a:ext cx="4136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Few or single electron systems are </a:t>
            </a:r>
            <a:r>
              <a:rPr lang="en-US" sz="2400" u="sng" dirty="0">
                <a:solidFill>
                  <a:srgbClr val="32757A"/>
                </a:solidFill>
                <a:latin typeface="+mj-lt"/>
                <a:cs typeface="Helvetica" pitchFamily="34" charset="0"/>
              </a:rPr>
              <a:t>calculable</a:t>
            </a: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 to very high accuracy in QED series solution</a:t>
            </a: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endParaRPr lang="de-DE" sz="2400" dirty="0">
              <a:solidFill>
                <a:srgbClr val="32757A"/>
              </a:solidFill>
              <a:latin typeface="+mj-lt"/>
              <a:cs typeface="Helvetica" pitchFamily="34" charset="0"/>
            </a:endParaRP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  </a:t>
            </a:r>
            <a:endParaRPr lang="en-US" sz="2400" baseline="30000" dirty="0">
              <a:solidFill>
                <a:srgbClr val="32757A"/>
              </a:solidFill>
              <a:latin typeface="+mj-lt"/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52095" y="5333995"/>
            <a:ext cx="3758651" cy="899887"/>
            <a:chOff x="971600" y="5085186"/>
            <a:chExt cx="3384376" cy="864096"/>
          </a:xfrm>
        </p:grpSpPr>
        <p:sp>
          <p:nvSpPr>
            <p:cNvPr id="11" name="Rounded Rectangle 14"/>
            <p:cNvSpPr>
              <a:spLocks noChangeArrowheads="1"/>
            </p:cNvSpPr>
            <p:nvPr/>
          </p:nvSpPr>
          <p:spPr bwMode="auto">
            <a:xfrm>
              <a:off x="971600" y="5085186"/>
              <a:ext cx="3384376" cy="864096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>
                    <a:alpha val="77000"/>
                  </a:srgbClr>
                </a:gs>
                <a:gs pos="100000">
                  <a:srgbClr val="00A490">
                    <a:alpha val="77000"/>
                  </a:srgbClr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1043608" y="5269499"/>
              <a:ext cx="3189124" cy="41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Electron</a:t>
              </a:r>
              <a:r>
                <a:rPr lang="de-DE" sz="22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mass</a:t>
              </a:r>
              <a:endParaRPr lang="en-US" sz="2200" dirty="0">
                <a:solidFill>
                  <a:schemeClr val="bg1"/>
                </a:solidFill>
                <a:cs typeface="Helvetica" pitchFamily="34" charset="0"/>
              </a:endParaRPr>
            </a:p>
          </p:txBody>
        </p:sp>
      </p:grpSp>
      <p:sp>
        <p:nvSpPr>
          <p:cNvPr id="2" name="Pfeil nach links 1"/>
          <p:cNvSpPr/>
          <p:nvPr/>
        </p:nvSpPr>
        <p:spPr bwMode="auto">
          <a:xfrm rot="16200000">
            <a:off x="467949" y="4437881"/>
            <a:ext cx="1306285" cy="413382"/>
          </a:xfrm>
          <a:prstGeom prst="leftArrow">
            <a:avLst>
              <a:gd name="adj1" fmla="val 50000"/>
              <a:gd name="adj2" fmla="val 88622"/>
            </a:avLst>
          </a:prstGeom>
          <a:solidFill>
            <a:srgbClr val="00806F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83200" y="4411897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6F"/>
                </a:solidFill>
              </a:rPr>
              <a:t>High to ultra-high </a:t>
            </a:r>
          </a:p>
          <a:p>
            <a:r>
              <a:rPr lang="en-US" dirty="0" smtClean="0">
                <a:solidFill>
                  <a:srgbClr val="00806F"/>
                </a:solidFill>
              </a:rPr>
              <a:t>field strength</a:t>
            </a:r>
            <a:endParaRPr lang="en-US" dirty="0">
              <a:solidFill>
                <a:srgbClr val="00806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299029" y="447766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6F"/>
                </a:solidFill>
              </a:rPr>
              <a:t>Low</a:t>
            </a:r>
            <a:r>
              <a:rPr lang="en-US" dirty="0" smtClean="0">
                <a:solidFill>
                  <a:srgbClr val="00806F"/>
                </a:solidFill>
              </a:rPr>
              <a:t> field strength</a:t>
            </a:r>
            <a:endParaRPr lang="en-US" dirty="0">
              <a:solidFill>
                <a:srgbClr val="00806F"/>
              </a:solidFill>
            </a:endParaRPr>
          </a:p>
        </p:txBody>
      </p:sp>
      <p:sp>
        <p:nvSpPr>
          <p:cNvPr id="18" name="Pfeil nach links 17"/>
          <p:cNvSpPr/>
          <p:nvPr/>
        </p:nvSpPr>
        <p:spPr bwMode="auto">
          <a:xfrm rot="14535783">
            <a:off x="4292465" y="4503194"/>
            <a:ext cx="1306285" cy="413382"/>
          </a:xfrm>
          <a:prstGeom prst="leftArrow">
            <a:avLst>
              <a:gd name="adj1" fmla="val 50000"/>
              <a:gd name="adj2" fmla="val 88622"/>
            </a:avLst>
          </a:prstGeom>
          <a:solidFill>
            <a:srgbClr val="00806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016000" y="1030515"/>
            <a:ext cx="177800" cy="2868386"/>
          </a:xfrm>
          <a:prstGeom prst="rect">
            <a:avLst/>
          </a:prstGeom>
          <a:solidFill>
            <a:srgbClr val="00806F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386113" y="1030513"/>
            <a:ext cx="3650343" cy="2873829"/>
          </a:xfrm>
          <a:prstGeom prst="rect">
            <a:avLst/>
          </a:prstGeom>
          <a:solidFill>
            <a:srgbClr val="00806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110542" y="1139204"/>
            <a:ext cx="9033458" cy="4533781"/>
            <a:chOff x="110542" y="519548"/>
            <a:chExt cx="9033458" cy="4533781"/>
          </a:xfrm>
        </p:grpSpPr>
        <p:sp>
          <p:nvSpPr>
            <p:cNvPr id="25" name="Oval 13"/>
            <p:cNvSpPr>
              <a:spLocks noChangeArrowheads="1"/>
            </p:cNvSpPr>
            <p:nvPr/>
          </p:nvSpPr>
          <p:spPr bwMode="auto">
            <a:xfrm rot="19595876" flipH="1">
              <a:off x="1839633" y="1473561"/>
              <a:ext cx="808938" cy="2496505"/>
            </a:xfrm>
            <a:prstGeom prst="ellipse">
              <a:avLst/>
            </a:prstGeom>
            <a:solidFill>
              <a:srgbClr val="AFAFD6"/>
            </a:solidFill>
            <a:ln w="25400" algn="ctr">
              <a:solidFill>
                <a:srgbClr val="AFAFD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</a:endParaRPr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 rot="19051579" flipH="1">
              <a:off x="1959697" y="2153822"/>
              <a:ext cx="194063" cy="256298"/>
            </a:xfrm>
            <a:prstGeom prst="ellipse">
              <a:avLst/>
            </a:prstGeom>
            <a:solidFill>
              <a:schemeClr val="bg1"/>
            </a:solidFill>
            <a:ln w="25400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</a:endParaRPr>
            </a:p>
          </p:txBody>
        </p:sp>
        <p:graphicFrame>
          <p:nvGraphicFramePr>
            <p:cNvPr id="27" name="Objek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126727"/>
                </p:ext>
              </p:extLst>
            </p:nvPr>
          </p:nvGraphicFramePr>
          <p:xfrm>
            <a:off x="110542" y="519548"/>
            <a:ext cx="9033458" cy="4533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1" name="Graph" r:id="rId3" imgW="7148160" imgH="3588480" progId="Origin50.Graph">
                    <p:embed/>
                  </p:oleObj>
                </mc:Choice>
                <mc:Fallback>
                  <p:oleObj name="Graph" r:id="rId3" imgW="7148160" imgH="35884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542" y="519548"/>
                          <a:ext cx="9033458" cy="45337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feld 27"/>
            <p:cNvSpPr txBox="1"/>
            <p:nvPr/>
          </p:nvSpPr>
          <p:spPr>
            <a:xfrm>
              <a:off x="2232455" y="1602123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AFAFD6"/>
                  </a:solidFill>
                </a:rPr>
                <a:t>d</a:t>
              </a:r>
              <a:r>
                <a:rPr lang="de-DE" dirty="0" err="1" smtClean="0">
                  <a:solidFill>
                    <a:srgbClr val="AFAFD6"/>
                  </a:solidFill>
                </a:rPr>
                <a:t>irect</a:t>
              </a:r>
              <a:r>
                <a:rPr lang="de-DE" dirty="0" smtClean="0">
                  <a:solidFill>
                    <a:srgbClr val="AFAFD6"/>
                  </a:solidFill>
                </a:rPr>
                <a:t> </a:t>
              </a:r>
              <a:r>
                <a:rPr lang="de-DE" dirty="0" err="1" smtClean="0">
                  <a:solidFill>
                    <a:srgbClr val="AFAFD6"/>
                  </a:solidFill>
                </a:rPr>
                <a:t>approach</a:t>
              </a:r>
              <a:endParaRPr lang="en-GB" dirty="0">
                <a:solidFill>
                  <a:srgbClr val="AFAFD6"/>
                </a:solidFill>
              </a:endParaRPr>
            </a:p>
          </p:txBody>
        </p:sp>
      </p:grpSp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98349" y="209651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de-DE" sz="2800" b="1" i="1" dirty="0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327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endParaRPr lang="de-DE" sz="2800" b="1" i="1" dirty="0">
              <a:solidFill>
                <a:srgbClr val="3275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644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electron’s mass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8" name="Rounded Rectangle 16"/>
          <p:cNvSpPr>
            <a:spLocks noChangeArrowheads="1"/>
          </p:cNvSpPr>
          <p:nvPr/>
        </p:nvSpPr>
        <p:spPr bwMode="auto">
          <a:xfrm>
            <a:off x="744364" y="2430195"/>
            <a:ext cx="3152361" cy="1159565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9" name="Rounded Rectangle 16"/>
          <p:cNvSpPr>
            <a:spLocks noChangeArrowheads="1"/>
          </p:cNvSpPr>
          <p:nvPr/>
        </p:nvSpPr>
        <p:spPr bwMode="auto">
          <a:xfrm>
            <a:off x="6045958" y="1019031"/>
            <a:ext cx="2872753" cy="1828800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srgbClr val="00806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89708" y="1047906"/>
            <a:ext cx="5924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Electron mass </a:t>
            </a:r>
            <a:r>
              <a:rPr lang="en-US" sz="2400" dirty="0" smtClean="0">
                <a:solidFill>
                  <a:srgbClr val="00806F"/>
                </a:solidFill>
                <a:cs typeface="Arial" charset="0"/>
              </a:rPr>
              <a:t>from ultra-high precision </a:t>
            </a:r>
            <a:r>
              <a:rPr lang="en-US" sz="2400" i="1" dirty="0" smtClean="0">
                <a:solidFill>
                  <a:srgbClr val="00806F"/>
                </a:solidFill>
                <a:cs typeface="Arial" charset="0"/>
              </a:rPr>
              <a:t>g</a:t>
            </a:r>
            <a:r>
              <a:rPr lang="en-US" sz="2400" dirty="0" smtClean="0">
                <a:solidFill>
                  <a:srgbClr val="00806F"/>
                </a:solidFill>
                <a:cs typeface="Arial" charset="0"/>
              </a:rPr>
              <a:t>-factor of </a:t>
            </a:r>
            <a:r>
              <a:rPr lang="en-US" sz="2400" b="1" dirty="0" err="1" smtClean="0">
                <a:solidFill>
                  <a:srgbClr val="00806F"/>
                </a:solidFill>
                <a:cs typeface="Arial" charset="0"/>
              </a:rPr>
              <a:t>hydrogenlike</a:t>
            </a:r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rgbClr val="00806F"/>
                </a:solidFill>
                <a:cs typeface="Arial" charset="0"/>
              </a:rPr>
              <a:t>c</a:t>
            </a:r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arbon:</a:t>
            </a:r>
            <a:endParaRPr lang="en-US" sz="2400" b="1" dirty="0">
              <a:solidFill>
                <a:srgbClr val="00806F"/>
              </a:solidFill>
              <a:cs typeface="Arial" charset="0"/>
            </a:endParaRP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b="9884"/>
          <a:stretch/>
        </p:blipFill>
        <p:spPr>
          <a:xfrm>
            <a:off x="6154406" y="1114405"/>
            <a:ext cx="2663732" cy="1584000"/>
          </a:xfrm>
          <a:prstGeom prst="rect">
            <a:avLst/>
          </a:prstGeom>
        </p:spPr>
      </p:pic>
      <p:graphicFrame>
        <p:nvGraphicFramePr>
          <p:cNvPr id="52" name="Obj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294860"/>
              </p:ext>
            </p:extLst>
          </p:nvPr>
        </p:nvGraphicFramePr>
        <p:xfrm>
          <a:off x="850727" y="2518746"/>
          <a:ext cx="29606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8" name="Formel" r:id="rId6" imgW="1358640" imgH="431640" progId="Equation.3">
                  <p:embed/>
                </p:oleObj>
              </mc:Choice>
              <mc:Fallback>
                <p:oleObj name="Formel" r:id="rId6" imgW="1358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727" y="2518746"/>
                        <a:ext cx="296068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k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572286"/>
              </p:ext>
            </p:extLst>
          </p:nvPr>
        </p:nvGraphicFramePr>
        <p:xfrm>
          <a:off x="1049163" y="2486678"/>
          <a:ext cx="2600325" cy="1040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9" name="Formel" r:id="rId8" imgW="1079280" imgH="431640" progId="Equation.3">
                  <p:embed/>
                </p:oleObj>
              </mc:Choice>
              <mc:Fallback>
                <p:oleObj name="Formel" r:id="rId8" imgW="1079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163" y="2486678"/>
                        <a:ext cx="2600325" cy="1040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17"/>
          <p:cNvCxnSpPr/>
          <p:nvPr/>
        </p:nvCxnSpPr>
        <p:spPr>
          <a:xfrm rot="16200000" flipH="1">
            <a:off x="1367655" y="2270752"/>
            <a:ext cx="428625" cy="2143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9"/>
          <p:cNvSpPr txBox="1">
            <a:spLocks noChangeArrowheads="1"/>
          </p:cNvSpPr>
          <p:nvPr/>
        </p:nvSpPr>
        <p:spPr bwMode="auto">
          <a:xfrm>
            <a:off x="1073482" y="1851498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 smtClean="0"/>
              <a:t>Theory</a:t>
            </a:r>
            <a:r>
              <a:rPr lang="de-DE" dirty="0" smtClean="0"/>
              <a:t> (</a:t>
            </a:r>
            <a:r>
              <a:rPr lang="de-DE" dirty="0" err="1" smtClean="0"/>
              <a:t>Pachucki</a:t>
            </a:r>
            <a:r>
              <a:rPr lang="de-DE" dirty="0" smtClean="0"/>
              <a:t> et. al)</a:t>
            </a:r>
            <a:endParaRPr lang="de-DE" baseline="30000" dirty="0"/>
          </a:p>
        </p:txBody>
      </p:sp>
      <p:cxnSp>
        <p:nvCxnSpPr>
          <p:cNvPr id="64" name="Straight Arrow Connector 25"/>
          <p:cNvCxnSpPr/>
          <p:nvPr/>
        </p:nvCxnSpPr>
        <p:spPr>
          <a:xfrm rot="5400000">
            <a:off x="3474421" y="2388361"/>
            <a:ext cx="428625" cy="2857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8"/>
          <p:cNvSpPr txBox="1">
            <a:spLocks noChangeArrowheads="1"/>
          </p:cNvSpPr>
          <p:nvPr/>
        </p:nvSpPr>
        <p:spPr bwMode="auto">
          <a:xfrm>
            <a:off x="3549060" y="1932438"/>
            <a:ext cx="84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x 10</a:t>
            </a:r>
            <a:r>
              <a:rPr lang="de-DE" baseline="30000" dirty="0"/>
              <a:t>-12</a:t>
            </a:r>
          </a:p>
        </p:txBody>
      </p:sp>
      <p:cxnSp>
        <p:nvCxnSpPr>
          <p:cNvPr id="66" name="Straight Arrow Connector 20"/>
          <p:cNvCxnSpPr/>
          <p:nvPr/>
        </p:nvCxnSpPr>
        <p:spPr>
          <a:xfrm rot="5400000" flipH="1" flipV="1">
            <a:off x="2035861" y="3605997"/>
            <a:ext cx="500063" cy="2143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1"/>
          <p:cNvSpPr txBox="1">
            <a:spLocks noChangeArrowheads="1"/>
          </p:cNvSpPr>
          <p:nvPr/>
        </p:nvSpPr>
        <p:spPr bwMode="auto">
          <a:xfrm>
            <a:off x="1927536" y="392318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Experiment</a:t>
            </a:r>
            <a:endParaRPr lang="de-DE" baseline="300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659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16"/>
          <p:cNvSpPr>
            <a:spLocks noChangeArrowheads="1"/>
          </p:cNvSpPr>
          <p:nvPr/>
        </p:nvSpPr>
        <p:spPr bwMode="auto">
          <a:xfrm>
            <a:off x="4391695" y="3425584"/>
            <a:ext cx="3979573" cy="2902226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72850" name="Picture 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88" y="3450764"/>
            <a:ext cx="3837905" cy="26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ounded Rectangle 16"/>
          <p:cNvSpPr>
            <a:spLocks noChangeArrowheads="1"/>
          </p:cNvSpPr>
          <p:nvPr/>
        </p:nvSpPr>
        <p:spPr bwMode="auto">
          <a:xfrm>
            <a:off x="607808" y="4906069"/>
            <a:ext cx="3543278" cy="543339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587032" y="4990977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6F"/>
                </a:solidFill>
                <a:effectLst/>
                <a:uLnTx/>
                <a:uFillTx/>
                <a:cs typeface="Arial" charset="0"/>
              </a:rPr>
              <a:t>m</a:t>
            </a:r>
            <a:r>
              <a: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806F"/>
                </a:solidFill>
                <a:effectLst/>
                <a:uLnTx/>
                <a:uFillTx/>
                <a:cs typeface="Arial" charset="0"/>
              </a:rPr>
              <a:t>e</a:t>
            </a:r>
            <a:r>
              <a:rPr lang="en-US" b="1" kern="0" dirty="0" smtClean="0">
                <a:solidFill>
                  <a:srgbClr val="00806F"/>
                </a:solidFill>
                <a:cs typeface="Arial" charset="0"/>
              </a:rPr>
              <a:t>=0.000 548 579 909 067(16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6F"/>
                </a:solidFill>
                <a:effectLst/>
                <a:uLnTx/>
                <a:uFillTx/>
                <a:cs typeface="Arial" charset="0"/>
              </a:rPr>
              <a:t>) u</a:t>
            </a:r>
          </a:p>
        </p:txBody>
      </p:sp>
      <p:sp>
        <p:nvSpPr>
          <p:cNvPr id="60" name="Eingekerbter Pfeil nach rechts 59"/>
          <p:cNvSpPr/>
          <p:nvPr/>
        </p:nvSpPr>
        <p:spPr>
          <a:xfrm rot="5400000">
            <a:off x="1919862" y="3950244"/>
            <a:ext cx="716057" cy="691307"/>
          </a:xfrm>
          <a:prstGeom prst="notchedRightArrow">
            <a:avLst/>
          </a:prstGeom>
          <a:solidFill>
            <a:srgbClr val="00806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486957" y="5570252"/>
            <a:ext cx="3445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6F"/>
                </a:solidFill>
                <a:effectLst/>
                <a:uLnTx/>
                <a:uFillTx/>
                <a:cs typeface="Arial" charset="0"/>
              </a:rPr>
              <a:t>Order of magnitude improved value !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434014" y="6032217"/>
            <a:ext cx="317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06F"/>
                </a:solidFill>
              </a:rPr>
              <a:t> </a:t>
            </a:r>
            <a:r>
              <a:rPr lang="en-US" sz="1400" b="1" dirty="0" smtClean="0">
                <a:solidFill>
                  <a:srgbClr val="00806F"/>
                </a:solidFill>
              </a:rPr>
              <a:t>Nature 506, 467-470, 2014 </a:t>
            </a:r>
            <a:endParaRPr lang="en-US" sz="1400" b="1" dirty="0">
              <a:solidFill>
                <a:srgbClr val="00806F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electron’s mass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8" name="Rounded Rectangle 16"/>
          <p:cNvSpPr>
            <a:spLocks noChangeArrowheads="1"/>
          </p:cNvSpPr>
          <p:nvPr/>
        </p:nvSpPr>
        <p:spPr bwMode="auto">
          <a:xfrm>
            <a:off x="744364" y="2430195"/>
            <a:ext cx="3152361" cy="1159565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9" name="Rounded Rectangle 16"/>
          <p:cNvSpPr>
            <a:spLocks noChangeArrowheads="1"/>
          </p:cNvSpPr>
          <p:nvPr/>
        </p:nvSpPr>
        <p:spPr bwMode="auto">
          <a:xfrm>
            <a:off x="6045958" y="1019031"/>
            <a:ext cx="2872753" cy="1828800"/>
          </a:xfrm>
          <a:prstGeom prst="roundRect">
            <a:avLst>
              <a:gd name="adj" fmla="val 4823"/>
            </a:avLst>
          </a:prstGeom>
          <a:solidFill>
            <a:srgbClr val="FFFFFF"/>
          </a:solidFill>
          <a:ln w="38100" algn="ctr">
            <a:solidFill>
              <a:srgbClr val="00806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0" cap="none" spc="0" normalizeH="0" baseline="0" noProof="0" smtClean="0">
              <a:ln>
                <a:noFill/>
              </a:ln>
              <a:solidFill>
                <a:srgbClr val="00806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89708" y="1047906"/>
            <a:ext cx="5924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Electron mass </a:t>
            </a:r>
            <a:r>
              <a:rPr lang="en-US" sz="2400" dirty="0" smtClean="0">
                <a:solidFill>
                  <a:srgbClr val="00806F"/>
                </a:solidFill>
                <a:cs typeface="Arial" charset="0"/>
              </a:rPr>
              <a:t>from ultra-high precision </a:t>
            </a:r>
            <a:r>
              <a:rPr lang="en-US" sz="2400" i="1" dirty="0" smtClean="0">
                <a:solidFill>
                  <a:srgbClr val="00806F"/>
                </a:solidFill>
                <a:cs typeface="Arial" charset="0"/>
              </a:rPr>
              <a:t>g</a:t>
            </a:r>
            <a:r>
              <a:rPr lang="en-US" sz="2400" dirty="0" smtClean="0">
                <a:solidFill>
                  <a:srgbClr val="00806F"/>
                </a:solidFill>
                <a:cs typeface="Arial" charset="0"/>
              </a:rPr>
              <a:t>-factor of </a:t>
            </a:r>
            <a:r>
              <a:rPr lang="en-US" sz="2400" b="1" dirty="0" err="1" smtClean="0">
                <a:solidFill>
                  <a:srgbClr val="00806F"/>
                </a:solidFill>
                <a:cs typeface="Arial" charset="0"/>
              </a:rPr>
              <a:t>hydrogenlike</a:t>
            </a:r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rgbClr val="00806F"/>
                </a:solidFill>
                <a:cs typeface="Arial" charset="0"/>
              </a:rPr>
              <a:t>c</a:t>
            </a:r>
            <a:r>
              <a:rPr lang="en-US" sz="2400" b="1" dirty="0" smtClean="0">
                <a:solidFill>
                  <a:srgbClr val="00806F"/>
                </a:solidFill>
                <a:cs typeface="Arial" charset="0"/>
              </a:rPr>
              <a:t>arbon:</a:t>
            </a:r>
            <a:endParaRPr lang="en-US" sz="2400" b="1" dirty="0">
              <a:solidFill>
                <a:srgbClr val="00806F"/>
              </a:solidFill>
              <a:cs typeface="Arial" charset="0"/>
            </a:endParaRP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b="9884"/>
          <a:stretch/>
        </p:blipFill>
        <p:spPr>
          <a:xfrm>
            <a:off x="6154406" y="1114405"/>
            <a:ext cx="2663732" cy="1584000"/>
          </a:xfrm>
          <a:prstGeom prst="rect">
            <a:avLst/>
          </a:prstGeom>
        </p:spPr>
      </p:pic>
      <p:graphicFrame>
        <p:nvGraphicFramePr>
          <p:cNvPr id="52" name="Obj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704186"/>
              </p:ext>
            </p:extLst>
          </p:nvPr>
        </p:nvGraphicFramePr>
        <p:xfrm>
          <a:off x="850727" y="2518746"/>
          <a:ext cx="29606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0" name="Formel" r:id="rId6" imgW="1358640" imgH="431640" progId="Equation.3">
                  <p:embed/>
                </p:oleObj>
              </mc:Choice>
              <mc:Fallback>
                <p:oleObj name="Formel" r:id="rId6" imgW="1358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727" y="2518746"/>
                        <a:ext cx="296068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57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5462" y="396682"/>
            <a:ext cx="6284893" cy="628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proton’s mass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9583" y="61461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specially tailored trap design</a:t>
            </a:r>
            <a:endParaRPr lang="en-US" sz="20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" name="Picture 4" descr="U:\Dokumente\Trap design\PT_r5_final_v2_02\Proton_Präzisionsfalle_01_Schnitt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t="23668" r="26649" b="23898"/>
          <a:stretch/>
        </p:blipFill>
        <p:spPr bwMode="auto">
          <a:xfrm>
            <a:off x="440244" y="1184214"/>
            <a:ext cx="2287715" cy="25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5462" y="396682"/>
            <a:ext cx="6284893" cy="628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proton’s mass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9583" y="614614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specially tailored trap design</a:t>
            </a:r>
            <a:endParaRPr lang="en-US" sz="20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" name="Picture 4" descr="U:\Dokumente\Trap design\PT_r5_final_v2_02\Proton_Präzisionsfalle_01_Schnitt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t="23668" r="26649" b="23898"/>
          <a:stretch/>
        </p:blipFill>
        <p:spPr bwMode="auto">
          <a:xfrm>
            <a:off x="440244" y="1184214"/>
            <a:ext cx="2287715" cy="25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1092" y="4546241"/>
            <a:ext cx="503003" cy="232638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 bwMode="auto">
          <a:xfrm>
            <a:off x="6323526" y="2833353"/>
            <a:ext cx="108000" cy="1080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5322" y="3579770"/>
            <a:ext cx="341766" cy="158066"/>
          </a:xfrm>
          <a:prstGeom prst="rect">
            <a:avLst/>
          </a:prstGeom>
          <a:noFill/>
        </p:spPr>
      </p:pic>
      <p:grpSp>
        <p:nvGrpSpPr>
          <p:cNvPr id="5" name="Gruppieren 4"/>
          <p:cNvGrpSpPr/>
          <p:nvPr/>
        </p:nvGrpSpPr>
        <p:grpSpPr>
          <a:xfrm>
            <a:off x="4958367" y="4623515"/>
            <a:ext cx="3791817" cy="1770983"/>
            <a:chOff x="4958367" y="4623515"/>
            <a:chExt cx="3791817" cy="1770983"/>
          </a:xfrm>
        </p:grpSpPr>
        <p:sp>
          <p:nvSpPr>
            <p:cNvPr id="4" name="Textfeld 3"/>
            <p:cNvSpPr txBox="1"/>
            <p:nvPr/>
          </p:nvSpPr>
          <p:spPr>
            <a:xfrm>
              <a:off x="4958367" y="4623515"/>
              <a:ext cx="3755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rgbClr val="007668"/>
                  </a:solidFill>
                </a:rPr>
                <a:t>Simultaneous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measurement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cancels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magnetic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field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fluctuations</a:t>
              </a:r>
              <a:endParaRPr lang="de-DE" dirty="0">
                <a:solidFill>
                  <a:srgbClr val="007668"/>
                </a:solidFill>
              </a:endParaRPr>
            </a:p>
          </p:txBody>
        </p:sp>
        <p:sp>
          <p:nvSpPr>
            <p:cNvPr id="25" name="Eingekerbter Pfeil nach rechts 24"/>
            <p:cNvSpPr/>
            <p:nvPr/>
          </p:nvSpPr>
          <p:spPr>
            <a:xfrm rot="5400000">
              <a:off x="6517620" y="5302525"/>
              <a:ext cx="716057" cy="691307"/>
            </a:xfrm>
            <a:prstGeom prst="notchedRightArrow">
              <a:avLst/>
            </a:prstGeom>
            <a:solidFill>
              <a:srgbClr val="00806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994857" y="6025166"/>
              <a:ext cx="3755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rgbClr val="007668"/>
                  </a:solidFill>
                </a:rPr>
                <a:t>We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aim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de-DE" dirty="0" err="1" smtClean="0">
                  <a:solidFill>
                    <a:srgbClr val="007668"/>
                  </a:solidFill>
                </a:rPr>
                <a:t>for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r>
                <a:rPr lang="el-GR" dirty="0" smtClean="0">
                  <a:solidFill>
                    <a:srgbClr val="007668"/>
                  </a:solidFill>
                </a:rPr>
                <a:t>δ</a:t>
              </a:r>
              <a:r>
                <a:rPr lang="de-DE" dirty="0" smtClean="0">
                  <a:solidFill>
                    <a:srgbClr val="007668"/>
                  </a:solidFill>
                </a:rPr>
                <a:t>m/m&lt;10</a:t>
              </a:r>
              <a:r>
                <a:rPr lang="de-DE" baseline="30000" dirty="0" smtClean="0">
                  <a:solidFill>
                    <a:srgbClr val="007668"/>
                  </a:solidFill>
                </a:rPr>
                <a:t>-11</a:t>
              </a:r>
              <a:r>
                <a:rPr lang="de-DE" dirty="0" smtClean="0">
                  <a:solidFill>
                    <a:srgbClr val="007668"/>
                  </a:solidFill>
                </a:rPr>
                <a:t> </a:t>
              </a:r>
              <a:endParaRPr lang="de-DE" dirty="0">
                <a:solidFill>
                  <a:srgbClr val="00766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7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31082E-6 L -0.11892 0.114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5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034E-6 L -0.10851 0.0980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4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51 0.09806 L 0.00087 -0.0050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5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92 0.11448 L 0.00018 0.002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5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1" y="1219200"/>
            <a:ext cx="5565397" cy="393742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34298" y="1034144"/>
            <a:ext cx="5288930" cy="4000500"/>
            <a:chOff x="652011" y="736600"/>
            <a:chExt cx="5288930" cy="4000500"/>
          </a:xfrm>
        </p:grpSpPr>
        <p:pic>
          <p:nvPicPr>
            <p:cNvPr id="14" name="Picture 20" descr="1sfield.jpg"/>
            <p:cNvPicPr>
              <a:picLocks noChangeAspect="1"/>
            </p:cNvPicPr>
            <p:nvPr/>
          </p:nvPicPr>
          <p:blipFill>
            <a:blip r:embed="rId4" cstate="print"/>
            <a:srcRect l="1430" t="39056" r="38115" b="673"/>
            <a:stretch>
              <a:fillRect/>
            </a:stretch>
          </p:blipFill>
          <p:spPr bwMode="auto">
            <a:xfrm>
              <a:off x="652011" y="1030848"/>
              <a:ext cx="5253309" cy="3706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hteck 14"/>
            <p:cNvSpPr/>
            <p:nvPr/>
          </p:nvSpPr>
          <p:spPr bwMode="auto">
            <a:xfrm rot="5400000">
              <a:off x="3429451" y="-1294947"/>
              <a:ext cx="368300" cy="4532995"/>
            </a:xfrm>
            <a:prstGeom prst="rect">
              <a:avLst/>
            </a:prstGeom>
            <a:solidFill>
              <a:srgbClr val="00806F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114800" y="736600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Schwinger-Limit</a:t>
              </a:r>
              <a:endParaRPr lang="en-US" dirty="0"/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ALPHATRAP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Exploring the highest fields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54100" y="5056112"/>
            <a:ext cx="7226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rgbClr val="00806F"/>
                </a:solidFill>
              </a:rPr>
              <a:t>Nonlinear</a:t>
            </a:r>
            <a:r>
              <a:rPr lang="en-US" sz="2600" dirty="0" smtClean="0">
                <a:solidFill>
                  <a:srgbClr val="00806F"/>
                </a:solidFill>
              </a:rPr>
              <a:t> contributions become increasingly </a:t>
            </a:r>
          </a:p>
          <a:p>
            <a:r>
              <a:rPr lang="en-US" sz="2600" dirty="0">
                <a:solidFill>
                  <a:srgbClr val="00806F"/>
                </a:solidFill>
              </a:rPr>
              <a:t> </a:t>
            </a:r>
            <a:r>
              <a:rPr lang="en-US" sz="2600" dirty="0" smtClean="0">
                <a:solidFill>
                  <a:srgbClr val="00806F"/>
                </a:solidFill>
              </a:rPr>
              <a:t>  important at high nuclear charge Z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00806F"/>
                </a:solidFill>
              </a:rPr>
              <a:t>What happens if </a:t>
            </a:r>
            <a:r>
              <a:rPr lang="en-US" sz="2600" b="1" dirty="0" smtClean="0">
                <a:solidFill>
                  <a:srgbClr val="00806F"/>
                </a:solidFill>
              </a:rPr>
              <a:t>Z</a:t>
            </a:r>
            <a:r>
              <a:rPr lang="el-GR" sz="2600" b="1" dirty="0" smtClean="0">
                <a:solidFill>
                  <a:srgbClr val="00806F"/>
                </a:solidFill>
              </a:rPr>
              <a:t>α</a:t>
            </a:r>
            <a:r>
              <a:rPr lang="de-DE" sz="2600" b="1" dirty="0" smtClean="0">
                <a:solidFill>
                  <a:srgbClr val="00806F"/>
                </a:solidFill>
              </a:rPr>
              <a:t> </a:t>
            </a:r>
            <a:r>
              <a:rPr lang="el-GR" sz="2600" b="1" dirty="0" smtClean="0">
                <a:solidFill>
                  <a:srgbClr val="00806F"/>
                </a:solidFill>
              </a:rPr>
              <a:t>→</a:t>
            </a:r>
            <a:r>
              <a:rPr lang="de-DE" sz="2600" b="1" dirty="0" smtClean="0">
                <a:solidFill>
                  <a:srgbClr val="00806F"/>
                </a:solidFill>
              </a:rPr>
              <a:t> 1 </a:t>
            </a:r>
            <a:r>
              <a:rPr lang="de-DE" sz="2600" dirty="0" smtClean="0">
                <a:solidFill>
                  <a:srgbClr val="00806F"/>
                </a:solidFill>
              </a:rPr>
              <a:t>? </a:t>
            </a:r>
            <a:endParaRPr lang="en-US" sz="2600" dirty="0" smtClean="0">
              <a:solidFill>
                <a:srgbClr val="00806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449"/>
    </mc:Choice>
    <mc:Fallback xmlns="">
      <p:transition advTm="1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4335E-6 L -0.17951 -0.0016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6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ALPHATRAP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Exploring the highest fields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34298" y="1034144"/>
            <a:ext cx="5288930" cy="4000500"/>
            <a:chOff x="652011" y="736600"/>
            <a:chExt cx="5288930" cy="4000500"/>
          </a:xfrm>
        </p:grpSpPr>
        <p:pic>
          <p:nvPicPr>
            <p:cNvPr id="7" name="Picture 20" descr="1sfield.jpg"/>
            <p:cNvPicPr>
              <a:picLocks noChangeAspect="1"/>
            </p:cNvPicPr>
            <p:nvPr/>
          </p:nvPicPr>
          <p:blipFill>
            <a:blip r:embed="rId3" cstate="print"/>
            <a:srcRect l="1430" t="39056" r="38115" b="673"/>
            <a:stretch>
              <a:fillRect/>
            </a:stretch>
          </p:blipFill>
          <p:spPr bwMode="auto">
            <a:xfrm>
              <a:off x="652011" y="1030848"/>
              <a:ext cx="5253309" cy="3706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hteck 7"/>
            <p:cNvSpPr/>
            <p:nvPr/>
          </p:nvSpPr>
          <p:spPr bwMode="auto">
            <a:xfrm rot="5400000">
              <a:off x="3429451" y="-1294947"/>
              <a:ext cx="368300" cy="4532995"/>
            </a:xfrm>
            <a:prstGeom prst="rect">
              <a:avLst/>
            </a:prstGeom>
            <a:solidFill>
              <a:srgbClr val="00806F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14800" y="736600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Schwinger-Limit</a:t>
              </a:r>
              <a:endParaRPr lang="en-US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281566" y="2024207"/>
            <a:ext cx="3760631" cy="1292662"/>
            <a:chOff x="5397500" y="2946221"/>
            <a:chExt cx="3760631" cy="1292662"/>
          </a:xfrm>
        </p:grpSpPr>
        <p:sp>
          <p:nvSpPr>
            <p:cNvPr id="11" name="Pfeil nach links 10"/>
            <p:cNvSpPr/>
            <p:nvPr/>
          </p:nvSpPr>
          <p:spPr bwMode="auto">
            <a:xfrm>
              <a:off x="5397500" y="3111500"/>
              <a:ext cx="1155700" cy="914400"/>
            </a:xfrm>
            <a:prstGeom prst="leftArrow">
              <a:avLst/>
            </a:prstGeom>
            <a:solidFill>
              <a:srgbClr val="0080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53032" y="2946221"/>
              <a:ext cx="270509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00806F"/>
                  </a:solidFill>
                </a:rPr>
                <a:t>Injection from external ion source</a:t>
              </a:r>
              <a:endParaRPr lang="en-US" dirty="0">
                <a:solidFill>
                  <a:srgbClr val="00806F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054100" y="5056112"/>
            <a:ext cx="7226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rgbClr val="00806F"/>
                </a:solidFill>
              </a:rPr>
              <a:t>Nonlinear</a:t>
            </a:r>
            <a:r>
              <a:rPr lang="en-US" sz="2600" dirty="0" smtClean="0">
                <a:solidFill>
                  <a:srgbClr val="00806F"/>
                </a:solidFill>
              </a:rPr>
              <a:t> contributions become increasingly </a:t>
            </a:r>
          </a:p>
          <a:p>
            <a:r>
              <a:rPr lang="en-US" sz="2600" dirty="0">
                <a:solidFill>
                  <a:srgbClr val="00806F"/>
                </a:solidFill>
              </a:rPr>
              <a:t> </a:t>
            </a:r>
            <a:r>
              <a:rPr lang="en-US" sz="2600" dirty="0" smtClean="0">
                <a:solidFill>
                  <a:srgbClr val="00806F"/>
                </a:solidFill>
              </a:rPr>
              <a:t>  important at high nuclear charge Z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00806F"/>
                </a:solidFill>
              </a:rPr>
              <a:t>What happens if </a:t>
            </a:r>
            <a:r>
              <a:rPr lang="en-US" sz="2600" b="1" dirty="0" smtClean="0">
                <a:solidFill>
                  <a:srgbClr val="00806F"/>
                </a:solidFill>
              </a:rPr>
              <a:t>Z</a:t>
            </a:r>
            <a:r>
              <a:rPr lang="el-GR" sz="2600" b="1" dirty="0" smtClean="0">
                <a:solidFill>
                  <a:srgbClr val="00806F"/>
                </a:solidFill>
              </a:rPr>
              <a:t>α</a:t>
            </a:r>
            <a:r>
              <a:rPr lang="de-DE" sz="2600" b="1" dirty="0" smtClean="0">
                <a:solidFill>
                  <a:srgbClr val="00806F"/>
                </a:solidFill>
              </a:rPr>
              <a:t> </a:t>
            </a:r>
            <a:r>
              <a:rPr lang="el-GR" sz="2600" b="1" dirty="0" smtClean="0">
                <a:solidFill>
                  <a:srgbClr val="00806F"/>
                </a:solidFill>
              </a:rPr>
              <a:t>→</a:t>
            </a:r>
            <a:r>
              <a:rPr lang="de-DE" sz="2600" b="1" dirty="0" smtClean="0">
                <a:solidFill>
                  <a:srgbClr val="00806F"/>
                </a:solidFill>
              </a:rPr>
              <a:t> 1 </a:t>
            </a:r>
            <a:r>
              <a:rPr lang="de-DE" sz="2600" dirty="0" smtClean="0">
                <a:solidFill>
                  <a:srgbClr val="00806F"/>
                </a:solidFill>
              </a:rPr>
              <a:t>? </a:t>
            </a:r>
            <a:endParaRPr lang="en-US" sz="2600" dirty="0" smtClean="0">
              <a:solidFill>
                <a:srgbClr val="00806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3530600" y="979713"/>
            <a:ext cx="685800" cy="2271487"/>
          </a:xfrm>
          <a:prstGeom prst="rect">
            <a:avLst/>
          </a:prstGeom>
          <a:solidFill>
            <a:srgbClr val="00806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098401"/>
              </p:ext>
            </p:extLst>
          </p:nvPr>
        </p:nvGraphicFramePr>
        <p:xfrm>
          <a:off x="319089" y="865187"/>
          <a:ext cx="3986211" cy="285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19" name="Graph" r:id="rId4" imgW="4135320" imgH="2880720" progId="Origin50.Graph">
                  <p:embed/>
                </p:oleObj>
              </mc:Choice>
              <mc:Fallback>
                <p:oleObj name="Graph" r:id="rId4" imgW="4135320" imgH="2880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089" y="865187"/>
                        <a:ext cx="3986211" cy="285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947856" y="1094740"/>
                <a:ext cx="3218244" cy="692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  <m:t>𝐵𝑟𝑒𝑖𝑡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806F"/>
                          </a:solidFill>
                          <a:latin typeface="Cambria Math"/>
                        </a:rPr>
                        <m:t>=2 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  <m:t>1+2</m:t>
                          </m:r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solidFill>
                                    <a:srgbClr val="00806F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solidFill>
                                    <a:srgbClr val="00806F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DE" i="1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de-DE" i="1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rgbClr val="00806F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de-DE" b="0" i="1" smtClean="0">
                              <a:solidFill>
                                <a:srgbClr val="00806F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806F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856" y="1094740"/>
                <a:ext cx="3218244" cy="69281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feil nach oben und unten 8"/>
          <p:cNvSpPr/>
          <p:nvPr/>
        </p:nvSpPr>
        <p:spPr bwMode="auto">
          <a:xfrm>
            <a:off x="4013200" y="1295400"/>
            <a:ext cx="127000" cy="850900"/>
          </a:xfrm>
          <a:prstGeom prst="up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48200" y="2044700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6F"/>
                </a:solidFill>
              </a:rPr>
              <a:t>New and independent access to fine-structure constant </a:t>
            </a:r>
            <a:r>
              <a:rPr lang="el-GR" dirty="0" smtClean="0">
                <a:solidFill>
                  <a:srgbClr val="00806F"/>
                </a:solidFill>
              </a:rPr>
              <a:t>α</a:t>
            </a:r>
            <a:r>
              <a:rPr lang="de-DE" dirty="0" smtClean="0">
                <a:solidFill>
                  <a:srgbClr val="00806F"/>
                </a:solidFill>
              </a:rPr>
              <a:t> </a:t>
            </a:r>
            <a:r>
              <a:rPr lang="en-US" dirty="0" smtClean="0">
                <a:solidFill>
                  <a:srgbClr val="00806F"/>
                </a:solidFill>
              </a:rPr>
              <a:t>!</a:t>
            </a:r>
            <a:endParaRPr lang="en-US" dirty="0">
              <a:solidFill>
                <a:srgbClr val="00806F"/>
              </a:solidFill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>
            <a:off x="889000" y="4394200"/>
            <a:ext cx="914400" cy="825500"/>
          </a:xfrm>
          <a:prstGeom prst="rightArrow">
            <a:avLst/>
          </a:prstGeom>
          <a:solidFill>
            <a:srgbClr val="0080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854200" y="4572000"/>
            <a:ext cx="675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>
                <a:solidFill>
                  <a:srgbClr val="00806F"/>
                </a:solidFill>
              </a:rPr>
              <a:t>ALPHATRAP: Next-generation, online-</a:t>
            </a:r>
            <a:r>
              <a:rPr lang="de-DE" sz="2200" dirty="0" err="1" smtClean="0">
                <a:solidFill>
                  <a:srgbClr val="00806F"/>
                </a:solidFill>
              </a:rPr>
              <a:t>coupled</a:t>
            </a:r>
            <a:r>
              <a:rPr lang="de-DE" sz="2200" dirty="0" smtClean="0">
                <a:solidFill>
                  <a:srgbClr val="00806F"/>
                </a:solidFill>
              </a:rPr>
              <a:t> </a:t>
            </a:r>
          </a:p>
          <a:p>
            <a:r>
              <a:rPr lang="de-DE" sz="2200" i="1" dirty="0">
                <a:solidFill>
                  <a:srgbClr val="00806F"/>
                </a:solidFill>
              </a:rPr>
              <a:t>	</a:t>
            </a:r>
            <a:r>
              <a:rPr lang="de-DE" sz="2200" i="1" dirty="0" smtClean="0">
                <a:solidFill>
                  <a:srgbClr val="00806F"/>
                </a:solidFill>
              </a:rPr>
              <a:t>	g</a:t>
            </a:r>
            <a:r>
              <a:rPr lang="de-DE" sz="2200" dirty="0" smtClean="0">
                <a:solidFill>
                  <a:srgbClr val="00806F"/>
                </a:solidFill>
              </a:rPr>
              <a:t>-</a:t>
            </a:r>
            <a:r>
              <a:rPr lang="de-DE" sz="2200" dirty="0" err="1" smtClean="0">
                <a:solidFill>
                  <a:srgbClr val="00806F"/>
                </a:solidFill>
              </a:rPr>
              <a:t>factor</a:t>
            </a:r>
            <a:r>
              <a:rPr lang="de-DE" sz="2200" dirty="0" smtClean="0">
                <a:solidFill>
                  <a:srgbClr val="00806F"/>
                </a:solidFill>
              </a:rPr>
              <a:t> </a:t>
            </a:r>
            <a:r>
              <a:rPr lang="de-DE" sz="2200" dirty="0" err="1" smtClean="0">
                <a:solidFill>
                  <a:srgbClr val="00806F"/>
                </a:solidFill>
              </a:rPr>
              <a:t>experiment</a:t>
            </a:r>
            <a:r>
              <a:rPr lang="de-DE" sz="2200" dirty="0" smtClean="0">
                <a:solidFill>
                  <a:srgbClr val="00806F"/>
                </a:solidFill>
              </a:rPr>
              <a:t> </a:t>
            </a:r>
            <a:r>
              <a:rPr lang="de-DE" sz="2200" dirty="0" err="1" smtClean="0">
                <a:solidFill>
                  <a:srgbClr val="00806F"/>
                </a:solidFill>
              </a:rPr>
              <a:t>for</a:t>
            </a:r>
            <a:r>
              <a:rPr lang="de-DE" sz="2200" dirty="0" smtClean="0">
                <a:solidFill>
                  <a:srgbClr val="00806F"/>
                </a:solidFill>
              </a:rPr>
              <a:t> </a:t>
            </a:r>
            <a:r>
              <a:rPr lang="de-DE" sz="2200" dirty="0" err="1" smtClean="0">
                <a:solidFill>
                  <a:srgbClr val="00806F"/>
                </a:solidFill>
              </a:rPr>
              <a:t>highly-charged</a:t>
            </a:r>
            <a:r>
              <a:rPr lang="de-DE" sz="2200" dirty="0" smtClean="0">
                <a:solidFill>
                  <a:srgbClr val="00806F"/>
                </a:solidFill>
              </a:rPr>
              <a:t> 		</a:t>
            </a:r>
            <a:r>
              <a:rPr lang="de-DE" sz="2200" dirty="0" err="1" smtClean="0">
                <a:solidFill>
                  <a:srgbClr val="00806F"/>
                </a:solidFill>
              </a:rPr>
              <a:t>ions</a:t>
            </a:r>
            <a:endParaRPr lang="de-DE" sz="2200" dirty="0" smtClean="0">
              <a:solidFill>
                <a:srgbClr val="00806F"/>
              </a:solidFill>
            </a:endParaRPr>
          </a:p>
          <a:p>
            <a:endParaRPr lang="de-DE" sz="2200" dirty="0" smtClean="0">
              <a:solidFill>
                <a:srgbClr val="00806F"/>
              </a:solidFill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ALPHATRAP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Exploring the highest fields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flipV="1">
            <a:off x="5244737" y="3963738"/>
            <a:ext cx="2867297" cy="712765"/>
          </a:xfrm>
          <a:prstGeom prst="roundRect">
            <a:avLst/>
          </a:prstGeom>
          <a:solidFill>
            <a:srgbClr val="00806F">
              <a:alpha val="10000"/>
            </a:srgbClr>
          </a:solidFill>
          <a:ln w="44450">
            <a:solidFill>
              <a:srgbClr val="0080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“ultimate” test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395" y="1201783"/>
            <a:ext cx="7733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8E7D"/>
                </a:solidFill>
              </a:rPr>
              <a:t>The heaviest nuclei give the highest sensitivity</a:t>
            </a:r>
          </a:p>
          <a:p>
            <a:r>
              <a:rPr lang="en-US" sz="2500" dirty="0" smtClean="0">
                <a:solidFill>
                  <a:srgbClr val="008E7D"/>
                </a:solidFill>
              </a:rPr>
              <a:t>to non-linear effects </a:t>
            </a:r>
            <a:r>
              <a:rPr lang="en-US" sz="2500" dirty="0" smtClean="0">
                <a:solidFill>
                  <a:srgbClr val="008E7D"/>
                </a:solidFill>
                <a:sym typeface="Symbol"/>
              </a:rPr>
              <a:t> </a:t>
            </a:r>
            <a:r>
              <a:rPr lang="en-US" sz="2500" b="1" baseline="30000" dirty="0" smtClean="0">
                <a:solidFill>
                  <a:srgbClr val="008E7D"/>
                </a:solidFill>
              </a:rPr>
              <a:t>208</a:t>
            </a:r>
            <a:r>
              <a:rPr lang="en-US" sz="2500" b="1" dirty="0" smtClean="0">
                <a:solidFill>
                  <a:srgbClr val="008E7D"/>
                </a:solidFill>
              </a:rPr>
              <a:t>Pb</a:t>
            </a:r>
            <a:r>
              <a:rPr lang="en-US" sz="2500" b="1" baseline="30000" dirty="0" smtClean="0">
                <a:solidFill>
                  <a:srgbClr val="008E7D"/>
                </a:solidFill>
              </a:rPr>
              <a:t>77,81+</a:t>
            </a:r>
            <a:endParaRPr lang="de-DE" sz="2500" b="1" dirty="0"/>
          </a:p>
        </p:txBody>
      </p:sp>
      <p:graphicFrame>
        <p:nvGraphicFramePr>
          <p:cNvPr id="67585" name="Object 18"/>
          <p:cNvGraphicFramePr>
            <a:graphicFrameLocks noChangeAspect="1"/>
          </p:cNvGraphicFramePr>
          <p:nvPr/>
        </p:nvGraphicFramePr>
        <p:xfrm>
          <a:off x="407059" y="3415554"/>
          <a:ext cx="4513423" cy="319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0" name="Graph" r:id="rId3" imgW="4276800" imgH="3022200" progId="">
                  <p:embed/>
                </p:oleObj>
              </mc:Choice>
              <mc:Fallback>
                <p:oleObj name="Graph" r:id="rId3" imgW="4276800" imgH="3022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59" y="3415554"/>
                        <a:ext cx="4513423" cy="3190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6077" y="2276651"/>
            <a:ext cx="7733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8E7D"/>
                </a:solidFill>
              </a:rPr>
              <a:t>Have to fight nuclear contribution by measuring </a:t>
            </a:r>
            <a:r>
              <a:rPr lang="en-US" sz="2500" b="1" dirty="0" smtClean="0">
                <a:solidFill>
                  <a:srgbClr val="008E7D"/>
                </a:solidFill>
              </a:rPr>
              <a:t>several charge states</a:t>
            </a:r>
            <a:endParaRPr lang="de-DE" sz="2500" b="1" dirty="0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5365450" y="3987694"/>
          <a:ext cx="25971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1" name="Equation" r:id="rId5" imgW="939600" imgH="241200" progId="Equation.3">
                  <p:embed/>
                </p:oleObj>
              </mc:Choice>
              <mc:Fallback>
                <p:oleObj name="Equation" r:id="rId5" imgW="939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450" y="3987694"/>
                        <a:ext cx="259715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50203" y="3208212"/>
            <a:ext cx="371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8E7D"/>
                </a:solidFill>
              </a:rPr>
              <a:t>Specific difference is insensitive to nuclear effects:</a:t>
            </a:r>
            <a:endParaRPr lang="de-DE" sz="2100" b="1" dirty="0"/>
          </a:p>
        </p:txBody>
      </p:sp>
      <p:pic>
        <p:nvPicPr>
          <p:cNvPr id="67659" name="Picture 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63" y="319313"/>
            <a:ext cx="1298326" cy="11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1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62" y="999844"/>
            <a:ext cx="3110205" cy="57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ALPHATRAP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Exploring the highest fields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46100" y="1858806"/>
            <a:ext cx="5295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dirty="0" smtClean="0">
                <a:solidFill>
                  <a:srgbClr val="00806F"/>
                </a:solidFill>
              </a:rPr>
              <a:t>Goals:</a:t>
            </a:r>
          </a:p>
          <a:p>
            <a:endParaRPr lang="de-DE" dirty="0" smtClean="0">
              <a:solidFill>
                <a:srgbClr val="00806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806F"/>
                </a:solidFill>
              </a:rPr>
              <a:t>Probe </a:t>
            </a:r>
            <a:r>
              <a:rPr lang="de-DE" sz="2000" dirty="0">
                <a:solidFill>
                  <a:srgbClr val="00806F"/>
                </a:solidFill>
              </a:rPr>
              <a:t>QED in </a:t>
            </a:r>
            <a:r>
              <a:rPr lang="de-DE" sz="2000" dirty="0" err="1">
                <a:solidFill>
                  <a:srgbClr val="00806F"/>
                </a:solidFill>
              </a:rPr>
              <a:t>strongest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fields</a:t>
            </a:r>
            <a:endParaRPr lang="de-DE" sz="2000" dirty="0" smtClean="0">
              <a:solidFill>
                <a:srgbClr val="00806F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806F"/>
                </a:solidFill>
              </a:rPr>
              <a:t>Physics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beyond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the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Furry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 smtClean="0">
                <a:solidFill>
                  <a:srgbClr val="00806F"/>
                </a:solidFill>
              </a:rPr>
              <a:t>picture</a:t>
            </a:r>
            <a:endParaRPr lang="de-DE" sz="2000" i="1" dirty="0" smtClean="0">
              <a:solidFill>
                <a:srgbClr val="00806F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806F"/>
                </a:solidFill>
              </a:rPr>
              <a:t>Extract nuclear structure information</a:t>
            </a:r>
            <a:endParaRPr lang="de-DE" sz="2000" dirty="0">
              <a:solidFill>
                <a:srgbClr val="00806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806F"/>
                </a:solidFill>
              </a:rPr>
              <a:t>Determine </a:t>
            </a:r>
            <a:r>
              <a:rPr lang="en-US" sz="2000" dirty="0">
                <a:solidFill>
                  <a:srgbClr val="00806F"/>
                </a:solidFill>
              </a:rPr>
              <a:t>fundamental constants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806F"/>
                </a:solidFill>
              </a:rPr>
              <a:t>Probe </a:t>
            </a:r>
            <a:r>
              <a:rPr lang="de-DE" sz="2000" dirty="0" err="1" smtClean="0">
                <a:solidFill>
                  <a:srgbClr val="00806F"/>
                </a:solidFill>
              </a:rPr>
              <a:t>relativistic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electron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dynamics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with</a:t>
            </a:r>
            <a:r>
              <a:rPr lang="de-DE" sz="2000" dirty="0" smtClean="0">
                <a:solidFill>
                  <a:srgbClr val="00806F"/>
                </a:solidFill>
              </a:rPr>
              <a:t> lithium- </a:t>
            </a:r>
            <a:r>
              <a:rPr lang="de-DE" sz="2000" dirty="0" err="1" smtClean="0">
                <a:solidFill>
                  <a:srgbClr val="00806F"/>
                </a:solidFill>
              </a:rPr>
              <a:t>and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boronlike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ions</a:t>
            </a:r>
            <a:endParaRPr lang="de-DE" sz="2000" dirty="0" smtClean="0">
              <a:solidFill>
                <a:srgbClr val="00806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65388" y="1467560"/>
            <a:ext cx="2434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rgbClr val="00806F"/>
                </a:solidFill>
              </a:rPr>
              <a:t>Highly-charged</a:t>
            </a:r>
            <a:r>
              <a:rPr lang="de-DE" dirty="0">
                <a:solidFill>
                  <a:srgbClr val="00806F"/>
                </a:solidFill>
              </a:rPr>
              <a:t> </a:t>
            </a:r>
            <a:r>
              <a:rPr lang="de-DE" dirty="0" err="1" smtClean="0">
                <a:solidFill>
                  <a:srgbClr val="00806F"/>
                </a:solidFill>
              </a:rPr>
              <a:t>ions</a:t>
            </a:r>
            <a:r>
              <a:rPr lang="de-DE" dirty="0" smtClean="0">
                <a:solidFill>
                  <a:srgbClr val="00806F"/>
                </a:solidFill>
              </a:rPr>
              <a:t> </a:t>
            </a:r>
            <a:r>
              <a:rPr lang="de-DE" dirty="0" err="1" smtClean="0">
                <a:solidFill>
                  <a:srgbClr val="00806F"/>
                </a:solidFill>
              </a:rPr>
              <a:t>from</a:t>
            </a:r>
            <a:r>
              <a:rPr lang="de-DE" dirty="0" smtClean="0">
                <a:solidFill>
                  <a:srgbClr val="00806F"/>
                </a:solidFill>
              </a:rPr>
              <a:t> </a:t>
            </a:r>
            <a:r>
              <a:rPr lang="de-DE" dirty="0">
                <a:solidFill>
                  <a:srgbClr val="00806F"/>
                </a:solidFill>
              </a:rPr>
              <a:t>HD-EBIT</a:t>
            </a:r>
          </a:p>
        </p:txBody>
      </p:sp>
      <p:sp>
        <p:nvSpPr>
          <p:cNvPr id="7" name="Pfeil nach rechts 6"/>
          <p:cNvSpPr/>
          <p:nvPr/>
        </p:nvSpPr>
        <p:spPr bwMode="auto">
          <a:xfrm rot="20165244">
            <a:off x="5619407" y="1476191"/>
            <a:ext cx="1420824" cy="435429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0076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" descr="1sfield.jpg"/>
          <p:cNvPicPr>
            <a:picLocks noChangeAspect="1"/>
          </p:cNvPicPr>
          <p:nvPr/>
        </p:nvPicPr>
        <p:blipFill>
          <a:blip r:embed="rId2" cstate="print"/>
          <a:srcRect l="1430" t="39056" r="38115" b="673"/>
          <a:stretch>
            <a:fillRect/>
          </a:stretch>
        </p:blipFill>
        <p:spPr bwMode="auto">
          <a:xfrm>
            <a:off x="385311" y="992748"/>
            <a:ext cx="4702988" cy="33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14375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QED of Bound States</a:t>
            </a:r>
            <a:endParaRPr lang="de-DE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056" name="Group 15"/>
          <p:cNvGrpSpPr>
            <a:grpSpLocks/>
          </p:cNvGrpSpPr>
          <p:nvPr/>
        </p:nvGrpSpPr>
        <p:grpSpPr bwMode="auto">
          <a:xfrm>
            <a:off x="4426858" y="5326739"/>
            <a:ext cx="4172308" cy="899887"/>
            <a:chOff x="971600" y="5085186"/>
            <a:chExt cx="3384376" cy="864096"/>
          </a:xfrm>
        </p:grpSpPr>
        <p:sp>
          <p:nvSpPr>
            <p:cNvPr id="2060" name="Rounded Rectangle 14"/>
            <p:cNvSpPr>
              <a:spLocks noChangeArrowheads="1"/>
            </p:cNvSpPr>
            <p:nvPr/>
          </p:nvSpPr>
          <p:spPr bwMode="auto">
            <a:xfrm>
              <a:off x="971600" y="5085186"/>
              <a:ext cx="3384376" cy="864096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>
                    <a:alpha val="50000"/>
                  </a:srgbClr>
                </a:gs>
                <a:gs pos="100000">
                  <a:srgbClr val="00A490">
                    <a:alpha val="50000"/>
                  </a:srgbClr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sp>
          <p:nvSpPr>
            <p:cNvPr id="2061" name="TextBox 13"/>
            <p:cNvSpPr txBox="1">
              <a:spLocks noChangeArrowheads="1"/>
            </p:cNvSpPr>
            <p:nvPr/>
          </p:nvSpPr>
          <p:spPr bwMode="auto">
            <a:xfrm>
              <a:off x="1043608" y="5130131"/>
              <a:ext cx="3189124" cy="73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2200" dirty="0" smtClean="0">
                  <a:solidFill>
                    <a:schemeClr val="bg1"/>
                  </a:solidFill>
                  <a:cs typeface="Helvetica" pitchFamily="34" charset="0"/>
                </a:rPr>
                <a:t>The Standard Model in extreme </a:t>
              </a:r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conditions</a:t>
              </a:r>
              <a:endParaRPr lang="en-US" sz="2200" dirty="0">
                <a:solidFill>
                  <a:schemeClr val="bg1"/>
                </a:solidFill>
                <a:cs typeface="Helvetica" pitchFamily="34" charset="0"/>
              </a:endParaRPr>
            </a:p>
          </p:txBody>
        </p:sp>
      </p:grpSp>
      <p:pic>
        <p:nvPicPr>
          <p:cNvPr id="2057" name="Picture 16" descr="qed_w.png"/>
          <p:cNvPicPr>
            <a:picLocks noChangeAspect="1"/>
          </p:cNvPicPr>
          <p:nvPr/>
        </p:nvPicPr>
        <p:blipFill>
          <a:blip r:embed="rId3" cstate="print">
            <a:lum bright="-10000" contrast="26000"/>
          </a:blip>
          <a:srcRect l="9843" t="19141" r="12714" b="18593"/>
          <a:stretch>
            <a:fillRect/>
          </a:stretch>
        </p:blipFill>
        <p:spPr bwMode="auto">
          <a:xfrm>
            <a:off x="5897781" y="961800"/>
            <a:ext cx="2510926" cy="15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931228" y="2436648"/>
            <a:ext cx="4136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Few or single electron systems are </a:t>
            </a:r>
            <a:r>
              <a:rPr lang="en-US" sz="2400" u="sng" dirty="0">
                <a:solidFill>
                  <a:srgbClr val="32757A"/>
                </a:solidFill>
                <a:latin typeface="+mj-lt"/>
                <a:cs typeface="Helvetica" pitchFamily="34" charset="0"/>
              </a:rPr>
              <a:t>calculable</a:t>
            </a: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 to very high accuracy in QED series solution</a:t>
            </a: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endParaRPr lang="de-DE" sz="2400" dirty="0">
              <a:solidFill>
                <a:srgbClr val="32757A"/>
              </a:solidFill>
              <a:latin typeface="+mj-lt"/>
              <a:cs typeface="Helvetica" pitchFamily="34" charset="0"/>
            </a:endParaRPr>
          </a:p>
          <a:p>
            <a:pPr marL="0" lvl="1" algn="ctr">
              <a:buSzPct val="150000"/>
              <a:tabLst>
                <a:tab pos="180000" algn="l"/>
              </a:tabLst>
              <a:defRPr/>
            </a:pPr>
            <a:r>
              <a:rPr lang="en-US" sz="2400" dirty="0">
                <a:solidFill>
                  <a:srgbClr val="32757A"/>
                </a:solidFill>
                <a:latin typeface="+mj-lt"/>
                <a:cs typeface="Helvetica" pitchFamily="34" charset="0"/>
              </a:rPr>
              <a:t>  </a:t>
            </a:r>
            <a:endParaRPr lang="en-US" sz="2400" baseline="30000" dirty="0">
              <a:solidFill>
                <a:srgbClr val="32757A"/>
              </a:solidFill>
              <a:latin typeface="+mj-lt"/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52095" y="5333995"/>
            <a:ext cx="3758651" cy="899887"/>
            <a:chOff x="971600" y="5085186"/>
            <a:chExt cx="3384376" cy="864096"/>
          </a:xfrm>
        </p:grpSpPr>
        <p:sp>
          <p:nvSpPr>
            <p:cNvPr id="11" name="Rounded Rectangle 14"/>
            <p:cNvSpPr>
              <a:spLocks noChangeArrowheads="1"/>
            </p:cNvSpPr>
            <p:nvPr/>
          </p:nvSpPr>
          <p:spPr bwMode="auto">
            <a:xfrm>
              <a:off x="971600" y="5085186"/>
              <a:ext cx="3384376" cy="864096"/>
            </a:xfrm>
            <a:prstGeom prst="roundRect">
              <a:avLst>
                <a:gd name="adj" fmla="val 8949"/>
              </a:avLst>
            </a:prstGeom>
            <a:gradFill rotWithShape="0">
              <a:gsLst>
                <a:gs pos="0">
                  <a:srgbClr val="007668">
                    <a:alpha val="77000"/>
                  </a:srgbClr>
                </a:gs>
                <a:gs pos="100000">
                  <a:srgbClr val="00A490">
                    <a:alpha val="77000"/>
                  </a:srgbClr>
                </a:gs>
              </a:gsLst>
              <a:lin ang="2700000" scaled="1"/>
            </a:gra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6713"/>
              <a:endParaRPr lang="en-US" sz="8200"/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1043608" y="5269499"/>
              <a:ext cx="3189124" cy="41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Electron</a:t>
              </a:r>
              <a:r>
                <a:rPr lang="de-DE" sz="2200" dirty="0" smtClean="0">
                  <a:solidFill>
                    <a:schemeClr val="bg1"/>
                  </a:solidFill>
                  <a:cs typeface="Helvetica" pitchFamily="34" charset="0"/>
                </a:rPr>
                <a:t> </a:t>
              </a:r>
              <a:r>
                <a:rPr lang="de-DE" sz="2200" dirty="0" err="1" smtClean="0">
                  <a:solidFill>
                    <a:schemeClr val="bg1"/>
                  </a:solidFill>
                  <a:cs typeface="Helvetica" pitchFamily="34" charset="0"/>
                </a:rPr>
                <a:t>mass</a:t>
              </a:r>
              <a:endParaRPr lang="en-US" sz="2200" dirty="0">
                <a:solidFill>
                  <a:schemeClr val="bg1"/>
                </a:solidFill>
                <a:cs typeface="Helvetica" pitchFamily="34" charset="0"/>
              </a:endParaRPr>
            </a:p>
          </p:txBody>
        </p:sp>
      </p:grpSp>
      <p:sp>
        <p:nvSpPr>
          <p:cNvPr id="2" name="Pfeil nach links 1"/>
          <p:cNvSpPr/>
          <p:nvPr/>
        </p:nvSpPr>
        <p:spPr bwMode="auto">
          <a:xfrm rot="16200000">
            <a:off x="467949" y="4437881"/>
            <a:ext cx="1306285" cy="413382"/>
          </a:xfrm>
          <a:prstGeom prst="leftArrow">
            <a:avLst>
              <a:gd name="adj1" fmla="val 50000"/>
              <a:gd name="adj2" fmla="val 88622"/>
            </a:avLst>
          </a:prstGeom>
          <a:solidFill>
            <a:srgbClr val="00806F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83200" y="4411897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6F"/>
                </a:solidFill>
              </a:rPr>
              <a:t>High to ultra-high </a:t>
            </a:r>
          </a:p>
          <a:p>
            <a:r>
              <a:rPr lang="en-US" dirty="0" smtClean="0">
                <a:solidFill>
                  <a:srgbClr val="00806F"/>
                </a:solidFill>
              </a:rPr>
              <a:t>field strength</a:t>
            </a:r>
            <a:endParaRPr lang="en-US" dirty="0">
              <a:solidFill>
                <a:srgbClr val="00806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299029" y="447766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6F"/>
                </a:solidFill>
              </a:rPr>
              <a:t>Low</a:t>
            </a:r>
            <a:r>
              <a:rPr lang="en-US" dirty="0" smtClean="0">
                <a:solidFill>
                  <a:srgbClr val="00806F"/>
                </a:solidFill>
              </a:rPr>
              <a:t> field strength</a:t>
            </a:r>
            <a:endParaRPr lang="en-US" dirty="0">
              <a:solidFill>
                <a:srgbClr val="00806F"/>
              </a:solidFill>
            </a:endParaRPr>
          </a:p>
        </p:txBody>
      </p:sp>
      <p:sp>
        <p:nvSpPr>
          <p:cNvPr id="18" name="Pfeil nach links 17"/>
          <p:cNvSpPr/>
          <p:nvPr/>
        </p:nvSpPr>
        <p:spPr bwMode="auto">
          <a:xfrm rot="14535783">
            <a:off x="4292465" y="4503194"/>
            <a:ext cx="1306285" cy="413382"/>
          </a:xfrm>
          <a:prstGeom prst="leftArrow">
            <a:avLst>
              <a:gd name="adj1" fmla="val 50000"/>
              <a:gd name="adj2" fmla="val 88622"/>
            </a:avLst>
          </a:prstGeom>
          <a:solidFill>
            <a:srgbClr val="00806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016000" y="1030515"/>
            <a:ext cx="177800" cy="2868386"/>
          </a:xfrm>
          <a:prstGeom prst="rect">
            <a:avLst/>
          </a:prstGeom>
          <a:solidFill>
            <a:srgbClr val="00806F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386113" y="1030513"/>
            <a:ext cx="3650343" cy="2873829"/>
          </a:xfrm>
          <a:prstGeom prst="rect">
            <a:avLst/>
          </a:prstGeom>
          <a:solidFill>
            <a:srgbClr val="00806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907">
            <a:off x="6342360" y="809124"/>
            <a:ext cx="246469" cy="55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ALPHATRAP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Exploring the highest fields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46100" y="1858806"/>
            <a:ext cx="5295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dirty="0" smtClean="0">
                <a:solidFill>
                  <a:srgbClr val="00806F"/>
                </a:solidFill>
              </a:rPr>
              <a:t>Goals:</a:t>
            </a:r>
          </a:p>
          <a:p>
            <a:endParaRPr lang="de-DE" dirty="0" smtClean="0">
              <a:solidFill>
                <a:srgbClr val="00806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806F"/>
                </a:solidFill>
              </a:rPr>
              <a:t>Probe </a:t>
            </a:r>
            <a:r>
              <a:rPr lang="de-DE" sz="2000" dirty="0">
                <a:solidFill>
                  <a:srgbClr val="00806F"/>
                </a:solidFill>
              </a:rPr>
              <a:t>QED in </a:t>
            </a:r>
            <a:r>
              <a:rPr lang="de-DE" sz="2000" dirty="0" err="1">
                <a:solidFill>
                  <a:srgbClr val="00806F"/>
                </a:solidFill>
              </a:rPr>
              <a:t>strongest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fields</a:t>
            </a:r>
            <a:endParaRPr lang="de-DE" sz="2000" dirty="0" smtClean="0">
              <a:solidFill>
                <a:srgbClr val="00806F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806F"/>
                </a:solidFill>
              </a:rPr>
              <a:t>Physics</a:t>
            </a:r>
            <a:r>
              <a:rPr lang="de-DE" sz="2000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beyond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the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>
                <a:solidFill>
                  <a:srgbClr val="00806F"/>
                </a:solidFill>
              </a:rPr>
              <a:t>Furry</a:t>
            </a:r>
            <a:r>
              <a:rPr lang="de-DE" sz="2000" i="1" dirty="0">
                <a:solidFill>
                  <a:srgbClr val="00806F"/>
                </a:solidFill>
              </a:rPr>
              <a:t> </a:t>
            </a:r>
            <a:r>
              <a:rPr lang="de-DE" sz="2000" i="1" dirty="0" err="1" smtClean="0">
                <a:solidFill>
                  <a:srgbClr val="00806F"/>
                </a:solidFill>
              </a:rPr>
              <a:t>picture</a:t>
            </a:r>
            <a:endParaRPr lang="de-DE" sz="2000" i="1" dirty="0" smtClean="0">
              <a:solidFill>
                <a:srgbClr val="00806F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806F"/>
                </a:solidFill>
              </a:rPr>
              <a:t>Extract nuclear structure information</a:t>
            </a:r>
            <a:endParaRPr lang="de-DE" sz="2000" dirty="0">
              <a:solidFill>
                <a:srgbClr val="00806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806F"/>
                </a:solidFill>
              </a:rPr>
              <a:t>Determine </a:t>
            </a:r>
            <a:r>
              <a:rPr lang="en-US" sz="2000" dirty="0">
                <a:solidFill>
                  <a:srgbClr val="00806F"/>
                </a:solidFill>
              </a:rPr>
              <a:t>fundamental constants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806F"/>
                </a:solidFill>
              </a:rPr>
              <a:t>Probe </a:t>
            </a:r>
            <a:r>
              <a:rPr lang="de-DE" sz="2000" dirty="0" err="1" smtClean="0">
                <a:solidFill>
                  <a:srgbClr val="00806F"/>
                </a:solidFill>
              </a:rPr>
              <a:t>relativistic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electron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dynamics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with</a:t>
            </a:r>
            <a:r>
              <a:rPr lang="de-DE" sz="2000" dirty="0" smtClean="0">
                <a:solidFill>
                  <a:srgbClr val="00806F"/>
                </a:solidFill>
              </a:rPr>
              <a:t> lithium- </a:t>
            </a:r>
            <a:r>
              <a:rPr lang="de-DE" sz="2000" dirty="0" err="1" smtClean="0">
                <a:solidFill>
                  <a:srgbClr val="00806F"/>
                </a:solidFill>
              </a:rPr>
              <a:t>and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boronlike</a:t>
            </a:r>
            <a:r>
              <a:rPr lang="de-DE" sz="2000" dirty="0" smtClean="0">
                <a:solidFill>
                  <a:srgbClr val="00806F"/>
                </a:solidFill>
              </a:rPr>
              <a:t> </a:t>
            </a:r>
            <a:r>
              <a:rPr lang="de-DE" sz="2000" dirty="0" err="1" smtClean="0">
                <a:solidFill>
                  <a:srgbClr val="00806F"/>
                </a:solidFill>
              </a:rPr>
              <a:t>ions</a:t>
            </a:r>
            <a:endParaRPr lang="de-DE" sz="2000" dirty="0" smtClean="0">
              <a:solidFill>
                <a:srgbClr val="00806F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9" t="15686" r="37776" b="17127"/>
          <a:stretch/>
        </p:blipFill>
        <p:spPr>
          <a:xfrm>
            <a:off x="5204242" y="1482600"/>
            <a:ext cx="2700000" cy="460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721599" y="4513943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Magnet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757885" y="2213428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B4B4E6"/>
                </a:solidFill>
              </a:rPr>
              <a:t>Cryostat</a:t>
            </a:r>
            <a:endParaRPr lang="en-US" sz="2000" b="1" dirty="0">
              <a:solidFill>
                <a:srgbClr val="B4B4E6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14456" y="6204857"/>
            <a:ext cx="7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Trap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 flipV="1">
            <a:off x="6705600" y="5704114"/>
            <a:ext cx="217714" cy="55154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6290128" y="900792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Ions</a:t>
            </a:r>
            <a:endParaRPr lang="en-US" sz="2000" b="1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6596063" y="1257300"/>
            <a:ext cx="6802" cy="29912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689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Summary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84200" y="1214734"/>
            <a:ext cx="82677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6F"/>
                </a:solidFill>
              </a:rPr>
              <a:t>Most stringent test of bound-state QED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806F"/>
                </a:solidFill>
              </a:rPr>
              <a:t>Most stringent test of relativistic electron dynamics in strong fields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806F"/>
                </a:solidFill>
              </a:rPr>
              <a:t>Measurement of heavier systems up to calcium currently running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6F"/>
                </a:solidFill>
              </a:rPr>
              <a:t>Electron mass improvement by an order of magnitude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6F"/>
                </a:solidFill>
              </a:rPr>
              <a:t>New setup for proton mass measurement – CPT test at FAIR ?</a:t>
            </a:r>
            <a:endParaRPr lang="en-US" sz="2000" b="1" dirty="0">
              <a:solidFill>
                <a:srgbClr val="00806F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6F"/>
                </a:solidFill>
              </a:rPr>
              <a:t>Next generation experiment ALPHATRAP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6F"/>
                </a:solidFill>
              </a:rPr>
              <a:t>Towards the Schwinger-limit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806F"/>
                </a:solidFill>
              </a:rPr>
              <a:t>Push precision towards 10</a:t>
            </a:r>
            <a:r>
              <a:rPr lang="en-US" baseline="30000" dirty="0" smtClean="0">
                <a:solidFill>
                  <a:srgbClr val="00806F"/>
                </a:solidFill>
              </a:rPr>
              <a:t>-12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806F"/>
                </a:solidFill>
              </a:rPr>
              <a:t>All charge-states available from HD-EBIT</a:t>
            </a:r>
          </a:p>
        </p:txBody>
      </p:sp>
    </p:spTree>
    <p:extLst>
      <p:ext uri="{BB962C8B-B14F-4D97-AF65-F5344CB8AC3E}">
        <p14:creationId xmlns:p14="http://schemas.microsoft.com/office/powerpoint/2010/main" val="32913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522288" y="1011238"/>
            <a:ext cx="7561262" cy="2862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 i="1" dirty="0">
                <a:latin typeface="Calibri" pitchFamily="34" charset="0"/>
              </a:rPr>
              <a:t> “</a:t>
            </a:r>
            <a:r>
              <a:rPr lang="en-US" b="1" i="1" dirty="0" err="1">
                <a:latin typeface="Calibri" pitchFamily="34" charset="0"/>
              </a:rPr>
              <a:t>Abteilung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für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gespeicherte</a:t>
            </a:r>
            <a:r>
              <a:rPr lang="en-US" b="1" i="1" dirty="0">
                <a:latin typeface="Calibri" pitchFamily="34" charset="0"/>
              </a:rPr>
              <a:t> und </a:t>
            </a:r>
            <a:r>
              <a:rPr lang="en-US" b="1" i="1" dirty="0" err="1">
                <a:latin typeface="Calibri" pitchFamily="34" charset="0"/>
              </a:rPr>
              <a:t>gekühlte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Ionen</a:t>
            </a:r>
            <a:r>
              <a:rPr lang="en-US" b="1" i="1" dirty="0">
                <a:latin typeface="Calibri" pitchFamily="34" charset="0"/>
              </a:rPr>
              <a:t>” at MPIK, Heidelberg  </a:t>
            </a:r>
          </a:p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 i="1" dirty="0">
                <a:latin typeface="Calibri" pitchFamily="34" charset="0"/>
              </a:rPr>
              <a:t> MATS group within QUANTUM at the </a:t>
            </a:r>
            <a:r>
              <a:rPr lang="en-US" b="1" i="1" dirty="0" err="1">
                <a:latin typeface="Calibri" pitchFamily="34" charset="0"/>
              </a:rPr>
              <a:t>Institut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für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Physik</a:t>
            </a:r>
            <a:r>
              <a:rPr lang="en-US" b="1" i="1" dirty="0">
                <a:latin typeface="Calibri" pitchFamily="34" charset="0"/>
              </a:rPr>
              <a:t>, Mainz</a:t>
            </a:r>
          </a:p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 i="1" dirty="0">
                <a:latin typeface="Calibri" pitchFamily="34" charset="0"/>
              </a:rPr>
              <a:t> Atomic Physics Division at GSI </a:t>
            </a:r>
            <a:r>
              <a:rPr lang="en-US" b="1" i="1" dirty="0" err="1">
                <a:latin typeface="Calibri" pitchFamily="34" charset="0"/>
              </a:rPr>
              <a:t>Helmholtzzentrum</a:t>
            </a:r>
            <a:r>
              <a:rPr lang="en-US" b="1" i="1" dirty="0">
                <a:latin typeface="Calibri" pitchFamily="34" charset="0"/>
              </a:rPr>
              <a:t>, Darmstadt</a:t>
            </a:r>
          </a:p>
          <a:p>
            <a:pPr>
              <a:buFontTx/>
              <a:buChar char="•"/>
            </a:pPr>
            <a:endParaRPr lang="en-US" b="1" i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>
                <a:latin typeface="Calibri" pitchFamily="34" charset="0"/>
              </a:rPr>
              <a:t>Funding</a:t>
            </a:r>
          </a:p>
        </p:txBody>
      </p:sp>
      <p:pic>
        <p:nvPicPr>
          <p:cNvPr id="39940" name="Picture 8" descr="Logo_G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1225" y="2813050"/>
            <a:ext cx="142875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 descr="MPIK Logo Text (grue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6488" y="811213"/>
            <a:ext cx="10096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98513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Special </a:t>
            </a:r>
            <a:r>
              <a:rPr lang="en-US" sz="2800" b="1" i="1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thanks </a:t>
            </a:r>
            <a:r>
              <a:rPr lang="en-US" sz="2800" b="1" i="1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</a:t>
            </a:r>
          </a:p>
        </p:txBody>
      </p:sp>
      <p:pic>
        <p:nvPicPr>
          <p:cNvPr id="39943" name="Picture 16"/>
          <p:cNvPicPr>
            <a:picLocks noChangeAspect="1" noChangeArrowheads="1"/>
          </p:cNvPicPr>
          <p:nvPr/>
        </p:nvPicPr>
        <p:blipFill>
          <a:blip r:embed="rId4" cstate="print"/>
          <a:srcRect l="11224" t="15125" r="78737" b="67271"/>
          <a:stretch>
            <a:fillRect/>
          </a:stretch>
        </p:blipFill>
        <p:spPr bwMode="auto">
          <a:xfrm>
            <a:off x="2358000" y="3677666"/>
            <a:ext cx="122713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7"/>
          <p:cNvSpPr txBox="1">
            <a:spLocks noChangeArrowheads="1"/>
          </p:cNvSpPr>
          <p:nvPr/>
        </p:nvSpPr>
        <p:spPr bwMode="auto">
          <a:xfrm>
            <a:off x="1399150" y="4865116"/>
            <a:ext cx="3157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>
                <a:latin typeface="Calibri" pitchFamily="34" charset="0"/>
              </a:rPr>
              <a:t>Adv. Grant MEFUCO (#290870) </a:t>
            </a:r>
          </a:p>
        </p:txBody>
      </p:sp>
      <p:pic>
        <p:nvPicPr>
          <p:cNvPr id="39945" name="Picture 18" descr="JGU-Logo_ws"/>
          <p:cNvPicPr>
            <a:picLocks noChangeAspect="1" noChangeArrowheads="1"/>
          </p:cNvPicPr>
          <p:nvPr/>
        </p:nvPicPr>
        <p:blipFill>
          <a:blip r:embed="rId5" cstate="print"/>
          <a:srcRect t="12207"/>
          <a:stretch>
            <a:fillRect/>
          </a:stretch>
        </p:blipFill>
        <p:spPr bwMode="auto">
          <a:xfrm>
            <a:off x="7213600" y="1936750"/>
            <a:ext cx="1462088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9" descr="emmi-logo_ws"/>
          <p:cNvPicPr>
            <a:picLocks noChangeAspect="1" noChangeArrowheads="1"/>
          </p:cNvPicPr>
          <p:nvPr/>
        </p:nvPicPr>
        <p:blipFill>
          <a:blip r:embed="rId6" cstate="print"/>
          <a:srcRect t="12241"/>
          <a:stretch>
            <a:fillRect/>
          </a:stretch>
        </p:blipFill>
        <p:spPr bwMode="auto">
          <a:xfrm>
            <a:off x="5907403" y="3753866"/>
            <a:ext cx="13747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Text Box 20"/>
          <p:cNvSpPr txBox="1">
            <a:spLocks noChangeArrowheads="1"/>
          </p:cNvSpPr>
          <p:nvPr/>
        </p:nvSpPr>
        <p:spPr bwMode="auto">
          <a:xfrm>
            <a:off x="5296215" y="4860353"/>
            <a:ext cx="283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>
                <a:latin typeface="Calibri" pitchFamily="34" charset="0"/>
              </a:rPr>
              <a:t>Helmholtz Alliance (HA216) </a:t>
            </a:r>
          </a:p>
        </p:txBody>
      </p:sp>
      <p:sp>
        <p:nvSpPr>
          <p:cNvPr id="39948" name="Text Box 21"/>
          <p:cNvSpPr txBox="1">
            <a:spLocks noChangeArrowheads="1"/>
          </p:cNvSpPr>
          <p:nvPr/>
        </p:nvSpPr>
        <p:spPr bwMode="auto">
          <a:xfrm>
            <a:off x="362899" y="5304946"/>
            <a:ext cx="7037247" cy="120032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Experimental support: 	F. Köhler</a:t>
            </a:r>
            <a:r>
              <a:rPr lang="de-DE" dirty="0" smtClean="0"/>
              <a:t>, J. Hou,  A. Wagner, W</a:t>
            </a:r>
            <a:r>
              <a:rPr lang="de-DE" dirty="0"/>
              <a:t>. </a:t>
            </a:r>
            <a:r>
              <a:rPr lang="de-DE" dirty="0" smtClean="0"/>
              <a:t>Quint, </a:t>
            </a:r>
          </a:p>
          <a:p>
            <a:r>
              <a:rPr lang="de-DE" dirty="0"/>
              <a:t>	</a:t>
            </a:r>
            <a:r>
              <a:rPr lang="de-DE" dirty="0" smtClean="0"/>
              <a:t>		G</a:t>
            </a:r>
            <a:r>
              <a:rPr lang="de-DE" dirty="0"/>
              <a:t>. </a:t>
            </a:r>
            <a:r>
              <a:rPr lang="de-DE" dirty="0" smtClean="0"/>
              <a:t>Werth, K. Blaum</a:t>
            </a:r>
            <a:endParaRPr lang="de-DE" dirty="0"/>
          </a:p>
          <a:p>
            <a:r>
              <a:rPr lang="de-DE" dirty="0"/>
              <a:t>Theory support: 		Z. Harman, C.H. Keitel, J. </a:t>
            </a:r>
            <a:r>
              <a:rPr lang="de-DE" dirty="0" err="1"/>
              <a:t>Zatorski</a:t>
            </a:r>
            <a:r>
              <a:rPr lang="de-DE" dirty="0" smtClean="0"/>
              <a:t>, </a:t>
            </a:r>
          </a:p>
          <a:p>
            <a:r>
              <a:rPr lang="de-DE" dirty="0"/>
              <a:t>	</a:t>
            </a:r>
            <a:r>
              <a:rPr lang="de-DE" dirty="0" smtClean="0"/>
              <a:t>		V. </a:t>
            </a:r>
            <a:r>
              <a:rPr lang="de-DE" dirty="0" err="1" smtClean="0"/>
              <a:t>Shabaev</a:t>
            </a:r>
            <a:r>
              <a:rPr lang="de-DE" dirty="0" smtClean="0"/>
              <a:t>, K. </a:t>
            </a:r>
            <a:r>
              <a:rPr lang="de-DE" dirty="0" err="1" smtClean="0"/>
              <a:t>Pachucki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2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49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5C980-5669-4893-9211-6447650C950C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41987" name="Rechteck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1539875" y="4889500"/>
            <a:ext cx="5143500" cy="90170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176713">
              <a:defRPr/>
            </a:pPr>
            <a:endParaRPr lang="en-US" sz="8200">
              <a:latin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1549400" y="1574800"/>
            <a:ext cx="5118100" cy="83820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176713">
              <a:defRPr/>
            </a:pPr>
            <a:endParaRPr lang="en-US" sz="8200">
              <a:latin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549400" y="3175000"/>
            <a:ext cx="5118100" cy="85090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176713">
              <a:defRPr/>
            </a:pPr>
            <a:endParaRPr lang="en-US" sz="8200">
              <a:latin typeface="Arial" pitchFamily="34" charset="0"/>
            </a:endParaRPr>
          </a:p>
        </p:txBody>
      </p:sp>
      <p:sp>
        <p:nvSpPr>
          <p:cNvPr id="34822" name="Textfeld 12"/>
          <p:cNvSpPr txBox="1">
            <a:spLocks noChangeArrowheads="1"/>
          </p:cNvSpPr>
          <p:nvPr/>
        </p:nvSpPr>
        <p:spPr bwMode="auto">
          <a:xfrm>
            <a:off x="3084513" y="1695450"/>
            <a:ext cx="34829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>
                <a:solidFill>
                  <a:srgbClr val="007668"/>
                </a:solidFill>
              </a:rPr>
              <a:t>Precision trap (PT) </a:t>
            </a:r>
          </a:p>
          <a:p>
            <a:pPr>
              <a:buFont typeface="Wingdings" pitchFamily="2" charset="2"/>
              <a:buChar char="§"/>
            </a:pPr>
            <a:r>
              <a:rPr lang="en-US" sz="1600">
                <a:solidFill>
                  <a:srgbClr val="007668"/>
                </a:solidFill>
              </a:rPr>
              <a:t> Very homogeneous magnetic field </a:t>
            </a:r>
          </a:p>
          <a:p>
            <a:pPr>
              <a:buFont typeface="Wingdings" pitchFamily="2" charset="2"/>
              <a:buChar char="§"/>
            </a:pPr>
            <a:endParaRPr lang="en-US" sz="1600">
              <a:solidFill>
                <a:srgbClr val="007668"/>
              </a:solidFill>
            </a:endParaRPr>
          </a:p>
        </p:txBody>
      </p:sp>
      <p:sp>
        <p:nvSpPr>
          <p:cNvPr id="34823" name="Textfeld 13"/>
          <p:cNvSpPr txBox="1">
            <a:spLocks noChangeArrowheads="1"/>
          </p:cNvSpPr>
          <p:nvPr/>
        </p:nvSpPr>
        <p:spPr bwMode="auto">
          <a:xfrm>
            <a:off x="3168650" y="3306763"/>
            <a:ext cx="334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09" rIns="91419" bIns="45709">
            <a:spAutoFit/>
          </a:bodyPr>
          <a:lstStyle/>
          <a:p>
            <a:r>
              <a:rPr lang="en-US" sz="1600" b="1" u="sng">
                <a:solidFill>
                  <a:srgbClr val="007668"/>
                </a:solidFill>
              </a:rPr>
              <a:t>Analysis trap (AT)</a:t>
            </a:r>
          </a:p>
          <a:p>
            <a:pPr>
              <a:buFont typeface="Wingdings" pitchFamily="2" charset="2"/>
              <a:buChar char="§"/>
            </a:pPr>
            <a:r>
              <a:rPr lang="en-US" sz="1600">
                <a:solidFill>
                  <a:srgbClr val="007668"/>
                </a:solidFill>
              </a:rPr>
              <a:t> Magnetic bottle for spin detection</a:t>
            </a:r>
            <a:endParaRPr lang="en-US" sz="1600" baseline="-25000">
              <a:solidFill>
                <a:srgbClr val="007668"/>
              </a:solidFill>
            </a:endParaRPr>
          </a:p>
        </p:txBody>
      </p:sp>
      <p:sp>
        <p:nvSpPr>
          <p:cNvPr id="34824" name="Textfeld 61"/>
          <p:cNvSpPr txBox="1">
            <a:spLocks noChangeArrowheads="1"/>
          </p:cNvSpPr>
          <p:nvPr/>
        </p:nvSpPr>
        <p:spPr bwMode="auto">
          <a:xfrm>
            <a:off x="3181350" y="4932363"/>
            <a:ext cx="2328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r>
              <a:rPr lang="en-US" sz="1600" b="1" u="sng">
                <a:solidFill>
                  <a:srgbClr val="007668"/>
                </a:solidFill>
              </a:rPr>
              <a:t>Creation trap (CT)</a:t>
            </a:r>
          </a:p>
          <a:p>
            <a:pPr>
              <a:buFont typeface="Wingdings" pitchFamily="2" charset="2"/>
              <a:buChar char="§"/>
            </a:pPr>
            <a:r>
              <a:rPr lang="en-US" sz="1600" b="1">
                <a:solidFill>
                  <a:srgbClr val="007668"/>
                </a:solidFill>
              </a:rPr>
              <a:t> </a:t>
            </a:r>
            <a:r>
              <a:rPr lang="en-US" sz="1600">
                <a:solidFill>
                  <a:srgbClr val="007668"/>
                </a:solidFill>
              </a:rPr>
              <a:t>In-trap ion creation of    </a:t>
            </a:r>
          </a:p>
          <a:p>
            <a:r>
              <a:rPr lang="en-US" sz="1600">
                <a:solidFill>
                  <a:srgbClr val="007668"/>
                </a:solidFill>
              </a:rPr>
              <a:t>   highly-charged ions</a:t>
            </a:r>
          </a:p>
          <a:p>
            <a:endParaRPr lang="en-US" baseline="-25000"/>
          </a:p>
        </p:txBody>
      </p:sp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2" cstate="print">
            <a:lum bright="-2000" contrast="12000"/>
          </a:blip>
          <a:srcRect l="4063" t="795" r="8942" b="3973"/>
          <a:stretch>
            <a:fillRect/>
          </a:stretch>
        </p:blipFill>
        <p:spPr bwMode="auto">
          <a:xfrm>
            <a:off x="581025" y="1079500"/>
            <a:ext cx="2478088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Pfeil nach oben und unten 10"/>
          <p:cNvSpPr>
            <a:spLocks noChangeArrowheads="1"/>
          </p:cNvSpPr>
          <p:nvPr/>
        </p:nvSpPr>
        <p:spPr bwMode="auto">
          <a:xfrm>
            <a:off x="381000" y="1117600"/>
            <a:ext cx="139700" cy="5410200"/>
          </a:xfrm>
          <a:prstGeom prst="upDownArrow">
            <a:avLst>
              <a:gd name="adj1" fmla="val 50000"/>
              <a:gd name="adj2" fmla="val 104528"/>
            </a:avLst>
          </a:prstGeom>
          <a:gradFill rotWithShape="0">
            <a:gsLst>
              <a:gs pos="0">
                <a:srgbClr val="007668"/>
              </a:gs>
              <a:gs pos="100000">
                <a:srgbClr val="00A490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sp>
        <p:nvSpPr>
          <p:cNvPr id="34827" name="Textfeld 13"/>
          <p:cNvSpPr txBox="1">
            <a:spLocks noChangeArrowheads="1"/>
          </p:cNvSpPr>
          <p:nvPr/>
        </p:nvSpPr>
        <p:spPr bwMode="auto">
          <a:xfrm rot="-5400000">
            <a:off x="145256" y="3490119"/>
            <a:ext cx="1030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7668"/>
                </a:solidFill>
              </a:rPr>
              <a:t>~14 cm</a:t>
            </a:r>
          </a:p>
        </p:txBody>
      </p:sp>
      <p:sp>
        <p:nvSpPr>
          <p:cNvPr id="34828" name="Pfeil nach oben und unten 14"/>
          <p:cNvSpPr>
            <a:spLocks noChangeArrowheads="1"/>
          </p:cNvSpPr>
          <p:nvPr/>
        </p:nvSpPr>
        <p:spPr bwMode="auto">
          <a:xfrm rot="5400000">
            <a:off x="1722437" y="887413"/>
            <a:ext cx="79375" cy="228600"/>
          </a:xfrm>
          <a:prstGeom prst="upDownArrow">
            <a:avLst>
              <a:gd name="adj1" fmla="val 25000"/>
              <a:gd name="adj2" fmla="val 29547"/>
            </a:avLst>
          </a:prstGeom>
          <a:gradFill rotWithShape="0">
            <a:gsLst>
              <a:gs pos="0">
                <a:srgbClr val="007668"/>
              </a:gs>
              <a:gs pos="100000">
                <a:srgbClr val="00A490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sp>
        <p:nvSpPr>
          <p:cNvPr id="34829" name="Textfeld 15"/>
          <p:cNvSpPr txBox="1">
            <a:spLocks noChangeArrowheads="1"/>
          </p:cNvSpPr>
          <p:nvPr/>
        </p:nvSpPr>
        <p:spPr bwMode="auto">
          <a:xfrm>
            <a:off x="1449388" y="688975"/>
            <a:ext cx="641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7668"/>
                </a:solidFill>
              </a:rPr>
              <a:t>7mm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3550" y="25241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defTabSz="900917">
              <a:defRPr/>
            </a:pPr>
            <a:r>
              <a:rPr lang="en-US" sz="32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Triple </a:t>
            </a:r>
            <a:r>
              <a:rPr lang="en-US" sz="3200" b="1" i="1" kern="0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Penning </a:t>
            </a:r>
            <a:r>
              <a:rPr lang="en-US" sz="3200" b="1" i="1" kern="0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j-ea"/>
                <a:cs typeface="Helvetica" pitchFamily="34" charset="0"/>
              </a:rPr>
              <a:t>Trap System</a:t>
            </a:r>
            <a:endParaRPr lang="en-US" sz="3200" b="1" i="1" kern="0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7675" y="168275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g-Factor Measurement Process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3" name="Picture 10"/>
          <p:cNvPicPr>
            <a:picLocks noChangeAspect="1" noChangeArrowheads="1"/>
          </p:cNvPicPr>
          <p:nvPr/>
        </p:nvPicPr>
        <p:blipFill>
          <a:blip r:embed="rId3" cstate="print">
            <a:lum bright="-2000" contrast="12000"/>
          </a:blip>
          <a:srcRect l="4063" t="795" r="8942" b="3973"/>
          <a:stretch>
            <a:fillRect/>
          </a:stretch>
        </p:blipFill>
        <p:spPr bwMode="auto">
          <a:xfrm>
            <a:off x="45728" y="1562100"/>
            <a:ext cx="2364109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Pfeil nach oben 83"/>
          <p:cNvSpPr/>
          <p:nvPr/>
        </p:nvSpPr>
        <p:spPr>
          <a:xfrm>
            <a:off x="676901" y="2305297"/>
            <a:ext cx="115101" cy="1734390"/>
          </a:xfrm>
          <a:prstGeom prst="upArrow">
            <a:avLst>
              <a:gd name="adj1" fmla="val 50000"/>
              <a:gd name="adj2" fmla="val 146154"/>
            </a:avLst>
          </a:prstGeom>
          <a:solidFill>
            <a:srgbClr val="DADADA">
              <a:lumMod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398236" y="3082701"/>
            <a:ext cx="335216" cy="343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DADA">
                    <a:lumMod val="10000"/>
                  </a:srgbClr>
                </a:solidFill>
                <a:cs typeface="Arial" charset="0"/>
              </a:rPr>
              <a:t>B</a:t>
            </a:r>
            <a:endParaRPr lang="en-US" b="1" dirty="0">
              <a:solidFill>
                <a:srgbClr val="DADADA">
                  <a:lumMod val="10000"/>
                </a:srgbClr>
              </a:solidFill>
              <a:cs typeface="Arial" charset="0"/>
            </a:endParaRPr>
          </a:p>
        </p:txBody>
      </p:sp>
      <p:grpSp>
        <p:nvGrpSpPr>
          <p:cNvPr id="86" name="Gruppieren 85"/>
          <p:cNvGrpSpPr/>
          <p:nvPr/>
        </p:nvGrpSpPr>
        <p:grpSpPr>
          <a:xfrm>
            <a:off x="5963049" y="3583266"/>
            <a:ext cx="3070225" cy="3346174"/>
            <a:chOff x="5566076" y="3430056"/>
            <a:chExt cx="3070225" cy="3346174"/>
          </a:xfrm>
        </p:grpSpPr>
        <p:pic>
          <p:nvPicPr>
            <p:cNvPr id="8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22331" y="4526900"/>
              <a:ext cx="383779" cy="449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7747" y="5715271"/>
              <a:ext cx="385638" cy="45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2347" y="5718953"/>
              <a:ext cx="382548" cy="455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Grafik 11" descr="Spinflip2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66076" y="3430056"/>
              <a:ext cx="3070225" cy="3346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1" name="Gruppieren 90"/>
          <p:cNvGrpSpPr/>
          <p:nvPr/>
        </p:nvGrpSpPr>
        <p:grpSpPr>
          <a:xfrm>
            <a:off x="3369078" y="3840758"/>
            <a:ext cx="2965450" cy="2844000"/>
            <a:chOff x="-2626673" y="4517587"/>
            <a:chExt cx="2965450" cy="2844000"/>
          </a:xfrm>
        </p:grpSpPr>
        <p:pic>
          <p:nvPicPr>
            <p:cNvPr id="92" name="Grafik 12" descr="Spinflip1.WMF"/>
            <p:cNvPicPr>
              <a:picLocks noChangeAspect="1"/>
            </p:cNvPicPr>
            <p:nvPr/>
          </p:nvPicPr>
          <p:blipFill rotWithShape="1">
            <a:blip r:embed="rId7" cstate="print"/>
            <a:srcRect t="14082" b="7928"/>
            <a:stretch/>
          </p:blipFill>
          <p:spPr bwMode="auto">
            <a:xfrm>
              <a:off x="-2626673" y="4517587"/>
              <a:ext cx="2965450" cy="28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439949" y="5032373"/>
              <a:ext cx="390698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487449" y="5045073"/>
              <a:ext cx="390698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914853" y="6489700"/>
              <a:ext cx="394380" cy="469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6" name="Gruppieren 95"/>
          <p:cNvGrpSpPr/>
          <p:nvPr/>
        </p:nvGrpSpPr>
        <p:grpSpPr>
          <a:xfrm>
            <a:off x="1295400" y="3124200"/>
            <a:ext cx="1299403" cy="1285806"/>
            <a:chOff x="834887" y="2451651"/>
            <a:chExt cx="1860964" cy="2398437"/>
          </a:xfrm>
        </p:grpSpPr>
        <p:pic>
          <p:nvPicPr>
            <p:cNvPr id="97" name="Grafik 12" descr="Spinflip1.WM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4887" y="2451651"/>
              <a:ext cx="1860964" cy="239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94987" y="3128265"/>
              <a:ext cx="197304" cy="3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2727" y="3136618"/>
              <a:ext cx="197304" cy="30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4737" y="4086805"/>
              <a:ext cx="199163" cy="309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01" name="Objekt 100"/>
          <p:cNvGraphicFramePr>
            <a:graphicFrameLocks noChangeAspect="1"/>
          </p:cNvGraphicFramePr>
          <p:nvPr>
            <p:extLst/>
          </p:nvPr>
        </p:nvGraphicFramePr>
        <p:xfrm>
          <a:off x="1560807" y="1905000"/>
          <a:ext cx="1284788" cy="988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4" name="Graph" r:id="rId10" imgW="3663696" imgH="2820010" progId="Origin50.Graph">
                  <p:embed/>
                </p:oleObj>
              </mc:Choice>
              <mc:Fallback>
                <p:oleObj name="Graph" r:id="rId10" imgW="3663696" imgH="282001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807" y="1905000"/>
                        <a:ext cx="1284788" cy="988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kt 101"/>
          <p:cNvGraphicFramePr>
            <a:graphicFrameLocks noChangeAspect="1"/>
          </p:cNvGraphicFramePr>
          <p:nvPr>
            <p:extLst/>
          </p:nvPr>
        </p:nvGraphicFramePr>
        <p:xfrm>
          <a:off x="2716624" y="1854200"/>
          <a:ext cx="150192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5" name="Graph" r:id="rId12" imgW="4276954" imgH="3024835" progId="Origin50.Graph">
                  <p:embed/>
                </p:oleObj>
              </mc:Choice>
              <mc:Fallback>
                <p:oleObj name="Graph" r:id="rId12" imgW="4276954" imgH="30248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624" y="1854200"/>
                        <a:ext cx="1501922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extfeld 102"/>
          <p:cNvSpPr txBox="1"/>
          <p:nvPr/>
        </p:nvSpPr>
        <p:spPr>
          <a:xfrm>
            <a:off x="4029562" y="2495955"/>
            <a:ext cx="4380492" cy="830997"/>
          </a:xfrm>
          <a:prstGeom prst="rect">
            <a:avLst/>
          </a:prstGeom>
          <a:solidFill>
            <a:srgbClr val="FFFFFF"/>
          </a:solidFill>
          <a:ln w="38100">
            <a:solidFill>
              <a:srgbClr val="2E4C6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Detection of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spin-orientation in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analysis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trap (2-3 min)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4C6B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3091479" y="1406372"/>
            <a:ext cx="5933248" cy="1200329"/>
          </a:xfrm>
          <a:prstGeom prst="rect">
            <a:avLst/>
          </a:prstGeom>
          <a:solidFill>
            <a:srgbClr val="FFFFFF"/>
          </a:solidFill>
          <a:ln w="38100">
            <a:solidFill>
              <a:srgbClr val="2E4C6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Measurement of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eigenfrequencies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simultaneous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irradiation with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microwaves (10min)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E4C6B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105" name="Textfeld 104"/>
          <p:cNvSpPr txBox="1"/>
          <p:nvPr/>
        </p:nvSpPr>
        <p:spPr>
          <a:xfrm>
            <a:off x="4066751" y="3650498"/>
            <a:ext cx="4831590" cy="461665"/>
          </a:xfrm>
          <a:prstGeom prst="rect">
            <a:avLst/>
          </a:prstGeom>
          <a:solidFill>
            <a:srgbClr val="FFFFFF"/>
          </a:solidFill>
          <a:ln w="38100">
            <a:solidFill>
              <a:srgbClr val="2E4C6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Transport to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precision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trap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(20s)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4C6B"/>
              </a:solidFill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4191125" y="2903306"/>
            <a:ext cx="4780597" cy="461665"/>
          </a:xfrm>
          <a:prstGeom prst="rect">
            <a:avLst/>
          </a:prstGeom>
          <a:solidFill>
            <a:srgbClr val="FFFFFF"/>
          </a:solidFill>
          <a:ln w="38100">
            <a:solidFill>
              <a:srgbClr val="2E4C6B"/>
            </a:solidFill>
          </a:ln>
        </p:spPr>
        <p:txBody>
          <a:bodyPr wrap="square" rtlCol="0">
            <a:spAutoFit/>
          </a:bodyPr>
          <a:lstStyle/>
          <a:p>
            <a:pPr marL="399852" marR="0" lvl="0" indent="-399958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Spin flip in the precision trap?</a:t>
            </a:r>
          </a:p>
        </p:txBody>
      </p:sp>
      <p:graphicFrame>
        <p:nvGraphicFramePr>
          <p:cNvPr id="107" name="Objekt 106"/>
          <p:cNvGraphicFramePr>
            <a:graphicFrameLocks noChangeAspect="1"/>
          </p:cNvGraphicFramePr>
          <p:nvPr>
            <p:extLst/>
          </p:nvPr>
        </p:nvGraphicFramePr>
        <p:xfrm>
          <a:off x="2457472" y="2481788"/>
          <a:ext cx="3408935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6" name="Graph" r:id="rId14" imgW="3663696" imgH="2820010" progId="Origin50.Graph">
                  <p:embed/>
                </p:oleObj>
              </mc:Choice>
              <mc:Fallback>
                <p:oleObj name="Graph" r:id="rId14" imgW="3663696" imgH="282001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72" y="2481788"/>
                        <a:ext cx="3408935" cy="2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kt 107"/>
          <p:cNvGraphicFramePr>
            <a:graphicFrameLocks noChangeAspect="1"/>
          </p:cNvGraphicFramePr>
          <p:nvPr>
            <p:extLst/>
          </p:nvPr>
        </p:nvGraphicFramePr>
        <p:xfrm>
          <a:off x="5507427" y="2397816"/>
          <a:ext cx="3913080" cy="276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7" name="Graph" r:id="rId15" imgW="4276954" imgH="3024835" progId="Origin50.Graph">
                  <p:embed/>
                </p:oleObj>
              </mc:Choice>
              <mc:Fallback>
                <p:oleObj name="Graph" r:id="rId15" imgW="4276954" imgH="30248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427" y="2397816"/>
                        <a:ext cx="3913080" cy="276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Ellipse 108"/>
          <p:cNvSpPr/>
          <p:nvPr/>
        </p:nvSpPr>
        <p:spPr bwMode="auto">
          <a:xfrm>
            <a:off x="1133650" y="3802859"/>
            <a:ext cx="118239" cy="123823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9724" tIns="9862" rIns="19724" bIns="9862"/>
          <a:lstStyle/>
          <a:p>
            <a:pPr marL="0" marR="0" lvl="0" indent="0" defTabSz="9009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4317711" y="3671455"/>
            <a:ext cx="4434034" cy="461665"/>
          </a:xfrm>
          <a:prstGeom prst="rect">
            <a:avLst/>
          </a:prstGeom>
          <a:solidFill>
            <a:srgbClr val="FFFFFF"/>
          </a:solidFill>
          <a:ln w="38100">
            <a:solidFill>
              <a:srgbClr val="2E4C6B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E4C6B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Transport to analysis trap (20s)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111" name="Grafik 110" descr="mw.emf"/>
          <p:cNvPicPr>
            <a:picLocks noChangeAspect="1"/>
          </p:cNvPicPr>
          <p:nvPr/>
        </p:nvPicPr>
        <p:blipFill>
          <a:blip r:embed="rId16" cstate="print"/>
          <a:srcRect l="65936"/>
          <a:stretch>
            <a:fillRect/>
          </a:stretch>
        </p:blipFill>
        <p:spPr bwMode="auto">
          <a:xfrm rot="16200000">
            <a:off x="1008254" y="740496"/>
            <a:ext cx="5905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98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9 L -0.00087 -0.2180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08E-6 L -0.0007 0.1119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21597 L -0.00035 -0.000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076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10" grpId="0" animBg="1"/>
      <p:bldP spid="1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500063" y="2633663"/>
            <a:ext cx="8212137" cy="1087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0" lvl="1">
              <a:buSzPct val="100000"/>
              <a:buFont typeface="Wingdings" pitchFamily="2" charset="2"/>
              <a:buChar char="§"/>
              <a:tabLst>
                <a:tab pos="179388" algn="l"/>
              </a:tabLst>
            </a:pPr>
            <a:endParaRPr lang="en-US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0" lvl="1">
              <a:buSzPct val="100000"/>
              <a:buFont typeface="Wingdings" pitchFamily="2" charset="2"/>
              <a:buChar char="§"/>
              <a:tabLst>
                <a:tab pos="179388" algn="l"/>
              </a:tabLst>
            </a:pPr>
            <a:r>
              <a:rPr lang="en-US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Results allow determination of </a:t>
            </a:r>
          </a:p>
          <a:p>
            <a:pPr marL="0" lvl="1">
              <a:buSzPct val="100000"/>
              <a:tabLst>
                <a:tab pos="179388" algn="l"/>
              </a:tabLst>
            </a:pPr>
            <a:r>
              <a:rPr lang="en-US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  fundamental constants (m</a:t>
            </a:r>
            <a:r>
              <a:rPr lang="en-US" b="1" baseline="-2500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 </a:t>
            </a:r>
            <a:r>
              <a:rPr lang="en-US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l-GR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α</a:t>
            </a:r>
            <a:r>
              <a:rPr lang="de-DE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b="1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>
              <a:tabLst>
                <a:tab pos="179388" algn="l"/>
              </a:tabLst>
            </a:pPr>
            <a:endParaRPr lang="en-US" sz="1600" baseline="300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37" name="Rectangle 3"/>
          <p:cNvSpPr>
            <a:spLocks noChangeArrowheads="1"/>
          </p:cNvSpPr>
          <p:nvPr/>
        </p:nvSpPr>
        <p:spPr bwMode="auto">
          <a:xfrm>
            <a:off x="798513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de-DE" sz="2800" b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</a:t>
            </a:r>
            <a:r>
              <a:rPr lang="de-DE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-Factor </a:t>
            </a:r>
            <a:endParaRPr lang="en-US" sz="2800" b="1" i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>
            <a:off x="1041400" y="1930400"/>
            <a:ext cx="508000" cy="5461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668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082" name="Textfeld 21"/>
          <p:cNvSpPr txBox="1">
            <a:spLocks noChangeArrowheads="1"/>
          </p:cNvSpPr>
          <p:nvPr/>
        </p:nvSpPr>
        <p:spPr bwMode="auto">
          <a:xfrm>
            <a:off x="4402348" y="6334125"/>
            <a:ext cx="2306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[J. </a:t>
            </a:r>
            <a:r>
              <a:rPr lang="en-US" sz="1600" dirty="0" err="1"/>
              <a:t>Zatorski</a:t>
            </a:r>
            <a:r>
              <a:rPr lang="en-US" sz="1600" dirty="0"/>
              <a:t> et al., 2011]</a:t>
            </a:r>
          </a:p>
        </p:txBody>
      </p:sp>
      <p:graphicFrame>
        <p:nvGraphicFramePr>
          <p:cNvPr id="3077" name="Object 18"/>
          <p:cNvGraphicFramePr>
            <a:graphicFrameLocks noChangeAspect="1"/>
          </p:cNvGraphicFramePr>
          <p:nvPr>
            <p:extLst/>
          </p:nvPr>
        </p:nvGraphicFramePr>
        <p:xfrm>
          <a:off x="1562764" y="2920548"/>
          <a:ext cx="5113337" cy="361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7" name="Graph" r:id="rId3" imgW="4276800" imgH="3022200" progId="">
                  <p:embed/>
                </p:oleObj>
              </mc:Choice>
              <mc:Fallback>
                <p:oleObj name="Graph" r:id="rId3" imgW="4276800" imgH="3022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764" y="2920548"/>
                        <a:ext cx="5113337" cy="361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gfa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75" y="1091223"/>
            <a:ext cx="1828649" cy="944802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/>
          </p:nvPr>
        </p:nvGraphicFramePr>
        <p:xfrm>
          <a:off x="530225" y="2405063"/>
          <a:ext cx="69421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8" name="Formel" r:id="rId6" imgW="3174840" imgH="241200" progId="Equation.3">
                  <p:embed/>
                </p:oleObj>
              </mc:Choice>
              <mc:Fallback>
                <p:oleObj name="Formel" r:id="rId6" imgW="3174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2405063"/>
                        <a:ext cx="6942138" cy="5270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668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uppieren 16"/>
          <p:cNvGrpSpPr/>
          <p:nvPr/>
        </p:nvGrpSpPr>
        <p:grpSpPr>
          <a:xfrm>
            <a:off x="7477704" y="579549"/>
            <a:ext cx="1022352" cy="1448807"/>
            <a:chOff x="5729728" y="2802553"/>
            <a:chExt cx="1613509" cy="2279120"/>
          </a:xfrm>
        </p:grpSpPr>
        <p:cxnSp>
          <p:nvCxnSpPr>
            <p:cNvPr id="19" name="Gerade Verbindung mit Pfeil 18"/>
            <p:cNvCxnSpPr/>
            <p:nvPr/>
          </p:nvCxnSpPr>
          <p:spPr bwMode="auto">
            <a:xfrm flipV="1">
              <a:off x="6023979" y="4148754"/>
              <a:ext cx="786576" cy="877561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00B050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cxnSp>
          <p:nvCxnSpPr>
            <p:cNvPr id="20" name="Gerade Verbindung mit Pfeil 19"/>
            <p:cNvCxnSpPr/>
            <p:nvPr/>
          </p:nvCxnSpPr>
          <p:spPr bwMode="auto">
            <a:xfrm flipV="1">
              <a:off x="6588840" y="3555877"/>
              <a:ext cx="754397" cy="848002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stealth" w="med" len="med"/>
            </a:ln>
            <a:effectLst/>
          </p:spPr>
        </p:cxnSp>
        <p:cxnSp>
          <p:nvCxnSpPr>
            <p:cNvPr id="21" name="Gerade Verbindung mit Pfeil 20"/>
            <p:cNvCxnSpPr/>
            <p:nvPr/>
          </p:nvCxnSpPr>
          <p:spPr bwMode="auto">
            <a:xfrm>
              <a:off x="6578781" y="3581186"/>
              <a:ext cx="411" cy="150048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2" name="Ellipse 21"/>
            <p:cNvSpPr/>
            <p:nvPr/>
          </p:nvSpPr>
          <p:spPr bwMode="auto">
            <a:xfrm>
              <a:off x="6161792" y="3924380"/>
              <a:ext cx="882040" cy="89201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9000">
                  <a:srgbClr val="00FF00"/>
                </a:gs>
                <a:gs pos="100000">
                  <a:srgbClr val="00FF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5842906" y="3427679"/>
              <a:ext cx="1482016" cy="257867"/>
            </a:xfrm>
            <a:prstGeom prst="ellipse">
              <a:avLst/>
            </a:pr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320123" y="4025057"/>
              <a:ext cx="743508" cy="9831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de-DE" sz="2000" dirty="0"/>
                <a:t>e</a:t>
              </a:r>
              <a:r>
                <a:rPr lang="de-DE" sz="2000" baseline="30000" dirty="0" smtClean="0"/>
                <a:t>-</a:t>
              </a:r>
              <a:endParaRPr lang="de-DE" sz="2000" baseline="300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729728" y="2802553"/>
              <a:ext cx="759658" cy="95915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de-DE" dirty="0" smtClean="0"/>
                <a:t>B</a:t>
              </a:r>
              <a:endParaRPr lang="de-DE" baseline="30000" dirty="0"/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>
              <a:off x="6577740" y="2970420"/>
              <a:ext cx="1041" cy="6144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triangle" w="med" len="lg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00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hteck 15"/>
          <p:cNvSpPr>
            <a:spLocks noChangeArrowheads="1"/>
          </p:cNvSpPr>
          <p:nvPr/>
        </p:nvSpPr>
        <p:spPr bwMode="auto">
          <a:xfrm>
            <a:off x="406400" y="1573213"/>
            <a:ext cx="4152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398463" indent="-398463"/>
            <a:r>
              <a:rPr lang="en-US" dirty="0" smtClean="0">
                <a:solidFill>
                  <a:srgbClr val="008E7D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Measurement of the </a:t>
            </a:r>
            <a:r>
              <a:rPr lang="en-US" dirty="0" err="1" smtClean="0">
                <a:solidFill>
                  <a:srgbClr val="008E7D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Larmor</a:t>
            </a:r>
            <a:r>
              <a:rPr lang="en-US" dirty="0" smtClean="0">
                <a:solidFill>
                  <a:srgbClr val="008E7D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 frequency in a well-known magnetic field: </a:t>
            </a:r>
            <a:endParaRPr lang="en-US" dirty="0">
              <a:solidFill>
                <a:srgbClr val="008E7D"/>
              </a:solidFill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4100" name="Object 16"/>
          <p:cNvGraphicFramePr>
            <a:graphicFrameLocks noChangeAspect="1"/>
          </p:cNvGraphicFramePr>
          <p:nvPr/>
        </p:nvGraphicFramePr>
        <p:xfrm>
          <a:off x="1071750" y="2327004"/>
          <a:ext cx="1648962" cy="98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" name="Equation" r:id="rId4" imgW="838080" imgH="431640" progId="Equation.3">
                  <p:embed/>
                </p:oleObj>
              </mc:Choice>
              <mc:Fallback>
                <p:oleObj name="Equation" r:id="rId4" imgW="838080" imgH="4316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750" y="2327004"/>
                        <a:ext cx="1648962" cy="987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6627812" y="2443852"/>
          <a:ext cx="1550009" cy="92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1" name="Formel" r:id="rId6" imgW="723586" imgH="431613" progId="Equation.3">
                  <p:embed/>
                </p:oleObj>
              </mc:Choice>
              <mc:Fallback>
                <p:oleObj name="Formel" r:id="rId6" imgW="723586" imgH="43161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812" y="2443852"/>
                        <a:ext cx="1550009" cy="9279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8" name="Rechteck 17"/>
          <p:cNvSpPr>
            <a:spLocks noChangeArrowheads="1"/>
          </p:cNvSpPr>
          <p:nvPr/>
        </p:nvSpPr>
        <p:spPr bwMode="auto">
          <a:xfrm>
            <a:off x="4618038" y="1452360"/>
            <a:ext cx="4249737" cy="13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>
            <a:spAutoFit/>
          </a:bodyPr>
          <a:lstStyle/>
          <a:p>
            <a:pPr marL="398463" indent="-398463" algn="ctr"/>
            <a:r>
              <a:rPr lang="en-US">
                <a:solidFill>
                  <a:srgbClr val="008E7D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</a:rPr>
              <a:t>Measurement of the free cyclotron frequency to determine the magnetic field:</a:t>
            </a:r>
            <a:endParaRPr lang="en-US">
              <a:solidFill>
                <a:srgbClr val="008E7D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798513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Measurement 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Principle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uppieren 37"/>
          <p:cNvGrpSpPr>
            <a:grpSpLocks/>
          </p:cNvGrpSpPr>
          <p:nvPr/>
        </p:nvGrpSpPr>
        <p:grpSpPr bwMode="auto">
          <a:xfrm>
            <a:off x="2070100" y="3919538"/>
            <a:ext cx="5805488" cy="2274887"/>
            <a:chOff x="2070850" y="1976724"/>
            <a:chExt cx="5804738" cy="2274789"/>
          </a:xfrm>
        </p:grpSpPr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5437503" y="2276748"/>
              <a:ext cx="863488" cy="1079453"/>
            </a:xfrm>
            <a:prstGeom prst="ellipse">
              <a:avLst/>
            </a:prstGeom>
            <a:noFill/>
            <a:ln w="25400" algn="ctr">
              <a:solidFill>
                <a:schemeClr val="accent3">
                  <a:lumMod val="6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</a:endParaRPr>
            </a:p>
          </p:txBody>
        </p:sp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6516864" y="3532407"/>
              <a:ext cx="1358724" cy="719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20000"/>
                <a:defRPr/>
              </a:pPr>
              <a:r>
                <a:rPr lang="de-DE" sz="1400" dirty="0" err="1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Measured</a:t>
              </a:r>
              <a:r>
                <a:rPr lang="de-DE" sz="1400" dirty="0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 </a:t>
              </a:r>
              <a:r>
                <a:rPr lang="de-DE" sz="1400" dirty="0" err="1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by</a:t>
              </a:r>
              <a:r>
                <a:rPr lang="de-DE" sz="1400" dirty="0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 </a:t>
              </a:r>
              <a:r>
                <a:rPr lang="de-DE" sz="1400" dirty="0" err="1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independent</a:t>
              </a:r>
              <a:r>
                <a:rPr lang="de-DE" sz="1400" dirty="0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 </a:t>
              </a:r>
              <a:r>
                <a:rPr lang="de-DE" sz="1400" dirty="0" err="1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precision</a:t>
              </a:r>
              <a:r>
                <a:rPr lang="de-DE" sz="1400" dirty="0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 </a:t>
              </a:r>
              <a:r>
                <a:rPr lang="de-DE" sz="1400" dirty="0" err="1">
                  <a:solidFill>
                    <a:schemeClr val="accent3">
                      <a:lumMod val="65000"/>
                    </a:schemeClr>
                  </a:solidFill>
                  <a:latin typeface="Arial" pitchFamily="34" charset="0"/>
                </a:rPr>
                <a:t>experiments</a:t>
              </a:r>
              <a:endParaRPr lang="de-DE" sz="1400" dirty="0">
                <a:solidFill>
                  <a:schemeClr val="accent3">
                    <a:lumMod val="65000"/>
                  </a:schemeClr>
                </a:solidFill>
                <a:latin typeface="Arial" pitchFamily="34" charset="0"/>
              </a:endParaRPr>
            </a:p>
          </p:txBody>
        </p:sp>
        <p:graphicFrame>
          <p:nvGraphicFramePr>
            <p:cNvPr id="4098" name="Object 3"/>
            <p:cNvGraphicFramePr>
              <a:graphicFrameLocks noChangeAspect="1"/>
            </p:cNvGraphicFramePr>
            <p:nvPr/>
          </p:nvGraphicFramePr>
          <p:xfrm>
            <a:off x="2836863" y="2411413"/>
            <a:ext cx="3548062" cy="79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2" name="Equation" r:id="rId8" imgW="1930320" imgH="431640" progId="Equation.3">
                    <p:embed/>
                  </p:oleObj>
                </mc:Choice>
                <mc:Fallback>
                  <p:oleObj name="Equation" r:id="rId8" imgW="1930320" imgH="431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863" y="2411413"/>
                          <a:ext cx="3548062" cy="793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CC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10" name="Gewinkelte Verbindung 26"/>
            <p:cNvCxnSpPr>
              <a:cxnSpLocks noChangeShapeType="1"/>
            </p:cNvCxnSpPr>
            <p:nvPr/>
          </p:nvCxnSpPr>
          <p:spPr bwMode="auto">
            <a:xfrm rot="16200000" flipH="1">
              <a:off x="1928071" y="2159846"/>
              <a:ext cx="894407" cy="608849"/>
            </a:xfrm>
            <a:prstGeom prst="bentConnector3">
              <a:avLst>
                <a:gd name="adj1" fmla="val 99616"/>
              </a:avLst>
            </a:prstGeom>
            <a:noFill/>
            <a:ln w="25400" algn="ctr">
              <a:solidFill>
                <a:srgbClr val="32757A"/>
              </a:solidFill>
              <a:round/>
              <a:headEnd/>
              <a:tailEnd type="triangle" w="lg" len="lg"/>
            </a:ln>
          </p:spPr>
        </p:cxnSp>
        <p:cxnSp>
          <p:nvCxnSpPr>
            <p:cNvPr id="4111" name="Gewinkelte Verbindung 27"/>
            <p:cNvCxnSpPr>
              <a:cxnSpLocks noChangeShapeType="1"/>
            </p:cNvCxnSpPr>
            <p:nvPr/>
          </p:nvCxnSpPr>
          <p:spPr bwMode="auto">
            <a:xfrm rot="5400000">
              <a:off x="6297009" y="2153541"/>
              <a:ext cx="939514" cy="585880"/>
            </a:xfrm>
            <a:prstGeom prst="bentConnector3">
              <a:avLst>
                <a:gd name="adj1" fmla="val 100097"/>
              </a:avLst>
            </a:prstGeom>
            <a:noFill/>
            <a:ln w="25400" algn="ctr">
              <a:solidFill>
                <a:srgbClr val="007668"/>
              </a:solidFill>
              <a:round/>
              <a:headEnd/>
              <a:tailEnd type="triangle" w="lg" len="lg"/>
            </a:ln>
          </p:spPr>
        </p:cxnSp>
        <p:grpSp>
          <p:nvGrpSpPr>
            <p:cNvPr id="4112" name="Gruppieren 55"/>
            <p:cNvGrpSpPr>
              <a:grpSpLocks/>
            </p:cNvGrpSpPr>
            <p:nvPr/>
          </p:nvGrpSpPr>
          <p:grpSpPr bwMode="auto">
            <a:xfrm>
              <a:off x="4140200" y="3133172"/>
              <a:ext cx="1338263" cy="1118341"/>
              <a:chOff x="4875265" y="3388350"/>
              <a:chExt cx="1338601" cy="1117939"/>
            </a:xfrm>
          </p:grpSpPr>
          <p:sp>
            <p:nvSpPr>
              <p:cNvPr id="32" name="Rectangle 2"/>
              <p:cNvSpPr>
                <a:spLocks noChangeArrowheads="1"/>
              </p:cNvSpPr>
              <p:nvPr/>
            </p:nvSpPr>
            <p:spPr bwMode="auto">
              <a:xfrm>
                <a:off x="4875748" y="3787441"/>
                <a:ext cx="1338428" cy="718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ct val="20000"/>
                  </a:spcBef>
                  <a:spcAft>
                    <a:spcPts val="0"/>
                  </a:spcAft>
                  <a:buClr>
                    <a:srgbClr val="000000"/>
                  </a:buClr>
                  <a:buSzPct val="120000"/>
                  <a:defRPr/>
                </a:pPr>
                <a:r>
                  <a:rPr lang="de-DE" sz="1400" dirty="0" err="1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has</a:t>
                </a:r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 </a:t>
                </a:r>
                <a:r>
                  <a:rPr lang="de-DE" sz="1400" dirty="0" err="1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to</a:t>
                </a:r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 </a:t>
                </a:r>
                <a:r>
                  <a:rPr lang="de-DE" sz="1400" dirty="0" err="1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be</a:t>
                </a:r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 </a:t>
                </a:r>
              </a:p>
              <a:p>
                <a:pPr fontAlgn="auto">
                  <a:spcBef>
                    <a:spcPct val="20000"/>
                  </a:spcBef>
                  <a:spcAft>
                    <a:spcPts val="0"/>
                  </a:spcAft>
                  <a:buClr>
                    <a:srgbClr val="000000"/>
                  </a:buClr>
                  <a:buSzPct val="120000"/>
                  <a:defRPr/>
                </a:pPr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   </a:t>
                </a:r>
                <a:r>
                  <a:rPr lang="de-DE" sz="1400" dirty="0" err="1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</a:rPr>
                  <a:t>determined</a:t>
                </a:r>
                <a:endParaRPr lang="de-DE" sz="1400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</a:endParaRPr>
              </a:p>
            </p:txBody>
          </p:sp>
          <p:cxnSp>
            <p:nvCxnSpPr>
              <p:cNvPr id="33" name="Gerade Verbindung mit Pfeil 54"/>
              <p:cNvCxnSpPr>
                <a:cxnSpLocks noChangeShapeType="1"/>
              </p:cNvCxnSpPr>
              <p:nvPr/>
            </p:nvCxnSpPr>
            <p:spPr bwMode="auto">
              <a:xfrm flipV="1">
                <a:off x="5764858" y="3389139"/>
                <a:ext cx="201638" cy="483993"/>
              </a:xfrm>
              <a:prstGeom prst="straightConnector1">
                <a:avLst/>
              </a:prstGeom>
              <a:noFill/>
              <a:ln w="28575" algn="ctr">
                <a:solidFill>
                  <a:schemeClr val="accent1">
                    <a:lumMod val="50000"/>
                  </a:schemeClr>
                </a:solidFill>
                <a:round/>
                <a:headEnd/>
                <a:tailEnd type="stealth" w="lg" len="lg"/>
              </a:ln>
            </p:spPr>
          </p:cxnSp>
        </p:grpSp>
        <p:sp>
          <p:nvSpPr>
            <p:cNvPr id="52" name="Ellipse 51"/>
            <p:cNvSpPr>
              <a:spLocks noChangeArrowheads="1"/>
            </p:cNvSpPr>
            <p:nvPr/>
          </p:nvSpPr>
          <p:spPr bwMode="auto">
            <a:xfrm>
              <a:off x="5220043" y="2333896"/>
              <a:ext cx="246031" cy="895311"/>
            </a:xfrm>
            <a:prstGeom prst="ellipse">
              <a:avLst/>
            </a:prstGeom>
            <a:noFill/>
            <a:ln w="25400" algn="ctr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lIns="19724" tIns="9862" rIns="19724" bIns="9862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latin typeface="Arial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6212103" y="3186347"/>
              <a:ext cx="511109" cy="390508"/>
            </a:xfrm>
            <a:prstGeom prst="line">
              <a:avLst/>
            </a:prstGeom>
            <a:noFill/>
            <a:ln w="22225">
              <a:solidFill>
                <a:schemeClr val="accent3">
                  <a:lumMod val="65000"/>
                </a:schemeClr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H="1">
            <a:off x="4900612" y="2190748"/>
            <a:ext cx="1484120" cy="1181101"/>
            <a:chOff x="4762500" y="2171700"/>
            <a:chExt cx="1447800" cy="1181101"/>
          </a:xfrm>
        </p:grpSpPr>
        <p:pic>
          <p:nvPicPr>
            <p:cNvPr id="34" name="Grafik 33" descr="wcrot.png"/>
            <p:cNvPicPr>
              <a:picLocks noChangeAspect="1"/>
            </p:cNvPicPr>
            <p:nvPr/>
          </p:nvPicPr>
          <p:blipFill>
            <a:blip r:embed="rId10" cstate="print">
              <a:lum bright="-5000" contrast="11000"/>
            </a:blip>
            <a:srcRect l="17226" t="30624" r="22558" b="12578"/>
            <a:stretch>
              <a:fillRect/>
            </a:stretch>
          </p:blipFill>
          <p:spPr>
            <a:xfrm flipH="1">
              <a:off x="4762500" y="2328565"/>
              <a:ext cx="1447800" cy="1024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435600" y="21717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</a:t>
              </a:r>
              <a:endParaRPr lang="en-US" dirty="0"/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355600" y="1409700"/>
            <a:ext cx="4114800" cy="2057400"/>
          </a:xfrm>
          <a:prstGeom prst="roundRect">
            <a:avLst>
              <a:gd name="adj" fmla="val 6977"/>
            </a:avLst>
          </a:prstGeom>
          <a:noFill/>
          <a:ln w="60325" cap="flat" cmpd="sng" algn="ctr">
            <a:solidFill>
              <a:srgbClr val="0080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597400" y="1397000"/>
            <a:ext cx="4114800" cy="2057400"/>
          </a:xfrm>
          <a:prstGeom prst="roundRect">
            <a:avLst>
              <a:gd name="adj" fmla="val 6977"/>
            </a:avLst>
          </a:prstGeom>
          <a:noFill/>
          <a:ln w="60325" cap="flat" cmpd="sng" algn="ctr">
            <a:solidFill>
              <a:srgbClr val="0080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2755900" y="4114800"/>
            <a:ext cx="3695700" cy="1257300"/>
          </a:xfrm>
          <a:prstGeom prst="roundRect">
            <a:avLst>
              <a:gd name="adj" fmla="val 6977"/>
            </a:avLst>
          </a:prstGeom>
          <a:noFill/>
          <a:ln w="60325" cap="flat" cmpd="sng" algn="ctr">
            <a:solidFill>
              <a:srgbClr val="0080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464353" y="2217981"/>
            <a:ext cx="1755346" cy="1198789"/>
            <a:chOff x="3464353" y="2217981"/>
            <a:chExt cx="1755346" cy="1198789"/>
          </a:xfr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8000">
                <a:schemeClr val="bg2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</p:grpSpPr>
        <p:sp>
          <p:nvSpPr>
            <p:cNvPr id="15" name="Auf der gleichen Seite des Rechtecks liegende Ecken abrunden 14"/>
            <p:cNvSpPr/>
            <p:nvPr/>
          </p:nvSpPr>
          <p:spPr bwMode="auto">
            <a:xfrm rot="16200000">
              <a:off x="3307268" y="2375749"/>
              <a:ext cx="1196015" cy="881845"/>
            </a:xfrm>
            <a:prstGeom prst="round2SameRect">
              <a:avLst>
                <a:gd name="adj1" fmla="val 11346"/>
                <a:gd name="adj2" fmla="val 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leichschenkliges Dreieck 12"/>
            <p:cNvSpPr/>
            <p:nvPr/>
          </p:nvSpPr>
          <p:spPr bwMode="auto">
            <a:xfrm rot="5400000">
              <a:off x="4183554" y="2380626"/>
              <a:ext cx="1198789" cy="873500"/>
            </a:xfrm>
            <a:prstGeom prst="triangle">
              <a:avLst>
                <a:gd name="adj" fmla="val 30799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511011" y="2217981"/>
            <a:ext cx="761375" cy="1124019"/>
            <a:chOff x="5729728" y="2802553"/>
            <a:chExt cx="1613509" cy="2279120"/>
          </a:xfrm>
        </p:grpSpPr>
        <p:cxnSp>
          <p:nvCxnSpPr>
            <p:cNvPr id="37" name="Gerade Verbindung mit Pfeil 36"/>
            <p:cNvCxnSpPr/>
            <p:nvPr/>
          </p:nvCxnSpPr>
          <p:spPr bwMode="auto">
            <a:xfrm flipV="1">
              <a:off x="6023979" y="4148754"/>
              <a:ext cx="786576" cy="877561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00B050"/>
              </a:solidFill>
              <a:prstDash val="solid"/>
              <a:round/>
              <a:headEnd type="none" w="med" len="lg"/>
              <a:tailEnd type="none" w="med" len="lg"/>
            </a:ln>
            <a:effectLst/>
          </p:spPr>
        </p:cxnSp>
        <p:cxnSp>
          <p:nvCxnSpPr>
            <p:cNvPr id="38" name="Gerade Verbindung mit Pfeil 37"/>
            <p:cNvCxnSpPr/>
            <p:nvPr/>
          </p:nvCxnSpPr>
          <p:spPr bwMode="auto">
            <a:xfrm flipV="1">
              <a:off x="6588840" y="3555877"/>
              <a:ext cx="754397" cy="848002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stealth" w="med" len="med"/>
            </a:ln>
            <a:effectLst/>
          </p:spPr>
        </p:cxnSp>
        <p:cxnSp>
          <p:nvCxnSpPr>
            <p:cNvPr id="39" name="Gerade Verbindung mit Pfeil 38"/>
            <p:cNvCxnSpPr/>
            <p:nvPr/>
          </p:nvCxnSpPr>
          <p:spPr bwMode="auto">
            <a:xfrm>
              <a:off x="6578781" y="3581186"/>
              <a:ext cx="411" cy="150048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40" name="Ellipse 39"/>
            <p:cNvSpPr/>
            <p:nvPr/>
          </p:nvSpPr>
          <p:spPr bwMode="auto">
            <a:xfrm>
              <a:off x="6161792" y="3924380"/>
              <a:ext cx="882040" cy="89201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9000">
                  <a:srgbClr val="00FF00"/>
                </a:gs>
                <a:gs pos="100000">
                  <a:srgbClr val="00FF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5842906" y="3427679"/>
              <a:ext cx="1482016" cy="257867"/>
            </a:xfrm>
            <a:prstGeom prst="ellipse">
              <a:avLst/>
            </a:pr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6259146" y="3903499"/>
              <a:ext cx="743508" cy="98316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de-DE" sz="2000" dirty="0"/>
                <a:t>e</a:t>
              </a:r>
              <a:r>
                <a:rPr lang="de-DE" sz="2000" baseline="30000" dirty="0" smtClean="0"/>
                <a:t>-</a:t>
              </a:r>
              <a:endParaRPr lang="de-DE" sz="2000" baseline="30000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729728" y="2802553"/>
              <a:ext cx="759658" cy="95915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de-DE" dirty="0" smtClean="0"/>
                <a:t>B</a:t>
              </a:r>
              <a:endParaRPr lang="de-DE" baseline="30000" dirty="0"/>
            </a:p>
          </p:txBody>
        </p:sp>
        <p:cxnSp>
          <p:nvCxnSpPr>
            <p:cNvPr id="42" name="Gerade Verbindung mit Pfeil 41"/>
            <p:cNvCxnSpPr/>
            <p:nvPr/>
          </p:nvCxnSpPr>
          <p:spPr bwMode="auto">
            <a:xfrm>
              <a:off x="6577740" y="2970420"/>
              <a:ext cx="1041" cy="6144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triangle" w="med" len="lg"/>
              <a:tailEnd type="none"/>
            </a:ln>
            <a:effectLst/>
          </p:spPr>
        </p:cxn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23" y="2505526"/>
            <a:ext cx="664036" cy="4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49"/>
    </mc:Choice>
    <mc:Fallback xmlns="">
      <p:transition advTm="1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798513" y="209550"/>
            <a:ext cx="7772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Experimental </a:t>
            </a:r>
            <a:r>
              <a:rPr lang="en-US" sz="2800" b="1" i="1" dirty="0" smtClean="0">
                <a:solidFill>
                  <a:srgbClr val="008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Requirements</a:t>
            </a:r>
            <a:endParaRPr lang="en-US" sz="2800" b="1" i="1" dirty="0">
              <a:solidFill>
                <a:srgbClr val="008E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4863193" y="882651"/>
            <a:ext cx="3845379" cy="496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feld 17"/>
          <p:cNvSpPr txBox="1">
            <a:spLocks noChangeArrowheads="1"/>
          </p:cNvSpPr>
          <p:nvPr/>
        </p:nvSpPr>
        <p:spPr bwMode="auto">
          <a:xfrm>
            <a:off x="1123950" y="1447800"/>
            <a:ext cx="3290888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668"/>
                </a:solidFill>
              </a:rPr>
              <a:t> Extremely homogeneous</a:t>
            </a:r>
          </a:p>
          <a:p>
            <a:r>
              <a:rPr lang="en-US" dirty="0" smtClean="0">
                <a:solidFill>
                  <a:srgbClr val="007668"/>
                </a:solidFill>
              </a:rPr>
              <a:t>   magnetic field (3.7 T)</a:t>
            </a:r>
          </a:p>
          <a:p>
            <a:r>
              <a:rPr lang="en-US" dirty="0" smtClean="0">
                <a:solidFill>
                  <a:srgbClr val="007668"/>
                </a:solidFill>
              </a:rPr>
              <a:t> </a:t>
            </a:r>
            <a:endParaRPr lang="en-US" dirty="0">
              <a:solidFill>
                <a:srgbClr val="007668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7668"/>
                </a:solidFill>
              </a:rPr>
              <a:t> </a:t>
            </a:r>
            <a:r>
              <a:rPr lang="en-US" b="1" dirty="0">
                <a:solidFill>
                  <a:srgbClr val="007668"/>
                </a:solidFill>
              </a:rPr>
              <a:t>Single, cold</a:t>
            </a:r>
            <a:r>
              <a:rPr lang="en-US" dirty="0">
                <a:solidFill>
                  <a:srgbClr val="007668"/>
                </a:solidFill>
              </a:rPr>
              <a:t> ion</a:t>
            </a: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rgbClr val="007668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dirty="0">
                <a:solidFill>
                  <a:srgbClr val="007668"/>
                </a:solidFill>
              </a:rPr>
              <a:t> Long storage times (months)</a:t>
            </a:r>
          </a:p>
          <a:p>
            <a:pPr>
              <a:buFont typeface="Wingdings" pitchFamily="2" charset="2"/>
              <a:buChar char="§"/>
            </a:pPr>
            <a:endParaRPr lang="de-DE" dirty="0">
              <a:solidFill>
                <a:srgbClr val="007668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7668"/>
                </a:solidFill>
              </a:rPr>
              <a:t> “Perfect“ vacuum</a:t>
            </a:r>
          </a:p>
          <a:p>
            <a:pPr>
              <a:buFont typeface="Wingdings" pitchFamily="2" charset="2"/>
              <a:buChar char="§"/>
            </a:pPr>
            <a:endParaRPr lang="de-DE" dirty="0">
              <a:solidFill>
                <a:srgbClr val="007668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rgbClr val="007668"/>
              </a:solidFill>
            </a:endParaRPr>
          </a:p>
          <a:p>
            <a:r>
              <a:rPr lang="en-US" dirty="0">
                <a:solidFill>
                  <a:srgbClr val="007668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485775" y="938213"/>
            <a:ext cx="4186238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7668"/>
                </a:solidFill>
              </a:rPr>
              <a:t>Requirements of the experiment:</a:t>
            </a:r>
            <a:endParaRPr lang="de-DE" sz="2000" b="1" u="sng">
              <a:solidFill>
                <a:srgbClr val="007668"/>
              </a:solidFill>
            </a:endParaRPr>
          </a:p>
        </p:txBody>
      </p:sp>
      <p:sp>
        <p:nvSpPr>
          <p:cNvPr id="32774" name="Right Arrow 103"/>
          <p:cNvSpPr>
            <a:spLocks noChangeArrowheads="1"/>
          </p:cNvSpPr>
          <p:nvPr/>
        </p:nvSpPr>
        <p:spPr bwMode="auto">
          <a:xfrm rot="5400000">
            <a:off x="2241550" y="3778250"/>
            <a:ext cx="622300" cy="609600"/>
          </a:xfrm>
          <a:prstGeom prst="rightArrow">
            <a:avLst>
              <a:gd name="adj1" fmla="val 50000"/>
              <a:gd name="adj2" fmla="val 50092"/>
            </a:avLst>
          </a:prstGeom>
          <a:gradFill rotWithShape="1">
            <a:gsLst>
              <a:gs pos="0">
                <a:srgbClr val="007668"/>
              </a:gs>
              <a:gs pos="100000">
                <a:srgbClr val="00A490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176713"/>
            <a:endParaRPr lang="en-US" sz="8200"/>
          </a:p>
        </p:txBody>
      </p:sp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866775" y="4519613"/>
            <a:ext cx="2978150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u="sng">
                <a:solidFill>
                  <a:srgbClr val="007668"/>
                </a:solidFill>
              </a:rPr>
              <a:t>Experimental conditions</a:t>
            </a:r>
          </a:p>
        </p:txBody>
      </p:sp>
      <p:sp>
        <p:nvSpPr>
          <p:cNvPr id="32776" name="Textfeld 25"/>
          <p:cNvSpPr txBox="1">
            <a:spLocks noChangeArrowheads="1"/>
          </p:cNvSpPr>
          <p:nvPr/>
        </p:nvSpPr>
        <p:spPr bwMode="auto">
          <a:xfrm>
            <a:off x="646113" y="5086350"/>
            <a:ext cx="35448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7668"/>
                </a:solidFill>
              </a:rPr>
              <a:t> Cryogenic temperatures (</a:t>
            </a:r>
            <a:r>
              <a:rPr lang="en-US" b="1" dirty="0">
                <a:solidFill>
                  <a:srgbClr val="007668"/>
                </a:solidFill>
              </a:rPr>
              <a:t>4.2K</a:t>
            </a:r>
            <a:r>
              <a:rPr lang="en-US" dirty="0">
                <a:solidFill>
                  <a:srgbClr val="007668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rgbClr val="007668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7668"/>
                </a:solidFill>
              </a:rPr>
              <a:t> Vacuum better than </a:t>
            </a:r>
            <a:r>
              <a:rPr lang="en-US" b="1" dirty="0">
                <a:solidFill>
                  <a:srgbClr val="007668"/>
                </a:solidFill>
              </a:rPr>
              <a:t>10</a:t>
            </a:r>
            <a:r>
              <a:rPr lang="en-US" b="1" baseline="30000" dirty="0">
                <a:solidFill>
                  <a:srgbClr val="007668"/>
                </a:solidFill>
              </a:rPr>
              <a:t>-16</a:t>
            </a:r>
            <a:r>
              <a:rPr lang="en-US" b="1" dirty="0">
                <a:solidFill>
                  <a:srgbClr val="007668"/>
                </a:solidFill>
              </a:rPr>
              <a:t> </a:t>
            </a:r>
            <a:r>
              <a:rPr lang="en-US" b="1" dirty="0" smtClean="0">
                <a:solidFill>
                  <a:srgbClr val="007668"/>
                </a:solidFill>
              </a:rPr>
              <a:t>mbar</a:t>
            </a:r>
            <a:endParaRPr lang="en-US" b="1" dirty="0"/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007668"/>
                </a:solidFill>
              </a:rPr>
              <a:t> less than 20 gas atoms </a:t>
            </a:r>
          </a:p>
          <a:p>
            <a:r>
              <a:rPr lang="en-US" dirty="0">
                <a:solidFill>
                  <a:srgbClr val="007668"/>
                </a:solidFill>
              </a:rPr>
              <a:t>          in the trap volume !</a:t>
            </a:r>
          </a:p>
        </p:txBody>
      </p:sp>
      <p:sp>
        <p:nvSpPr>
          <p:cNvPr id="9" name="Textfeld 54"/>
          <p:cNvSpPr txBox="1">
            <a:spLocks noChangeArrowheads="1"/>
          </p:cNvSpPr>
          <p:nvPr/>
        </p:nvSpPr>
        <p:spPr bwMode="auto">
          <a:xfrm>
            <a:off x="5177971" y="6445704"/>
            <a:ext cx="2946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[P. Evers,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Wundersame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 Welt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der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Atomis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]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feld 54"/>
          <p:cNvSpPr txBox="1">
            <a:spLocks noChangeArrowheads="1"/>
          </p:cNvSpPr>
          <p:nvPr/>
        </p:nvSpPr>
        <p:spPr bwMode="auto">
          <a:xfrm>
            <a:off x="4996543" y="5770792"/>
            <a:ext cx="36936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“ The worst part about the ion trap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is the cold and the loneliness “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98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advTm="18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r="-3513"/>
          <a:stretch/>
        </p:blipFill>
        <p:spPr>
          <a:xfrm>
            <a:off x="5146682" y="785977"/>
            <a:ext cx="2654828" cy="2854252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5" y="910550"/>
            <a:ext cx="2578120" cy="2607716"/>
          </a:xfrm>
          <a:prstGeom prst="rect">
            <a:avLst/>
          </a:prstGeom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539552" y="3744473"/>
            <a:ext cx="261577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Reduced cyclotron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frequency:</a:t>
            </a:r>
            <a:endParaRPr lang="en-US" sz="1600" dirty="0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539552" y="4344576"/>
            <a:ext cx="1696298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Magnetron drift</a:t>
            </a:r>
          </a:p>
          <a:p>
            <a:r>
              <a:rPr lang="en-US" sz="1600" dirty="0" smtClean="0"/>
              <a:t>  frequency:</a:t>
            </a:r>
            <a:endParaRPr lang="en-US" sz="1600" dirty="0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39552" y="5135187"/>
            <a:ext cx="1761893" cy="3385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Axial frequency:</a:t>
            </a:r>
            <a:endParaRPr lang="en-US" sz="1600" dirty="0"/>
          </a:p>
        </p:txBody>
      </p:sp>
      <p:graphicFrame>
        <p:nvGraphicFramePr>
          <p:cNvPr id="4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217808"/>
              </p:ext>
            </p:extLst>
          </p:nvPr>
        </p:nvGraphicFramePr>
        <p:xfrm>
          <a:off x="2539258" y="5640947"/>
          <a:ext cx="2319432" cy="486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9" name="Formel" r:id="rId5" imgW="1143000" imgH="241200" progId="Equation.3">
                  <p:embed/>
                </p:oleObj>
              </mc:Choice>
              <mc:Fallback>
                <p:oleObj name="Formel" r:id="rId5" imgW="1143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258" y="5640947"/>
                        <a:ext cx="2319432" cy="4864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405488" y="5770889"/>
            <a:ext cx="2204450" cy="2923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300" dirty="0" smtClean="0"/>
              <a:t> Free cyclotron frequency</a:t>
            </a:r>
            <a:endParaRPr lang="en-US" sz="1300" dirty="0"/>
          </a:p>
        </p:txBody>
      </p:sp>
      <p:sp>
        <p:nvSpPr>
          <p:cNvPr id="19" name="Textfeld 18"/>
          <p:cNvSpPr txBox="1"/>
          <p:nvPr/>
        </p:nvSpPr>
        <p:spPr>
          <a:xfrm>
            <a:off x="2718082" y="3796101"/>
            <a:ext cx="1558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0070C0"/>
                </a:solidFill>
              </a:rPr>
              <a:t>~2</a:t>
            </a:r>
            <a:r>
              <a:rPr lang="el-GR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 smtClean="0">
                <a:solidFill>
                  <a:srgbClr val="0070C0"/>
                </a:solidFill>
              </a:rPr>
              <a:t>∙27 MHz</a:t>
            </a:r>
            <a:endParaRPr lang="de-DE" sz="2000" i="1" dirty="0">
              <a:solidFill>
                <a:srgbClr val="0070C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718084" y="4436505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00B050"/>
                </a:solidFill>
              </a:rPr>
              <a:t>~</a:t>
            </a:r>
            <a:r>
              <a:rPr lang="de-DE" sz="2000" i="1" dirty="0" smtClean="0">
                <a:solidFill>
                  <a:srgbClr val="0070C0"/>
                </a:solidFill>
              </a:rPr>
              <a:t> </a:t>
            </a:r>
            <a:r>
              <a:rPr lang="de-DE" sz="2000" i="1" dirty="0" smtClean="0">
                <a:solidFill>
                  <a:srgbClr val="00B050"/>
                </a:solidFill>
              </a:rPr>
              <a:t>2</a:t>
            </a:r>
            <a:r>
              <a:rPr lang="el-GR" sz="2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 smtClean="0">
                <a:solidFill>
                  <a:srgbClr val="00B050"/>
                </a:solidFill>
              </a:rPr>
              <a:t>∙ 9 kHz</a:t>
            </a:r>
            <a:endParaRPr lang="de-DE" sz="2000" i="1" dirty="0">
              <a:solidFill>
                <a:srgbClr val="00B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705203" y="5061397"/>
            <a:ext cx="180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 smtClean="0">
                <a:solidFill>
                  <a:srgbClr val="FFC000"/>
                </a:solidFill>
              </a:rPr>
              <a:t>~</a:t>
            </a:r>
            <a:r>
              <a:rPr lang="de-DE" sz="2000" i="1" dirty="0" smtClean="0">
                <a:solidFill>
                  <a:srgbClr val="0070C0"/>
                </a:solidFill>
              </a:rPr>
              <a:t> </a:t>
            </a:r>
            <a:r>
              <a:rPr lang="de-DE" sz="2000" i="1" dirty="0" smtClean="0">
                <a:solidFill>
                  <a:srgbClr val="FFC000"/>
                </a:solidFill>
              </a:rPr>
              <a:t>2</a:t>
            </a:r>
            <a:r>
              <a:rPr lang="el-GR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i="1" dirty="0" smtClean="0">
                <a:solidFill>
                  <a:srgbClr val="FFC000"/>
                </a:solidFill>
              </a:rPr>
              <a:t>∙ 700 kHz</a:t>
            </a:r>
            <a:endParaRPr lang="de-DE" sz="2000" i="1" dirty="0">
              <a:solidFill>
                <a:srgbClr val="FFC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67544" y="3393282"/>
            <a:ext cx="3180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 err="1" smtClean="0"/>
              <a:t>Three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independent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eigenmotions</a:t>
            </a:r>
            <a:endParaRPr lang="de-DE" sz="1600" u="sng" dirty="0"/>
          </a:p>
        </p:txBody>
      </p:sp>
      <p:sp>
        <p:nvSpPr>
          <p:cNvPr id="23" name="Rechteck 22"/>
          <p:cNvSpPr/>
          <p:nvPr/>
        </p:nvSpPr>
        <p:spPr>
          <a:xfrm>
            <a:off x="1946416" y="6088031"/>
            <a:ext cx="2566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(Brown-</a:t>
            </a:r>
            <a:r>
              <a:rPr lang="en-US" sz="1100" dirty="0" err="1" smtClean="0"/>
              <a:t>Gabrielse</a:t>
            </a:r>
            <a:r>
              <a:rPr lang="en-US" sz="1100" dirty="0" smtClean="0"/>
              <a:t> invariance theorem)</a:t>
            </a:r>
            <a:endParaRPr lang="en-US" sz="1100" dirty="0"/>
          </a:p>
        </p:txBody>
      </p:sp>
      <p:sp>
        <p:nvSpPr>
          <p:cNvPr id="91" name="Rechteck 90"/>
          <p:cNvSpPr/>
          <p:nvPr/>
        </p:nvSpPr>
        <p:spPr bwMode="auto">
          <a:xfrm rot="16200000">
            <a:off x="7357775" y="248893"/>
            <a:ext cx="551543" cy="1335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0" name="Rechteck 89"/>
          <p:cNvSpPr/>
          <p:nvPr/>
        </p:nvSpPr>
        <p:spPr bwMode="auto">
          <a:xfrm>
            <a:off x="4578121" y="986974"/>
            <a:ext cx="551543" cy="26633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798349" y="209651"/>
            <a:ext cx="7772174" cy="73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007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measurement tool - the Penning trap</a:t>
            </a:r>
            <a:endParaRPr lang="en-US" sz="2800" b="1" i="1" dirty="0">
              <a:solidFill>
                <a:srgbClr val="007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2" descr="\\fs01\ankewag$\Dokumente\Diplomarbeit_MATS\Bilder Uni\Ion_Hlike_andereFarb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3921" y="2007375"/>
            <a:ext cx="504969" cy="233547"/>
          </a:xfrm>
          <a:prstGeom prst="rect">
            <a:avLst/>
          </a:prstGeom>
          <a:noFill/>
        </p:spPr>
      </p:pic>
      <p:grpSp>
        <p:nvGrpSpPr>
          <p:cNvPr id="2" name="Gruppieren 1"/>
          <p:cNvGrpSpPr/>
          <p:nvPr/>
        </p:nvGrpSpPr>
        <p:grpSpPr>
          <a:xfrm>
            <a:off x="4893973" y="2150774"/>
            <a:ext cx="3799268" cy="4224270"/>
            <a:chOff x="4842457" y="2292443"/>
            <a:chExt cx="3799268" cy="4224270"/>
          </a:xfrm>
        </p:grpSpPr>
        <p:grpSp>
          <p:nvGrpSpPr>
            <p:cNvPr id="58" name="Gruppieren 57"/>
            <p:cNvGrpSpPr/>
            <p:nvPr/>
          </p:nvGrpSpPr>
          <p:grpSpPr>
            <a:xfrm rot="5400000">
              <a:off x="4629956" y="2504944"/>
              <a:ext cx="4224270" cy="3799268"/>
              <a:chOff x="4165601" y="1640117"/>
              <a:chExt cx="4657724" cy="2628900"/>
            </a:xfrm>
          </p:grpSpPr>
          <p:sp>
            <p:nvSpPr>
              <p:cNvPr id="59" name="Gleichschenkliges Dreieck 58"/>
              <p:cNvSpPr/>
              <p:nvPr/>
            </p:nvSpPr>
            <p:spPr bwMode="auto">
              <a:xfrm rot="16200000">
                <a:off x="3619501" y="2186217"/>
                <a:ext cx="2628900" cy="1536700"/>
              </a:xfrm>
              <a:prstGeom prst="triangle">
                <a:avLst>
                  <a:gd name="adj" fmla="val 41065"/>
                </a:avLst>
              </a:prstGeom>
              <a:solidFill>
                <a:schemeClr val="bg1">
                  <a:lumMod val="75000"/>
                  <a:alpha val="5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76713">
                  <a:defRPr/>
                </a:pPr>
                <a:endParaRPr lang="en-US" sz="8200">
                  <a:latin typeface="Arial" pitchFamily="34" charset="0"/>
                </a:endParaRPr>
              </a:p>
            </p:txBody>
          </p:sp>
          <p:sp>
            <p:nvSpPr>
              <p:cNvPr id="60" name="Rechteck 59"/>
              <p:cNvSpPr/>
              <p:nvPr/>
            </p:nvSpPr>
            <p:spPr bwMode="auto">
              <a:xfrm>
                <a:off x="5702300" y="1640118"/>
                <a:ext cx="3121025" cy="2627313"/>
              </a:xfrm>
              <a:prstGeom prst="rect">
                <a:avLst/>
              </a:prstGeom>
              <a:solidFill>
                <a:schemeClr val="bg1">
                  <a:lumMod val="75000"/>
                  <a:alpha val="5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76713">
                  <a:defRPr/>
                </a:pPr>
                <a:endParaRPr lang="en-US" sz="8200">
                  <a:latin typeface="Arial" pitchFamily="34" charset="0"/>
                </a:endParaRPr>
              </a:p>
            </p:txBody>
          </p:sp>
        </p:grpSp>
        <p:pic>
          <p:nvPicPr>
            <p:cNvPr id="50" name="Picture 28" descr="ThreeMotio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85724" y="3524071"/>
              <a:ext cx="3452968" cy="2904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4" name="Gruppieren 73"/>
          <p:cNvGrpSpPr/>
          <p:nvPr/>
        </p:nvGrpSpPr>
        <p:grpSpPr>
          <a:xfrm rot="20439333" flipH="1">
            <a:off x="4807568" y="1629848"/>
            <a:ext cx="891540" cy="1373505"/>
            <a:chOff x="5575935" y="1485900"/>
            <a:chExt cx="891540" cy="1447800"/>
          </a:xfrm>
        </p:grpSpPr>
        <p:cxnSp>
          <p:nvCxnSpPr>
            <p:cNvPr id="52" name="Gerade Verbindung 51"/>
            <p:cNvCxnSpPr/>
            <p:nvPr/>
          </p:nvCxnSpPr>
          <p:spPr bwMode="auto">
            <a:xfrm>
              <a:off x="5598795" y="1493520"/>
              <a:ext cx="868679" cy="190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5575935" y="2933700"/>
              <a:ext cx="89153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6467475" y="1485900"/>
              <a:ext cx="0" cy="14382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5600700" y="2219325"/>
              <a:ext cx="3333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6134100" y="2219325"/>
              <a:ext cx="3333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Ellipse 70"/>
            <p:cNvSpPr/>
            <p:nvPr/>
          </p:nvSpPr>
          <p:spPr bwMode="auto">
            <a:xfrm>
              <a:off x="5924550" y="2190750"/>
              <a:ext cx="47625" cy="4762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Ellipse 71"/>
            <p:cNvSpPr/>
            <p:nvPr/>
          </p:nvSpPr>
          <p:spPr bwMode="auto">
            <a:xfrm>
              <a:off x="6076950" y="2190750"/>
              <a:ext cx="47625" cy="4762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5915025" y="2190750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de-DE" sz="1400" i="1" baseline="-25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de-DE" sz="14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970419" y="785970"/>
            <a:ext cx="450605" cy="1029659"/>
            <a:chOff x="4528879" y="3784600"/>
            <a:chExt cx="450605" cy="1029659"/>
          </a:xfrm>
        </p:grpSpPr>
        <p:sp>
          <p:nvSpPr>
            <p:cNvPr id="68" name="Pfeil nach oben 67"/>
            <p:cNvSpPr/>
            <p:nvPr/>
          </p:nvSpPr>
          <p:spPr bwMode="auto">
            <a:xfrm rot="20265153">
              <a:off x="4528879" y="3950659"/>
              <a:ext cx="212758" cy="863600"/>
            </a:xfrm>
            <a:prstGeom prst="up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572000" y="37846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571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1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3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Microsoft Office PowerPoint</Application>
  <PresentationFormat>Bildschirmpräsentation (4:3)</PresentationFormat>
  <Paragraphs>483</Paragraphs>
  <Slides>55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55</vt:i4>
      </vt:variant>
    </vt:vector>
  </HeadingPairs>
  <TitlesOfParts>
    <vt:vector size="67" baseType="lpstr">
      <vt:lpstr>Arial</vt:lpstr>
      <vt:lpstr>Cambria Math</vt:lpstr>
      <vt:lpstr>Calibri</vt:lpstr>
      <vt:lpstr>Helvetica</vt:lpstr>
      <vt:lpstr>Arial Unicode MS</vt:lpstr>
      <vt:lpstr>Symbol</vt:lpstr>
      <vt:lpstr>Wingdings</vt:lpstr>
      <vt:lpstr>Times New Roman</vt:lpstr>
      <vt:lpstr>Standarddesign</vt:lpstr>
      <vt:lpstr>Graph</vt:lpstr>
      <vt:lpstr>Formel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cryo</dc:creator>
  <cp:lastModifiedBy>Sven Sturm</cp:lastModifiedBy>
  <cp:revision>739</cp:revision>
  <dcterms:created xsi:type="dcterms:W3CDTF">2011-04-16T15:38:10Z</dcterms:created>
  <dcterms:modified xsi:type="dcterms:W3CDTF">2014-09-25T08:48:54Z</dcterms:modified>
</cp:coreProperties>
</file>