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56" r:id="rId3"/>
    <p:sldId id="458" r:id="rId4"/>
    <p:sldId id="417" r:id="rId5"/>
    <p:sldId id="362" r:id="rId6"/>
    <p:sldId id="397" r:id="rId7"/>
    <p:sldId id="409" r:id="rId8"/>
    <p:sldId id="422" r:id="rId9"/>
    <p:sldId id="433" r:id="rId10"/>
    <p:sldId id="478" r:id="rId11"/>
    <p:sldId id="369" r:id="rId12"/>
    <p:sldId id="457" r:id="rId13"/>
    <p:sldId id="465" r:id="rId14"/>
    <p:sldId id="446" r:id="rId15"/>
    <p:sldId id="448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4" r:id="rId24"/>
    <p:sldId id="454" r:id="rId25"/>
    <p:sldId id="45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 autoAdjust="0"/>
    <p:restoredTop sz="99644" autoAdjust="0"/>
  </p:normalViewPr>
  <p:slideViewPr>
    <p:cSldViewPr>
      <p:cViewPr>
        <p:scale>
          <a:sx n="80" d="100"/>
          <a:sy n="80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E65D-D001-4255-9147-432308136AB2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96ADC-6D93-44B6-8E8A-D198FA01455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298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04D5-FF5C-4CB4-99AF-0B30C7A1C84B}" type="datetimeFigureOut">
              <a:rPr lang="es-ES" smtClean="0"/>
              <a:pPr/>
              <a:t>01/10/2014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4388-92A8-403D-A9F1-76AB747C70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93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54388-92A8-403D-A9F1-76AB747C70BB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4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54388-92A8-403D-A9F1-76AB747C70BB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5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54388-92A8-403D-A9F1-76AB747C70BB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14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C968E6-BAB4-4D0B-99F6-CE4DAD12EAF1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1A1B8C-9707-4292-9F79-8DAC81E14345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875D52-092C-431C-9928-C62A9CC702BD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B822A-BDAD-462A-BB2F-9C870C067D26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0BABF-A94D-4B5C-86BE-BB2196A01273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7042D-8E7B-4428-BBE4-604F00BE7127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1D82DA-8A18-43CF-A93C-4DD2CC650225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F1E982-75D4-4472-A4E7-36E2A8C9FC5B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E635F-25F7-4443-A51A-2BACDE930862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1FC310-7941-424E-BC52-C209B34C8845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352D9A-D22C-4931-BD2A-64CA3A4A5A97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5770B6-F6AD-4236-9D51-C5552AC955A5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582" y="2197664"/>
            <a:ext cx="8604448" cy="727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 Study of the unbound </a:t>
            </a:r>
            <a:r>
              <a:rPr lang="en-US" sz="2800" baseline="30000" dirty="0" smtClean="0"/>
              <a:t>13</a:t>
            </a:r>
            <a:r>
              <a:rPr lang="en-US" sz="2800" dirty="0" smtClean="0"/>
              <a:t>Be and CEPA: Future of</a:t>
            </a:r>
            <a:br>
              <a:rPr lang="en-US" sz="2800" dirty="0" smtClean="0"/>
            </a:br>
            <a:r>
              <a:rPr lang="en-US" sz="2800" dirty="0" smtClean="0"/>
              <a:t> ( p, 2p) proton detection for R3B at FAIR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36512" y="6237312"/>
            <a:ext cx="9144000" cy="57606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26th </a:t>
            </a:r>
            <a:r>
              <a:rPr lang="es-ES" b="1" dirty="0" err="1" smtClean="0">
                <a:solidFill>
                  <a:schemeClr val="tx1"/>
                </a:solidFill>
              </a:rPr>
              <a:t>September</a:t>
            </a:r>
            <a:r>
              <a:rPr lang="es-ES" b="1" dirty="0" smtClean="0">
                <a:solidFill>
                  <a:schemeClr val="tx1"/>
                </a:solidFill>
              </a:rPr>
              <a:t> 2014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0" y="2910458"/>
            <a:ext cx="9144000" cy="108012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Guillermo Ribeiro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4556" y="44624"/>
            <a:ext cx="8181900" cy="1124744"/>
            <a:chOff x="323528" y="3140968"/>
            <a:chExt cx="8181900" cy="1124744"/>
          </a:xfrm>
        </p:grpSpPr>
        <p:grpSp>
          <p:nvGrpSpPr>
            <p:cNvPr id="27" name="Group 11"/>
            <p:cNvGrpSpPr/>
            <p:nvPr/>
          </p:nvGrpSpPr>
          <p:grpSpPr>
            <a:xfrm>
              <a:off x="323528" y="3140968"/>
              <a:ext cx="8181900" cy="1124744"/>
              <a:chOff x="251520" y="332656"/>
              <a:chExt cx="8181900" cy="1124744"/>
            </a:xfrm>
          </p:grpSpPr>
          <p:grpSp>
            <p:nvGrpSpPr>
              <p:cNvPr id="29" name="Group 9"/>
              <p:cNvGrpSpPr/>
              <p:nvPr/>
            </p:nvGrpSpPr>
            <p:grpSpPr>
              <a:xfrm>
                <a:off x="251520" y="332656"/>
                <a:ext cx="8181900" cy="1124744"/>
                <a:chOff x="251520" y="332656"/>
                <a:chExt cx="8181900" cy="1124744"/>
              </a:xfrm>
            </p:grpSpPr>
            <p:pic>
              <p:nvPicPr>
                <p:cNvPr id="31" name="Picture 4" descr="C:\Users\ribeiro\Downloads\LinuxCosas\Trabajo_Master\figs\logo_iem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716016" y="332656"/>
                  <a:ext cx="1072365" cy="112474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31" descr="Logo_Ministerio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51520" y="476672"/>
                  <a:ext cx="2016224" cy="745435"/>
                </a:xfrm>
                <a:prstGeom prst="rect">
                  <a:avLst/>
                </a:prstGeom>
              </p:spPr>
            </p:pic>
            <p:pic>
              <p:nvPicPr>
                <p:cNvPr id="33" name="Picture 3" descr="C:\Users\ribeiro\Downloads\GSI_Logo_rgb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020272" y="677372"/>
                  <a:ext cx="1413148" cy="44737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0" name="Picture 105" descr="D:\Dropbox\MisPresentaciones_y_Abstracts\s393_analysis_meeting_2013\logoR3B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42619" y="465955"/>
                <a:ext cx="1061629" cy="802805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2" descr="Z:\Documents\MisPresentaciones_y_Abstracts\Zakopane_2014\logocsic75año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11760" y="3289726"/>
              <a:ext cx="2088232" cy="681728"/>
            </a:xfrm>
            <a:prstGeom prst="rect">
              <a:avLst/>
            </a:prstGeom>
            <a:noFill/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CuadroTexto 2"/>
          <p:cNvSpPr txBox="1"/>
          <p:nvPr/>
        </p:nvSpPr>
        <p:spPr>
          <a:xfrm>
            <a:off x="1816098" y="3375025"/>
            <a:ext cx="64283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G. </a:t>
            </a:r>
            <a:r>
              <a:rPr lang="en-US" u="sng" dirty="0" err="1" smtClean="0"/>
              <a:t>Ribeiro</a:t>
            </a:r>
            <a:r>
              <a:rPr lang="en-US" u="sng" dirty="0" smtClean="0"/>
              <a:t> </a:t>
            </a:r>
            <a:r>
              <a:rPr lang="en-US" dirty="0" smtClean="0"/>
              <a:t>, </a:t>
            </a:r>
            <a:r>
              <a:rPr lang="en-US" u="sng" dirty="0" smtClean="0"/>
              <a:t>E. Nácher</a:t>
            </a:r>
            <a:r>
              <a:rPr lang="en-US" dirty="0" smtClean="0"/>
              <a:t>, A. </a:t>
            </a:r>
            <a:r>
              <a:rPr lang="en-US" dirty="0" err="1" smtClean="0"/>
              <a:t>Perea</a:t>
            </a:r>
            <a:r>
              <a:rPr lang="en-US" dirty="0" smtClean="0"/>
              <a:t>, J. Sánchez del Río, O. </a:t>
            </a:r>
            <a:r>
              <a:rPr lang="en-US" dirty="0" err="1" smtClean="0"/>
              <a:t>Tengblad</a:t>
            </a:r>
            <a:endParaRPr lang="en-US" dirty="0" smtClean="0"/>
          </a:p>
          <a:p>
            <a:r>
              <a:rPr lang="en-US" sz="1600" i="1" dirty="0" err="1" smtClean="0"/>
              <a:t>Instituto</a:t>
            </a:r>
            <a:r>
              <a:rPr lang="en-US" sz="1600" i="1" dirty="0" smtClean="0"/>
              <a:t> de </a:t>
            </a:r>
            <a:r>
              <a:rPr lang="en-US" sz="1600" i="1" dirty="0" err="1" smtClean="0"/>
              <a:t>Estructura</a:t>
            </a:r>
            <a:r>
              <a:rPr lang="en-US" sz="1600" i="1" dirty="0" smtClean="0"/>
              <a:t> de la </a:t>
            </a:r>
            <a:r>
              <a:rPr lang="en-US" sz="1600" i="1" dirty="0" err="1" smtClean="0"/>
              <a:t>Materia</a:t>
            </a:r>
            <a:r>
              <a:rPr lang="en-US" sz="1600" i="1" dirty="0" smtClean="0"/>
              <a:t> </a:t>
            </a:r>
            <a:r>
              <a:rPr lang="es-ES" sz="1600" i="1" dirty="0" smtClean="0"/>
              <a:t>–</a:t>
            </a:r>
            <a:r>
              <a:rPr lang="en-US" sz="1600" i="1" dirty="0" smtClean="0"/>
              <a:t> CSIC, Madrid</a:t>
            </a:r>
            <a:endParaRPr lang="en-US" sz="1600" i="1" dirty="0"/>
          </a:p>
        </p:txBody>
      </p:sp>
      <p:sp>
        <p:nvSpPr>
          <p:cNvPr id="16" name="CuadroTexto 7"/>
          <p:cNvSpPr txBox="1"/>
          <p:nvPr/>
        </p:nvSpPr>
        <p:spPr>
          <a:xfrm>
            <a:off x="1816100" y="4009628"/>
            <a:ext cx="566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M. </a:t>
            </a:r>
            <a:r>
              <a:rPr lang="en-US" u="sng" dirty="0" err="1" smtClean="0"/>
              <a:t>Mårtensson</a:t>
            </a:r>
            <a:r>
              <a:rPr lang="en-US" dirty="0" smtClean="0"/>
              <a:t>, A. Heinz, T. Nilsson</a:t>
            </a:r>
          </a:p>
          <a:p>
            <a:r>
              <a:rPr lang="es-ES_tradnl" sz="1600" i="1" dirty="0" err="1" smtClean="0"/>
              <a:t>Chalmers</a:t>
            </a:r>
            <a:r>
              <a:rPr lang="es-ES_tradnl" sz="1600" i="1" dirty="0" smtClean="0"/>
              <a:t> </a:t>
            </a:r>
            <a:r>
              <a:rPr lang="es-ES_tradnl" sz="1600" i="1" dirty="0" err="1" smtClean="0"/>
              <a:t>University</a:t>
            </a:r>
            <a:r>
              <a:rPr lang="es-ES_tradnl" sz="1600" i="1" dirty="0" smtClean="0"/>
              <a:t>, </a:t>
            </a:r>
            <a:r>
              <a:rPr lang="es-ES_tradnl" sz="1600" i="1" dirty="0" err="1" smtClean="0"/>
              <a:t>Göteborg</a:t>
            </a:r>
            <a:r>
              <a:rPr lang="es-ES_tradnl" sz="1600" i="1" dirty="0" smtClean="0"/>
              <a:t> </a:t>
            </a:r>
            <a:endParaRPr lang="en-US" sz="1600" i="1" dirty="0"/>
          </a:p>
        </p:txBody>
      </p:sp>
      <p:sp>
        <p:nvSpPr>
          <p:cNvPr id="17" name="CuadroTexto 7"/>
          <p:cNvSpPr txBox="1"/>
          <p:nvPr/>
        </p:nvSpPr>
        <p:spPr>
          <a:xfrm>
            <a:off x="1816098" y="4627066"/>
            <a:ext cx="56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u="sng" dirty="0"/>
              <a:t>And </a:t>
            </a:r>
            <a:r>
              <a:rPr lang="es-ES_tradnl" u="sng" dirty="0" err="1"/>
              <a:t>all</a:t>
            </a:r>
            <a:r>
              <a:rPr lang="es-ES_tradnl" u="sng" dirty="0"/>
              <a:t> </a:t>
            </a:r>
            <a:r>
              <a:rPr lang="es-ES_tradnl" u="sng" dirty="0" err="1"/>
              <a:t>the</a:t>
            </a:r>
            <a:r>
              <a:rPr lang="es-ES_tradnl" u="sng" dirty="0"/>
              <a:t> R3B </a:t>
            </a:r>
            <a:r>
              <a:rPr lang="es-ES_tradnl" u="sng" dirty="0" err="1"/>
              <a:t>Collaboration</a:t>
            </a:r>
            <a:r>
              <a:rPr lang="es-ES_tradnl" u="sng" dirty="0"/>
              <a:t> </a:t>
            </a:r>
            <a:endParaRPr lang="en-US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15036" y="44624"/>
            <a:ext cx="4293468" cy="648072"/>
            <a:chOff x="323528" y="3140968"/>
            <a:chExt cx="8181900" cy="1124744"/>
          </a:xfrm>
          <a:noFill/>
        </p:grpSpPr>
        <p:grpSp>
          <p:nvGrpSpPr>
            <p:cNvPr id="14" name="Group 11"/>
            <p:cNvGrpSpPr/>
            <p:nvPr/>
          </p:nvGrpSpPr>
          <p:grpSpPr>
            <a:xfrm>
              <a:off x="323528" y="3140968"/>
              <a:ext cx="8181900" cy="1124744"/>
              <a:chOff x="251520" y="332656"/>
              <a:chExt cx="8181900" cy="1124744"/>
            </a:xfrm>
            <a:grpFill/>
          </p:grpSpPr>
          <p:grpSp>
            <p:nvGrpSpPr>
              <p:cNvPr id="16" name="Group 9"/>
              <p:cNvGrpSpPr/>
              <p:nvPr/>
            </p:nvGrpSpPr>
            <p:grpSpPr>
              <a:xfrm>
                <a:off x="251520" y="332656"/>
                <a:ext cx="8181900" cy="1124744"/>
                <a:chOff x="251520" y="332656"/>
                <a:chExt cx="8181900" cy="1124744"/>
              </a:xfrm>
              <a:grpFill/>
            </p:grpSpPr>
            <p:pic>
              <p:nvPicPr>
                <p:cNvPr id="18" name="Picture 4" descr="C:\Users\ribeiro\Downloads\LinuxCosas\Trabajo_Master\figs\logo_iem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16016" y="332656"/>
                  <a:ext cx="1072365" cy="112474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9" name="Picture 18" descr="Logo_Ministerio.bmp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51520" y="476672"/>
                  <a:ext cx="2016224" cy="74543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0" name="Picture 3" descr="C:\Users\ribeiro\Downloads\GSI_Logo_rgb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020272" y="677372"/>
                  <a:ext cx="1413148" cy="44737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7" name="Picture 105" descr="D:\Dropbox\MisPresentaciones_y_Abstracts\s393_analysis_meeting_2013\logoR3B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742619" y="465955"/>
                <a:ext cx="1061629" cy="802805"/>
              </a:xfrm>
              <a:prstGeom prst="rect">
                <a:avLst/>
              </a:prstGeom>
              <a:grpFill/>
            </p:spPr>
          </p:pic>
        </p:grpSp>
        <p:pic>
          <p:nvPicPr>
            <p:cNvPr id="15" name="Picture 2" descr="Z:\Documents\MisPresentaciones_y_Abstracts\Zakopane_2014\logocsic75años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11760" y="3289726"/>
              <a:ext cx="2088232" cy="681728"/>
            </a:xfrm>
            <a:prstGeom prst="rect">
              <a:avLst/>
            </a:prstGeom>
            <a:grpFill/>
          </p:spPr>
        </p:pic>
      </p:grp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763688" y="3717032"/>
            <a:ext cx="5652120" cy="1755576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No gammas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smtClean="0"/>
              <a:t>Only fed </a:t>
            </a:r>
            <a:r>
              <a:rPr lang="en-US" sz="2200" dirty="0"/>
              <a:t>the 0</a:t>
            </a:r>
            <a:r>
              <a:rPr lang="en-US" sz="2200" baseline="30000" dirty="0" smtClean="0"/>
              <a:t>+ </a:t>
            </a:r>
            <a:r>
              <a:rPr lang="en-US" sz="2200" dirty="0" smtClean="0"/>
              <a:t>of the </a:t>
            </a:r>
            <a:r>
              <a:rPr lang="en-US" sz="2200" baseline="30000" dirty="0" smtClean="0"/>
              <a:t>12</a:t>
            </a:r>
            <a:r>
              <a:rPr lang="en-US" sz="2200" dirty="0" smtClean="0"/>
              <a:t>Be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427168" cy="850106"/>
          </a:xfrm>
        </p:spPr>
        <p:txBody>
          <a:bodyPr>
            <a:normAutofit/>
          </a:bodyPr>
          <a:lstStyle/>
          <a:p>
            <a:pPr algn="ctr"/>
            <a:r>
              <a:rPr lang="es-ES" sz="3600" dirty="0" err="1" smtClean="0"/>
              <a:t>Interpretation</a:t>
            </a:r>
            <a:r>
              <a:rPr lang="es-ES" sz="3600" smtClean="0"/>
              <a:t>: Preliminary</a:t>
            </a:r>
            <a:endParaRPr lang="es-ES_tradnl" sz="3600" dirty="0"/>
          </a:p>
        </p:txBody>
      </p:sp>
      <p:sp>
        <p:nvSpPr>
          <p:cNvPr id="10" name="1 CuadroTexto"/>
          <p:cNvSpPr txBox="1"/>
          <p:nvPr/>
        </p:nvSpPr>
        <p:spPr>
          <a:xfrm>
            <a:off x="5868144" y="683404"/>
            <a:ext cx="298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GANIL: Reaction from </a:t>
            </a:r>
            <a:r>
              <a:rPr lang="en-US" baseline="30000" dirty="0" smtClean="0"/>
              <a:t>14</a:t>
            </a:r>
            <a:r>
              <a:rPr lang="en-US" dirty="0" smtClean="0"/>
              <a:t>B</a:t>
            </a:r>
            <a:endParaRPr lang="es-ES_tradnl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67744" y="4581128"/>
            <a:ext cx="4836663" cy="2071094"/>
            <a:chOff x="1979712" y="4786906"/>
            <a:chExt cx="4836663" cy="2071094"/>
          </a:xfrm>
        </p:grpSpPr>
        <p:pic>
          <p:nvPicPr>
            <p:cNvPr id="1026" name="Picture 2" descr="Z:\Documents\MisPresentaciones_y_Abstracts\FAIRNESS2014\Comparing_level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9712" y="4786906"/>
              <a:ext cx="4836663" cy="20710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1" name="CuadroTexto 1"/>
            <p:cNvSpPr txBox="1"/>
            <p:nvPr/>
          </p:nvSpPr>
          <p:spPr>
            <a:xfrm>
              <a:off x="5724128" y="4797152"/>
              <a:ext cx="106556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4000" baseline="30000" dirty="0" smtClean="0"/>
                <a:t>13</a:t>
              </a:r>
              <a:r>
                <a:rPr lang="es-ES" sz="4000" dirty="0" smtClean="0"/>
                <a:t>Be</a:t>
              </a:r>
              <a:endParaRPr lang="es-ES" sz="40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5364088" y="1052736"/>
            <a:ext cx="3419872" cy="3096344"/>
            <a:chOff x="5364088" y="1052736"/>
            <a:chExt cx="3419872" cy="3096344"/>
          </a:xfrm>
        </p:grpSpPr>
        <p:grpSp>
          <p:nvGrpSpPr>
            <p:cNvPr id="5" name="Group 7"/>
            <p:cNvGrpSpPr/>
            <p:nvPr/>
          </p:nvGrpSpPr>
          <p:grpSpPr>
            <a:xfrm>
              <a:off x="5364088" y="1052736"/>
              <a:ext cx="3419872" cy="3096344"/>
              <a:chOff x="4211960" y="2795091"/>
              <a:chExt cx="4613230" cy="406290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211960" y="2795091"/>
                <a:ext cx="4613230" cy="4062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1 CuadroTexto"/>
              <p:cNvSpPr txBox="1"/>
              <p:nvPr/>
            </p:nvSpPr>
            <p:spPr>
              <a:xfrm>
                <a:off x="4957639" y="2924946"/>
                <a:ext cx="3790825" cy="33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/>
                  <a:t>From PRC89 034320(2014)</a:t>
                </a:r>
                <a:endParaRPr lang="es-ES_tradnl" sz="1200" dirty="0"/>
              </a:p>
            </p:txBody>
          </p:sp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003" y="3891905"/>
              <a:ext cx="19431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23 CuadroTexto"/>
          <p:cNvSpPr txBox="1"/>
          <p:nvPr/>
        </p:nvSpPr>
        <p:spPr>
          <a:xfrm>
            <a:off x="2254483" y="6608385"/>
            <a:ext cx="19574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PRC87 064316(2013)</a:t>
            </a:r>
            <a:endParaRPr lang="es-ES_tradnl" sz="1200" dirty="0"/>
          </a:p>
        </p:txBody>
      </p:sp>
      <p:pic>
        <p:nvPicPr>
          <p:cNvPr id="25" name="Picture 3" descr="Z:\Documents\MisPresentaciones_y_Abstracts\ARIS2014\erel_fi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1052736"/>
            <a:ext cx="3960440" cy="288327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3036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15036" y="44624"/>
            <a:ext cx="4293468" cy="648072"/>
            <a:chOff x="323528" y="3140968"/>
            <a:chExt cx="8181900" cy="1124744"/>
          </a:xfrm>
          <a:noFill/>
        </p:grpSpPr>
        <p:grpSp>
          <p:nvGrpSpPr>
            <p:cNvPr id="18" name="Group 11"/>
            <p:cNvGrpSpPr/>
            <p:nvPr/>
          </p:nvGrpSpPr>
          <p:grpSpPr>
            <a:xfrm>
              <a:off x="323528" y="3140968"/>
              <a:ext cx="8181900" cy="1124744"/>
              <a:chOff x="251520" y="332656"/>
              <a:chExt cx="8181900" cy="1124744"/>
            </a:xfrm>
            <a:grpFill/>
          </p:grpSpPr>
          <p:grpSp>
            <p:nvGrpSpPr>
              <p:cNvPr id="20" name="Group 9"/>
              <p:cNvGrpSpPr/>
              <p:nvPr/>
            </p:nvGrpSpPr>
            <p:grpSpPr>
              <a:xfrm>
                <a:off x="251520" y="332656"/>
                <a:ext cx="8181900" cy="1124744"/>
                <a:chOff x="251520" y="332656"/>
                <a:chExt cx="8181900" cy="1124744"/>
              </a:xfrm>
              <a:grpFill/>
            </p:grpSpPr>
            <p:pic>
              <p:nvPicPr>
                <p:cNvPr id="22" name="Picture 4" descr="C:\Users\ribeiro\Downloads\LinuxCosas\Trabajo_Master\figs\logo_iem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16016" y="332656"/>
                  <a:ext cx="1072365" cy="112474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3" name="Picture 22" descr="Logo_Ministerio.bmp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51520" y="476672"/>
                  <a:ext cx="2016224" cy="74543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4" name="Picture 3" descr="C:\Users\ribeiro\Downloads\GSI_Logo_rgb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020272" y="677372"/>
                  <a:ext cx="1413148" cy="44737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21" name="Picture 105" descr="D:\Dropbox\MisPresentaciones_y_Abstracts\s393_analysis_meeting_2013\logoR3B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742619" y="465955"/>
                <a:ext cx="1061629" cy="802805"/>
              </a:xfrm>
              <a:prstGeom prst="rect">
                <a:avLst/>
              </a:prstGeom>
              <a:grpFill/>
            </p:spPr>
          </p:pic>
        </p:grpSp>
        <p:pic>
          <p:nvPicPr>
            <p:cNvPr id="19" name="Picture 2" descr="Z:\Documents\MisPresentaciones_y_Abstracts\Zakopane_2014\logocsic75años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11760" y="3289726"/>
              <a:ext cx="2088232" cy="681728"/>
            </a:xfrm>
            <a:prstGeom prst="rect">
              <a:avLst/>
            </a:prstGeom>
            <a:grpFill/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707" y="-58479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err="1" smtClean="0"/>
              <a:t>Conclusions</a:t>
            </a:r>
            <a:r>
              <a:rPr lang="es-ES" dirty="0" smtClean="0"/>
              <a:t> and </a:t>
            </a:r>
            <a:r>
              <a:rPr lang="es-ES" dirty="0" err="1" smtClean="0"/>
              <a:t>Future</a:t>
            </a:r>
            <a:endParaRPr lang="es-ES" dirty="0"/>
          </a:p>
        </p:txBody>
      </p:sp>
      <p:sp>
        <p:nvSpPr>
          <p:cNvPr id="11" name="11 Marcador de contenido"/>
          <p:cNvSpPr txBox="1">
            <a:spLocks/>
          </p:cNvSpPr>
          <p:nvPr/>
        </p:nvSpPr>
        <p:spPr>
          <a:xfrm>
            <a:off x="755576" y="3429000"/>
            <a:ext cx="7056784" cy="2595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s-ES" sz="20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467543" y="1196752"/>
            <a:ext cx="8076249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s-ES" sz="24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s-ES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815036" y="1196752"/>
            <a:ext cx="4077444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s-ES" sz="2800" b="1" u="sng" dirty="0" err="1" smtClean="0"/>
              <a:t>Last</a:t>
            </a:r>
            <a:r>
              <a:rPr lang="es-ES" sz="2800" b="1" u="sng" dirty="0" smtClean="0"/>
              <a:t> </a:t>
            </a:r>
            <a:r>
              <a:rPr lang="es-ES" sz="2800" b="1" u="sng" dirty="0" err="1" smtClean="0"/>
              <a:t>steps</a:t>
            </a:r>
            <a:endParaRPr lang="es-ES" sz="2800" b="1" u="sng" dirty="0" smtClean="0"/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s-ES" sz="2400" dirty="0" smtClean="0"/>
              <a:t>LAND </a:t>
            </a:r>
            <a:r>
              <a:rPr lang="es-ES" sz="2400" dirty="0" err="1" smtClean="0"/>
              <a:t>efficency</a:t>
            </a:r>
            <a:endParaRPr lang="es-ES" sz="2400" dirty="0" smtClean="0"/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s-ES" sz="2400" dirty="0" smtClean="0"/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s-ES" sz="2400" dirty="0" err="1" smtClean="0"/>
              <a:t>Check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( p, 2p ) </a:t>
            </a:r>
            <a:r>
              <a:rPr lang="es-ES" sz="2400" dirty="0" err="1" smtClean="0"/>
              <a:t>protons</a:t>
            </a:r>
            <a:r>
              <a:rPr lang="es-ES" sz="2400" dirty="0" smtClean="0"/>
              <a:t> in </a:t>
            </a:r>
            <a:r>
              <a:rPr lang="es-ES" sz="2400" dirty="0" err="1" smtClean="0"/>
              <a:t>Crystal</a:t>
            </a:r>
            <a:r>
              <a:rPr lang="es-ES" sz="2400" dirty="0" smtClean="0"/>
              <a:t> </a:t>
            </a:r>
            <a:r>
              <a:rPr lang="es-ES" sz="2400" dirty="0" err="1" smtClean="0"/>
              <a:t>Ball</a:t>
            </a:r>
            <a:endParaRPr lang="es-ES" sz="2400" dirty="0" smtClean="0"/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s-ES" sz="2400" dirty="0" smtClean="0"/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s-ES" sz="2400" dirty="0" err="1" smtClean="0"/>
              <a:t>Improve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relative</a:t>
            </a:r>
            <a:r>
              <a:rPr lang="es-ES" sz="2400" dirty="0" smtClean="0"/>
              <a:t> </a:t>
            </a:r>
            <a:r>
              <a:rPr lang="es-ES" sz="2400" dirty="0" err="1" smtClean="0"/>
              <a:t>energy</a:t>
            </a:r>
            <a:r>
              <a:rPr lang="es-ES" sz="2400" dirty="0" smtClean="0"/>
              <a:t> </a:t>
            </a:r>
            <a:r>
              <a:rPr lang="es-ES" sz="2400" dirty="0" err="1" smtClean="0"/>
              <a:t>fit</a:t>
            </a:r>
            <a:r>
              <a:rPr lang="es-ES" sz="2400" dirty="0" smtClean="0"/>
              <a:t>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interpretation</a:t>
            </a:r>
            <a:r>
              <a:rPr lang="es-ES" sz="2400" dirty="0"/>
              <a:t>.</a:t>
            </a:r>
            <a:endParaRPr lang="es-ES" sz="2400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520" y="1268760"/>
            <a:ext cx="4536504" cy="447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s-ES" sz="2800" b="1" u="sng" dirty="0" err="1" smtClean="0"/>
              <a:t>Conclusions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s-ES" sz="2400" dirty="0" err="1" smtClean="0"/>
              <a:t>Preliminary</a:t>
            </a:r>
            <a:r>
              <a:rPr lang="es-ES" sz="2400" dirty="0" smtClean="0"/>
              <a:t> </a:t>
            </a:r>
            <a:r>
              <a:rPr lang="es-ES" sz="2400" dirty="0" err="1" smtClean="0"/>
              <a:t>relative</a:t>
            </a:r>
            <a:r>
              <a:rPr lang="es-ES" sz="2400" dirty="0" smtClean="0"/>
              <a:t> </a:t>
            </a:r>
            <a:r>
              <a:rPr lang="es-ES" sz="2400" dirty="0" err="1" smtClean="0"/>
              <a:t>energy</a:t>
            </a:r>
            <a:r>
              <a:rPr lang="es-ES" sz="2400" dirty="0" smtClean="0"/>
              <a:t> </a:t>
            </a:r>
            <a:r>
              <a:rPr lang="es-ES" sz="2400" dirty="0" err="1" smtClean="0"/>
              <a:t>spectra</a:t>
            </a:r>
            <a:r>
              <a:rPr lang="es-ES" sz="2400" dirty="0" smtClean="0"/>
              <a:t> .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s-ES" sz="2400" dirty="0" smtClean="0"/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s-ES" sz="2400" dirty="0" smtClean="0"/>
              <a:t>Gamma </a:t>
            </a:r>
            <a:r>
              <a:rPr lang="es-ES" sz="2400" dirty="0" err="1" smtClean="0"/>
              <a:t>spectra</a:t>
            </a:r>
            <a:r>
              <a:rPr lang="es-ES" sz="2400" dirty="0" smtClean="0"/>
              <a:t> </a:t>
            </a:r>
            <a:r>
              <a:rPr lang="es-ES" sz="2400" dirty="0" err="1" smtClean="0"/>
              <a:t>without</a:t>
            </a:r>
            <a:r>
              <a:rPr lang="es-ES" sz="2400" dirty="0" smtClean="0"/>
              <a:t> </a:t>
            </a:r>
            <a:r>
              <a:rPr lang="es-ES" sz="2400" dirty="0" err="1" smtClean="0"/>
              <a:t>any</a:t>
            </a:r>
            <a:r>
              <a:rPr lang="es-ES" sz="2400" dirty="0" smtClean="0"/>
              <a:t> </a:t>
            </a:r>
            <a:r>
              <a:rPr lang="es-ES" sz="2400" dirty="0" err="1" smtClean="0"/>
              <a:t>feature</a:t>
            </a:r>
            <a:r>
              <a:rPr lang="es-ES" sz="2400" dirty="0" smtClean="0"/>
              <a:t> </a:t>
            </a:r>
            <a:r>
              <a:rPr lang="es-ES" sz="2400" dirty="0" smtClean="0">
                <a:sym typeface="Wingdings" pitchFamily="2" charset="2"/>
              </a:rPr>
              <a:t></a:t>
            </a:r>
            <a:r>
              <a:rPr lang="es-ES" sz="2400" dirty="0" smtClean="0"/>
              <a:t> </a:t>
            </a:r>
            <a:r>
              <a:rPr lang="es-ES" sz="2400" dirty="0" err="1" smtClean="0"/>
              <a:t>Implies</a:t>
            </a:r>
            <a:r>
              <a:rPr lang="es-ES" sz="2400" dirty="0" smtClean="0"/>
              <a:t>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only</a:t>
            </a:r>
            <a:r>
              <a:rPr lang="es-ES" sz="2400" dirty="0" smtClean="0"/>
              <a:t> 0</a:t>
            </a:r>
            <a:r>
              <a:rPr lang="es-ES" sz="2400" baseline="30000" dirty="0" smtClean="0"/>
              <a:t>+</a:t>
            </a:r>
            <a:r>
              <a:rPr lang="es-ES" sz="2400" dirty="0" smtClean="0"/>
              <a:t> </a:t>
            </a:r>
            <a:r>
              <a:rPr lang="es-ES" sz="2400" dirty="0" err="1" smtClean="0"/>
              <a:t>states</a:t>
            </a:r>
            <a:r>
              <a:rPr lang="es-ES" sz="2400" dirty="0" smtClean="0"/>
              <a:t> of </a:t>
            </a:r>
            <a:r>
              <a:rPr lang="es-ES" sz="2400" baseline="30000" dirty="0" smtClean="0"/>
              <a:t>12</a:t>
            </a:r>
            <a:r>
              <a:rPr lang="es-ES" sz="2400" dirty="0" smtClean="0"/>
              <a:t>Be are </a:t>
            </a:r>
            <a:r>
              <a:rPr lang="es-ES" sz="2400" dirty="0" err="1" smtClean="0"/>
              <a:t>fed</a:t>
            </a:r>
            <a:r>
              <a:rPr lang="es-ES" sz="2400" dirty="0" smtClean="0"/>
              <a:t>.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s-ES" sz="2400" dirty="0" smtClean="0"/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s-ES" sz="2400" dirty="0" err="1" smtClean="0"/>
              <a:t>Current</a:t>
            </a:r>
            <a:r>
              <a:rPr lang="es-ES" sz="2400" dirty="0" smtClean="0"/>
              <a:t> </a:t>
            </a:r>
            <a:r>
              <a:rPr lang="es-ES" sz="2400" dirty="0" err="1" smtClean="0"/>
              <a:t>results</a:t>
            </a:r>
            <a:r>
              <a:rPr lang="es-ES" sz="2400" dirty="0" smtClean="0"/>
              <a:t> are </a:t>
            </a:r>
            <a:r>
              <a:rPr lang="es-ES" sz="2400" dirty="0" err="1" smtClean="0"/>
              <a:t>closer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GANIL </a:t>
            </a:r>
            <a:r>
              <a:rPr lang="es-ES" sz="2400" dirty="0" err="1" smtClean="0"/>
              <a:t>results</a:t>
            </a:r>
            <a:r>
              <a:rPr lang="es-ES" sz="2400" dirty="0" smtClean="0"/>
              <a:t>, </a:t>
            </a:r>
            <a:r>
              <a:rPr lang="es-ES" sz="2400" dirty="0" err="1" smtClean="0"/>
              <a:t>which</a:t>
            </a:r>
            <a:r>
              <a:rPr lang="es-ES" sz="2400" dirty="0" smtClean="0"/>
              <a:t> </a:t>
            </a:r>
            <a:r>
              <a:rPr lang="es-ES" sz="2400" dirty="0" err="1" smtClean="0"/>
              <a:t>used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same</a:t>
            </a:r>
            <a:r>
              <a:rPr lang="es-ES" sz="2400" dirty="0" smtClean="0"/>
              <a:t> </a:t>
            </a:r>
            <a:r>
              <a:rPr lang="es-ES" sz="2400" dirty="0" err="1" smtClean="0"/>
              <a:t>incoming</a:t>
            </a:r>
            <a:r>
              <a:rPr lang="es-ES" sz="2400" dirty="0" smtClean="0"/>
              <a:t> </a:t>
            </a:r>
            <a:r>
              <a:rPr lang="es-ES" sz="2400" dirty="0" err="1" smtClean="0"/>
              <a:t>beam</a:t>
            </a:r>
            <a:r>
              <a:rPr lang="es-ES" sz="2400" dirty="0" smtClean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16016" y="6165304"/>
            <a:ext cx="325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….It’s not finished…Continue!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5496" y="1841368"/>
            <a:ext cx="9001000" cy="2307712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sz="6000" dirty="0" smtClean="0"/>
              <a:t>CEPA: Future of ( p, 2p) proton detection for R3B at FAIR</a:t>
            </a:r>
            <a:endParaRPr lang="es-ES" sz="6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85082" y="0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From Crystal Ball to CALIFA</a:t>
            </a:r>
            <a:endParaRPr lang="en-US" sz="2800" dirty="0"/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082" y="1691203"/>
            <a:ext cx="2849131" cy="19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7913" y="1172071"/>
            <a:ext cx="569133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 smtClean="0">
                <a:solidFill>
                  <a:srgbClr val="FF0000"/>
                </a:solidFill>
                <a:latin typeface="Calibri"/>
                <a:cs typeface="Calibri"/>
              </a:rPr>
              <a:t>CAL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orimeter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 for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n-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light 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sz="2000" dirty="0" err="1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mma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-rays and protons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13" y="1533635"/>
            <a:ext cx="3233630" cy="23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959828"/>
            <a:ext cx="2847976" cy="370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 Título"/>
          <p:cNvSpPr txBox="1">
            <a:spLocks/>
          </p:cNvSpPr>
          <p:nvPr/>
        </p:nvSpPr>
        <p:spPr>
          <a:xfrm>
            <a:off x="28082" y="3860234"/>
            <a:ext cx="6212262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/>
              <a:t>CEPA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 C</a:t>
            </a:r>
            <a:r>
              <a:rPr lang="en-US" sz="2800" dirty="0" smtClean="0">
                <a:latin typeface="Calibri"/>
                <a:cs typeface="Calibri"/>
              </a:rPr>
              <a:t>ALIFA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sz="2800" dirty="0" smtClean="0">
                <a:latin typeface="Calibri"/>
                <a:cs typeface="Calibri"/>
              </a:rPr>
              <a:t>ndcap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800" dirty="0" err="1" smtClean="0">
                <a:latin typeface="Calibri"/>
                <a:cs typeface="Calibri"/>
              </a:rPr>
              <a:t>hoswich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rray</a:t>
            </a:r>
            <a:endParaRPr lang="en-US" sz="2800" dirty="0"/>
          </a:p>
        </p:txBody>
      </p:sp>
      <p:sp>
        <p:nvSpPr>
          <p:cNvPr id="14" name="Rectángulo 10"/>
          <p:cNvSpPr/>
          <p:nvPr/>
        </p:nvSpPr>
        <p:spPr>
          <a:xfrm>
            <a:off x="28082" y="4846224"/>
            <a:ext cx="6056086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dirty="0" err="1" smtClean="0">
                <a:solidFill>
                  <a:srgbClr val="0000FF"/>
                </a:solidFill>
                <a:latin typeface="Calibri"/>
                <a:cs typeface="Calibri"/>
              </a:rPr>
              <a:t>Detect</a:t>
            </a:r>
            <a:r>
              <a:rPr lang="es-ES_tradnl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dirty="0" err="1" smtClean="0">
                <a:solidFill>
                  <a:srgbClr val="0000FF"/>
                </a:solidFill>
                <a:latin typeface="Calibri"/>
                <a:cs typeface="Calibri"/>
              </a:rPr>
              <a:t>with</a:t>
            </a:r>
            <a:r>
              <a:rPr lang="es-ES_tradnl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_tradnl" dirty="0" err="1" smtClean="0">
                <a:solidFill>
                  <a:srgbClr val="0000FF"/>
                </a:solidFill>
                <a:latin typeface="Calibri"/>
                <a:cs typeface="Calibri"/>
              </a:rPr>
              <a:t>good</a:t>
            </a:r>
            <a:r>
              <a:rPr lang="es-ES_tradnl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" dirty="0" smtClean="0">
                <a:solidFill>
                  <a:srgbClr val="0000FF"/>
                </a:solidFill>
                <a:latin typeface="Calibri"/>
                <a:cs typeface="Calibri"/>
              </a:rPr>
              <a:t>energy resolution &amp; </a:t>
            </a:r>
            <a:r>
              <a:rPr lang="es-ES" dirty="0" err="1" smtClean="0">
                <a:solidFill>
                  <a:srgbClr val="0000FF"/>
                </a:solidFill>
                <a:latin typeface="Calibri"/>
                <a:cs typeface="Calibri"/>
              </a:rPr>
              <a:t>high</a:t>
            </a:r>
            <a:r>
              <a:rPr lang="es-ES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Calibri"/>
                <a:cs typeface="Calibri"/>
              </a:rPr>
              <a:t>peak</a:t>
            </a:r>
            <a:r>
              <a:rPr lang="es-ES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Calibri"/>
                <a:cs typeface="Calibri"/>
              </a:rPr>
              <a:t>efficiency</a:t>
            </a:r>
            <a:r>
              <a:rPr lang="es-ES" dirty="0" smtClean="0">
                <a:solidFill>
                  <a:srgbClr val="0000FF"/>
                </a:solidFill>
                <a:latin typeface="Calibri"/>
                <a:cs typeface="Calibri"/>
              </a:rPr>
              <a:t> (</a:t>
            </a:r>
            <a:r>
              <a:rPr lang="es-ES" dirty="0" err="1" smtClean="0">
                <a:solidFill>
                  <a:srgbClr val="0000FF"/>
                </a:solidFill>
                <a:latin typeface="Calibri"/>
                <a:cs typeface="Calibri"/>
              </a:rPr>
              <a:t>not</a:t>
            </a:r>
            <a:r>
              <a:rPr lang="es-ES" dirty="0" smtClean="0">
                <a:solidFill>
                  <a:srgbClr val="0000FF"/>
                </a:solidFill>
                <a:latin typeface="Calibri"/>
                <a:cs typeface="Calibri"/>
              </a:rPr>
              <a:t> so </a:t>
            </a:r>
            <a:r>
              <a:rPr lang="es-ES" dirty="0" err="1" smtClean="0">
                <a:solidFill>
                  <a:srgbClr val="0000FF"/>
                </a:solidFill>
                <a:latin typeface="Calibri"/>
                <a:cs typeface="Calibri"/>
              </a:rPr>
              <a:t>easy</a:t>
            </a:r>
            <a:r>
              <a:rPr lang="es-ES" dirty="0" smtClean="0">
                <a:solidFill>
                  <a:srgbClr val="0000FF"/>
                </a:solidFill>
                <a:latin typeface="Calibri"/>
                <a:cs typeface="Calibri"/>
              </a:rPr>
              <a:t>!!): </a:t>
            </a:r>
            <a:endParaRPr lang="es-ES_tradnl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es-ES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	g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   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E &lt; 30 MeV</a:t>
            </a:r>
          </a:p>
          <a:p>
            <a:pPr>
              <a:defRPr/>
            </a:pP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	p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  <a:sym typeface="Wingdings"/>
              </a:rPr>
              <a:t>   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E &lt; 300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MeV</a:t>
            </a:r>
            <a:endParaRPr lang="es-ES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How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to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avoid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the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nuclear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reactions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produced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by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high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energy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protons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in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the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Bragg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s-ES" dirty="0" err="1" smtClean="0">
                <a:solidFill>
                  <a:srgbClr val="000090"/>
                </a:solidFill>
                <a:latin typeface="Calibri"/>
                <a:cs typeface="Calibri"/>
              </a:rPr>
              <a:t>peak</a:t>
            </a:r>
            <a:r>
              <a:rPr lang="es-ES" dirty="0" smtClean="0">
                <a:solidFill>
                  <a:srgbClr val="000090"/>
                </a:solidFill>
                <a:latin typeface="Calibri"/>
                <a:cs typeface="Calibri"/>
              </a:rPr>
              <a:t>?</a:t>
            </a:r>
            <a:endParaRPr lang="es-ES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5683417" y="1531999"/>
            <a:ext cx="3672408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s-ES" sz="2000" b="1" dirty="0" smtClean="0"/>
              <a:t>CALIFA = BARREL(</a:t>
            </a:r>
            <a:r>
              <a:rPr lang="es-ES" sz="2000" b="1" dirty="0" err="1" smtClean="0"/>
              <a:t>CsI</a:t>
            </a:r>
            <a:r>
              <a:rPr lang="es-ES" sz="2000" b="1" dirty="0" smtClean="0"/>
              <a:t>) + </a:t>
            </a:r>
            <a:r>
              <a:rPr lang="es-ES" sz="2000" b="1" dirty="0" smtClean="0">
                <a:solidFill>
                  <a:schemeClr val="accent2"/>
                </a:solidFill>
              </a:rPr>
              <a:t>ENDCAP</a:t>
            </a:r>
          </a:p>
          <a:p>
            <a:pPr marL="109728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3375875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666" y="193694"/>
            <a:ext cx="8229600" cy="1143000"/>
          </a:xfrm>
        </p:spPr>
        <p:txBody>
          <a:bodyPr/>
          <a:lstStyle/>
          <a:p>
            <a:r>
              <a:rPr lang="en-US" dirty="0" smtClean="0"/>
              <a:t>Endcap: The </a:t>
            </a:r>
            <a:r>
              <a:rPr lang="en-US" u="sng" dirty="0" err="1" smtClean="0"/>
              <a:t>phoswich</a:t>
            </a:r>
            <a:r>
              <a:rPr lang="en-US" dirty="0" smtClean="0"/>
              <a:t> solution</a:t>
            </a:r>
            <a:endParaRPr lang="en-US" dirty="0"/>
          </a:p>
        </p:txBody>
      </p:sp>
      <p:graphicFrame>
        <p:nvGraphicFramePr>
          <p:cNvPr id="12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29820"/>
              </p:ext>
            </p:extLst>
          </p:nvPr>
        </p:nvGraphicFramePr>
        <p:xfrm>
          <a:off x="1619672" y="4509120"/>
          <a:ext cx="6762044" cy="202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759"/>
                <a:gridCol w="1392316"/>
                <a:gridCol w="1320323"/>
                <a:gridCol w="1320323"/>
                <a:gridCol w="1320323"/>
              </a:tblGrid>
              <a:tr h="948569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tx1"/>
                          </a:solidFill>
                        </a:rPr>
                        <a:t>Materials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E/E</a:t>
                      </a:r>
                    </a:p>
                    <a:p>
                      <a:pPr algn="ctr"/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</a:rPr>
                        <a:t>(% at 662 </a:t>
                      </a:r>
                      <a:r>
                        <a:rPr lang="es-ES" sz="1600" b="1" baseline="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Light </a:t>
                      </a:r>
                      <a:r>
                        <a:rPr lang="es-ES" sz="1600" b="1" dirty="0" err="1" smtClean="0">
                          <a:solidFill>
                            <a:schemeClr val="tx1"/>
                          </a:solidFill>
                        </a:rPr>
                        <a:t>yield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s-ES" sz="1200" b="1" baseline="0" dirty="0" err="1" smtClean="0">
                          <a:solidFill>
                            <a:schemeClr val="tx1"/>
                          </a:solidFill>
                        </a:rPr>
                        <a:t>photons</a:t>
                      </a:r>
                      <a:r>
                        <a:rPr lang="es-ES" sz="1200" b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ES" sz="1200" b="1" baseline="0" dirty="0" err="1" smtClean="0">
                          <a:solidFill>
                            <a:schemeClr val="tx1"/>
                          </a:solidFill>
                        </a:rPr>
                        <a:t>keV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latin typeface="Cambria"/>
                        </a:rPr>
                        <a:t>)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 smtClean="0">
                          <a:solidFill>
                            <a:schemeClr val="tx1"/>
                          </a:solidFill>
                        </a:rPr>
                        <a:t>Decay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 time (</a:t>
                      </a:r>
                      <a:r>
                        <a:rPr lang="es-ES" sz="1600" b="1" dirty="0" err="1" smtClean="0">
                          <a:solidFill>
                            <a:schemeClr val="tx1"/>
                          </a:solidFill>
                        </a:rPr>
                        <a:t>ns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s-ES" sz="1600" b="1" baseline="-25000" dirty="0" err="1" smtClean="0">
                          <a:solidFill>
                            <a:schemeClr val="tx1"/>
                          </a:solidFill>
                        </a:rPr>
                        <a:t>emision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9671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LaBr</a:t>
                      </a:r>
                      <a:r>
                        <a:rPr lang="es-ES" sz="1600" b="1" baseline="-25000" dirty="0" smtClean="0"/>
                        <a:t>3</a:t>
                      </a:r>
                      <a:endParaRPr lang="es-ES" sz="16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2.9</a:t>
                      </a:r>
                      <a:endParaRPr lang="es-ES" sz="16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63</a:t>
                      </a:r>
                      <a:endParaRPr lang="es-ES" sz="16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16</a:t>
                      </a:r>
                      <a:endParaRPr lang="es-ES" sz="16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380 </a:t>
                      </a:r>
                      <a:r>
                        <a:rPr lang="es-ES" sz="1600" b="1" dirty="0" err="1" smtClean="0"/>
                        <a:t>nm</a:t>
                      </a:r>
                      <a:endParaRPr lang="es-ES" sz="16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9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LaCl</a:t>
                      </a:r>
                      <a:r>
                        <a:rPr lang="es-ES" sz="1600" b="1" baseline="-25000" dirty="0" smtClean="0"/>
                        <a:t>3</a:t>
                      </a:r>
                      <a:endParaRPr lang="es-ES" sz="16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3.8 </a:t>
                      </a:r>
                      <a:endParaRPr lang="es-ES" sz="16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49</a:t>
                      </a:r>
                      <a:endParaRPr lang="es-ES" sz="16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28</a:t>
                      </a:r>
                      <a:endParaRPr lang="es-ES" sz="16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350 </a:t>
                      </a:r>
                      <a:r>
                        <a:rPr lang="es-ES" sz="1600" b="1" dirty="0" err="1" smtClean="0"/>
                        <a:t>nm</a:t>
                      </a:r>
                      <a:endParaRPr lang="es-ES" sz="16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174978" y="1302453"/>
            <a:ext cx="3063522" cy="1418169"/>
            <a:chOff x="428978" y="1785053"/>
            <a:chExt cx="3063522" cy="1418169"/>
          </a:xfrm>
        </p:grpSpPr>
        <p:grpSp>
          <p:nvGrpSpPr>
            <p:cNvPr id="14" name="56 Grupo"/>
            <p:cNvGrpSpPr/>
            <p:nvPr/>
          </p:nvGrpSpPr>
          <p:grpSpPr>
            <a:xfrm>
              <a:off x="428978" y="1785053"/>
              <a:ext cx="3063522" cy="1418169"/>
              <a:chOff x="327378" y="1817508"/>
              <a:chExt cx="3781778" cy="1659036"/>
            </a:xfrm>
          </p:grpSpPr>
          <p:grpSp>
            <p:nvGrpSpPr>
              <p:cNvPr id="15" name="43 Grupo"/>
              <p:cNvGrpSpPr/>
              <p:nvPr/>
            </p:nvGrpSpPr>
            <p:grpSpPr>
              <a:xfrm>
                <a:off x="327378" y="1817508"/>
                <a:ext cx="3781778" cy="1648177"/>
                <a:chOff x="5715000" y="4648200"/>
                <a:chExt cx="2819400" cy="1066800"/>
              </a:xfrm>
            </p:grpSpPr>
            <p:sp>
              <p:nvSpPr>
                <p:cNvPr id="20" name="47 Rectángulo redondeado"/>
                <p:cNvSpPr/>
                <p:nvPr/>
              </p:nvSpPr>
              <p:spPr>
                <a:xfrm>
                  <a:off x="5715000" y="4648200"/>
                  <a:ext cx="2819400" cy="1066800"/>
                </a:xfrm>
                <a:prstGeom prst="roundRect">
                  <a:avLst/>
                </a:prstGeom>
                <a:solidFill>
                  <a:schemeClr val="bg1"/>
                </a:solidFill>
                <a:ln w="6350" cap="sq" cmpd="sng" algn="ctr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effectLst/>
              </p:spPr>
              <p:style>
                <a:lnRef idx="3">
                  <a:schemeClr val="lt1"/>
                </a:lnRef>
                <a:fillRef idx="1003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"/>
                </a:p>
              </p:txBody>
            </p:sp>
            <p:grpSp>
              <p:nvGrpSpPr>
                <p:cNvPr id="22" name="7 Grupo"/>
                <p:cNvGrpSpPr/>
                <p:nvPr/>
              </p:nvGrpSpPr>
              <p:grpSpPr>
                <a:xfrm>
                  <a:off x="5772150" y="4686300"/>
                  <a:ext cx="2762250" cy="952500"/>
                  <a:chOff x="4800600" y="3886200"/>
                  <a:chExt cx="2762250" cy="952500"/>
                </a:xfrm>
              </p:grpSpPr>
              <p:pic>
                <p:nvPicPr>
                  <p:cNvPr id="2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21445174">
                    <a:off x="4800600" y="3962400"/>
                    <a:ext cx="2743200" cy="752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6" name="50 Forma libre"/>
                  <p:cNvSpPr/>
                  <p:nvPr/>
                </p:nvSpPr>
                <p:spPr>
                  <a:xfrm>
                    <a:off x="6515100" y="3886200"/>
                    <a:ext cx="1047750" cy="466725"/>
                  </a:xfrm>
                  <a:custGeom>
                    <a:avLst/>
                    <a:gdLst>
                      <a:gd name="connsiteX0" fmla="*/ 0 w 1047750"/>
                      <a:gd name="connsiteY0" fmla="*/ 28575 h 466725"/>
                      <a:gd name="connsiteX1" fmla="*/ 114300 w 1047750"/>
                      <a:gd name="connsiteY1" fmla="*/ 342900 h 466725"/>
                      <a:gd name="connsiteX2" fmla="*/ 1038225 w 1047750"/>
                      <a:gd name="connsiteY2" fmla="*/ 466725 h 466725"/>
                      <a:gd name="connsiteX3" fmla="*/ 1047750 w 1047750"/>
                      <a:gd name="connsiteY3" fmla="*/ 171450 h 466725"/>
                      <a:gd name="connsiteX4" fmla="*/ 142875 w 1047750"/>
                      <a:gd name="connsiteY4" fmla="*/ 0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0" h="466725">
                        <a:moveTo>
                          <a:pt x="0" y="28575"/>
                        </a:moveTo>
                        <a:lnTo>
                          <a:pt x="114300" y="342900"/>
                        </a:lnTo>
                        <a:lnTo>
                          <a:pt x="1038225" y="466725"/>
                        </a:lnTo>
                        <a:lnTo>
                          <a:pt x="1047750" y="171450"/>
                        </a:lnTo>
                        <a:lnTo>
                          <a:pt x="142875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" name="51 Forma libre"/>
                  <p:cNvSpPr/>
                  <p:nvPr/>
                </p:nvSpPr>
                <p:spPr>
                  <a:xfrm>
                    <a:off x="5553075" y="4457700"/>
                    <a:ext cx="1524000" cy="381000"/>
                  </a:xfrm>
                  <a:custGeom>
                    <a:avLst/>
                    <a:gdLst>
                      <a:gd name="connsiteX0" fmla="*/ 123825 w 1524000"/>
                      <a:gd name="connsiteY0" fmla="*/ 0 h 381000"/>
                      <a:gd name="connsiteX1" fmla="*/ 1524000 w 1524000"/>
                      <a:gd name="connsiteY1" fmla="*/ 219075 h 381000"/>
                      <a:gd name="connsiteX2" fmla="*/ 1066800 w 1524000"/>
                      <a:gd name="connsiteY2" fmla="*/ 381000 h 381000"/>
                      <a:gd name="connsiteX3" fmla="*/ 1066800 w 1524000"/>
                      <a:gd name="connsiteY3" fmla="*/ 381000 h 381000"/>
                      <a:gd name="connsiteX4" fmla="*/ 0 w 1524000"/>
                      <a:gd name="connsiteY4" fmla="*/ 266700 h 381000"/>
                      <a:gd name="connsiteX5" fmla="*/ 123825 w 1524000"/>
                      <a:gd name="connsiteY5" fmla="*/ 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4000" h="381000">
                        <a:moveTo>
                          <a:pt x="123825" y="0"/>
                        </a:moveTo>
                        <a:lnTo>
                          <a:pt x="1524000" y="219075"/>
                        </a:lnTo>
                        <a:lnTo>
                          <a:pt x="1066800" y="381000"/>
                        </a:lnTo>
                        <a:lnTo>
                          <a:pt x="1066800" y="381000"/>
                        </a:lnTo>
                        <a:lnTo>
                          <a:pt x="0" y="266700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6" name="55 Grupo"/>
              <p:cNvGrpSpPr/>
              <p:nvPr/>
            </p:nvGrpSpPr>
            <p:grpSpPr>
              <a:xfrm>
                <a:off x="1693333" y="2864105"/>
                <a:ext cx="2210752" cy="612439"/>
                <a:chOff x="1830201" y="2920550"/>
                <a:chExt cx="2585456" cy="612439"/>
              </a:xfrm>
            </p:grpSpPr>
            <p:sp>
              <p:nvSpPr>
                <p:cNvPr id="17" name="Line 26"/>
                <p:cNvSpPr>
                  <a:spLocks noChangeShapeType="1"/>
                </p:cNvSpPr>
                <p:nvPr/>
              </p:nvSpPr>
              <p:spPr bwMode="auto">
                <a:xfrm>
                  <a:off x="3102334" y="3062636"/>
                  <a:ext cx="1006881" cy="1016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8" name="Line 27"/>
                <p:cNvSpPr>
                  <a:spLocks noChangeShapeType="1"/>
                </p:cNvSpPr>
                <p:nvPr/>
              </p:nvSpPr>
              <p:spPr bwMode="auto">
                <a:xfrm>
                  <a:off x="1830201" y="2920550"/>
                  <a:ext cx="1272133" cy="1420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9" name="Text Box 28"/>
                <p:cNvSpPr txBox="1">
                  <a:spLocks noChangeArrowheads="1"/>
                </p:cNvSpPr>
                <p:nvPr/>
              </p:nvSpPr>
              <p:spPr bwMode="auto">
                <a:xfrm rot="448012">
                  <a:off x="2957228" y="3100928"/>
                  <a:ext cx="1458429" cy="432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dirty="0">
                      <a:latin typeface="Verdana" pitchFamily="34" charset="0"/>
                    </a:rPr>
                    <a:t>4</a:t>
                  </a:r>
                  <a:r>
                    <a:rPr lang="en-US" sz="1800" b="0" dirty="0" smtClean="0">
                      <a:solidFill>
                        <a:schemeClr val="tx1"/>
                      </a:solidFill>
                      <a:latin typeface="Verdana" pitchFamily="34" charset="0"/>
                    </a:rPr>
                    <a:t>0 </a:t>
                  </a:r>
                  <a:r>
                    <a:rPr lang="en-US" sz="1800" b="0" dirty="0">
                      <a:solidFill>
                        <a:schemeClr val="tx1"/>
                      </a:solidFill>
                      <a:latin typeface="Verdana" pitchFamily="34" charset="0"/>
                    </a:rPr>
                    <a:t>mm</a:t>
                  </a:r>
                </a:p>
              </p:txBody>
            </p:sp>
          </p:grpSp>
        </p:grp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 rot="448012">
              <a:off x="1607807" y="2706890"/>
              <a:ext cx="7505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latin typeface="Verdana" pitchFamily="34" charset="0"/>
                </a:rPr>
                <a:t>6</a:t>
              </a:r>
              <a:r>
                <a:rPr lang="en-US" sz="1800" b="0" dirty="0" smtClean="0">
                  <a:solidFill>
                    <a:schemeClr val="tx1"/>
                  </a:solidFill>
                  <a:latin typeface="Verdana" pitchFamily="34" charset="0"/>
                </a:rPr>
                <a:t>0 +</a:t>
              </a:r>
              <a:endParaRPr lang="en-US" sz="1800" b="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829" y="3018895"/>
            <a:ext cx="8641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</a:t>
            </a:r>
            <a:r>
              <a:rPr lang="en-US" dirty="0" err="1" smtClean="0"/>
              <a:t>hoswich</a:t>
            </a:r>
            <a:r>
              <a:rPr lang="en-US" dirty="0" smtClean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high-resolution scintillators optically coupled and with a common readout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Different decay time </a:t>
            </a:r>
            <a:r>
              <a:rPr lang="es-ES" dirty="0" smtClean="0">
                <a:sym typeface="Wingdings"/>
              </a:rPr>
              <a:t> </a:t>
            </a:r>
            <a:r>
              <a:rPr lang="es-ES" dirty="0" err="1" smtClean="0">
                <a:sym typeface="Wingdings"/>
              </a:rPr>
              <a:t>possible</a:t>
            </a:r>
            <a:r>
              <a:rPr lang="es-ES" dirty="0" smtClean="0">
                <a:sym typeface="Wingdings"/>
              </a:rPr>
              <a:t> PSA </a:t>
            </a:r>
            <a:r>
              <a:rPr lang="es-ES" dirty="0" err="1" smtClean="0">
                <a:sym typeface="Wingdings"/>
              </a:rPr>
              <a:t>applications</a:t>
            </a:r>
            <a:r>
              <a:rPr lang="es-ES" dirty="0" smtClean="0">
                <a:sym typeface="Wingdings"/>
              </a:rPr>
              <a:t> to </a:t>
            </a:r>
            <a:r>
              <a:rPr lang="es-ES" dirty="0" err="1" smtClean="0">
                <a:sym typeface="Wingdings"/>
              </a:rPr>
              <a:t>decouple</a:t>
            </a:r>
            <a:r>
              <a:rPr lang="es-ES" dirty="0" smtClean="0">
                <a:sym typeface="Wingdings"/>
              </a:rPr>
              <a:t> </a:t>
            </a:r>
            <a:r>
              <a:rPr lang="es-ES" dirty="0" err="1" smtClean="0">
                <a:sym typeface="Wingdings"/>
              </a:rPr>
              <a:t>the</a:t>
            </a:r>
            <a:r>
              <a:rPr lang="es-ES" dirty="0" smtClean="0">
                <a:sym typeface="Wingdings"/>
              </a:rPr>
              <a:t> </a:t>
            </a:r>
            <a:r>
              <a:rPr lang="es-ES" dirty="0" err="1" smtClean="0">
                <a:sym typeface="Wingdings"/>
              </a:rPr>
              <a:t>energy</a:t>
            </a:r>
            <a:r>
              <a:rPr lang="es-ES" dirty="0" smtClean="0">
                <a:sym typeface="Wingdings"/>
              </a:rPr>
              <a:t>   </a:t>
            </a:r>
            <a:r>
              <a:rPr lang="es-ES" dirty="0" err="1" smtClean="0">
                <a:sym typeface="Wingdings"/>
              </a:rPr>
              <a:t>deposited</a:t>
            </a:r>
            <a:r>
              <a:rPr lang="es-ES" dirty="0" smtClean="0">
                <a:sym typeface="Wingdings"/>
              </a:rPr>
              <a:t> in </a:t>
            </a:r>
            <a:r>
              <a:rPr lang="es-ES" dirty="0" err="1" smtClean="0">
                <a:sym typeface="Wingdings"/>
              </a:rPr>
              <a:t>both</a:t>
            </a:r>
            <a:r>
              <a:rPr lang="es-ES" dirty="0" smtClean="0">
                <a:sym typeface="Wingdings"/>
              </a:rPr>
              <a:t> </a:t>
            </a:r>
            <a:r>
              <a:rPr lang="es-ES" dirty="0" err="1" smtClean="0">
                <a:sym typeface="Wingdings"/>
              </a:rPr>
              <a:t>crystals</a:t>
            </a:r>
            <a:endParaRPr lang="es-ES" dirty="0" smtClean="0">
              <a:sym typeface="Wingding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5894-3047-264A-AC2B-B41EE5B91F2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55"/>
          <a:stretch/>
        </p:blipFill>
        <p:spPr>
          <a:xfrm>
            <a:off x="3815645" y="1191187"/>
            <a:ext cx="2894572" cy="20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6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36512" y="-182677"/>
            <a:ext cx="9671545" cy="1143000"/>
          </a:xfrm>
        </p:spPr>
        <p:txBody>
          <a:bodyPr>
            <a:noAutofit/>
          </a:bodyPr>
          <a:lstStyle/>
          <a:p>
            <a:r>
              <a:rPr lang="en-US" sz="3600" dirty="0"/>
              <a:t>CEPA4: </a:t>
            </a:r>
            <a:r>
              <a:rPr lang="en-US" sz="3600" dirty="0" smtClean="0"/>
              <a:t>A prototype of </a:t>
            </a:r>
            <a:r>
              <a:rPr lang="en-US" sz="3600" dirty="0" err="1"/>
              <a:t>phoswich</a:t>
            </a:r>
            <a:r>
              <a:rPr lang="en-US" sz="3600" dirty="0"/>
              <a:t> array</a:t>
            </a:r>
            <a:endParaRPr lang="es-ES" sz="3600" dirty="0"/>
          </a:p>
        </p:txBody>
      </p:sp>
      <p:pic>
        <p:nvPicPr>
          <p:cNvPr id="5" name="Imagen 6" descr="sevilla_cepa4_01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620688"/>
            <a:ext cx="4787900" cy="2041972"/>
          </a:xfrm>
          <a:prstGeom prst="rect">
            <a:avLst/>
          </a:prstGeom>
        </p:spPr>
      </p:pic>
      <p:sp>
        <p:nvSpPr>
          <p:cNvPr id="6" name="CuadroTexto 21"/>
          <p:cNvSpPr txBox="1"/>
          <p:nvPr/>
        </p:nvSpPr>
        <p:spPr>
          <a:xfrm>
            <a:off x="2414868" y="4822899"/>
            <a:ext cx="6621628" cy="25648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baseline="-25000" dirty="0"/>
          </a:p>
        </p:txBody>
      </p:sp>
      <p:pic>
        <p:nvPicPr>
          <p:cNvPr id="7" name="Imagen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64704"/>
            <a:ext cx="2232248" cy="1812094"/>
          </a:xfrm>
          <a:prstGeom prst="rect">
            <a:avLst/>
          </a:prstGeom>
        </p:spPr>
      </p:pic>
      <p:pic>
        <p:nvPicPr>
          <p:cNvPr id="8" name="Imagen 7" descr="sevilla_cepa4_02.tif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39" y="5025330"/>
            <a:ext cx="2096012" cy="1529629"/>
          </a:xfrm>
          <a:prstGeom prst="rect">
            <a:avLst/>
          </a:prstGeom>
        </p:spPr>
      </p:pic>
      <p:sp>
        <p:nvSpPr>
          <p:cNvPr id="9" name="CuadroTexto 44"/>
          <p:cNvSpPr txBox="1"/>
          <p:nvPr/>
        </p:nvSpPr>
        <p:spPr>
          <a:xfrm>
            <a:off x="2223851" y="3484165"/>
            <a:ext cx="6920149" cy="2718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US" sz="1600" dirty="0" smtClean="0"/>
              <a:t>4 </a:t>
            </a:r>
            <a:r>
              <a:rPr lang="en-US" sz="1600" dirty="0" err="1" smtClean="0"/>
              <a:t>phoswich</a:t>
            </a:r>
            <a:r>
              <a:rPr lang="en-US" sz="1600" dirty="0" smtClean="0"/>
              <a:t> units </a:t>
            </a:r>
            <a:r>
              <a:rPr lang="en-US" sz="1600" dirty="0"/>
              <a:t> </a:t>
            </a:r>
            <a:r>
              <a:rPr lang="en-US" sz="1600" dirty="0" smtClean="0"/>
              <a:t>inside Al can(0.5mm) </a:t>
            </a:r>
          </a:p>
          <a:p>
            <a:pPr marL="285750" indent="-285750">
              <a:buFont typeface="Lucida Grande"/>
              <a:buChar char="-"/>
            </a:pPr>
            <a:endParaRPr lang="en-US" sz="800" dirty="0" smtClean="0"/>
          </a:p>
          <a:p>
            <a:pPr marL="285750" indent="-285750">
              <a:buFont typeface="Lucida Grande"/>
              <a:buChar char="-"/>
            </a:pPr>
            <a:r>
              <a:rPr lang="en-US" sz="1600" dirty="0" smtClean="0"/>
              <a:t>LaBr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(4 cm) + LaCl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(6 cm) and</a:t>
            </a:r>
          </a:p>
          <a:p>
            <a:r>
              <a:rPr lang="en-US" sz="1600" dirty="0" smtClean="0"/>
              <a:t>      </a:t>
            </a:r>
            <a:r>
              <a:rPr lang="en-US" sz="1600" dirty="0"/>
              <a:t>27 x 27 </a:t>
            </a:r>
            <a:r>
              <a:rPr lang="en-US" sz="1600" dirty="0" smtClean="0"/>
              <a:t>mm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entrance window</a:t>
            </a:r>
          </a:p>
          <a:p>
            <a:pPr marL="285750" indent="-285750">
              <a:buFont typeface="Lucida Grande"/>
              <a:buChar char="-"/>
            </a:pPr>
            <a:endParaRPr lang="en-US" sz="800" dirty="0" smtClean="0"/>
          </a:p>
          <a:p>
            <a:pPr marL="285750" indent="-285750">
              <a:buFont typeface="Lucida Grande"/>
              <a:buChar char="-"/>
            </a:pPr>
            <a:r>
              <a:rPr lang="en-US" sz="1600" dirty="0" smtClean="0"/>
              <a:t>No Al between the crystals, just </a:t>
            </a:r>
          </a:p>
          <a:p>
            <a:r>
              <a:rPr lang="es-ES" sz="1600" dirty="0"/>
              <a:t> </a:t>
            </a:r>
            <a:r>
              <a:rPr lang="es-ES" sz="1600" dirty="0" smtClean="0"/>
              <a:t>     </a:t>
            </a:r>
            <a:r>
              <a:rPr lang="en-US" sz="1600" dirty="0" smtClean="0"/>
              <a:t>1 mm of Teflon (waterproof?)</a:t>
            </a:r>
          </a:p>
          <a:p>
            <a:endParaRPr lang="en-US" sz="1600" dirty="0" smtClean="0"/>
          </a:p>
          <a:p>
            <a:r>
              <a:rPr lang="en-US" sz="1600" dirty="0"/>
              <a:t> - Readout: 4 Hamamatsu </a:t>
            </a:r>
            <a:r>
              <a:rPr lang="da-DK" sz="1600" dirty="0"/>
              <a:t>8-stage </a:t>
            </a:r>
            <a:r>
              <a:rPr lang="en-US" sz="1600" dirty="0"/>
              <a:t>PM Tubes </a:t>
            </a:r>
            <a:r>
              <a:rPr lang="da-DK" sz="1600" dirty="0"/>
              <a:t>R5380</a:t>
            </a:r>
          </a:p>
          <a:p>
            <a:r>
              <a:rPr lang="da-DK" sz="1600" dirty="0"/>
              <a:t>   (recently changed to </a:t>
            </a:r>
            <a:r>
              <a:rPr lang="es-ES" sz="1600" dirty="0"/>
              <a:t>R7600U-200: </a:t>
            </a:r>
            <a:r>
              <a:rPr lang="es-ES" sz="1600" dirty="0" err="1"/>
              <a:t>shorter</a:t>
            </a:r>
            <a:r>
              <a:rPr lang="es-ES" sz="1600" dirty="0"/>
              <a:t> &amp; </a:t>
            </a:r>
            <a:r>
              <a:rPr lang="es-ES" sz="1600" dirty="0" err="1"/>
              <a:t>square-shaped</a:t>
            </a:r>
            <a:r>
              <a:rPr lang="es-ES" sz="1600" dirty="0"/>
              <a:t> )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baseline="-25000" dirty="0"/>
          </a:p>
          <a:p>
            <a:r>
              <a:rPr lang="en-US" sz="1600" dirty="0" smtClean="0"/>
              <a:t>- </a:t>
            </a:r>
            <a:r>
              <a:rPr lang="en-US" sz="1600" dirty="0"/>
              <a:t>A VME CAEN Flash ADC</a:t>
            </a:r>
            <a:r>
              <a:rPr lang="es-ES" sz="1600" dirty="0"/>
              <a:t> (V1742) to </a:t>
            </a:r>
            <a:r>
              <a:rPr lang="es-ES" sz="1600" dirty="0" err="1"/>
              <a:t>digitize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signals</a:t>
            </a:r>
            <a:r>
              <a:rPr lang="es-ES" sz="1600" dirty="0"/>
              <a:t>.</a:t>
            </a:r>
            <a:endParaRPr lang="en-US" sz="1600" dirty="0" smtClean="0"/>
          </a:p>
        </p:txBody>
      </p:sp>
      <p:pic>
        <p:nvPicPr>
          <p:cNvPr id="10" name="Imagen 3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75845" y="2929078"/>
            <a:ext cx="1800000" cy="184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Agrupar 2"/>
          <p:cNvGrpSpPr/>
          <p:nvPr/>
        </p:nvGrpSpPr>
        <p:grpSpPr>
          <a:xfrm>
            <a:off x="5940152" y="3116990"/>
            <a:ext cx="3085205" cy="1176106"/>
            <a:chOff x="428978" y="1785053"/>
            <a:chExt cx="3063522" cy="1418169"/>
          </a:xfrm>
        </p:grpSpPr>
        <p:grpSp>
          <p:nvGrpSpPr>
            <p:cNvPr id="12" name="56 Grupo"/>
            <p:cNvGrpSpPr/>
            <p:nvPr/>
          </p:nvGrpSpPr>
          <p:grpSpPr>
            <a:xfrm>
              <a:off x="428978" y="1785053"/>
              <a:ext cx="3063522" cy="1418169"/>
              <a:chOff x="327378" y="1817508"/>
              <a:chExt cx="3781778" cy="1659036"/>
            </a:xfrm>
          </p:grpSpPr>
          <p:grpSp>
            <p:nvGrpSpPr>
              <p:cNvPr id="14" name="43 Grupo"/>
              <p:cNvGrpSpPr/>
              <p:nvPr/>
            </p:nvGrpSpPr>
            <p:grpSpPr>
              <a:xfrm>
                <a:off x="327378" y="1817508"/>
                <a:ext cx="3781778" cy="1648177"/>
                <a:chOff x="5715000" y="4648200"/>
                <a:chExt cx="2819400" cy="1066800"/>
              </a:xfrm>
            </p:grpSpPr>
            <p:sp>
              <p:nvSpPr>
                <p:cNvPr id="19" name="47 Rectángulo redondeado"/>
                <p:cNvSpPr/>
                <p:nvPr/>
              </p:nvSpPr>
              <p:spPr>
                <a:xfrm>
                  <a:off x="5715000" y="4648200"/>
                  <a:ext cx="2819400" cy="1066800"/>
                </a:xfrm>
                <a:prstGeom prst="roundRect">
                  <a:avLst/>
                </a:prstGeom>
                <a:solidFill>
                  <a:schemeClr val="bg1"/>
                </a:solidFill>
                <a:ln w="6350" cap="sq" cmpd="sng" algn="ctr">
                  <a:solidFill>
                    <a:schemeClr val="tx1">
                      <a:alpha val="100000"/>
                    </a:schemeClr>
                  </a:solidFill>
                  <a:prstDash val="solid"/>
                </a:ln>
                <a:effectLst/>
              </p:spPr>
              <p:style>
                <a:lnRef idx="3">
                  <a:schemeClr val="lt1"/>
                </a:lnRef>
                <a:fillRef idx="1003">
                  <a:schemeClr val="l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"/>
                </a:p>
              </p:txBody>
            </p:sp>
            <p:grpSp>
              <p:nvGrpSpPr>
                <p:cNvPr id="20" name="7 Grupo"/>
                <p:cNvGrpSpPr/>
                <p:nvPr/>
              </p:nvGrpSpPr>
              <p:grpSpPr>
                <a:xfrm>
                  <a:off x="5772150" y="4686300"/>
                  <a:ext cx="2762250" cy="952500"/>
                  <a:chOff x="4800600" y="3886200"/>
                  <a:chExt cx="2762250" cy="952500"/>
                </a:xfrm>
              </p:grpSpPr>
              <p:pic>
                <p:nvPicPr>
                  <p:cNvPr id="2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 rot="21445174">
                    <a:off x="4800600" y="3962400"/>
                    <a:ext cx="2743200" cy="752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2" name="50 Forma libre"/>
                  <p:cNvSpPr/>
                  <p:nvPr/>
                </p:nvSpPr>
                <p:spPr>
                  <a:xfrm>
                    <a:off x="6515100" y="3886200"/>
                    <a:ext cx="1047750" cy="466725"/>
                  </a:xfrm>
                  <a:custGeom>
                    <a:avLst/>
                    <a:gdLst>
                      <a:gd name="connsiteX0" fmla="*/ 0 w 1047750"/>
                      <a:gd name="connsiteY0" fmla="*/ 28575 h 466725"/>
                      <a:gd name="connsiteX1" fmla="*/ 114300 w 1047750"/>
                      <a:gd name="connsiteY1" fmla="*/ 342900 h 466725"/>
                      <a:gd name="connsiteX2" fmla="*/ 1038225 w 1047750"/>
                      <a:gd name="connsiteY2" fmla="*/ 466725 h 466725"/>
                      <a:gd name="connsiteX3" fmla="*/ 1047750 w 1047750"/>
                      <a:gd name="connsiteY3" fmla="*/ 171450 h 466725"/>
                      <a:gd name="connsiteX4" fmla="*/ 142875 w 1047750"/>
                      <a:gd name="connsiteY4" fmla="*/ 0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0" h="466725">
                        <a:moveTo>
                          <a:pt x="0" y="28575"/>
                        </a:moveTo>
                        <a:lnTo>
                          <a:pt x="114300" y="342900"/>
                        </a:lnTo>
                        <a:lnTo>
                          <a:pt x="1038225" y="466725"/>
                        </a:lnTo>
                        <a:lnTo>
                          <a:pt x="1047750" y="171450"/>
                        </a:lnTo>
                        <a:lnTo>
                          <a:pt x="142875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3" name="51 Forma libre"/>
                  <p:cNvSpPr/>
                  <p:nvPr/>
                </p:nvSpPr>
                <p:spPr>
                  <a:xfrm>
                    <a:off x="5553075" y="4457700"/>
                    <a:ext cx="1524000" cy="381000"/>
                  </a:xfrm>
                  <a:custGeom>
                    <a:avLst/>
                    <a:gdLst>
                      <a:gd name="connsiteX0" fmla="*/ 123825 w 1524000"/>
                      <a:gd name="connsiteY0" fmla="*/ 0 h 381000"/>
                      <a:gd name="connsiteX1" fmla="*/ 1524000 w 1524000"/>
                      <a:gd name="connsiteY1" fmla="*/ 219075 h 381000"/>
                      <a:gd name="connsiteX2" fmla="*/ 1066800 w 1524000"/>
                      <a:gd name="connsiteY2" fmla="*/ 381000 h 381000"/>
                      <a:gd name="connsiteX3" fmla="*/ 1066800 w 1524000"/>
                      <a:gd name="connsiteY3" fmla="*/ 381000 h 381000"/>
                      <a:gd name="connsiteX4" fmla="*/ 0 w 1524000"/>
                      <a:gd name="connsiteY4" fmla="*/ 266700 h 381000"/>
                      <a:gd name="connsiteX5" fmla="*/ 123825 w 1524000"/>
                      <a:gd name="connsiteY5" fmla="*/ 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4000" h="381000">
                        <a:moveTo>
                          <a:pt x="123825" y="0"/>
                        </a:moveTo>
                        <a:lnTo>
                          <a:pt x="1524000" y="219075"/>
                        </a:lnTo>
                        <a:lnTo>
                          <a:pt x="1066800" y="381000"/>
                        </a:lnTo>
                        <a:lnTo>
                          <a:pt x="1066800" y="381000"/>
                        </a:lnTo>
                        <a:lnTo>
                          <a:pt x="0" y="266700"/>
                        </a:lnTo>
                        <a:lnTo>
                          <a:pt x="1238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5" name="55 Grupo"/>
              <p:cNvGrpSpPr/>
              <p:nvPr/>
            </p:nvGrpSpPr>
            <p:grpSpPr>
              <a:xfrm>
                <a:off x="1693333" y="2864105"/>
                <a:ext cx="2210752" cy="612439"/>
                <a:chOff x="1830201" y="2920550"/>
                <a:chExt cx="2585456" cy="612439"/>
              </a:xfrm>
            </p:grpSpPr>
            <p:sp>
              <p:nvSpPr>
                <p:cNvPr id="16" name="Line 26"/>
                <p:cNvSpPr>
                  <a:spLocks noChangeShapeType="1"/>
                </p:cNvSpPr>
                <p:nvPr/>
              </p:nvSpPr>
              <p:spPr bwMode="auto">
                <a:xfrm>
                  <a:off x="3102334" y="3062636"/>
                  <a:ext cx="1006881" cy="1016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" name="Line 27"/>
                <p:cNvSpPr>
                  <a:spLocks noChangeShapeType="1"/>
                </p:cNvSpPr>
                <p:nvPr/>
              </p:nvSpPr>
              <p:spPr bwMode="auto">
                <a:xfrm>
                  <a:off x="1830201" y="2920550"/>
                  <a:ext cx="1272133" cy="1420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8" name="Text Box 28"/>
                <p:cNvSpPr txBox="1">
                  <a:spLocks noChangeArrowheads="1"/>
                </p:cNvSpPr>
                <p:nvPr/>
              </p:nvSpPr>
              <p:spPr bwMode="auto">
                <a:xfrm rot="448012">
                  <a:off x="2957228" y="3100928"/>
                  <a:ext cx="1458429" cy="432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dirty="0">
                      <a:latin typeface="Verdana" pitchFamily="34" charset="0"/>
                    </a:rPr>
                    <a:t>4</a:t>
                  </a:r>
                  <a:r>
                    <a:rPr lang="en-US" sz="1800" b="0" dirty="0" smtClean="0">
                      <a:solidFill>
                        <a:schemeClr val="tx1"/>
                      </a:solidFill>
                      <a:latin typeface="Verdana" pitchFamily="34" charset="0"/>
                    </a:rPr>
                    <a:t>0 </a:t>
                  </a:r>
                  <a:r>
                    <a:rPr lang="en-US" sz="1800" b="0" dirty="0">
                      <a:solidFill>
                        <a:schemeClr val="tx1"/>
                      </a:solidFill>
                      <a:latin typeface="Verdana" pitchFamily="34" charset="0"/>
                    </a:rPr>
                    <a:t>mm</a:t>
                  </a:r>
                </a:p>
              </p:txBody>
            </p:sp>
          </p:grpSp>
        </p:grp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 rot="448012">
              <a:off x="1607807" y="2706890"/>
              <a:ext cx="7505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dirty="0">
                  <a:latin typeface="Verdana" pitchFamily="34" charset="0"/>
                </a:rPr>
                <a:t>6</a:t>
              </a:r>
              <a:r>
                <a:rPr lang="en-US" sz="1800" b="0" dirty="0" smtClean="0">
                  <a:solidFill>
                    <a:schemeClr val="tx1"/>
                  </a:solidFill>
                  <a:latin typeface="Verdana" pitchFamily="34" charset="0"/>
                </a:rPr>
                <a:t>0 +</a:t>
              </a:r>
              <a:endParaRPr lang="en-US" sz="1800" b="0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588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-85402"/>
            <a:ext cx="8507288" cy="778098"/>
          </a:xfrm>
        </p:spPr>
        <p:txBody>
          <a:bodyPr>
            <a:normAutofit/>
          </a:bodyPr>
          <a:lstStyle/>
          <a:p>
            <a:pPr algn="ctr"/>
            <a:r>
              <a:rPr lang="es-ES" sz="3200" u="sng" dirty="0" err="1" smtClean="0"/>
              <a:t>Krakow</a:t>
            </a:r>
            <a:r>
              <a:rPr lang="es-ES" sz="3200" u="sng" dirty="0" smtClean="0"/>
              <a:t> Test: Pulse-</a:t>
            </a:r>
            <a:r>
              <a:rPr lang="es-ES" sz="3200" u="sng" dirty="0" err="1" smtClean="0"/>
              <a:t>Shape</a:t>
            </a:r>
            <a:r>
              <a:rPr lang="es-ES" sz="3200" u="sng" dirty="0" smtClean="0"/>
              <a:t> </a:t>
            </a:r>
            <a:r>
              <a:rPr lang="es-ES" sz="3200" u="sng" dirty="0" err="1" smtClean="0"/>
              <a:t>Analysis</a:t>
            </a:r>
            <a:endParaRPr lang="en-US" sz="3200" u="sng" dirty="0"/>
          </a:p>
        </p:txBody>
      </p:sp>
      <p:sp>
        <p:nvSpPr>
          <p:cNvPr id="5" name="CuadroTexto 14"/>
          <p:cNvSpPr txBox="1"/>
          <p:nvPr/>
        </p:nvSpPr>
        <p:spPr>
          <a:xfrm>
            <a:off x="5364088" y="980728"/>
            <a:ext cx="3774669" cy="5386090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Data Analysis at 3 different levels</a:t>
            </a:r>
          </a:p>
          <a:p>
            <a:endParaRPr lang="en-US" sz="2400" baseline="-25000" dirty="0"/>
          </a:p>
          <a:p>
            <a:r>
              <a:rPr lang="en-US" sz="2400" dirty="0"/>
              <a:t>1</a:t>
            </a:r>
            <a:r>
              <a:rPr lang="en-US" sz="2400" dirty="0" smtClean="0"/>
              <a:t> </a:t>
            </a:r>
            <a:r>
              <a:rPr lang="es-ES" sz="2400" dirty="0" smtClean="0"/>
              <a:t>–</a:t>
            </a:r>
            <a:r>
              <a:rPr lang="en-US" sz="2400" dirty="0" smtClean="0"/>
              <a:t> Tail vs Total integral</a:t>
            </a:r>
          </a:p>
          <a:p>
            <a:endParaRPr lang="en-US" sz="2400" baseline="-25000" dirty="0"/>
          </a:p>
          <a:p>
            <a:r>
              <a:rPr lang="en-US" sz="2400" dirty="0"/>
              <a:t>2</a:t>
            </a:r>
            <a:r>
              <a:rPr lang="en-US" sz="2400" dirty="0" smtClean="0"/>
              <a:t> </a:t>
            </a:r>
            <a:r>
              <a:rPr lang="es-ES" sz="2400" dirty="0" smtClean="0"/>
              <a:t>– </a:t>
            </a:r>
            <a:r>
              <a:rPr lang="es-ES" sz="2400" dirty="0" err="1" smtClean="0"/>
              <a:t>Solve</a:t>
            </a:r>
            <a:r>
              <a:rPr lang="es-ES" sz="2400" dirty="0" smtClean="0"/>
              <a:t> a set of linear </a:t>
            </a:r>
            <a:r>
              <a:rPr lang="es-ES" sz="2400" dirty="0" err="1" smtClean="0"/>
              <a:t>equations</a:t>
            </a:r>
            <a:r>
              <a:rPr lang="es-ES" sz="2400" dirty="0" smtClean="0"/>
              <a:t> to </a:t>
            </a:r>
            <a:r>
              <a:rPr lang="es-ES" sz="2400" dirty="0" err="1" smtClean="0"/>
              <a:t>find</a:t>
            </a:r>
            <a:r>
              <a:rPr lang="es-ES" sz="2400" dirty="0" smtClean="0"/>
              <a:t> E</a:t>
            </a:r>
            <a:r>
              <a:rPr lang="es-ES" sz="2400" baseline="-25000" dirty="0" smtClean="0"/>
              <a:t>LaBr3</a:t>
            </a:r>
            <a:r>
              <a:rPr lang="es-ES" sz="2400" dirty="0" smtClean="0"/>
              <a:t> and E</a:t>
            </a:r>
            <a:r>
              <a:rPr lang="es-ES" sz="2400" baseline="-25000" dirty="0" smtClean="0"/>
              <a:t>LaCl3</a:t>
            </a:r>
          </a:p>
          <a:p>
            <a:endParaRPr lang="es-ES" sz="2400" baseline="-25000" dirty="0" smtClean="0"/>
          </a:p>
          <a:p>
            <a:r>
              <a:rPr lang="es-ES" sz="1600" dirty="0" smtClean="0">
                <a:sym typeface="Wingdings"/>
              </a:rPr>
              <a:t>(</a:t>
            </a:r>
            <a:r>
              <a:rPr lang="de-DE" sz="1600" dirty="0" smtClean="0"/>
              <a:t> See: O. Tengblad, T. Nilsson, E. Nacher et al., NIM A 704  (2013) 19)</a:t>
            </a:r>
            <a:endParaRPr lang="es-ES" sz="2400" baseline="-25000" dirty="0" smtClean="0"/>
          </a:p>
          <a:p>
            <a:endParaRPr lang="es-ES" sz="2400" baseline="-25000" dirty="0" smtClean="0"/>
          </a:p>
          <a:p>
            <a:r>
              <a:rPr lang="en-US" sz="2400" dirty="0" smtClean="0"/>
              <a:t>3 </a:t>
            </a:r>
            <a:r>
              <a:rPr lang="es-ES" sz="2400" dirty="0" smtClean="0"/>
              <a:t>–</a:t>
            </a:r>
            <a:r>
              <a:rPr lang="en-US" sz="2400" dirty="0" smtClean="0"/>
              <a:t> Project on the appropriate lines depending on the energy region </a:t>
            </a:r>
            <a:endParaRPr lang="en-US" sz="2400" dirty="0"/>
          </a:p>
          <a:p>
            <a:r>
              <a:rPr lang="es-ES" sz="1600" dirty="0" smtClean="0">
                <a:sym typeface="Wingdings"/>
              </a:rPr>
              <a:t>( </a:t>
            </a:r>
            <a:r>
              <a:rPr lang="es-ES" sz="1600" dirty="0" err="1" smtClean="0">
                <a:sym typeface="Wingdings"/>
              </a:rPr>
              <a:t>Analyze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the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energy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resolution</a:t>
            </a:r>
            <a:r>
              <a:rPr lang="es-ES" sz="1600" dirty="0" smtClean="0">
                <a:sym typeface="Wingdings"/>
              </a:rPr>
              <a:t> &amp; </a:t>
            </a:r>
            <a:r>
              <a:rPr lang="es-ES" sz="1600" dirty="0" err="1" smtClean="0">
                <a:sym typeface="Wingdings"/>
              </a:rPr>
              <a:t>the</a:t>
            </a:r>
            <a:r>
              <a:rPr lang="es-ES" sz="1600" dirty="0" smtClean="0">
                <a:sym typeface="Wingdings"/>
              </a:rPr>
              <a:t> response </a:t>
            </a:r>
            <a:r>
              <a:rPr lang="es-ES" sz="1600" dirty="0" err="1" smtClean="0">
                <a:sym typeface="Wingdings"/>
              </a:rPr>
              <a:t>after</a:t>
            </a:r>
            <a:r>
              <a:rPr lang="es-ES" sz="1600" dirty="0" smtClean="0">
                <a:sym typeface="Wingdings"/>
              </a:rPr>
              <a:t> </a:t>
            </a:r>
            <a:r>
              <a:rPr lang="es-ES" sz="1600" dirty="0" err="1" smtClean="0">
                <a:sym typeface="Wingdings"/>
              </a:rPr>
              <a:t>the</a:t>
            </a:r>
            <a:r>
              <a:rPr lang="es-ES" sz="1600" dirty="0" smtClean="0">
                <a:sym typeface="Wingdings"/>
              </a:rPr>
              <a:t> total punch-</a:t>
            </a:r>
            <a:r>
              <a:rPr lang="es-ES" sz="1600" dirty="0" err="1" smtClean="0">
                <a:sym typeface="Wingdings"/>
              </a:rPr>
              <a:t>through</a:t>
            </a:r>
            <a:r>
              <a:rPr lang="es-ES" sz="1600" dirty="0" smtClean="0">
                <a:sym typeface="Wingdings"/>
              </a:rPr>
              <a:t>)</a:t>
            </a:r>
            <a:endParaRPr lang="en-US" sz="2000" baseline="-25000" dirty="0"/>
          </a:p>
        </p:txBody>
      </p:sp>
      <p:grpSp>
        <p:nvGrpSpPr>
          <p:cNvPr id="6" name="Agrupar 25"/>
          <p:cNvGrpSpPr/>
          <p:nvPr/>
        </p:nvGrpSpPr>
        <p:grpSpPr>
          <a:xfrm>
            <a:off x="119307" y="3356992"/>
            <a:ext cx="5100765" cy="3456384"/>
            <a:chOff x="629760" y="1460741"/>
            <a:chExt cx="3264827" cy="2205784"/>
          </a:xfrm>
        </p:grpSpPr>
        <p:pic>
          <p:nvPicPr>
            <p:cNvPr id="7" name="Imagen 2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469" y="1460741"/>
              <a:ext cx="3160118" cy="2160000"/>
            </a:xfrm>
            <a:prstGeom prst="rect">
              <a:avLst/>
            </a:prstGeom>
          </p:spPr>
        </p:pic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2212975" y="2570168"/>
              <a:ext cx="1179544" cy="320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Calibri"/>
                  <a:cs typeface="Calibri"/>
                </a:rPr>
                <a:t>Sampled </a:t>
              </a:r>
              <a:r>
                <a:rPr lang="en-GB" sz="16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(1 </a:t>
              </a:r>
              <a:r>
                <a:rPr lang="en-GB" sz="1600" b="1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Gs</a:t>
              </a:r>
              <a:r>
                <a:rPr lang="en-GB" sz="16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/s)</a:t>
              </a:r>
            </a:p>
            <a:p>
              <a:r>
                <a:rPr lang="en-GB" sz="1600" b="1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GB" sz="1600" b="1" dirty="0">
                  <a:solidFill>
                    <a:srgbClr val="000000"/>
                  </a:solidFill>
                  <a:latin typeface="Calibri"/>
                  <a:cs typeface="Calibri"/>
                </a:rPr>
                <a:t>anode pulse</a:t>
              </a:r>
            </a:p>
          </p:txBody>
        </p:sp>
        <p:sp>
          <p:nvSpPr>
            <p:cNvPr id="9" name="CuadroTexto 29"/>
            <p:cNvSpPr txBox="1"/>
            <p:nvPr/>
          </p:nvSpPr>
          <p:spPr>
            <a:xfrm>
              <a:off x="2404532" y="1998132"/>
              <a:ext cx="212836" cy="1604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s-ES_tradnl" sz="1600" b="1" dirty="0" err="1" smtClean="0">
                  <a:solidFill>
                    <a:srgbClr val="FF0000"/>
                  </a:solidFill>
                </a:rPr>
                <a:t>Tail</a:t>
              </a:r>
              <a:endParaRPr lang="es-ES_tradn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CuadroTexto 30"/>
            <p:cNvSpPr txBox="1"/>
            <p:nvPr/>
          </p:nvSpPr>
          <p:spPr>
            <a:xfrm>
              <a:off x="1117603" y="2269066"/>
              <a:ext cx="485112" cy="1604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s-ES_tradnl" sz="1600" b="1" dirty="0" smtClean="0">
                  <a:solidFill>
                    <a:srgbClr val="0000FF"/>
                  </a:solidFill>
                </a:rPr>
                <a:t>Integral</a:t>
              </a:r>
              <a:endParaRPr lang="es-ES_tradnl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CuadroTexto 31"/>
            <p:cNvSpPr txBox="1"/>
            <p:nvPr/>
          </p:nvSpPr>
          <p:spPr>
            <a:xfrm>
              <a:off x="1997042" y="3465930"/>
              <a:ext cx="653118" cy="20059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400" b="1" dirty="0" smtClean="0"/>
                <a:t>Time [</a:t>
              </a:r>
              <a:r>
                <a:rPr lang="es-ES_tradnl" sz="1400" b="1" dirty="0" err="1" smtClean="0"/>
                <a:t>ns</a:t>
              </a:r>
              <a:r>
                <a:rPr lang="es-ES_tradnl" sz="1400" b="1" dirty="0" smtClean="0"/>
                <a:t>]</a:t>
              </a:r>
              <a:endParaRPr lang="es-ES_tradnl" sz="1400" b="1" dirty="0"/>
            </a:p>
          </p:txBody>
        </p:sp>
        <p:sp>
          <p:nvSpPr>
            <p:cNvPr id="12" name="CuadroTexto 32"/>
            <p:cNvSpPr txBox="1"/>
            <p:nvPr/>
          </p:nvSpPr>
          <p:spPr>
            <a:xfrm rot="16200000">
              <a:off x="428196" y="2299916"/>
              <a:ext cx="632292" cy="22916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1400" b="1" dirty="0" err="1" smtClean="0"/>
                <a:t>Amplitude</a:t>
              </a:r>
              <a:endParaRPr lang="es-ES_tradnl" sz="1400" b="1" dirty="0"/>
            </a:p>
          </p:txBody>
        </p:sp>
        <p:cxnSp>
          <p:nvCxnSpPr>
            <p:cNvPr id="13" name="Conector recto 33"/>
            <p:cNvCxnSpPr/>
            <p:nvPr/>
          </p:nvCxnSpPr>
          <p:spPr>
            <a:xfrm>
              <a:off x="2432050" y="1981200"/>
              <a:ext cx="203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34"/>
            <p:cNvCxnSpPr/>
            <p:nvPr/>
          </p:nvCxnSpPr>
          <p:spPr>
            <a:xfrm flipV="1">
              <a:off x="1835150" y="2343150"/>
              <a:ext cx="755650" cy="635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Rectángulo"/>
          <p:cNvSpPr/>
          <p:nvPr/>
        </p:nvSpPr>
        <p:spPr>
          <a:xfrm>
            <a:off x="179512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Krakow CCB:  Proton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beam energies within 70-230 MeV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E~0.7%)</a:t>
            </a:r>
          </a:p>
        </p:txBody>
      </p:sp>
      <p:sp>
        <p:nvSpPr>
          <p:cNvPr id="17" name="CuadroTexto 14"/>
          <p:cNvSpPr txBox="1"/>
          <p:nvPr/>
        </p:nvSpPr>
        <p:spPr>
          <a:xfrm>
            <a:off x="74514" y="1123003"/>
            <a:ext cx="502201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Main </a:t>
            </a:r>
            <a:r>
              <a:rPr lang="en-US" sz="2000" b="1" dirty="0" smtClean="0"/>
              <a:t>Goal: </a:t>
            </a:r>
          </a:p>
          <a:p>
            <a:pPr algn="ctr"/>
            <a:r>
              <a:rPr lang="en-US" sz="2000" dirty="0" smtClean="0"/>
              <a:t>Being able to reconstruct the proton energies. Taking into account that until 130 MeV will be stopped in the first scintillator(</a:t>
            </a:r>
            <a:r>
              <a:rPr lang="es-ES" sz="2000" dirty="0" smtClean="0"/>
              <a:t>LaBr</a:t>
            </a:r>
            <a:r>
              <a:rPr lang="es-ES" sz="2000" baseline="-25000" dirty="0" smtClean="0"/>
              <a:t>3</a:t>
            </a:r>
            <a:r>
              <a:rPr lang="es-ES" sz="2000" dirty="0" smtClean="0"/>
              <a:t>)</a:t>
            </a:r>
            <a:r>
              <a:rPr lang="en-US" sz="2000" dirty="0" smtClean="0"/>
              <a:t>, the second(</a:t>
            </a:r>
            <a:r>
              <a:rPr lang="es-ES" sz="2000" dirty="0" smtClean="0"/>
              <a:t>LaCl</a:t>
            </a:r>
            <a:r>
              <a:rPr lang="es-ES" sz="2000" baseline="-25000" dirty="0" smtClean="0"/>
              <a:t>3</a:t>
            </a:r>
            <a:r>
              <a:rPr lang="es-ES" sz="2000" dirty="0" smtClean="0"/>
              <a:t>)</a:t>
            </a:r>
            <a:r>
              <a:rPr lang="en-US" sz="2000" dirty="0" smtClean="0"/>
              <a:t> will stop protons from 130 up to 200 MeV, the following will punch-through the whole detector.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64090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5243402" y="1175799"/>
            <a:ext cx="390059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1 -  Integrals: tail </a:t>
            </a:r>
            <a:r>
              <a:rPr lang="en-US" sz="2400" dirty="0" err="1" smtClean="0"/>
              <a:t>vs</a:t>
            </a:r>
            <a:r>
              <a:rPr lang="en-US" sz="2400" dirty="0" smtClean="0"/>
              <a:t> total</a:t>
            </a:r>
            <a:endParaRPr lang="en-US" sz="2400" baseline="-25000" dirty="0"/>
          </a:p>
          <a:p>
            <a:endParaRPr lang="en-US" sz="2000" baseline="-25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5894-3047-264A-AC2B-B41EE5B91F2E}" type="slidenum">
              <a:rPr lang="en-US" smtClean="0"/>
              <a:t>17</a:t>
            </a:fld>
            <a:endParaRPr lang="en-US"/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457200" y="58614"/>
            <a:ext cx="8507288" cy="77809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400" u="sng" dirty="0" smtClean="0"/>
              <a:t>CEPA4:Response to </a:t>
            </a:r>
            <a:r>
              <a:rPr lang="es-ES" sz="4400" u="sng" dirty="0" err="1" smtClean="0"/>
              <a:t>Protons</a:t>
            </a:r>
            <a:endParaRPr lang="en-US" u="sng" dirty="0"/>
          </a:p>
        </p:txBody>
      </p:sp>
      <p:pic>
        <p:nvPicPr>
          <p:cNvPr id="9" name="Imagen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1958723"/>
            <a:ext cx="2271712" cy="914400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303" y="4659694"/>
            <a:ext cx="2288633" cy="144061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17" y="3410351"/>
            <a:ext cx="2447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7200" y="862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Krakow CCB:  Proton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beam energies within 70-230 MeV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E~0.7%)</a:t>
            </a:r>
          </a:p>
        </p:txBody>
      </p:sp>
      <p:pic>
        <p:nvPicPr>
          <p:cNvPr id="13" name="Imagen 5" descr="tailTotal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50" y="1798226"/>
            <a:ext cx="6108700" cy="440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0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5243402" y="1175799"/>
            <a:ext cx="390059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1 -  Integrals: tail </a:t>
            </a:r>
            <a:r>
              <a:rPr lang="en-US" sz="2400" dirty="0" err="1" smtClean="0"/>
              <a:t>vs</a:t>
            </a:r>
            <a:r>
              <a:rPr lang="en-US" sz="2400" dirty="0" smtClean="0"/>
              <a:t> total</a:t>
            </a:r>
            <a:endParaRPr lang="en-US" sz="2400" baseline="-25000" dirty="0"/>
          </a:p>
          <a:p>
            <a:endParaRPr lang="en-US" sz="2000" baseline="-25000" dirty="0"/>
          </a:p>
        </p:txBody>
      </p:sp>
      <p:grpSp>
        <p:nvGrpSpPr>
          <p:cNvPr id="10" name="9 Grupo"/>
          <p:cNvGrpSpPr/>
          <p:nvPr/>
        </p:nvGrpSpPr>
        <p:grpSpPr>
          <a:xfrm>
            <a:off x="119450" y="1798226"/>
            <a:ext cx="6108700" cy="4405988"/>
            <a:chOff x="685800" y="1817248"/>
            <a:chExt cx="6108700" cy="4405988"/>
          </a:xfrm>
        </p:grpSpPr>
        <p:pic>
          <p:nvPicPr>
            <p:cNvPr id="6" name="Imagen 5" descr="tailTotal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1817248"/>
              <a:ext cx="6108700" cy="4405988"/>
            </a:xfrm>
            <a:prstGeom prst="rect">
              <a:avLst/>
            </a:prstGeom>
          </p:spPr>
        </p:pic>
        <p:sp>
          <p:nvSpPr>
            <p:cNvPr id="7" name="Forma libre 6"/>
            <p:cNvSpPr/>
            <p:nvPr/>
          </p:nvSpPr>
          <p:spPr>
            <a:xfrm>
              <a:off x="1371600" y="3644900"/>
              <a:ext cx="3733800" cy="2120900"/>
            </a:xfrm>
            <a:custGeom>
              <a:avLst/>
              <a:gdLst>
                <a:gd name="connsiteX0" fmla="*/ 0 w 3733800"/>
                <a:gd name="connsiteY0" fmla="*/ 1968500 h 2120900"/>
                <a:gd name="connsiteX1" fmla="*/ 3606800 w 3733800"/>
                <a:gd name="connsiteY1" fmla="*/ 0 h 2120900"/>
                <a:gd name="connsiteX2" fmla="*/ 3733800 w 3733800"/>
                <a:gd name="connsiteY2" fmla="*/ 63500 h 2120900"/>
                <a:gd name="connsiteX3" fmla="*/ 3695700 w 3733800"/>
                <a:gd name="connsiteY3" fmla="*/ 215900 h 2120900"/>
                <a:gd name="connsiteX4" fmla="*/ 3467100 w 3733800"/>
                <a:gd name="connsiteY4" fmla="*/ 457200 h 2120900"/>
                <a:gd name="connsiteX5" fmla="*/ 889000 w 3733800"/>
                <a:gd name="connsiteY5" fmla="*/ 1790700 h 2120900"/>
                <a:gd name="connsiteX6" fmla="*/ 203200 w 3733800"/>
                <a:gd name="connsiteY6" fmla="*/ 212090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3800" h="2120900">
                  <a:moveTo>
                    <a:pt x="0" y="1968500"/>
                  </a:moveTo>
                  <a:lnTo>
                    <a:pt x="3606800" y="0"/>
                  </a:lnTo>
                  <a:lnTo>
                    <a:pt x="3733800" y="63500"/>
                  </a:lnTo>
                  <a:lnTo>
                    <a:pt x="3695700" y="215900"/>
                  </a:lnTo>
                  <a:lnTo>
                    <a:pt x="3467100" y="457200"/>
                  </a:lnTo>
                  <a:lnTo>
                    <a:pt x="889000" y="1790700"/>
                  </a:lnTo>
                  <a:lnTo>
                    <a:pt x="203200" y="2120900"/>
                  </a:lnTo>
                </a:path>
              </a:pathLst>
            </a:custGeom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uadroTexto 1"/>
            <p:cNvSpPr txBox="1"/>
            <p:nvPr/>
          </p:nvSpPr>
          <p:spPr>
            <a:xfrm rot="19937350">
              <a:off x="2207601" y="4714388"/>
              <a:ext cx="2998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Energy dep. only in the 1</a:t>
              </a:r>
              <a:r>
                <a:rPr lang="en-US" sz="1600" b="1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crystal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Forma libre 2"/>
            <p:cNvSpPr/>
            <p:nvPr/>
          </p:nvSpPr>
          <p:spPr>
            <a:xfrm>
              <a:off x="1320800" y="3175000"/>
              <a:ext cx="1816100" cy="2362200"/>
            </a:xfrm>
            <a:custGeom>
              <a:avLst/>
              <a:gdLst>
                <a:gd name="connsiteX0" fmla="*/ 0 w 1816100"/>
                <a:gd name="connsiteY0" fmla="*/ 2362200 h 2362200"/>
                <a:gd name="connsiteX1" fmla="*/ 1676400 w 1816100"/>
                <a:gd name="connsiteY1" fmla="*/ 50800 h 2362200"/>
                <a:gd name="connsiteX2" fmla="*/ 1790700 w 1816100"/>
                <a:gd name="connsiteY2" fmla="*/ 0 h 2362200"/>
                <a:gd name="connsiteX3" fmla="*/ 1816100 w 1816100"/>
                <a:gd name="connsiteY3" fmla="*/ 114300 h 2362200"/>
                <a:gd name="connsiteX4" fmla="*/ 317500 w 1816100"/>
                <a:gd name="connsiteY4" fmla="*/ 2235200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100" h="2362200">
                  <a:moveTo>
                    <a:pt x="0" y="2362200"/>
                  </a:moveTo>
                  <a:lnTo>
                    <a:pt x="1676400" y="50800"/>
                  </a:lnTo>
                  <a:lnTo>
                    <a:pt x="1790700" y="0"/>
                  </a:lnTo>
                  <a:lnTo>
                    <a:pt x="1816100" y="114300"/>
                  </a:lnTo>
                  <a:lnTo>
                    <a:pt x="317500" y="2235200"/>
                  </a:lnTo>
                </a:path>
              </a:pathLst>
            </a:custGeom>
            <a:ln w="28575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adroTexto 13"/>
            <p:cNvSpPr txBox="1"/>
            <p:nvPr/>
          </p:nvSpPr>
          <p:spPr>
            <a:xfrm rot="18378762">
              <a:off x="843727" y="3658725"/>
              <a:ext cx="3042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</a:rPr>
                <a:t>Energy dep. only in the 2</a:t>
              </a:r>
              <a:r>
                <a:rPr lang="en-US" sz="1600" b="1" baseline="30000" dirty="0" smtClean="0">
                  <a:solidFill>
                    <a:srgbClr val="008000"/>
                  </a:solidFill>
                </a:rPr>
                <a:t>nd</a:t>
              </a:r>
              <a:r>
                <a:rPr lang="en-US" sz="1600" b="1" dirty="0" smtClean="0">
                  <a:solidFill>
                    <a:srgbClr val="008000"/>
                  </a:solidFill>
                </a:rPr>
                <a:t> crystal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4" name="Forma libre 3"/>
            <p:cNvSpPr/>
            <p:nvPr/>
          </p:nvSpPr>
          <p:spPr>
            <a:xfrm>
              <a:off x="4470400" y="2616200"/>
              <a:ext cx="304800" cy="1104900"/>
            </a:xfrm>
            <a:custGeom>
              <a:avLst/>
              <a:gdLst>
                <a:gd name="connsiteX0" fmla="*/ 203200 w 304800"/>
                <a:gd name="connsiteY0" fmla="*/ 0 h 1104900"/>
                <a:gd name="connsiteX1" fmla="*/ 101600 w 304800"/>
                <a:gd name="connsiteY1" fmla="*/ 342900 h 1104900"/>
                <a:gd name="connsiteX2" fmla="*/ 0 w 304800"/>
                <a:gd name="connsiteY2" fmla="*/ 647700 h 1104900"/>
                <a:gd name="connsiteX3" fmla="*/ 38100 w 304800"/>
                <a:gd name="connsiteY3" fmla="*/ 977900 h 1104900"/>
                <a:gd name="connsiteX4" fmla="*/ 139700 w 304800"/>
                <a:gd name="connsiteY4" fmla="*/ 1104900 h 1104900"/>
                <a:gd name="connsiteX5" fmla="*/ 139700 w 304800"/>
                <a:gd name="connsiteY5" fmla="*/ 1104900 h 1104900"/>
                <a:gd name="connsiteX6" fmla="*/ 279400 w 304800"/>
                <a:gd name="connsiteY6" fmla="*/ 1079500 h 1104900"/>
                <a:gd name="connsiteX7" fmla="*/ 279400 w 304800"/>
                <a:gd name="connsiteY7" fmla="*/ 1079500 h 1104900"/>
                <a:gd name="connsiteX8" fmla="*/ 304800 w 304800"/>
                <a:gd name="connsiteY8" fmla="*/ 901700 h 1104900"/>
                <a:gd name="connsiteX9" fmla="*/ 304800 w 304800"/>
                <a:gd name="connsiteY9" fmla="*/ 901700 h 1104900"/>
                <a:gd name="connsiteX10" fmla="*/ 190500 w 304800"/>
                <a:gd name="connsiteY10" fmla="*/ 736600 h 1104900"/>
                <a:gd name="connsiteX11" fmla="*/ 190500 w 304800"/>
                <a:gd name="connsiteY11" fmla="*/ 571500 h 1104900"/>
                <a:gd name="connsiteX12" fmla="*/ 190500 w 304800"/>
                <a:gd name="connsiteY12" fmla="*/ 381000 h 1104900"/>
                <a:gd name="connsiteX13" fmla="*/ 266700 w 304800"/>
                <a:gd name="connsiteY13" fmla="*/ 25400 h 1104900"/>
                <a:gd name="connsiteX0" fmla="*/ 203200 w 304800"/>
                <a:gd name="connsiteY0" fmla="*/ 0 h 1104900"/>
                <a:gd name="connsiteX1" fmla="*/ 101600 w 304800"/>
                <a:gd name="connsiteY1" fmla="*/ 342900 h 1104900"/>
                <a:gd name="connsiteX2" fmla="*/ 0 w 304800"/>
                <a:gd name="connsiteY2" fmla="*/ 647700 h 1104900"/>
                <a:gd name="connsiteX3" fmla="*/ 38100 w 304800"/>
                <a:gd name="connsiteY3" fmla="*/ 977900 h 1104900"/>
                <a:gd name="connsiteX4" fmla="*/ 139700 w 304800"/>
                <a:gd name="connsiteY4" fmla="*/ 1104900 h 1104900"/>
                <a:gd name="connsiteX5" fmla="*/ 139700 w 304800"/>
                <a:gd name="connsiteY5" fmla="*/ 1104900 h 1104900"/>
                <a:gd name="connsiteX6" fmla="*/ 279400 w 304800"/>
                <a:gd name="connsiteY6" fmla="*/ 1079500 h 1104900"/>
                <a:gd name="connsiteX7" fmla="*/ 279400 w 304800"/>
                <a:gd name="connsiteY7" fmla="*/ 1079500 h 1104900"/>
                <a:gd name="connsiteX8" fmla="*/ 304800 w 304800"/>
                <a:gd name="connsiteY8" fmla="*/ 901700 h 1104900"/>
                <a:gd name="connsiteX9" fmla="*/ 304800 w 304800"/>
                <a:gd name="connsiteY9" fmla="*/ 901700 h 1104900"/>
                <a:gd name="connsiteX10" fmla="*/ 190500 w 304800"/>
                <a:gd name="connsiteY10" fmla="*/ 736600 h 1104900"/>
                <a:gd name="connsiteX11" fmla="*/ 266700 w 304800"/>
                <a:gd name="connsiteY11" fmla="*/ 571500 h 1104900"/>
                <a:gd name="connsiteX12" fmla="*/ 190500 w 304800"/>
                <a:gd name="connsiteY12" fmla="*/ 381000 h 1104900"/>
                <a:gd name="connsiteX13" fmla="*/ 266700 w 304800"/>
                <a:gd name="connsiteY13" fmla="*/ 25400 h 1104900"/>
                <a:gd name="connsiteX0" fmla="*/ 203200 w 304800"/>
                <a:gd name="connsiteY0" fmla="*/ 0 h 1104900"/>
                <a:gd name="connsiteX1" fmla="*/ 101600 w 304800"/>
                <a:gd name="connsiteY1" fmla="*/ 342900 h 1104900"/>
                <a:gd name="connsiteX2" fmla="*/ 0 w 304800"/>
                <a:gd name="connsiteY2" fmla="*/ 647700 h 1104900"/>
                <a:gd name="connsiteX3" fmla="*/ 38100 w 304800"/>
                <a:gd name="connsiteY3" fmla="*/ 977900 h 1104900"/>
                <a:gd name="connsiteX4" fmla="*/ 139700 w 304800"/>
                <a:gd name="connsiteY4" fmla="*/ 1104900 h 1104900"/>
                <a:gd name="connsiteX5" fmla="*/ 139700 w 304800"/>
                <a:gd name="connsiteY5" fmla="*/ 1104900 h 1104900"/>
                <a:gd name="connsiteX6" fmla="*/ 279400 w 304800"/>
                <a:gd name="connsiteY6" fmla="*/ 1079500 h 1104900"/>
                <a:gd name="connsiteX7" fmla="*/ 279400 w 304800"/>
                <a:gd name="connsiteY7" fmla="*/ 1079500 h 1104900"/>
                <a:gd name="connsiteX8" fmla="*/ 304800 w 304800"/>
                <a:gd name="connsiteY8" fmla="*/ 901700 h 1104900"/>
                <a:gd name="connsiteX9" fmla="*/ 304800 w 304800"/>
                <a:gd name="connsiteY9" fmla="*/ 901700 h 1104900"/>
                <a:gd name="connsiteX10" fmla="*/ 190500 w 304800"/>
                <a:gd name="connsiteY10" fmla="*/ 736600 h 1104900"/>
                <a:gd name="connsiteX11" fmla="*/ 266700 w 304800"/>
                <a:gd name="connsiteY11" fmla="*/ 571500 h 1104900"/>
                <a:gd name="connsiteX12" fmla="*/ 292100 w 304800"/>
                <a:gd name="connsiteY12" fmla="*/ 381000 h 1104900"/>
                <a:gd name="connsiteX13" fmla="*/ 266700 w 304800"/>
                <a:gd name="connsiteY13" fmla="*/ 25400 h 1104900"/>
                <a:gd name="connsiteX0" fmla="*/ 203200 w 304800"/>
                <a:gd name="connsiteY0" fmla="*/ 0 h 1104900"/>
                <a:gd name="connsiteX1" fmla="*/ 101600 w 304800"/>
                <a:gd name="connsiteY1" fmla="*/ 342900 h 1104900"/>
                <a:gd name="connsiteX2" fmla="*/ 0 w 304800"/>
                <a:gd name="connsiteY2" fmla="*/ 647700 h 1104900"/>
                <a:gd name="connsiteX3" fmla="*/ 38100 w 304800"/>
                <a:gd name="connsiteY3" fmla="*/ 977900 h 1104900"/>
                <a:gd name="connsiteX4" fmla="*/ 139700 w 304800"/>
                <a:gd name="connsiteY4" fmla="*/ 1104900 h 1104900"/>
                <a:gd name="connsiteX5" fmla="*/ 139700 w 304800"/>
                <a:gd name="connsiteY5" fmla="*/ 1104900 h 1104900"/>
                <a:gd name="connsiteX6" fmla="*/ 279400 w 304800"/>
                <a:gd name="connsiteY6" fmla="*/ 1079500 h 1104900"/>
                <a:gd name="connsiteX7" fmla="*/ 279400 w 304800"/>
                <a:gd name="connsiteY7" fmla="*/ 1079500 h 1104900"/>
                <a:gd name="connsiteX8" fmla="*/ 304800 w 304800"/>
                <a:gd name="connsiteY8" fmla="*/ 901700 h 1104900"/>
                <a:gd name="connsiteX9" fmla="*/ 304800 w 304800"/>
                <a:gd name="connsiteY9" fmla="*/ 901700 h 1104900"/>
                <a:gd name="connsiteX10" fmla="*/ 279400 w 304800"/>
                <a:gd name="connsiteY10" fmla="*/ 736600 h 1104900"/>
                <a:gd name="connsiteX11" fmla="*/ 266700 w 304800"/>
                <a:gd name="connsiteY11" fmla="*/ 571500 h 1104900"/>
                <a:gd name="connsiteX12" fmla="*/ 292100 w 304800"/>
                <a:gd name="connsiteY12" fmla="*/ 381000 h 1104900"/>
                <a:gd name="connsiteX13" fmla="*/ 266700 w 304800"/>
                <a:gd name="connsiteY13" fmla="*/ 25400 h 1104900"/>
                <a:gd name="connsiteX0" fmla="*/ 203200 w 304800"/>
                <a:gd name="connsiteY0" fmla="*/ 0 h 1104900"/>
                <a:gd name="connsiteX1" fmla="*/ 101600 w 304800"/>
                <a:gd name="connsiteY1" fmla="*/ 342900 h 1104900"/>
                <a:gd name="connsiteX2" fmla="*/ 0 w 304800"/>
                <a:gd name="connsiteY2" fmla="*/ 647700 h 1104900"/>
                <a:gd name="connsiteX3" fmla="*/ 38100 w 304800"/>
                <a:gd name="connsiteY3" fmla="*/ 977900 h 1104900"/>
                <a:gd name="connsiteX4" fmla="*/ 139700 w 304800"/>
                <a:gd name="connsiteY4" fmla="*/ 1104900 h 1104900"/>
                <a:gd name="connsiteX5" fmla="*/ 139700 w 304800"/>
                <a:gd name="connsiteY5" fmla="*/ 1104900 h 1104900"/>
                <a:gd name="connsiteX6" fmla="*/ 279400 w 304800"/>
                <a:gd name="connsiteY6" fmla="*/ 1079500 h 1104900"/>
                <a:gd name="connsiteX7" fmla="*/ 279400 w 304800"/>
                <a:gd name="connsiteY7" fmla="*/ 1079500 h 1104900"/>
                <a:gd name="connsiteX8" fmla="*/ 304800 w 304800"/>
                <a:gd name="connsiteY8" fmla="*/ 901700 h 1104900"/>
                <a:gd name="connsiteX9" fmla="*/ 304800 w 304800"/>
                <a:gd name="connsiteY9" fmla="*/ 901700 h 1104900"/>
                <a:gd name="connsiteX10" fmla="*/ 279400 w 304800"/>
                <a:gd name="connsiteY10" fmla="*/ 736600 h 1104900"/>
                <a:gd name="connsiteX11" fmla="*/ 234950 w 304800"/>
                <a:gd name="connsiteY11" fmla="*/ 565150 h 1104900"/>
                <a:gd name="connsiteX12" fmla="*/ 292100 w 304800"/>
                <a:gd name="connsiteY12" fmla="*/ 381000 h 1104900"/>
                <a:gd name="connsiteX13" fmla="*/ 266700 w 304800"/>
                <a:gd name="connsiteY13" fmla="*/ 25400 h 1104900"/>
                <a:gd name="connsiteX0" fmla="*/ 203200 w 304800"/>
                <a:gd name="connsiteY0" fmla="*/ 0 h 1104900"/>
                <a:gd name="connsiteX1" fmla="*/ 101600 w 304800"/>
                <a:gd name="connsiteY1" fmla="*/ 342900 h 1104900"/>
                <a:gd name="connsiteX2" fmla="*/ 0 w 304800"/>
                <a:gd name="connsiteY2" fmla="*/ 647700 h 1104900"/>
                <a:gd name="connsiteX3" fmla="*/ 38100 w 304800"/>
                <a:gd name="connsiteY3" fmla="*/ 977900 h 1104900"/>
                <a:gd name="connsiteX4" fmla="*/ 139700 w 304800"/>
                <a:gd name="connsiteY4" fmla="*/ 1104900 h 1104900"/>
                <a:gd name="connsiteX5" fmla="*/ 139700 w 304800"/>
                <a:gd name="connsiteY5" fmla="*/ 1104900 h 1104900"/>
                <a:gd name="connsiteX6" fmla="*/ 279400 w 304800"/>
                <a:gd name="connsiteY6" fmla="*/ 1079500 h 1104900"/>
                <a:gd name="connsiteX7" fmla="*/ 279400 w 304800"/>
                <a:gd name="connsiteY7" fmla="*/ 1079500 h 1104900"/>
                <a:gd name="connsiteX8" fmla="*/ 304800 w 304800"/>
                <a:gd name="connsiteY8" fmla="*/ 901700 h 1104900"/>
                <a:gd name="connsiteX9" fmla="*/ 304800 w 304800"/>
                <a:gd name="connsiteY9" fmla="*/ 901700 h 1104900"/>
                <a:gd name="connsiteX10" fmla="*/ 279400 w 304800"/>
                <a:gd name="connsiteY10" fmla="*/ 736600 h 1104900"/>
                <a:gd name="connsiteX11" fmla="*/ 234950 w 304800"/>
                <a:gd name="connsiteY11" fmla="*/ 565150 h 1104900"/>
                <a:gd name="connsiteX12" fmla="*/ 241300 w 304800"/>
                <a:gd name="connsiteY12" fmla="*/ 381000 h 1104900"/>
                <a:gd name="connsiteX13" fmla="*/ 266700 w 304800"/>
                <a:gd name="connsiteY13" fmla="*/ 25400 h 1104900"/>
                <a:gd name="connsiteX0" fmla="*/ 203200 w 304800"/>
                <a:gd name="connsiteY0" fmla="*/ 0 h 1104900"/>
                <a:gd name="connsiteX1" fmla="*/ 101600 w 304800"/>
                <a:gd name="connsiteY1" fmla="*/ 342900 h 1104900"/>
                <a:gd name="connsiteX2" fmla="*/ 0 w 304800"/>
                <a:gd name="connsiteY2" fmla="*/ 647700 h 1104900"/>
                <a:gd name="connsiteX3" fmla="*/ 38100 w 304800"/>
                <a:gd name="connsiteY3" fmla="*/ 977900 h 1104900"/>
                <a:gd name="connsiteX4" fmla="*/ 139700 w 304800"/>
                <a:gd name="connsiteY4" fmla="*/ 1104900 h 1104900"/>
                <a:gd name="connsiteX5" fmla="*/ 139700 w 304800"/>
                <a:gd name="connsiteY5" fmla="*/ 1104900 h 1104900"/>
                <a:gd name="connsiteX6" fmla="*/ 279400 w 304800"/>
                <a:gd name="connsiteY6" fmla="*/ 1079500 h 1104900"/>
                <a:gd name="connsiteX7" fmla="*/ 279400 w 304800"/>
                <a:gd name="connsiteY7" fmla="*/ 1079500 h 1104900"/>
                <a:gd name="connsiteX8" fmla="*/ 304800 w 304800"/>
                <a:gd name="connsiteY8" fmla="*/ 901700 h 1104900"/>
                <a:gd name="connsiteX9" fmla="*/ 304800 w 304800"/>
                <a:gd name="connsiteY9" fmla="*/ 901700 h 1104900"/>
                <a:gd name="connsiteX10" fmla="*/ 234950 w 304800"/>
                <a:gd name="connsiteY10" fmla="*/ 742950 h 1104900"/>
                <a:gd name="connsiteX11" fmla="*/ 234950 w 304800"/>
                <a:gd name="connsiteY11" fmla="*/ 565150 h 1104900"/>
                <a:gd name="connsiteX12" fmla="*/ 241300 w 304800"/>
                <a:gd name="connsiteY12" fmla="*/ 381000 h 1104900"/>
                <a:gd name="connsiteX13" fmla="*/ 266700 w 304800"/>
                <a:gd name="connsiteY13" fmla="*/ 25400 h 1104900"/>
                <a:gd name="connsiteX0" fmla="*/ 203200 w 304800"/>
                <a:gd name="connsiteY0" fmla="*/ 0 h 1104900"/>
                <a:gd name="connsiteX1" fmla="*/ 101600 w 304800"/>
                <a:gd name="connsiteY1" fmla="*/ 342900 h 1104900"/>
                <a:gd name="connsiteX2" fmla="*/ 0 w 304800"/>
                <a:gd name="connsiteY2" fmla="*/ 647700 h 1104900"/>
                <a:gd name="connsiteX3" fmla="*/ 38100 w 304800"/>
                <a:gd name="connsiteY3" fmla="*/ 977900 h 1104900"/>
                <a:gd name="connsiteX4" fmla="*/ 139700 w 304800"/>
                <a:gd name="connsiteY4" fmla="*/ 1104900 h 1104900"/>
                <a:gd name="connsiteX5" fmla="*/ 139700 w 304800"/>
                <a:gd name="connsiteY5" fmla="*/ 1104900 h 1104900"/>
                <a:gd name="connsiteX6" fmla="*/ 279400 w 304800"/>
                <a:gd name="connsiteY6" fmla="*/ 1079500 h 1104900"/>
                <a:gd name="connsiteX7" fmla="*/ 279400 w 304800"/>
                <a:gd name="connsiteY7" fmla="*/ 1079500 h 1104900"/>
                <a:gd name="connsiteX8" fmla="*/ 304800 w 304800"/>
                <a:gd name="connsiteY8" fmla="*/ 901700 h 1104900"/>
                <a:gd name="connsiteX9" fmla="*/ 304800 w 304800"/>
                <a:gd name="connsiteY9" fmla="*/ 901700 h 1104900"/>
                <a:gd name="connsiteX10" fmla="*/ 234950 w 304800"/>
                <a:gd name="connsiteY10" fmla="*/ 742950 h 1104900"/>
                <a:gd name="connsiteX11" fmla="*/ 234950 w 304800"/>
                <a:gd name="connsiteY11" fmla="*/ 565150 h 1104900"/>
                <a:gd name="connsiteX12" fmla="*/ 241300 w 304800"/>
                <a:gd name="connsiteY12" fmla="*/ 381000 h 1104900"/>
                <a:gd name="connsiteX13" fmla="*/ 266700 w 304800"/>
                <a:gd name="connsiteY13" fmla="*/ 254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800" h="1104900">
                  <a:moveTo>
                    <a:pt x="203200" y="0"/>
                  </a:moveTo>
                  <a:lnTo>
                    <a:pt x="101600" y="342900"/>
                  </a:lnTo>
                  <a:lnTo>
                    <a:pt x="0" y="647700"/>
                  </a:lnTo>
                  <a:lnTo>
                    <a:pt x="38100" y="977900"/>
                  </a:lnTo>
                  <a:lnTo>
                    <a:pt x="139700" y="1104900"/>
                  </a:lnTo>
                  <a:lnTo>
                    <a:pt x="139700" y="1104900"/>
                  </a:lnTo>
                  <a:lnTo>
                    <a:pt x="279400" y="1079500"/>
                  </a:lnTo>
                  <a:lnTo>
                    <a:pt x="279400" y="1079500"/>
                  </a:lnTo>
                  <a:lnTo>
                    <a:pt x="304800" y="901700"/>
                  </a:lnTo>
                  <a:lnTo>
                    <a:pt x="304800" y="901700"/>
                  </a:lnTo>
                  <a:lnTo>
                    <a:pt x="234950" y="742950"/>
                  </a:lnTo>
                  <a:cubicBezTo>
                    <a:pt x="222250" y="668867"/>
                    <a:pt x="233892" y="625475"/>
                    <a:pt x="234950" y="565150"/>
                  </a:cubicBezTo>
                  <a:cubicBezTo>
                    <a:pt x="236008" y="504825"/>
                    <a:pt x="232833" y="444500"/>
                    <a:pt x="241300" y="381000"/>
                  </a:cubicBezTo>
                  <a:lnTo>
                    <a:pt x="266700" y="25400"/>
                  </a:lnTo>
                </a:path>
              </a:pathLst>
            </a:cu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668218" y="2230342"/>
              <a:ext cx="2529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Energy dep. in both crystals</a:t>
              </a:r>
              <a:endParaRPr lang="en-US" sz="1600" b="1" dirty="0"/>
            </a:p>
          </p:txBody>
        </p:sp>
      </p:grp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5894-3047-264A-AC2B-B41EE5B91F2E}" type="slidenum">
              <a:rPr lang="en-US" smtClean="0"/>
              <a:t>18</a:t>
            </a:fld>
            <a:endParaRPr lang="en-US"/>
          </a:p>
        </p:txBody>
      </p:sp>
      <p:sp>
        <p:nvSpPr>
          <p:cNvPr id="15" name="3 Título"/>
          <p:cNvSpPr txBox="1">
            <a:spLocks/>
          </p:cNvSpPr>
          <p:nvPr/>
        </p:nvSpPr>
        <p:spPr>
          <a:xfrm>
            <a:off x="457200" y="58614"/>
            <a:ext cx="8507288" cy="77809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400" u="sng" dirty="0" smtClean="0"/>
              <a:t>CEPA4:Response to </a:t>
            </a:r>
            <a:r>
              <a:rPr lang="es-ES" sz="4400" u="sng" dirty="0" err="1" smtClean="0"/>
              <a:t>Protons</a:t>
            </a:r>
            <a:endParaRPr lang="en-US" u="sng" dirty="0"/>
          </a:p>
        </p:txBody>
      </p:sp>
      <p:pic>
        <p:nvPicPr>
          <p:cNvPr id="24" name="Imagen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1958723"/>
            <a:ext cx="2271712" cy="914400"/>
          </a:xfrm>
          <a:prstGeom prst="rect">
            <a:avLst/>
          </a:prstGeom>
        </p:spPr>
      </p:pic>
      <p:pic>
        <p:nvPicPr>
          <p:cNvPr id="2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303" y="4659694"/>
            <a:ext cx="2288633" cy="144061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17" y="3410351"/>
            <a:ext cx="2447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57200" y="862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Krakow CCB:  Proton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beam energies within 70-230 MeV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E~0.7%)</a:t>
            </a:r>
          </a:p>
        </p:txBody>
      </p:sp>
    </p:spTree>
    <p:extLst>
      <p:ext uri="{BB962C8B-B14F-4D97-AF65-F5344CB8AC3E}">
        <p14:creationId xmlns:p14="http://schemas.microsoft.com/office/powerpoint/2010/main" val="1166727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ilTotal0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63" y="2019300"/>
            <a:ext cx="6273055" cy="427995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243402" y="1175799"/>
            <a:ext cx="390059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1 -  Integrals: tail </a:t>
            </a:r>
            <a:r>
              <a:rPr lang="en-US" sz="2400" dirty="0" err="1" smtClean="0"/>
              <a:t>vs</a:t>
            </a:r>
            <a:r>
              <a:rPr lang="en-US" sz="2400" dirty="0" smtClean="0"/>
              <a:t> total</a:t>
            </a:r>
            <a:endParaRPr lang="en-US" sz="2400" baseline="-25000" dirty="0"/>
          </a:p>
          <a:p>
            <a:endParaRPr lang="en-US" sz="2000" baseline="-25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634071" y="1817248"/>
            <a:ext cx="4944529" cy="64633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Zoom in the black banana (after 1</a:t>
            </a:r>
            <a:r>
              <a:rPr lang="en-US" b="1" baseline="30000" dirty="0" smtClean="0"/>
              <a:t>st</a:t>
            </a:r>
            <a:r>
              <a:rPr lang="en-US" b="1" dirty="0" smtClean="0"/>
              <a:t> punch through)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165600" y="38354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150 MeV</a:t>
            </a:r>
            <a:endParaRPr lang="en-U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146300" y="38862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180 MeV</a:t>
            </a:r>
            <a:endParaRPr lang="en-US" b="1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5894-3047-264A-AC2B-B41EE5B91F2E}" type="slidenum">
              <a:rPr lang="en-US" smtClean="0"/>
              <a:t>19</a:t>
            </a:fld>
            <a:endParaRPr lang="en-US"/>
          </a:p>
        </p:txBody>
      </p:sp>
      <p:sp>
        <p:nvSpPr>
          <p:cNvPr id="11" name="3 Título"/>
          <p:cNvSpPr txBox="1">
            <a:spLocks/>
          </p:cNvSpPr>
          <p:nvPr/>
        </p:nvSpPr>
        <p:spPr>
          <a:xfrm>
            <a:off x="457200" y="58614"/>
            <a:ext cx="8507288" cy="77809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400" u="sng" dirty="0" smtClean="0"/>
              <a:t>CEPA4:Response to </a:t>
            </a:r>
            <a:r>
              <a:rPr lang="es-ES" sz="4400" u="sng" dirty="0" err="1" smtClean="0"/>
              <a:t>Protons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2613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/>
          <a:lstStyle/>
          <a:p>
            <a:r>
              <a:rPr lang="es-ES" baseline="30000" dirty="0" smtClean="0"/>
              <a:t>13</a:t>
            </a:r>
            <a:r>
              <a:rPr lang="es-ES" dirty="0" smtClean="0"/>
              <a:t>Be </a:t>
            </a:r>
            <a:r>
              <a:rPr lang="es-ES" dirty="0" err="1"/>
              <a:t>A</a:t>
            </a:r>
            <a:r>
              <a:rPr lang="es-ES" dirty="0" err="1" smtClean="0"/>
              <a:t>nalysis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GSI </a:t>
            </a:r>
            <a:r>
              <a:rPr lang="es-ES" dirty="0" err="1" smtClean="0"/>
              <a:t>experiment</a:t>
            </a:r>
            <a:endParaRPr lang="es-ES" dirty="0" smtClean="0"/>
          </a:p>
          <a:p>
            <a:pPr lvl="2"/>
            <a:r>
              <a:rPr lang="es-ES" baseline="30000" dirty="0" smtClean="0"/>
              <a:t>13</a:t>
            </a:r>
            <a:r>
              <a:rPr lang="es-ES" dirty="0" smtClean="0"/>
              <a:t>Be </a:t>
            </a:r>
            <a:r>
              <a:rPr lang="es-ES" dirty="0" err="1" smtClean="0"/>
              <a:t>Experiment</a:t>
            </a:r>
            <a:r>
              <a:rPr lang="es-ES" dirty="0" smtClean="0"/>
              <a:t> &amp; </a:t>
            </a:r>
            <a:r>
              <a:rPr lang="es-ES" dirty="0" err="1" smtClean="0"/>
              <a:t>Motivation</a:t>
            </a:r>
            <a:endParaRPr lang="es-ES" dirty="0" smtClean="0"/>
          </a:p>
          <a:p>
            <a:pPr lvl="2"/>
            <a:r>
              <a:rPr lang="es-ES" dirty="0" err="1" smtClean="0"/>
              <a:t>Knockout</a:t>
            </a:r>
            <a:r>
              <a:rPr lang="es-ES" dirty="0" smtClean="0"/>
              <a:t> </a:t>
            </a:r>
            <a:r>
              <a:rPr lang="es-ES" dirty="0" err="1" smtClean="0"/>
              <a:t>reaction</a:t>
            </a:r>
            <a:r>
              <a:rPr lang="es-ES" dirty="0" smtClean="0"/>
              <a:t> (p,2p)</a:t>
            </a:r>
          </a:p>
          <a:p>
            <a:pPr lvl="2"/>
            <a:r>
              <a:rPr lang="es-ES" dirty="0" err="1" smtClean="0"/>
              <a:t>Setup</a:t>
            </a:r>
            <a:r>
              <a:rPr lang="es-ES" dirty="0" smtClean="0"/>
              <a:t> and </a:t>
            </a:r>
            <a:r>
              <a:rPr lang="es-ES" dirty="0" err="1" smtClean="0"/>
              <a:t>Analysis</a:t>
            </a:r>
            <a:endParaRPr lang="es-ES" dirty="0" smtClean="0"/>
          </a:p>
          <a:p>
            <a:pPr lvl="2"/>
            <a:r>
              <a:rPr lang="es-ES" dirty="0" smtClean="0"/>
              <a:t>Gamma </a:t>
            </a:r>
            <a:r>
              <a:rPr lang="es-ES" dirty="0" err="1" smtClean="0"/>
              <a:t>situation</a:t>
            </a:r>
            <a:endParaRPr lang="es-ES" dirty="0" smtClean="0"/>
          </a:p>
          <a:p>
            <a:pPr lvl="2"/>
            <a:r>
              <a:rPr lang="es-ES" dirty="0" err="1" smtClean="0"/>
              <a:t>Preliminary</a:t>
            </a:r>
            <a:r>
              <a:rPr lang="es-ES" dirty="0" smtClean="0"/>
              <a:t> </a:t>
            </a:r>
            <a:r>
              <a:rPr lang="es-ES" dirty="0" err="1" smtClean="0"/>
              <a:t>interpretation</a:t>
            </a:r>
            <a:endParaRPr lang="es-ES" dirty="0" smtClean="0"/>
          </a:p>
          <a:p>
            <a:pPr lvl="2"/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r>
              <a:rPr lang="en-US" sz="2400" dirty="0" smtClean="0"/>
              <a:t>CEPA: </a:t>
            </a:r>
            <a:r>
              <a:rPr lang="en-US" sz="2400" dirty="0"/>
              <a:t>F</a:t>
            </a:r>
            <a:r>
              <a:rPr lang="en-US" sz="2400" dirty="0" smtClean="0"/>
              <a:t>uture of ( p, 2p) proton detection for R3B at FAIR </a:t>
            </a:r>
          </a:p>
          <a:p>
            <a:pPr lvl="2"/>
            <a:r>
              <a:rPr lang="es-ES" dirty="0" err="1" smtClean="0"/>
              <a:t>Why</a:t>
            </a:r>
            <a:r>
              <a:rPr lang="es-ES" dirty="0" smtClean="0"/>
              <a:t>: CALIFA @FAIR</a:t>
            </a:r>
          </a:p>
          <a:p>
            <a:pPr lvl="2"/>
            <a:r>
              <a:rPr lang="es-ES" dirty="0" err="1" smtClean="0"/>
              <a:t>How</a:t>
            </a:r>
            <a:r>
              <a:rPr lang="es-ES" dirty="0" smtClean="0"/>
              <a:t>: </a:t>
            </a:r>
            <a:r>
              <a:rPr lang="es-ES" dirty="0" err="1" smtClean="0"/>
              <a:t>Phoswich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endParaRPr lang="es-ES" dirty="0" smtClean="0"/>
          </a:p>
          <a:p>
            <a:pPr lvl="2"/>
            <a:r>
              <a:rPr lang="es-ES" dirty="0" err="1" smtClean="0"/>
              <a:t>Krakow</a:t>
            </a:r>
            <a:r>
              <a:rPr lang="es-ES" dirty="0" smtClean="0"/>
              <a:t> </a:t>
            </a:r>
            <a:r>
              <a:rPr lang="es-ES" dirty="0" err="1" smtClean="0"/>
              <a:t>test:Pulse-shape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</a:p>
          <a:p>
            <a:pPr lvl="1">
              <a:buNone/>
            </a:pPr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178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5243402" y="1175799"/>
            <a:ext cx="390059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2 -  E</a:t>
            </a:r>
            <a:r>
              <a:rPr lang="en-US" sz="2400" baseline="-25000" dirty="0" smtClean="0"/>
              <a:t>LaBr3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 </a:t>
            </a:r>
            <a:r>
              <a:rPr lang="en-US" sz="2400" dirty="0" err="1" smtClean="0"/>
              <a:t>E</a:t>
            </a:r>
            <a:r>
              <a:rPr lang="en-US" sz="2400" baseline="-25000" dirty="0" err="1"/>
              <a:t>t</a:t>
            </a:r>
            <a:r>
              <a:rPr lang="en-US" sz="2400" baseline="-25000" dirty="0" err="1" smtClean="0"/>
              <a:t>ot</a:t>
            </a:r>
            <a:endParaRPr lang="en-US" sz="2400" baseline="-25000" dirty="0"/>
          </a:p>
          <a:p>
            <a:endParaRPr lang="en-US" sz="2000" baseline="-25000" dirty="0"/>
          </a:p>
        </p:txBody>
      </p:sp>
      <p:pic>
        <p:nvPicPr>
          <p:cNvPr id="3" name="Imagen 2" descr="E-DeltaE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800"/>
            <a:ext cx="6341275" cy="4573736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5894-3047-264A-AC2B-B41EE5B91F2E}" type="slidenum">
              <a:rPr lang="en-US" smtClean="0"/>
              <a:t>20</a:t>
            </a:fld>
            <a:endParaRPr lang="en-US"/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457200" y="58614"/>
            <a:ext cx="8507288" cy="77809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400" u="sng" dirty="0" smtClean="0"/>
              <a:t>CEPA4:Response to </a:t>
            </a:r>
            <a:r>
              <a:rPr lang="es-ES" sz="4400" u="sng" dirty="0" err="1" smtClean="0"/>
              <a:t>Protons</a:t>
            </a:r>
            <a:endParaRPr 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75" y="2734568"/>
            <a:ext cx="26860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7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20MeV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33" y="1842648"/>
            <a:ext cx="6120000" cy="4414138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 rot="14166196">
            <a:off x="4487609" y="4864101"/>
            <a:ext cx="558800" cy="317500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adroTexto 13"/>
          <p:cNvSpPr txBox="1"/>
          <p:nvPr/>
        </p:nvSpPr>
        <p:spPr>
          <a:xfrm>
            <a:off x="5243402" y="1175799"/>
            <a:ext cx="3900598" cy="1651734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2 -  E</a:t>
            </a:r>
            <a:r>
              <a:rPr lang="en-US" sz="2400" baseline="-25000" dirty="0" smtClean="0"/>
              <a:t>LaBr3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 E</a:t>
            </a:r>
            <a:r>
              <a:rPr lang="es-ES" sz="2400" baseline="-25000" dirty="0" smtClean="0"/>
              <a:t>t</a:t>
            </a:r>
            <a:r>
              <a:rPr lang="en-US" sz="2400" baseline="-25000" dirty="0" err="1" smtClean="0"/>
              <a:t>ot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en-US" sz="2400" dirty="0" smtClean="0"/>
              <a:t>Energy above punch through measured for the first time!!</a:t>
            </a:r>
            <a:endParaRPr lang="en-US" sz="2400" dirty="0"/>
          </a:p>
          <a:p>
            <a:endParaRPr lang="en-US" sz="2000" baseline="-25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5894-3047-264A-AC2B-B41EE5B91F2E}" type="slidenum">
              <a:rPr lang="en-US" smtClean="0"/>
              <a:t>21</a:t>
            </a:fld>
            <a:endParaRPr lang="en-US"/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7200" y="58614"/>
            <a:ext cx="8507288" cy="77809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400" u="sng" dirty="0" smtClean="0"/>
              <a:t>CEPA4:Response to </a:t>
            </a:r>
            <a:r>
              <a:rPr lang="es-ES" sz="4400" u="sng" dirty="0" err="1" smtClean="0"/>
              <a:t>Protons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47713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5243402" y="1175799"/>
            <a:ext cx="3900598" cy="165173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2 -  E</a:t>
            </a:r>
            <a:r>
              <a:rPr lang="en-US" sz="2400" baseline="-25000" dirty="0" smtClean="0"/>
              <a:t>LaBr3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 E</a:t>
            </a:r>
            <a:r>
              <a:rPr lang="es-ES" sz="2400" baseline="-25000" dirty="0" smtClean="0"/>
              <a:t>t</a:t>
            </a:r>
            <a:r>
              <a:rPr lang="en-US" sz="2400" baseline="-25000" dirty="0" err="1" smtClean="0"/>
              <a:t>ot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en-US" sz="2400" dirty="0" smtClean="0"/>
              <a:t>Energy above punch through measured for the first time!!</a:t>
            </a:r>
            <a:endParaRPr lang="en-US" sz="2400" dirty="0"/>
          </a:p>
          <a:p>
            <a:endParaRPr lang="en-US" sz="2000" baseline="-25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504" y="1777988"/>
            <a:ext cx="5080000" cy="4660900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5894-3047-264A-AC2B-B41EE5B91F2E}" type="slidenum">
              <a:rPr lang="en-US" smtClean="0"/>
              <a:t>22</a:t>
            </a:fld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2140268" y="1447788"/>
            <a:ext cx="1031051" cy="369332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220 MeV</a:t>
            </a:r>
            <a:endParaRPr lang="en-US" dirty="0"/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7200" y="58614"/>
            <a:ext cx="8507288" cy="77809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400" u="sng" dirty="0" smtClean="0"/>
              <a:t>CEPA4:Response to </a:t>
            </a:r>
            <a:r>
              <a:rPr lang="es-ES" sz="4400" u="sng" dirty="0" err="1" smtClean="0"/>
              <a:t>Protons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3215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5243402" y="1175799"/>
            <a:ext cx="3900598" cy="83099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3</a:t>
            </a:r>
            <a:r>
              <a:rPr lang="en-US" sz="2400" dirty="0" smtClean="0"/>
              <a:t> -  </a:t>
            </a:r>
            <a:r>
              <a:rPr lang="es-ES_tradnl" sz="2400" dirty="0" err="1" smtClean="0"/>
              <a:t>Calibration</a:t>
            </a:r>
            <a:r>
              <a:rPr lang="es-ES_tradnl" sz="2400" dirty="0" smtClean="0"/>
              <a:t>:</a:t>
            </a:r>
            <a:endParaRPr lang="es-ES_tradnl" sz="2400" baseline="-25000" dirty="0"/>
          </a:p>
          <a:p>
            <a:r>
              <a:rPr lang="es-ES_tradnl" sz="2400" dirty="0" err="1" smtClean="0"/>
              <a:t>Energy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resolution</a:t>
            </a:r>
            <a:endParaRPr lang="en-US" sz="2400" dirty="0" smtClean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5894-3047-264A-AC2B-B41EE5B91F2E}" type="slidenum">
              <a:rPr lang="en-US" smtClean="0"/>
              <a:t>23</a:t>
            </a:fld>
            <a:endParaRPr lang="en-US"/>
          </a:p>
        </p:txBody>
      </p:sp>
      <p:pic>
        <p:nvPicPr>
          <p:cNvPr id="2" name="Imagen 1" descr="Screen shot 2014-07-14 at 12.2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239" y="3149600"/>
            <a:ext cx="4299773" cy="3350596"/>
          </a:xfrm>
          <a:prstGeom prst="rect">
            <a:avLst/>
          </a:prstGeom>
        </p:spPr>
      </p:pic>
      <p:pic>
        <p:nvPicPr>
          <p:cNvPr id="12" name="Imagen 11" descr="Screen shot 2014-07-14 at 12.22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8" y="1320800"/>
            <a:ext cx="4513881" cy="3429000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457200" y="58614"/>
            <a:ext cx="8507288" cy="77809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400" u="sng" dirty="0" smtClean="0"/>
              <a:t>CEPA4:Response to </a:t>
            </a:r>
            <a:r>
              <a:rPr lang="es-ES" sz="4400" u="sng" dirty="0" err="1" smtClean="0"/>
              <a:t>Protons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5289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New </a:t>
            </a:r>
            <a:r>
              <a:rPr lang="es-ES" dirty="0" err="1" smtClean="0"/>
              <a:t>phoswich</a:t>
            </a:r>
            <a:r>
              <a:rPr lang="es-ES" dirty="0" smtClean="0"/>
              <a:t> </a:t>
            </a:r>
            <a:r>
              <a:rPr lang="es-ES" dirty="0" err="1" smtClean="0"/>
              <a:t>array</a:t>
            </a:r>
            <a:r>
              <a:rPr lang="es-ES" dirty="0" smtClean="0"/>
              <a:t>: CEPA4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protopype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forward </a:t>
            </a:r>
            <a:r>
              <a:rPr lang="es-ES" dirty="0" err="1" smtClean="0"/>
              <a:t>endcap</a:t>
            </a:r>
            <a:r>
              <a:rPr lang="es-ES" dirty="0" smtClean="0"/>
              <a:t> </a:t>
            </a:r>
            <a:r>
              <a:rPr lang="es-ES" dirty="0" err="1" smtClean="0"/>
              <a:t>array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CALIFA.</a:t>
            </a:r>
          </a:p>
          <a:p>
            <a:endParaRPr lang="es-ES" dirty="0" smtClean="0"/>
          </a:p>
          <a:p>
            <a:r>
              <a:rPr lang="es-ES" dirty="0" smtClean="0"/>
              <a:t>Test of </a:t>
            </a:r>
            <a:r>
              <a:rPr lang="es-ES" dirty="0" err="1" smtClean="0"/>
              <a:t>the</a:t>
            </a:r>
            <a:r>
              <a:rPr lang="es-ES" dirty="0" smtClean="0"/>
              <a:t> detector and </a:t>
            </a:r>
            <a:r>
              <a:rPr lang="es-ES" dirty="0" err="1" smtClean="0"/>
              <a:t>the</a:t>
            </a:r>
            <a:r>
              <a:rPr lang="es-ES" dirty="0" smtClean="0"/>
              <a:t> Pulse-</a:t>
            </a:r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endParaRPr lang="es-ES" dirty="0" smtClean="0"/>
          </a:p>
          <a:p>
            <a:endParaRPr lang="es-ES" dirty="0" smtClean="0"/>
          </a:p>
          <a:p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energy</a:t>
            </a:r>
            <a:r>
              <a:rPr lang="es-ES" sz="2800" dirty="0" smtClean="0"/>
              <a:t> </a:t>
            </a:r>
            <a:r>
              <a:rPr lang="es-ES" sz="2800" dirty="0" err="1" smtClean="0"/>
              <a:t>resolution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good</a:t>
            </a:r>
            <a:r>
              <a:rPr lang="es-ES" sz="2800" dirty="0" smtClean="0"/>
              <a:t> up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total punch-</a:t>
            </a:r>
            <a:r>
              <a:rPr lang="es-ES" sz="2800" dirty="0" err="1" smtClean="0"/>
              <a:t>through</a:t>
            </a:r>
            <a:r>
              <a:rPr lang="es-ES" sz="2800" dirty="0" smtClean="0"/>
              <a:t> and </a:t>
            </a:r>
            <a:r>
              <a:rPr lang="es-ES" sz="2800" dirty="0" err="1" smtClean="0"/>
              <a:t>still</a:t>
            </a:r>
            <a:r>
              <a:rPr lang="es-ES" sz="2800" dirty="0" smtClean="0"/>
              <a:t> </a:t>
            </a:r>
            <a:r>
              <a:rPr lang="es-ES" sz="2800" dirty="0" err="1" smtClean="0"/>
              <a:t>acceptable</a:t>
            </a:r>
            <a:r>
              <a:rPr lang="es-ES" sz="2800" dirty="0" smtClean="0"/>
              <a:t> at 230 </a:t>
            </a:r>
            <a:r>
              <a:rPr lang="es-ES" sz="2800" dirty="0" err="1" smtClean="0"/>
              <a:t>MeV</a:t>
            </a:r>
            <a:r>
              <a:rPr lang="es-ES" sz="2800" dirty="0" smtClean="0"/>
              <a:t> </a:t>
            </a:r>
          </a:p>
          <a:p>
            <a:endParaRPr lang="es-ES" sz="2800" dirty="0" smtClean="0"/>
          </a:p>
          <a:p>
            <a:r>
              <a:rPr lang="es-ES" dirty="0" err="1" smtClean="0"/>
              <a:t>Need</a:t>
            </a:r>
            <a:r>
              <a:rPr lang="es-ES" dirty="0" smtClean="0"/>
              <a:t> of more </a:t>
            </a:r>
            <a:r>
              <a:rPr lang="es-ES" dirty="0" err="1" smtClean="0"/>
              <a:t>tests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protons</a:t>
            </a:r>
            <a:r>
              <a:rPr lang="es-ES" dirty="0" smtClean="0"/>
              <a:t> and gammas.</a:t>
            </a:r>
          </a:p>
          <a:p>
            <a:endParaRPr lang="es-ES" dirty="0" smtClean="0"/>
          </a:p>
          <a:p>
            <a:r>
              <a:rPr lang="es-ES" dirty="0" err="1" smtClean="0"/>
              <a:t>Currently</a:t>
            </a:r>
            <a:r>
              <a:rPr lang="es-ES" dirty="0" smtClean="0"/>
              <a:t> </a:t>
            </a:r>
            <a:r>
              <a:rPr lang="es-ES" dirty="0" err="1" smtClean="0"/>
              <a:t>developing</a:t>
            </a:r>
            <a:r>
              <a:rPr lang="es-ES" dirty="0" smtClean="0"/>
              <a:t> new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methods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5382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ibeiro\Desktop\R3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691628" cy="31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815036" y="44624"/>
            <a:ext cx="4293468" cy="648072"/>
            <a:chOff x="323528" y="3140968"/>
            <a:chExt cx="8181900" cy="1124744"/>
          </a:xfrm>
          <a:noFill/>
        </p:grpSpPr>
        <p:grpSp>
          <p:nvGrpSpPr>
            <p:cNvPr id="10" name="Group 11"/>
            <p:cNvGrpSpPr/>
            <p:nvPr/>
          </p:nvGrpSpPr>
          <p:grpSpPr>
            <a:xfrm>
              <a:off x="323528" y="3140968"/>
              <a:ext cx="8181900" cy="1124744"/>
              <a:chOff x="251520" y="332656"/>
              <a:chExt cx="8181900" cy="1124744"/>
            </a:xfrm>
            <a:grpFill/>
          </p:grpSpPr>
          <p:grpSp>
            <p:nvGrpSpPr>
              <p:cNvPr id="12" name="Group 9"/>
              <p:cNvGrpSpPr/>
              <p:nvPr/>
            </p:nvGrpSpPr>
            <p:grpSpPr>
              <a:xfrm>
                <a:off x="251520" y="332656"/>
                <a:ext cx="8181900" cy="1124744"/>
                <a:chOff x="251520" y="332656"/>
                <a:chExt cx="8181900" cy="1124744"/>
              </a:xfrm>
              <a:grpFill/>
            </p:grpSpPr>
            <p:pic>
              <p:nvPicPr>
                <p:cNvPr id="14" name="Picture 4" descr="C:\Users\ribeiro\Downloads\LinuxCosas\Trabajo_Master\figs\logo_iem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16016" y="332656"/>
                  <a:ext cx="1072365" cy="112474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5" name="Picture 14" descr="Logo_Ministerio.bmp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51520" y="476672"/>
                  <a:ext cx="2016224" cy="74543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6" name="Picture 3" descr="C:\Users\ribeiro\Downloads\GSI_Logo_rgb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020272" y="677372"/>
                  <a:ext cx="1413148" cy="44737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3" name="Picture 105" descr="D:\Dropbox\MisPresentaciones_y_Abstracts\s393_analysis_meeting_2013\logoR3B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742619" y="465955"/>
                <a:ext cx="1061629" cy="802805"/>
              </a:xfrm>
              <a:prstGeom prst="rect">
                <a:avLst/>
              </a:prstGeom>
              <a:grpFill/>
            </p:spPr>
          </p:pic>
        </p:grpSp>
        <p:pic>
          <p:nvPicPr>
            <p:cNvPr id="11" name="Picture 2" descr="Z:\Documents\MisPresentaciones_y_Abstracts\Zakopane_2014\logocsic75años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11760" y="3289726"/>
              <a:ext cx="2088232" cy="681728"/>
            </a:xfrm>
            <a:prstGeom prst="rect">
              <a:avLst/>
            </a:prstGeom>
            <a:grpFill/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92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ropbox\images_presentation\nucleich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56341"/>
            <a:ext cx="5575002" cy="3801659"/>
          </a:xfrm>
          <a:prstGeom prst="rect">
            <a:avLst/>
          </a:prstGeom>
          <a:noFill/>
        </p:spPr>
      </p:pic>
      <p:grpSp>
        <p:nvGrpSpPr>
          <p:cNvPr id="6" name="Group 39"/>
          <p:cNvGrpSpPr/>
          <p:nvPr/>
        </p:nvGrpSpPr>
        <p:grpSpPr>
          <a:xfrm>
            <a:off x="4815036" y="44624"/>
            <a:ext cx="4293468" cy="648072"/>
            <a:chOff x="323528" y="3140968"/>
            <a:chExt cx="8181900" cy="1124744"/>
          </a:xfrm>
          <a:noFill/>
        </p:grpSpPr>
        <p:grpSp>
          <p:nvGrpSpPr>
            <p:cNvPr id="7" name="Group 11"/>
            <p:cNvGrpSpPr/>
            <p:nvPr/>
          </p:nvGrpSpPr>
          <p:grpSpPr>
            <a:xfrm>
              <a:off x="323528" y="3140968"/>
              <a:ext cx="8181900" cy="1124744"/>
              <a:chOff x="251520" y="332656"/>
              <a:chExt cx="8181900" cy="1124744"/>
            </a:xfrm>
            <a:grpFill/>
          </p:grpSpPr>
          <p:grpSp>
            <p:nvGrpSpPr>
              <p:cNvPr id="8" name="Group 9"/>
              <p:cNvGrpSpPr/>
              <p:nvPr/>
            </p:nvGrpSpPr>
            <p:grpSpPr>
              <a:xfrm>
                <a:off x="251520" y="332656"/>
                <a:ext cx="8181900" cy="1124744"/>
                <a:chOff x="251520" y="332656"/>
                <a:chExt cx="8181900" cy="1124744"/>
              </a:xfrm>
              <a:grpFill/>
            </p:grpSpPr>
            <p:pic>
              <p:nvPicPr>
                <p:cNvPr id="45" name="Picture 4" descr="C:\Users\ribeiro\Downloads\LinuxCosas\Trabajo_Master\figs\logo_iem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16016" y="332656"/>
                  <a:ext cx="1072365" cy="112474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6" name="Picture 45" descr="Logo_Ministerio.bmp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51520" y="476672"/>
                  <a:ext cx="2016224" cy="74543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7" name="Picture 3" descr="C:\Users\ribeiro\Downloads\GSI_Logo_rgb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020272" y="677372"/>
                  <a:ext cx="1413148" cy="44737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44" name="Picture 105" descr="D:\Dropbox\MisPresentaciones_y_Abstracts\s393_analysis_meeting_2013\logoR3B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742619" y="465955"/>
                <a:ext cx="1061629" cy="802805"/>
              </a:xfrm>
              <a:prstGeom prst="rect">
                <a:avLst/>
              </a:prstGeom>
              <a:grpFill/>
            </p:spPr>
          </p:pic>
        </p:grpSp>
        <p:pic>
          <p:nvPicPr>
            <p:cNvPr id="42" name="Picture 2" descr="Z:\Documents\MisPresentaciones_y_Abstracts\Zakopane_2014\logocsic75años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11760" y="3289726"/>
              <a:ext cx="2088232" cy="681728"/>
            </a:xfrm>
            <a:prstGeom prst="rect">
              <a:avLst/>
            </a:prstGeom>
            <a:grpFill/>
          </p:spPr>
        </p:pic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S393 </a:t>
            </a:r>
            <a:r>
              <a:rPr lang="es-ES" sz="3200" dirty="0" err="1" smtClean="0"/>
              <a:t>experiment</a:t>
            </a:r>
            <a:r>
              <a:rPr lang="es-ES" sz="3200" dirty="0" smtClean="0"/>
              <a:t> &amp; </a:t>
            </a:r>
            <a:r>
              <a:rPr lang="es-ES" sz="3200" dirty="0" err="1" smtClean="0"/>
              <a:t>Motivation</a:t>
            </a:r>
            <a:endParaRPr lang="es-ES" sz="3200" dirty="0"/>
          </a:p>
        </p:txBody>
      </p:sp>
      <p:sp>
        <p:nvSpPr>
          <p:cNvPr id="5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208912" cy="50440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400" dirty="0" err="1" smtClean="0"/>
              <a:t>Study</a:t>
            </a:r>
            <a:r>
              <a:rPr lang="es-ES" sz="2400" dirty="0" smtClean="0"/>
              <a:t> </a:t>
            </a:r>
            <a:r>
              <a:rPr lang="es-ES" sz="2400" dirty="0"/>
              <a:t>light </a:t>
            </a:r>
            <a:r>
              <a:rPr lang="es-ES" sz="2400" smtClean="0"/>
              <a:t>neutron-rich</a:t>
            </a:r>
            <a:r>
              <a:rPr lang="es-ES" sz="2400" dirty="0" smtClean="0"/>
              <a:t> </a:t>
            </a:r>
            <a:r>
              <a:rPr lang="es-ES" sz="2400" dirty="0" err="1"/>
              <a:t>nuclei</a:t>
            </a:r>
            <a:r>
              <a:rPr lang="es-ES" sz="2400" dirty="0"/>
              <a:t> (Be-Ne), </a:t>
            </a:r>
            <a:r>
              <a:rPr lang="es-ES" sz="2400" dirty="0" err="1" smtClean="0"/>
              <a:t>using</a:t>
            </a:r>
            <a:r>
              <a:rPr lang="es-ES" sz="2400" dirty="0" smtClean="0"/>
              <a:t> </a:t>
            </a:r>
            <a:r>
              <a:rPr lang="es-ES" sz="2400" dirty="0" err="1" smtClean="0"/>
              <a:t>kinematically</a:t>
            </a:r>
            <a:r>
              <a:rPr lang="es-ES" sz="2400" dirty="0" smtClean="0"/>
              <a:t> </a:t>
            </a:r>
            <a:r>
              <a:rPr lang="es-ES" sz="2400" dirty="0"/>
              <a:t>complete </a:t>
            </a:r>
            <a:r>
              <a:rPr lang="es-ES" sz="2400" dirty="0" err="1" smtClean="0"/>
              <a:t>measurements</a:t>
            </a:r>
            <a:r>
              <a:rPr lang="es-ES" sz="2400" dirty="0" smtClean="0"/>
              <a:t>, and </a:t>
            </a:r>
            <a:r>
              <a:rPr lang="es-ES" sz="2400" dirty="0" err="1" smtClean="0"/>
              <a:t>inverse</a:t>
            </a:r>
            <a:r>
              <a:rPr lang="es-ES" sz="2400" dirty="0" smtClean="0"/>
              <a:t> </a:t>
            </a:r>
            <a:r>
              <a:rPr lang="es-ES" sz="2400" dirty="0" err="1" smtClean="0"/>
              <a:t>kinematics</a:t>
            </a:r>
            <a:r>
              <a:rPr lang="es-ES" sz="2400" dirty="0"/>
              <a:t> </a:t>
            </a:r>
            <a:r>
              <a:rPr lang="es-ES" sz="2400" dirty="0" smtClean="0"/>
              <a:t>in GSI.</a:t>
            </a:r>
          </a:p>
          <a:p>
            <a:pPr algn="ctr">
              <a:defRPr/>
            </a:pPr>
            <a:r>
              <a:rPr lang="es-ES" sz="2400" b="1" dirty="0" err="1" smtClean="0"/>
              <a:t>Objective</a:t>
            </a:r>
            <a:r>
              <a:rPr lang="es-ES" sz="2400" dirty="0"/>
              <a:t>: </a:t>
            </a:r>
          </a:p>
          <a:p>
            <a:pPr algn="ctr">
              <a:defRPr/>
            </a:pPr>
            <a:r>
              <a:rPr lang="es-ES" sz="2400" dirty="0" err="1"/>
              <a:t>Studying</a:t>
            </a:r>
            <a:r>
              <a:rPr lang="es-ES" sz="2400" dirty="0"/>
              <a:t> </a:t>
            </a:r>
            <a:r>
              <a:rPr lang="es-ES" sz="2400" dirty="0" err="1"/>
              <a:t>unbound</a:t>
            </a:r>
            <a:r>
              <a:rPr lang="es-ES" sz="2400" dirty="0"/>
              <a:t> </a:t>
            </a:r>
            <a:r>
              <a:rPr lang="es-ES" sz="2400" dirty="0" err="1"/>
              <a:t>nuclei</a:t>
            </a:r>
            <a:r>
              <a:rPr lang="es-ES" sz="2400" dirty="0"/>
              <a:t> </a:t>
            </a:r>
            <a:r>
              <a:rPr lang="es-ES" sz="2400" baseline="30000" dirty="0"/>
              <a:t>13</a:t>
            </a:r>
            <a:r>
              <a:rPr lang="es-ES" sz="2400" dirty="0"/>
              <a:t>Be </a:t>
            </a:r>
            <a:r>
              <a:rPr lang="es-ES" sz="2400" dirty="0" err="1"/>
              <a:t>using</a:t>
            </a:r>
            <a:r>
              <a:rPr lang="es-ES" sz="2400" dirty="0"/>
              <a:t> </a:t>
            </a:r>
            <a:r>
              <a:rPr lang="es-ES" sz="2400" dirty="0" err="1"/>
              <a:t>quasi</a:t>
            </a:r>
            <a:r>
              <a:rPr lang="es-ES" sz="2400" dirty="0"/>
              <a:t>-free </a:t>
            </a:r>
            <a:r>
              <a:rPr lang="es-ES" sz="2400" dirty="0" err="1"/>
              <a:t>scattering</a:t>
            </a:r>
            <a:r>
              <a:rPr lang="es-ES" sz="2400" dirty="0"/>
              <a:t> </a:t>
            </a:r>
            <a:r>
              <a:rPr lang="es-ES" sz="2400" dirty="0" err="1"/>
              <a:t>reactions</a:t>
            </a:r>
            <a:r>
              <a:rPr lang="es-ES" sz="2400" dirty="0"/>
              <a:t> </a:t>
            </a:r>
          </a:p>
          <a:p>
            <a:pPr>
              <a:defRPr/>
            </a:pPr>
            <a:endParaRPr lang="es-ES" sz="2400" dirty="0" smtClean="0"/>
          </a:p>
          <a:p>
            <a:pPr>
              <a:defRPr/>
            </a:pPr>
            <a:endParaRPr lang="es-ES" sz="2400" dirty="0"/>
          </a:p>
          <a:p>
            <a:pPr>
              <a:defRPr/>
            </a:pPr>
            <a:endParaRPr lang="es-ES" sz="2400" baseline="30000" dirty="0" smtClean="0"/>
          </a:p>
          <a:p>
            <a:pPr>
              <a:defRPr/>
            </a:pPr>
            <a:endParaRPr lang="es-ES" sz="2400" baseline="30000" dirty="0"/>
          </a:p>
          <a:p>
            <a:pPr>
              <a:defRPr/>
            </a:pPr>
            <a:endParaRPr lang="es-ES" sz="2400" baseline="30000" dirty="0" smtClean="0"/>
          </a:p>
          <a:p>
            <a:pPr>
              <a:defRPr/>
            </a:pPr>
            <a:endParaRPr lang="es-ES" sz="2400" baseline="30000" dirty="0" smtClean="0"/>
          </a:p>
          <a:p>
            <a:pPr>
              <a:defRPr/>
            </a:pPr>
            <a:endParaRPr lang="es-ES" sz="2400" baseline="30000" dirty="0"/>
          </a:p>
          <a:p>
            <a:pPr>
              <a:defRPr/>
            </a:pPr>
            <a:endParaRPr lang="es-ES" sz="2400" dirty="0" smtClean="0"/>
          </a:p>
          <a:p>
            <a:pPr>
              <a:defRPr/>
            </a:pPr>
            <a:endParaRPr lang="es-ES" sz="2400" dirty="0" smtClean="0"/>
          </a:p>
        </p:txBody>
      </p:sp>
      <p:sp>
        <p:nvSpPr>
          <p:cNvPr id="55" name="Content Placeholder 2"/>
          <p:cNvSpPr>
            <a:spLocks noGrp="1"/>
          </p:cNvSpPr>
          <p:nvPr>
            <p:ph sz="half" idx="2"/>
          </p:nvPr>
        </p:nvSpPr>
        <p:spPr>
          <a:xfrm>
            <a:off x="6012160" y="5229200"/>
            <a:ext cx="2880320" cy="1224136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s-ES" sz="1800" dirty="0" err="1" smtClean="0"/>
              <a:t>Study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previous</a:t>
            </a:r>
            <a:r>
              <a:rPr lang="es-ES" sz="1800" dirty="0" smtClean="0"/>
              <a:t> </a:t>
            </a:r>
            <a:r>
              <a:rPr lang="es-ES" sz="1800" dirty="0" err="1" smtClean="0"/>
              <a:t>step</a:t>
            </a:r>
            <a:r>
              <a:rPr lang="es-ES" sz="1800" dirty="0" smtClean="0"/>
              <a:t> </a:t>
            </a:r>
            <a:r>
              <a:rPr lang="es-ES" sz="1800" dirty="0" err="1" smtClean="0"/>
              <a:t>before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borromean</a:t>
            </a:r>
            <a:r>
              <a:rPr lang="es-ES" sz="1800" dirty="0" smtClean="0"/>
              <a:t> </a:t>
            </a:r>
            <a:r>
              <a:rPr lang="es-ES" sz="1800" dirty="0" err="1" smtClean="0"/>
              <a:t>nuclei</a:t>
            </a:r>
            <a:r>
              <a:rPr lang="es-ES" sz="1800" dirty="0" smtClean="0"/>
              <a:t> </a:t>
            </a:r>
            <a:r>
              <a:rPr lang="es-ES" sz="1800" baseline="30000" dirty="0" smtClean="0"/>
              <a:t>14</a:t>
            </a:r>
            <a:r>
              <a:rPr lang="es-ES" sz="1800" dirty="0" smtClean="0"/>
              <a:t>Be</a:t>
            </a:r>
          </a:p>
          <a:p>
            <a:pPr algn="just">
              <a:defRPr/>
            </a:pPr>
            <a:r>
              <a:rPr lang="es-ES" sz="1800" dirty="0" smtClean="0"/>
              <a:t>Extreme </a:t>
            </a:r>
            <a:r>
              <a:rPr lang="es-ES" sz="1800" dirty="0" err="1" smtClean="0"/>
              <a:t>nuclei</a:t>
            </a:r>
            <a:r>
              <a:rPr lang="es-ES" sz="1800" dirty="0" smtClean="0"/>
              <a:t> </a:t>
            </a:r>
            <a:r>
              <a:rPr lang="es-ES" sz="1800" dirty="0" err="1" smtClean="0"/>
              <a:t>structure</a:t>
            </a:r>
            <a:endParaRPr lang="es-ES" sz="1800" dirty="0" smtClean="0"/>
          </a:p>
          <a:p>
            <a:pPr>
              <a:defRPr/>
            </a:pPr>
            <a:endParaRPr lang="es-ES" sz="2400" dirty="0" smtClean="0"/>
          </a:p>
          <a:p>
            <a:pPr>
              <a:defRPr/>
            </a:pPr>
            <a:endParaRPr lang="es-ES" sz="2400" dirty="0"/>
          </a:p>
          <a:p>
            <a:pPr>
              <a:defRPr/>
            </a:pPr>
            <a:endParaRPr lang="es-ES" sz="2400" baseline="30000" dirty="0" smtClean="0"/>
          </a:p>
          <a:p>
            <a:pPr>
              <a:defRPr/>
            </a:pPr>
            <a:endParaRPr lang="es-ES" sz="2400" baseline="30000" dirty="0"/>
          </a:p>
          <a:p>
            <a:pPr>
              <a:defRPr/>
            </a:pPr>
            <a:endParaRPr lang="es-ES" sz="2400" baseline="30000" dirty="0" smtClean="0"/>
          </a:p>
          <a:p>
            <a:pPr>
              <a:defRPr/>
            </a:pPr>
            <a:endParaRPr lang="es-ES" sz="2400" baseline="30000" dirty="0" smtClean="0"/>
          </a:p>
          <a:p>
            <a:pPr>
              <a:defRPr/>
            </a:pPr>
            <a:endParaRPr lang="es-ES" sz="2400" baseline="30000" dirty="0"/>
          </a:p>
          <a:p>
            <a:pPr>
              <a:defRPr/>
            </a:pPr>
            <a:endParaRPr lang="es-ES" sz="2400" dirty="0" smtClean="0"/>
          </a:p>
          <a:p>
            <a:pPr>
              <a:defRPr/>
            </a:pPr>
            <a:endParaRPr lang="es-ES" sz="2400" dirty="0" smtClean="0"/>
          </a:p>
        </p:txBody>
      </p:sp>
      <p:grpSp>
        <p:nvGrpSpPr>
          <p:cNvPr id="81" name="Group 80"/>
          <p:cNvGrpSpPr/>
          <p:nvPr/>
        </p:nvGrpSpPr>
        <p:grpSpPr>
          <a:xfrm>
            <a:off x="3419872" y="3861048"/>
            <a:ext cx="5256584" cy="1872208"/>
            <a:chOff x="3419872" y="3861048"/>
            <a:chExt cx="5256584" cy="1872208"/>
          </a:xfrm>
        </p:grpSpPr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5696157" y="3861048"/>
              <a:ext cx="758705" cy="9360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baseline="30000" dirty="0" smtClean="0">
                  <a:latin typeface="Bookman Old Style" pitchFamily="18" charset="0"/>
                  <a:cs typeface="+mn-cs"/>
                </a:rPr>
                <a:t>16</a:t>
              </a:r>
              <a:r>
                <a:rPr lang="en-US" b="1" dirty="0" smtClean="0">
                  <a:latin typeface="Bookman Old Style" pitchFamily="18" charset="0"/>
                  <a:cs typeface="+mn-cs"/>
                </a:rPr>
                <a:t>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latin typeface="Bookman Old Style" pitchFamily="18" charset="0"/>
                  <a:cs typeface="+mn-cs"/>
                </a:rPr>
                <a:t>Unbound</a:t>
              </a:r>
              <a:endParaRPr lang="en-US" sz="1200" dirty="0">
                <a:latin typeface="Bookman Old Style" pitchFamily="18" charset="0"/>
                <a:cs typeface="+mn-cs"/>
              </a:endParaRPr>
            </a:p>
          </p:txBody>
        </p:sp>
        <p:sp>
          <p:nvSpPr>
            <p:cNvPr id="58" name="Rectangle 2"/>
            <p:cNvSpPr>
              <a:spLocks noChangeArrowheads="1"/>
            </p:cNvSpPr>
            <p:nvPr/>
          </p:nvSpPr>
          <p:spPr bwMode="auto">
            <a:xfrm>
              <a:off x="4937451" y="4797204"/>
              <a:ext cx="758705" cy="9360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baseline="30000" dirty="0" smtClean="0">
                  <a:latin typeface="Bookman Old Style" pitchFamily="18" charset="0"/>
                </a:rPr>
                <a:t>14</a:t>
              </a:r>
              <a:r>
                <a:rPr lang="en-US" b="1" dirty="0" smtClean="0">
                  <a:latin typeface="Bookman Old Style" pitchFamily="18" charset="0"/>
                </a:rPr>
                <a:t>Be</a:t>
              </a:r>
            </a:p>
            <a:p>
              <a:pPr algn="ctr"/>
              <a:r>
                <a:rPr lang="en-US" sz="1200" dirty="0" smtClean="0">
                  <a:latin typeface="Bookman Old Style" pitchFamily="18" charset="0"/>
                </a:rPr>
                <a:t>4.35ms</a:t>
              </a:r>
              <a:endParaRPr lang="en-US" sz="1200" dirty="0">
                <a:latin typeface="Bookman Old Style" pitchFamily="18" charset="0"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4937451" y="3861048"/>
              <a:ext cx="758705" cy="9360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baseline="30000" dirty="0" smtClean="0">
                  <a:latin typeface="Bookman Old Style" pitchFamily="18" charset="0"/>
                </a:rPr>
                <a:t>15</a:t>
              </a:r>
              <a:r>
                <a:rPr lang="en-US" b="1" dirty="0" smtClean="0">
                  <a:latin typeface="Bookman Old Style" pitchFamily="18" charset="0"/>
                </a:rPr>
                <a:t>B</a:t>
              </a:r>
            </a:p>
            <a:p>
              <a:pPr algn="ctr"/>
              <a:r>
                <a:rPr lang="en-US" sz="1200" dirty="0" smtClean="0">
                  <a:latin typeface="Bookman Old Style" pitchFamily="18" charset="0"/>
                </a:rPr>
                <a:t>9.93ms</a:t>
              </a:r>
              <a:endParaRPr lang="en-US" sz="1200" dirty="0">
                <a:latin typeface="Bookman Old Style" pitchFamily="18" charset="0"/>
              </a:endParaRPr>
            </a:p>
          </p:txBody>
        </p:sp>
        <p:sp>
          <p:nvSpPr>
            <p:cNvPr id="68" name="Rectangle 5"/>
            <p:cNvSpPr>
              <a:spLocks noChangeArrowheads="1"/>
            </p:cNvSpPr>
            <p:nvPr/>
          </p:nvSpPr>
          <p:spPr bwMode="auto">
            <a:xfrm>
              <a:off x="4178577" y="3861048"/>
              <a:ext cx="758705" cy="9360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baseline="30000" dirty="0" smtClean="0">
                  <a:latin typeface="Bookman Old Style" pitchFamily="18" charset="0"/>
                </a:rPr>
                <a:t>14</a:t>
              </a:r>
              <a:r>
                <a:rPr lang="en-US" b="1" dirty="0" smtClean="0">
                  <a:latin typeface="Bookman Old Style" pitchFamily="18" charset="0"/>
                </a:rPr>
                <a:t>B</a:t>
              </a:r>
            </a:p>
            <a:p>
              <a:pPr algn="ctr"/>
              <a:r>
                <a:rPr lang="en-US" sz="1200" dirty="0" smtClean="0">
                  <a:latin typeface="Bookman Old Style" pitchFamily="18" charset="0"/>
                </a:rPr>
                <a:t>12.5ms</a:t>
              </a:r>
              <a:endParaRPr lang="en-US" sz="1200" dirty="0">
                <a:latin typeface="Bookman Old Style" pitchFamily="18" charset="0"/>
              </a:endParaRPr>
            </a:p>
          </p:txBody>
        </p:sp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4178577" y="4797204"/>
              <a:ext cx="758705" cy="9360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baseline="30000" dirty="0" smtClean="0">
                  <a:latin typeface="Bookman Old Style" pitchFamily="18" charset="0"/>
                  <a:cs typeface="+mn-cs"/>
                </a:rPr>
                <a:t>13</a:t>
              </a:r>
              <a:r>
                <a:rPr lang="en-US" b="1" dirty="0" smtClean="0">
                  <a:latin typeface="Bookman Old Style" pitchFamily="18" charset="0"/>
                  <a:cs typeface="+mn-cs"/>
                </a:rPr>
                <a:t>Be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latin typeface="Bookman Old Style" pitchFamily="18" charset="0"/>
                  <a:cs typeface="+mn-cs"/>
                </a:rPr>
                <a:t>Unbound</a:t>
              </a:r>
              <a:endParaRPr lang="en-US" sz="1200" dirty="0">
                <a:latin typeface="Bookman Old Style" pitchFamily="18" charset="0"/>
                <a:cs typeface="+mn-cs"/>
              </a:endParaRPr>
            </a:p>
          </p:txBody>
        </p:sp>
        <p:sp>
          <p:nvSpPr>
            <p:cNvPr id="70" name="Rectangle 5"/>
            <p:cNvSpPr>
              <a:spLocks noChangeArrowheads="1"/>
            </p:cNvSpPr>
            <p:nvPr/>
          </p:nvSpPr>
          <p:spPr bwMode="auto">
            <a:xfrm>
              <a:off x="7183846" y="3861048"/>
              <a:ext cx="758705" cy="9360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baseline="30000" dirty="0" smtClean="0">
                  <a:latin typeface="Bookman Old Style" pitchFamily="18" charset="0"/>
                  <a:cs typeface="+mn-cs"/>
                </a:rPr>
                <a:t>18</a:t>
              </a:r>
              <a:r>
                <a:rPr lang="en-US" b="1" dirty="0" smtClean="0">
                  <a:latin typeface="Bookman Old Style" pitchFamily="18" charset="0"/>
                  <a:cs typeface="+mn-cs"/>
                </a:rPr>
                <a:t>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latin typeface="Bookman Old Style" pitchFamily="18" charset="0"/>
                  <a:cs typeface="+mn-cs"/>
                </a:rPr>
                <a:t>Unbound</a:t>
              </a:r>
              <a:endParaRPr lang="en-US" sz="1200" dirty="0">
                <a:latin typeface="Bookman Old Style" pitchFamily="18" charset="0"/>
                <a:cs typeface="+mn-cs"/>
              </a:endParaRPr>
            </a:p>
          </p:txBody>
        </p:sp>
        <p:sp>
          <p:nvSpPr>
            <p:cNvPr id="71" name="Rectangle 6"/>
            <p:cNvSpPr>
              <a:spLocks noChangeArrowheads="1"/>
            </p:cNvSpPr>
            <p:nvPr/>
          </p:nvSpPr>
          <p:spPr bwMode="auto">
            <a:xfrm>
              <a:off x="7917751" y="3861048"/>
              <a:ext cx="758705" cy="9360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baseline="30000" dirty="0" smtClean="0">
                  <a:latin typeface="Bookman Old Style" pitchFamily="18" charset="0"/>
                </a:rPr>
                <a:t>19</a:t>
              </a:r>
              <a:r>
                <a:rPr lang="en-US" b="1" dirty="0" smtClean="0">
                  <a:latin typeface="Bookman Old Style" pitchFamily="18" charset="0"/>
                </a:rPr>
                <a:t>B</a:t>
              </a:r>
            </a:p>
            <a:p>
              <a:pPr algn="ctr"/>
              <a:r>
                <a:rPr lang="en-US" sz="1200" dirty="0" smtClean="0">
                  <a:latin typeface="Bookman Old Style" pitchFamily="18" charset="0"/>
                </a:rPr>
                <a:t>2.92 </a:t>
              </a:r>
              <a:r>
                <a:rPr lang="en-US" sz="1200" dirty="0" err="1" smtClean="0">
                  <a:latin typeface="Bookman Old Style" pitchFamily="18" charset="0"/>
                </a:rPr>
                <a:t>ms</a:t>
              </a:r>
              <a:endParaRPr lang="en-US" sz="1200" dirty="0">
                <a:latin typeface="Bookman Old Style" pitchFamily="18" charset="0"/>
              </a:endParaRPr>
            </a:p>
          </p:txBody>
        </p:sp>
        <p:sp>
          <p:nvSpPr>
            <p:cNvPr id="72" name="Rectangle 5"/>
            <p:cNvSpPr>
              <a:spLocks noChangeArrowheads="1"/>
            </p:cNvSpPr>
            <p:nvPr/>
          </p:nvSpPr>
          <p:spPr bwMode="auto">
            <a:xfrm>
              <a:off x="6415010" y="3861048"/>
              <a:ext cx="758705" cy="9360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baseline="30000" dirty="0" smtClean="0">
                  <a:latin typeface="Bookman Old Style" pitchFamily="18" charset="0"/>
                </a:rPr>
                <a:t>17</a:t>
              </a:r>
              <a:r>
                <a:rPr lang="en-US" b="1" dirty="0" smtClean="0">
                  <a:latin typeface="Bookman Old Style" pitchFamily="18" charset="0"/>
                </a:rPr>
                <a:t>B</a:t>
              </a:r>
            </a:p>
            <a:p>
              <a:pPr algn="ctr"/>
              <a:r>
                <a:rPr lang="en-US" sz="1200" dirty="0" smtClean="0">
                  <a:latin typeface="Bookman Old Style" pitchFamily="18" charset="0"/>
                </a:rPr>
                <a:t>5.08ms</a:t>
              </a:r>
              <a:endParaRPr lang="en-US" sz="1200" dirty="0">
                <a:latin typeface="Bookman Old Style" pitchFamily="18" charset="0"/>
              </a:endParaRPr>
            </a:p>
          </p:txBody>
        </p:sp>
        <p:sp>
          <p:nvSpPr>
            <p:cNvPr id="73" name="Rectangle 5"/>
            <p:cNvSpPr>
              <a:spLocks noChangeArrowheads="1"/>
            </p:cNvSpPr>
            <p:nvPr/>
          </p:nvSpPr>
          <p:spPr bwMode="auto">
            <a:xfrm>
              <a:off x="3419872" y="3861048"/>
              <a:ext cx="758705" cy="9360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baseline="30000" dirty="0" smtClean="0">
                  <a:latin typeface="Bookman Old Style" pitchFamily="18" charset="0"/>
                </a:rPr>
                <a:t>13</a:t>
              </a:r>
              <a:r>
                <a:rPr lang="en-US" b="1" dirty="0" smtClean="0">
                  <a:latin typeface="Bookman Old Style" pitchFamily="18" charset="0"/>
                </a:rPr>
                <a:t>B</a:t>
              </a:r>
            </a:p>
            <a:p>
              <a:pPr algn="ctr"/>
              <a:r>
                <a:rPr lang="en-US" sz="1200" dirty="0" smtClean="0">
                  <a:latin typeface="Bookman Old Style" pitchFamily="18" charset="0"/>
                </a:rPr>
                <a:t>17.3ms</a:t>
              </a:r>
              <a:endParaRPr lang="en-US" sz="1200" dirty="0">
                <a:latin typeface="Bookman Old Style" pitchFamily="18" charset="0"/>
              </a:endParaRPr>
            </a:p>
          </p:txBody>
        </p:sp>
        <p:sp>
          <p:nvSpPr>
            <p:cNvPr id="74" name="Rectangle 3"/>
            <p:cNvSpPr>
              <a:spLocks noChangeArrowheads="1"/>
            </p:cNvSpPr>
            <p:nvPr/>
          </p:nvSpPr>
          <p:spPr bwMode="auto">
            <a:xfrm>
              <a:off x="3419872" y="4797204"/>
              <a:ext cx="758705" cy="9360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baseline="30000" dirty="0" smtClean="0">
                  <a:latin typeface="Bookman Old Style" pitchFamily="18" charset="0"/>
                </a:rPr>
                <a:t>12</a:t>
              </a:r>
              <a:r>
                <a:rPr lang="en-US" b="1" dirty="0" smtClean="0">
                  <a:latin typeface="Bookman Old Style" pitchFamily="18" charset="0"/>
                </a:rPr>
                <a:t>Be</a:t>
              </a:r>
            </a:p>
            <a:p>
              <a:pPr algn="ctr"/>
              <a:r>
                <a:rPr lang="en-US" sz="1200" dirty="0" smtClean="0">
                  <a:latin typeface="Bookman Old Style" pitchFamily="18" charset="0"/>
                </a:rPr>
                <a:t>21.5 </a:t>
              </a:r>
              <a:r>
                <a:rPr lang="en-US" sz="1200" dirty="0" err="1" smtClean="0">
                  <a:latin typeface="Bookman Old Style" pitchFamily="18" charset="0"/>
                </a:rPr>
                <a:t>ms</a:t>
              </a:r>
              <a:endParaRPr lang="en-US" sz="1200" dirty="0">
                <a:latin typeface="Bookman Old Style" pitchFamily="18" charset="0"/>
              </a:endParaRPr>
            </a:p>
          </p:txBody>
        </p:sp>
      </p:grpSp>
      <p:cxnSp>
        <p:nvCxnSpPr>
          <p:cNvPr id="75" name="33 Conector recto"/>
          <p:cNvCxnSpPr/>
          <p:nvPr/>
        </p:nvCxnSpPr>
        <p:spPr>
          <a:xfrm flipV="1">
            <a:off x="323528" y="3861048"/>
            <a:ext cx="3096344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33 Conector recto"/>
          <p:cNvCxnSpPr/>
          <p:nvPr/>
        </p:nvCxnSpPr>
        <p:spPr>
          <a:xfrm flipV="1">
            <a:off x="323528" y="5733256"/>
            <a:ext cx="3096344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4815036" y="44624"/>
            <a:ext cx="4293468" cy="648072"/>
            <a:chOff x="323528" y="3140968"/>
            <a:chExt cx="8181900" cy="1124744"/>
          </a:xfrm>
          <a:noFill/>
        </p:grpSpPr>
        <p:grpSp>
          <p:nvGrpSpPr>
            <p:cNvPr id="100" name="Group 11"/>
            <p:cNvGrpSpPr/>
            <p:nvPr/>
          </p:nvGrpSpPr>
          <p:grpSpPr>
            <a:xfrm>
              <a:off x="323528" y="3140968"/>
              <a:ext cx="8181900" cy="1124744"/>
              <a:chOff x="251520" y="332656"/>
              <a:chExt cx="8181900" cy="1124744"/>
            </a:xfrm>
            <a:grpFill/>
          </p:grpSpPr>
          <p:grpSp>
            <p:nvGrpSpPr>
              <p:cNvPr id="102" name="Group 9"/>
              <p:cNvGrpSpPr/>
              <p:nvPr/>
            </p:nvGrpSpPr>
            <p:grpSpPr>
              <a:xfrm>
                <a:off x="251520" y="332656"/>
                <a:ext cx="8181900" cy="1124744"/>
                <a:chOff x="251520" y="332656"/>
                <a:chExt cx="8181900" cy="1124744"/>
              </a:xfrm>
              <a:grpFill/>
            </p:grpSpPr>
            <p:pic>
              <p:nvPicPr>
                <p:cNvPr id="104" name="Picture 4" descr="C:\Users\ribeiro\Downloads\LinuxCosas\Trabajo_Master\figs\logo_iem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16016" y="332656"/>
                  <a:ext cx="1072365" cy="112474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05" name="Picture 104" descr="Logo_Ministerio.bmp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51520" y="476672"/>
                  <a:ext cx="2016224" cy="74543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06" name="Picture 3" descr="C:\Users\ribeiro\Downloads\GSI_Logo_rgb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020272" y="677372"/>
                  <a:ext cx="1413148" cy="44737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03" name="Picture 105" descr="D:\Dropbox\MisPresentaciones_y_Abstracts\s393_analysis_meeting_2013\logoR3B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742619" y="465955"/>
                <a:ext cx="1061629" cy="802805"/>
              </a:xfrm>
              <a:prstGeom prst="rect">
                <a:avLst/>
              </a:prstGeom>
              <a:grpFill/>
            </p:spPr>
          </p:pic>
        </p:grpSp>
        <p:pic>
          <p:nvPicPr>
            <p:cNvPr id="101" name="Picture 2" descr="Z:\Documents\MisPresentaciones_y_Abstracts\Zakopane_2014\logocsic75años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11760" y="3289726"/>
              <a:ext cx="2088232" cy="681728"/>
            </a:xfrm>
            <a:prstGeom prst="rect">
              <a:avLst/>
            </a:prstGeom>
            <a:grpFill/>
          </p:spPr>
        </p:pic>
      </p:grpSp>
      <p:sp>
        <p:nvSpPr>
          <p:cNvPr id="167" name="Rounded Rectangle 132"/>
          <p:cNvSpPr/>
          <p:nvPr/>
        </p:nvSpPr>
        <p:spPr bwMode="auto">
          <a:xfrm>
            <a:off x="179512" y="116632"/>
            <a:ext cx="3049334" cy="721577"/>
          </a:xfrm>
          <a:prstGeom prst="roundRect">
            <a:avLst/>
          </a:prstGeom>
          <a:solidFill>
            <a:srgbClr val="00B8FF">
              <a:alpha val="3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14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B(p,2p)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13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Be </a:t>
            </a:r>
          </a:p>
          <a:p>
            <a:pPr marL="0" marR="0" lvl="0" indent="0" defTabSz="45720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7824" y="0"/>
            <a:ext cx="61561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Quasi</a:t>
            </a:r>
            <a:r>
              <a:rPr lang="es-ES" dirty="0" smtClean="0"/>
              <a:t>-Free </a:t>
            </a:r>
            <a:r>
              <a:rPr lang="es-ES" dirty="0" err="1" smtClean="0"/>
              <a:t>Scattering</a:t>
            </a:r>
            <a:r>
              <a:rPr lang="es-ES" dirty="0" smtClean="0"/>
              <a:t>: </a:t>
            </a:r>
            <a:r>
              <a:rPr lang="es-ES" dirty="0" err="1" smtClean="0"/>
              <a:t>Knockout</a:t>
            </a:r>
            <a:r>
              <a:rPr lang="es-ES" dirty="0" smtClean="0"/>
              <a:t> </a:t>
            </a:r>
            <a:r>
              <a:rPr lang="es-ES" dirty="0" err="1" smtClean="0"/>
              <a:t>reaction</a:t>
            </a:r>
            <a:endParaRPr lang="es-ES" dirty="0"/>
          </a:p>
        </p:txBody>
      </p:sp>
      <p:sp>
        <p:nvSpPr>
          <p:cNvPr id="36" name="1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268289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 err="1" smtClean="0">
                <a:latin typeface="Calibri" pitchFamily="34" charset="0"/>
              </a:rPr>
              <a:t>Direct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Reaction</a:t>
            </a:r>
            <a:r>
              <a:rPr lang="es-ES" sz="2000" dirty="0" smtClean="0">
                <a:latin typeface="Calibri" pitchFamily="34" charset="0"/>
              </a:rPr>
              <a:t>: </a:t>
            </a:r>
          </a:p>
          <a:p>
            <a:pPr>
              <a:buNone/>
            </a:pPr>
            <a:r>
              <a:rPr lang="es-ES" sz="2000" dirty="0" smtClean="0">
                <a:latin typeface="Calibri" pitchFamily="34" charset="0"/>
              </a:rPr>
              <a:t>	</a:t>
            </a:r>
            <a:r>
              <a:rPr lang="es-ES" sz="2000" dirty="0" err="1" smtClean="0">
                <a:latin typeface="Calibri" pitchFamily="34" charset="0"/>
              </a:rPr>
              <a:t>These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reactions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occur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quickly</a:t>
            </a:r>
            <a:r>
              <a:rPr lang="es-ES" sz="2000" dirty="0" smtClean="0">
                <a:latin typeface="Calibri" pitchFamily="34" charset="0"/>
              </a:rPr>
              <a:t> and </a:t>
            </a:r>
            <a:r>
              <a:rPr lang="es-ES" sz="2000" dirty="0" err="1" smtClean="0">
                <a:latin typeface="Calibri" pitchFamily="34" charset="0"/>
              </a:rPr>
              <a:t>proceed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directly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from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initial</a:t>
            </a:r>
            <a:r>
              <a:rPr lang="es-ES" sz="2000" dirty="0" smtClean="0">
                <a:latin typeface="Calibri" pitchFamily="34" charset="0"/>
              </a:rPr>
              <a:t> to final </a:t>
            </a:r>
            <a:r>
              <a:rPr lang="es-ES" sz="2000" dirty="0" err="1" smtClean="0">
                <a:latin typeface="Calibri" pitchFamily="34" charset="0"/>
              </a:rPr>
              <a:t>states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without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producing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an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intermediate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compound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state</a:t>
            </a:r>
            <a:r>
              <a:rPr lang="es-ES" sz="2000" dirty="0" smtClean="0">
                <a:latin typeface="Calibri" pitchFamily="34" charset="0"/>
              </a:rPr>
              <a:t>.</a:t>
            </a:r>
            <a:br>
              <a:rPr lang="es-ES" sz="2000" dirty="0" smtClean="0">
                <a:latin typeface="Calibri" pitchFamily="34" charset="0"/>
              </a:rPr>
            </a:br>
            <a:endParaRPr lang="es-ES" sz="2000" dirty="0" smtClean="0">
              <a:latin typeface="Calibri" pitchFamily="34" charset="0"/>
            </a:endParaRPr>
          </a:p>
          <a:p>
            <a:r>
              <a:rPr lang="es-ES" sz="2000" dirty="0" err="1" smtClean="0">
                <a:latin typeface="Calibri" pitchFamily="34" charset="0"/>
              </a:rPr>
              <a:t>If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both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outgoing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particles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have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the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same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masses</a:t>
            </a:r>
            <a:r>
              <a:rPr lang="es-ES" sz="2000" dirty="0" smtClean="0">
                <a:latin typeface="Calibri" pitchFamily="34" charset="0"/>
              </a:rPr>
              <a:t>, in </a:t>
            </a:r>
            <a:r>
              <a:rPr lang="es-ES" sz="2000" dirty="0" err="1" smtClean="0">
                <a:latin typeface="Calibri" pitchFamily="34" charset="0"/>
              </a:rPr>
              <a:t>the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lab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system</a:t>
            </a:r>
            <a:r>
              <a:rPr lang="es-ES" sz="2000" dirty="0" smtClean="0">
                <a:latin typeface="Calibri" pitchFamily="34" charset="0"/>
              </a:rPr>
              <a:t>:</a:t>
            </a:r>
          </a:p>
          <a:p>
            <a:endParaRPr lang="es-ES" sz="2000" dirty="0" smtClean="0">
              <a:latin typeface="Calibri" pitchFamily="34" charset="0"/>
            </a:endParaRPr>
          </a:p>
          <a:p>
            <a:endParaRPr lang="es-E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s-ES" sz="2000" dirty="0" smtClean="0">
                <a:latin typeface="Calibri" pitchFamily="34" charset="0"/>
              </a:rPr>
              <a:t>	        (p,2p), (</a:t>
            </a:r>
            <a:r>
              <a:rPr lang="es-ES" sz="2000" dirty="0" err="1" smtClean="0">
                <a:latin typeface="Calibri" pitchFamily="34" charset="0"/>
              </a:rPr>
              <a:t>p,np</a:t>
            </a:r>
            <a:r>
              <a:rPr lang="es-ES" sz="2000" dirty="0" smtClean="0">
                <a:latin typeface="Calibri" pitchFamily="34" charset="0"/>
              </a:rPr>
              <a:t>)</a:t>
            </a:r>
          </a:p>
          <a:p>
            <a:endParaRPr lang="es-ES" sz="2000" b="1" dirty="0" smtClean="0">
              <a:latin typeface="Calibri" pitchFamily="34" charset="0"/>
            </a:endParaRPr>
          </a:p>
          <a:p>
            <a:endParaRPr lang="es-ES" sz="2000" b="1" dirty="0" smtClean="0">
              <a:latin typeface="Calibri" pitchFamily="34" charset="0"/>
            </a:endParaRPr>
          </a:p>
          <a:p>
            <a:endParaRPr lang="es-ES" sz="2000" b="1" dirty="0" smtClean="0">
              <a:latin typeface="Calibri" pitchFamily="34" charset="0"/>
            </a:endParaRPr>
          </a:p>
          <a:p>
            <a:endParaRPr lang="es-ES" sz="2000" b="1" dirty="0" smtClean="0">
              <a:latin typeface="Calibri" pitchFamily="34" charset="0"/>
            </a:endParaRPr>
          </a:p>
          <a:p>
            <a:endParaRPr lang="es-ES" sz="1200" b="1" dirty="0" smtClean="0">
              <a:latin typeface="Calibri" pitchFamily="34" charset="0"/>
            </a:endParaRPr>
          </a:p>
          <a:p>
            <a:endParaRPr lang="es-E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85" name="Group 86"/>
          <p:cNvGrpSpPr/>
          <p:nvPr/>
        </p:nvGrpSpPr>
        <p:grpSpPr>
          <a:xfrm>
            <a:off x="3419872" y="4581128"/>
            <a:ext cx="5355440" cy="2138876"/>
            <a:chOff x="22268779" y="23204462"/>
            <a:chExt cx="5832648" cy="2520212"/>
          </a:xfrm>
        </p:grpSpPr>
        <p:grpSp>
          <p:nvGrpSpPr>
            <p:cNvPr id="86" name="Group 95"/>
            <p:cNvGrpSpPr/>
            <p:nvPr/>
          </p:nvGrpSpPr>
          <p:grpSpPr>
            <a:xfrm>
              <a:off x="22268779" y="23204462"/>
              <a:ext cx="5832648" cy="2448272"/>
              <a:chOff x="3654787" y="4842422"/>
              <a:chExt cx="4738998" cy="1584088"/>
            </a:xfrm>
          </p:grpSpPr>
          <p:sp>
            <p:nvSpPr>
              <p:cNvPr id="89" name="Rectangle 6"/>
              <p:cNvSpPr>
                <a:spLocks noChangeArrowheads="1"/>
              </p:cNvSpPr>
              <p:nvPr/>
            </p:nvSpPr>
            <p:spPr bwMode="auto">
              <a:xfrm>
                <a:off x="5706939" y="4842422"/>
                <a:ext cx="684000" cy="792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baseline="30000" dirty="0" smtClean="0">
                    <a:latin typeface="Bookman Old Style" pitchFamily="18" charset="0"/>
                    <a:cs typeface="+mn-cs"/>
                  </a:rPr>
                  <a:t>16</a:t>
                </a:r>
                <a:r>
                  <a:rPr lang="en-US" b="1" dirty="0" smtClean="0">
                    <a:latin typeface="Bookman Old Style" pitchFamily="18" charset="0"/>
                    <a:cs typeface="+mn-cs"/>
                  </a:rPr>
                  <a:t>B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latin typeface="Bookman Old Style" pitchFamily="18" charset="0"/>
                    <a:cs typeface="+mn-cs"/>
                  </a:rPr>
                  <a:t>Unbound</a:t>
                </a:r>
                <a:endParaRPr lang="en-US" sz="1200" dirty="0">
                  <a:latin typeface="Bookman Old Style" pitchFamily="18" charset="0"/>
                  <a:cs typeface="+mn-cs"/>
                </a:endParaRPr>
              </a:p>
            </p:txBody>
          </p:sp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5022939" y="5634510"/>
                <a:ext cx="684000" cy="792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 baseline="30000" dirty="0" smtClean="0">
                    <a:latin typeface="Bookman Old Style" pitchFamily="18" charset="0"/>
                  </a:rPr>
                  <a:t>14</a:t>
                </a:r>
                <a:r>
                  <a:rPr lang="en-US" b="1" dirty="0" smtClean="0">
                    <a:latin typeface="Bookman Old Style" pitchFamily="18" charset="0"/>
                  </a:rPr>
                  <a:t>Be</a:t>
                </a:r>
              </a:p>
              <a:p>
                <a:pPr algn="ctr"/>
                <a:r>
                  <a:rPr lang="en-US" sz="1200" dirty="0" smtClean="0">
                    <a:latin typeface="Bookman Old Style" pitchFamily="18" charset="0"/>
                  </a:rPr>
                  <a:t>4.35ms</a:t>
                </a:r>
                <a:endParaRPr lang="en-US" sz="1200" dirty="0">
                  <a:latin typeface="Bookman Old Style" pitchFamily="18" charset="0"/>
                </a:endParaRPr>
              </a:p>
            </p:txBody>
          </p:sp>
          <p:sp>
            <p:nvSpPr>
              <p:cNvPr id="91" name="Rectangle 5"/>
              <p:cNvSpPr>
                <a:spLocks noChangeArrowheads="1"/>
              </p:cNvSpPr>
              <p:nvPr/>
            </p:nvSpPr>
            <p:spPr bwMode="auto">
              <a:xfrm>
                <a:off x="5022939" y="4842422"/>
                <a:ext cx="684000" cy="792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 baseline="30000" dirty="0" smtClean="0">
                    <a:latin typeface="Bookman Old Style" pitchFamily="18" charset="0"/>
                  </a:rPr>
                  <a:t>15</a:t>
                </a:r>
                <a:r>
                  <a:rPr lang="en-US" b="1" dirty="0" smtClean="0">
                    <a:latin typeface="Bookman Old Style" pitchFamily="18" charset="0"/>
                  </a:rPr>
                  <a:t>B</a:t>
                </a:r>
              </a:p>
              <a:p>
                <a:pPr algn="ctr"/>
                <a:r>
                  <a:rPr lang="en-US" sz="1200" dirty="0" smtClean="0">
                    <a:latin typeface="Bookman Old Style" pitchFamily="18" charset="0"/>
                  </a:rPr>
                  <a:t>9.93ms</a:t>
                </a:r>
                <a:endParaRPr lang="en-US" sz="1200" dirty="0">
                  <a:latin typeface="Bookman Old Style" pitchFamily="18" charset="0"/>
                </a:endParaRPr>
              </a:p>
            </p:txBody>
          </p:sp>
          <p:sp>
            <p:nvSpPr>
              <p:cNvPr id="92" name="Rectangle 5"/>
              <p:cNvSpPr>
                <a:spLocks noChangeArrowheads="1"/>
              </p:cNvSpPr>
              <p:nvPr/>
            </p:nvSpPr>
            <p:spPr bwMode="auto">
              <a:xfrm>
                <a:off x="4338787" y="4842422"/>
                <a:ext cx="684000" cy="792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 baseline="30000" dirty="0" smtClean="0">
                    <a:latin typeface="Bookman Old Style" pitchFamily="18" charset="0"/>
                  </a:rPr>
                  <a:t>14</a:t>
                </a:r>
                <a:r>
                  <a:rPr lang="en-US" b="1" dirty="0" smtClean="0">
                    <a:latin typeface="Bookman Old Style" pitchFamily="18" charset="0"/>
                  </a:rPr>
                  <a:t>B</a:t>
                </a:r>
              </a:p>
              <a:p>
                <a:pPr algn="ctr"/>
                <a:r>
                  <a:rPr lang="en-US" sz="1200" dirty="0" smtClean="0">
                    <a:latin typeface="Bookman Old Style" pitchFamily="18" charset="0"/>
                  </a:rPr>
                  <a:t>12.5ms</a:t>
                </a:r>
                <a:endParaRPr lang="en-US" sz="1200" dirty="0">
                  <a:latin typeface="Bookman Old Style" pitchFamily="18" charset="0"/>
                </a:endParaRPr>
              </a:p>
            </p:txBody>
          </p:sp>
          <p:sp>
            <p:nvSpPr>
              <p:cNvPr id="93" name="Rectangle 3"/>
              <p:cNvSpPr>
                <a:spLocks noChangeArrowheads="1"/>
              </p:cNvSpPr>
              <p:nvPr/>
            </p:nvSpPr>
            <p:spPr bwMode="auto">
              <a:xfrm>
                <a:off x="4338787" y="5634510"/>
                <a:ext cx="684000" cy="792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baseline="30000" dirty="0" smtClean="0">
                    <a:latin typeface="Bookman Old Style" pitchFamily="18" charset="0"/>
                    <a:cs typeface="+mn-cs"/>
                  </a:rPr>
                  <a:t>13</a:t>
                </a:r>
                <a:r>
                  <a:rPr lang="en-US" b="1" dirty="0" smtClean="0">
                    <a:latin typeface="Bookman Old Style" pitchFamily="18" charset="0"/>
                    <a:cs typeface="+mn-cs"/>
                  </a:rPr>
                  <a:t>Be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latin typeface="Bookman Old Style" pitchFamily="18" charset="0"/>
                    <a:cs typeface="+mn-cs"/>
                  </a:rPr>
                  <a:t>Unbound</a:t>
                </a:r>
                <a:endParaRPr lang="en-US" sz="1200" dirty="0">
                  <a:latin typeface="Bookman Old Style" pitchFamily="18" charset="0"/>
                  <a:cs typeface="+mn-cs"/>
                </a:endParaRPr>
              </a:p>
            </p:txBody>
          </p:sp>
          <p:sp>
            <p:nvSpPr>
              <p:cNvPr id="94" name="Rectangle 5"/>
              <p:cNvSpPr>
                <a:spLocks noChangeArrowheads="1"/>
              </p:cNvSpPr>
              <p:nvPr/>
            </p:nvSpPr>
            <p:spPr bwMode="auto">
              <a:xfrm>
                <a:off x="7048144" y="4842422"/>
                <a:ext cx="684000" cy="792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baseline="30000" dirty="0" smtClean="0">
                    <a:latin typeface="Bookman Old Style" pitchFamily="18" charset="0"/>
                    <a:cs typeface="+mn-cs"/>
                  </a:rPr>
                  <a:t>18</a:t>
                </a:r>
                <a:r>
                  <a:rPr lang="en-US" b="1" dirty="0" smtClean="0">
                    <a:latin typeface="Bookman Old Style" pitchFamily="18" charset="0"/>
                    <a:cs typeface="+mn-cs"/>
                  </a:rPr>
                  <a:t>B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latin typeface="Bookman Old Style" pitchFamily="18" charset="0"/>
                    <a:cs typeface="+mn-cs"/>
                  </a:rPr>
                  <a:t>Unbound</a:t>
                </a:r>
                <a:endParaRPr lang="en-US" sz="1200" dirty="0">
                  <a:latin typeface="Bookman Old Style" pitchFamily="18" charset="0"/>
                  <a:cs typeface="+mn-cs"/>
                </a:endParaRPr>
              </a:p>
            </p:txBody>
          </p:sp>
          <p:sp>
            <p:nvSpPr>
              <p:cNvPr id="95" name="Rectangle 6"/>
              <p:cNvSpPr>
                <a:spLocks noChangeArrowheads="1"/>
              </p:cNvSpPr>
              <p:nvPr/>
            </p:nvSpPr>
            <p:spPr bwMode="auto">
              <a:xfrm>
                <a:off x="7709785" y="4842422"/>
                <a:ext cx="684000" cy="792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 baseline="30000" dirty="0" smtClean="0">
                    <a:latin typeface="Bookman Old Style" pitchFamily="18" charset="0"/>
                  </a:rPr>
                  <a:t>19</a:t>
                </a:r>
                <a:r>
                  <a:rPr lang="en-US" b="1" dirty="0" smtClean="0">
                    <a:latin typeface="Bookman Old Style" pitchFamily="18" charset="0"/>
                  </a:rPr>
                  <a:t>B</a:t>
                </a:r>
              </a:p>
              <a:p>
                <a:pPr algn="ctr"/>
                <a:r>
                  <a:rPr lang="en-US" sz="1200" dirty="0" smtClean="0">
                    <a:latin typeface="Bookman Old Style" pitchFamily="18" charset="0"/>
                  </a:rPr>
                  <a:t>2.92 </a:t>
                </a:r>
                <a:r>
                  <a:rPr lang="en-US" sz="1200" dirty="0" err="1" smtClean="0">
                    <a:latin typeface="Bookman Old Style" pitchFamily="18" charset="0"/>
                  </a:rPr>
                  <a:t>ms</a:t>
                </a:r>
                <a:endParaRPr lang="en-US" sz="1200" dirty="0">
                  <a:latin typeface="Bookman Old Style" pitchFamily="18" charset="0"/>
                </a:endParaRPr>
              </a:p>
            </p:txBody>
          </p:sp>
          <p:sp>
            <p:nvSpPr>
              <p:cNvPr id="96" name="Rectangle 5"/>
              <p:cNvSpPr>
                <a:spLocks noChangeArrowheads="1"/>
              </p:cNvSpPr>
              <p:nvPr/>
            </p:nvSpPr>
            <p:spPr bwMode="auto">
              <a:xfrm>
                <a:off x="6355011" y="4842422"/>
                <a:ext cx="684000" cy="792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 baseline="30000" dirty="0" smtClean="0">
                    <a:latin typeface="Bookman Old Style" pitchFamily="18" charset="0"/>
                  </a:rPr>
                  <a:t>17</a:t>
                </a:r>
                <a:r>
                  <a:rPr lang="en-US" b="1" dirty="0" smtClean="0">
                    <a:latin typeface="Bookman Old Style" pitchFamily="18" charset="0"/>
                  </a:rPr>
                  <a:t>B</a:t>
                </a:r>
              </a:p>
              <a:p>
                <a:pPr algn="ctr"/>
                <a:r>
                  <a:rPr lang="en-US" sz="1200" dirty="0" smtClean="0">
                    <a:latin typeface="Bookman Old Style" pitchFamily="18" charset="0"/>
                  </a:rPr>
                  <a:t>5.08ms</a:t>
                </a:r>
                <a:endParaRPr lang="en-US" sz="1200" dirty="0">
                  <a:latin typeface="Bookman Old Style" pitchFamily="18" charset="0"/>
                </a:endParaRPr>
              </a:p>
            </p:txBody>
          </p:sp>
          <p:sp>
            <p:nvSpPr>
              <p:cNvPr id="97" name="Rectangle 5"/>
              <p:cNvSpPr>
                <a:spLocks noChangeArrowheads="1"/>
              </p:cNvSpPr>
              <p:nvPr/>
            </p:nvSpPr>
            <p:spPr bwMode="auto">
              <a:xfrm>
                <a:off x="3654787" y="4842422"/>
                <a:ext cx="684000" cy="792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 baseline="30000" dirty="0" smtClean="0">
                    <a:latin typeface="Bookman Old Style" pitchFamily="18" charset="0"/>
                  </a:rPr>
                  <a:t>13</a:t>
                </a:r>
                <a:r>
                  <a:rPr lang="en-US" b="1" dirty="0" smtClean="0">
                    <a:latin typeface="Bookman Old Style" pitchFamily="18" charset="0"/>
                  </a:rPr>
                  <a:t>B</a:t>
                </a:r>
              </a:p>
              <a:p>
                <a:pPr algn="ctr"/>
                <a:r>
                  <a:rPr lang="en-US" sz="1200" dirty="0" smtClean="0">
                    <a:latin typeface="Bookman Old Style" pitchFamily="18" charset="0"/>
                  </a:rPr>
                  <a:t>17.3ms</a:t>
                </a:r>
                <a:endParaRPr lang="en-US" sz="1200" dirty="0">
                  <a:latin typeface="Bookman Old Style" pitchFamily="18" charset="0"/>
                </a:endParaRPr>
              </a:p>
            </p:txBody>
          </p:sp>
          <p:sp>
            <p:nvSpPr>
              <p:cNvPr id="98" name="Rectangle 3"/>
              <p:cNvSpPr>
                <a:spLocks noChangeArrowheads="1"/>
              </p:cNvSpPr>
              <p:nvPr/>
            </p:nvSpPr>
            <p:spPr bwMode="auto">
              <a:xfrm>
                <a:off x="3654787" y="5634510"/>
                <a:ext cx="684000" cy="792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 baseline="30000" dirty="0" smtClean="0">
                    <a:latin typeface="Bookman Old Style" pitchFamily="18" charset="0"/>
                  </a:rPr>
                  <a:t>12</a:t>
                </a:r>
                <a:r>
                  <a:rPr lang="en-US" b="1" dirty="0" smtClean="0">
                    <a:latin typeface="Bookman Old Style" pitchFamily="18" charset="0"/>
                  </a:rPr>
                  <a:t>Be</a:t>
                </a:r>
              </a:p>
              <a:p>
                <a:pPr algn="ctr"/>
                <a:r>
                  <a:rPr lang="en-US" sz="1200" dirty="0" smtClean="0">
                    <a:latin typeface="Bookman Old Style" pitchFamily="18" charset="0"/>
                  </a:rPr>
                  <a:t>21.5 </a:t>
                </a:r>
                <a:r>
                  <a:rPr lang="en-US" sz="1200" dirty="0" err="1" smtClean="0">
                    <a:latin typeface="Bookman Old Style" pitchFamily="18" charset="0"/>
                  </a:rPr>
                  <a:t>ms</a:t>
                </a:r>
                <a:endParaRPr lang="en-US" sz="1200" dirty="0">
                  <a:latin typeface="Bookman Old Style" pitchFamily="18" charset="0"/>
                </a:endParaRPr>
              </a:p>
            </p:txBody>
          </p:sp>
        </p:grpSp>
        <p:sp>
          <p:nvSpPr>
            <p:cNvPr id="87" name="Left Arrow 82"/>
            <p:cNvSpPr/>
            <p:nvPr/>
          </p:nvSpPr>
          <p:spPr bwMode="auto">
            <a:xfrm>
              <a:off x="22684894" y="25292626"/>
              <a:ext cx="936104" cy="432048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Left Arrow 83"/>
            <p:cNvSpPr/>
            <p:nvPr/>
          </p:nvSpPr>
          <p:spPr bwMode="auto">
            <a:xfrm rot="16200000">
              <a:off x="23240887" y="24176570"/>
              <a:ext cx="648072" cy="432048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2555776" y="1037055"/>
            <a:ext cx="6588224" cy="3249864"/>
            <a:chOff x="2555776" y="1037055"/>
            <a:chExt cx="6588224" cy="3249864"/>
          </a:xfrm>
        </p:grpSpPr>
        <p:grpSp>
          <p:nvGrpSpPr>
            <p:cNvPr id="168" name="Group 262"/>
            <p:cNvGrpSpPr/>
            <p:nvPr/>
          </p:nvGrpSpPr>
          <p:grpSpPr>
            <a:xfrm>
              <a:off x="2555776" y="1037055"/>
              <a:ext cx="6588224" cy="3249864"/>
              <a:chOff x="179512" y="764704"/>
              <a:chExt cx="8964488" cy="4320480"/>
            </a:xfrm>
          </p:grpSpPr>
          <p:grpSp>
            <p:nvGrpSpPr>
              <p:cNvPr id="169" name="Group 108"/>
              <p:cNvGrpSpPr/>
              <p:nvPr/>
            </p:nvGrpSpPr>
            <p:grpSpPr>
              <a:xfrm>
                <a:off x="4355976" y="1916936"/>
                <a:ext cx="936104" cy="936000"/>
                <a:chOff x="1475656" y="2276872"/>
                <a:chExt cx="936104" cy="936000"/>
              </a:xfrm>
            </p:grpSpPr>
            <p:grpSp>
              <p:nvGrpSpPr>
                <p:cNvPr id="231" name="Group 325"/>
                <p:cNvGrpSpPr/>
                <p:nvPr/>
              </p:nvGrpSpPr>
              <p:grpSpPr>
                <a:xfrm>
                  <a:off x="1475656" y="2276872"/>
                  <a:ext cx="936104" cy="936000"/>
                  <a:chOff x="0" y="2564904"/>
                  <a:chExt cx="936104" cy="936000"/>
                </a:xfrm>
              </p:grpSpPr>
              <p:sp>
                <p:nvSpPr>
                  <p:cNvPr id="237" name="Oval 331"/>
                  <p:cNvSpPr>
                    <a:spLocks noChangeAspect="1"/>
                  </p:cNvSpPr>
                  <p:nvPr/>
                </p:nvSpPr>
                <p:spPr bwMode="auto">
                  <a:xfrm>
                    <a:off x="0" y="2564904"/>
                    <a:ext cx="936104" cy="936000"/>
                  </a:xfrm>
                  <a:prstGeom prst="ellipse">
                    <a:avLst/>
                  </a:prstGeom>
                  <a:solidFill>
                    <a:srgbClr val="FFFFFF">
                      <a:lumMod val="40000"/>
                      <a:lumOff val="6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freezing" dir="t"/>
                  </a:scene3d>
                  <a:sp3d prstMaterial="dkEdge">
                    <a:bevelT w="468000" h="468630"/>
                    <a:bevelB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38" name="Oval 332"/>
                  <p:cNvSpPr/>
                  <p:nvPr/>
                </p:nvSpPr>
                <p:spPr bwMode="auto">
                  <a:xfrm rot="4921397">
                    <a:off x="164172" y="2715719"/>
                    <a:ext cx="201572" cy="215999"/>
                  </a:xfrm>
                  <a:prstGeom prst="ellipse">
                    <a:avLst/>
                  </a:prstGeom>
                  <a:solidFill>
                    <a:srgbClr val="CC0000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39" name="Oval 333"/>
                  <p:cNvSpPr/>
                  <p:nvPr/>
                </p:nvSpPr>
                <p:spPr bwMode="auto">
                  <a:xfrm rot="4921397">
                    <a:off x="236178" y="2859734"/>
                    <a:ext cx="201572" cy="215999"/>
                  </a:xfrm>
                  <a:prstGeom prst="ellipse">
                    <a:avLst/>
                  </a:prstGeom>
                  <a:solidFill>
                    <a:srgbClr val="CC0000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32" name="Oval 326"/>
                <p:cNvSpPr/>
                <p:nvPr/>
              </p:nvSpPr>
              <p:spPr bwMode="auto">
                <a:xfrm rot="4921397">
                  <a:off x="1711835" y="2787726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3" name="Oval 327"/>
                <p:cNvSpPr/>
                <p:nvPr/>
              </p:nvSpPr>
              <p:spPr bwMode="auto">
                <a:xfrm rot="4921397">
                  <a:off x="2071875" y="2715718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4" name="Oval 328"/>
                <p:cNvSpPr/>
                <p:nvPr/>
              </p:nvSpPr>
              <p:spPr bwMode="auto">
                <a:xfrm rot="4921397">
                  <a:off x="1855851" y="2355679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5" name="Oval 329"/>
                <p:cNvSpPr/>
                <p:nvPr/>
              </p:nvSpPr>
              <p:spPr bwMode="auto">
                <a:xfrm rot="4921397">
                  <a:off x="2071876" y="2427687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36" name="Oval 330"/>
                <p:cNvSpPr/>
                <p:nvPr/>
              </p:nvSpPr>
              <p:spPr bwMode="auto">
                <a:xfrm rot="4921397">
                  <a:off x="1927858" y="2643711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70" name="Striped Right Arrow 264"/>
              <p:cNvSpPr/>
              <p:nvPr/>
            </p:nvSpPr>
            <p:spPr>
              <a:xfrm>
                <a:off x="971600" y="2636912"/>
                <a:ext cx="1080120" cy="648072"/>
              </a:xfrm>
              <a:prstGeom prst="stripedRightArrow">
                <a:avLst/>
              </a:prstGeom>
              <a:solidFill>
                <a:srgbClr val="3333C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71" name="Group 54"/>
              <p:cNvGrpSpPr/>
              <p:nvPr/>
            </p:nvGrpSpPr>
            <p:grpSpPr>
              <a:xfrm>
                <a:off x="4195487" y="2803228"/>
                <a:ext cx="792064" cy="791976"/>
                <a:chOff x="1403672" y="2492896"/>
                <a:chExt cx="792064" cy="791976"/>
              </a:xfrm>
            </p:grpSpPr>
            <p:sp>
              <p:nvSpPr>
                <p:cNvPr id="216" name="Oval 310"/>
                <p:cNvSpPr>
                  <a:spLocks noChangeAspect="1"/>
                </p:cNvSpPr>
                <p:nvPr/>
              </p:nvSpPr>
              <p:spPr bwMode="auto">
                <a:xfrm>
                  <a:off x="1403672" y="2492896"/>
                  <a:ext cx="792064" cy="791976"/>
                </a:xfrm>
                <a:prstGeom prst="ellipse">
                  <a:avLst/>
                </a:prstGeom>
                <a:solidFill>
                  <a:srgbClr val="FFFFFF">
                    <a:lumMod val="65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reezing" dir="t"/>
                </a:scene3d>
                <a:sp3d prstMaterial="dkEdge">
                  <a:bevelT w="396000" h="396000"/>
                  <a:bevelB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grpSp>
              <p:nvGrpSpPr>
                <p:cNvPr id="217" name="Group 77"/>
                <p:cNvGrpSpPr/>
                <p:nvPr/>
              </p:nvGrpSpPr>
              <p:grpSpPr>
                <a:xfrm>
                  <a:off x="1489556" y="2537352"/>
                  <a:ext cx="704075" cy="739571"/>
                  <a:chOff x="1864454" y="2118146"/>
                  <a:chExt cx="704075" cy="739571"/>
                </a:xfrm>
              </p:grpSpPr>
              <p:sp>
                <p:nvSpPr>
                  <p:cNvPr id="218" name="Oval 312"/>
                  <p:cNvSpPr/>
                  <p:nvPr/>
                </p:nvSpPr>
                <p:spPr bwMode="auto">
                  <a:xfrm rot="4921397" flipH="1">
                    <a:off x="2073651" y="2667267"/>
                    <a:ext cx="196088" cy="184811"/>
                  </a:xfrm>
                  <a:prstGeom prst="ellipse">
                    <a:avLst/>
                  </a:prstGeom>
                  <a:solidFill>
                    <a:srgbClr val="000000">
                      <a:lumMod val="65000"/>
                      <a:lumOff val="35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19" name="Oval 313"/>
                  <p:cNvSpPr/>
                  <p:nvPr/>
                </p:nvSpPr>
                <p:spPr bwMode="auto">
                  <a:xfrm rot="4921397">
                    <a:off x="1857322" y="2381696"/>
                    <a:ext cx="214284" cy="200019"/>
                  </a:xfrm>
                  <a:prstGeom prst="ellipse">
                    <a:avLst/>
                  </a:prstGeom>
                  <a:solidFill>
                    <a:srgbClr val="000000">
                      <a:lumMod val="65000"/>
                      <a:lumOff val="35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0" name="Oval 13"/>
                  <p:cNvSpPr/>
                  <p:nvPr/>
                </p:nvSpPr>
                <p:spPr bwMode="auto">
                  <a:xfrm rot="4921397">
                    <a:off x="2361378" y="2453704"/>
                    <a:ext cx="214284" cy="200019"/>
                  </a:xfrm>
                  <a:prstGeom prst="ellipse">
                    <a:avLst/>
                  </a:prstGeom>
                  <a:solidFill>
                    <a:srgbClr val="000000">
                      <a:lumMod val="65000"/>
                      <a:lumOff val="35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1" name="Oval 315"/>
                  <p:cNvSpPr/>
                  <p:nvPr/>
                </p:nvSpPr>
                <p:spPr bwMode="auto">
                  <a:xfrm rot="4921397">
                    <a:off x="2230750" y="2584543"/>
                    <a:ext cx="201572" cy="215999"/>
                  </a:xfrm>
                  <a:prstGeom prst="ellipse">
                    <a:avLst/>
                  </a:prstGeom>
                  <a:solidFill>
                    <a:srgbClr val="CC0000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2" name="Oval 316"/>
                  <p:cNvSpPr/>
                  <p:nvPr/>
                </p:nvSpPr>
                <p:spPr bwMode="auto">
                  <a:xfrm rot="4921397">
                    <a:off x="1857322" y="2525712"/>
                    <a:ext cx="214284" cy="200019"/>
                  </a:xfrm>
                  <a:prstGeom prst="ellipse">
                    <a:avLst/>
                  </a:prstGeom>
                  <a:solidFill>
                    <a:srgbClr val="000000">
                      <a:lumMod val="65000"/>
                      <a:lumOff val="35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3" name="Oval 317"/>
                  <p:cNvSpPr/>
                  <p:nvPr/>
                </p:nvSpPr>
                <p:spPr bwMode="auto">
                  <a:xfrm rot="4921397">
                    <a:off x="2217362" y="2381696"/>
                    <a:ext cx="214284" cy="200019"/>
                  </a:xfrm>
                  <a:prstGeom prst="ellipse">
                    <a:avLst/>
                  </a:prstGeom>
                  <a:solidFill>
                    <a:srgbClr val="000000">
                      <a:lumMod val="65000"/>
                      <a:lumOff val="35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4" name="Oval 318"/>
                  <p:cNvSpPr/>
                  <p:nvPr/>
                </p:nvSpPr>
                <p:spPr bwMode="auto">
                  <a:xfrm rot="4921397">
                    <a:off x="2056287" y="2110932"/>
                    <a:ext cx="201572" cy="215999"/>
                  </a:xfrm>
                  <a:prstGeom prst="ellipse">
                    <a:avLst/>
                  </a:prstGeom>
                  <a:solidFill>
                    <a:srgbClr val="CC0000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5" name="Oval 319"/>
                  <p:cNvSpPr/>
                  <p:nvPr/>
                </p:nvSpPr>
                <p:spPr bwMode="auto">
                  <a:xfrm rot="3806939">
                    <a:off x="1880766" y="2186236"/>
                    <a:ext cx="214284" cy="200019"/>
                  </a:xfrm>
                  <a:prstGeom prst="ellipse">
                    <a:avLst/>
                  </a:prstGeom>
                  <a:solidFill>
                    <a:srgbClr val="000000">
                      <a:lumMod val="65000"/>
                      <a:lumOff val="35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6" name="Oval 320"/>
                  <p:cNvSpPr/>
                  <p:nvPr/>
                </p:nvSpPr>
                <p:spPr bwMode="auto">
                  <a:xfrm rot="3806939">
                    <a:off x="2323477" y="2320146"/>
                    <a:ext cx="201572" cy="215999"/>
                  </a:xfrm>
                  <a:prstGeom prst="ellipse">
                    <a:avLst/>
                  </a:prstGeom>
                  <a:solidFill>
                    <a:srgbClr val="000000">
                      <a:lumMod val="65000"/>
                      <a:lumOff val="35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7" name="Oval 22"/>
                  <p:cNvSpPr/>
                  <p:nvPr/>
                </p:nvSpPr>
                <p:spPr bwMode="auto">
                  <a:xfrm rot="3806939">
                    <a:off x="2251469" y="2176130"/>
                    <a:ext cx="201572" cy="215999"/>
                  </a:xfrm>
                  <a:prstGeom prst="ellipse">
                    <a:avLst/>
                  </a:prstGeom>
                  <a:solidFill>
                    <a:srgbClr val="CC0000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8" name="Oval 322"/>
                  <p:cNvSpPr/>
                  <p:nvPr/>
                </p:nvSpPr>
                <p:spPr bwMode="auto">
                  <a:xfrm rot="3806939">
                    <a:off x="2024781" y="2186234"/>
                    <a:ext cx="214284" cy="200019"/>
                  </a:xfrm>
                  <a:prstGeom prst="ellipse">
                    <a:avLst/>
                  </a:prstGeom>
                  <a:solidFill>
                    <a:srgbClr val="000000">
                      <a:lumMod val="65000"/>
                      <a:lumOff val="35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29" name="Oval 323"/>
                  <p:cNvSpPr/>
                  <p:nvPr/>
                </p:nvSpPr>
                <p:spPr bwMode="auto">
                  <a:xfrm rot="4921397">
                    <a:off x="2073346" y="2525712"/>
                    <a:ext cx="214284" cy="200019"/>
                  </a:xfrm>
                  <a:prstGeom prst="ellipse">
                    <a:avLst/>
                  </a:prstGeom>
                  <a:solidFill>
                    <a:srgbClr val="000000">
                      <a:lumMod val="65000"/>
                      <a:lumOff val="35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30" name="Oval 324"/>
                  <p:cNvSpPr/>
                  <p:nvPr/>
                </p:nvSpPr>
                <p:spPr bwMode="auto">
                  <a:xfrm rot="3806939">
                    <a:off x="2035445" y="2392155"/>
                    <a:ext cx="201572" cy="215999"/>
                  </a:xfrm>
                  <a:prstGeom prst="ellipse">
                    <a:avLst/>
                  </a:prstGeom>
                  <a:solidFill>
                    <a:srgbClr val="CC0000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</p:grpSp>
          <p:cxnSp>
            <p:nvCxnSpPr>
              <p:cNvPr id="172" name="Straight Arrow Connector 266"/>
              <p:cNvCxnSpPr/>
              <p:nvPr/>
            </p:nvCxnSpPr>
            <p:spPr>
              <a:xfrm flipV="1">
                <a:off x="4843559" y="1628800"/>
                <a:ext cx="4120929" cy="124643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3333CC">
                    <a:lumMod val="7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3" name="Straight Arrow Connector 267"/>
              <p:cNvCxnSpPr/>
              <p:nvPr/>
            </p:nvCxnSpPr>
            <p:spPr>
              <a:xfrm>
                <a:off x="4843559" y="2875236"/>
                <a:ext cx="3976913" cy="220994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3333CC">
                    <a:lumMod val="7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74" name="Arc 268"/>
              <p:cNvSpPr/>
              <p:nvPr/>
            </p:nvSpPr>
            <p:spPr>
              <a:xfrm flipH="1">
                <a:off x="6067694" y="2443188"/>
                <a:ext cx="45719" cy="2232248"/>
              </a:xfrm>
              <a:prstGeom prst="arc">
                <a:avLst>
                  <a:gd name="adj1" fmla="val 16200000"/>
                  <a:gd name="adj2" fmla="val 198114"/>
                </a:avLst>
              </a:prstGeom>
              <a:noFill/>
              <a:ln w="9525" cap="flat" cmpd="sng" algn="ctr">
                <a:solidFill>
                  <a:srgbClr val="3333CC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cxnSp>
            <p:nvCxnSpPr>
              <p:cNvPr id="175" name="Straight Connector 269"/>
              <p:cNvCxnSpPr/>
              <p:nvPr/>
            </p:nvCxnSpPr>
            <p:spPr>
              <a:xfrm flipV="1">
                <a:off x="4860032" y="2852936"/>
                <a:ext cx="4283968" cy="22300"/>
              </a:xfrm>
              <a:prstGeom prst="line">
                <a:avLst/>
              </a:prstGeom>
              <a:noFill/>
              <a:ln w="25400" cap="flat" cmpd="sng" algn="ctr">
                <a:solidFill>
                  <a:srgbClr val="3333CC">
                    <a:lumMod val="75000"/>
                  </a:srgbClr>
                </a:solidFill>
                <a:prstDash val="dash"/>
              </a:ln>
              <a:effectLst/>
            </p:spPr>
          </p:cxnSp>
          <p:sp>
            <p:nvSpPr>
              <p:cNvPr id="176" name="TextBox 270"/>
              <p:cNvSpPr txBox="1"/>
              <p:nvPr/>
            </p:nvSpPr>
            <p:spPr>
              <a:xfrm>
                <a:off x="6188472" y="2317229"/>
                <a:ext cx="738504" cy="581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θ</a:t>
                </a:r>
                <a:r>
                  <a:rPr kumimoji="0" lang="en-US" sz="24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a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77" name="TextBox 271"/>
              <p:cNvSpPr txBox="1"/>
              <p:nvPr/>
            </p:nvSpPr>
            <p:spPr>
              <a:xfrm>
                <a:off x="6155837" y="3019252"/>
                <a:ext cx="738504" cy="581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θ</a:t>
                </a:r>
                <a:r>
                  <a:rPr kumimoji="0" lang="en-US" sz="24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b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78" name="Oval 272"/>
              <p:cNvSpPr/>
              <p:nvPr/>
            </p:nvSpPr>
            <p:spPr bwMode="auto">
              <a:xfrm rot="4921397">
                <a:off x="5989984" y="2364406"/>
                <a:ext cx="201572" cy="215999"/>
              </a:xfrm>
              <a:prstGeom prst="ellipse">
                <a:avLst/>
              </a:prstGeom>
              <a:solidFill>
                <a:srgbClr val="CC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9" name="Oval 273"/>
              <p:cNvSpPr/>
              <p:nvPr/>
            </p:nvSpPr>
            <p:spPr bwMode="auto">
              <a:xfrm rot="4921397">
                <a:off x="5989984" y="3458098"/>
                <a:ext cx="201572" cy="215999"/>
              </a:xfrm>
              <a:prstGeom prst="ellipse">
                <a:avLst/>
              </a:prstGeom>
              <a:solidFill>
                <a:srgbClr val="CC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marL="0" marR="0" lvl="0" indent="0" algn="ctr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80" name="Group 107"/>
              <p:cNvGrpSpPr/>
              <p:nvPr/>
            </p:nvGrpSpPr>
            <p:grpSpPr>
              <a:xfrm>
                <a:off x="179512" y="2780928"/>
                <a:ext cx="792064" cy="791976"/>
                <a:chOff x="179512" y="2852936"/>
                <a:chExt cx="792064" cy="791976"/>
              </a:xfrm>
            </p:grpSpPr>
            <p:grpSp>
              <p:nvGrpSpPr>
                <p:cNvPr id="199" name="Group 73"/>
                <p:cNvGrpSpPr/>
                <p:nvPr/>
              </p:nvGrpSpPr>
              <p:grpSpPr>
                <a:xfrm>
                  <a:off x="179512" y="2852936"/>
                  <a:ext cx="792064" cy="791976"/>
                  <a:chOff x="1403672" y="2492896"/>
                  <a:chExt cx="792064" cy="791976"/>
                </a:xfrm>
              </p:grpSpPr>
              <p:sp>
                <p:nvSpPr>
                  <p:cNvPr id="201" name="Oval 295"/>
                  <p:cNvSpPr>
                    <a:spLocks noChangeAspect="1"/>
                  </p:cNvSpPr>
                  <p:nvPr/>
                </p:nvSpPr>
                <p:spPr bwMode="auto">
                  <a:xfrm>
                    <a:off x="1403672" y="2492896"/>
                    <a:ext cx="792064" cy="791976"/>
                  </a:xfrm>
                  <a:prstGeom prst="ellipse">
                    <a:avLst/>
                  </a:prstGeom>
                  <a:solidFill>
                    <a:srgbClr val="FFFFFF">
                      <a:lumMod val="65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freezing" dir="t"/>
                  </a:scene3d>
                  <a:sp3d prstMaterial="dkEdge">
                    <a:bevelT w="396000" h="396000"/>
                    <a:bevelB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202" name="Group 77"/>
                  <p:cNvGrpSpPr/>
                  <p:nvPr/>
                </p:nvGrpSpPr>
                <p:grpSpPr>
                  <a:xfrm>
                    <a:off x="1489556" y="2537352"/>
                    <a:ext cx="704075" cy="739571"/>
                    <a:chOff x="1864454" y="2118146"/>
                    <a:chExt cx="704075" cy="739571"/>
                  </a:xfrm>
                </p:grpSpPr>
                <p:sp>
                  <p:nvSpPr>
                    <p:cNvPr id="203" name="Oval 297"/>
                    <p:cNvSpPr/>
                    <p:nvPr/>
                  </p:nvSpPr>
                  <p:spPr bwMode="auto">
                    <a:xfrm rot="4921397" flipH="1">
                      <a:off x="2073651" y="2667267"/>
                      <a:ext cx="196088" cy="184811"/>
                    </a:xfrm>
                    <a:prstGeom prst="ellipse">
                      <a:avLst/>
                    </a:prstGeom>
                    <a:solidFill>
                      <a:srgbClr val="000000">
                        <a:lumMod val="65000"/>
                        <a:lumOff val="3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4" name="Oval 298"/>
                    <p:cNvSpPr/>
                    <p:nvPr/>
                  </p:nvSpPr>
                  <p:spPr bwMode="auto">
                    <a:xfrm rot="4921397">
                      <a:off x="1857322" y="2381696"/>
                      <a:ext cx="214284" cy="200019"/>
                    </a:xfrm>
                    <a:prstGeom prst="ellipse">
                      <a:avLst/>
                    </a:prstGeom>
                    <a:solidFill>
                      <a:srgbClr val="000000">
                        <a:lumMod val="65000"/>
                        <a:lumOff val="3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5" name="Oval 299"/>
                    <p:cNvSpPr/>
                    <p:nvPr/>
                  </p:nvSpPr>
                  <p:spPr bwMode="auto">
                    <a:xfrm rot="4921397">
                      <a:off x="2361378" y="2453704"/>
                      <a:ext cx="214284" cy="200019"/>
                    </a:xfrm>
                    <a:prstGeom prst="ellipse">
                      <a:avLst/>
                    </a:prstGeom>
                    <a:solidFill>
                      <a:srgbClr val="000000">
                        <a:lumMod val="65000"/>
                        <a:lumOff val="3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6" name="Oval 300"/>
                    <p:cNvSpPr/>
                    <p:nvPr/>
                  </p:nvSpPr>
                  <p:spPr bwMode="auto">
                    <a:xfrm rot="4921397">
                      <a:off x="2230750" y="2584543"/>
                      <a:ext cx="201572" cy="215999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7" name="Oval 301"/>
                    <p:cNvSpPr/>
                    <p:nvPr/>
                  </p:nvSpPr>
                  <p:spPr bwMode="auto">
                    <a:xfrm rot="4921397">
                      <a:off x="1857322" y="2525712"/>
                      <a:ext cx="214284" cy="200019"/>
                    </a:xfrm>
                    <a:prstGeom prst="ellipse">
                      <a:avLst/>
                    </a:prstGeom>
                    <a:solidFill>
                      <a:srgbClr val="000000">
                        <a:lumMod val="65000"/>
                        <a:lumOff val="3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8" name="Oval 302"/>
                    <p:cNvSpPr/>
                    <p:nvPr/>
                  </p:nvSpPr>
                  <p:spPr bwMode="auto">
                    <a:xfrm rot="4921397">
                      <a:off x="2217362" y="2381696"/>
                      <a:ext cx="214284" cy="200019"/>
                    </a:xfrm>
                    <a:prstGeom prst="ellipse">
                      <a:avLst/>
                    </a:prstGeom>
                    <a:solidFill>
                      <a:srgbClr val="000000">
                        <a:lumMod val="65000"/>
                        <a:lumOff val="3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09" name="Oval 303"/>
                    <p:cNvSpPr/>
                    <p:nvPr/>
                  </p:nvSpPr>
                  <p:spPr bwMode="auto">
                    <a:xfrm rot="4921397">
                      <a:off x="2056287" y="2110932"/>
                      <a:ext cx="201572" cy="215999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10" name="Oval 304"/>
                    <p:cNvSpPr/>
                    <p:nvPr/>
                  </p:nvSpPr>
                  <p:spPr bwMode="auto">
                    <a:xfrm rot="3806939">
                      <a:off x="1880766" y="2186236"/>
                      <a:ext cx="214284" cy="200019"/>
                    </a:xfrm>
                    <a:prstGeom prst="ellipse">
                      <a:avLst/>
                    </a:prstGeom>
                    <a:solidFill>
                      <a:srgbClr val="000000">
                        <a:lumMod val="65000"/>
                        <a:lumOff val="3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11" name="Oval 305"/>
                    <p:cNvSpPr/>
                    <p:nvPr/>
                  </p:nvSpPr>
                  <p:spPr bwMode="auto">
                    <a:xfrm rot="3806939">
                      <a:off x="2323477" y="2320146"/>
                      <a:ext cx="201572" cy="215999"/>
                    </a:xfrm>
                    <a:prstGeom prst="ellipse">
                      <a:avLst/>
                    </a:prstGeom>
                    <a:solidFill>
                      <a:srgbClr val="000000">
                        <a:lumMod val="65000"/>
                        <a:lumOff val="3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12" name="Oval 306"/>
                    <p:cNvSpPr/>
                    <p:nvPr/>
                  </p:nvSpPr>
                  <p:spPr bwMode="auto">
                    <a:xfrm rot="3806939">
                      <a:off x="2251469" y="2176130"/>
                      <a:ext cx="201572" cy="215999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13" name="Oval 307"/>
                    <p:cNvSpPr/>
                    <p:nvPr/>
                  </p:nvSpPr>
                  <p:spPr bwMode="auto">
                    <a:xfrm rot="3806939">
                      <a:off x="2024781" y="2186234"/>
                      <a:ext cx="214284" cy="200019"/>
                    </a:xfrm>
                    <a:prstGeom prst="ellipse">
                      <a:avLst/>
                    </a:prstGeom>
                    <a:solidFill>
                      <a:srgbClr val="000000">
                        <a:lumMod val="65000"/>
                        <a:lumOff val="3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14" name="Oval 308"/>
                    <p:cNvSpPr/>
                    <p:nvPr/>
                  </p:nvSpPr>
                  <p:spPr bwMode="auto">
                    <a:xfrm rot="4921397">
                      <a:off x="2073346" y="2525712"/>
                      <a:ext cx="214284" cy="200019"/>
                    </a:xfrm>
                    <a:prstGeom prst="ellipse">
                      <a:avLst/>
                    </a:prstGeom>
                    <a:solidFill>
                      <a:srgbClr val="000000">
                        <a:lumMod val="65000"/>
                        <a:lumOff val="3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15" name="Oval 309"/>
                    <p:cNvSpPr/>
                    <p:nvPr/>
                  </p:nvSpPr>
                  <p:spPr bwMode="auto">
                    <a:xfrm rot="3806939">
                      <a:off x="2035445" y="2392155"/>
                      <a:ext cx="201572" cy="215999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149987" dist="250190" dir="8460000" algn="ctr">
                        <a:srgbClr val="000000">
                          <a:alpha val="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anchor="ctr"/>
                    <a:lstStyle/>
                    <a:p>
                      <a:pPr marL="0" marR="0" lvl="0" indent="0" algn="ctr" defTabSz="45720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</p:grpSp>
            <p:sp>
              <p:nvSpPr>
                <p:cNvPr id="200" name="Oval 294"/>
                <p:cNvSpPr/>
                <p:nvPr/>
              </p:nvSpPr>
              <p:spPr bwMode="auto">
                <a:xfrm rot="4921397">
                  <a:off x="749873" y="3075759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cxnSp>
            <p:nvCxnSpPr>
              <p:cNvPr id="181" name="Straight Connector 275"/>
              <p:cNvCxnSpPr/>
              <p:nvPr/>
            </p:nvCxnSpPr>
            <p:spPr>
              <a:xfrm flipV="1">
                <a:off x="3779912" y="764704"/>
                <a:ext cx="0" cy="4320480"/>
              </a:xfrm>
              <a:prstGeom prst="line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dash"/>
              </a:ln>
              <a:effectLst/>
            </p:spPr>
          </p:cxnSp>
          <p:grpSp>
            <p:nvGrpSpPr>
              <p:cNvPr id="182" name="Group 130"/>
              <p:cNvGrpSpPr/>
              <p:nvPr/>
            </p:nvGrpSpPr>
            <p:grpSpPr>
              <a:xfrm>
                <a:off x="1835696" y="1916832"/>
                <a:ext cx="936104" cy="936000"/>
                <a:chOff x="1475656" y="2276872"/>
                <a:chExt cx="936104" cy="936000"/>
              </a:xfrm>
            </p:grpSpPr>
            <p:grpSp>
              <p:nvGrpSpPr>
                <p:cNvPr id="189" name="Group 65"/>
                <p:cNvGrpSpPr/>
                <p:nvPr/>
              </p:nvGrpSpPr>
              <p:grpSpPr>
                <a:xfrm>
                  <a:off x="1475656" y="2276872"/>
                  <a:ext cx="936104" cy="936000"/>
                  <a:chOff x="0" y="2564904"/>
                  <a:chExt cx="936104" cy="936000"/>
                </a:xfrm>
              </p:grpSpPr>
              <p:sp>
                <p:nvSpPr>
                  <p:cNvPr id="195" name="Oval 289"/>
                  <p:cNvSpPr>
                    <a:spLocks noChangeAspect="1"/>
                  </p:cNvSpPr>
                  <p:nvPr/>
                </p:nvSpPr>
                <p:spPr bwMode="auto">
                  <a:xfrm>
                    <a:off x="0" y="2564904"/>
                    <a:ext cx="936104" cy="936000"/>
                  </a:xfrm>
                  <a:prstGeom prst="ellipse">
                    <a:avLst/>
                  </a:prstGeom>
                  <a:solidFill>
                    <a:srgbClr val="FFFFFF">
                      <a:lumMod val="40000"/>
                      <a:lumOff val="60000"/>
                    </a:srgbClr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freezing" dir="t"/>
                  </a:scene3d>
                  <a:sp3d prstMaterial="dkEdge">
                    <a:bevelT w="468000" h="468630"/>
                    <a:bevelB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6" name="Oval 290"/>
                  <p:cNvSpPr/>
                  <p:nvPr/>
                </p:nvSpPr>
                <p:spPr bwMode="auto">
                  <a:xfrm rot="4921397">
                    <a:off x="380194" y="3291783"/>
                    <a:ext cx="201572" cy="215999"/>
                  </a:xfrm>
                  <a:prstGeom prst="ellipse">
                    <a:avLst/>
                  </a:prstGeom>
                  <a:solidFill>
                    <a:srgbClr val="CC0000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7" name="Oval 291"/>
                  <p:cNvSpPr/>
                  <p:nvPr/>
                </p:nvSpPr>
                <p:spPr bwMode="auto">
                  <a:xfrm rot="4921397">
                    <a:off x="164172" y="2715719"/>
                    <a:ext cx="201572" cy="215999"/>
                  </a:xfrm>
                  <a:prstGeom prst="ellipse">
                    <a:avLst/>
                  </a:prstGeom>
                  <a:solidFill>
                    <a:srgbClr val="CC0000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8" name="Oval 292"/>
                  <p:cNvSpPr/>
                  <p:nvPr/>
                </p:nvSpPr>
                <p:spPr bwMode="auto">
                  <a:xfrm rot="4921397">
                    <a:off x="236178" y="2859734"/>
                    <a:ext cx="201572" cy="215999"/>
                  </a:xfrm>
                  <a:prstGeom prst="ellipse">
                    <a:avLst/>
                  </a:prstGeom>
                  <a:solidFill>
                    <a:srgbClr val="CC0000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txBody>
                  <a:bodyPr anchor="ctr"/>
                  <a:lstStyle/>
                  <a:p>
                    <a:pPr marL="0" marR="0" lvl="0" indent="0" algn="ctr" defTabSz="45720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190" name="Oval 284"/>
                <p:cNvSpPr/>
                <p:nvPr/>
              </p:nvSpPr>
              <p:spPr bwMode="auto">
                <a:xfrm rot="4921397">
                  <a:off x="1711835" y="2787726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1" name="Oval 285"/>
                <p:cNvSpPr/>
                <p:nvPr/>
              </p:nvSpPr>
              <p:spPr bwMode="auto">
                <a:xfrm rot="4921397">
                  <a:off x="2071875" y="2715718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2" name="Oval 286"/>
                <p:cNvSpPr/>
                <p:nvPr/>
              </p:nvSpPr>
              <p:spPr bwMode="auto">
                <a:xfrm rot="4921397">
                  <a:off x="1855851" y="2355679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3" name="Oval 287"/>
                <p:cNvSpPr/>
                <p:nvPr/>
              </p:nvSpPr>
              <p:spPr bwMode="auto">
                <a:xfrm rot="4921397">
                  <a:off x="2071876" y="2427687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4" name="Oval 288"/>
                <p:cNvSpPr/>
                <p:nvPr/>
              </p:nvSpPr>
              <p:spPr bwMode="auto">
                <a:xfrm rot="4921397">
                  <a:off x="1927858" y="2643711"/>
                  <a:ext cx="201572" cy="215999"/>
                </a:xfrm>
                <a:prstGeom prst="ellipse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anchor="ctr"/>
                <a:lstStyle/>
                <a:p>
                  <a:pPr marL="0" marR="0" lvl="0" indent="0" algn="ctr" defTabSz="45720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83" name="TextBox 277"/>
              <p:cNvSpPr txBox="1"/>
              <p:nvPr/>
            </p:nvSpPr>
            <p:spPr>
              <a:xfrm>
                <a:off x="967923" y="1340768"/>
                <a:ext cx="2598820" cy="57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Target (CH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</a:p>
            </p:txBody>
          </p:sp>
          <p:sp>
            <p:nvSpPr>
              <p:cNvPr id="185" name="TextBox 279"/>
              <p:cNvSpPr txBox="1"/>
              <p:nvPr/>
            </p:nvSpPr>
            <p:spPr>
              <a:xfrm>
                <a:off x="179512" y="3573016"/>
                <a:ext cx="1296144" cy="581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14</a:t>
                </a:r>
                <a:r>
                  <a: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B</a:t>
                </a:r>
              </a:p>
            </p:txBody>
          </p:sp>
          <p:sp>
            <p:nvSpPr>
              <p:cNvPr id="186" name="TextBox 280"/>
              <p:cNvSpPr txBox="1"/>
              <p:nvPr/>
            </p:nvSpPr>
            <p:spPr>
              <a:xfrm>
                <a:off x="4211960" y="3573016"/>
                <a:ext cx="1296144" cy="581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13</a:t>
                </a:r>
                <a:r>
                  <a: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Be</a:t>
                </a:r>
              </a:p>
            </p:txBody>
          </p:sp>
          <p:sp>
            <p:nvSpPr>
              <p:cNvPr id="187" name="TextBox 281"/>
              <p:cNvSpPr txBox="1"/>
              <p:nvPr/>
            </p:nvSpPr>
            <p:spPr>
              <a:xfrm>
                <a:off x="5577483" y="3741035"/>
                <a:ext cx="1080120" cy="428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Proton</a:t>
                </a:r>
              </a:p>
            </p:txBody>
          </p:sp>
          <p:sp>
            <p:nvSpPr>
              <p:cNvPr id="188" name="TextBox 282"/>
              <p:cNvSpPr txBox="1"/>
              <p:nvPr/>
            </p:nvSpPr>
            <p:spPr>
              <a:xfrm>
                <a:off x="5577483" y="2012843"/>
                <a:ext cx="1080120" cy="428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Proton</a:t>
                </a:r>
              </a:p>
            </p:txBody>
          </p:sp>
        </p:grpSp>
        <p:sp>
          <p:nvSpPr>
            <p:cNvPr id="107" name="TextBox 277"/>
            <p:cNvSpPr txBox="1"/>
            <p:nvPr/>
          </p:nvSpPr>
          <p:spPr>
            <a:xfrm>
              <a:off x="5406748" y="1404857"/>
              <a:ext cx="1909937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Target (CH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</a:p>
          </p:txBody>
        </p:sp>
      </p:grpSp>
      <p:sp>
        <p:nvSpPr>
          <p:cNvPr id="109" name="Slide Number Placeholder 1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569188" y="5226498"/>
                <a:ext cx="18425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≃ 81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∘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88" y="5226498"/>
                <a:ext cx="1842572" cy="3629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398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815036" y="44624"/>
            <a:ext cx="4293468" cy="648072"/>
            <a:chOff x="323528" y="3140968"/>
            <a:chExt cx="8181900" cy="1124744"/>
          </a:xfrm>
          <a:noFill/>
        </p:grpSpPr>
        <p:grpSp>
          <p:nvGrpSpPr>
            <p:cNvPr id="26" name="Group 11"/>
            <p:cNvGrpSpPr/>
            <p:nvPr/>
          </p:nvGrpSpPr>
          <p:grpSpPr>
            <a:xfrm>
              <a:off x="323528" y="3140968"/>
              <a:ext cx="8181900" cy="1124744"/>
              <a:chOff x="251520" y="332656"/>
              <a:chExt cx="8181900" cy="1124744"/>
            </a:xfrm>
            <a:grpFill/>
          </p:grpSpPr>
          <p:grpSp>
            <p:nvGrpSpPr>
              <p:cNvPr id="28" name="Group 9"/>
              <p:cNvGrpSpPr/>
              <p:nvPr/>
            </p:nvGrpSpPr>
            <p:grpSpPr>
              <a:xfrm>
                <a:off x="251520" y="332656"/>
                <a:ext cx="8181900" cy="1124744"/>
                <a:chOff x="251520" y="332656"/>
                <a:chExt cx="8181900" cy="1124744"/>
              </a:xfrm>
              <a:grpFill/>
            </p:grpSpPr>
            <p:pic>
              <p:nvPicPr>
                <p:cNvPr id="30" name="Picture 4" descr="C:\Users\ribeiro\Downloads\LinuxCosas\Trabajo_Master\figs\logo_iem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16016" y="332656"/>
                  <a:ext cx="1072365" cy="112474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1" name="Picture 30" descr="Logo_Ministerio.bmp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51520" y="476672"/>
                  <a:ext cx="2016224" cy="74543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Picture 3" descr="C:\Users\ribeiro\Downloads\GSI_Logo_rgb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020272" y="677372"/>
                  <a:ext cx="1413148" cy="44737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29" name="Picture 105" descr="D:\Dropbox\MisPresentaciones_y_Abstracts\s393_analysis_meeting_2013\logoR3B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742619" y="465955"/>
                <a:ext cx="1061629" cy="802805"/>
              </a:xfrm>
              <a:prstGeom prst="rect">
                <a:avLst/>
              </a:prstGeom>
              <a:grpFill/>
            </p:spPr>
          </p:pic>
        </p:grpSp>
        <p:pic>
          <p:nvPicPr>
            <p:cNvPr id="27" name="Picture 2" descr="Z:\Documents\MisPresentaciones_y_Abstracts\Zakopane_2014\logocsic75años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11760" y="3289726"/>
              <a:ext cx="2088232" cy="681728"/>
            </a:xfrm>
            <a:prstGeom prst="rect">
              <a:avLst/>
            </a:prstGeom>
            <a:grpFill/>
          </p:spPr>
        </p:pic>
      </p:grpSp>
      <p:pic>
        <p:nvPicPr>
          <p:cNvPr id="2050" name="Picture 2" descr="Z:\Documents\MisPresentaciones_y_Abstracts\Abstract_Febrero_2013\Mol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908720"/>
            <a:ext cx="8107313" cy="3680907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4869160"/>
            <a:ext cx="8280920" cy="15841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baseline="30000" dirty="0" smtClean="0"/>
              <a:t>40</a:t>
            </a:r>
            <a:r>
              <a:rPr lang="es-ES" dirty="0" smtClean="0"/>
              <a:t>Ar</a:t>
            </a:r>
            <a:r>
              <a:rPr lang="es-ES" baseline="30000" dirty="0" smtClean="0"/>
              <a:t>11+</a:t>
            </a:r>
            <a:r>
              <a:rPr lang="es-ES" dirty="0" smtClean="0"/>
              <a:t>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beam</a:t>
            </a:r>
            <a:r>
              <a:rPr lang="es-ES" dirty="0" smtClean="0"/>
              <a:t> at 490 </a:t>
            </a:r>
            <a:r>
              <a:rPr lang="es-ES" dirty="0" err="1" smtClean="0"/>
              <a:t>MeV</a:t>
            </a:r>
            <a:r>
              <a:rPr lang="es-ES" dirty="0" smtClean="0"/>
              <a:t>/u 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intensity</a:t>
            </a:r>
            <a:r>
              <a:rPr lang="es-ES" dirty="0" smtClean="0"/>
              <a:t> of 6·10</a:t>
            </a:r>
            <a:r>
              <a:rPr lang="es-ES" baseline="30000" dirty="0" smtClean="0"/>
              <a:t>10 </a:t>
            </a:r>
            <a:r>
              <a:rPr lang="es-ES" dirty="0" err="1" smtClean="0"/>
              <a:t>ions</a:t>
            </a:r>
            <a:r>
              <a:rPr lang="es-ES" dirty="0" smtClean="0"/>
              <a:t>/</a:t>
            </a:r>
            <a:r>
              <a:rPr lang="es-ES" dirty="0" err="1" smtClean="0"/>
              <a:t>spill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production</a:t>
            </a:r>
            <a:r>
              <a:rPr lang="es-ES" dirty="0" smtClean="0"/>
              <a:t> target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Beryllium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4011 mg/cm</a:t>
            </a:r>
            <a:r>
              <a:rPr lang="es-ES" baseline="30000" dirty="0" smtClean="0"/>
              <a:t>2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err="1" smtClean="0"/>
              <a:t>Experiment:Cave</a:t>
            </a:r>
            <a:r>
              <a:rPr lang="es-ES" dirty="0" smtClean="0"/>
              <a:t> C</a:t>
            </a:r>
            <a:endParaRPr lang="es-ES" dirty="0"/>
          </a:p>
        </p:txBody>
      </p:sp>
      <p:sp>
        <p:nvSpPr>
          <p:cNvPr id="17" name="Flowchart: Connector 16"/>
          <p:cNvSpPr/>
          <p:nvPr/>
        </p:nvSpPr>
        <p:spPr>
          <a:xfrm>
            <a:off x="3779912" y="2204864"/>
            <a:ext cx="144016" cy="14401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owchart: Connector 17"/>
          <p:cNvSpPr/>
          <p:nvPr/>
        </p:nvSpPr>
        <p:spPr>
          <a:xfrm flipV="1">
            <a:off x="4067944" y="2060848"/>
            <a:ext cx="72008" cy="72008"/>
          </a:xfrm>
          <a:prstGeom prst="flowChartConnector">
            <a:avLst/>
          </a:prstGeom>
          <a:solidFill>
            <a:schemeClr val="accent4"/>
          </a:solidFill>
          <a:ln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owchart: Connector 20"/>
          <p:cNvSpPr/>
          <p:nvPr/>
        </p:nvSpPr>
        <p:spPr>
          <a:xfrm>
            <a:off x="3851920" y="2348880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owchart: Connector 21"/>
          <p:cNvSpPr/>
          <p:nvPr/>
        </p:nvSpPr>
        <p:spPr>
          <a:xfrm>
            <a:off x="3851920" y="2132856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15"/>
          <p:cNvSpPr/>
          <p:nvPr/>
        </p:nvSpPr>
        <p:spPr>
          <a:xfrm>
            <a:off x="611560" y="2204864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74358"/>
            <a:ext cx="2557463" cy="151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32882 -4.44444E-6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4.44444E-6 C 0.01111 -0.02106 0.01441 -0.04189 0.09271 -0.00324 C 0.17101 0.03542 0.41476 0.19237 0.4776 0.23241 " pathEditMode="relative" rAng="0" ptsTypes="aaA"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37795 0.00023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02761 0.0368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25341E-7 L 0.0276 -0.0368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815036" y="44624"/>
            <a:ext cx="4293468" cy="648072"/>
            <a:chOff x="323528" y="3140968"/>
            <a:chExt cx="8181900" cy="1124744"/>
          </a:xfrm>
          <a:noFill/>
        </p:grpSpPr>
        <p:grpSp>
          <p:nvGrpSpPr>
            <p:cNvPr id="32" name="Group 11"/>
            <p:cNvGrpSpPr/>
            <p:nvPr/>
          </p:nvGrpSpPr>
          <p:grpSpPr>
            <a:xfrm>
              <a:off x="323528" y="3140968"/>
              <a:ext cx="8181900" cy="1124744"/>
              <a:chOff x="251520" y="332656"/>
              <a:chExt cx="8181900" cy="1124744"/>
            </a:xfrm>
            <a:grpFill/>
          </p:grpSpPr>
          <p:grpSp>
            <p:nvGrpSpPr>
              <p:cNvPr id="34" name="Group 9"/>
              <p:cNvGrpSpPr/>
              <p:nvPr/>
            </p:nvGrpSpPr>
            <p:grpSpPr>
              <a:xfrm>
                <a:off x="251520" y="332656"/>
                <a:ext cx="8181900" cy="1124744"/>
                <a:chOff x="251520" y="332656"/>
                <a:chExt cx="8181900" cy="1124744"/>
              </a:xfrm>
              <a:grpFill/>
            </p:grpSpPr>
            <p:pic>
              <p:nvPicPr>
                <p:cNvPr id="36" name="Picture 4" descr="C:\Users\ribeiro\Downloads\LinuxCosas\Trabajo_Master\figs\logo_iem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16016" y="332656"/>
                  <a:ext cx="1072365" cy="112474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" name="Picture 36" descr="Logo_Ministerio.bmp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51520" y="476672"/>
                  <a:ext cx="2016224" cy="74543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Picture 3" descr="C:\Users\ribeiro\Downloads\GSI_Logo_rgb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020272" y="677372"/>
                  <a:ext cx="1413148" cy="44737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35" name="Picture 105" descr="D:\Dropbox\MisPresentaciones_y_Abstracts\s393_analysis_meeting_2013\logoR3B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742619" y="465955"/>
                <a:ext cx="1061629" cy="802805"/>
              </a:xfrm>
              <a:prstGeom prst="rect">
                <a:avLst/>
              </a:prstGeom>
              <a:grpFill/>
            </p:spPr>
          </p:pic>
        </p:grpSp>
        <p:pic>
          <p:nvPicPr>
            <p:cNvPr id="33" name="Picture 2" descr="Z:\Documents\MisPresentaciones_y_Abstracts\Zakopane_2014\logocsic75años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11760" y="3289726"/>
              <a:ext cx="2088232" cy="681728"/>
            </a:xfrm>
            <a:prstGeom prst="rect">
              <a:avLst/>
            </a:prstGeom>
            <a:grpFill/>
          </p:spPr>
        </p:pic>
      </p:grpSp>
      <p:pic>
        <p:nvPicPr>
          <p:cNvPr id="23" name="Picture 2" descr="Z:\Documents\MisPresentaciones_y_Abstracts\Abstract_Febrero_2013\Mol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124744"/>
            <a:ext cx="4935315" cy="224074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787208" cy="850106"/>
          </a:xfrm>
        </p:spPr>
        <p:txBody>
          <a:bodyPr>
            <a:normAutofit/>
          </a:bodyPr>
          <a:lstStyle/>
          <a:p>
            <a:r>
              <a:rPr lang="es-ES" sz="3200" dirty="0" err="1" smtClean="0"/>
              <a:t>Analysis</a:t>
            </a:r>
            <a:r>
              <a:rPr lang="es-ES" sz="3200" dirty="0" smtClean="0"/>
              <a:t>: </a:t>
            </a:r>
            <a:r>
              <a:rPr lang="es-ES" sz="3200" dirty="0" err="1" smtClean="0"/>
              <a:t>Selecting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channel</a:t>
            </a:r>
            <a:endParaRPr lang="es-ES" sz="3200" dirty="0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3034680" cy="2595744"/>
          </a:xfrm>
        </p:spPr>
        <p:txBody>
          <a:bodyPr>
            <a:normAutofit fontScale="92500" lnSpcReduction="10000"/>
          </a:bodyPr>
          <a:lstStyle/>
          <a:p>
            <a:r>
              <a:rPr lang="es-ES" sz="2000" dirty="0" err="1" smtClean="0"/>
              <a:t>Energy</a:t>
            </a:r>
            <a:r>
              <a:rPr lang="es-ES" sz="2000" dirty="0" smtClean="0"/>
              <a:t> </a:t>
            </a:r>
            <a:r>
              <a:rPr lang="es-ES" sz="2000" dirty="0" err="1" smtClean="0"/>
              <a:t>loss</a:t>
            </a:r>
            <a:r>
              <a:rPr lang="es-ES" sz="2000" dirty="0" smtClean="0"/>
              <a:t> in </a:t>
            </a:r>
            <a:r>
              <a:rPr lang="es-ES" sz="2000" dirty="0" err="1" smtClean="0"/>
              <a:t>the</a:t>
            </a:r>
            <a:r>
              <a:rPr lang="es-ES" sz="2000" dirty="0" smtClean="0"/>
              <a:t> TFW &amp; SST </a:t>
            </a:r>
            <a:r>
              <a:rPr lang="es-ES" sz="2000" dirty="0" err="1" smtClean="0"/>
              <a:t>after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target: </a:t>
            </a:r>
            <a:r>
              <a:rPr lang="es-ES" sz="2000" dirty="0" err="1" smtClean="0"/>
              <a:t>Identify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element</a:t>
            </a:r>
            <a:r>
              <a:rPr lang="es-ES" sz="2000" dirty="0" smtClean="0"/>
              <a:t> </a:t>
            </a:r>
            <a:r>
              <a:rPr lang="es-ES" sz="2000" dirty="0" err="1" smtClean="0"/>
              <a:t>after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reaction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pPr lvl="0"/>
            <a:r>
              <a:rPr lang="es-ES" sz="2000" dirty="0" err="1" smtClean="0"/>
              <a:t>Identify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isotope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ALADIN position </a:t>
            </a:r>
            <a:r>
              <a:rPr lang="es-ES" sz="2000" dirty="0" err="1" smtClean="0"/>
              <a:t>deviation</a:t>
            </a:r>
            <a:r>
              <a:rPr lang="es-ES" sz="2000" dirty="0" smtClean="0"/>
              <a:t> and beta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fragment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14" name="13 Elipse"/>
          <p:cNvSpPr/>
          <p:nvPr/>
        </p:nvSpPr>
        <p:spPr>
          <a:xfrm>
            <a:off x="5508104" y="1772816"/>
            <a:ext cx="432048" cy="360040"/>
          </a:xfrm>
          <a:prstGeom prst="ellipse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8100392" y="2708920"/>
            <a:ext cx="576064" cy="504056"/>
          </a:xfrm>
          <a:prstGeom prst="ellipse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ontent Placeholder 1"/>
          <p:cNvSpPr>
            <a:spLocks noGrp="1"/>
          </p:cNvSpPr>
          <p:nvPr>
            <p:ph sz="half" idx="1"/>
          </p:nvPr>
        </p:nvSpPr>
        <p:spPr>
          <a:xfrm>
            <a:off x="2915816" y="3429000"/>
            <a:ext cx="2808312" cy="4355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baseline="30000" dirty="0" smtClean="0"/>
              <a:t>14</a:t>
            </a:r>
            <a:r>
              <a:rPr lang="es-ES" dirty="0" smtClean="0"/>
              <a:t>B to </a:t>
            </a:r>
            <a:r>
              <a:rPr lang="es-ES" baseline="30000" dirty="0" smtClean="0"/>
              <a:t>12</a:t>
            </a:r>
            <a:r>
              <a:rPr lang="es-ES" dirty="0" smtClean="0"/>
              <a:t>Be + n</a:t>
            </a:r>
          </a:p>
          <a:p>
            <a:endParaRPr lang="es-ES" dirty="0"/>
          </a:p>
        </p:txBody>
      </p:sp>
      <p:sp>
        <p:nvSpPr>
          <p:cNvPr id="22" name="21 Elipse"/>
          <p:cNvSpPr/>
          <p:nvPr/>
        </p:nvSpPr>
        <p:spPr>
          <a:xfrm>
            <a:off x="6804248" y="2132856"/>
            <a:ext cx="576064" cy="504056"/>
          </a:xfrm>
          <a:prstGeom prst="ellipse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7236296" y="2348880"/>
            <a:ext cx="576064" cy="504056"/>
          </a:xfrm>
          <a:prstGeom prst="ellipse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19 Grupo"/>
          <p:cNvGrpSpPr/>
          <p:nvPr/>
        </p:nvGrpSpPr>
        <p:grpSpPr>
          <a:xfrm>
            <a:off x="103204" y="4149080"/>
            <a:ext cx="4180764" cy="2232248"/>
            <a:chOff x="251520" y="4077072"/>
            <a:chExt cx="4180764" cy="223224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4077072"/>
              <a:ext cx="4180764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26 Elipse"/>
            <p:cNvSpPr/>
            <p:nvPr/>
          </p:nvSpPr>
          <p:spPr>
            <a:xfrm>
              <a:off x="1547664" y="5301208"/>
              <a:ext cx="576064" cy="504056"/>
            </a:xfrm>
            <a:prstGeom prst="ellipse">
              <a:avLst/>
            </a:prstGeom>
            <a:noFill/>
            <a:ln cmpd="sng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1835696" y="573325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Be</a:t>
              </a:r>
              <a:endParaRPr lang="es-ES" dirty="0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572000" y="3933056"/>
            <a:ext cx="4032448" cy="2673588"/>
            <a:chOff x="4572000" y="3933056"/>
            <a:chExt cx="4032448" cy="267358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933056"/>
              <a:ext cx="4032448" cy="2549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6588224" y="6237312"/>
              <a:ext cx="640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 dirty="0" smtClean="0"/>
                <a:t>12</a:t>
              </a:r>
              <a:r>
                <a:rPr lang="en-US" b="1" dirty="0" smtClean="0"/>
                <a:t>Be</a:t>
              </a:r>
              <a:endParaRPr lang="en-US" b="1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004048" y="4149080"/>
              <a:ext cx="2304256" cy="648072"/>
              <a:chOff x="3347864" y="4725144"/>
              <a:chExt cx="2376264" cy="115212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347864" y="4725144"/>
                <a:ext cx="2376264" cy="1152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419872" y="4797152"/>
                <a:ext cx="576064" cy="216024"/>
              </a:xfrm>
              <a:prstGeom prst="rect">
                <a:avLst/>
              </a:prstGeom>
              <a:solidFill>
                <a:srgbClr val="FF5050"/>
              </a:solidFill>
              <a:ln w="31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419872" y="5085184"/>
                <a:ext cx="576064" cy="216024"/>
              </a:xfrm>
              <a:prstGeom prst="rect">
                <a:avLst/>
              </a:prstGeom>
              <a:solidFill>
                <a:srgbClr val="00FF00"/>
              </a:solidFill>
              <a:ln w="31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19872" y="5373216"/>
                <a:ext cx="576064" cy="216024"/>
              </a:xfrm>
              <a:prstGeom prst="rect">
                <a:avLst/>
              </a:prstGeom>
              <a:solidFill>
                <a:srgbClr val="0033CC"/>
              </a:solidFill>
              <a:ln w="31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941930" y="4725144"/>
                <a:ext cx="1584176" cy="287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err="1" smtClean="0"/>
                  <a:t>Fragments</a:t>
                </a:r>
                <a:r>
                  <a:rPr lang="es-ES" sz="800" dirty="0" smtClean="0"/>
                  <a:t> </a:t>
                </a:r>
                <a:r>
                  <a:rPr lang="es-ES" sz="800" dirty="0" err="1" smtClean="0"/>
                  <a:t>from</a:t>
                </a:r>
                <a:r>
                  <a:rPr lang="es-ES" sz="800" dirty="0" smtClean="0"/>
                  <a:t> </a:t>
                </a:r>
                <a:r>
                  <a:rPr lang="es-ES" sz="800" baseline="30000" dirty="0" smtClean="0"/>
                  <a:t>14</a:t>
                </a:r>
                <a:r>
                  <a:rPr lang="es-ES" sz="800" dirty="0" smtClean="0"/>
                  <a:t>B</a:t>
                </a:r>
                <a:endParaRPr lang="es-ES" sz="8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941930" y="4981172"/>
                <a:ext cx="1656184" cy="38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/>
                  <a:t>Be </a:t>
                </a:r>
                <a:r>
                  <a:rPr lang="es-ES" sz="800" dirty="0" err="1" smtClean="0"/>
                  <a:t>Fragments</a:t>
                </a:r>
                <a:r>
                  <a:rPr lang="es-ES" sz="800" dirty="0" smtClean="0"/>
                  <a:t> </a:t>
                </a:r>
                <a:r>
                  <a:rPr lang="es-ES" sz="800" dirty="0" err="1" smtClean="0"/>
                  <a:t>from</a:t>
                </a:r>
                <a:r>
                  <a:rPr lang="es-ES" sz="800" dirty="0" smtClean="0"/>
                  <a:t> </a:t>
                </a:r>
                <a:r>
                  <a:rPr lang="es-ES" sz="800" baseline="30000" dirty="0" smtClean="0"/>
                  <a:t>14</a:t>
                </a:r>
                <a:r>
                  <a:rPr lang="es-ES" sz="800" dirty="0" smtClean="0"/>
                  <a:t>B</a:t>
                </a:r>
                <a:endParaRPr lang="es-ES" sz="8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921677" y="5301208"/>
                <a:ext cx="1728192" cy="38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smtClean="0"/>
                  <a:t>Be </a:t>
                </a:r>
                <a:r>
                  <a:rPr lang="es-ES" sz="800" dirty="0" err="1" smtClean="0"/>
                  <a:t>Fragments</a:t>
                </a:r>
                <a:r>
                  <a:rPr lang="es-ES" sz="800" dirty="0" smtClean="0"/>
                  <a:t> </a:t>
                </a:r>
                <a:r>
                  <a:rPr lang="es-ES" sz="800" dirty="0" err="1" smtClean="0"/>
                  <a:t>from</a:t>
                </a:r>
                <a:r>
                  <a:rPr lang="es-ES" sz="800" dirty="0" smtClean="0"/>
                  <a:t> </a:t>
                </a:r>
                <a:r>
                  <a:rPr lang="es-ES" sz="800" baseline="30000" dirty="0" smtClean="0"/>
                  <a:t>14</a:t>
                </a:r>
                <a:r>
                  <a:rPr lang="es-ES" sz="800" dirty="0" smtClean="0"/>
                  <a:t>B &amp; </a:t>
                </a:r>
                <a:r>
                  <a:rPr lang="es-ES" sz="800" dirty="0" err="1" smtClean="0"/>
                  <a:t>Neutrons</a:t>
                </a:r>
                <a:endParaRPr lang="es-ES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5909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15036" y="44624"/>
            <a:ext cx="4293468" cy="648072"/>
            <a:chOff x="323528" y="3140968"/>
            <a:chExt cx="8181900" cy="1124744"/>
          </a:xfrm>
          <a:noFill/>
        </p:grpSpPr>
        <p:grpSp>
          <p:nvGrpSpPr>
            <p:cNvPr id="6" name="Group 11"/>
            <p:cNvGrpSpPr/>
            <p:nvPr/>
          </p:nvGrpSpPr>
          <p:grpSpPr>
            <a:xfrm>
              <a:off x="323528" y="3140968"/>
              <a:ext cx="8181900" cy="1124744"/>
              <a:chOff x="251520" y="332656"/>
              <a:chExt cx="8181900" cy="1124744"/>
            </a:xfrm>
            <a:grpFill/>
          </p:grpSpPr>
          <p:grpSp>
            <p:nvGrpSpPr>
              <p:cNvPr id="8" name="Group 9"/>
              <p:cNvGrpSpPr/>
              <p:nvPr/>
            </p:nvGrpSpPr>
            <p:grpSpPr>
              <a:xfrm>
                <a:off x="251520" y="332656"/>
                <a:ext cx="8181900" cy="1124744"/>
                <a:chOff x="251520" y="332656"/>
                <a:chExt cx="8181900" cy="1124744"/>
              </a:xfrm>
              <a:grpFill/>
            </p:grpSpPr>
            <p:pic>
              <p:nvPicPr>
                <p:cNvPr id="10" name="Picture 4" descr="C:\Users\ribeiro\Downloads\LinuxCosas\Trabajo_Master\figs\logo_iem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16016" y="332656"/>
                  <a:ext cx="1072365" cy="112474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" name="Picture 10" descr="Logo_Ministerio.bmp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51520" y="476672"/>
                  <a:ext cx="2016224" cy="74543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" name="Picture 3" descr="C:\Users\ribeiro\Downloads\GSI_Logo_rgb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020272" y="677372"/>
                  <a:ext cx="1413148" cy="44737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" name="Picture 105" descr="D:\Dropbox\MisPresentaciones_y_Abstracts\s393_analysis_meeting_2013\logoR3B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742619" y="465955"/>
                <a:ext cx="1061629" cy="802805"/>
              </a:xfrm>
              <a:prstGeom prst="rect">
                <a:avLst/>
              </a:prstGeom>
              <a:grpFill/>
            </p:spPr>
          </p:pic>
        </p:grpSp>
        <p:pic>
          <p:nvPicPr>
            <p:cNvPr id="7" name="Picture 2" descr="Z:\Documents\MisPresentaciones_y_Abstracts\Zakopane_2014\logocsic75años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11760" y="3289726"/>
              <a:ext cx="2088232" cy="681728"/>
            </a:xfrm>
            <a:prstGeom prst="rect">
              <a:avLst/>
            </a:prstGeom>
            <a:grpFill/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4726342"/>
            <a:ext cx="89138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Z:\Documents\MisPresentaciones_y_Abstracts\ARIS2014\erel_fi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59487"/>
            <a:ext cx="6408712" cy="466565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3131840" y="112177"/>
            <a:ext cx="3240360" cy="342082"/>
          </a:xfrm>
          <a:prstGeom prst="rect">
            <a:avLst/>
          </a:prstGeom>
          <a:solidFill>
            <a:schemeClr val="bg1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2483768" y="-2738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Relative Energy of </a:t>
            </a:r>
            <a:r>
              <a:rPr lang="en-US" sz="2800" b="1" baseline="30000" dirty="0" smtClean="0"/>
              <a:t>12</a:t>
            </a:r>
            <a:r>
              <a:rPr lang="en-US" sz="2800" b="1" dirty="0" smtClean="0"/>
              <a:t>Be + n</a:t>
            </a:r>
            <a:endParaRPr lang="en-US" sz="28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CuadroTexto 1"/>
          <p:cNvSpPr txBox="1"/>
          <p:nvPr/>
        </p:nvSpPr>
        <p:spPr>
          <a:xfrm>
            <a:off x="7956376" y="908720"/>
            <a:ext cx="10655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4000" baseline="30000" dirty="0" smtClean="0"/>
              <a:t>13</a:t>
            </a:r>
            <a:r>
              <a:rPr lang="es-ES" sz="4000" dirty="0" smtClean="0"/>
              <a:t>Be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800931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778098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Looking</a:t>
            </a:r>
            <a:r>
              <a:rPr lang="es-ES" dirty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gammas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aseline="30000" dirty="0" smtClean="0"/>
              <a:t>12</a:t>
            </a:r>
            <a:r>
              <a:rPr lang="es-ES" dirty="0" smtClean="0"/>
              <a:t>Be: XB</a:t>
            </a:r>
            <a:endParaRPr lang="es-ES_tradn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87624" y="508518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two main gamma sources are: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/>
              <a:t>- 2</a:t>
            </a:r>
            <a:r>
              <a:rPr lang="en-US" sz="2000" baseline="30000" dirty="0"/>
              <a:t>+</a:t>
            </a:r>
            <a:r>
              <a:rPr lang="en-US" sz="2000" dirty="0"/>
              <a:t>  state at 2.11 </a:t>
            </a:r>
            <a:r>
              <a:rPr lang="en-US" sz="2000" dirty="0" smtClean="0"/>
              <a:t>MeV</a:t>
            </a:r>
          </a:p>
          <a:p>
            <a:pPr algn="ctr"/>
            <a:r>
              <a:rPr lang="en-US" sz="2000" dirty="0" smtClean="0"/>
              <a:t>- 1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 </a:t>
            </a:r>
            <a:r>
              <a:rPr lang="en-US" sz="2000" dirty="0"/>
              <a:t>state at </a:t>
            </a:r>
            <a:r>
              <a:rPr lang="en-US" sz="2000" dirty="0" smtClean="0"/>
              <a:t>2.71 MeV</a:t>
            </a:r>
          </a:p>
          <a:p>
            <a:r>
              <a:rPr lang="en-US" sz="2000" dirty="0" smtClean="0"/>
              <a:t>	None of them seems like the possible peak showed</a:t>
            </a:r>
            <a:r>
              <a:rPr lang="en-US" dirty="0" smtClean="0"/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43608" y="836712"/>
            <a:ext cx="6726635" cy="4169077"/>
            <a:chOff x="1187624" y="980728"/>
            <a:chExt cx="6726635" cy="4169077"/>
          </a:xfrm>
        </p:grpSpPr>
        <p:pic>
          <p:nvPicPr>
            <p:cNvPr id="2050" name="Picture 2" descr="Z:\Documents\MisPresentaciones_y_Abstracts\ARIS2014\proceeding\JPSJsuppl_template-Tex\img\gamma2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980728"/>
              <a:ext cx="6726635" cy="4169077"/>
            </a:xfrm>
            <a:prstGeom prst="rect">
              <a:avLst/>
            </a:prstGeom>
            <a:noFill/>
          </p:spPr>
        </p:pic>
        <p:grpSp>
          <p:nvGrpSpPr>
            <p:cNvPr id="19" name="Group 18"/>
            <p:cNvGrpSpPr/>
            <p:nvPr/>
          </p:nvGrpSpPr>
          <p:grpSpPr>
            <a:xfrm>
              <a:off x="2987824" y="1855857"/>
              <a:ext cx="792088" cy="2941295"/>
              <a:chOff x="2987824" y="1855857"/>
              <a:chExt cx="792088" cy="294129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3347864" y="2060848"/>
                <a:ext cx="0" cy="2736304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987824" y="1855857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/>
                  <a:t>2.11MeV</a:t>
                </a:r>
                <a:endParaRPr lang="es-ES" sz="1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707904" y="1844824"/>
              <a:ext cx="792088" cy="2952328"/>
              <a:chOff x="3707904" y="1844824"/>
              <a:chExt cx="792088" cy="295232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3923928" y="2060848"/>
                <a:ext cx="0" cy="2736304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707904" y="1844824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/>
                  <a:t>2.7MeV</a:t>
                </a:r>
                <a:endParaRPr lang="es-ES" sz="1200" dirty="0"/>
              </a:p>
            </p:txBody>
          </p:sp>
        </p:grp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491880" y="2924944"/>
            <a:ext cx="4608512" cy="872807"/>
            <a:chOff x="3635896" y="2924944"/>
            <a:chExt cx="4608512" cy="872807"/>
          </a:xfrm>
        </p:grpSpPr>
        <p:cxnSp>
          <p:nvCxnSpPr>
            <p:cNvPr id="24" name="8 Conector recto de flecha"/>
            <p:cNvCxnSpPr/>
            <p:nvPr/>
          </p:nvCxnSpPr>
          <p:spPr>
            <a:xfrm flipH="1" flipV="1">
              <a:off x="3635896" y="2924944"/>
              <a:ext cx="2232248" cy="576064"/>
            </a:xfrm>
            <a:prstGeom prst="straightConnector1">
              <a:avLst/>
            </a:prstGeom>
            <a:ln w="38100"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 CuadroTexto"/>
            <p:cNvSpPr txBox="1"/>
            <p:nvPr/>
          </p:nvSpPr>
          <p:spPr>
            <a:xfrm>
              <a:off x="5940152" y="3212976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dirty="0" smtClean="0"/>
                <a:t>gamma?</a:t>
              </a:r>
              <a:endParaRPr lang="es-ES_tradnl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350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Gamma </a:t>
            </a:r>
            <a:r>
              <a:rPr lang="es-ES" sz="2800" dirty="0" err="1"/>
              <a:t>check</a:t>
            </a:r>
            <a:r>
              <a:rPr lang="es-ES" sz="2800" dirty="0"/>
              <a:t>: </a:t>
            </a:r>
            <a:r>
              <a:rPr lang="es-ES" sz="2800" dirty="0" err="1"/>
              <a:t>gates</a:t>
            </a:r>
            <a:r>
              <a:rPr lang="es-ES" sz="2800" dirty="0"/>
              <a:t> </a:t>
            </a:r>
            <a:r>
              <a:rPr lang="es-ES" sz="2800" dirty="0" err="1"/>
              <a:t>on</a:t>
            </a:r>
            <a:r>
              <a:rPr lang="es-ES" sz="2800" dirty="0"/>
              <a:t> </a:t>
            </a:r>
            <a:r>
              <a:rPr lang="es-ES" sz="2800" dirty="0" err="1"/>
              <a:t>peak</a:t>
            </a:r>
            <a:r>
              <a:rPr lang="es-ES" sz="2800" dirty="0"/>
              <a:t>, and off </a:t>
            </a:r>
            <a:r>
              <a:rPr lang="es-ES" sz="2800" dirty="0" err="1"/>
              <a:t>peak</a:t>
            </a:r>
            <a:endParaRPr lang="es-ES_tradnl" sz="2800" dirty="0"/>
          </a:p>
        </p:txBody>
      </p:sp>
      <p:pic>
        <p:nvPicPr>
          <p:cNvPr id="4098" name="Picture 2" descr="C:\Users\Guille\Desktop\presentaciones\erel_GammaGate_bac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46071"/>
            <a:ext cx="4544955" cy="163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uille\Desktop\presentaciones\erel_GammaGate_bac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1" y="5229200"/>
            <a:ext cx="457760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uille\Desktop\presentaciones\erel_GammaGat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615143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3563888" y="1059944"/>
          <a:ext cx="55081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26"/>
                <a:gridCol w="1377026"/>
                <a:gridCol w="1377026"/>
                <a:gridCol w="1377026"/>
              </a:tblGrid>
              <a:tr h="14796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Peak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R.Energy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Plot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Background1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Background2</a:t>
                      </a:r>
                      <a:endParaRPr lang="es-ES" sz="1400" dirty="0"/>
                    </a:p>
                  </a:txBody>
                  <a:tcPr/>
                </a:tc>
              </a:tr>
              <a:tr h="31071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≈0.4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18±4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10±3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5±2</a:t>
                      </a:r>
                      <a:endParaRPr lang="es-ES" dirty="0"/>
                    </a:p>
                  </a:txBody>
                  <a:tcPr/>
                </a:tc>
              </a:tr>
              <a:tr h="31071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≈0.85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7±3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2±1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5±2</a:t>
                      </a:r>
                      <a:endParaRPr lang="es-ES" dirty="0"/>
                    </a:p>
                  </a:txBody>
                  <a:tcPr/>
                </a:tc>
              </a:tr>
              <a:tr h="31071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≈2.2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9±3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3±1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5±2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2 Marcador de contenido"/>
          <p:cNvSpPr>
            <a:spLocks noGrp="1"/>
          </p:cNvSpPr>
          <p:nvPr>
            <p:ph sz="half" idx="2"/>
          </p:nvPr>
        </p:nvSpPr>
        <p:spPr>
          <a:xfrm>
            <a:off x="6732240" y="3356992"/>
            <a:ext cx="1944216" cy="1728192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en-US" sz="3800" dirty="0" smtClean="0"/>
              <a:t>No feature</a:t>
            </a:r>
          </a:p>
          <a:p>
            <a:pPr marL="109728" indent="0" algn="ctr">
              <a:buNone/>
            </a:pPr>
            <a:endParaRPr lang="en-US" sz="3300" dirty="0"/>
          </a:p>
          <a:p>
            <a:pPr marL="109728" indent="0" algn="ctr">
              <a:buNone/>
            </a:pPr>
            <a:endParaRPr lang="en-US" sz="2000" dirty="0" smtClean="0"/>
          </a:p>
          <a:p>
            <a:pPr marL="109728" indent="0" algn="ctr">
              <a:buNone/>
            </a:pPr>
            <a:endParaRPr lang="en-US" sz="2000" dirty="0"/>
          </a:p>
          <a:p>
            <a:pPr marL="109728" indent="0" algn="ctr">
              <a:buNone/>
            </a:pPr>
            <a:endParaRPr lang="en-US" sz="2000" dirty="0" smtClean="0"/>
          </a:p>
          <a:p>
            <a:pPr marL="109728" indent="0" algn="ctr">
              <a:buNone/>
            </a:pPr>
            <a:r>
              <a:rPr lang="en-US" sz="4000" dirty="0" smtClean="0"/>
              <a:t> </a:t>
            </a:r>
            <a:r>
              <a:rPr lang="en-US" sz="3800" dirty="0" smtClean="0"/>
              <a:t>No gamma</a:t>
            </a:r>
            <a:endParaRPr lang="en-US" sz="3800" dirty="0"/>
          </a:p>
        </p:txBody>
      </p:sp>
      <p:sp>
        <p:nvSpPr>
          <p:cNvPr id="13" name="Flecha a la derecha con bandas 1"/>
          <p:cNvSpPr/>
          <p:nvPr/>
        </p:nvSpPr>
        <p:spPr>
          <a:xfrm rot="5400000">
            <a:off x="7434318" y="3843046"/>
            <a:ext cx="828092" cy="720080"/>
          </a:xfrm>
          <a:prstGeom prst="stripedRightArrow">
            <a:avLst/>
          </a:prstGeom>
          <a:ln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3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1">
      <a:majorFont>
        <a:latin typeface="Lucida Sans Unicode"/>
        <a:ea typeface=""/>
        <a:cs typeface=""/>
      </a:majorFont>
      <a:minorFont>
        <a:latin typeface="Calibri"/>
        <a:ea typeface=""/>
        <a:cs typeface="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9775</TotalTime>
  <Words>1101</Words>
  <Application>Microsoft Office PowerPoint</Application>
  <PresentationFormat>Presentación en pantalla (4:3)</PresentationFormat>
  <Paragraphs>306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Concurrencia</vt:lpstr>
      <vt:lpstr> Study of the unbound 13Be and CEPA: Future of  ( p, 2p) proton detection for R3B at FAIR </vt:lpstr>
      <vt:lpstr>Outline </vt:lpstr>
      <vt:lpstr>S393 experiment &amp; Motivation</vt:lpstr>
      <vt:lpstr>Quasi-Free Scattering: Knockout reaction</vt:lpstr>
      <vt:lpstr>Experiment:Cave C</vt:lpstr>
      <vt:lpstr>Analysis: Selecting the channel</vt:lpstr>
      <vt:lpstr>Presentación de PowerPoint</vt:lpstr>
      <vt:lpstr>Looking for gammas of the 12Be: XB</vt:lpstr>
      <vt:lpstr>Gamma check: gates on peak, and off peak</vt:lpstr>
      <vt:lpstr>Interpretation: Preliminary</vt:lpstr>
      <vt:lpstr>Conclusions and Future</vt:lpstr>
      <vt:lpstr>Presentación de PowerPoint</vt:lpstr>
      <vt:lpstr>From Crystal Ball to CALIFA</vt:lpstr>
      <vt:lpstr>Endcap: The phoswich solution</vt:lpstr>
      <vt:lpstr>CEPA4: A prototype of phoswich array</vt:lpstr>
      <vt:lpstr>Krakow Test: Pulse-Shape Analysis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Land/R3b: S393 experiment: august-september 2010</dc:title>
  <dc:creator>Guille</dc:creator>
  <cp:lastModifiedBy>gribeiro</cp:lastModifiedBy>
  <cp:revision>962</cp:revision>
  <cp:lastPrinted>2013-09-11T08:06:15Z</cp:lastPrinted>
  <dcterms:created xsi:type="dcterms:W3CDTF">2010-10-11T18:44:18Z</dcterms:created>
  <dcterms:modified xsi:type="dcterms:W3CDTF">2014-10-01T16:44:04Z</dcterms:modified>
</cp:coreProperties>
</file>