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50" r:id="rId1"/>
  </p:sldMasterIdLst>
  <p:notesMasterIdLst>
    <p:notesMasterId r:id="rId24"/>
  </p:notesMasterIdLst>
  <p:handoutMasterIdLst>
    <p:handoutMasterId r:id="rId25"/>
  </p:handoutMasterIdLst>
  <p:sldIdLst>
    <p:sldId id="1809" r:id="rId2"/>
    <p:sldId id="1804" r:id="rId3"/>
    <p:sldId id="1789" r:id="rId4"/>
    <p:sldId id="1664" r:id="rId5"/>
    <p:sldId id="1817" r:id="rId6"/>
    <p:sldId id="1786" r:id="rId7"/>
    <p:sldId id="1743" r:id="rId8"/>
    <p:sldId id="1800" r:id="rId9"/>
    <p:sldId id="1750" r:id="rId10"/>
    <p:sldId id="1787" r:id="rId11"/>
    <p:sldId id="1813" r:id="rId12"/>
    <p:sldId id="1818" r:id="rId13"/>
    <p:sldId id="1823" r:id="rId14"/>
    <p:sldId id="1824" r:id="rId15"/>
    <p:sldId id="1821" r:id="rId16"/>
    <p:sldId id="1822" r:id="rId17"/>
    <p:sldId id="1827" r:id="rId18"/>
    <p:sldId id="1760" r:id="rId19"/>
    <p:sldId id="1826" r:id="rId20"/>
    <p:sldId id="1714" r:id="rId21"/>
    <p:sldId id="1814" r:id="rId22"/>
    <p:sldId id="1798" r:id="rId23"/>
  </p:sldIdLst>
  <p:sldSz cx="9144000" cy="6858000" type="screen4x3"/>
  <p:notesSz cx="7102475" cy="10233025"/>
  <p:embeddedFontLs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VerdanaBar" panose="020B0604030504040204" pitchFamily="34" charset="0"/>
      <p:regular r:id="rId30"/>
    </p:embeddedFont>
    <p:embeddedFont>
      <p:font typeface="Symbol_bar" panose="05050102010706020507" pitchFamily="18" charset="2"/>
      <p:regular r:id="rId31"/>
    </p:embeddedFont>
    <p:embeddedFont>
      <p:font typeface="SymbolProp BT" panose="05000000000000000000" pitchFamily="2" charset="2"/>
      <p:regular r:id="rId32"/>
    </p:embeddedFont>
  </p:embeddedFontLst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umimoji="1" sz="16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00"/>
    <a:srgbClr val="000000"/>
    <a:srgbClr val="008000"/>
    <a:srgbClr val="FFFFFF"/>
    <a:srgbClr val="FFB3B3"/>
    <a:srgbClr val="FFC000"/>
    <a:srgbClr val="FF99FF"/>
    <a:srgbClr val="FF00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5" autoAdjust="0"/>
    <p:restoredTop sz="86984" autoAdjust="0"/>
  </p:normalViewPr>
  <p:slideViewPr>
    <p:cSldViewPr snapToGrid="0">
      <p:cViewPr>
        <p:scale>
          <a:sx n="87" d="100"/>
          <a:sy n="87" d="100"/>
        </p:scale>
        <p:origin x="-912" y="246"/>
      </p:cViewPr>
      <p:guideLst>
        <p:guide orient="horz" pos="165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-1190" y="-7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3076363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t" anchorCtr="0" compatLnSpc="1">
            <a:prstTxWarp prst="textNoShape">
              <a:avLst/>
            </a:prstTxWarp>
          </a:bodyPr>
          <a:lstStyle>
            <a:lvl1pPr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6115" y="4"/>
            <a:ext cx="3076362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t" anchorCtr="0" compatLnSpc="1">
            <a:prstTxWarp prst="textNoShape">
              <a:avLst/>
            </a:prstTxWarp>
          </a:bodyPr>
          <a:lstStyle>
            <a:lvl1pPr algn="r"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345"/>
            <a:ext cx="3076363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b" anchorCtr="0" compatLnSpc="1">
            <a:prstTxWarp prst="textNoShape">
              <a:avLst/>
            </a:prstTxWarp>
          </a:bodyPr>
          <a:lstStyle>
            <a:lvl1pPr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6115" y="9720345"/>
            <a:ext cx="3076362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b" anchorCtr="0" compatLnSpc="1">
            <a:prstTxWarp prst="textNoShape">
              <a:avLst/>
            </a:prstTxWarp>
          </a:bodyPr>
          <a:lstStyle>
            <a:lvl1pPr algn="r"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fld id="{1698365B-423E-457B-9706-EFB3C7E6BEE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844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4"/>
            <a:ext cx="3076363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t" anchorCtr="0" compatLnSpc="1">
            <a:prstTxWarp prst="textNoShape">
              <a:avLst/>
            </a:prstTxWarp>
          </a:bodyPr>
          <a:lstStyle>
            <a:lvl1pPr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95363" y="766763"/>
            <a:ext cx="5119687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4988" y="4864935"/>
            <a:ext cx="5212506" cy="460144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Hier klicken, um Master-Textformat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4026115" y="4"/>
            <a:ext cx="3076362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t" anchorCtr="0" compatLnSpc="1">
            <a:prstTxWarp prst="textNoShape">
              <a:avLst/>
            </a:prstTxWarp>
          </a:bodyPr>
          <a:lstStyle>
            <a:lvl1pPr algn="r"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345"/>
            <a:ext cx="3076363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b" anchorCtr="0" compatLnSpc="1">
            <a:prstTxWarp prst="textNoShape">
              <a:avLst/>
            </a:prstTxWarp>
          </a:bodyPr>
          <a:lstStyle>
            <a:lvl1pPr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6115" y="9720345"/>
            <a:ext cx="3076362" cy="51268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280" tIns="46140" rIns="92280" bIns="46140" numCol="1" anchor="b" anchorCtr="0" compatLnSpc="1">
            <a:prstTxWarp prst="textNoShape">
              <a:avLst/>
            </a:prstTxWarp>
          </a:bodyPr>
          <a:lstStyle>
            <a:lvl1pPr algn="r" defTabSz="922286" eaLnBrk="0" hangingPunct="0">
              <a:defRPr kumimoji="0" sz="1300">
                <a:latin typeface="Times New Roman" pitchFamily="18" charset="0"/>
              </a:defRPr>
            </a:lvl1pPr>
          </a:lstStyle>
          <a:p>
            <a:fld id="{7917E2ED-BD67-4D13-895D-4593A74CEC4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882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err="1" smtClean="0"/>
              <a:t>Means</a:t>
            </a:r>
            <a:r>
              <a:rPr lang="de-DE" dirty="0" smtClean="0"/>
              <a:t> Motive </a:t>
            </a:r>
            <a:r>
              <a:rPr lang="de-DE" dirty="0" err="1" smtClean="0"/>
              <a:t>Opportunity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GIBUUPhys</a:t>
            </a:r>
            <a:r>
              <a:rPr lang="de-DE" dirty="0" smtClean="0"/>
              <a:t>. </a:t>
            </a:r>
            <a:r>
              <a:rPr lang="de-DE" dirty="0" err="1" smtClean="0"/>
              <a:t>Rev</a:t>
            </a:r>
            <a:r>
              <a:rPr lang="de-DE" dirty="0" smtClean="0"/>
              <a:t>. C 85, 024614 (2012)</a:t>
            </a:r>
          </a:p>
          <a:p>
            <a:endParaRPr lang="de-DE" dirty="0" smtClean="0"/>
          </a:p>
          <a:p>
            <a:r>
              <a:rPr lang="de-DE" dirty="0" smtClean="0"/>
              <a:t>HIMSTER</a:t>
            </a:r>
          </a:p>
          <a:p>
            <a:endParaRPr lang="de-DE" dirty="0" smtClean="0"/>
          </a:p>
          <a:p>
            <a:r>
              <a:rPr lang="de-DE" dirty="0" smtClean="0"/>
              <a:t>2600 </a:t>
            </a:r>
            <a:r>
              <a:rPr lang="de-DE" dirty="0" err="1" smtClean="0"/>
              <a:t>cores</a:t>
            </a:r>
            <a:endParaRPr lang="de-DE" dirty="0" smtClean="0"/>
          </a:p>
          <a:p>
            <a:r>
              <a:rPr lang="de-DE" dirty="0" smtClean="0"/>
              <a:t>100GB</a:t>
            </a:r>
            <a:r>
              <a:rPr lang="de-DE" baseline="0" dirty="0" smtClean="0"/>
              <a:t> RAM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Helmholtz Institute Mainz (HIM) is running a big cluster dedicated for experiment simulation - the </a:t>
            </a:r>
            <a:r>
              <a:rPr lang="en-US" dirty="0" err="1" smtClean="0"/>
              <a:t>HIMster</a:t>
            </a:r>
            <a:r>
              <a:rPr lang="en-US" dirty="0" smtClean="0"/>
              <a:t>. The </a:t>
            </a:r>
            <a:r>
              <a:rPr lang="en-US" dirty="0" err="1" smtClean="0"/>
              <a:t>HIMster</a:t>
            </a:r>
            <a:r>
              <a:rPr lang="en-US" dirty="0" smtClean="0"/>
              <a:t> consists of 130 compute nodes each having 2 AMD 8-core processors (</a:t>
            </a:r>
            <a:r>
              <a:rPr lang="en-US" dirty="0" err="1" smtClean="0"/>
              <a:t>Magny</a:t>
            </a:r>
            <a:r>
              <a:rPr lang="en-US" dirty="0" smtClean="0"/>
              <a:t> </a:t>
            </a:r>
            <a:r>
              <a:rPr lang="en-US" dirty="0" err="1" smtClean="0"/>
              <a:t>Cours</a:t>
            </a:r>
            <a:r>
              <a:rPr lang="en-US" dirty="0" smtClean="0"/>
              <a:t> series) running at a clock frequency of 2.3 GHz. All nodes are equipped with 3 1-Gbit </a:t>
            </a:r>
            <a:r>
              <a:rPr lang="en-US" dirty="0" err="1" smtClean="0"/>
              <a:t>Nics</a:t>
            </a:r>
            <a:r>
              <a:rPr lang="en-US" dirty="0" smtClean="0"/>
              <a:t> and a QDR </a:t>
            </a:r>
            <a:r>
              <a:rPr lang="en-US" dirty="0" err="1" smtClean="0"/>
              <a:t>Infiniband</a:t>
            </a:r>
            <a:r>
              <a:rPr lang="en-US" dirty="0" smtClean="0"/>
              <a:t>-HCA (</a:t>
            </a:r>
            <a:r>
              <a:rPr lang="en-US" dirty="0" err="1" smtClean="0"/>
              <a:t>Mellanox</a:t>
            </a:r>
            <a:r>
              <a:rPr lang="en-US" dirty="0" smtClean="0"/>
              <a:t> Connect-X). Currently we are running the system in diskless mode, where:</a:t>
            </a:r>
          </a:p>
          <a:p>
            <a:endParaRPr lang="en-US" dirty="0" smtClean="0"/>
          </a:p>
          <a:p>
            <a:r>
              <a:rPr lang="en-US" dirty="0" smtClean="0"/>
              <a:t>    the first 14 Nodes have 64 </a:t>
            </a:r>
            <a:r>
              <a:rPr lang="en-US" dirty="0" err="1" smtClean="0"/>
              <a:t>GByte</a:t>
            </a:r>
            <a:r>
              <a:rPr lang="en-US" dirty="0" smtClean="0"/>
              <a:t> RAM ⇒ 4 </a:t>
            </a:r>
            <a:r>
              <a:rPr lang="en-US" dirty="0" err="1" smtClean="0"/>
              <a:t>GByte</a:t>
            </a:r>
            <a:r>
              <a:rPr lang="en-US" dirty="0" smtClean="0"/>
              <a:t> / core</a:t>
            </a:r>
          </a:p>
          <a:p>
            <a:r>
              <a:rPr lang="en-US" dirty="0" smtClean="0"/>
              <a:t>    and the remaining nodes have 32 </a:t>
            </a:r>
            <a:r>
              <a:rPr lang="en-US" dirty="0" err="1" smtClean="0"/>
              <a:t>GByte</a:t>
            </a:r>
            <a:r>
              <a:rPr lang="en-US" dirty="0" smtClean="0"/>
              <a:t> RAM ⇒ 2 </a:t>
            </a:r>
            <a:r>
              <a:rPr lang="en-US" dirty="0" err="1" smtClean="0"/>
              <a:t>GByte</a:t>
            </a:r>
            <a:r>
              <a:rPr lang="en-US" dirty="0" smtClean="0"/>
              <a:t> / core</a:t>
            </a:r>
          </a:p>
          <a:p>
            <a:endParaRPr lang="en-US" dirty="0" smtClean="0"/>
          </a:p>
          <a:p>
            <a:r>
              <a:rPr lang="en-US" dirty="0" smtClean="0"/>
              <a:t>The central storage amounts to roughly 130 </a:t>
            </a:r>
            <a:r>
              <a:rPr lang="en-US" dirty="0" err="1" smtClean="0"/>
              <a:t>TByte</a:t>
            </a:r>
            <a:r>
              <a:rPr lang="en-US" dirty="0" smtClean="0"/>
              <a:t> net capacity, with </a:t>
            </a:r>
            <a:r>
              <a:rPr lang="en-US" dirty="0" err="1" smtClean="0"/>
              <a:t>FhGFS</a:t>
            </a:r>
            <a:r>
              <a:rPr lang="en-US" dirty="0" smtClean="0"/>
              <a:t> as the underlying parallel file system. The peak read/write performance is roughly 1.4 </a:t>
            </a:r>
            <a:r>
              <a:rPr lang="en-US" dirty="0" err="1" smtClean="0"/>
              <a:t>GByte</a:t>
            </a:r>
            <a:r>
              <a:rPr lang="en-US" dirty="0" smtClean="0"/>
              <a:t>/s. The storage is built up of 2 file servers, where each server is connected to</a:t>
            </a:r>
          </a:p>
          <a:p>
            <a:endParaRPr lang="en-US" dirty="0" smtClean="0"/>
          </a:p>
          <a:p>
            <a:r>
              <a:rPr lang="en-US" dirty="0" smtClean="0"/>
              <a:t>    2 Promise </a:t>
            </a:r>
            <a:r>
              <a:rPr lang="en-US" dirty="0" err="1" smtClean="0"/>
              <a:t>VTrak</a:t>
            </a:r>
            <a:r>
              <a:rPr lang="en-US" dirty="0" smtClean="0"/>
              <a:t> Subsystems via </a:t>
            </a:r>
            <a:r>
              <a:rPr lang="en-US" dirty="0" err="1" smtClean="0"/>
              <a:t>Fibre</a:t>
            </a:r>
            <a:r>
              <a:rPr lang="en-US" dirty="0" smtClean="0"/>
              <a:t>-Channel ⇒ total of 40 2 </a:t>
            </a:r>
            <a:r>
              <a:rPr lang="en-US" dirty="0" err="1" smtClean="0"/>
              <a:t>TByte</a:t>
            </a:r>
            <a:r>
              <a:rPr lang="en-US" dirty="0" smtClean="0"/>
              <a:t> disks</a:t>
            </a:r>
          </a:p>
          <a:p>
            <a:r>
              <a:rPr lang="en-US" dirty="0" smtClean="0"/>
              <a:t>    4 Promise JBODs via SAS ⇒ total of 80 2 </a:t>
            </a:r>
            <a:r>
              <a:rPr lang="en-US" dirty="0" err="1" smtClean="0"/>
              <a:t>TByte</a:t>
            </a:r>
            <a:r>
              <a:rPr lang="en-US" dirty="0" smtClean="0"/>
              <a:t> disks</a:t>
            </a:r>
          </a:p>
          <a:p>
            <a:endParaRPr lang="en-US" dirty="0" smtClean="0"/>
          </a:p>
          <a:p>
            <a:r>
              <a:rPr lang="en-US" dirty="0" smtClean="0"/>
              <a:t>Currently the volumes are grouped in 4 RAID6 arrays.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947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Z=36 Krypton  N=50  17.3%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8548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960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1992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HIM  JSPS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A. B. </a:t>
            </a:r>
            <a:r>
              <a:rPr lang="de-DE" dirty="0" err="1" smtClean="0"/>
              <a:t>Larionov</a:t>
            </a:r>
            <a:r>
              <a:rPr lang="de-DE" dirty="0" smtClean="0"/>
              <a:t>, T. </a:t>
            </a:r>
            <a:r>
              <a:rPr lang="de-DE" dirty="0" err="1" smtClean="0"/>
              <a:t>Gaitanos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U. </a:t>
            </a:r>
            <a:r>
              <a:rPr lang="de-DE" smtClean="0"/>
              <a:t>Mosel </a:t>
            </a:r>
            <a:endParaRPr lang="de-DE" dirty="0" smtClean="0"/>
          </a:p>
          <a:p>
            <a:r>
              <a:rPr lang="de-DE" dirty="0" smtClean="0"/>
              <a:t>Phys. </a:t>
            </a:r>
            <a:r>
              <a:rPr lang="de-DE" dirty="0" err="1" smtClean="0"/>
              <a:t>Rev</a:t>
            </a:r>
            <a:r>
              <a:rPr lang="de-DE" dirty="0" smtClean="0"/>
              <a:t>. C 85, 024614 (2012)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6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9A78D-D33D-4F9E-A167-0F9BADE83DD7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154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6950" y="765175"/>
            <a:ext cx="5119688" cy="3838575"/>
          </a:xfrm>
          <a:ln/>
        </p:spPr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08" y="4866947"/>
            <a:ext cx="5208261" cy="4600198"/>
          </a:xfrm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err="1" smtClean="0"/>
              <a:t>Means</a:t>
            </a:r>
            <a:r>
              <a:rPr lang="de-DE" dirty="0" smtClean="0"/>
              <a:t> Motive </a:t>
            </a:r>
            <a:r>
              <a:rPr lang="de-DE" dirty="0" err="1" smtClean="0"/>
              <a:t>Opportunity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PSR J1614−2230, </a:t>
            </a:r>
            <a:r>
              <a:rPr lang="de-DE" dirty="0" err="1"/>
              <a:t>which</a:t>
            </a:r>
            <a:endParaRPr lang="de-DE" dirty="0"/>
          </a:p>
          <a:p>
            <a:r>
              <a:rPr lang="en-US" dirty="0"/>
              <a:t>show a strong Shapiro delay signature. The implied pulsar mass</a:t>
            </a:r>
          </a:p>
          <a:p>
            <a:r>
              <a:rPr lang="de-DE" dirty="0" err="1"/>
              <a:t>of</a:t>
            </a:r>
            <a:r>
              <a:rPr lang="de-DE" dirty="0"/>
              <a:t> 1.97±0.04M⊙</a:t>
            </a:r>
          </a:p>
          <a:p>
            <a:endParaRPr lang="de-DE" dirty="0"/>
          </a:p>
          <a:p>
            <a:r>
              <a:rPr lang="de-DE" dirty="0"/>
              <a:t>Companion: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dwaft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Spin </a:t>
            </a:r>
            <a:r>
              <a:rPr lang="en-US" dirty="0" err="1" smtClean="0"/>
              <a:t>singlett</a:t>
            </a:r>
            <a:r>
              <a:rPr lang="en-US" smtClean="0"/>
              <a:t> channel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phenomenological NN potentials in the coordinate space are known to reflect some</a:t>
            </a:r>
          </a:p>
          <a:p>
            <a:r>
              <a:rPr lang="en-US" dirty="0" smtClean="0"/>
              <a:t>characteristic features of the NN interaction at different length scales:2)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The long range part of the nuclear force (the relative distance r &gt; 2 </a:t>
            </a:r>
            <a:r>
              <a:rPr lang="en-US" dirty="0" err="1" smtClean="0"/>
              <a:t>fm</a:t>
            </a:r>
            <a:r>
              <a:rPr lang="en-US" dirty="0" smtClean="0"/>
              <a:t>) is dominated</a:t>
            </a:r>
          </a:p>
          <a:p>
            <a:r>
              <a:rPr lang="en-US" dirty="0" smtClean="0"/>
              <a:t>by the one-pion exchange introduced by Yukawa.8) Because of the pion’s </a:t>
            </a:r>
            <a:r>
              <a:rPr lang="en-US" dirty="0" err="1" smtClean="0"/>
              <a:t>Nambu</a:t>
            </a:r>
            <a:r>
              <a:rPr lang="en-US" dirty="0" smtClean="0"/>
              <a:t>-</a:t>
            </a:r>
          </a:p>
          <a:p>
            <a:r>
              <a:rPr lang="en-US" dirty="0" smtClean="0"/>
              <a:t>Goldstone character, it couples to the spin-</a:t>
            </a:r>
            <a:r>
              <a:rPr lang="en-US" dirty="0" err="1" smtClean="0"/>
              <a:t>isospin</a:t>
            </a:r>
            <a:r>
              <a:rPr lang="en-US" dirty="0" smtClean="0"/>
              <a:t> density of the nucleon and hence</a:t>
            </a:r>
          </a:p>
          <a:p>
            <a:r>
              <a:rPr lang="en-US" dirty="0" smtClean="0"/>
              <a:t>leads to a strong spin-</a:t>
            </a:r>
            <a:r>
              <a:rPr lang="en-US" dirty="0" err="1" smtClean="0"/>
              <a:t>isospin</a:t>
            </a:r>
            <a:r>
              <a:rPr lang="en-US" dirty="0" smtClean="0"/>
              <a:t> dependent force, namely the tensor force.</a:t>
            </a:r>
          </a:p>
          <a:p>
            <a:r>
              <a:rPr lang="en-US" dirty="0" smtClean="0"/>
              <a:t>(ii) The medium range part (1 </a:t>
            </a:r>
            <a:r>
              <a:rPr lang="en-US" dirty="0" err="1" smtClean="0"/>
              <a:t>fm</a:t>
            </a:r>
            <a:r>
              <a:rPr lang="en-US" dirty="0" smtClean="0"/>
              <a:t> &lt; r &lt; 2 </a:t>
            </a:r>
            <a:r>
              <a:rPr lang="en-US" dirty="0" err="1" smtClean="0"/>
              <a:t>fm</a:t>
            </a:r>
            <a:r>
              <a:rPr lang="en-US" dirty="0" smtClean="0"/>
              <a:t>) receives significant contributions from the</a:t>
            </a:r>
          </a:p>
          <a:p>
            <a:r>
              <a:rPr lang="en-US" dirty="0" smtClean="0"/>
              <a:t>exchange of two-</a:t>
            </a:r>
            <a:r>
              <a:rPr lang="en-US" dirty="0" err="1" smtClean="0"/>
              <a:t>pions</a:t>
            </a:r>
            <a:r>
              <a:rPr lang="en-US" dirty="0" smtClean="0"/>
              <a:t> (ππ) and heavy mesons (ρ, ω, and σ). In particular, the </a:t>
            </a:r>
            <a:r>
              <a:rPr lang="en-US" dirty="0" err="1" smtClean="0"/>
              <a:t>spinisospin</a:t>
            </a:r>
            <a:endParaRPr lang="en-US" dirty="0" smtClean="0"/>
          </a:p>
          <a:p>
            <a:r>
              <a:rPr lang="en-US" dirty="0" smtClean="0"/>
              <a:t>independent attraction of about 50 - 100 MeV in this region plays an essential</a:t>
            </a:r>
          </a:p>
          <a:p>
            <a:r>
              <a:rPr lang="en-US" dirty="0" smtClean="0"/>
              <a:t>role for the binding of atomic nuclei.</a:t>
            </a:r>
          </a:p>
          <a:p>
            <a:r>
              <a:rPr lang="en-US" dirty="0" smtClean="0"/>
              <a:t>(iii) The short range part (r &lt; 1 </a:t>
            </a:r>
            <a:r>
              <a:rPr lang="en-US" dirty="0" err="1" smtClean="0"/>
              <a:t>fm</a:t>
            </a:r>
            <a:r>
              <a:rPr lang="en-US" dirty="0" smtClean="0"/>
              <a:t>) is best described by a strong repulsive core as originally</a:t>
            </a:r>
          </a:p>
          <a:p>
            <a:r>
              <a:rPr lang="en-US" dirty="0" smtClean="0"/>
              <a:t>introduced by Jastrow.9) Such a short range repulsion is important for the stability of</a:t>
            </a:r>
          </a:p>
          <a:p>
            <a:r>
              <a:rPr lang="en-US" dirty="0" smtClean="0"/>
              <a:t>atomic nuclei against collapse, for determining the maximum mass of neutron stars,</a:t>
            </a:r>
          </a:p>
          <a:p>
            <a:r>
              <a:rPr lang="en-US" dirty="0" smtClean="0"/>
              <a:t>and for igniting the Type II supernova explosions.10)</a:t>
            </a:r>
          </a:p>
          <a:p>
            <a:r>
              <a:rPr lang="en-US" dirty="0" smtClean="0"/>
              <a:t>(iv) There is also a strong attractive spin-orbit force in the </a:t>
            </a:r>
            <a:r>
              <a:rPr lang="en-US" dirty="0" err="1" smtClean="0"/>
              <a:t>isospin</a:t>
            </a:r>
            <a:r>
              <a:rPr lang="en-US" dirty="0" smtClean="0"/>
              <a:t> 1 channel at medium</a:t>
            </a:r>
          </a:p>
          <a:p>
            <a:r>
              <a:rPr lang="en-US" dirty="0" smtClean="0"/>
              <a:t>and short distances. This leads to the 3P2 neutron pairing in neutron matter and hence</a:t>
            </a:r>
          </a:p>
          <a:p>
            <a:r>
              <a:rPr lang="en-US" dirty="0" smtClean="0"/>
              <a:t>the neutron </a:t>
            </a:r>
            <a:r>
              <a:rPr lang="en-US" dirty="0" err="1" smtClean="0"/>
              <a:t>superfluidity</a:t>
            </a:r>
            <a:r>
              <a:rPr lang="en-US" dirty="0" smtClean="0"/>
              <a:t> inside neutron stars.10)</a:t>
            </a:r>
          </a:p>
          <a:p>
            <a:r>
              <a:rPr lang="en-US" dirty="0" smtClean="0"/>
              <a:t>2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492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baryonic</a:t>
            </a:r>
            <a:r>
              <a:rPr lang="de-DE" baseline="0" dirty="0" smtClean="0"/>
              <a:t> infinite matter  - </a:t>
            </a:r>
            <a:r>
              <a:rPr lang="de-DE" baseline="0" dirty="0" err="1" smtClean="0"/>
              <a:t>hot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hadronic</a:t>
            </a:r>
            <a:r>
              <a:rPr lang="de-DE" baseline="0" dirty="0" smtClean="0"/>
              <a:t> finite matter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mesons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baryons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4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A06F1B3-B91C-4626-A03F-54AE07719FAA}" type="slidenum">
              <a:rPr kumimoji="0" lang="de-DE" altLang="de-DE" sz="1300" smtClean="0">
                <a:latin typeface="Times New Roman" pitchFamily="18" charset="0"/>
              </a:rPr>
              <a:pPr/>
              <a:t>7</a:t>
            </a:fld>
            <a:endParaRPr kumimoji="0" lang="de-DE" altLang="de-DE" sz="130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dirty="0" err="1" smtClean="0"/>
              <a:t>omega</a:t>
            </a:r>
            <a:r>
              <a:rPr lang="de-DE" altLang="de-DE" dirty="0" smtClean="0"/>
              <a:t> zerfällt nur in 3 </a:t>
            </a:r>
            <a:r>
              <a:rPr lang="de-DE" altLang="de-DE" dirty="0" err="1" smtClean="0"/>
              <a:t>pionen</a:t>
            </a:r>
            <a:r>
              <a:rPr lang="de-DE" altLang="de-DE" dirty="0" smtClean="0"/>
              <a:t>, nicht in 2</a:t>
            </a:r>
          </a:p>
          <a:p>
            <a:pPr eaLnBrk="1" hangingPunct="1"/>
            <a:endParaRPr lang="de-DE" altLang="de-DE" dirty="0" smtClean="0"/>
          </a:p>
          <a:p>
            <a:pPr eaLnBrk="1" hangingPunct="1"/>
            <a:r>
              <a:rPr lang="de-DE" altLang="de-DE" dirty="0" err="1" smtClean="0"/>
              <a:t>rho</a:t>
            </a:r>
            <a:r>
              <a:rPr lang="de-DE" altLang="de-DE" dirty="0" smtClean="0"/>
              <a:t> zerfällt in 2 </a:t>
            </a:r>
            <a:r>
              <a:rPr lang="de-DE" altLang="de-DE" dirty="0" err="1" smtClean="0"/>
              <a:t>pionen</a:t>
            </a:r>
            <a:r>
              <a:rPr lang="de-DE" altLang="de-DE" dirty="0" smtClean="0"/>
              <a:t>, nicht in 3</a:t>
            </a:r>
          </a:p>
          <a:p>
            <a:pPr eaLnBrk="1" hangingPunct="1"/>
            <a:endParaRPr lang="de-DE" altLang="de-DE" dirty="0" smtClean="0"/>
          </a:p>
          <a:p>
            <a:pPr eaLnBrk="1" hangingPunct="1"/>
            <a:endParaRPr lang="de-DE" altLang="de-DE" dirty="0" smtClean="0"/>
          </a:p>
          <a:p>
            <a:pPr eaLnBrk="1" hangingPunct="1"/>
            <a:r>
              <a:rPr lang="de-DE" altLang="de-DE" dirty="0" err="1" smtClean="0"/>
              <a:t>Vector</a:t>
            </a:r>
            <a:r>
              <a:rPr lang="de-DE" altLang="de-DE" baseline="0" dirty="0" smtClean="0"/>
              <a:t> potential </a:t>
            </a:r>
            <a:r>
              <a:rPr lang="de-DE" altLang="de-DE" baseline="0" dirty="0" err="1" smtClean="0"/>
              <a:t>changes</a:t>
            </a:r>
            <a:r>
              <a:rPr lang="de-DE" altLang="de-DE" baseline="0" dirty="0" smtClean="0"/>
              <a:t> </a:t>
            </a:r>
            <a:r>
              <a:rPr lang="de-DE" altLang="de-DE" baseline="0" dirty="0" err="1" smtClean="0"/>
              <a:t>sign</a:t>
            </a:r>
            <a:endParaRPr lang="de-DE" alt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0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2681E754-6194-4FFB-A874-424E356EBBB7}" type="slidenum">
              <a:rPr kumimoji="0" lang="de-DE" altLang="de-DE" sz="1300" smtClean="0">
                <a:latin typeface="Times New Roman" pitchFamily="18" charset="0"/>
              </a:rPr>
              <a:pPr/>
              <a:t>9</a:t>
            </a:fld>
            <a:endParaRPr kumimoji="0" lang="de-DE" altLang="de-DE" sz="1300" smtClean="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GIBUUPhys</a:t>
            </a:r>
            <a:r>
              <a:rPr lang="de-DE" dirty="0" smtClean="0"/>
              <a:t>. </a:t>
            </a:r>
            <a:r>
              <a:rPr lang="de-DE" dirty="0" err="1" smtClean="0"/>
              <a:t>Rev</a:t>
            </a:r>
            <a:r>
              <a:rPr lang="de-DE" dirty="0" smtClean="0"/>
              <a:t>. C 85, 024614 (2012)</a:t>
            </a:r>
          </a:p>
          <a:p>
            <a:endParaRPr lang="de-DE" dirty="0" smtClean="0"/>
          </a:p>
          <a:p>
            <a:r>
              <a:rPr lang="de-DE" dirty="0" smtClean="0"/>
              <a:t>HIMSTER</a:t>
            </a:r>
          </a:p>
          <a:p>
            <a:endParaRPr lang="de-DE" dirty="0" smtClean="0"/>
          </a:p>
          <a:p>
            <a:r>
              <a:rPr lang="de-DE" dirty="0" smtClean="0"/>
              <a:t>260 </a:t>
            </a:r>
            <a:r>
              <a:rPr lang="de-DE" dirty="0" err="1" smtClean="0"/>
              <a:t>cores</a:t>
            </a:r>
            <a:endParaRPr lang="de-DE" dirty="0" smtClean="0"/>
          </a:p>
          <a:p>
            <a:r>
              <a:rPr lang="de-DE" dirty="0" smtClean="0"/>
              <a:t>100GB</a:t>
            </a:r>
            <a:r>
              <a:rPr lang="de-DE" baseline="0" dirty="0" smtClean="0"/>
              <a:t> RAM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Helmholtz Institute Mainz (HIM) is running a big cluster dedicated for experiment simulation - the </a:t>
            </a:r>
            <a:r>
              <a:rPr lang="en-US" dirty="0" err="1" smtClean="0"/>
              <a:t>HIMster</a:t>
            </a:r>
            <a:r>
              <a:rPr lang="en-US" dirty="0" smtClean="0"/>
              <a:t>. The </a:t>
            </a:r>
            <a:r>
              <a:rPr lang="en-US" dirty="0" err="1" smtClean="0"/>
              <a:t>HIMster</a:t>
            </a:r>
            <a:r>
              <a:rPr lang="en-US" dirty="0" smtClean="0"/>
              <a:t> consists of 130 compute nodes each having 2 AMD 8-core processors (</a:t>
            </a:r>
            <a:r>
              <a:rPr lang="en-US" dirty="0" err="1" smtClean="0"/>
              <a:t>Magny</a:t>
            </a:r>
            <a:r>
              <a:rPr lang="en-US" dirty="0" smtClean="0"/>
              <a:t> </a:t>
            </a:r>
            <a:r>
              <a:rPr lang="en-US" dirty="0" err="1" smtClean="0"/>
              <a:t>Cours</a:t>
            </a:r>
            <a:r>
              <a:rPr lang="en-US" dirty="0" smtClean="0"/>
              <a:t> series) running at a clock frequency of 2.3 GHz. All nodes are equipped with 3 1-Gbit </a:t>
            </a:r>
            <a:r>
              <a:rPr lang="en-US" dirty="0" err="1" smtClean="0"/>
              <a:t>Nics</a:t>
            </a:r>
            <a:r>
              <a:rPr lang="en-US" dirty="0" smtClean="0"/>
              <a:t> and a QDR </a:t>
            </a:r>
            <a:r>
              <a:rPr lang="en-US" dirty="0" err="1" smtClean="0"/>
              <a:t>Infiniband</a:t>
            </a:r>
            <a:r>
              <a:rPr lang="en-US" dirty="0" smtClean="0"/>
              <a:t>-HCA (</a:t>
            </a:r>
            <a:r>
              <a:rPr lang="en-US" dirty="0" err="1" smtClean="0"/>
              <a:t>Mellanox</a:t>
            </a:r>
            <a:r>
              <a:rPr lang="en-US" dirty="0" smtClean="0"/>
              <a:t> Connect-X). Currently we are running the system in diskless mode, where:</a:t>
            </a:r>
          </a:p>
          <a:p>
            <a:endParaRPr lang="en-US" dirty="0" smtClean="0"/>
          </a:p>
          <a:p>
            <a:r>
              <a:rPr lang="en-US" dirty="0" smtClean="0"/>
              <a:t>    the first 14 Nodes have 64 </a:t>
            </a:r>
            <a:r>
              <a:rPr lang="en-US" dirty="0" err="1" smtClean="0"/>
              <a:t>GByte</a:t>
            </a:r>
            <a:r>
              <a:rPr lang="en-US" dirty="0" smtClean="0"/>
              <a:t> RAM ⇒ 4 </a:t>
            </a:r>
            <a:r>
              <a:rPr lang="en-US" dirty="0" err="1" smtClean="0"/>
              <a:t>GByte</a:t>
            </a:r>
            <a:r>
              <a:rPr lang="en-US" dirty="0" smtClean="0"/>
              <a:t> / core</a:t>
            </a:r>
          </a:p>
          <a:p>
            <a:r>
              <a:rPr lang="en-US" dirty="0" smtClean="0"/>
              <a:t>    and the remaining nodes have 32 </a:t>
            </a:r>
            <a:r>
              <a:rPr lang="en-US" dirty="0" err="1" smtClean="0"/>
              <a:t>GByte</a:t>
            </a:r>
            <a:r>
              <a:rPr lang="en-US" dirty="0" smtClean="0"/>
              <a:t> RAM ⇒ 2 </a:t>
            </a:r>
            <a:r>
              <a:rPr lang="en-US" dirty="0" err="1" smtClean="0"/>
              <a:t>GByte</a:t>
            </a:r>
            <a:r>
              <a:rPr lang="en-US" dirty="0" smtClean="0"/>
              <a:t> / core</a:t>
            </a:r>
          </a:p>
          <a:p>
            <a:endParaRPr lang="en-US" dirty="0" smtClean="0"/>
          </a:p>
          <a:p>
            <a:r>
              <a:rPr lang="en-US" dirty="0" smtClean="0"/>
              <a:t>The central storage amounts to roughly 130 </a:t>
            </a:r>
            <a:r>
              <a:rPr lang="en-US" dirty="0" err="1" smtClean="0"/>
              <a:t>TByte</a:t>
            </a:r>
            <a:r>
              <a:rPr lang="en-US" dirty="0" smtClean="0"/>
              <a:t> net capacity, with </a:t>
            </a:r>
            <a:r>
              <a:rPr lang="en-US" dirty="0" err="1" smtClean="0"/>
              <a:t>FhGFS</a:t>
            </a:r>
            <a:r>
              <a:rPr lang="en-US" dirty="0" smtClean="0"/>
              <a:t> as the underlying parallel file system. The peak read/write performance is roughly 1.4 </a:t>
            </a:r>
            <a:r>
              <a:rPr lang="en-US" dirty="0" err="1" smtClean="0"/>
              <a:t>GByte</a:t>
            </a:r>
            <a:r>
              <a:rPr lang="en-US" dirty="0" smtClean="0"/>
              <a:t>/s. The storage is built up of 2 file servers, where each server is connected to</a:t>
            </a:r>
          </a:p>
          <a:p>
            <a:endParaRPr lang="en-US" dirty="0" smtClean="0"/>
          </a:p>
          <a:p>
            <a:r>
              <a:rPr lang="en-US" dirty="0" smtClean="0"/>
              <a:t>    2 Promise </a:t>
            </a:r>
            <a:r>
              <a:rPr lang="en-US" dirty="0" err="1" smtClean="0"/>
              <a:t>VTrak</a:t>
            </a:r>
            <a:r>
              <a:rPr lang="en-US" dirty="0" smtClean="0"/>
              <a:t> Subsystems via </a:t>
            </a:r>
            <a:r>
              <a:rPr lang="en-US" dirty="0" err="1" smtClean="0"/>
              <a:t>Fibre</a:t>
            </a:r>
            <a:r>
              <a:rPr lang="en-US" dirty="0" smtClean="0"/>
              <a:t>-Channel ⇒ total of 40 2 </a:t>
            </a:r>
            <a:r>
              <a:rPr lang="en-US" dirty="0" err="1" smtClean="0"/>
              <a:t>TByte</a:t>
            </a:r>
            <a:r>
              <a:rPr lang="en-US" dirty="0" smtClean="0"/>
              <a:t> disks</a:t>
            </a:r>
          </a:p>
          <a:p>
            <a:r>
              <a:rPr lang="en-US" dirty="0" smtClean="0"/>
              <a:t>    4 Promise JBODs via SAS ⇒ total of 80 2 </a:t>
            </a:r>
            <a:r>
              <a:rPr lang="en-US" dirty="0" err="1" smtClean="0"/>
              <a:t>TByte</a:t>
            </a:r>
            <a:r>
              <a:rPr lang="en-US" dirty="0" smtClean="0"/>
              <a:t> disks</a:t>
            </a:r>
          </a:p>
          <a:p>
            <a:endParaRPr lang="en-US" dirty="0" smtClean="0"/>
          </a:p>
          <a:p>
            <a:r>
              <a:rPr lang="en-US" dirty="0" smtClean="0"/>
              <a:t>Currently the volumes are grouped in 4 RAID6 arrays.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7E2ED-BD67-4D13-895D-4593A74CEC4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94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56" name="Rectangle 12"/>
          <p:cNvSpPr>
            <a:spLocks noChangeArrowheads="1"/>
          </p:cNvSpPr>
          <p:nvPr/>
        </p:nvSpPr>
        <p:spPr bwMode="auto">
          <a:xfrm>
            <a:off x="0" y="0"/>
            <a:ext cx="9305925" cy="6858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lIns="54000" tIns="10800" rIns="54000" bIns="10800" anchor="ctr"/>
          <a:lstStyle/>
          <a:p>
            <a:endParaRPr lang="de-DE"/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2522538"/>
            <a:ext cx="7678737" cy="1066800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Klicken Sie, um das Titelformat zu bearbeiten</a:t>
            </a: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543300" y="3876675"/>
            <a:ext cx="4914900" cy="2098675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CC0066"/>
                </a:solidFill>
              </a:defRPr>
            </a:lvl1pPr>
          </a:lstStyle>
          <a:p>
            <a:r>
              <a:rPr lang="de-DE"/>
              <a:t>Klicken Sie, um das Format des Untertitelmasters zu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2613" y="0"/>
            <a:ext cx="2224087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8763" y="0"/>
            <a:ext cx="6521450" cy="68580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8763" y="0"/>
            <a:ext cx="8602662" cy="5794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93738" y="720725"/>
            <a:ext cx="4154487" cy="61372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5000625" y="720725"/>
            <a:ext cx="4156075" cy="29924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5000625" y="3865563"/>
            <a:ext cx="4156075" cy="29924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51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885" y="-497780"/>
            <a:ext cx="7103444" cy="10772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4" name="Picture 12" descr="JGU-Logo_farbe_neg_cmyk_low.tif"/>
          <p:cNvPicPr>
            <a:picLocks noChangeAspect="1"/>
          </p:cNvPicPr>
          <p:nvPr userDrawn="1"/>
        </p:nvPicPr>
        <p:blipFill>
          <a:blip r:embed="rId2" cstate="print"/>
          <a:srcRect l="41165" t="27392" r="38170" b="43318"/>
          <a:stretch>
            <a:fillRect/>
          </a:stretch>
        </p:blipFill>
        <p:spPr>
          <a:xfrm>
            <a:off x="-1" y="19496"/>
            <a:ext cx="511951" cy="493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3154" name="Picture 2" descr="http://www.him.uni-mainz.de/sites/him.m1234.de/files/logo-him/HI-Mainz_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295" y="63201"/>
            <a:ext cx="888379" cy="395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93738" y="720725"/>
            <a:ext cx="4154487" cy="6137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00625" y="720725"/>
            <a:ext cx="4156075" cy="6137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8763" y="0"/>
            <a:ext cx="86026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Titel</a:t>
            </a:r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3738" y="720725"/>
            <a:ext cx="8462962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Klicken Sie, um die Formate des Vorlagentextes zu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86727" name="Line 7"/>
          <p:cNvSpPr>
            <a:spLocks noChangeShapeType="1"/>
          </p:cNvSpPr>
          <p:nvPr/>
        </p:nvSpPr>
        <p:spPr bwMode="auto">
          <a:xfrm>
            <a:off x="709613" y="581025"/>
            <a:ext cx="8156575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lIns="18000" tIns="10800" rIns="18000" bIns="10800"/>
          <a:lstStyle/>
          <a:p>
            <a:endParaRPr lang="de-DE"/>
          </a:p>
        </p:txBody>
      </p:sp>
      <p:sp>
        <p:nvSpPr>
          <p:cNvPr id="286731" name="Line 11"/>
          <p:cNvSpPr>
            <a:spLocks noChangeShapeType="1"/>
          </p:cNvSpPr>
          <p:nvPr/>
        </p:nvSpPr>
        <p:spPr bwMode="auto">
          <a:xfrm>
            <a:off x="220663" y="581025"/>
            <a:ext cx="882015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lIns="18000" tIns="10800" rIns="18000" bIns="10800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Blip>
          <a:blip r:embed="rId15"/>
        </a:buBlip>
        <a:defRPr sz="1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Blip>
          <a:blip r:embed="rId16"/>
        </a:buBlip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ibuu.hepforge.org/trac/wik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nisotopes.com/Code/NobleGas.asp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1.png"/><Relationship Id="rId3" Type="http://schemas.openxmlformats.org/officeDocument/2006/relationships/image" Target="../media/image58.emf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emf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60.emf"/><Relationship Id="rId15" Type="http://schemas.openxmlformats.org/officeDocument/2006/relationships/image" Target="../media/image3.png"/><Relationship Id="rId10" Type="http://schemas.openxmlformats.org/officeDocument/2006/relationships/image" Target="../media/image56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tiff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18.wmf"/><Relationship Id="rId4" Type="http://schemas.openxmlformats.org/officeDocument/2006/relationships/image" Target="../media/image19.png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4.wmf"/><Relationship Id="rId12" Type="http://schemas.openxmlformats.org/officeDocument/2006/relationships/image" Target="../media/image2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3.wmf"/><Relationship Id="rId10" Type="http://schemas.openxmlformats.org/officeDocument/2006/relationships/image" Target="../media/image25.wmf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2.png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1.wmf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3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274" y="-273885"/>
            <a:ext cx="11618475" cy="771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1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 err="1" smtClean="0"/>
              <a:t>GiBUU</a:t>
            </a:r>
            <a:r>
              <a:rPr lang="de-DE" dirty="0" smtClean="0"/>
              <a:t> 1.5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</a:t>
            </a:r>
            <a:r>
              <a:rPr lang="de-DE" dirty="0" smtClean="0">
                <a:hlinkClick r:id="rId3"/>
              </a:rPr>
              <a:t>gibuu.hepforge.org/trac/wiki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G-</a:t>
            </a:r>
            <a:r>
              <a:rPr lang="de-DE" dirty="0" err="1" smtClean="0"/>
              <a:t>parity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estimate</a:t>
            </a:r>
            <a:r>
              <a:rPr lang="de-DE" dirty="0" smtClean="0"/>
              <a:t> anti-baryons potential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err="1" smtClean="0"/>
              <a:t>Drawbacks</a:t>
            </a:r>
            <a:endParaRPr lang="de-DE" dirty="0" smtClean="0"/>
          </a:p>
          <a:p>
            <a:pPr lvl="1"/>
            <a:r>
              <a:rPr lang="de-DE" dirty="0"/>
              <a:t>Antiproton potential </a:t>
            </a:r>
            <a:r>
              <a:rPr lang="de-DE" dirty="0" err="1" smtClean="0"/>
              <a:t>needs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scaled</a:t>
            </a:r>
            <a:r>
              <a:rPr lang="de-DE" dirty="0" smtClean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smtClean="0"/>
              <a:t>0.22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obtain</a:t>
            </a:r>
            <a:r>
              <a:rPr lang="de-DE" dirty="0" smtClean="0"/>
              <a:t> -150MeV</a:t>
            </a:r>
            <a:endParaRPr lang="de-DE" dirty="0" smtClean="0">
              <a:latin typeface="Symbol" panose="05050102010706020507" pitchFamily="18" charset="2"/>
            </a:endParaRPr>
          </a:p>
          <a:p>
            <a:pPr lvl="1"/>
            <a:r>
              <a:rPr lang="de-DE" dirty="0" smtClean="0">
                <a:latin typeface="Symbol" panose="05050102010706020507" pitchFamily="18" charset="2"/>
              </a:rPr>
              <a:t>S</a:t>
            </a:r>
            <a:r>
              <a:rPr lang="de-DE" dirty="0" smtClean="0"/>
              <a:t> potential </a:t>
            </a:r>
            <a:r>
              <a:rPr lang="de-DE" dirty="0" err="1" smtClean="0"/>
              <a:t>attractive</a:t>
            </a:r>
            <a:r>
              <a:rPr lang="de-DE" dirty="0" smtClean="0"/>
              <a:t> </a:t>
            </a:r>
          </a:p>
          <a:p>
            <a:pPr lvl="1"/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attraction</a:t>
            </a:r>
            <a:r>
              <a:rPr lang="de-DE" dirty="0" smtClean="0"/>
              <a:t>	</a:t>
            </a:r>
          </a:p>
        </p:txBody>
      </p:sp>
      <p:pic>
        <p:nvPicPr>
          <p:cNvPr id="2339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10" y="1114347"/>
            <a:ext cx="7721600" cy="94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9901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10" y="3016250"/>
            <a:ext cx="784066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4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 err="1" smtClean="0"/>
              <a:t>GiBUU</a:t>
            </a:r>
            <a:r>
              <a:rPr lang="de-DE" dirty="0" smtClean="0"/>
              <a:t> </a:t>
            </a:r>
            <a:r>
              <a:rPr lang="de-DE" dirty="0" err="1" smtClean="0"/>
              <a:t>Simulations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VerdanaBar" panose="020B0604030504040204" pitchFamily="34" charset="0"/>
              </a:rPr>
              <a:t>p</a:t>
            </a:r>
            <a:r>
              <a:rPr lang="de-DE" dirty="0" smtClean="0"/>
              <a:t>p </a:t>
            </a:r>
            <a:r>
              <a:rPr lang="de-DE" dirty="0" err="1"/>
              <a:t>t</a:t>
            </a:r>
            <a:r>
              <a:rPr lang="de-DE" dirty="0" err="1" smtClean="0"/>
              <a:t>hreshold</a:t>
            </a:r>
            <a:r>
              <a:rPr lang="de-DE" dirty="0" smtClean="0"/>
              <a:t> 1435MeV/c</a:t>
            </a:r>
          </a:p>
          <a:p>
            <a:r>
              <a:rPr lang="de-DE" dirty="0" smtClean="0"/>
              <a:t>27M </a:t>
            </a:r>
            <a:r>
              <a:rPr lang="de-DE" dirty="0" err="1" smtClean="0"/>
              <a:t>inclusive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calculated</a:t>
            </a:r>
            <a:r>
              <a:rPr lang="de-DE" dirty="0" smtClean="0"/>
              <a:t> at </a:t>
            </a:r>
            <a:r>
              <a:rPr lang="de-DE" dirty="0" err="1" smtClean="0"/>
              <a:t>HIMster</a:t>
            </a:r>
            <a:endParaRPr lang="de-DE" dirty="0" smtClean="0"/>
          </a:p>
          <a:p>
            <a:r>
              <a:rPr lang="de-DE" dirty="0" smtClean="0"/>
              <a:t>Cross </a:t>
            </a:r>
            <a:r>
              <a:rPr lang="de-DE" dirty="0" err="1" smtClean="0"/>
              <a:t>section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Y</a:t>
            </a:r>
            <a:r>
              <a:rPr lang="de-DE" dirty="0" smtClean="0">
                <a:latin typeface="VerdanaBar" panose="020B0604030504040204" pitchFamily="34" charset="0"/>
              </a:rPr>
              <a:t>Y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10</a:t>
            </a:r>
          </a:p>
          <a:p>
            <a:r>
              <a:rPr lang="de-DE" dirty="0" err="1" smtClean="0"/>
              <a:t>Approximately</a:t>
            </a:r>
            <a:r>
              <a:rPr lang="de-DE" dirty="0" smtClean="0"/>
              <a:t> 10k </a:t>
            </a:r>
            <a:r>
              <a:rPr lang="de-DE" dirty="0" err="1" smtClean="0"/>
              <a:t>exclusive</a:t>
            </a:r>
            <a:r>
              <a:rPr lang="de-DE" dirty="0" smtClean="0"/>
              <a:t> </a:t>
            </a:r>
            <a:r>
              <a:rPr lang="de-DE" dirty="0" smtClean="0">
                <a:latin typeface="Symbol" panose="05050102010706020507" pitchFamily="18" charset="2"/>
              </a:rPr>
              <a:t>L</a:t>
            </a:r>
            <a:r>
              <a:rPr lang="de-DE" dirty="0" smtClean="0">
                <a:latin typeface="Symbol_bar" panose="05050102010706020507" pitchFamily="18" charset="2"/>
              </a:rPr>
              <a:t>L </a:t>
            </a:r>
            <a:r>
              <a:rPr lang="de-DE" dirty="0" err="1" smtClean="0">
                <a:latin typeface="+mj-lt"/>
              </a:rPr>
              <a:t>pairs</a:t>
            </a:r>
            <a:r>
              <a:rPr lang="de-DE" dirty="0" smtClean="0">
                <a:latin typeface="+mj-lt"/>
              </a:rPr>
              <a:t> in </a:t>
            </a:r>
            <a:r>
              <a:rPr lang="de-DE" dirty="0" err="1" smtClean="0">
                <a:latin typeface="+mj-lt"/>
              </a:rPr>
              <a:t>each</a:t>
            </a:r>
            <a:r>
              <a:rPr lang="de-DE" dirty="0" smtClean="0">
                <a:latin typeface="+mj-lt"/>
              </a:rPr>
              <a:t> </a:t>
            </a:r>
            <a:r>
              <a:rPr lang="de-DE" dirty="0" err="1" smtClean="0">
                <a:latin typeface="+mj-lt"/>
              </a:rPr>
              <a:t>set</a:t>
            </a:r>
            <a:endParaRPr lang="de-DE" dirty="0">
              <a:latin typeface="+mj-lt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5223273"/>
              </p:ext>
            </p:extLst>
          </p:nvPr>
        </p:nvGraphicFramePr>
        <p:xfrm>
          <a:off x="4832853" y="0"/>
          <a:ext cx="3034799" cy="593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6036" name="Equation" r:id="rId4" imgW="1168200" imgH="228600" progId="Equation.DSMT4">
                  <p:embed/>
                </p:oleObj>
              </mc:Choice>
              <mc:Fallback>
                <p:oleObj name="Equation" r:id="rId4" imgW="1168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32853" y="0"/>
                        <a:ext cx="3034799" cy="593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39875" name="Picture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22" y="1126455"/>
            <a:ext cx="517525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528279"/>
              </p:ext>
            </p:extLst>
          </p:nvPr>
        </p:nvGraphicFramePr>
        <p:xfrm>
          <a:off x="263794" y="2391072"/>
          <a:ext cx="3889106" cy="18413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15206"/>
                <a:gridCol w="1316550"/>
                <a:gridCol w="1657350"/>
              </a:tblGrid>
              <a:tr h="165194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Energy</a:t>
                      </a:r>
                      <a:r>
                        <a:rPr lang="de-DE" sz="1400" dirty="0" smtClean="0"/>
                        <a:t> </a:t>
                      </a:r>
                    </a:p>
                    <a:p>
                      <a:r>
                        <a:rPr lang="de-DE" sz="1400" dirty="0" smtClean="0"/>
                        <a:t>(</a:t>
                      </a:r>
                      <a:r>
                        <a:rPr lang="de-DE" sz="1400" dirty="0" err="1" smtClean="0"/>
                        <a:t>MeV</a:t>
                      </a:r>
                      <a:r>
                        <a:rPr lang="de-DE" sz="1400" dirty="0" smtClean="0"/>
                        <a:t>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Momentum</a:t>
                      </a:r>
                      <a:endParaRPr lang="de-DE" sz="1400" dirty="0" smtClean="0"/>
                    </a:p>
                    <a:p>
                      <a:r>
                        <a:rPr lang="de-DE" sz="1400" dirty="0" smtClean="0"/>
                        <a:t>(</a:t>
                      </a:r>
                      <a:r>
                        <a:rPr lang="de-DE" sz="1400" dirty="0" err="1" smtClean="0"/>
                        <a:t>MeV</a:t>
                      </a:r>
                      <a:r>
                        <a:rPr lang="de-DE" sz="1400" dirty="0" smtClean="0"/>
                        <a:t>/c) 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Excess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energy</a:t>
                      </a:r>
                      <a:endParaRPr lang="de-DE" sz="1400" dirty="0" smtClean="0"/>
                    </a:p>
                    <a:p>
                      <a:r>
                        <a:rPr lang="de-DE" sz="1400" dirty="0" smtClean="0"/>
                        <a:t>(</a:t>
                      </a:r>
                      <a:r>
                        <a:rPr lang="de-DE" sz="1400" dirty="0" err="1" smtClean="0"/>
                        <a:t>MeV</a:t>
                      </a:r>
                      <a:r>
                        <a:rPr lang="de-DE" sz="1400" dirty="0" smtClean="0"/>
                        <a:t>)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</a:tr>
              <a:tr h="554928">
                <a:tc>
                  <a:txBody>
                    <a:bodyPr/>
                    <a:lstStyle/>
                    <a:p>
                      <a:r>
                        <a:rPr lang="de-DE" b="0" dirty="0" smtClean="0"/>
                        <a:t>850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1522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/>
                        <a:t>30.6</a:t>
                      </a:r>
                    </a:p>
                  </a:txBody>
                  <a:tcPr/>
                </a:tc>
              </a:tr>
              <a:tr h="554928">
                <a:tc>
                  <a:txBody>
                    <a:bodyPr/>
                    <a:lstStyle/>
                    <a:p>
                      <a:r>
                        <a:rPr lang="de-DE" b="0" dirty="0" smtClean="0"/>
                        <a:t>1000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1696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0" dirty="0" smtClean="0"/>
                        <a:t>92.0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3984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2379340"/>
            <a:ext cx="4539982" cy="356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oben 5"/>
          <p:cNvSpPr/>
          <p:nvPr/>
        </p:nvSpPr>
        <p:spPr bwMode="auto">
          <a:xfrm>
            <a:off x="5391813" y="3947105"/>
            <a:ext cx="263555" cy="819014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4000" tIns="10800" rIns="5400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 bwMode="auto">
          <a:xfrm>
            <a:off x="800432" y="4563262"/>
            <a:ext cx="4213267" cy="214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Blip>
                <a:blip r:embed="rId9"/>
              </a:buBlip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Blip>
                <a:blip r:embed="rId10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0" lang="en-US" sz="1800" kern="0" dirty="0" smtClean="0"/>
              <a:t>Default parameters for RMF</a:t>
            </a:r>
          </a:p>
          <a:p>
            <a:pPr lvl="1"/>
            <a:r>
              <a:rPr kumimoji="0" lang="en-US" kern="0" dirty="0" smtClean="0"/>
              <a:t>V(N)=-46MeV</a:t>
            </a:r>
          </a:p>
          <a:p>
            <a:pPr lvl="1"/>
            <a:r>
              <a:rPr kumimoji="0" lang="en-US" kern="0" dirty="0" smtClean="0"/>
              <a:t>V(</a:t>
            </a:r>
            <a:r>
              <a:rPr kumimoji="0" lang="en-US" kern="0" dirty="0" smtClean="0">
                <a:latin typeface="Symbol" panose="05050102010706020507" pitchFamily="18" charset="2"/>
              </a:rPr>
              <a:t>L</a:t>
            </a:r>
            <a:r>
              <a:rPr kumimoji="0" lang="en-US" kern="0" dirty="0" smtClean="0"/>
              <a:t>)=-38MeV</a:t>
            </a:r>
          </a:p>
          <a:p>
            <a:pPr lvl="1"/>
            <a:r>
              <a:rPr kumimoji="0" lang="en-US" kern="0" dirty="0" smtClean="0"/>
              <a:t>V(</a:t>
            </a:r>
            <a:r>
              <a:rPr kumimoji="0" lang="en-US" kern="0" dirty="0" smtClean="0">
                <a:latin typeface="VerdanaBar" panose="020B0604030504040204" pitchFamily="34" charset="0"/>
              </a:rPr>
              <a:t>N</a:t>
            </a:r>
            <a:r>
              <a:rPr kumimoji="0" lang="en-US" kern="0" dirty="0" smtClean="0"/>
              <a:t>)=-150MeV</a:t>
            </a:r>
          </a:p>
          <a:p>
            <a:pPr lvl="1"/>
            <a:r>
              <a:rPr kumimoji="0" lang="en-US" kern="0" dirty="0" smtClean="0"/>
              <a:t>V(</a:t>
            </a:r>
            <a:r>
              <a:rPr kumimoji="0" lang="en-US" kern="0" dirty="0" smtClean="0">
                <a:latin typeface="Symbol_bar" panose="05050102010706020507" pitchFamily="18" charset="2"/>
              </a:rPr>
              <a:t>L</a:t>
            </a:r>
            <a:r>
              <a:rPr kumimoji="0" lang="en-US" kern="0" dirty="0" smtClean="0"/>
              <a:t>)=-449MeV</a:t>
            </a:r>
          </a:p>
          <a:p>
            <a:pPr marL="0" indent="0">
              <a:buNone/>
            </a:pPr>
            <a:endParaRPr kumimoji="0" lang="en-US" sz="1800" kern="0" dirty="0" smtClean="0"/>
          </a:p>
          <a:p>
            <a:pPr marL="0" indent="0">
              <a:buFont typeface="Wingdings" pitchFamily="2" charset="2"/>
              <a:buNone/>
            </a:pPr>
            <a:endParaRPr kumimoji="0" lang="en-US" sz="1800" kern="0" dirty="0" smtClean="0"/>
          </a:p>
          <a:p>
            <a:endParaRPr kumimoji="0" lang="en-US" sz="1800" kern="0" dirty="0" smtClean="0"/>
          </a:p>
          <a:p>
            <a:endParaRPr kumimoji="0" lang="en-US" sz="1800" kern="0" dirty="0" smtClean="0"/>
          </a:p>
          <a:p>
            <a:endParaRPr kumimoji="0" lang="en-US" sz="1800" kern="0" dirty="0"/>
          </a:p>
        </p:txBody>
      </p:sp>
      <p:sp>
        <p:nvSpPr>
          <p:cNvPr id="10" name="Pfeil nach oben 9"/>
          <p:cNvSpPr/>
          <p:nvPr/>
        </p:nvSpPr>
        <p:spPr bwMode="auto">
          <a:xfrm>
            <a:off x="6500663" y="3948657"/>
            <a:ext cx="263555" cy="819014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4000" tIns="10800" rIns="5400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5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/>
              <a:t>Scan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>
                <a:latin typeface="Symbol_bar" panose="05050102010706020507" pitchFamily="18" charset="2"/>
              </a:rPr>
              <a:t>L</a:t>
            </a:r>
            <a:r>
              <a:rPr lang="de-DE" dirty="0"/>
              <a:t> </a:t>
            </a:r>
            <a:r>
              <a:rPr lang="de-DE" dirty="0" smtClean="0"/>
              <a:t>potential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U(</a:t>
            </a:r>
            <a:r>
              <a:rPr lang="de-DE" dirty="0" smtClean="0">
                <a:latin typeface="Symbol_bar" panose="05050102010706020507" pitchFamily="18" charset="2"/>
              </a:rPr>
              <a:t>L</a:t>
            </a:r>
            <a:r>
              <a:rPr lang="de-DE" dirty="0" smtClean="0"/>
              <a:t>)= -449MeV, -225MeV, -112MeV, 0MeV</a:t>
            </a:r>
          </a:p>
          <a:p>
            <a:r>
              <a:rPr lang="de-DE" dirty="0" smtClean="0"/>
              <a:t>All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potentials</a:t>
            </a:r>
            <a:r>
              <a:rPr lang="de-DE" dirty="0" smtClean="0"/>
              <a:t> </a:t>
            </a:r>
            <a:r>
              <a:rPr lang="de-DE" dirty="0" err="1" smtClean="0"/>
              <a:t>unchanged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2352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71" y="1485900"/>
            <a:ext cx="6879167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136878" y="1940642"/>
            <a:ext cx="1848645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E</a:t>
            </a:r>
            <a:r>
              <a:rPr lang="de-DE" dirty="0" smtClean="0"/>
              <a:t>(</a:t>
            </a:r>
            <a:r>
              <a:rPr lang="de-DE" dirty="0" smtClean="0">
                <a:latin typeface="VerdanaBar" panose="020B0604030504040204" pitchFamily="34" charset="0"/>
              </a:rPr>
              <a:t>p</a:t>
            </a:r>
            <a:r>
              <a:rPr lang="de-DE" dirty="0" smtClean="0"/>
              <a:t>)=850MeV</a:t>
            </a:r>
          </a:p>
          <a:p>
            <a:r>
              <a:rPr lang="de-DE" dirty="0" smtClean="0">
                <a:latin typeface="Symbol" panose="05050102010706020507" pitchFamily="18" charset="2"/>
              </a:rPr>
              <a:t>L-</a:t>
            </a:r>
            <a:r>
              <a:rPr lang="de-DE" dirty="0" smtClean="0">
                <a:latin typeface="Symbol_bar" panose="05050102010706020507" pitchFamily="18" charset="2"/>
              </a:rPr>
              <a:t>L</a:t>
            </a:r>
            <a:r>
              <a:rPr lang="de-DE" dirty="0" smtClean="0">
                <a:latin typeface="Symbol" panose="05050102010706020507" pitchFamily="18" charset="2"/>
              </a:rPr>
              <a:t> </a:t>
            </a:r>
            <a:endParaRPr lang="de-DE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18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3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71" y="1405624"/>
            <a:ext cx="6879167" cy="474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/>
              <a:t>Scan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>
                <a:latin typeface="Symbol_bar" panose="05050102010706020507" pitchFamily="18" charset="2"/>
              </a:rPr>
              <a:t>L</a:t>
            </a:r>
            <a:r>
              <a:rPr lang="de-DE" dirty="0"/>
              <a:t> </a:t>
            </a:r>
            <a:r>
              <a:rPr lang="de-DE" dirty="0" smtClean="0"/>
              <a:t>potential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U(</a:t>
            </a:r>
            <a:r>
              <a:rPr lang="de-DE" dirty="0" smtClean="0">
                <a:latin typeface="Symbol_bar" panose="05050102010706020507" pitchFamily="18" charset="2"/>
              </a:rPr>
              <a:t>L</a:t>
            </a:r>
            <a:r>
              <a:rPr lang="de-DE" dirty="0" smtClean="0"/>
              <a:t>)= -449MeV, -225MeV, -112MeV, 0MeV</a:t>
            </a:r>
          </a:p>
          <a:p>
            <a:r>
              <a:rPr lang="de-DE" dirty="0" smtClean="0"/>
              <a:t>All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potentials</a:t>
            </a:r>
            <a:r>
              <a:rPr lang="de-DE" dirty="0" smtClean="0"/>
              <a:t> </a:t>
            </a:r>
            <a:r>
              <a:rPr lang="de-DE" dirty="0" err="1" smtClean="0"/>
              <a:t>unchanged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108499" y="1861073"/>
            <a:ext cx="209774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E</a:t>
            </a:r>
            <a:r>
              <a:rPr lang="de-DE" dirty="0" smtClean="0"/>
              <a:t>(</a:t>
            </a:r>
            <a:r>
              <a:rPr lang="de-DE" dirty="0" smtClean="0">
                <a:latin typeface="VerdanaBar" panose="020B0604030504040204" pitchFamily="34" charset="0"/>
              </a:rPr>
              <a:t>p</a:t>
            </a:r>
            <a:r>
              <a:rPr lang="de-DE" dirty="0" smtClean="0"/>
              <a:t>)=1000MeV</a:t>
            </a:r>
          </a:p>
          <a:p>
            <a:r>
              <a:rPr lang="de-DE" dirty="0" smtClean="0">
                <a:latin typeface="Symbol" panose="05050102010706020507" pitchFamily="18" charset="2"/>
              </a:rPr>
              <a:t>L-</a:t>
            </a:r>
            <a:r>
              <a:rPr lang="de-DE" dirty="0" smtClean="0">
                <a:latin typeface="Symbol_bar" panose="05050102010706020507" pitchFamily="18" charset="2"/>
              </a:rPr>
              <a:t>L</a:t>
            </a:r>
            <a:r>
              <a:rPr lang="de-DE" dirty="0" smtClean="0">
                <a:latin typeface="Symbol" panose="05050102010706020507" pitchFamily="18" charset="2"/>
              </a:rPr>
              <a:t> </a:t>
            </a:r>
            <a:endParaRPr lang="de-DE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6480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885" y="-497780"/>
            <a:ext cx="7627848" cy="1077218"/>
          </a:xfrm>
        </p:spPr>
        <p:txBody>
          <a:bodyPr/>
          <a:lstStyle/>
          <a:p>
            <a:r>
              <a:rPr lang="de-DE" dirty="0" smtClean="0"/>
              <a:t>Other |s|=1 </a:t>
            </a:r>
            <a:r>
              <a:rPr lang="de-DE" dirty="0" err="1" smtClean="0"/>
              <a:t>channels</a:t>
            </a:r>
            <a:r>
              <a:rPr lang="de-DE" dirty="0" smtClean="0"/>
              <a:t> </a:t>
            </a:r>
            <a:r>
              <a:rPr lang="de-DE" dirty="0"/>
              <a:t>@</a:t>
            </a:r>
            <a:r>
              <a:rPr lang="de-DE" dirty="0" smtClean="0"/>
              <a:t> 1000MeV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>
                <a:latin typeface="VerdanaBar" panose="020B0604030504040204" pitchFamily="34" charset="0"/>
              </a:rPr>
              <a:t>p</a:t>
            </a:r>
            <a:r>
              <a:rPr lang="de-DE" dirty="0" err="1"/>
              <a:t>+</a:t>
            </a:r>
            <a:r>
              <a:rPr lang="de-DE" dirty="0" err="1">
                <a:solidFill>
                  <a:srgbClr val="FF0000"/>
                </a:solidFill>
              </a:rPr>
              <a:t>p</a:t>
            </a:r>
            <a:r>
              <a:rPr lang="de-DE" dirty="0" err="1">
                <a:sym typeface="Symbol"/>
              </a:rPr>
              <a:t></a:t>
            </a:r>
            <a:r>
              <a:rPr lang="de-DE" dirty="0" err="1" smtClean="0"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err="1" smtClean="0">
                <a:sym typeface="Symbol"/>
              </a:rPr>
              <a:t>+</a:t>
            </a:r>
            <a:r>
              <a:rPr lang="de-DE" dirty="0" err="1" smtClean="0">
                <a:latin typeface="Symbol" panose="05050102010706020507" pitchFamily="18" charset="2"/>
                <a:sym typeface="Symbol"/>
              </a:rPr>
              <a:t>L</a:t>
            </a:r>
            <a:r>
              <a:rPr lang="de-DE" dirty="0">
                <a:latin typeface="Symbol" panose="05050102010706020507" pitchFamily="18" charset="2"/>
                <a:sym typeface="Symbol"/>
              </a:rPr>
              <a:t> 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        </a:t>
            </a:r>
            <a:r>
              <a:rPr lang="de-DE" dirty="0" smtClean="0">
                <a:latin typeface="VerdanaBar" panose="020B0604030504040204" pitchFamily="34" charset="0"/>
              </a:rPr>
              <a:t>p</a:t>
            </a:r>
            <a:r>
              <a:rPr lang="de-DE" dirty="0" smtClean="0"/>
              <a:t>+</a:t>
            </a:r>
            <a:r>
              <a:rPr lang="de-DE" dirty="0" smtClean="0">
                <a:solidFill>
                  <a:srgbClr val="FF0000"/>
                </a:solidFill>
              </a:rPr>
              <a:t>p</a:t>
            </a:r>
            <a:r>
              <a:rPr lang="de-DE" dirty="0" smtClean="0">
                <a:sym typeface="Symbol"/>
              </a:rPr>
              <a:t></a:t>
            </a:r>
            <a:r>
              <a:rPr lang="de-DE" dirty="0" smtClean="0">
                <a:latin typeface="Symbol_bar" panose="05050102010706020507" pitchFamily="18" charset="2"/>
                <a:sym typeface="Symbol"/>
              </a:rPr>
              <a:t>S</a:t>
            </a:r>
            <a:r>
              <a:rPr lang="de-DE" baseline="30000" dirty="0" smtClean="0">
                <a:latin typeface="Symbol_bar" panose="05050102010706020507" pitchFamily="18" charset="2"/>
                <a:sym typeface="Symbol"/>
              </a:rPr>
              <a:t>0</a:t>
            </a:r>
            <a:r>
              <a:rPr lang="de-DE" dirty="0" smtClean="0">
                <a:sym typeface="Symbol"/>
              </a:rPr>
              <a:t>+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L     </a:t>
            </a:r>
          </a:p>
          <a:p>
            <a:r>
              <a:rPr lang="de-DE" dirty="0" err="1" smtClean="0">
                <a:latin typeface="VerdanaBar" panose="020B0604030504040204" pitchFamily="34" charset="0"/>
                <a:sym typeface="Symbol"/>
              </a:rPr>
              <a:t>p</a:t>
            </a:r>
            <a:r>
              <a:rPr lang="de-DE" dirty="0" err="1" smtClean="0">
                <a:sym typeface="Symbol"/>
              </a:rPr>
              <a:t>+</a:t>
            </a:r>
            <a:r>
              <a:rPr lang="de-DE" dirty="0" err="1" smtClean="0">
                <a:solidFill>
                  <a:srgbClr val="008000"/>
                </a:solidFill>
                <a:sym typeface="Symbol"/>
              </a:rPr>
              <a:t>n</a:t>
            </a:r>
            <a:r>
              <a:rPr lang="de-DE" dirty="0" err="1">
                <a:sym typeface="Symbol"/>
              </a:rPr>
              <a:t></a:t>
            </a:r>
            <a:r>
              <a:rPr lang="de-DE" dirty="0" err="1"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err="1">
                <a:sym typeface="Symbol"/>
              </a:rPr>
              <a:t>+</a:t>
            </a:r>
            <a:r>
              <a:rPr lang="de-DE" dirty="0" err="1">
                <a:latin typeface="Symbol" panose="05050102010706020507" pitchFamily="18" charset="2"/>
                <a:sym typeface="Symbol"/>
              </a:rPr>
              <a:t>S</a:t>
            </a:r>
            <a:r>
              <a:rPr lang="de-DE" baseline="30000" dirty="0">
                <a:sym typeface="Symbol"/>
              </a:rPr>
              <a:t>-</a:t>
            </a:r>
            <a:r>
              <a:rPr lang="de-DE" dirty="0">
                <a:sym typeface="Symbol"/>
              </a:rPr>
              <a:t>   </a:t>
            </a:r>
            <a:r>
              <a:rPr lang="de-DE" dirty="0" smtClean="0">
                <a:sym typeface="Symbol"/>
              </a:rPr>
              <a:t>   </a:t>
            </a:r>
            <a:r>
              <a:rPr lang="de-DE" dirty="0" err="1" smtClean="0">
                <a:latin typeface="VerdanaBar" panose="020B0604030504040204" pitchFamily="34" charset="0"/>
                <a:sym typeface="Symbol"/>
              </a:rPr>
              <a:t>p</a:t>
            </a:r>
            <a:r>
              <a:rPr lang="de-DE" dirty="0" err="1" smtClean="0">
                <a:sym typeface="Symbol"/>
              </a:rPr>
              <a:t>+</a:t>
            </a:r>
            <a:r>
              <a:rPr lang="de-DE" dirty="0" err="1" smtClean="0">
                <a:solidFill>
                  <a:srgbClr val="008000"/>
                </a:solidFill>
                <a:sym typeface="Symbol"/>
              </a:rPr>
              <a:t>n</a:t>
            </a:r>
            <a:r>
              <a:rPr lang="de-DE" dirty="0" err="1">
                <a:sym typeface="Symbol"/>
              </a:rPr>
              <a:t></a:t>
            </a:r>
            <a:r>
              <a:rPr lang="de-DE" dirty="0" err="1">
                <a:latin typeface="Symbol_bar" panose="05050102010706020507" pitchFamily="18" charset="2"/>
                <a:sym typeface="Symbol"/>
              </a:rPr>
              <a:t>S</a:t>
            </a:r>
            <a:r>
              <a:rPr lang="de-DE" baseline="30000" dirty="0">
                <a:latin typeface="Symbol_bar" panose="05050102010706020507" pitchFamily="18" charset="2"/>
                <a:sym typeface="Symbol"/>
              </a:rPr>
              <a:t>+</a:t>
            </a:r>
            <a:r>
              <a:rPr lang="de-DE" dirty="0">
                <a:sym typeface="Symbol"/>
              </a:rPr>
              <a:t>+</a:t>
            </a:r>
            <a:r>
              <a:rPr lang="de-DE" dirty="0">
                <a:latin typeface="Symbol" panose="05050102010706020507" pitchFamily="18" charset="2"/>
                <a:sym typeface="Symbol"/>
              </a:rPr>
              <a:t>L</a:t>
            </a: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(1/100)</a:t>
            </a:r>
            <a:endParaRPr lang="de-DE" dirty="0">
              <a:sym typeface="Symbol"/>
            </a:endParaRPr>
          </a:p>
          <a:p>
            <a:endParaRPr lang="de-DE" dirty="0"/>
          </a:p>
        </p:txBody>
      </p:sp>
      <p:pic>
        <p:nvPicPr>
          <p:cNvPr id="2354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35" y="2029462"/>
            <a:ext cx="6438572" cy="448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218858" y="2445848"/>
            <a:ext cx="209774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E</a:t>
            </a:r>
            <a:r>
              <a:rPr lang="de-DE" dirty="0" smtClean="0"/>
              <a:t>(</a:t>
            </a:r>
            <a:r>
              <a:rPr lang="de-DE" dirty="0" smtClean="0">
                <a:latin typeface="VerdanaBar" panose="020B0604030504040204" pitchFamily="34" charset="0"/>
              </a:rPr>
              <a:t>p</a:t>
            </a:r>
            <a:r>
              <a:rPr lang="de-DE" dirty="0" smtClean="0"/>
              <a:t>)=1000MeV</a:t>
            </a:r>
          </a:p>
          <a:p>
            <a:r>
              <a:rPr lang="de-DE" dirty="0" smtClean="0">
                <a:latin typeface="Symbol" panose="05050102010706020507" pitchFamily="18" charset="2"/>
              </a:rPr>
              <a:t>S</a:t>
            </a:r>
            <a:r>
              <a:rPr lang="de-DE" baseline="30000" dirty="0">
                <a:latin typeface="+mn-lt"/>
              </a:rPr>
              <a:t>-</a:t>
            </a:r>
            <a:r>
              <a:rPr lang="de-DE" dirty="0" smtClean="0">
                <a:latin typeface="Symbol" panose="05050102010706020507" pitchFamily="18" charset="2"/>
              </a:rPr>
              <a:t>-</a:t>
            </a:r>
            <a:r>
              <a:rPr lang="de-DE" dirty="0" smtClean="0">
                <a:latin typeface="Symbol_bar" panose="05050102010706020507" pitchFamily="18" charset="2"/>
              </a:rPr>
              <a:t>L</a:t>
            </a:r>
            <a:r>
              <a:rPr lang="de-DE" dirty="0" smtClean="0">
                <a:latin typeface="Symbol" panose="05050102010706020507" pitchFamily="18" charset="2"/>
              </a:rPr>
              <a:t> </a:t>
            </a:r>
            <a:endParaRPr lang="de-DE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545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885" y="-5337"/>
            <a:ext cx="7103444" cy="584775"/>
          </a:xfrm>
        </p:spPr>
        <p:txBody>
          <a:bodyPr/>
          <a:lstStyle/>
          <a:p>
            <a:r>
              <a:rPr lang="de-DE" dirty="0" err="1" smtClean="0"/>
              <a:t>Probing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skin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nuclei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VerdanaBar" panose="020B0604030504040204" pitchFamily="34" charset="0"/>
              </a:rPr>
              <a:t>p</a:t>
            </a:r>
            <a:r>
              <a:rPr lang="de-DE" dirty="0" err="1" smtClean="0"/>
              <a:t>+</a:t>
            </a:r>
            <a:r>
              <a:rPr lang="de-DE" dirty="0" err="1" smtClean="0">
                <a:solidFill>
                  <a:srgbClr val="FF0000"/>
                </a:solidFill>
              </a:rPr>
              <a:t>p</a:t>
            </a:r>
            <a:r>
              <a:rPr lang="de-DE" dirty="0" err="1" smtClean="0">
                <a:sym typeface="Symbol"/>
              </a:rPr>
              <a:t></a:t>
            </a:r>
            <a:r>
              <a:rPr lang="de-DE" dirty="0" err="1" smtClean="0"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err="1" smtClean="0">
                <a:sym typeface="Symbol"/>
              </a:rPr>
              <a:t>+</a:t>
            </a:r>
            <a:r>
              <a:rPr lang="de-DE" dirty="0" err="1" smtClean="0">
                <a:latin typeface="Symbol" panose="05050102010706020507" pitchFamily="18" charset="2"/>
                <a:sym typeface="Symbol"/>
              </a:rPr>
              <a:t>L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       </a:t>
            </a:r>
            <a:r>
              <a:rPr lang="de-DE" dirty="0" smtClean="0">
                <a:latin typeface="VerdanaBar" panose="020B0604030504040204" pitchFamily="34" charset="0"/>
              </a:rPr>
              <a:t>p</a:t>
            </a:r>
            <a:r>
              <a:rPr lang="de-DE" dirty="0" smtClean="0"/>
              <a:t>+</a:t>
            </a:r>
            <a:r>
              <a:rPr lang="de-DE" dirty="0" smtClean="0">
                <a:solidFill>
                  <a:srgbClr val="FF0000"/>
                </a:solidFill>
              </a:rPr>
              <a:t>p</a:t>
            </a:r>
            <a:r>
              <a:rPr lang="de-DE" dirty="0">
                <a:sym typeface="Symbol"/>
              </a:rPr>
              <a:t></a:t>
            </a:r>
            <a:r>
              <a:rPr lang="de-DE" dirty="0">
                <a:latin typeface="Symbol_bar" panose="05050102010706020507" pitchFamily="18" charset="2"/>
                <a:sym typeface="Symbol"/>
              </a:rPr>
              <a:t>S</a:t>
            </a:r>
            <a:r>
              <a:rPr lang="de-DE" baseline="30000" dirty="0">
                <a:latin typeface="Symbol_bar" panose="05050102010706020507" pitchFamily="18" charset="2"/>
                <a:sym typeface="Symbol"/>
              </a:rPr>
              <a:t>0</a:t>
            </a:r>
            <a:r>
              <a:rPr lang="de-DE" dirty="0">
                <a:sym typeface="Symbol"/>
              </a:rPr>
              <a:t>+</a:t>
            </a:r>
            <a:r>
              <a:rPr lang="de-DE" dirty="0">
                <a:latin typeface="Symbol" panose="05050102010706020507" pitchFamily="18" charset="2"/>
                <a:sym typeface="Symbol"/>
              </a:rPr>
              <a:t>L  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           </a:t>
            </a:r>
            <a:r>
              <a:rPr lang="de-DE" dirty="0" err="1" smtClean="0">
                <a:latin typeface="VerdanaBar" panose="020B0604030504040204" pitchFamily="34" charset="0"/>
                <a:sym typeface="Symbol"/>
              </a:rPr>
              <a:t>p</a:t>
            </a:r>
            <a:r>
              <a:rPr lang="de-DE" dirty="0" err="1" smtClean="0">
                <a:sym typeface="Symbol"/>
              </a:rPr>
              <a:t>+</a:t>
            </a:r>
            <a:r>
              <a:rPr lang="de-DE" dirty="0" err="1" smtClean="0">
                <a:solidFill>
                  <a:srgbClr val="008000"/>
                </a:solidFill>
                <a:sym typeface="Symbol"/>
              </a:rPr>
              <a:t>n</a:t>
            </a:r>
            <a:r>
              <a:rPr lang="de-DE" dirty="0" err="1" smtClean="0">
                <a:sym typeface="Symbol"/>
              </a:rPr>
              <a:t></a:t>
            </a:r>
            <a:r>
              <a:rPr lang="de-DE" dirty="0" err="1" smtClean="0"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err="1" smtClean="0">
                <a:sym typeface="Symbol"/>
              </a:rPr>
              <a:t>+</a:t>
            </a:r>
            <a:r>
              <a:rPr lang="de-DE" dirty="0" err="1" smtClean="0">
                <a:latin typeface="Symbol" panose="05050102010706020507" pitchFamily="18" charset="2"/>
                <a:sym typeface="Symbol"/>
              </a:rPr>
              <a:t>S</a:t>
            </a:r>
            <a:r>
              <a:rPr lang="de-DE" baseline="30000" dirty="0" smtClean="0">
                <a:sym typeface="Symbol"/>
              </a:rPr>
              <a:t>-</a:t>
            </a:r>
            <a:r>
              <a:rPr lang="de-DE" dirty="0" smtClean="0">
                <a:sym typeface="Symbol"/>
              </a:rPr>
              <a:t>      </a:t>
            </a:r>
            <a:r>
              <a:rPr lang="de-DE" dirty="0" err="1">
                <a:latin typeface="VerdanaBar" panose="020B0604030504040204" pitchFamily="34" charset="0"/>
                <a:sym typeface="Symbol"/>
              </a:rPr>
              <a:t>p</a:t>
            </a:r>
            <a:r>
              <a:rPr lang="de-DE" dirty="0" err="1">
                <a:sym typeface="Symbol"/>
              </a:rPr>
              <a:t>+</a:t>
            </a:r>
            <a:r>
              <a:rPr lang="de-DE" dirty="0" err="1">
                <a:solidFill>
                  <a:srgbClr val="008000"/>
                </a:solidFill>
                <a:sym typeface="Symbol"/>
              </a:rPr>
              <a:t>n</a:t>
            </a:r>
            <a:r>
              <a:rPr lang="de-DE" dirty="0" err="1" smtClean="0">
                <a:sym typeface="Symbol"/>
              </a:rPr>
              <a:t></a:t>
            </a:r>
            <a:r>
              <a:rPr lang="de-DE" dirty="0" err="1" smtClean="0">
                <a:latin typeface="Symbol_bar" panose="05050102010706020507" pitchFamily="18" charset="2"/>
                <a:sym typeface="Symbol"/>
              </a:rPr>
              <a:t>S</a:t>
            </a:r>
            <a:r>
              <a:rPr lang="de-DE" baseline="30000" dirty="0" smtClean="0">
                <a:latin typeface="Symbol_bar" panose="05050102010706020507" pitchFamily="18" charset="2"/>
                <a:sym typeface="Symbol"/>
              </a:rPr>
              <a:t>+</a:t>
            </a:r>
            <a:r>
              <a:rPr lang="de-DE" dirty="0" smtClean="0">
                <a:sym typeface="Symbol"/>
              </a:rPr>
              <a:t>+</a:t>
            </a:r>
            <a:r>
              <a:rPr lang="de-DE" dirty="0">
                <a:latin typeface="Symbol" panose="05050102010706020507" pitchFamily="18" charset="2"/>
                <a:sym typeface="Symbol"/>
              </a:rPr>
              <a:t>L</a:t>
            </a:r>
            <a:r>
              <a:rPr lang="de-DE" dirty="0" smtClean="0">
                <a:sym typeface="Symbol"/>
              </a:rPr>
              <a:t> </a:t>
            </a:r>
          </a:p>
          <a:p>
            <a:r>
              <a:rPr lang="de-DE" dirty="0" smtClean="0">
                <a:sym typeface="Symbol"/>
              </a:rPr>
              <a:t>Rare gas Isotopes </a:t>
            </a:r>
            <a:r>
              <a:rPr lang="de-DE" dirty="0" err="1" smtClean="0">
                <a:sym typeface="Symbol"/>
              </a:rPr>
              <a:t>are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available</a:t>
            </a:r>
            <a:endParaRPr lang="de-DE" dirty="0">
              <a:sym typeface="Symbol"/>
            </a:endParaRPr>
          </a:p>
          <a:p>
            <a:pPr lvl="1"/>
            <a:r>
              <a:rPr lang="de-DE" dirty="0" smtClean="0">
                <a:sym typeface="Symbol"/>
                <a:hlinkClick r:id="rId3"/>
              </a:rPr>
              <a:t>http</a:t>
            </a:r>
            <a:r>
              <a:rPr lang="de-DE" dirty="0">
                <a:sym typeface="Symbol"/>
                <a:hlinkClick r:id="rId3"/>
              </a:rPr>
              <a:t>://</a:t>
            </a:r>
            <a:r>
              <a:rPr lang="de-DE" dirty="0" smtClean="0">
                <a:sym typeface="Symbol"/>
                <a:hlinkClick r:id="rId3"/>
              </a:rPr>
              <a:t>www.iconisotopes.com/Code/NobleGas.asp</a:t>
            </a:r>
            <a:endParaRPr lang="de-DE" dirty="0">
              <a:sym typeface="Symbol"/>
            </a:endParaRPr>
          </a:p>
          <a:p>
            <a:pPr lvl="1"/>
            <a:r>
              <a:rPr lang="de-DE" dirty="0" err="1" smtClean="0">
                <a:sym typeface="Symbol"/>
              </a:rPr>
              <a:t>other</a:t>
            </a:r>
            <a:r>
              <a:rPr lang="de-DE" dirty="0" smtClean="0">
                <a:sym typeface="Symbol"/>
              </a:rPr>
              <a:t> (also semi-</a:t>
            </a:r>
            <a:r>
              <a:rPr lang="de-DE" dirty="0" err="1" smtClean="0">
                <a:sym typeface="Symbol"/>
              </a:rPr>
              <a:t>magic</a:t>
            </a:r>
            <a:r>
              <a:rPr lang="de-DE" dirty="0" smtClean="0">
                <a:sym typeface="Symbol"/>
              </a:rPr>
              <a:t>) rare </a:t>
            </a:r>
            <a:r>
              <a:rPr lang="de-DE" dirty="0" err="1" smtClean="0">
                <a:sym typeface="Symbol"/>
              </a:rPr>
              <a:t>gases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available</a:t>
            </a:r>
            <a:r>
              <a:rPr lang="de-DE" dirty="0" smtClean="0">
                <a:sym typeface="Symbol"/>
              </a:rPr>
              <a:t> like </a:t>
            </a:r>
            <a:r>
              <a:rPr lang="de-DE" baseline="30000" dirty="0" smtClean="0">
                <a:sym typeface="Symbol"/>
              </a:rPr>
              <a:t>38</a:t>
            </a:r>
            <a:r>
              <a:rPr lang="de-DE" dirty="0" smtClean="0">
                <a:sym typeface="Symbol"/>
              </a:rPr>
              <a:t>Ar, </a:t>
            </a:r>
            <a:r>
              <a:rPr lang="de-DE" baseline="30000" dirty="0" smtClean="0">
                <a:sym typeface="Symbol"/>
              </a:rPr>
              <a:t>86</a:t>
            </a:r>
            <a:r>
              <a:rPr lang="de-DE" dirty="0" smtClean="0">
                <a:sym typeface="Symbol"/>
              </a:rPr>
              <a:t>Kr</a:t>
            </a:r>
            <a:endParaRPr lang="de-DE" dirty="0">
              <a:sym typeface="Symbol"/>
            </a:endParaRPr>
          </a:p>
        </p:txBody>
      </p:sp>
      <p:pic>
        <p:nvPicPr>
          <p:cNvPr id="235315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r="2724"/>
          <a:stretch/>
        </p:blipFill>
        <p:spPr bwMode="auto">
          <a:xfrm>
            <a:off x="1968647" y="2076079"/>
            <a:ext cx="4840941" cy="120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3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38" y="3494651"/>
            <a:ext cx="4194306" cy="320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732326" y="5637009"/>
            <a:ext cx="25286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008000"/>
                </a:solidFill>
              </a:rPr>
              <a:t>F. </a:t>
            </a:r>
            <a:r>
              <a:rPr lang="de-DE" sz="1100" dirty="0" err="1" smtClean="0">
                <a:solidFill>
                  <a:srgbClr val="008000"/>
                </a:solidFill>
              </a:rPr>
              <a:t>Grümmer</a:t>
            </a:r>
            <a:r>
              <a:rPr lang="de-DE" sz="1100" dirty="0" smtClean="0">
                <a:solidFill>
                  <a:srgbClr val="008000"/>
                </a:solidFill>
              </a:rPr>
              <a:t> </a:t>
            </a:r>
            <a:r>
              <a:rPr lang="de-DE" sz="1100" i="1" dirty="0" smtClean="0">
                <a:solidFill>
                  <a:srgbClr val="008000"/>
                </a:solidFill>
              </a:rPr>
              <a:t>et al</a:t>
            </a:r>
            <a:r>
              <a:rPr lang="de-DE" sz="1100" dirty="0" smtClean="0">
                <a:solidFill>
                  <a:srgbClr val="008000"/>
                </a:solidFill>
              </a:rPr>
              <a:t>.,                   Phys. </a:t>
            </a:r>
            <a:r>
              <a:rPr lang="de-DE" sz="1100" dirty="0" err="1" smtClean="0">
                <a:solidFill>
                  <a:srgbClr val="008000"/>
                </a:solidFill>
              </a:rPr>
              <a:t>Lett</a:t>
            </a:r>
            <a:r>
              <a:rPr lang="de-DE" sz="1100" dirty="0" smtClean="0">
                <a:solidFill>
                  <a:srgbClr val="008000"/>
                </a:solidFill>
              </a:rPr>
              <a:t>. B </a:t>
            </a:r>
            <a:r>
              <a:rPr lang="de-DE" sz="1100" b="1" dirty="0" smtClean="0">
                <a:solidFill>
                  <a:srgbClr val="008000"/>
                </a:solidFill>
              </a:rPr>
              <a:t>387</a:t>
            </a:r>
            <a:r>
              <a:rPr lang="de-DE" sz="1100" dirty="0" smtClean="0">
                <a:solidFill>
                  <a:srgbClr val="008000"/>
                </a:solidFill>
              </a:rPr>
              <a:t> (1996) 673</a:t>
            </a:r>
            <a:endParaRPr lang="de-DE" sz="11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2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885" y="-5337"/>
            <a:ext cx="7103444" cy="584775"/>
          </a:xfrm>
        </p:spPr>
        <p:txBody>
          <a:bodyPr/>
          <a:lstStyle/>
          <a:p>
            <a:r>
              <a:rPr lang="de-DE" dirty="0" err="1" smtClean="0"/>
              <a:t>Reactions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 smtClean="0"/>
              <a:t> </a:t>
            </a:r>
            <a:r>
              <a:rPr lang="de-DE" dirty="0" err="1" smtClean="0"/>
              <a:t>skin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3738" y="644523"/>
            <a:ext cx="8462962" cy="6137275"/>
          </a:xfrm>
        </p:spPr>
        <p:txBody>
          <a:bodyPr/>
          <a:lstStyle/>
          <a:p>
            <a:r>
              <a:rPr lang="sv-SE" dirty="0" smtClean="0"/>
              <a:t>1000MeV p+</a:t>
            </a:r>
            <a:r>
              <a:rPr lang="sv-SE" baseline="30000" dirty="0" smtClean="0"/>
              <a:t>20</a:t>
            </a:r>
            <a:r>
              <a:rPr lang="sv-SE" dirty="0" smtClean="0"/>
              <a:t>Ne and p+</a:t>
            </a:r>
            <a:r>
              <a:rPr lang="sv-SE" baseline="30000" dirty="0" smtClean="0"/>
              <a:t>22</a:t>
            </a:r>
            <a:r>
              <a:rPr lang="sv-SE" dirty="0" smtClean="0"/>
              <a:t>Ne</a:t>
            </a:r>
          </a:p>
          <a:p>
            <a:r>
              <a:rPr lang="sv-SE" dirty="0" smtClean="0"/>
              <a:t>Scaling factor for potential  </a:t>
            </a:r>
            <a:r>
              <a:rPr lang="sv-SE" dirty="0" smtClean="0">
                <a:latin typeface="Symbol" panose="05050102010706020507" pitchFamily="18" charset="2"/>
              </a:rPr>
              <a:t>x(</a:t>
            </a:r>
            <a:r>
              <a:rPr lang="sv-SE" dirty="0" smtClean="0">
                <a:latin typeface="Symbol_bar" panose="05050102010706020507" pitchFamily="18" charset="2"/>
              </a:rPr>
              <a:t>L</a:t>
            </a:r>
            <a:r>
              <a:rPr lang="sv-SE" dirty="0" smtClean="0"/>
              <a:t>) </a:t>
            </a:r>
            <a:r>
              <a:rPr lang="sv-SE" dirty="0" smtClean="0"/>
              <a:t>= 0.25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>
                <a:solidFill>
                  <a:srgbClr val="0070C0"/>
                </a:solidFill>
              </a:rPr>
              <a:t>t</a:t>
            </a:r>
            <a:r>
              <a:rPr lang="sv-SE" dirty="0" smtClean="0">
                <a:solidFill>
                  <a:srgbClr val="0070C0"/>
                </a:solidFill>
              </a:rPr>
              <a:t>he ratio </a:t>
            </a:r>
            <a:r>
              <a:rPr lang="de-DE" dirty="0" smtClean="0">
                <a:solidFill>
                  <a:srgbClr val="0070C0"/>
                </a:solidFill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+</a:t>
            </a:r>
            <a:r>
              <a:rPr lang="de-DE" dirty="0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S</a:t>
            </a:r>
            <a:r>
              <a:rPr lang="de-DE" baseline="30000" dirty="0" smtClean="0">
                <a:solidFill>
                  <a:srgbClr val="0070C0"/>
                </a:solidFill>
                <a:sym typeface="Symbol"/>
              </a:rPr>
              <a:t>-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/</a:t>
            </a:r>
            <a:r>
              <a:rPr lang="de-DE" dirty="0" smtClean="0">
                <a:solidFill>
                  <a:srgbClr val="0070C0"/>
                </a:solidFill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+</a:t>
            </a:r>
            <a:r>
              <a:rPr lang="de-DE" dirty="0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L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may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provide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a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measure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of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the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neutron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skin</a:t>
            </a:r>
            <a:endParaRPr lang="sv-SE" dirty="0" smtClean="0">
              <a:solidFill>
                <a:srgbClr val="0070C0"/>
              </a:solidFill>
            </a:endParaRPr>
          </a:p>
          <a:p>
            <a:r>
              <a:rPr lang="sv-SE" dirty="0">
                <a:solidFill>
                  <a:srgbClr val="C00000"/>
                </a:solidFill>
              </a:rPr>
              <a:t>explore potentials in </a:t>
            </a:r>
            <a:r>
              <a:rPr lang="sv-SE" dirty="0" smtClean="0">
                <a:solidFill>
                  <a:srgbClr val="C00000"/>
                </a:solidFill>
              </a:rPr>
              <a:t>neutron-rich environment </a:t>
            </a:r>
            <a:r>
              <a:rPr lang="sv-SE" dirty="0" smtClean="0">
                <a:solidFill>
                  <a:srgbClr val="C00000"/>
                </a:solidFill>
              </a:rPr>
              <a:t>by neutron rich </a:t>
            </a:r>
            <a:r>
              <a:rPr lang="sv-SE" dirty="0" smtClean="0">
                <a:solidFill>
                  <a:srgbClr val="C00000"/>
                </a:solidFill>
              </a:rPr>
              <a:t>targets</a:t>
            </a:r>
            <a:endParaRPr lang="sv-SE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52007"/>
              </p:ext>
            </p:extLst>
          </p:nvPr>
        </p:nvGraphicFramePr>
        <p:xfrm>
          <a:off x="1366221" y="1395693"/>
          <a:ext cx="66302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0099"/>
                <a:gridCol w="2210099"/>
                <a:gridCol w="2210099"/>
              </a:tblGrid>
              <a:tr h="370840">
                <a:tc>
                  <a:txBody>
                    <a:bodyPr/>
                    <a:lstStyle/>
                    <a:p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 smtClean="0">
                          <a:solidFill>
                            <a:srgbClr val="000000"/>
                          </a:solidFill>
                          <a:latin typeface="VerdanaBar" panose="020B0604030504040204" pitchFamily="34" charset="0"/>
                        </a:rPr>
                        <a:t>p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</a:rPr>
                        <a:t>+p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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latin typeface="Symbol_bar" panose="05050102010706020507" pitchFamily="18" charset="2"/>
                          <a:sym typeface="Symbol"/>
                        </a:rPr>
                        <a:t>L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+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latin typeface="Symbol" panose="05050102010706020507" pitchFamily="18" charset="2"/>
                          <a:sym typeface="Symbol"/>
                        </a:rPr>
                        <a:t>L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latin typeface="Symbol" panose="05050102010706020507" pitchFamily="18" charset="2"/>
                          <a:sym typeface="Symbol"/>
                        </a:rPr>
                        <a:t> </a:t>
                      </a:r>
                      <a:endParaRPr lang="de-DE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err="1" smtClean="0">
                          <a:solidFill>
                            <a:srgbClr val="000000"/>
                          </a:solidFill>
                          <a:latin typeface="VerdanaBar" panose="020B0604030504040204" pitchFamily="34" charset="0"/>
                          <a:sym typeface="Symbol"/>
                        </a:rPr>
                        <a:t>p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+n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latin typeface="Symbol_bar" panose="05050102010706020507" pitchFamily="18" charset="2"/>
                          <a:sym typeface="Symbol"/>
                        </a:rPr>
                        <a:t>L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sym typeface="Symbol"/>
                        </a:rPr>
                        <a:t>+</a:t>
                      </a:r>
                      <a:r>
                        <a:rPr lang="de-DE" b="0" dirty="0" err="1" smtClean="0">
                          <a:solidFill>
                            <a:srgbClr val="000000"/>
                          </a:solidFill>
                          <a:latin typeface="Symbol" panose="05050102010706020507" pitchFamily="18" charset="2"/>
                          <a:sym typeface="Symbol"/>
                        </a:rPr>
                        <a:t>S</a:t>
                      </a:r>
                      <a:r>
                        <a:rPr lang="de-DE" b="0" baseline="30000" dirty="0" smtClean="0">
                          <a:solidFill>
                            <a:srgbClr val="000000"/>
                          </a:solidFill>
                          <a:sym typeface="Symbol"/>
                        </a:rPr>
                        <a:t>-</a:t>
                      </a:r>
                      <a:endParaRPr lang="de-DE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baseline="30000" dirty="0" smtClean="0"/>
                        <a:t>20</a:t>
                      </a:r>
                      <a:r>
                        <a:rPr lang="sv-SE" dirty="0" smtClean="0"/>
                        <a:t>Ne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18868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3667</a:t>
                      </a:r>
                      <a:endParaRPr lang="de-DE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aseline="30000" dirty="0" smtClean="0"/>
                        <a:t>22</a:t>
                      </a:r>
                      <a:r>
                        <a:rPr lang="sv-SE" dirty="0" smtClean="0"/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15733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4516</a:t>
                      </a:r>
                      <a:endParaRPr lang="de-DE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aseline="30000" dirty="0" smtClean="0"/>
                        <a:t>22</a:t>
                      </a:r>
                      <a:r>
                        <a:rPr lang="sv-SE" baseline="0" dirty="0" smtClean="0"/>
                        <a:t>Ne</a:t>
                      </a:r>
                      <a:r>
                        <a:rPr lang="de-DE" b="0" dirty="0" smtClean="0"/>
                        <a:t>/</a:t>
                      </a:r>
                      <a:r>
                        <a:rPr lang="sv-SE" baseline="30000" dirty="0" smtClean="0"/>
                        <a:t>20</a:t>
                      </a:r>
                      <a:r>
                        <a:rPr lang="sv-SE" dirty="0" smtClean="0"/>
                        <a:t>Ne =R</a:t>
                      </a:r>
                      <a:endParaRPr lang="de-DE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0.83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 smtClean="0"/>
                        <a:t>1.23</a:t>
                      </a:r>
                      <a:endParaRPr lang="de-DE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0" baseline="0" dirty="0" smtClean="0"/>
                        <a:t>R(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latin typeface="Symbol_bar" panose="05050102010706020507" pitchFamily="18" charset="2"/>
                          <a:sym typeface="Symbol"/>
                        </a:rPr>
                        <a:t>L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sym typeface="Symbol"/>
                        </a:rPr>
                        <a:t>+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latin typeface="Symbol" panose="05050102010706020507" pitchFamily="18" charset="2"/>
                          <a:sym typeface="Symbol"/>
                        </a:rPr>
                        <a:t>S</a:t>
                      </a:r>
                      <a:r>
                        <a:rPr lang="de-DE" b="0" baseline="30000" dirty="0" smtClean="0">
                          <a:solidFill>
                            <a:srgbClr val="000000"/>
                          </a:solidFill>
                          <a:sym typeface="Symbol"/>
                        </a:rPr>
                        <a:t>-</a:t>
                      </a:r>
                      <a:r>
                        <a:rPr lang="de-DE" b="0" baseline="0" dirty="0" smtClean="0">
                          <a:solidFill>
                            <a:srgbClr val="000000"/>
                          </a:solidFill>
                          <a:sym typeface="Symbol"/>
                        </a:rPr>
                        <a:t>)/R(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latin typeface="Symbol_bar" panose="05050102010706020507" pitchFamily="18" charset="2"/>
                          <a:sym typeface="Symbol"/>
                        </a:rPr>
                        <a:t>L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sym typeface="Symbol"/>
                        </a:rPr>
                        <a:t>+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latin typeface="Symbol" panose="05050102010706020507" pitchFamily="18" charset="2"/>
                          <a:sym typeface="Symbol"/>
                        </a:rPr>
                        <a:t>L </a:t>
                      </a:r>
                      <a:r>
                        <a:rPr lang="de-DE" b="0" dirty="0" smtClean="0">
                          <a:solidFill>
                            <a:srgbClr val="000000"/>
                          </a:solidFill>
                          <a:latin typeface="+mn-lt"/>
                          <a:sym typeface="Symbol"/>
                        </a:rPr>
                        <a:t>)</a:t>
                      </a:r>
                      <a:endParaRPr lang="de-DE" b="0" baseline="0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b="0" dirty="0" smtClean="0"/>
                        <a:t>1.34</a:t>
                      </a:r>
                      <a:endParaRPr lang="de-DE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531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56" y="3329488"/>
            <a:ext cx="3530796" cy="2606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31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38" y="3318603"/>
            <a:ext cx="3527185" cy="260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2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885" y="-5337"/>
            <a:ext cx="7103444" cy="584775"/>
          </a:xfrm>
        </p:spPr>
        <p:txBody>
          <a:bodyPr/>
          <a:lstStyle/>
          <a:p>
            <a:r>
              <a:rPr lang="de-DE" dirty="0" smtClean="0"/>
              <a:t>Further </a:t>
            </a:r>
            <a:r>
              <a:rPr lang="de-DE" dirty="0" err="1" smtClean="0"/>
              <a:t>options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latin typeface="Symbol_bar" panose="05050102010706020507" pitchFamily="18" charset="2"/>
              </a:rPr>
              <a:t>X</a:t>
            </a:r>
            <a:r>
              <a:rPr lang="de-DE" dirty="0" smtClean="0"/>
              <a:t>-</a:t>
            </a:r>
            <a:r>
              <a:rPr lang="de-DE" dirty="0" smtClean="0">
                <a:latin typeface="Symbol" panose="05050102010706020507" pitchFamily="18" charset="2"/>
              </a:rPr>
              <a:t>X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endParaRPr lang="de-DE" dirty="0" smtClean="0"/>
          </a:p>
          <a:p>
            <a:pPr lvl="1"/>
            <a:r>
              <a:rPr lang="de-DE" dirty="0">
                <a:latin typeface="VerdanaBar" panose="020B0604030504040204" pitchFamily="34" charset="0"/>
              </a:rPr>
              <a:t>p</a:t>
            </a:r>
            <a:r>
              <a:rPr lang="de-DE" dirty="0" smtClean="0"/>
              <a:t>+</a:t>
            </a:r>
            <a:r>
              <a:rPr lang="de-DE" baseline="30000" dirty="0" smtClean="0"/>
              <a:t>12</a:t>
            </a:r>
            <a:r>
              <a:rPr lang="de-DE" dirty="0" smtClean="0"/>
              <a:t>C</a:t>
            </a:r>
          </a:p>
          <a:p>
            <a:pPr lvl="1"/>
            <a:r>
              <a:rPr lang="de-DE" dirty="0" smtClean="0"/>
              <a:t>2.9 </a:t>
            </a:r>
            <a:r>
              <a:rPr lang="de-DE" dirty="0" err="1" smtClean="0"/>
              <a:t>GeV</a:t>
            </a:r>
            <a:r>
              <a:rPr lang="de-DE" dirty="0" smtClean="0"/>
              <a:t>/c</a:t>
            </a:r>
          </a:p>
          <a:p>
            <a:pPr lvl="1"/>
            <a:r>
              <a:rPr lang="de-DE" dirty="0" smtClean="0"/>
              <a:t>60M </a:t>
            </a:r>
            <a:r>
              <a:rPr lang="de-DE" dirty="0" err="1" smtClean="0"/>
              <a:t>events</a:t>
            </a:r>
            <a:endParaRPr lang="de-DE" dirty="0" smtClean="0"/>
          </a:p>
          <a:p>
            <a:pPr lvl="1"/>
            <a:r>
              <a:rPr lang="de-DE" dirty="0" smtClean="0"/>
              <a:t>~500 </a:t>
            </a:r>
            <a:r>
              <a:rPr lang="de-DE" dirty="0">
                <a:latin typeface="Symbol_bar" panose="05050102010706020507" pitchFamily="18" charset="2"/>
              </a:rPr>
              <a:t>X</a:t>
            </a:r>
            <a:r>
              <a:rPr lang="de-DE" dirty="0"/>
              <a:t>-</a:t>
            </a:r>
            <a:r>
              <a:rPr lang="de-DE" dirty="0">
                <a:latin typeface="Symbol" panose="05050102010706020507" pitchFamily="18" charset="2"/>
              </a:rPr>
              <a:t>X</a:t>
            </a:r>
            <a:r>
              <a:rPr lang="de-DE" dirty="0"/>
              <a:t> </a:t>
            </a:r>
            <a:r>
              <a:rPr lang="de-DE" dirty="0" err="1" smtClean="0"/>
              <a:t>pairs</a:t>
            </a:r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err="1" smtClean="0"/>
              <a:t>Unstable</a:t>
            </a:r>
            <a:r>
              <a:rPr lang="de-DE" dirty="0" smtClean="0"/>
              <a:t> </a:t>
            </a:r>
            <a:r>
              <a:rPr lang="de-DE" dirty="0" err="1" smtClean="0"/>
              <a:t>resonances</a:t>
            </a:r>
            <a:endParaRPr lang="de-DE" dirty="0" smtClean="0"/>
          </a:p>
          <a:p>
            <a:pPr lvl="1"/>
            <a:r>
              <a:rPr lang="de-DE" dirty="0" smtClean="0">
                <a:latin typeface="Symbol" panose="05050102010706020507" pitchFamily="18" charset="2"/>
              </a:rPr>
              <a:t>L</a:t>
            </a:r>
            <a:r>
              <a:rPr lang="de-DE" dirty="0" smtClean="0"/>
              <a:t>(1520)  	</a:t>
            </a:r>
            <a:r>
              <a:rPr lang="de-DE" dirty="0" smtClean="0">
                <a:latin typeface="Symbol" panose="05050102010706020507" pitchFamily="18" charset="2"/>
              </a:rPr>
              <a:t>G</a:t>
            </a:r>
            <a:r>
              <a:rPr lang="de-DE" dirty="0" smtClean="0"/>
              <a:t>=15.6 </a:t>
            </a:r>
            <a:r>
              <a:rPr lang="de-DE" dirty="0" err="1" smtClean="0"/>
              <a:t>MeV</a:t>
            </a:r>
            <a:endParaRPr lang="de-DE" dirty="0" smtClean="0"/>
          </a:p>
          <a:p>
            <a:pPr lvl="1"/>
            <a:r>
              <a:rPr lang="de-DE" dirty="0" smtClean="0">
                <a:latin typeface="Symbol" panose="05050102010706020507" pitchFamily="18" charset="2"/>
              </a:rPr>
              <a:t>X</a:t>
            </a:r>
            <a:r>
              <a:rPr lang="de-DE" dirty="0" smtClean="0"/>
              <a:t>(1530)  	</a:t>
            </a:r>
            <a:r>
              <a:rPr lang="de-DE" dirty="0" smtClean="0">
                <a:latin typeface="Symbol" panose="05050102010706020507" pitchFamily="18" charset="2"/>
              </a:rPr>
              <a:t>G</a:t>
            </a:r>
            <a:r>
              <a:rPr lang="de-DE" dirty="0" smtClean="0"/>
              <a:t>=9.9 </a:t>
            </a:r>
            <a:r>
              <a:rPr lang="de-DE" dirty="0" err="1" smtClean="0"/>
              <a:t>MeV</a:t>
            </a:r>
            <a:endParaRPr lang="de-DE" dirty="0"/>
          </a:p>
        </p:txBody>
      </p:sp>
      <p:pic>
        <p:nvPicPr>
          <p:cNvPr id="235417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904">
            <a:off x="4303691" y="4238251"/>
            <a:ext cx="3600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417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"/>
          <a:stretch/>
        </p:blipFill>
        <p:spPr bwMode="auto">
          <a:xfrm>
            <a:off x="3581400" y="841832"/>
            <a:ext cx="5356411" cy="3569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573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/>
          <p:cNvSpPr>
            <a:spLocks noChangeArrowheads="1"/>
          </p:cNvSpPr>
          <p:nvPr/>
        </p:nvSpPr>
        <p:spPr bwMode="auto">
          <a:xfrm>
            <a:off x="2349500" y="1420813"/>
            <a:ext cx="5443538" cy="4835525"/>
          </a:xfrm>
          <a:prstGeom prst="rect">
            <a:avLst/>
          </a:prstGeom>
          <a:solidFill>
            <a:srgbClr val="FBF3D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sp>
        <p:nvSpPr>
          <p:cNvPr id="43011" name="Rectangle 104"/>
          <p:cNvSpPr>
            <a:spLocks noChangeArrowheads="1"/>
          </p:cNvSpPr>
          <p:nvPr/>
        </p:nvSpPr>
        <p:spPr bwMode="auto">
          <a:xfrm>
            <a:off x="2349500" y="3241675"/>
            <a:ext cx="3749675" cy="301466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BF3D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3012" name="Rectangle 103"/>
          <p:cNvSpPr>
            <a:spLocks noChangeArrowheads="1"/>
          </p:cNvSpPr>
          <p:nvPr/>
        </p:nvSpPr>
        <p:spPr bwMode="auto">
          <a:xfrm>
            <a:off x="2349500" y="1854200"/>
            <a:ext cx="3298825" cy="15065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BF3D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43013" name="Group 7"/>
          <p:cNvGrpSpPr>
            <a:grpSpLocks/>
          </p:cNvGrpSpPr>
          <p:nvPr/>
        </p:nvGrpSpPr>
        <p:grpSpPr bwMode="auto">
          <a:xfrm>
            <a:off x="4908550" y="1423988"/>
            <a:ext cx="2755900" cy="114300"/>
            <a:chOff x="2125" y="1067"/>
            <a:chExt cx="1736" cy="109"/>
          </a:xfrm>
        </p:grpSpPr>
        <p:sp>
          <p:nvSpPr>
            <p:cNvPr id="43057" name="Line 8"/>
            <p:cNvSpPr>
              <a:spLocks noChangeShapeType="1"/>
            </p:cNvSpPr>
            <p:nvPr/>
          </p:nvSpPr>
          <p:spPr bwMode="auto">
            <a:xfrm>
              <a:off x="2125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8" name="Line 9"/>
            <p:cNvSpPr>
              <a:spLocks noChangeShapeType="1"/>
            </p:cNvSpPr>
            <p:nvPr/>
          </p:nvSpPr>
          <p:spPr bwMode="auto">
            <a:xfrm>
              <a:off x="2421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9" name="Line 10"/>
            <p:cNvSpPr>
              <a:spLocks noChangeShapeType="1"/>
            </p:cNvSpPr>
            <p:nvPr/>
          </p:nvSpPr>
          <p:spPr bwMode="auto">
            <a:xfrm>
              <a:off x="2717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60" name="Line 11"/>
            <p:cNvSpPr>
              <a:spLocks noChangeShapeType="1"/>
            </p:cNvSpPr>
            <p:nvPr/>
          </p:nvSpPr>
          <p:spPr bwMode="auto">
            <a:xfrm>
              <a:off x="2973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61" name="Line 12"/>
            <p:cNvSpPr>
              <a:spLocks noChangeShapeType="1"/>
            </p:cNvSpPr>
            <p:nvPr/>
          </p:nvSpPr>
          <p:spPr bwMode="auto">
            <a:xfrm>
              <a:off x="3213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62" name="Line 13"/>
            <p:cNvSpPr>
              <a:spLocks noChangeShapeType="1"/>
            </p:cNvSpPr>
            <p:nvPr/>
          </p:nvSpPr>
          <p:spPr bwMode="auto">
            <a:xfrm>
              <a:off x="3429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63" name="Line 14"/>
            <p:cNvSpPr>
              <a:spLocks noChangeShapeType="1"/>
            </p:cNvSpPr>
            <p:nvPr/>
          </p:nvSpPr>
          <p:spPr bwMode="auto">
            <a:xfrm>
              <a:off x="3645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64" name="Line 15"/>
            <p:cNvSpPr>
              <a:spLocks noChangeShapeType="1"/>
            </p:cNvSpPr>
            <p:nvPr/>
          </p:nvSpPr>
          <p:spPr bwMode="auto">
            <a:xfrm>
              <a:off x="3861" y="1067"/>
              <a:ext cx="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3014" name="Text Box 16"/>
          <p:cNvSpPr txBox="1">
            <a:spLocks noChangeArrowheads="1"/>
          </p:cNvSpPr>
          <p:nvPr/>
        </p:nvSpPr>
        <p:spPr bwMode="auto">
          <a:xfrm>
            <a:off x="4770438" y="1095375"/>
            <a:ext cx="29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43015" name="Text Box 17"/>
          <p:cNvSpPr txBox="1">
            <a:spLocks noChangeArrowheads="1"/>
          </p:cNvSpPr>
          <p:nvPr/>
        </p:nvSpPr>
        <p:spPr bwMode="auto">
          <a:xfrm>
            <a:off x="5227638" y="1095375"/>
            <a:ext cx="29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43016" name="Text Box 18"/>
          <p:cNvSpPr txBox="1">
            <a:spLocks noChangeArrowheads="1"/>
          </p:cNvSpPr>
          <p:nvPr/>
        </p:nvSpPr>
        <p:spPr bwMode="auto">
          <a:xfrm>
            <a:off x="5691188" y="1095375"/>
            <a:ext cx="296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3017" name="Text Box 19"/>
          <p:cNvSpPr txBox="1">
            <a:spLocks noChangeArrowheads="1"/>
          </p:cNvSpPr>
          <p:nvPr/>
        </p:nvSpPr>
        <p:spPr bwMode="auto">
          <a:xfrm>
            <a:off x="6099175" y="1095375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43018" name="Text Box 20"/>
          <p:cNvSpPr txBox="1">
            <a:spLocks noChangeArrowheads="1"/>
          </p:cNvSpPr>
          <p:nvPr/>
        </p:nvSpPr>
        <p:spPr bwMode="auto">
          <a:xfrm>
            <a:off x="6477000" y="1095375"/>
            <a:ext cx="296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43019" name="Text Box 21"/>
          <p:cNvSpPr txBox="1">
            <a:spLocks noChangeArrowheads="1"/>
          </p:cNvSpPr>
          <p:nvPr/>
        </p:nvSpPr>
        <p:spPr bwMode="auto">
          <a:xfrm>
            <a:off x="7089775" y="1095375"/>
            <a:ext cx="409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12</a:t>
            </a:r>
          </a:p>
        </p:txBody>
      </p:sp>
      <p:sp>
        <p:nvSpPr>
          <p:cNvPr id="43020" name="Text Box 22"/>
          <p:cNvSpPr txBox="1">
            <a:spLocks noChangeArrowheads="1"/>
          </p:cNvSpPr>
          <p:nvPr/>
        </p:nvSpPr>
        <p:spPr bwMode="auto">
          <a:xfrm>
            <a:off x="7453313" y="1095375"/>
            <a:ext cx="409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15</a:t>
            </a:r>
          </a:p>
        </p:txBody>
      </p:sp>
      <p:sp>
        <p:nvSpPr>
          <p:cNvPr id="43021" name="Text Box 23"/>
          <p:cNvSpPr txBox="1">
            <a:spLocks noChangeArrowheads="1"/>
          </p:cNvSpPr>
          <p:nvPr/>
        </p:nvSpPr>
        <p:spPr bwMode="auto">
          <a:xfrm>
            <a:off x="6770688" y="1095375"/>
            <a:ext cx="409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43022" name="Text Box 24"/>
          <p:cNvSpPr txBox="1">
            <a:spLocks noChangeArrowheads="1"/>
          </p:cNvSpPr>
          <p:nvPr/>
        </p:nvSpPr>
        <p:spPr bwMode="auto">
          <a:xfrm>
            <a:off x="4973638" y="806450"/>
            <a:ext cx="2403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>
                <a:solidFill>
                  <a:schemeClr val="tx2"/>
                </a:solidFill>
                <a:latin typeface="VerdanaBar" pitchFamily="34" charset="0"/>
              </a:rPr>
              <a:t>p</a:t>
            </a:r>
            <a:r>
              <a:rPr lang="en-US" altLang="de-DE">
                <a:solidFill>
                  <a:schemeClr val="tx2"/>
                </a:solidFill>
              </a:rPr>
              <a:t> Momentum [GeV/</a:t>
            </a:r>
            <a:r>
              <a:rPr lang="en-US" altLang="de-DE" i="1">
                <a:solidFill>
                  <a:schemeClr val="tx2"/>
                </a:solidFill>
              </a:rPr>
              <a:t>c</a:t>
            </a:r>
            <a:r>
              <a:rPr lang="en-US" altLang="de-DE">
                <a:solidFill>
                  <a:schemeClr val="tx2"/>
                </a:solidFill>
              </a:rPr>
              <a:t>]</a:t>
            </a:r>
          </a:p>
        </p:txBody>
      </p:sp>
      <p:sp>
        <p:nvSpPr>
          <p:cNvPr id="43023" name="Text Box 25"/>
          <p:cNvSpPr txBox="1">
            <a:spLocks noChangeArrowheads="1"/>
          </p:cNvSpPr>
          <p:nvPr/>
        </p:nvSpPr>
        <p:spPr bwMode="auto">
          <a:xfrm>
            <a:off x="5362575" y="6521450"/>
            <a:ext cx="1755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dirty="0">
                <a:solidFill>
                  <a:schemeClr val="tx2"/>
                </a:solidFill>
              </a:rPr>
              <a:t>s</a:t>
            </a:r>
            <a:r>
              <a:rPr lang="en-US" altLang="de-DE" baseline="30000" dirty="0">
                <a:solidFill>
                  <a:schemeClr val="tx2"/>
                </a:solidFill>
              </a:rPr>
              <a:t>½</a:t>
            </a:r>
            <a:r>
              <a:rPr lang="en-US" altLang="de-DE" dirty="0">
                <a:solidFill>
                  <a:schemeClr val="tx2"/>
                </a:solidFill>
              </a:rPr>
              <a:t>=m [</a:t>
            </a:r>
            <a:r>
              <a:rPr lang="en-US" altLang="de-DE" dirty="0" err="1">
                <a:solidFill>
                  <a:schemeClr val="tx2"/>
                </a:solidFill>
              </a:rPr>
              <a:t>GeV</a:t>
            </a:r>
            <a:r>
              <a:rPr lang="en-US" altLang="de-DE" dirty="0">
                <a:solidFill>
                  <a:schemeClr val="tx2"/>
                </a:solidFill>
              </a:rPr>
              <a:t>/</a:t>
            </a:r>
            <a:r>
              <a:rPr lang="en-US" altLang="de-DE" i="1" dirty="0">
                <a:solidFill>
                  <a:schemeClr val="tx2"/>
                </a:solidFill>
              </a:rPr>
              <a:t>c</a:t>
            </a:r>
            <a:r>
              <a:rPr lang="en-US" altLang="de-DE" baseline="30000" dirty="0">
                <a:solidFill>
                  <a:schemeClr val="tx2"/>
                </a:solidFill>
              </a:rPr>
              <a:t>2</a:t>
            </a:r>
            <a:r>
              <a:rPr lang="en-US" altLang="de-DE" dirty="0">
                <a:solidFill>
                  <a:schemeClr val="tx2"/>
                </a:solidFill>
              </a:rPr>
              <a:t>]</a:t>
            </a:r>
          </a:p>
        </p:txBody>
      </p:sp>
      <p:grpSp>
        <p:nvGrpSpPr>
          <p:cNvPr id="43024" name="Group 89"/>
          <p:cNvGrpSpPr>
            <a:grpSpLocks/>
          </p:cNvGrpSpPr>
          <p:nvPr/>
        </p:nvGrpSpPr>
        <p:grpSpPr bwMode="auto">
          <a:xfrm>
            <a:off x="4065588" y="6116638"/>
            <a:ext cx="3462337" cy="476250"/>
            <a:chOff x="2429" y="3765"/>
            <a:chExt cx="2181" cy="300"/>
          </a:xfrm>
        </p:grpSpPr>
        <p:sp>
          <p:nvSpPr>
            <p:cNvPr id="43047" name="Line 31"/>
            <p:cNvSpPr>
              <a:spLocks noChangeShapeType="1"/>
            </p:cNvSpPr>
            <p:nvPr/>
          </p:nvSpPr>
          <p:spPr bwMode="auto">
            <a:xfrm>
              <a:off x="2528" y="3765"/>
              <a:ext cx="0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48" name="Line 32"/>
            <p:cNvSpPr>
              <a:spLocks noChangeShapeType="1"/>
            </p:cNvSpPr>
            <p:nvPr/>
          </p:nvSpPr>
          <p:spPr bwMode="auto">
            <a:xfrm>
              <a:off x="3032" y="3765"/>
              <a:ext cx="0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49" name="Line 33"/>
            <p:cNvSpPr>
              <a:spLocks noChangeShapeType="1"/>
            </p:cNvSpPr>
            <p:nvPr/>
          </p:nvSpPr>
          <p:spPr bwMode="auto">
            <a:xfrm>
              <a:off x="3528" y="3765"/>
              <a:ext cx="0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0" name="Line 34"/>
            <p:cNvSpPr>
              <a:spLocks noChangeShapeType="1"/>
            </p:cNvSpPr>
            <p:nvPr/>
          </p:nvSpPr>
          <p:spPr bwMode="auto">
            <a:xfrm>
              <a:off x="4024" y="3765"/>
              <a:ext cx="0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1" name="Line 35"/>
            <p:cNvSpPr>
              <a:spLocks noChangeShapeType="1"/>
            </p:cNvSpPr>
            <p:nvPr/>
          </p:nvSpPr>
          <p:spPr bwMode="auto">
            <a:xfrm>
              <a:off x="4520" y="3765"/>
              <a:ext cx="0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052" name="Text Box 38"/>
            <p:cNvSpPr txBox="1">
              <a:spLocks noChangeArrowheads="1"/>
            </p:cNvSpPr>
            <p:nvPr/>
          </p:nvSpPr>
          <p:spPr bwMode="auto">
            <a:xfrm>
              <a:off x="2429" y="3873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43053" name="Text Box 39"/>
            <p:cNvSpPr txBox="1">
              <a:spLocks noChangeArrowheads="1"/>
            </p:cNvSpPr>
            <p:nvPr/>
          </p:nvSpPr>
          <p:spPr bwMode="auto">
            <a:xfrm>
              <a:off x="2927" y="3873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43054" name="Text Box 40"/>
            <p:cNvSpPr txBox="1">
              <a:spLocks noChangeArrowheads="1"/>
            </p:cNvSpPr>
            <p:nvPr/>
          </p:nvSpPr>
          <p:spPr bwMode="auto">
            <a:xfrm>
              <a:off x="3426" y="3873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43055" name="Text Box 41"/>
            <p:cNvSpPr txBox="1">
              <a:spLocks noChangeArrowheads="1"/>
            </p:cNvSpPr>
            <p:nvPr/>
          </p:nvSpPr>
          <p:spPr bwMode="auto">
            <a:xfrm>
              <a:off x="3924" y="3873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tx2"/>
                  </a:solidFill>
                </a:rPr>
                <a:t>4</a:t>
              </a:r>
            </a:p>
          </p:txBody>
        </p:sp>
        <p:sp>
          <p:nvSpPr>
            <p:cNvPr id="43056" name="Text Box 42"/>
            <p:cNvSpPr txBox="1">
              <a:spLocks noChangeArrowheads="1"/>
            </p:cNvSpPr>
            <p:nvPr/>
          </p:nvSpPr>
          <p:spPr bwMode="auto">
            <a:xfrm>
              <a:off x="4423" y="3873"/>
              <a:ext cx="18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 altLang="de-DE" sz="1400">
                  <a:solidFill>
                    <a:schemeClr val="tx2"/>
                  </a:solidFill>
                </a:rPr>
                <a:t>5</a:t>
              </a:r>
            </a:p>
          </p:txBody>
        </p:sp>
      </p:grpSp>
      <p:sp>
        <p:nvSpPr>
          <p:cNvPr id="43025" name="Text Box 52"/>
          <p:cNvSpPr txBox="1">
            <a:spLocks noChangeArrowheads="1"/>
          </p:cNvSpPr>
          <p:nvPr/>
        </p:nvSpPr>
        <p:spPr bwMode="auto">
          <a:xfrm>
            <a:off x="6424613" y="2703513"/>
            <a:ext cx="1368425" cy="280987"/>
          </a:xfrm>
          <a:prstGeom prst="rect">
            <a:avLst/>
          </a:prstGeom>
          <a:solidFill>
            <a:srgbClr val="FFCC99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D</a:t>
            </a:r>
            <a:r>
              <a:rPr lang="en-US" altLang="de-DE" sz="1400">
                <a:solidFill>
                  <a:schemeClr val="tx2"/>
                </a:solidFill>
                <a:latin typeface="VerdanaBar" pitchFamily="34" charset="0"/>
              </a:rPr>
              <a:t>D</a:t>
            </a:r>
            <a:r>
              <a:rPr lang="en-US" altLang="de-DE" sz="1400" baseline="30000">
                <a:solidFill>
                  <a:schemeClr val="tx2"/>
                </a:solidFill>
              </a:rPr>
              <a:t>(*)</a:t>
            </a:r>
            <a:r>
              <a:rPr lang="en-US" altLang="de-DE" sz="1400">
                <a:solidFill>
                  <a:schemeClr val="tx2"/>
                </a:solidFill>
                <a:latin typeface="VerdanaBar" pitchFamily="34" charset="0"/>
              </a:rPr>
              <a:t>, </a:t>
            </a:r>
            <a:r>
              <a:rPr lang="en-US" altLang="de-DE" sz="1400">
                <a:solidFill>
                  <a:schemeClr val="tx2"/>
                </a:solidFill>
              </a:rPr>
              <a:t>D</a:t>
            </a:r>
            <a:r>
              <a:rPr lang="en-US" altLang="de-DE" sz="1400" baseline="-25000">
                <a:solidFill>
                  <a:schemeClr val="tx2"/>
                </a:solidFill>
              </a:rPr>
              <a:t>s</a:t>
            </a:r>
            <a:r>
              <a:rPr lang="en-US" altLang="de-DE" sz="1400">
                <a:solidFill>
                  <a:schemeClr val="tx2"/>
                </a:solidFill>
                <a:latin typeface="VerdanaBar" pitchFamily="34" charset="0"/>
              </a:rPr>
              <a:t>D</a:t>
            </a:r>
            <a:r>
              <a:rPr lang="en-US" altLang="de-DE" sz="1400" baseline="-25000">
                <a:solidFill>
                  <a:schemeClr val="tx2"/>
                </a:solidFill>
              </a:rPr>
              <a:t>s</a:t>
            </a:r>
            <a:r>
              <a:rPr lang="en-US" altLang="de-DE" sz="1400" baseline="30000">
                <a:solidFill>
                  <a:schemeClr val="tx2"/>
                </a:solidFill>
              </a:rPr>
              <a:t>(*)</a:t>
            </a:r>
          </a:p>
        </p:txBody>
      </p:sp>
      <p:grpSp>
        <p:nvGrpSpPr>
          <p:cNvPr id="43026" name="Group 54"/>
          <p:cNvGrpSpPr>
            <a:grpSpLocks/>
          </p:cNvGrpSpPr>
          <p:nvPr/>
        </p:nvGrpSpPr>
        <p:grpSpPr bwMode="auto">
          <a:xfrm>
            <a:off x="4119563" y="3457575"/>
            <a:ext cx="3032125" cy="280988"/>
            <a:chOff x="2560" y="1625"/>
            <a:chExt cx="1910" cy="228"/>
          </a:xfrm>
        </p:grpSpPr>
        <p:sp>
          <p:nvSpPr>
            <p:cNvPr id="43045" name="Rectangle 55"/>
            <p:cNvSpPr>
              <a:spLocks noChangeArrowheads="1"/>
            </p:cNvSpPr>
            <p:nvPr/>
          </p:nvSpPr>
          <p:spPr bwMode="auto">
            <a:xfrm>
              <a:off x="2560" y="1625"/>
              <a:ext cx="613" cy="228"/>
            </a:xfrm>
            <a:prstGeom prst="rect">
              <a:avLst/>
            </a:prstGeom>
            <a:solidFill>
              <a:srgbClr val="EDDFE9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chemeClr val="tx2"/>
                  </a:solidFill>
                </a:rPr>
                <a:t>qq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qq</a:t>
              </a:r>
            </a:p>
          </p:txBody>
        </p:sp>
        <p:sp>
          <p:nvSpPr>
            <p:cNvPr id="43046" name="Rectangle 56"/>
            <p:cNvSpPr>
              <a:spLocks noChangeArrowheads="1"/>
            </p:cNvSpPr>
            <p:nvPr/>
          </p:nvSpPr>
          <p:spPr bwMode="auto">
            <a:xfrm>
              <a:off x="3857" y="1625"/>
              <a:ext cx="613" cy="228"/>
            </a:xfrm>
            <a:prstGeom prst="rect">
              <a:avLst/>
            </a:prstGeom>
            <a:solidFill>
              <a:srgbClr val="EDDFE9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chemeClr val="tx2"/>
                  </a:solidFill>
                </a:rPr>
                <a:t>c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c</a:t>
              </a:r>
              <a:r>
                <a:rPr lang="en-US" altLang="de-DE" sz="1400">
                  <a:solidFill>
                    <a:schemeClr val="tx2"/>
                  </a:solidFill>
                </a:rPr>
                <a:t>q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q</a:t>
              </a:r>
            </a:p>
          </p:txBody>
        </p:sp>
      </p:grpSp>
      <p:grpSp>
        <p:nvGrpSpPr>
          <p:cNvPr id="43027" name="Group 76"/>
          <p:cNvGrpSpPr>
            <a:grpSpLocks/>
          </p:cNvGrpSpPr>
          <p:nvPr/>
        </p:nvGrpSpPr>
        <p:grpSpPr bwMode="auto">
          <a:xfrm>
            <a:off x="4802188" y="3833813"/>
            <a:ext cx="2990850" cy="279400"/>
            <a:chOff x="2901" y="1258"/>
            <a:chExt cx="1884" cy="229"/>
          </a:xfrm>
        </p:grpSpPr>
        <p:sp>
          <p:nvSpPr>
            <p:cNvPr id="43043" name="Rectangle 58"/>
            <p:cNvSpPr>
              <a:spLocks noChangeArrowheads="1"/>
            </p:cNvSpPr>
            <p:nvPr/>
          </p:nvSpPr>
          <p:spPr bwMode="auto">
            <a:xfrm>
              <a:off x="2901" y="1258"/>
              <a:ext cx="932" cy="229"/>
            </a:xfrm>
            <a:prstGeom prst="rect">
              <a:avLst/>
            </a:prstGeom>
            <a:solidFill>
              <a:srgbClr val="EDDFE9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chemeClr val="tx2"/>
                  </a:solidFill>
                </a:rPr>
                <a:t>n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n</a:t>
              </a:r>
              <a:r>
                <a:rPr lang="en-US" altLang="de-DE" sz="1400">
                  <a:solidFill>
                    <a:schemeClr val="tx2"/>
                  </a:solidFill>
                </a:rPr>
                <a:t>g,s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s</a:t>
              </a:r>
              <a:r>
                <a:rPr lang="en-US" altLang="de-DE" sz="1400">
                  <a:solidFill>
                    <a:schemeClr val="tx2"/>
                  </a:solidFill>
                </a:rPr>
                <a:t>g</a:t>
              </a:r>
            </a:p>
          </p:txBody>
        </p:sp>
        <p:sp>
          <p:nvSpPr>
            <p:cNvPr id="43044" name="Rectangle 59"/>
            <p:cNvSpPr>
              <a:spLocks noChangeArrowheads="1"/>
            </p:cNvSpPr>
            <p:nvPr/>
          </p:nvSpPr>
          <p:spPr bwMode="auto">
            <a:xfrm>
              <a:off x="4086" y="1258"/>
              <a:ext cx="699" cy="229"/>
            </a:xfrm>
            <a:prstGeom prst="rect">
              <a:avLst/>
            </a:prstGeom>
            <a:solidFill>
              <a:srgbClr val="EDDFE9"/>
            </a:solidFill>
            <a:ln w="9525">
              <a:solidFill>
                <a:srgbClr val="CC009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chemeClr val="tx2"/>
                  </a:solidFill>
                </a:rPr>
                <a:t>c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c</a:t>
              </a:r>
              <a:r>
                <a:rPr lang="en-US" altLang="de-DE" sz="1400">
                  <a:solidFill>
                    <a:schemeClr val="tx2"/>
                  </a:solidFill>
                </a:rPr>
                <a:t>g</a:t>
              </a:r>
            </a:p>
          </p:txBody>
        </p:sp>
      </p:grpSp>
      <p:sp>
        <p:nvSpPr>
          <p:cNvPr id="43028" name="Rectangle 77"/>
          <p:cNvSpPr>
            <a:spLocks noChangeArrowheads="1"/>
          </p:cNvSpPr>
          <p:nvPr/>
        </p:nvSpPr>
        <p:spPr bwMode="auto">
          <a:xfrm>
            <a:off x="4697413" y="3079750"/>
            <a:ext cx="3094037" cy="280988"/>
          </a:xfrm>
          <a:prstGeom prst="rect">
            <a:avLst/>
          </a:prstGeom>
          <a:solidFill>
            <a:srgbClr val="EDDFE9"/>
          </a:solidFill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tx2"/>
                </a:solidFill>
              </a:rPr>
              <a:t>ggg,gg</a:t>
            </a:r>
          </a:p>
        </p:txBody>
      </p:sp>
      <p:sp>
        <p:nvSpPr>
          <p:cNvPr id="2128" name="Rectangle 80"/>
          <p:cNvSpPr>
            <a:spLocks noChangeArrowheads="1"/>
          </p:cNvSpPr>
          <p:nvPr/>
        </p:nvSpPr>
        <p:spPr bwMode="auto">
          <a:xfrm>
            <a:off x="5129213" y="1949450"/>
            <a:ext cx="973137" cy="280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>
                <a:solidFill>
                  <a:schemeClr val="tx2"/>
                </a:solidFill>
              </a:rPr>
              <a:t>Y</a:t>
            </a:r>
            <a:r>
              <a:rPr lang="en-US" sz="1400">
                <a:solidFill>
                  <a:schemeClr val="tx2"/>
                </a:solidFill>
                <a:latin typeface="VerdanaBar" pitchFamily="34" charset="0"/>
              </a:rPr>
              <a:t>Y</a:t>
            </a:r>
          </a:p>
        </p:txBody>
      </p:sp>
      <p:sp>
        <p:nvSpPr>
          <p:cNvPr id="43030" name="Rectangle 85"/>
          <p:cNvSpPr>
            <a:spLocks noChangeArrowheads="1"/>
          </p:cNvSpPr>
          <p:nvPr/>
        </p:nvSpPr>
        <p:spPr bwMode="auto">
          <a:xfrm>
            <a:off x="5273675" y="4586288"/>
            <a:ext cx="2519363" cy="280987"/>
          </a:xfrm>
          <a:prstGeom prst="rect">
            <a:avLst/>
          </a:prstGeom>
          <a:solidFill>
            <a:srgbClr val="E9D9B1"/>
          </a:solidFill>
          <a:ln w="952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tx2"/>
                </a:solidFill>
              </a:rPr>
              <a:t>elm. FF</a:t>
            </a:r>
          </a:p>
        </p:txBody>
      </p:sp>
      <p:sp>
        <p:nvSpPr>
          <p:cNvPr id="43031" name="Rectangle 86"/>
          <p:cNvSpPr>
            <a:spLocks noChangeArrowheads="1"/>
          </p:cNvSpPr>
          <p:nvPr/>
        </p:nvSpPr>
        <p:spPr bwMode="auto">
          <a:xfrm>
            <a:off x="6929438" y="4964113"/>
            <a:ext cx="862012" cy="280987"/>
          </a:xfrm>
          <a:prstGeom prst="rect">
            <a:avLst/>
          </a:prstGeom>
          <a:solidFill>
            <a:srgbClr val="E9D9B1"/>
          </a:solidFill>
          <a:ln w="952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tx2"/>
                </a:solidFill>
              </a:rPr>
              <a:t>Spin</a:t>
            </a:r>
          </a:p>
        </p:txBody>
      </p:sp>
      <p:grpSp>
        <p:nvGrpSpPr>
          <p:cNvPr id="43032" name="Group 92"/>
          <p:cNvGrpSpPr>
            <a:grpSpLocks/>
          </p:cNvGrpSpPr>
          <p:nvPr/>
        </p:nvGrpSpPr>
        <p:grpSpPr bwMode="auto">
          <a:xfrm>
            <a:off x="5773738" y="2325688"/>
            <a:ext cx="2019300" cy="280987"/>
            <a:chOff x="3513" y="981"/>
            <a:chExt cx="1272" cy="177"/>
          </a:xfrm>
        </p:grpSpPr>
        <p:sp>
          <p:nvSpPr>
            <p:cNvPr id="43041" name="Rectangle 63"/>
            <p:cNvSpPr>
              <a:spLocks noChangeArrowheads="1"/>
            </p:cNvSpPr>
            <p:nvPr/>
          </p:nvSpPr>
          <p:spPr bwMode="auto">
            <a:xfrm>
              <a:off x="3513" y="981"/>
              <a:ext cx="698" cy="17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chemeClr val="tx2"/>
                  </a:solidFill>
                </a:rPr>
                <a:t>c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c</a:t>
              </a:r>
            </a:p>
          </p:txBody>
        </p:sp>
        <p:sp>
          <p:nvSpPr>
            <p:cNvPr id="43042" name="Rectangle 81"/>
            <p:cNvSpPr>
              <a:spLocks noChangeArrowheads="1"/>
            </p:cNvSpPr>
            <p:nvPr/>
          </p:nvSpPr>
          <p:spPr bwMode="auto">
            <a:xfrm>
              <a:off x="4286" y="981"/>
              <a:ext cx="499" cy="177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/>
              <a:r>
                <a:rPr lang="en-US" altLang="de-DE" sz="1400">
                  <a:solidFill>
                    <a:schemeClr val="tx2"/>
                  </a:solidFill>
                </a:rPr>
                <a:t>Y</a:t>
              </a:r>
              <a:r>
                <a:rPr lang="en-US" altLang="de-DE" sz="1400" baseline="-25000">
                  <a:solidFill>
                    <a:schemeClr val="tx2"/>
                  </a:solidFill>
                </a:rPr>
                <a:t>c</a:t>
              </a:r>
              <a:r>
                <a:rPr lang="en-US" altLang="de-DE" sz="1400">
                  <a:solidFill>
                    <a:schemeClr val="tx2"/>
                  </a:solidFill>
                  <a:latin typeface="VerdanaBar" pitchFamily="34" charset="0"/>
                </a:rPr>
                <a:t>Y</a:t>
              </a:r>
              <a:r>
                <a:rPr lang="en-US" altLang="de-DE" sz="1400" baseline="-25000">
                  <a:solidFill>
                    <a:schemeClr val="tx2"/>
                  </a:solidFill>
                </a:rPr>
                <a:t>c</a:t>
              </a:r>
              <a:endParaRPr lang="en-US" altLang="de-DE" sz="1400" baseline="-25000">
                <a:solidFill>
                  <a:schemeClr val="tx2"/>
                </a:solidFill>
                <a:latin typeface="VerdanaBar" pitchFamily="34" charset="0"/>
              </a:endParaRPr>
            </a:p>
          </p:txBody>
        </p:sp>
      </p:grpSp>
      <p:sp>
        <p:nvSpPr>
          <p:cNvPr id="2110" name="Rectangle 62"/>
          <p:cNvSpPr>
            <a:spLocks noChangeArrowheads="1"/>
          </p:cNvSpPr>
          <p:nvPr/>
        </p:nvSpPr>
        <p:spPr bwMode="auto">
          <a:xfrm>
            <a:off x="3544888" y="1573213"/>
            <a:ext cx="1790700" cy="2809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>
                <a:solidFill>
                  <a:schemeClr val="tx2"/>
                </a:solidFill>
              </a:rPr>
              <a:t>light q</a:t>
            </a:r>
            <a:r>
              <a:rPr lang="en-US" sz="1400">
                <a:solidFill>
                  <a:schemeClr val="tx2"/>
                </a:solidFill>
                <a:latin typeface="VerdanaBar" pitchFamily="34" charset="0"/>
              </a:rPr>
              <a:t>q</a:t>
            </a:r>
          </a:p>
        </p:txBody>
      </p:sp>
      <p:sp>
        <p:nvSpPr>
          <p:cNvPr id="43034" name="Rectangle 87"/>
          <p:cNvSpPr>
            <a:spLocks noChangeArrowheads="1"/>
          </p:cNvSpPr>
          <p:nvPr/>
        </p:nvSpPr>
        <p:spPr bwMode="auto">
          <a:xfrm>
            <a:off x="5489575" y="1573213"/>
            <a:ext cx="358775" cy="280987"/>
          </a:xfrm>
          <a:prstGeom prst="rect">
            <a:avLst/>
          </a:prstGeom>
          <a:solidFill>
            <a:srgbClr val="F5E3A3"/>
          </a:solidFill>
          <a:ln w="9525">
            <a:solidFill>
              <a:srgbClr val="9966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tx2"/>
                </a:solidFill>
              </a:rPr>
              <a:t>Hyp</a:t>
            </a:r>
          </a:p>
        </p:txBody>
      </p:sp>
      <p:sp>
        <p:nvSpPr>
          <p:cNvPr id="43035" name="Rectangle 88"/>
          <p:cNvSpPr>
            <a:spLocks noChangeArrowheads="1"/>
          </p:cNvSpPr>
          <p:nvPr/>
        </p:nvSpPr>
        <p:spPr bwMode="auto">
          <a:xfrm>
            <a:off x="5273675" y="4210050"/>
            <a:ext cx="2519363" cy="280988"/>
          </a:xfrm>
          <a:prstGeom prst="rect">
            <a:avLst/>
          </a:prstGeom>
          <a:solidFill>
            <a:srgbClr val="E0E08C"/>
          </a:solidFill>
          <a:ln w="9525">
            <a:solidFill>
              <a:srgbClr val="4D4D4D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rgbClr val="4D4D4D"/>
                </a:solidFill>
                <a:latin typeface="VerdanaBar" pitchFamily="34" charset="0"/>
              </a:rPr>
              <a:t>p</a:t>
            </a:r>
            <a:r>
              <a:rPr lang="en-US" altLang="de-DE" sz="1400">
                <a:solidFill>
                  <a:srgbClr val="4D4D4D"/>
                </a:solidFill>
              </a:rPr>
              <a:t>A</a:t>
            </a:r>
          </a:p>
        </p:txBody>
      </p:sp>
      <p:sp>
        <p:nvSpPr>
          <p:cNvPr id="43036" name="Rectangle 99"/>
          <p:cNvSpPr>
            <a:spLocks noChangeArrowheads="1"/>
          </p:cNvSpPr>
          <p:nvPr/>
        </p:nvSpPr>
        <p:spPr bwMode="auto">
          <a:xfrm>
            <a:off x="2349500" y="1419225"/>
            <a:ext cx="5441950" cy="4837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de-DE" altLang="de-DE"/>
          </a:p>
        </p:txBody>
      </p:sp>
      <p:pic>
        <p:nvPicPr>
          <p:cNvPr id="43037" name="Picture 105" descr="Panda_V712_3D_DRCi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892550"/>
            <a:ext cx="41116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8" name="Picture 106" descr="PandaLogo1_prin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379663"/>
            <a:ext cx="19240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itel 1"/>
          <p:cNvSpPr txBox="1">
            <a:spLocks/>
          </p:cNvSpPr>
          <p:nvPr/>
        </p:nvSpPr>
        <p:spPr>
          <a:xfrm>
            <a:off x="258763" y="0"/>
            <a:ext cx="8602662" cy="57943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kumimoji="0" lang="de-DE" sz="32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</a:t>
            </a:r>
            <a:r>
              <a:rPr kumimoji="0" lang="de-DE" sz="3200" kern="0">
                <a:solidFill>
                  <a:schemeClr val="tx2"/>
                </a:solidFill>
                <a:latin typeface="VerdanaBar" pitchFamily="34" charset="0"/>
                <a:ea typeface="+mj-ea"/>
                <a:cs typeface="+mj-cs"/>
              </a:rPr>
              <a:t>Y</a:t>
            </a:r>
            <a:r>
              <a:rPr kumimoji="0" lang="de-DE" sz="32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at PANDA</a:t>
            </a:r>
            <a:endParaRPr kumimoji="0"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30363" y="1933575"/>
            <a:ext cx="6043612" cy="296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4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7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7885" y="-5337"/>
            <a:ext cx="7103444" cy="584775"/>
          </a:xfrm>
        </p:spPr>
        <p:txBody>
          <a:bodyPr/>
          <a:lstStyle/>
          <a:p>
            <a:r>
              <a:rPr lang="de-DE" dirty="0" err="1" smtClean="0"/>
              <a:t>Requirements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aseline="30000" dirty="0" smtClean="0"/>
              <a:t>20</a:t>
            </a:r>
            <a:r>
              <a:rPr lang="sv-SE" dirty="0" smtClean="0"/>
              <a:t>Ne, </a:t>
            </a:r>
            <a:r>
              <a:rPr lang="sv-SE" baseline="30000" dirty="0" smtClean="0"/>
              <a:t>22</a:t>
            </a:r>
            <a:r>
              <a:rPr lang="sv-SE" dirty="0" smtClean="0"/>
              <a:t>Ne, H for calibration; later: </a:t>
            </a:r>
            <a:r>
              <a:rPr lang="sv-SE" baseline="30000" dirty="0" smtClean="0">
                <a:solidFill>
                  <a:srgbClr val="0070C0"/>
                </a:solidFill>
              </a:rPr>
              <a:t>86</a:t>
            </a:r>
            <a:r>
              <a:rPr lang="sv-SE" dirty="0" smtClean="0">
                <a:solidFill>
                  <a:srgbClr val="0070C0"/>
                </a:solidFill>
              </a:rPr>
              <a:t>Kr, ...</a:t>
            </a:r>
          </a:p>
          <a:p>
            <a:r>
              <a:rPr lang="de-DE" dirty="0" smtClean="0"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ym typeface="Symbol"/>
              </a:rPr>
              <a:t>+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L</a:t>
            </a:r>
          </a:p>
          <a:p>
            <a:pPr lvl="1"/>
            <a:r>
              <a:rPr lang="sv-SE" baseline="30000" dirty="0" smtClean="0"/>
              <a:t>20</a:t>
            </a:r>
            <a:r>
              <a:rPr lang="sv-SE" dirty="0" smtClean="0"/>
              <a:t>Ne target, H </a:t>
            </a:r>
            <a:r>
              <a:rPr lang="sv-SE" dirty="0"/>
              <a:t>for </a:t>
            </a:r>
            <a:r>
              <a:rPr lang="sv-SE" dirty="0" smtClean="0"/>
              <a:t>calibration</a:t>
            </a:r>
            <a:endParaRPr lang="de-DE" dirty="0" smtClean="0">
              <a:sym typeface="Symbol"/>
            </a:endParaRPr>
          </a:p>
          <a:p>
            <a:pPr lvl="1"/>
            <a:r>
              <a:rPr lang="de-DE" dirty="0" err="1" smtClean="0">
                <a:sym typeface="Symbol"/>
              </a:rPr>
              <a:t>only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charged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particle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detection</a:t>
            </a:r>
            <a:r>
              <a:rPr lang="de-DE" dirty="0" smtClean="0">
                <a:sym typeface="Symbol"/>
              </a:rPr>
              <a:t> </a:t>
            </a:r>
            <a:endParaRPr lang="sv-SE" dirty="0" smtClean="0"/>
          </a:p>
          <a:p>
            <a:pPr lvl="1"/>
            <a:r>
              <a:rPr lang="de-DE" dirty="0" smtClean="0">
                <a:sym typeface="Symbol"/>
              </a:rPr>
              <a:t>&gt;10</a:t>
            </a:r>
            <a:r>
              <a:rPr lang="de-DE" baseline="30000" dirty="0" smtClean="0">
                <a:sym typeface="Symbol"/>
              </a:rPr>
              <a:t>11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detected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interactions</a:t>
            </a:r>
            <a:r>
              <a:rPr lang="de-DE" dirty="0" smtClean="0">
                <a:sym typeface="Symbol"/>
              </a:rPr>
              <a:t> </a:t>
            </a:r>
          </a:p>
          <a:p>
            <a:pPr lvl="2"/>
            <a:r>
              <a:rPr lang="de-DE" dirty="0" err="1">
                <a:sym typeface="Symbol"/>
              </a:rPr>
              <a:t>i</a:t>
            </a:r>
            <a:r>
              <a:rPr lang="de-DE" dirty="0" err="1" smtClean="0">
                <a:sym typeface="Symbol"/>
              </a:rPr>
              <a:t>nteractions</a:t>
            </a:r>
            <a:r>
              <a:rPr lang="de-DE" dirty="0" smtClean="0">
                <a:sym typeface="Symbol"/>
              </a:rPr>
              <a:t> rate 10</a:t>
            </a:r>
            <a:r>
              <a:rPr lang="de-DE" baseline="30000" dirty="0" smtClean="0">
                <a:sym typeface="Symbol"/>
              </a:rPr>
              <a:t>5</a:t>
            </a:r>
            <a:r>
              <a:rPr lang="de-DE" dirty="0" smtClean="0">
                <a:sym typeface="Symbol"/>
              </a:rPr>
              <a:t>s</a:t>
            </a:r>
            <a:r>
              <a:rPr lang="de-DE" baseline="30000" dirty="0" smtClean="0">
                <a:sym typeface="Symbol"/>
              </a:rPr>
              <a:t>-1</a:t>
            </a:r>
            <a:endParaRPr lang="de-DE" dirty="0" smtClean="0">
              <a:sym typeface="Symbol"/>
            </a:endParaRPr>
          </a:p>
          <a:p>
            <a:pPr lvl="2"/>
            <a:r>
              <a:rPr lang="de-DE" dirty="0">
                <a:sym typeface="Symbol"/>
              </a:rPr>
              <a:t>10</a:t>
            </a:r>
            <a:r>
              <a:rPr lang="de-DE" baseline="30000" dirty="0">
                <a:sym typeface="Symbol"/>
              </a:rPr>
              <a:t>6</a:t>
            </a:r>
            <a:r>
              <a:rPr lang="de-DE" dirty="0">
                <a:sym typeface="Symbol"/>
              </a:rPr>
              <a:t> s  </a:t>
            </a:r>
            <a:r>
              <a:rPr lang="de-DE" dirty="0" smtClean="0">
                <a:sym typeface="Symbol"/>
              </a:rPr>
              <a:t>14 </a:t>
            </a:r>
            <a:r>
              <a:rPr lang="de-DE" dirty="0" err="1" smtClean="0">
                <a:sym typeface="Symbol"/>
              </a:rPr>
              <a:t>days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>
                <a:sym typeface="Symbol"/>
              </a:rPr>
              <a:t>of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data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taking</a:t>
            </a:r>
            <a:endParaRPr lang="sv-SE" dirty="0"/>
          </a:p>
          <a:p>
            <a:pPr lvl="2"/>
            <a:r>
              <a:rPr lang="de-DE" dirty="0" err="1" smtClean="0">
                <a:sym typeface="Symbol"/>
              </a:rPr>
              <a:t>detection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efficiency</a:t>
            </a:r>
            <a:r>
              <a:rPr lang="de-DE" dirty="0" smtClean="0">
                <a:sym typeface="Symbol"/>
              </a:rPr>
              <a:t> 10% </a:t>
            </a:r>
          </a:p>
          <a:p>
            <a:pPr lvl="2"/>
            <a:r>
              <a:rPr lang="de-DE" dirty="0" smtClean="0">
                <a:sym typeface="Symbol"/>
              </a:rPr>
              <a:t>0.5M </a:t>
            </a:r>
            <a:r>
              <a:rPr lang="de-DE" dirty="0" err="1" smtClean="0">
                <a:sym typeface="Symbol"/>
              </a:rPr>
              <a:t>detected</a:t>
            </a:r>
            <a:r>
              <a:rPr lang="de-DE" dirty="0" smtClean="0">
                <a:sym typeface="Symbol"/>
              </a:rPr>
              <a:t> </a:t>
            </a:r>
            <a:r>
              <a:rPr lang="de-DE" dirty="0" smtClean="0"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ym typeface="Symbol"/>
              </a:rPr>
              <a:t>+</a:t>
            </a:r>
            <a:r>
              <a:rPr lang="de-DE" dirty="0" smtClean="0">
                <a:latin typeface="Symbol" panose="05050102010706020507" pitchFamily="18" charset="2"/>
                <a:sym typeface="Symbol"/>
              </a:rPr>
              <a:t>L </a:t>
            </a:r>
            <a:r>
              <a:rPr lang="de-DE" dirty="0" err="1" smtClean="0">
                <a:sym typeface="Symbol"/>
              </a:rPr>
              <a:t>pairs</a:t>
            </a:r>
            <a:r>
              <a:rPr lang="de-DE" dirty="0" smtClean="0">
                <a:sym typeface="Symbol"/>
              </a:rPr>
              <a:t>   (30  </a:t>
            </a:r>
            <a:r>
              <a:rPr lang="de-DE" dirty="0" err="1" smtClean="0">
                <a:sym typeface="Symbol"/>
              </a:rPr>
              <a:t>present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GiBUU</a:t>
            </a:r>
            <a:r>
              <a:rPr lang="de-DE" dirty="0" smtClean="0">
                <a:sym typeface="Symbol"/>
              </a:rPr>
              <a:t> </a:t>
            </a:r>
            <a:r>
              <a:rPr lang="de-DE" dirty="0" err="1" smtClean="0">
                <a:sym typeface="Symbol"/>
              </a:rPr>
              <a:t>simulations</a:t>
            </a:r>
            <a:r>
              <a:rPr lang="de-DE" dirty="0" smtClean="0">
                <a:sym typeface="Symbol"/>
              </a:rPr>
              <a:t>)</a:t>
            </a:r>
          </a:p>
          <a:p>
            <a:r>
              <a:rPr lang="de-DE" dirty="0" smtClean="0">
                <a:solidFill>
                  <a:srgbClr val="000000"/>
                </a:solidFill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olidFill>
                  <a:srgbClr val="000000"/>
                </a:solidFill>
                <a:sym typeface="Symbol"/>
              </a:rPr>
              <a:t>+</a:t>
            </a:r>
            <a:r>
              <a:rPr lang="de-DE" dirty="0" smtClean="0">
                <a:solidFill>
                  <a:srgbClr val="000000"/>
                </a:solidFill>
                <a:latin typeface="Symbol" panose="05050102010706020507" pitchFamily="18" charset="2"/>
                <a:sym typeface="Symbol"/>
              </a:rPr>
              <a:t>S</a:t>
            </a:r>
            <a:r>
              <a:rPr lang="de-DE" baseline="30000" dirty="0" smtClean="0">
                <a:solidFill>
                  <a:srgbClr val="000000"/>
                </a:solidFill>
                <a:sym typeface="Symbol"/>
              </a:rPr>
              <a:t>-</a:t>
            </a:r>
          </a:p>
          <a:p>
            <a:pPr lvl="1"/>
            <a:r>
              <a:rPr lang="sv-SE" baseline="30000" dirty="0" smtClean="0"/>
              <a:t>20</a:t>
            </a:r>
            <a:r>
              <a:rPr lang="sv-SE" dirty="0" smtClean="0"/>
              <a:t>Ne; </a:t>
            </a:r>
            <a:r>
              <a:rPr lang="sv-SE" baseline="30000" dirty="0"/>
              <a:t>22</a:t>
            </a:r>
            <a:r>
              <a:rPr lang="sv-SE" dirty="0"/>
              <a:t>Ne, H for calibration; later: </a:t>
            </a:r>
            <a:r>
              <a:rPr lang="sv-SE" baseline="30000" dirty="0" smtClean="0">
                <a:solidFill>
                  <a:srgbClr val="0070C0"/>
                </a:solidFill>
              </a:rPr>
              <a:t>86</a:t>
            </a:r>
            <a:r>
              <a:rPr lang="sv-SE" dirty="0" smtClean="0">
                <a:solidFill>
                  <a:srgbClr val="0070C0"/>
                </a:solidFill>
              </a:rPr>
              <a:t>Kr (36 Protons, 50 Neutrons)</a:t>
            </a:r>
            <a:endParaRPr lang="sv-SE" dirty="0">
              <a:solidFill>
                <a:srgbClr val="0070C0"/>
              </a:solidFill>
            </a:endParaRPr>
          </a:p>
          <a:p>
            <a:pPr lvl="1"/>
            <a:r>
              <a:rPr lang="sv-SE" dirty="0" smtClean="0">
                <a:solidFill>
                  <a:srgbClr val="0070C0"/>
                </a:solidFill>
              </a:rPr>
              <a:t> </a:t>
            </a:r>
            <a:r>
              <a:rPr lang="sv-SE" dirty="0" smtClean="0">
                <a:latin typeface="Symbol" panose="05050102010706020507" pitchFamily="18" charset="2"/>
              </a:rPr>
              <a:t>S</a:t>
            </a:r>
            <a:r>
              <a:rPr lang="sv-SE" baseline="30000" dirty="0" smtClean="0"/>
              <a:t>- </a:t>
            </a:r>
            <a:r>
              <a:rPr lang="sv-SE" dirty="0" smtClean="0"/>
              <a:t>tracking,</a:t>
            </a:r>
            <a:r>
              <a:rPr lang="sv-SE" baseline="30000" dirty="0" smtClean="0"/>
              <a:t> </a:t>
            </a:r>
            <a:r>
              <a:rPr lang="sv-SE" dirty="0" smtClean="0">
                <a:latin typeface="Symbol" panose="05050102010706020507" pitchFamily="18" charset="2"/>
              </a:rPr>
              <a:t>S</a:t>
            </a:r>
            <a:r>
              <a:rPr lang="sv-SE" baseline="30000" dirty="0" smtClean="0"/>
              <a:t>-</a:t>
            </a:r>
            <a:r>
              <a:rPr lang="sv-SE" dirty="0" smtClean="0">
                <a:sym typeface="Symbol"/>
              </a:rPr>
              <a:t>n</a:t>
            </a:r>
            <a:r>
              <a:rPr lang="sv-SE" dirty="0" smtClean="0">
                <a:latin typeface="Symbol" panose="05050102010706020507" pitchFamily="18" charset="2"/>
                <a:sym typeface="Symbol"/>
              </a:rPr>
              <a:t>p</a:t>
            </a:r>
            <a:r>
              <a:rPr lang="sv-SE" baseline="30000" dirty="0" smtClean="0">
                <a:sym typeface="Symbol"/>
              </a:rPr>
              <a:t>-</a:t>
            </a:r>
            <a:r>
              <a:rPr lang="sv-SE" dirty="0" smtClean="0">
                <a:sym typeface="Symbol"/>
              </a:rPr>
              <a:t>; missing momentum?</a:t>
            </a:r>
            <a:endParaRPr lang="sv-SE" dirty="0"/>
          </a:p>
          <a:p>
            <a:pPr lvl="1"/>
            <a:r>
              <a:rPr lang="de-DE" dirty="0" err="1">
                <a:solidFill>
                  <a:srgbClr val="000000"/>
                </a:solidFill>
              </a:rPr>
              <a:t>s</a:t>
            </a:r>
            <a:r>
              <a:rPr lang="de-DE" dirty="0" err="1" smtClean="0">
                <a:solidFill>
                  <a:srgbClr val="000000"/>
                </a:solidFill>
              </a:rPr>
              <a:t>imilar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production</a:t>
            </a:r>
            <a:r>
              <a:rPr lang="de-DE" dirty="0" smtClean="0">
                <a:solidFill>
                  <a:srgbClr val="000000"/>
                </a:solidFill>
              </a:rPr>
              <a:t> rate (at least in light </a:t>
            </a:r>
            <a:r>
              <a:rPr lang="de-DE" dirty="0" err="1" smtClean="0">
                <a:solidFill>
                  <a:srgbClr val="000000"/>
                </a:solidFill>
              </a:rPr>
              <a:t>nuclei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de-DE" dirty="0" err="1">
                <a:sym typeface="Symbol"/>
              </a:rPr>
              <a:t>detection</a:t>
            </a:r>
            <a:r>
              <a:rPr lang="de-DE" dirty="0">
                <a:sym typeface="Symbol"/>
              </a:rPr>
              <a:t> </a:t>
            </a:r>
            <a:r>
              <a:rPr lang="de-DE" dirty="0" err="1">
                <a:sym typeface="Symbol"/>
              </a:rPr>
              <a:t>efficiency</a:t>
            </a: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??</a:t>
            </a:r>
            <a:r>
              <a:rPr lang="de-DE" dirty="0" smtClean="0">
                <a:sym typeface="Symbol"/>
              </a:rPr>
              <a:t>% </a:t>
            </a:r>
            <a:endParaRPr lang="de-DE" dirty="0">
              <a:sym typeface="Symbol"/>
            </a:endParaRPr>
          </a:p>
          <a:p>
            <a:pPr lvl="1"/>
            <a:endParaRPr lang="de-DE" dirty="0">
              <a:solidFill>
                <a:srgbClr val="000000"/>
              </a:solidFill>
            </a:endParaRPr>
          </a:p>
          <a:p>
            <a:pPr lvl="1"/>
            <a:endParaRPr lang="de-DE" dirty="0">
              <a:sym typeface="Symbol"/>
            </a:endParaRPr>
          </a:p>
          <a:p>
            <a:pPr lvl="2"/>
            <a:endParaRPr lang="de-DE" dirty="0" smtClean="0">
              <a:sym typeface="Symbol"/>
            </a:endParaRPr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 smtClean="0">
                <a:solidFill>
                  <a:srgbClr val="0070C0"/>
                </a:solidFill>
              </a:rPr>
              <a:t>The ratio </a:t>
            </a:r>
            <a:r>
              <a:rPr lang="de-DE" dirty="0" smtClean="0">
                <a:solidFill>
                  <a:srgbClr val="0070C0"/>
                </a:solidFill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+</a:t>
            </a:r>
            <a:r>
              <a:rPr lang="de-DE" dirty="0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S</a:t>
            </a:r>
            <a:r>
              <a:rPr lang="de-DE" baseline="30000" dirty="0" smtClean="0">
                <a:solidFill>
                  <a:srgbClr val="0070C0"/>
                </a:solidFill>
                <a:sym typeface="Symbol"/>
              </a:rPr>
              <a:t>-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/</a:t>
            </a:r>
            <a:r>
              <a:rPr lang="de-DE" dirty="0" smtClean="0">
                <a:solidFill>
                  <a:srgbClr val="0070C0"/>
                </a:solidFill>
                <a:latin typeface="Symbol_bar" panose="05050102010706020507" pitchFamily="18" charset="2"/>
                <a:sym typeface="Symbol"/>
              </a:rPr>
              <a:t>L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+</a:t>
            </a:r>
            <a:r>
              <a:rPr lang="de-DE" dirty="0" smtClean="0">
                <a:solidFill>
                  <a:srgbClr val="0070C0"/>
                </a:solidFill>
                <a:latin typeface="Symbol" panose="05050102010706020507" pitchFamily="18" charset="2"/>
                <a:sym typeface="Symbol"/>
              </a:rPr>
              <a:t>L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may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provide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a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measure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of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the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neutron</a:t>
            </a:r>
            <a:r>
              <a:rPr lang="de-DE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Symbol"/>
              </a:rPr>
              <a:t>skin</a:t>
            </a:r>
            <a:endParaRPr lang="sv-SE" dirty="0" smtClean="0">
              <a:solidFill>
                <a:srgbClr val="0070C0"/>
              </a:solidFill>
            </a:endParaRPr>
          </a:p>
          <a:p>
            <a:r>
              <a:rPr lang="sv-SE" dirty="0">
                <a:solidFill>
                  <a:srgbClr val="C00000"/>
                </a:solidFill>
              </a:rPr>
              <a:t>explore potentials in neutron-rich matter </a:t>
            </a:r>
            <a:r>
              <a:rPr lang="sv-SE" dirty="0" smtClean="0">
                <a:solidFill>
                  <a:srgbClr val="C00000"/>
                </a:solidFill>
              </a:rPr>
              <a:t>by neutron rich isotopes</a:t>
            </a:r>
            <a:endParaRPr lang="sv-SE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4695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098" name="Rectangle 2"/>
          <p:cNvSpPr>
            <a:spLocks noChangeArrowheads="1"/>
          </p:cNvSpPr>
          <p:nvPr/>
        </p:nvSpPr>
        <p:spPr bwMode="auto">
          <a:xfrm>
            <a:off x="0" y="0"/>
            <a:ext cx="9305925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 anchor="ctr"/>
          <a:lstStyle/>
          <a:p>
            <a:endParaRPr lang="de-DE"/>
          </a:p>
        </p:txBody>
      </p:sp>
      <p:sp>
        <p:nvSpPr>
          <p:cNvPr id="1540100" name="Rectangle 4"/>
          <p:cNvSpPr>
            <a:spLocks noChangeArrowheads="1"/>
          </p:cNvSpPr>
          <p:nvPr/>
        </p:nvSpPr>
        <p:spPr bwMode="auto">
          <a:xfrm>
            <a:off x="3687763" y="3543300"/>
            <a:ext cx="4646612" cy="520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 anchor="ctr"/>
          <a:lstStyle/>
          <a:p>
            <a:endParaRPr lang="de-DE"/>
          </a:p>
        </p:txBody>
      </p:sp>
      <p:sp>
        <p:nvSpPr>
          <p:cNvPr id="1540104" name="Rectangle 8"/>
          <p:cNvSpPr>
            <a:spLocks noChangeArrowheads="1"/>
          </p:cNvSpPr>
          <p:nvPr/>
        </p:nvSpPr>
        <p:spPr bwMode="auto">
          <a:xfrm>
            <a:off x="4451350" y="6099175"/>
            <a:ext cx="4073525" cy="3937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 anchor="ctr"/>
          <a:lstStyle/>
          <a:p>
            <a:endParaRPr lang="de-DE"/>
          </a:p>
        </p:txBody>
      </p:sp>
      <p:sp>
        <p:nvSpPr>
          <p:cNvPr id="1540109" name="Rectangle 13"/>
          <p:cNvSpPr>
            <a:spLocks noChangeArrowheads="1"/>
          </p:cNvSpPr>
          <p:nvPr/>
        </p:nvSpPr>
        <p:spPr bwMode="auto">
          <a:xfrm>
            <a:off x="4652963" y="6076950"/>
            <a:ext cx="3970337" cy="4397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 anchor="ctr"/>
          <a:lstStyle/>
          <a:p>
            <a:endParaRPr lang="de-DE"/>
          </a:p>
        </p:txBody>
      </p:sp>
      <p:pic>
        <p:nvPicPr>
          <p:cNvPr id="2345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08" y="316143"/>
            <a:ext cx="7396684" cy="634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 bwMode="auto">
          <a:xfrm>
            <a:off x="1091008" y="4800600"/>
            <a:ext cx="7077075" cy="1749425"/>
          </a:xfrm>
          <a:prstGeom prst="rect">
            <a:avLst/>
          </a:prstGeom>
          <a:solidFill>
            <a:srgbClr val="00B0F0">
              <a:alpha val="12941"/>
            </a:srgbClr>
          </a:solidFill>
          <a:ln w="2857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4000" tIns="10800" rIns="54000" bIns="10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711993" y="1073393"/>
            <a:ext cx="7911307" cy="4385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C00000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b="1" dirty="0"/>
              <a:t>PANDA in 2019/2020 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Luminosity probably below design luminosity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Not all components of the PANDA detector completed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long running periods of HESR</a:t>
            </a:r>
          </a:p>
          <a:p>
            <a:endParaRPr lang="en-US" dirty="0"/>
          </a:p>
          <a:p>
            <a:r>
              <a:rPr lang="en-US" dirty="0">
                <a:sym typeface="Symbol"/>
              </a:rPr>
              <a:t> Red</a:t>
            </a:r>
            <a:r>
              <a:rPr lang="en-US" dirty="0"/>
              <a:t>efine physics program for commissioning phase of PANDA</a:t>
            </a:r>
          </a:p>
          <a:p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Process with large cross section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Only charged </a:t>
            </a:r>
            <a:r>
              <a:rPr lang="en-US" dirty="0" smtClean="0"/>
              <a:t>particles  </a:t>
            </a:r>
            <a:r>
              <a:rPr lang="en-US" dirty="0"/>
              <a:t>(calorimeter </a:t>
            </a:r>
            <a:r>
              <a:rPr lang="en-US" dirty="0" smtClean="0"/>
              <a:t>?!)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Unique  </a:t>
            </a:r>
            <a:r>
              <a:rPr lang="en-US" dirty="0">
                <a:sym typeface="Symbol"/>
              </a:rPr>
              <a:t></a:t>
            </a:r>
            <a:r>
              <a:rPr lang="en-US" dirty="0"/>
              <a:t> experiment </a:t>
            </a:r>
            <a:r>
              <a:rPr lang="en-US" i="1" dirty="0"/>
              <a:t>only </a:t>
            </a:r>
            <a:r>
              <a:rPr lang="en-US" dirty="0"/>
              <a:t>possible with </a:t>
            </a:r>
            <a:r>
              <a:rPr lang="en-US" dirty="0" smtClean="0"/>
              <a:t>antiproton beam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Interesting and timely </a:t>
            </a:r>
            <a:r>
              <a:rPr lang="en-US" dirty="0" smtClean="0"/>
              <a:t>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45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047" y="-261791"/>
            <a:ext cx="11618475" cy="771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533394" y="841460"/>
            <a:ext cx="8164287" cy="3539430"/>
          </a:xfrm>
          <a:prstGeom prst="rect">
            <a:avLst/>
          </a:prstGeom>
          <a:solidFill>
            <a:srgbClr val="333333">
              <a:alpha val="34118"/>
            </a:srgb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accent5"/>
                </a:solidFill>
              </a:rPr>
              <a:t>Stored antiproton beams offer several unique opportunities to study the interactions of hyperons and </a:t>
            </a:r>
            <a:r>
              <a:rPr lang="en-US" sz="2800" dirty="0" err="1" smtClean="0">
                <a:solidFill>
                  <a:srgbClr val="FF0000"/>
                </a:solidFill>
              </a:rPr>
              <a:t>antihyperons</a:t>
            </a:r>
            <a:r>
              <a:rPr lang="en-US" sz="2800" dirty="0" smtClean="0">
                <a:solidFill>
                  <a:schemeClr val="accent5"/>
                </a:solidFill>
              </a:rPr>
              <a:t> in nuclear systems</a:t>
            </a:r>
          </a:p>
          <a:p>
            <a:pPr>
              <a:buNone/>
            </a:pPr>
            <a:endParaRPr lang="en-US" sz="2800" dirty="0">
              <a:solidFill>
                <a:schemeClr val="accent5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accent5"/>
                </a:solidFill>
              </a:rPr>
              <a:t>The </a:t>
            </a:r>
            <a:r>
              <a:rPr lang="en-US" sz="2800" dirty="0" err="1" smtClean="0">
                <a:solidFill>
                  <a:schemeClr val="accent5"/>
                </a:solidFill>
              </a:rPr>
              <a:t>antihyperon</a:t>
            </a:r>
            <a:r>
              <a:rPr lang="en-US" sz="2800" dirty="0" smtClean="0">
                <a:solidFill>
                  <a:schemeClr val="accent5"/>
                </a:solidFill>
              </a:rPr>
              <a:t>-hyperon production is an ideal experiment </a:t>
            </a:r>
            <a:r>
              <a:rPr lang="en-US" sz="2800" dirty="0" err="1" smtClean="0">
                <a:solidFill>
                  <a:schemeClr val="accent5"/>
                </a:solidFill>
              </a:rPr>
              <a:t>fpr</a:t>
            </a:r>
            <a:r>
              <a:rPr lang="en-US" sz="2800" dirty="0" smtClean="0">
                <a:solidFill>
                  <a:schemeClr val="accent5"/>
                </a:solidFill>
              </a:rPr>
              <a:t> the commissioning phase of PANDA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75159" y="4380890"/>
            <a:ext cx="6880755" cy="1000125"/>
          </a:xfrm>
          <a:prstGeom prst="rect">
            <a:avLst/>
          </a:prstGeom>
          <a:solidFill>
            <a:srgbClr val="F8F8F8">
              <a:alpha val="67842"/>
            </a:srgbClr>
          </a:solidFill>
          <a:ln w="9525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kumimoji="0" lang="en-US" altLang="de-DE" sz="7200" dirty="0"/>
              <a:t>THANK YOU</a:t>
            </a:r>
            <a:endParaRPr kumimoji="0" lang="en-US" altLang="de-DE" sz="7200" i="1" dirty="0"/>
          </a:p>
        </p:txBody>
      </p:sp>
    </p:spTree>
    <p:extLst>
      <p:ext uri="{BB962C8B-B14F-4D97-AF65-F5344CB8AC3E}">
        <p14:creationId xmlns:p14="http://schemas.microsoft.com/office/powerpoint/2010/main" val="22746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785755" y="1096485"/>
            <a:ext cx="4001985" cy="224048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 smtClean="0"/>
              <a:t>Scan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>
                <a:latin typeface="Symbol_bar" panose="05050102010706020507" pitchFamily="18" charset="2"/>
              </a:rPr>
              <a:t>L</a:t>
            </a:r>
            <a:r>
              <a:rPr lang="de-DE" dirty="0"/>
              <a:t> </a:t>
            </a:r>
            <a:r>
              <a:rPr lang="de-DE" dirty="0" smtClean="0"/>
              <a:t>potential</a:t>
            </a:r>
            <a:endParaRPr lang="de-DE" dirty="0"/>
          </a:p>
        </p:txBody>
      </p:sp>
      <p:pic>
        <p:nvPicPr>
          <p:cNvPr id="2348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2" y="796673"/>
            <a:ext cx="4005604" cy="275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 bwMode="auto">
          <a:xfrm>
            <a:off x="3806411" y="896460"/>
            <a:ext cx="379412" cy="4000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rgbClr val="0070C0"/>
                </a:solidFill>
                <a:latin typeface="Symbol" pitchFamily="18" charset="2"/>
              </a:rPr>
              <a:t>L</a:t>
            </a:r>
          </a:p>
        </p:txBody>
      </p:sp>
      <p:pic>
        <p:nvPicPr>
          <p:cNvPr id="2348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52" y="988535"/>
            <a:ext cx="5667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8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03" y="3734788"/>
            <a:ext cx="4005604" cy="273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80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2" y="3734788"/>
            <a:ext cx="3980694" cy="27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76945" y="6436426"/>
            <a:ext cx="419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Transverse </a:t>
            </a:r>
            <a:r>
              <a:rPr lang="de-DE" sz="1800" dirty="0" err="1" smtClean="0"/>
              <a:t>Momentum</a:t>
            </a:r>
            <a:r>
              <a:rPr lang="de-DE" sz="1800" dirty="0" smtClean="0"/>
              <a:t>  (</a:t>
            </a:r>
            <a:r>
              <a:rPr lang="de-DE" sz="1800" dirty="0" err="1" smtClean="0"/>
              <a:t>GeV</a:t>
            </a:r>
            <a:r>
              <a:rPr lang="de-DE" sz="1800" dirty="0" smtClean="0"/>
              <a:t>/c)</a:t>
            </a:r>
            <a:endParaRPr lang="de-DE" sz="1800" dirty="0"/>
          </a:p>
        </p:txBody>
      </p:sp>
      <p:sp>
        <p:nvSpPr>
          <p:cNvPr id="10" name="Textfeld 9"/>
          <p:cNvSpPr txBox="1"/>
          <p:nvPr/>
        </p:nvSpPr>
        <p:spPr>
          <a:xfrm rot="16200000">
            <a:off x="-1751307" y="3135535"/>
            <a:ext cx="4047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Transverse </a:t>
            </a:r>
            <a:r>
              <a:rPr lang="de-DE" sz="1800" dirty="0" err="1" smtClean="0"/>
              <a:t>Momentum</a:t>
            </a:r>
            <a:r>
              <a:rPr lang="de-DE" sz="1800" dirty="0" smtClean="0"/>
              <a:t>  (</a:t>
            </a:r>
            <a:r>
              <a:rPr lang="de-DE" sz="1800" dirty="0" err="1" smtClean="0"/>
              <a:t>GeV</a:t>
            </a:r>
            <a:r>
              <a:rPr lang="de-DE" sz="1800" dirty="0" smtClean="0"/>
              <a:t>/c)</a:t>
            </a:r>
            <a:endParaRPr lang="de-DE" sz="1800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879293"/>
              </p:ext>
            </p:extLst>
          </p:nvPr>
        </p:nvGraphicFramePr>
        <p:xfrm>
          <a:off x="1573260" y="958720"/>
          <a:ext cx="2007369" cy="37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8189" name="Equation" r:id="rId7" imgW="1282680" imgH="241200" progId="Equation.DSMT4">
                  <p:embed/>
                </p:oleObj>
              </mc:Choice>
              <mc:Fallback>
                <p:oleObj name="Equation" r:id="rId7" imgW="1282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73260" y="958720"/>
                        <a:ext cx="2007369" cy="377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478119"/>
              </p:ext>
            </p:extLst>
          </p:nvPr>
        </p:nvGraphicFramePr>
        <p:xfrm>
          <a:off x="1456589" y="3913826"/>
          <a:ext cx="200818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8190" name="Equation" r:id="rId9" imgW="1282680" imgH="241200" progId="Equation.DSMT4">
                  <p:embed/>
                </p:oleObj>
              </mc:Choice>
              <mc:Fallback>
                <p:oleObj name="Equation" r:id="rId9" imgW="1282680" imgH="241200" progId="Equation.DSMT4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589" y="3913826"/>
                        <a:ext cx="2008187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242051"/>
              </p:ext>
            </p:extLst>
          </p:nvPr>
        </p:nvGraphicFramePr>
        <p:xfrm>
          <a:off x="6048231" y="3878200"/>
          <a:ext cx="200818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8191" name="Equation" r:id="rId11" imgW="1282680" imgH="241200" progId="Equation.DSMT4">
                  <p:embed/>
                </p:oleObj>
              </mc:Choice>
              <mc:Fallback>
                <p:oleObj name="Equation" r:id="rId11" imgW="1282680" imgH="241200" progId="Equation.DSMT4">
                  <p:embed/>
                  <p:pic>
                    <p:nvPicPr>
                      <p:cNvPr id="0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231" y="3878200"/>
                        <a:ext cx="2008187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4672940" y="796673"/>
            <a:ext cx="4213267" cy="214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Blip>
                <a:blip r:embed="rId13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Blip>
                <a:blip r:embed="rId14"/>
              </a:buBlip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Blip>
                <a:blip r:embed="rId1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kumimoji="0" lang="en-US" sz="1800" kern="0" dirty="0" smtClean="0"/>
              <a:t>Default parameters for RMF</a:t>
            </a:r>
          </a:p>
          <a:p>
            <a:pPr lvl="1"/>
            <a:r>
              <a:rPr kumimoji="0" lang="en-US" kern="0" dirty="0" smtClean="0"/>
              <a:t>V(N)=-46MeV</a:t>
            </a:r>
          </a:p>
          <a:p>
            <a:pPr lvl="1"/>
            <a:r>
              <a:rPr kumimoji="0" lang="en-US" kern="0" dirty="0" smtClean="0"/>
              <a:t>V(</a:t>
            </a:r>
            <a:r>
              <a:rPr kumimoji="0" lang="en-US" kern="0" dirty="0" smtClean="0">
                <a:latin typeface="Symbol" panose="05050102010706020507" pitchFamily="18" charset="2"/>
              </a:rPr>
              <a:t>L</a:t>
            </a:r>
            <a:r>
              <a:rPr kumimoji="0" lang="en-US" kern="0" dirty="0" smtClean="0"/>
              <a:t>)=-38MeV</a:t>
            </a:r>
          </a:p>
          <a:p>
            <a:pPr lvl="1"/>
            <a:r>
              <a:rPr kumimoji="0" lang="en-US" kern="0" dirty="0" smtClean="0"/>
              <a:t>V(</a:t>
            </a:r>
            <a:r>
              <a:rPr kumimoji="0" lang="en-US" kern="0" dirty="0" smtClean="0">
                <a:latin typeface="VerdanaBar" panose="020B0604030504040204" pitchFamily="34" charset="0"/>
              </a:rPr>
              <a:t>N</a:t>
            </a:r>
            <a:r>
              <a:rPr kumimoji="0" lang="en-US" kern="0" dirty="0" smtClean="0"/>
              <a:t>)=-150MeV</a:t>
            </a:r>
          </a:p>
          <a:p>
            <a:pPr lvl="1"/>
            <a:r>
              <a:rPr kumimoji="0" lang="en-US" kern="0" dirty="0" smtClean="0"/>
              <a:t>V(</a:t>
            </a:r>
            <a:r>
              <a:rPr kumimoji="0" lang="en-US" kern="0" dirty="0" smtClean="0">
                <a:latin typeface="Symbol_bar" panose="05050102010706020507" pitchFamily="18" charset="2"/>
              </a:rPr>
              <a:t>L</a:t>
            </a:r>
            <a:r>
              <a:rPr kumimoji="0" lang="en-US" kern="0" dirty="0" smtClean="0"/>
              <a:t>)=-449MeV</a:t>
            </a:r>
          </a:p>
          <a:p>
            <a:r>
              <a:rPr kumimoji="0" lang="en-US" kern="0" dirty="0" smtClean="0"/>
              <a:t>Most obvious change: </a:t>
            </a:r>
            <a:r>
              <a:rPr kumimoji="0" lang="en-US" kern="0" dirty="0" err="1" smtClean="0"/>
              <a:t>transvere</a:t>
            </a:r>
            <a:r>
              <a:rPr kumimoji="0" lang="en-US" kern="0" dirty="0" smtClean="0"/>
              <a:t> momenta of </a:t>
            </a:r>
            <a:r>
              <a:rPr kumimoji="0" lang="en-US" kern="0" dirty="0" err="1" smtClean="0"/>
              <a:t>antilambdas</a:t>
            </a:r>
            <a:endParaRPr kumimoji="0" lang="en-US" kern="0" dirty="0" smtClean="0"/>
          </a:p>
          <a:p>
            <a:endParaRPr kumimoji="0" lang="en-US" sz="1800" kern="0" dirty="0" smtClean="0"/>
          </a:p>
          <a:p>
            <a:pPr marL="0" indent="0">
              <a:buFont typeface="Wingdings" pitchFamily="2" charset="2"/>
              <a:buNone/>
            </a:pPr>
            <a:endParaRPr kumimoji="0" lang="en-US" sz="1800" kern="0" dirty="0" smtClean="0"/>
          </a:p>
          <a:p>
            <a:endParaRPr kumimoji="0" lang="en-US" sz="1800" kern="0" dirty="0" smtClean="0"/>
          </a:p>
          <a:p>
            <a:endParaRPr kumimoji="0" lang="en-US" sz="1800" kern="0" dirty="0" smtClean="0"/>
          </a:p>
          <a:p>
            <a:endParaRPr kumimoji="0"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7412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of transverse momenta in qualitative agreement of schematic simulations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341982" name="Picture 9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r="1426"/>
          <a:stretch/>
        </p:blipFill>
        <p:spPr bwMode="auto">
          <a:xfrm>
            <a:off x="267812" y="2492533"/>
            <a:ext cx="4213556" cy="297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41983" name="Picture 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73" y="2496242"/>
            <a:ext cx="4213556" cy="2968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 </a:t>
            </a:r>
            <a:r>
              <a:rPr lang="de-DE" dirty="0" err="1" smtClean="0"/>
              <a:t>distributions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374590" y="3742797"/>
            <a:ext cx="115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Symbol" panose="05050102010706020507" pitchFamily="18" charset="2"/>
              </a:rPr>
              <a:t>L</a:t>
            </a:r>
            <a:endParaRPr lang="de-DE" sz="3600" dirty="0">
              <a:latin typeface="Symbol" panose="05050102010706020507" pitchFamily="18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11524" y="3710998"/>
            <a:ext cx="1156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latin typeface="Symbol_bar" panose="05050102010706020507" pitchFamily="18" charset="2"/>
              </a:rPr>
              <a:t>L</a:t>
            </a:r>
            <a:endParaRPr lang="de-DE" sz="3600" dirty="0">
              <a:latin typeface="Symbol_bar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255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7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940" y="-261791"/>
            <a:ext cx="11618475" cy="7714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-171266" y="1843539"/>
            <a:ext cx="9004875" cy="3693319"/>
          </a:xfrm>
          <a:prstGeom prst="rect">
            <a:avLst/>
          </a:prstGeom>
          <a:solidFill>
            <a:srgbClr val="333333">
              <a:alpha val="36078"/>
            </a:srgbClr>
          </a:solidFill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3200">
                <a:solidFill>
                  <a:schemeClr val="tx2"/>
                </a:solidFill>
              </a:defRPr>
            </a:lvl3pPr>
            <a:lvl4pPr>
              <a:defRPr sz="3200">
                <a:solidFill>
                  <a:schemeClr val="tx2"/>
                </a:solidFill>
              </a:defRPr>
            </a:lvl4pPr>
            <a:lvl5pPr>
              <a:defRPr sz="32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A </a:t>
            </a:r>
            <a:r>
              <a:rPr lang="en-US" dirty="0"/>
              <a:t>one day day-one experiment </a:t>
            </a:r>
            <a:r>
              <a:rPr lang="en-US" dirty="0" smtClean="0"/>
              <a:t>       for </a:t>
            </a:r>
            <a:r>
              <a:rPr lang="en-US" dirty="0"/>
              <a:t>PANDA and much more: 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/>
              <a:t>anti-hyperons and resonances in nuclei to the neutron skin of </a:t>
            </a:r>
            <a:r>
              <a:rPr lang="en-US" dirty="0" smtClean="0"/>
              <a:t>Nuclei</a:t>
            </a:r>
          </a:p>
          <a:p>
            <a:endParaRPr lang="en-US" sz="1800" dirty="0"/>
          </a:p>
          <a:p>
            <a:r>
              <a:rPr lang="en-US" sz="1800" dirty="0" smtClean="0"/>
              <a:t>Alicia </a:t>
            </a:r>
            <a:r>
              <a:rPr lang="en-US" sz="1800" dirty="0"/>
              <a:t>Sanchez </a:t>
            </a:r>
            <a:r>
              <a:rPr lang="en-US" sz="1800" dirty="0" err="1" smtClean="0"/>
              <a:t>Lorente</a:t>
            </a:r>
            <a:r>
              <a:rPr lang="en-US" sz="1800" dirty="0" smtClean="0"/>
              <a:t>, Sebastian </a:t>
            </a:r>
            <a:r>
              <a:rPr lang="en-US" sz="1800" dirty="0" err="1" smtClean="0"/>
              <a:t>Bleser</a:t>
            </a:r>
            <a:r>
              <a:rPr lang="en-US" sz="1800" dirty="0" smtClean="0"/>
              <a:t>, </a:t>
            </a:r>
            <a:r>
              <a:rPr lang="en-US" sz="1800" dirty="0" err="1" smtClean="0"/>
              <a:t>Marcell</a:t>
            </a:r>
            <a:r>
              <a:rPr lang="en-US" sz="1800" dirty="0" smtClean="0"/>
              <a:t> </a:t>
            </a:r>
            <a:r>
              <a:rPr lang="en-US" sz="1800" dirty="0" err="1" smtClean="0"/>
              <a:t>Steinen</a:t>
            </a:r>
            <a:r>
              <a:rPr lang="en-US" sz="1800" dirty="0" smtClean="0"/>
              <a:t>,              Josef Pochodzalla</a:t>
            </a:r>
            <a:endParaRPr lang="de-DE" sz="18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949486" y="473073"/>
            <a:ext cx="1448528" cy="518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90801" y="473073"/>
            <a:ext cx="1037697" cy="518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9" descr="E:\Dokumente\Physik\Mainz\Förderungen\EU\FP7\Sphere\WEBPAGE\dfg_logo\blau_standard\dfg_logo_blau_4c.t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071604" y="473073"/>
            <a:ext cx="1482425" cy="518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34043" y="473073"/>
            <a:ext cx="524090" cy="518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r="5415"/>
          <a:stretch/>
        </p:blipFill>
        <p:spPr bwMode="auto">
          <a:xfrm>
            <a:off x="1599014" y="473073"/>
            <a:ext cx="1197900" cy="5209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 cstate="print"/>
          <a:srcRect l="12180" t="24505" r="17967" b="18086"/>
          <a:stretch>
            <a:fillRect/>
          </a:stretch>
        </p:blipFill>
        <p:spPr bwMode="auto">
          <a:xfrm>
            <a:off x="630803" y="473073"/>
            <a:ext cx="929005" cy="5188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25506" name="Picture 2" descr="E:\photo_08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51" y="474351"/>
            <a:ext cx="518400" cy="51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5507" name="Picture 3" descr="E:\HIM_Logo_farbigeEcken_hellerHintergrund_10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78" y="473073"/>
            <a:ext cx="518400" cy="51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203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561" name="Picture 1"/>
          <p:cNvPicPr>
            <a:picLocks noChangeAspect="1" noChangeArrowheads="1"/>
          </p:cNvPicPr>
          <p:nvPr/>
        </p:nvPicPr>
        <p:blipFill>
          <a:blip r:embed="rId3" cstate="print"/>
          <a:srcRect t="7900"/>
          <a:stretch>
            <a:fillRect/>
          </a:stretch>
        </p:blipFill>
        <p:spPr bwMode="auto">
          <a:xfrm>
            <a:off x="372726" y="704900"/>
            <a:ext cx="8241927" cy="583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 smtClean="0"/>
              <a:t>Heavy Neutron Stars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493687" y="2253119"/>
            <a:ext cx="787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rgbClr val="00B050"/>
                </a:solidFill>
              </a:rPr>
              <a:t>P. B. </a:t>
            </a:r>
            <a:r>
              <a:rPr lang="de-DE" sz="1200" i="1" dirty="0" err="1" smtClean="0">
                <a:solidFill>
                  <a:srgbClr val="00B050"/>
                </a:solidFill>
              </a:rPr>
              <a:t>Demorestet</a:t>
            </a:r>
            <a:r>
              <a:rPr lang="de-DE" sz="1200" i="1" dirty="0" smtClean="0">
                <a:solidFill>
                  <a:srgbClr val="00B050"/>
                </a:solidFill>
              </a:rPr>
              <a:t> al., Nature 467 (2010)</a:t>
            </a:r>
          </a:p>
          <a:p>
            <a:r>
              <a:rPr lang="de-DE" sz="1200" i="1" dirty="0" smtClean="0">
                <a:solidFill>
                  <a:srgbClr val="00B050"/>
                </a:solidFill>
              </a:rPr>
              <a:t>John </a:t>
            </a:r>
            <a:r>
              <a:rPr lang="de-DE" sz="1200" i="1" dirty="0" err="1" smtClean="0">
                <a:solidFill>
                  <a:srgbClr val="00B050"/>
                </a:solidFill>
              </a:rPr>
              <a:t>Antoniadis</a:t>
            </a:r>
            <a:r>
              <a:rPr lang="de-DE" sz="1200" i="1" dirty="0" smtClean="0">
                <a:solidFill>
                  <a:srgbClr val="00B050"/>
                </a:solidFill>
              </a:rPr>
              <a:t> et al., Science 340 (2013)</a:t>
            </a:r>
            <a:endParaRPr lang="de-DE" sz="1200" i="1" dirty="0">
              <a:solidFill>
                <a:srgbClr val="00B05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287376" y="1050822"/>
            <a:ext cx="4854141" cy="400110"/>
          </a:xfrm>
          <a:prstGeom prst="rect">
            <a:avLst/>
          </a:prstGeom>
          <a:solidFill>
            <a:srgbClr val="0000FF">
              <a:alpha val="34118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M(PSR J1614-2230)=1.97</a:t>
            </a:r>
            <a:r>
              <a:rPr lang="de-DE" sz="2000" dirty="0" smtClean="0">
                <a:solidFill>
                  <a:srgbClr val="FFFF00"/>
                </a:solidFill>
                <a:latin typeface="Arial"/>
                <a:cs typeface="Arial"/>
              </a:rPr>
              <a:t>±.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0.04</a:t>
            </a:r>
            <a:r>
              <a:rPr lang="de-DE" sz="2000" dirty="0" smtClean="0">
                <a:solidFill>
                  <a:srgbClr val="FFFF00"/>
                </a:solidFill>
                <a:latin typeface="Arial"/>
                <a:cs typeface="Arial"/>
              </a:rPr>
              <a:t> M</a:t>
            </a:r>
            <a:r>
              <a:rPr lang="de-DE" sz="2000" baseline="-25000" dirty="0" smtClean="0">
                <a:solidFill>
                  <a:srgbClr val="FFFF00"/>
                </a:solidFill>
                <a:latin typeface="Times New Roman" pitchFamily="18" charset="0"/>
              </a:rPr>
              <a:t>⊙</a:t>
            </a:r>
            <a:r>
              <a:rPr lang="de-DE" sz="2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de-DE" sz="2000" baseline="-25000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287377" y="1680826"/>
            <a:ext cx="4854140" cy="400110"/>
          </a:xfrm>
          <a:prstGeom prst="rect">
            <a:avLst/>
          </a:prstGeom>
          <a:solidFill>
            <a:srgbClr val="0000FF">
              <a:alpha val="34118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M(PSR J0348+0432)=2.01</a:t>
            </a:r>
            <a:r>
              <a:rPr lang="de-DE" sz="2000" dirty="0" smtClean="0">
                <a:solidFill>
                  <a:srgbClr val="FFFF00"/>
                </a:solidFill>
                <a:latin typeface="Arial"/>
                <a:cs typeface="Arial"/>
              </a:rPr>
              <a:t>±.</a:t>
            </a:r>
            <a:r>
              <a:rPr lang="de-DE" sz="2000" dirty="0" smtClean="0">
                <a:solidFill>
                  <a:srgbClr val="FF0000"/>
                </a:solidFill>
                <a:latin typeface="Arial"/>
                <a:cs typeface="Arial"/>
              </a:rPr>
              <a:t>0.04</a:t>
            </a:r>
            <a:r>
              <a:rPr lang="de-DE" sz="2000" dirty="0" smtClean="0">
                <a:solidFill>
                  <a:srgbClr val="FFFF00"/>
                </a:solidFill>
                <a:latin typeface="Arial"/>
                <a:cs typeface="Arial"/>
              </a:rPr>
              <a:t> M</a:t>
            </a:r>
            <a:r>
              <a:rPr lang="de-DE" sz="2000" baseline="-25000" dirty="0" smtClean="0">
                <a:solidFill>
                  <a:srgbClr val="FFFF00"/>
                </a:solidFill>
                <a:latin typeface="Times New Roman" pitchFamily="18" charset="0"/>
              </a:rPr>
              <a:t>⊙</a:t>
            </a:r>
            <a:r>
              <a:rPr lang="de-DE" sz="20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de-DE" sz="2000" baseline="-25000" dirty="0">
              <a:solidFill>
                <a:srgbClr val="FFFF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10867" y="5451432"/>
            <a:ext cx="6123333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The composition of the inner core determines the maximum mass of a neutron star  </a:t>
            </a:r>
            <a:endParaRPr lang="de-DE" sz="1800" dirty="0">
              <a:solidFill>
                <a:srgbClr val="C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22003" y="2714784"/>
            <a:ext cx="7343371" cy="313932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>
                <a:solidFill>
                  <a:srgbClr val="C00000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dirty="0"/>
              <a:t>E</a:t>
            </a:r>
            <a:r>
              <a:rPr lang="en-US" dirty="0" smtClean="0"/>
              <a:t>ven </a:t>
            </a:r>
            <a:r>
              <a:rPr lang="en-US" dirty="0"/>
              <a:t>if hyperons do not appear in neutrons stars, why so ?</a:t>
            </a:r>
          </a:p>
          <a:p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Stone, </a:t>
            </a:r>
            <a:r>
              <a:rPr lang="en-US" dirty="0" err="1">
                <a:solidFill>
                  <a:srgbClr val="008000"/>
                </a:solidFill>
              </a:rPr>
              <a:t>Guichon</a:t>
            </a:r>
            <a:r>
              <a:rPr lang="en-US" dirty="0">
                <a:solidFill>
                  <a:srgbClr val="008000"/>
                </a:solidFill>
              </a:rPr>
              <a:t> and Thomas: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”</a:t>
            </a:r>
            <a:r>
              <a:rPr lang="en-US" dirty="0">
                <a:solidFill>
                  <a:srgbClr val="008000"/>
                </a:solidFill>
              </a:rPr>
              <a:t>Rather than being a surprise to find hyperons it would stretch our </a:t>
            </a:r>
            <a:r>
              <a:rPr lang="en-US" dirty="0" smtClean="0">
                <a:solidFill>
                  <a:srgbClr val="008000"/>
                </a:solidFill>
              </a:rPr>
              <a:t>understanding of </a:t>
            </a:r>
            <a:r>
              <a:rPr lang="en-US" dirty="0">
                <a:solidFill>
                  <a:srgbClr val="008000"/>
                </a:solidFill>
              </a:rPr>
              <a:t>fundamental strong and weak interaction processes to </a:t>
            </a:r>
            <a:r>
              <a:rPr lang="en-US" dirty="0" smtClean="0">
                <a:solidFill>
                  <a:srgbClr val="008000"/>
                </a:solidFill>
              </a:rPr>
              <a:t>breaking point </a:t>
            </a:r>
            <a:r>
              <a:rPr lang="en-US" dirty="0">
                <a:solidFill>
                  <a:srgbClr val="008000"/>
                </a:solidFill>
              </a:rPr>
              <a:t>if they were not to appear. It is certainly inconceivable that a </a:t>
            </a:r>
            <a:r>
              <a:rPr lang="en-US" dirty="0" smtClean="0">
                <a:solidFill>
                  <a:srgbClr val="008000"/>
                </a:solidFill>
              </a:rPr>
              <a:t>nucleon-only </a:t>
            </a:r>
            <a:r>
              <a:rPr lang="en-US" dirty="0" err="1" smtClean="0">
                <a:solidFill>
                  <a:srgbClr val="008000"/>
                </a:solidFill>
              </a:rPr>
              <a:t>EoS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could be realistic at such large densities.”</a:t>
            </a:r>
          </a:p>
          <a:p>
            <a:endParaRPr lang="en-US" dirty="0"/>
          </a:p>
          <a:p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Need </a:t>
            </a:r>
            <a:r>
              <a:rPr lang="en-US" dirty="0"/>
              <a:t>a precise understand Y-N, Y-Y, Y-N-N, … interactions ! </a:t>
            </a:r>
          </a:p>
        </p:txBody>
      </p:sp>
    </p:spTree>
    <p:extLst>
      <p:ext uri="{BB962C8B-B14F-4D97-AF65-F5344CB8AC3E}">
        <p14:creationId xmlns:p14="http://schemas.microsoft.com/office/powerpoint/2010/main" val="219222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(I) </a:t>
            </a:r>
            <a:endParaRPr lang="de-DE" dirty="0"/>
          </a:p>
        </p:txBody>
      </p:sp>
      <p:pic>
        <p:nvPicPr>
          <p:cNvPr id="2320438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97" y="1602180"/>
            <a:ext cx="6868266" cy="49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054249" y="6232403"/>
            <a:ext cx="483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6600"/>
                </a:solidFill>
              </a:rPr>
              <a:t>Stefano </a:t>
            </a:r>
            <a:r>
              <a:rPr lang="de-DE" sz="1200" dirty="0" err="1" smtClean="0">
                <a:solidFill>
                  <a:srgbClr val="006600"/>
                </a:solidFill>
              </a:rPr>
              <a:t>Gandolfi</a:t>
            </a:r>
            <a:r>
              <a:rPr lang="de-DE" sz="1200" dirty="0" smtClean="0">
                <a:solidFill>
                  <a:srgbClr val="006600"/>
                </a:solidFill>
              </a:rPr>
              <a:t> </a:t>
            </a:r>
            <a:r>
              <a:rPr lang="de-DE" sz="1200" dirty="0" err="1">
                <a:solidFill>
                  <a:srgbClr val="006600"/>
                </a:solidFill>
              </a:rPr>
              <a:t>and</a:t>
            </a:r>
            <a:r>
              <a:rPr lang="de-DE" sz="1200" dirty="0">
                <a:solidFill>
                  <a:srgbClr val="006600"/>
                </a:solidFill>
              </a:rPr>
              <a:t> Andrew W. </a:t>
            </a:r>
            <a:r>
              <a:rPr lang="de-DE" sz="1200" dirty="0" smtClean="0">
                <a:solidFill>
                  <a:srgbClr val="006600"/>
                </a:solidFill>
              </a:rPr>
              <a:t>Steiner arXiv:1308.6002</a:t>
            </a:r>
            <a:endParaRPr lang="de-DE" sz="1200" dirty="0">
              <a:solidFill>
                <a:srgbClr val="0066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3738" y="634701"/>
            <a:ext cx="5879184" cy="6223299"/>
          </a:xfrm>
        </p:spPr>
        <p:txBody>
          <a:bodyPr/>
          <a:lstStyle/>
          <a:p>
            <a:r>
              <a:rPr lang="en-US" dirty="0" smtClean="0"/>
              <a:t>Understanding </a:t>
            </a:r>
            <a:r>
              <a:rPr lang="en-US" dirty="0"/>
              <a:t>neutron stars requires understanding of baryon-baryon force in SU(3) at short </a:t>
            </a:r>
            <a:r>
              <a:rPr lang="en-US" dirty="0" smtClean="0"/>
              <a:t>distances</a:t>
            </a:r>
          </a:p>
          <a:p>
            <a:r>
              <a:rPr lang="en-US" dirty="0" smtClean="0"/>
              <a:t>Lattice simulations might eventually provide a comprehensive </a:t>
            </a:r>
            <a:r>
              <a:rPr lang="en-US" dirty="0"/>
              <a:t>description of </a:t>
            </a:r>
            <a:r>
              <a:rPr lang="en-US" dirty="0" smtClean="0"/>
              <a:t>B-B interactions and nuclei </a:t>
            </a:r>
            <a:r>
              <a:rPr lang="en-US" dirty="0"/>
              <a:t>in terms of basic principles (</a:t>
            </a:r>
            <a:r>
              <a:rPr lang="en-US" dirty="0">
                <a:solidFill>
                  <a:srgbClr val="C00000"/>
                </a:solidFill>
              </a:rPr>
              <a:t>Q</a:t>
            </a:r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US" dirty="0">
                <a:solidFill>
                  <a:srgbClr val="002060"/>
                </a:solidFill>
              </a:rPr>
              <a:t>D</a:t>
            </a:r>
            <a:r>
              <a:rPr lang="en-US" dirty="0"/>
              <a:t>) to allow quantitative predictions in regions not directly accessible by experiments</a:t>
            </a:r>
          </a:p>
          <a:p>
            <a:endParaRPr lang="de-DE" dirty="0"/>
          </a:p>
          <a:p>
            <a:endParaRPr lang="en-US" dirty="0"/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9" y="3046842"/>
            <a:ext cx="4973963" cy="346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3" name="Textfeld 9"/>
          <p:cNvSpPr txBox="1">
            <a:spLocks noChangeArrowheads="1"/>
          </p:cNvSpPr>
          <p:nvPr/>
        </p:nvSpPr>
        <p:spPr bwMode="auto">
          <a:xfrm>
            <a:off x="6118614" y="6191522"/>
            <a:ext cx="2803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r>
              <a:rPr lang="en-US" altLang="de-DE" sz="1200" dirty="0">
                <a:solidFill>
                  <a:srgbClr val="008000"/>
                </a:solidFill>
              </a:rPr>
              <a:t>S. Aoki, T. </a:t>
            </a:r>
            <a:r>
              <a:rPr lang="en-US" altLang="de-DE" sz="1200" dirty="0" err="1">
                <a:solidFill>
                  <a:srgbClr val="008000"/>
                </a:solidFill>
              </a:rPr>
              <a:t>Hatsuda</a:t>
            </a:r>
            <a:r>
              <a:rPr lang="en-US" altLang="de-DE" sz="1200" dirty="0">
                <a:solidFill>
                  <a:srgbClr val="008000"/>
                </a:solidFill>
              </a:rPr>
              <a:t> and N. Ishii, </a:t>
            </a:r>
            <a:r>
              <a:rPr lang="en-US" altLang="de-DE" sz="1200" dirty="0" err="1">
                <a:solidFill>
                  <a:srgbClr val="008000"/>
                </a:solidFill>
              </a:rPr>
              <a:t>Prog</a:t>
            </a:r>
            <a:r>
              <a:rPr lang="en-US" altLang="de-DE" sz="1200" dirty="0">
                <a:solidFill>
                  <a:srgbClr val="008000"/>
                </a:solidFill>
              </a:rPr>
              <a:t>. </a:t>
            </a:r>
            <a:r>
              <a:rPr lang="en-US" altLang="de-DE" sz="1200" dirty="0" err="1">
                <a:solidFill>
                  <a:srgbClr val="008000"/>
                </a:solidFill>
              </a:rPr>
              <a:t>Theor</a:t>
            </a:r>
            <a:r>
              <a:rPr lang="en-US" altLang="de-DE" sz="1200" dirty="0">
                <a:solidFill>
                  <a:srgbClr val="008000"/>
                </a:solidFill>
              </a:rPr>
              <a:t>. Phys. 123 (2010) 89</a:t>
            </a:r>
          </a:p>
        </p:txBody>
      </p:sp>
      <p:grpSp>
        <p:nvGrpSpPr>
          <p:cNvPr id="4" name="Group 18"/>
          <p:cNvGrpSpPr>
            <a:grpSpLocks noChangeAspect="1"/>
          </p:cNvGrpSpPr>
          <p:nvPr/>
        </p:nvGrpSpPr>
        <p:grpSpPr bwMode="auto">
          <a:xfrm>
            <a:off x="456423" y="1708224"/>
            <a:ext cx="5428010" cy="4973030"/>
            <a:chOff x="1484" y="1176"/>
            <a:chExt cx="3544" cy="3036"/>
          </a:xfrm>
          <a:effectLst>
            <a:outerShdw blurRad="368300" dist="3683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19"/>
            <p:cNvSpPr>
              <a:spLocks noChangeArrowheads="1"/>
            </p:cNvSpPr>
            <p:nvPr/>
          </p:nvSpPr>
          <p:spPr bwMode="auto">
            <a:xfrm>
              <a:off x="1528" y="1176"/>
              <a:ext cx="3500" cy="30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54000" tIns="10800" rIns="54000" bIns="10800" anchor="ctr"/>
            <a:lstStyle/>
            <a:p>
              <a:endParaRPr lang="de-DE"/>
            </a:p>
          </p:txBody>
        </p:sp>
        <p:pic>
          <p:nvPicPr>
            <p:cNvPr id="6" name="Picture 20" descr="StoksRijkenFig1b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l="45660" t="27148"/>
            <a:stretch>
              <a:fillRect/>
            </a:stretch>
          </p:blipFill>
          <p:spPr bwMode="auto">
            <a:xfrm>
              <a:off x="1484" y="1378"/>
              <a:ext cx="3463" cy="2830"/>
            </a:xfrm>
            <a:prstGeom prst="rect">
              <a:avLst/>
            </a:prstGeom>
            <a:noFill/>
          </p:spPr>
        </p:pic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192" y="1544"/>
              <a:ext cx="1944" cy="2268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alpha val="63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0" scaled="1"/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54000" tIns="10800" rIns="54000" bIns="10800" anchor="ctr"/>
            <a:lstStyle/>
            <a:p>
              <a:endParaRPr lang="de-DE"/>
            </a:p>
          </p:txBody>
        </p:sp>
        <p:sp>
          <p:nvSpPr>
            <p:cNvPr id="8" name="AutoShape 22"/>
            <p:cNvSpPr>
              <a:spLocks noChangeArrowheads="1"/>
            </p:cNvSpPr>
            <p:nvPr/>
          </p:nvSpPr>
          <p:spPr bwMode="auto">
            <a:xfrm flipH="1">
              <a:off x="2272" y="1646"/>
              <a:ext cx="1192" cy="33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FFFF">
                <a:alpha val="83000"/>
              </a:srgbClr>
            </a:solidFill>
            <a:ln w="9525">
              <a:solidFill>
                <a:schemeClr val="folHlink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lIns="54000" tIns="10800" rIns="54000" bIns="10800" anchor="ctr"/>
            <a:lstStyle/>
            <a:p>
              <a:pPr algn="ctr"/>
              <a:r>
                <a:rPr lang="de-DE" sz="1400" dirty="0" err="1"/>
                <a:t>quark</a:t>
              </a:r>
              <a:r>
                <a:rPr lang="de-DE" sz="1400" dirty="0"/>
                <a:t> </a:t>
              </a:r>
              <a:r>
                <a:rPr lang="de-DE" sz="1400" dirty="0" err="1"/>
                <a:t>picture</a:t>
              </a:r>
              <a:endParaRPr lang="de-DE" sz="1400" dirty="0"/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2303" y="1180"/>
              <a:ext cx="2185" cy="302"/>
              <a:chOff x="2303" y="1180"/>
              <a:chExt cx="2185" cy="302"/>
            </a:xfrm>
          </p:grpSpPr>
          <p:sp>
            <p:nvSpPr>
              <p:cNvPr id="10" name="Line 24"/>
              <p:cNvSpPr>
                <a:spLocks noChangeShapeType="1"/>
              </p:cNvSpPr>
              <p:nvPr/>
            </p:nvSpPr>
            <p:spPr bwMode="auto">
              <a:xfrm>
                <a:off x="2303" y="1464"/>
                <a:ext cx="1764" cy="0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  <p:sp>
            <p:nvSpPr>
              <p:cNvPr id="11" name="Line 25"/>
              <p:cNvSpPr>
                <a:spLocks noChangeShapeType="1"/>
              </p:cNvSpPr>
              <p:nvPr/>
            </p:nvSpPr>
            <p:spPr bwMode="auto">
              <a:xfrm>
                <a:off x="4068" y="1352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  <p:sp>
            <p:nvSpPr>
              <p:cNvPr id="12" name="Line 26"/>
              <p:cNvSpPr>
                <a:spLocks noChangeShapeType="1"/>
              </p:cNvSpPr>
              <p:nvPr/>
            </p:nvSpPr>
            <p:spPr bwMode="auto">
              <a:xfrm>
                <a:off x="3646" y="1352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  <p:sp>
            <p:nvSpPr>
              <p:cNvPr id="13" name="Line 27"/>
              <p:cNvSpPr>
                <a:spLocks noChangeShapeType="1"/>
              </p:cNvSpPr>
              <p:nvPr/>
            </p:nvSpPr>
            <p:spPr bwMode="auto">
              <a:xfrm>
                <a:off x="3306" y="1352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  <p:sp>
            <p:nvSpPr>
              <p:cNvPr id="14" name="Line 28"/>
              <p:cNvSpPr>
                <a:spLocks noChangeShapeType="1"/>
              </p:cNvSpPr>
              <p:nvPr/>
            </p:nvSpPr>
            <p:spPr bwMode="auto">
              <a:xfrm>
                <a:off x="3040" y="1352"/>
                <a:ext cx="0" cy="114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  <p:sp>
            <p:nvSpPr>
              <p:cNvPr id="15" name="Text Box 29"/>
              <p:cNvSpPr txBox="1">
                <a:spLocks noChangeArrowheads="1"/>
              </p:cNvSpPr>
              <p:nvPr/>
            </p:nvSpPr>
            <p:spPr bwMode="auto">
              <a:xfrm>
                <a:off x="3569" y="1180"/>
                <a:ext cx="294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>
                    <a:solidFill>
                      <a:srgbClr val="0033CC"/>
                    </a:solidFill>
                  </a:rPr>
                  <a:t>2</a:t>
                </a:r>
              </a:p>
            </p:txBody>
          </p:sp>
          <p:sp>
            <p:nvSpPr>
              <p:cNvPr id="16" name="Text Box 30"/>
              <p:cNvSpPr txBox="1">
                <a:spLocks noChangeArrowheads="1"/>
              </p:cNvSpPr>
              <p:nvPr/>
            </p:nvSpPr>
            <p:spPr bwMode="auto">
              <a:xfrm>
                <a:off x="3228" y="1180"/>
                <a:ext cx="294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>
                    <a:solidFill>
                      <a:srgbClr val="0033CC"/>
                    </a:solidFill>
                  </a:rPr>
                  <a:t>4</a:t>
                </a:r>
              </a:p>
            </p:txBody>
          </p:sp>
          <p:sp>
            <p:nvSpPr>
              <p:cNvPr id="17" name="Text Box 31"/>
              <p:cNvSpPr txBox="1">
                <a:spLocks noChangeArrowheads="1"/>
              </p:cNvSpPr>
              <p:nvPr/>
            </p:nvSpPr>
            <p:spPr bwMode="auto">
              <a:xfrm>
                <a:off x="2958" y="1180"/>
                <a:ext cx="294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>
                    <a:solidFill>
                      <a:srgbClr val="0033CC"/>
                    </a:solidFill>
                  </a:rPr>
                  <a:t>8</a:t>
                </a:r>
              </a:p>
            </p:txBody>
          </p:sp>
          <p:sp>
            <p:nvSpPr>
              <p:cNvPr id="18" name="Text Box 32"/>
              <p:cNvSpPr txBox="1">
                <a:spLocks noChangeArrowheads="1"/>
              </p:cNvSpPr>
              <p:nvPr/>
            </p:nvSpPr>
            <p:spPr bwMode="auto">
              <a:xfrm>
                <a:off x="3991" y="1180"/>
                <a:ext cx="294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lIns="54000" tIns="10800" rIns="54000" bIns="10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>
                    <a:solidFill>
                      <a:srgbClr val="0033CC"/>
                    </a:solidFill>
                  </a:rPr>
                  <a:t>1</a:t>
                </a:r>
              </a:p>
            </p:txBody>
          </p:sp>
          <p:graphicFrame>
            <p:nvGraphicFramePr>
              <p:cNvPr id="19" name="Object 3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1849112"/>
                  </p:ext>
                </p:extLst>
              </p:nvPr>
            </p:nvGraphicFramePr>
            <p:xfrm>
              <a:off x="4144" y="1290"/>
              <a:ext cx="344" cy="1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0158" name="Equation" r:id="rId7" imgW="545760" imgH="304560" progId="Equation.DSMT4">
                      <p:embed/>
                    </p:oleObj>
                  </mc:Choice>
                  <mc:Fallback>
                    <p:oleObj name="Equation" r:id="rId7" imgW="545760" imgH="30456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44" y="1290"/>
                            <a:ext cx="344" cy="19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7" name="Gruppieren 26"/>
          <p:cNvGrpSpPr/>
          <p:nvPr/>
        </p:nvGrpSpPr>
        <p:grpSpPr>
          <a:xfrm>
            <a:off x="5299113" y="2748367"/>
            <a:ext cx="2886420" cy="513703"/>
            <a:chOff x="5111826" y="1719689"/>
            <a:chExt cx="2886420" cy="513703"/>
          </a:xfrm>
        </p:grpSpPr>
        <p:sp>
          <p:nvSpPr>
            <p:cNvPr id="26" name="Rechteckige Legende 25"/>
            <p:cNvSpPr/>
            <p:nvPr/>
          </p:nvSpPr>
          <p:spPr bwMode="auto">
            <a:xfrm>
              <a:off x="5111826" y="1719689"/>
              <a:ext cx="2886420" cy="513703"/>
            </a:xfrm>
            <a:prstGeom prst="wedgeRectCallout">
              <a:avLst>
                <a:gd name="adj1" fmla="val -56627"/>
                <a:gd name="adj2" fmla="val -176336"/>
              </a:avLst>
            </a:prstGeom>
            <a:solidFill>
              <a:srgbClr val="FFB3B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54000" tIns="10800" rIns="54000" bIns="10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20" name="Objek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910244"/>
                </p:ext>
              </p:extLst>
            </p:nvPr>
          </p:nvGraphicFramePr>
          <p:xfrm>
            <a:off x="5144877" y="1796041"/>
            <a:ext cx="2783147" cy="437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0159" name="Equation" r:id="rId9" imgW="1777680" imgH="279360" progId="Equation.DSMT4">
                    <p:embed/>
                  </p:oleObj>
                </mc:Choice>
                <mc:Fallback>
                  <p:oleObj name="Equation" r:id="rId9" imgW="177768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144877" y="1796041"/>
                          <a:ext cx="2783147" cy="4373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273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693E-6 L 0.37621 -0.3488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20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174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320438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7438E-6 L 0.47847 -0.0645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-323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5000" y="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/>
      <p:bldP spid="21" grpId="1" uiExpand="1"/>
      <p:bldP spid="3" grpId="0" uiExpand="1" build="p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</a:t>
            </a:r>
            <a:r>
              <a:rPr lang="de-DE" dirty="0" err="1" smtClean="0"/>
              <a:t>challenge</a:t>
            </a:r>
            <a:r>
              <a:rPr lang="de-DE" dirty="0" smtClean="0"/>
              <a:t> (II) 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3738" y="753035"/>
            <a:ext cx="3759928" cy="6104965"/>
          </a:xfrm>
        </p:spPr>
        <p:txBody>
          <a:bodyPr/>
          <a:lstStyle/>
          <a:p>
            <a:r>
              <a:rPr lang="de-DE" dirty="0" smtClean="0"/>
              <a:t>Central heavy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collisions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usual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probe high </a:t>
            </a:r>
            <a:r>
              <a:rPr lang="de-DE" dirty="0" err="1" smtClean="0"/>
              <a:t>densities</a:t>
            </a:r>
            <a:endParaRPr lang="de-DE" dirty="0" smtClean="0"/>
          </a:p>
          <a:p>
            <a:r>
              <a:rPr lang="de-DE" dirty="0" smtClean="0"/>
              <a:t>But…</a:t>
            </a:r>
          </a:p>
          <a:p>
            <a:pPr lvl="1"/>
            <a:r>
              <a:rPr lang="en-US" dirty="0" smtClean="0"/>
              <a:t>Central collisions </a:t>
            </a:r>
            <a:r>
              <a:rPr lang="en-US" dirty="0" smtClean="0">
                <a:sym typeface="Symbol"/>
              </a:rPr>
              <a:t> </a:t>
            </a:r>
            <a:r>
              <a:rPr lang="en-US" dirty="0" smtClean="0">
                <a:solidFill>
                  <a:srgbClr val="C00000"/>
                </a:solidFill>
              </a:rPr>
              <a:t>hot</a:t>
            </a:r>
            <a:r>
              <a:rPr lang="en-US" dirty="0" smtClean="0"/>
              <a:t> </a:t>
            </a:r>
            <a:r>
              <a:rPr lang="en-US" dirty="0" err="1"/>
              <a:t>hadronic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finite matter </a:t>
            </a:r>
            <a:r>
              <a:rPr lang="en-US" dirty="0"/>
              <a:t>with </a:t>
            </a:r>
            <a:r>
              <a:rPr lang="en-US" dirty="0">
                <a:solidFill>
                  <a:srgbClr val="C00000"/>
                </a:solidFill>
              </a:rPr>
              <a:t>mesons and baryons</a:t>
            </a:r>
          </a:p>
          <a:p>
            <a:pPr lvl="1"/>
            <a:r>
              <a:rPr lang="de-DE" dirty="0" smtClean="0"/>
              <a:t>Neutron </a:t>
            </a:r>
            <a:r>
              <a:rPr lang="de-DE" dirty="0" err="1" smtClean="0"/>
              <a:t>stars</a:t>
            </a:r>
            <a:r>
              <a:rPr lang="de-DE" dirty="0" smtClean="0"/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en-US" dirty="0" smtClean="0">
                <a:solidFill>
                  <a:srgbClr val="000099"/>
                </a:solidFill>
              </a:rPr>
              <a:t>Cold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9"/>
                </a:solidFill>
              </a:rPr>
              <a:t>neutral baryonic </a:t>
            </a:r>
            <a:r>
              <a:rPr lang="en-US" dirty="0">
                <a:solidFill>
                  <a:srgbClr val="000099"/>
                </a:solidFill>
              </a:rPr>
              <a:t>infinite </a:t>
            </a:r>
            <a:r>
              <a:rPr lang="en-US" dirty="0" smtClean="0">
                <a:solidFill>
                  <a:srgbClr val="000099"/>
                </a:solidFill>
              </a:rPr>
              <a:t>matter </a:t>
            </a:r>
            <a:r>
              <a:rPr lang="en-US" dirty="0" smtClean="0"/>
              <a:t> </a:t>
            </a:r>
          </a:p>
          <a:p>
            <a:endParaRPr lang="de-DE" dirty="0"/>
          </a:p>
        </p:txBody>
      </p:sp>
      <p:pic>
        <p:nvPicPr>
          <p:cNvPr id="2349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15" y="801386"/>
            <a:ext cx="4141695" cy="567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593515" y="6581001"/>
            <a:ext cx="4830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006600"/>
                </a:solidFill>
              </a:rPr>
              <a:t>GiBUU</a:t>
            </a:r>
            <a:r>
              <a:rPr lang="de-DE" sz="1200" dirty="0" smtClean="0">
                <a:solidFill>
                  <a:srgbClr val="006600"/>
                </a:solidFill>
              </a:rPr>
              <a:t> </a:t>
            </a:r>
            <a:r>
              <a:rPr lang="de-DE" sz="1200" dirty="0" err="1" smtClean="0">
                <a:solidFill>
                  <a:srgbClr val="006600"/>
                </a:solidFill>
              </a:rPr>
              <a:t>code</a:t>
            </a:r>
            <a:r>
              <a:rPr lang="de-DE" sz="1200" dirty="0" smtClean="0">
                <a:solidFill>
                  <a:srgbClr val="006600"/>
                </a:solidFill>
              </a:rPr>
              <a:t>, Phys. Rep. 512, 1 (2012)</a:t>
            </a:r>
            <a:endParaRPr lang="de-DE" sz="1200" dirty="0">
              <a:solidFill>
                <a:srgbClr val="0066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86054" y="3640878"/>
            <a:ext cx="327431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sym typeface="Symbol"/>
              </a:rPr>
              <a:t> </a:t>
            </a:r>
            <a:r>
              <a:rPr lang="en-US" sz="1800" dirty="0" smtClean="0">
                <a:solidFill>
                  <a:srgbClr val="C00000"/>
                </a:solidFill>
              </a:rPr>
              <a:t>Let us try a </a:t>
            </a:r>
            <a:r>
              <a:rPr lang="en-US" sz="1800" dirty="0" smtClean="0">
                <a:solidFill>
                  <a:srgbClr val="C00000"/>
                </a:solidFill>
              </a:rPr>
              <a:t>            </a:t>
            </a:r>
            <a:r>
              <a:rPr lang="en-US" sz="1800" dirty="0" smtClean="0">
                <a:solidFill>
                  <a:srgbClr val="C00000"/>
                </a:solidFill>
              </a:rPr>
              <a:t>complementary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approach</a:t>
            </a:r>
            <a:endParaRPr lang="de-DE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G-Parity and NN Potential</a:t>
            </a:r>
          </a:p>
        </p:txBody>
      </p:sp>
      <p:sp>
        <p:nvSpPr>
          <p:cNvPr id="3078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693738" y="720725"/>
            <a:ext cx="8450262" cy="6137275"/>
          </a:xfrm>
        </p:spPr>
        <p:txBody>
          <a:bodyPr/>
          <a:lstStyle/>
          <a:p>
            <a:pPr eaLnBrk="1" hangingPunct="1"/>
            <a:r>
              <a:rPr lang="en-US" altLang="de-DE" dirty="0"/>
              <a:t>G=charge conjugation + 180° rotation around 2nd axis in </a:t>
            </a:r>
            <a:r>
              <a:rPr lang="en-US" altLang="de-DE" dirty="0" err="1"/>
              <a:t>isospin</a:t>
            </a:r>
            <a:r>
              <a:rPr lang="en-US" altLang="de-DE" dirty="0"/>
              <a:t>  (Lee und Yang 1956, L. Michel 1952 „</a:t>
            </a:r>
            <a:r>
              <a:rPr lang="en-US" altLang="de-DE" dirty="0" err="1"/>
              <a:t>Isoparität</a:t>
            </a:r>
            <a:r>
              <a:rPr lang="en-US" altLang="de-DE" dirty="0"/>
              <a:t>“)</a:t>
            </a:r>
          </a:p>
          <a:p>
            <a:pPr eaLnBrk="1" hangingPunct="1"/>
            <a:r>
              <a:rPr lang="en-US" altLang="de-DE" dirty="0" smtClean="0"/>
              <a:t>G-parity of particle-antiparticle </a:t>
            </a:r>
            <a:r>
              <a:rPr lang="en-US" altLang="de-DE" dirty="0" err="1" smtClean="0"/>
              <a:t>multipletts</a:t>
            </a:r>
            <a:r>
              <a:rPr lang="en-US" altLang="de-DE" dirty="0" smtClean="0"/>
              <a:t> </a:t>
            </a:r>
          </a:p>
          <a:p>
            <a:pPr lvl="1" eaLnBrk="1" hangingPunct="1"/>
            <a:endParaRPr lang="en-US" altLang="de-DE" sz="14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/>
            <a:endParaRPr lang="en-US" altLang="de-DE" sz="1600" dirty="0" smtClean="0"/>
          </a:p>
          <a:p>
            <a:pPr eaLnBrk="1" hangingPunct="1">
              <a:buFont typeface="Wingdings" pitchFamily="2" charset="2"/>
              <a:buNone/>
            </a:pPr>
            <a:endParaRPr lang="en-US" altLang="de-DE" sz="1600" dirty="0" smtClean="0"/>
          </a:p>
          <a:p>
            <a:pPr eaLnBrk="1" hangingPunct="1"/>
            <a:r>
              <a:rPr lang="en-US" altLang="de-DE" dirty="0" smtClean="0"/>
              <a:t>Hans-Peter </a:t>
            </a:r>
            <a:r>
              <a:rPr lang="en-US" altLang="de-DE" dirty="0" err="1" smtClean="0"/>
              <a:t>Dürr</a:t>
            </a:r>
            <a:r>
              <a:rPr lang="en-US" altLang="de-DE" dirty="0" smtClean="0"/>
              <a:t> and Edward Teller,                                         Phys. Rev. </a:t>
            </a:r>
            <a:r>
              <a:rPr lang="en-US" altLang="de-DE" b="1" dirty="0" smtClean="0"/>
              <a:t>101</a:t>
            </a:r>
            <a:r>
              <a:rPr lang="en-US" altLang="de-DE" dirty="0" smtClean="0"/>
              <a:t>, 494 (1956)</a:t>
            </a:r>
            <a:endParaRPr lang="en-US" altLang="de-DE" sz="1600" dirty="0" smtClean="0"/>
          </a:p>
          <a:p>
            <a:pPr lvl="1" eaLnBrk="1" hangingPunct="1"/>
            <a:r>
              <a:rPr lang="en-US" altLang="de-DE" dirty="0" smtClean="0"/>
              <a:t>sign change in coupling constant                                                      when going from NN to N</a:t>
            </a:r>
            <a:r>
              <a:rPr lang="en-US" altLang="de-DE" dirty="0" smtClean="0">
                <a:latin typeface="VerdanaBar" pitchFamily="34" charset="0"/>
              </a:rPr>
              <a:t>N</a:t>
            </a:r>
            <a:endParaRPr lang="en-US" altLang="de-DE" dirty="0" smtClean="0"/>
          </a:p>
          <a:p>
            <a:pPr lvl="1" eaLnBrk="1" hangingPunct="1"/>
            <a:endParaRPr lang="en-US" altLang="de-DE" dirty="0" smtClean="0"/>
          </a:p>
          <a:p>
            <a:pPr lvl="1" eaLnBrk="1" hangingPunct="1">
              <a:buFont typeface="Wingdings" pitchFamily="2" charset="2"/>
              <a:buNone/>
            </a:pPr>
            <a:endParaRPr lang="en-US" altLang="de-DE" dirty="0" smtClean="0"/>
          </a:p>
          <a:p>
            <a:pPr eaLnBrk="1" hangingPunct="1"/>
            <a:r>
              <a:rPr lang="en-US" altLang="de-DE" dirty="0" smtClean="0"/>
              <a:t>Caveat: meson picture will probably not work at small distance</a:t>
            </a:r>
          </a:p>
          <a:p>
            <a:pPr eaLnBrk="1" hangingPunct="1"/>
            <a:r>
              <a:rPr lang="en-US" altLang="de-DE" dirty="0" smtClean="0"/>
              <a:t>Chance to study transition from meson to quark-gluon regime</a:t>
            </a:r>
          </a:p>
          <a:p>
            <a:pPr eaLnBrk="1" hangingPunct="1"/>
            <a:endParaRPr lang="en-US" altLang="de-DE" dirty="0" smtClean="0"/>
          </a:p>
        </p:txBody>
      </p:sp>
      <p:graphicFrame>
        <p:nvGraphicFramePr>
          <p:cNvPr id="3074" name="Object 19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895034155"/>
              </p:ext>
            </p:extLst>
          </p:nvPr>
        </p:nvGraphicFramePr>
        <p:xfrm>
          <a:off x="1037366" y="1770856"/>
          <a:ext cx="3051175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874" name="Equation" r:id="rId4" imgW="2171520" imgH="279360" progId="Equation.DSMT4">
                  <p:embed/>
                </p:oleObj>
              </mc:Choice>
              <mc:Fallback>
                <p:oleObj name="Equation" r:id="rId4" imgW="21715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7366" y="1770856"/>
                        <a:ext cx="3051175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3365500" y="-250825"/>
            <a:ext cx="8382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54000" tIns="10800" rIns="54000" bIns="10800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b="1"/>
              <a:t>_</a:t>
            </a:r>
          </a:p>
        </p:txBody>
      </p:sp>
      <p:graphicFrame>
        <p:nvGraphicFramePr>
          <p:cNvPr id="307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878668"/>
              </p:ext>
            </p:extLst>
          </p:nvPr>
        </p:nvGraphicFramePr>
        <p:xfrm>
          <a:off x="325512" y="5491586"/>
          <a:ext cx="53054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875" name="Equation" r:id="rId6" imgW="3213000" imgH="342720" progId="Equation.DSMT4">
                  <p:embed/>
                </p:oleObj>
              </mc:Choice>
              <mc:Fallback>
                <p:oleObj name="Equation" r:id="rId6" imgW="321300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512" y="5491586"/>
                        <a:ext cx="530542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80" name="Gruppieren 15"/>
          <p:cNvGrpSpPr>
            <a:grpSpLocks/>
          </p:cNvGrpSpPr>
          <p:nvPr/>
        </p:nvGrpSpPr>
        <p:grpSpPr bwMode="auto">
          <a:xfrm>
            <a:off x="4722608" y="1597703"/>
            <a:ext cx="4321228" cy="4539572"/>
            <a:chOff x="4502150" y="2008188"/>
            <a:chExt cx="4624388" cy="4743450"/>
          </a:xfrm>
        </p:grpSpPr>
        <p:pic>
          <p:nvPicPr>
            <p:cNvPr id="3081" name="Picture 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4"/>
            <a:stretch>
              <a:fillRect/>
            </a:stretch>
          </p:blipFill>
          <p:spPr bwMode="auto">
            <a:xfrm>
              <a:off x="4502150" y="2008188"/>
              <a:ext cx="4624388" cy="474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grpSp>
          <p:nvGrpSpPr>
            <p:cNvPr id="3082" name="Gruppieren 14"/>
            <p:cNvGrpSpPr>
              <a:grpSpLocks/>
            </p:cNvGrpSpPr>
            <p:nvPr/>
          </p:nvGrpSpPr>
          <p:grpSpPr bwMode="auto">
            <a:xfrm>
              <a:off x="5753100" y="2171700"/>
              <a:ext cx="2438400" cy="3905250"/>
              <a:chOff x="5753100" y="2171700"/>
              <a:chExt cx="2438400" cy="3905250"/>
            </a:xfrm>
          </p:grpSpPr>
          <p:sp>
            <p:nvSpPr>
              <p:cNvPr id="3083" name="Text Box 4"/>
              <p:cNvSpPr txBox="1">
                <a:spLocks noChangeAspect="1" noChangeArrowheads="1"/>
              </p:cNvSpPr>
              <p:nvPr/>
            </p:nvSpPr>
            <p:spPr bwMode="auto">
              <a:xfrm>
                <a:off x="5981700" y="4056063"/>
                <a:ext cx="304800" cy="268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3084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832600" y="5397500"/>
                <a:ext cx="304800" cy="26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3085" name="Text Box 6"/>
              <p:cNvSpPr txBox="1">
                <a:spLocks noChangeAspect="1" noChangeArrowheads="1"/>
              </p:cNvSpPr>
              <p:nvPr/>
            </p:nvSpPr>
            <p:spPr bwMode="auto">
              <a:xfrm>
                <a:off x="6851650" y="3201988"/>
                <a:ext cx="304800" cy="387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2400">
                    <a:solidFill>
                      <a:srgbClr val="3333CC"/>
                    </a:solidFill>
                  </a:rPr>
                  <a:t>-</a:t>
                </a:r>
              </a:p>
            </p:txBody>
          </p:sp>
          <p:sp>
            <p:nvSpPr>
              <p:cNvPr id="3086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6415088" y="4113213"/>
                <a:ext cx="304800" cy="387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2400">
                    <a:solidFill>
                      <a:srgbClr val="3333CC"/>
                    </a:solidFill>
                  </a:rPr>
                  <a:t>-</a:t>
                </a:r>
              </a:p>
            </p:txBody>
          </p:sp>
          <p:sp>
            <p:nvSpPr>
              <p:cNvPr id="3087" name="Rectangle 25"/>
              <p:cNvSpPr>
                <a:spLocks noChangeArrowheads="1"/>
              </p:cNvSpPr>
              <p:nvPr/>
            </p:nvSpPr>
            <p:spPr bwMode="auto">
              <a:xfrm>
                <a:off x="5753100" y="2171700"/>
                <a:ext cx="2438400" cy="3905250"/>
              </a:xfrm>
              <a:prstGeom prst="rect">
                <a:avLst/>
              </a:prstGeom>
              <a:gradFill rotWithShape="1">
                <a:gsLst>
                  <a:gs pos="0">
                    <a:srgbClr val="FF0000">
                      <a:alpha val="57001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lIns="54000" tIns="10800" rIns="54000" bIns="10800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088" name="AutoShape 26"/>
              <p:cNvSpPr>
                <a:spLocks noChangeArrowheads="1"/>
              </p:cNvSpPr>
              <p:nvPr/>
            </p:nvSpPr>
            <p:spPr bwMode="auto">
              <a:xfrm flipH="1">
                <a:off x="5810250" y="2447925"/>
                <a:ext cx="1714500" cy="447675"/>
              </a:xfrm>
              <a:custGeom>
                <a:avLst/>
                <a:gdLst>
                  <a:gd name="T0" fmla="*/ 2147483647 w 21600"/>
                  <a:gd name="T1" fmla="*/ 0 h 21600"/>
                  <a:gd name="T2" fmla="*/ 0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2147483647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0000">
                      <a:alpha val="40999"/>
                    </a:srgbClr>
                  </a:gs>
                </a:gsLst>
                <a:lin ang="0" scaled="1"/>
              </a:gradFill>
              <a:ln w="9525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lIns="54000" tIns="10800" rIns="54000" bIns="10800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algn="ctr" eaLnBrk="1" hangingPunct="1"/>
                <a:r>
                  <a:rPr lang="de-DE" altLang="de-DE" sz="1200"/>
                  <a:t>quark picture</a:t>
                </a:r>
              </a:p>
            </p:txBody>
          </p:sp>
        </p:grpSp>
      </p:grpSp>
      <p:graphicFrame>
        <p:nvGraphicFramePr>
          <p:cNvPr id="307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383672"/>
              </p:ext>
            </p:extLst>
          </p:nvPr>
        </p:nvGraphicFramePr>
        <p:xfrm>
          <a:off x="1313883" y="2232757"/>
          <a:ext cx="3408725" cy="1883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876" name="Equation" r:id="rId9" imgW="1930320" imgH="1066680" progId="Equation.DSMT4">
                  <p:embed/>
                </p:oleObj>
              </mc:Choice>
              <mc:Fallback>
                <p:oleObj name="Equation" r:id="rId9" imgW="1930320" imgH="1066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3883" y="2232757"/>
                        <a:ext cx="3408725" cy="1883486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225547"/>
              </p:ext>
            </p:extLst>
          </p:nvPr>
        </p:nvGraphicFramePr>
        <p:xfrm>
          <a:off x="6902700" y="1027548"/>
          <a:ext cx="1374775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3877" name="Equation" r:id="rId11" imgW="723586" imgH="203112" progId="Equation.DSMT4">
                  <p:embed/>
                </p:oleObj>
              </mc:Choice>
              <mc:Fallback>
                <p:oleObj name="Equation" r:id="rId11" imgW="723586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2700" y="1027548"/>
                        <a:ext cx="1374775" cy="3857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36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771" y="-5337"/>
            <a:ext cx="7103444" cy="584775"/>
          </a:xfrm>
        </p:spPr>
        <p:txBody>
          <a:bodyPr/>
          <a:lstStyle/>
          <a:p>
            <a:r>
              <a:rPr lang="de-DE" dirty="0"/>
              <a:t>Nuclei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anti</a:t>
            </a:r>
            <a:r>
              <a:rPr lang="de-DE" dirty="0" smtClean="0"/>
              <a:t>)</a:t>
            </a:r>
            <a:r>
              <a:rPr lang="de-DE" dirty="0" err="1" smtClean="0"/>
              <a:t>hyperons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342915" name="Picture 3" descr="D:\Programme\POV-Ray\3.7\data\chart_lowmass_all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1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76732" y="501651"/>
            <a:ext cx="4025900" cy="6211887"/>
            <a:chOff x="392113" y="646113"/>
            <a:chExt cx="4025900" cy="6211887"/>
          </a:xfrm>
        </p:grpSpPr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703263" y="646113"/>
              <a:ext cx="3714750" cy="4841875"/>
              <a:chOff x="-320" y="479"/>
              <a:chExt cx="2340" cy="3050"/>
            </a:xfrm>
          </p:grpSpPr>
          <p:sp>
            <p:nvSpPr>
              <p:cNvPr id="7" name="Line 9"/>
              <p:cNvSpPr>
                <a:spLocks noChangeShapeType="1"/>
              </p:cNvSpPr>
              <p:nvPr/>
            </p:nvSpPr>
            <p:spPr bwMode="auto">
              <a:xfrm flipH="1" flipV="1">
                <a:off x="179" y="713"/>
                <a:ext cx="0" cy="2816"/>
              </a:xfrm>
              <a:prstGeom prst="line">
                <a:avLst/>
              </a:prstGeom>
              <a:noFill/>
              <a:ln w="57150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-320" y="479"/>
                <a:ext cx="2340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sz="2000"/>
                  <a:t>Increasing strangeness</a:t>
                </a:r>
              </a:p>
            </p:txBody>
          </p:sp>
        </p:grpSp>
        <p:graphicFrame>
          <p:nvGraphicFramePr>
            <p:cNvPr id="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2916366"/>
                </p:ext>
              </p:extLst>
            </p:nvPr>
          </p:nvGraphicFramePr>
          <p:xfrm>
            <a:off x="627063" y="1057275"/>
            <a:ext cx="733425" cy="658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3273" name="Equation" r:id="rId4" imgW="368280" imgH="330120" progId="Equation.DSMT4">
                    <p:embed/>
                  </p:oleObj>
                </mc:Choice>
                <mc:Fallback>
                  <p:oleObj name="Equation" r:id="rId4" imgW="368280" imgH="3301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063" y="1057275"/>
                          <a:ext cx="733425" cy="658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76850830"/>
                </p:ext>
              </p:extLst>
            </p:nvPr>
          </p:nvGraphicFramePr>
          <p:xfrm>
            <a:off x="392113" y="5241925"/>
            <a:ext cx="738187" cy="738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3274" name="Equation" r:id="rId6" imgW="368280" imgH="368280" progId="Equation.DSMT4">
                    <p:embed/>
                  </p:oleObj>
                </mc:Choice>
                <mc:Fallback>
                  <p:oleObj name="Equation" r:id="rId6" imgW="368280" imgH="368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2113" y="5241925"/>
                          <a:ext cx="738187" cy="7381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8339624"/>
                </p:ext>
              </p:extLst>
            </p:nvPr>
          </p:nvGraphicFramePr>
          <p:xfrm>
            <a:off x="1636713" y="6145213"/>
            <a:ext cx="738187" cy="712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43275" name="Equation" r:id="rId8" imgW="368280" imgH="355320" progId="Equation.DSMT4">
                    <p:embed/>
                  </p:oleObj>
                </mc:Choice>
                <mc:Fallback>
                  <p:oleObj name="Equation" r:id="rId8" imgW="368280" imgH="3553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6713" y="6145213"/>
                          <a:ext cx="738187" cy="7127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H="1">
              <a:off x="1495425" y="5500688"/>
              <a:ext cx="0" cy="121285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4000" tIns="10800" rIns="54000" bIns="10800"/>
            <a:lstStyle/>
            <a:p>
              <a:endParaRPr lang="de-DE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H="1">
              <a:off x="392113" y="5487988"/>
              <a:ext cx="1109662" cy="75565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4000" tIns="10800" rIns="54000" bIns="10800"/>
            <a:lstStyle/>
            <a:p>
              <a:endParaRPr lang="de-DE"/>
            </a:p>
          </p:txBody>
        </p:sp>
      </p:grp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88910"/>
              </p:ext>
            </p:extLst>
          </p:nvPr>
        </p:nvGraphicFramePr>
        <p:xfrm>
          <a:off x="3560931" y="1891506"/>
          <a:ext cx="3863975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3276" name="Equation" r:id="rId10" imgW="2450880" imgH="1726920" progId="Equation.DSMT4">
                  <p:embed/>
                </p:oleObj>
              </mc:Choice>
              <mc:Fallback>
                <p:oleObj name="Equation" r:id="rId10" imgW="2450880" imgH="172692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931" y="1891506"/>
                        <a:ext cx="3863975" cy="2722563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rgbClr val="808080">
                            <a:alpha val="50000"/>
                          </a:srgb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15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0767" y="0"/>
            <a:ext cx="8861425" cy="579438"/>
          </a:xfrm>
        </p:spPr>
        <p:txBody>
          <a:bodyPr/>
          <a:lstStyle/>
          <a:p>
            <a:r>
              <a:rPr lang="de-DE" altLang="de-DE" dirty="0" smtClean="0"/>
              <a:t>Can </a:t>
            </a:r>
            <a:r>
              <a:rPr lang="de-DE" altLang="de-DE" dirty="0" err="1" smtClean="0"/>
              <a:t>we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measure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potential </a:t>
            </a:r>
            <a:r>
              <a:rPr lang="de-DE" altLang="de-DE" dirty="0" err="1" smtClean="0"/>
              <a:t>for</a:t>
            </a:r>
            <a:r>
              <a:rPr lang="de-DE" altLang="de-DE" dirty="0" smtClean="0"/>
              <a:t>    ? </a:t>
            </a:r>
          </a:p>
        </p:txBody>
      </p:sp>
      <p:sp>
        <p:nvSpPr>
          <p:cNvPr id="156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de-DE" dirty="0" smtClean="0"/>
              <a:t>antiprotons are optimal for the production of mass without large momenta</a:t>
            </a:r>
          </a:p>
          <a:p>
            <a:r>
              <a:rPr lang="en-US" altLang="de-DE" dirty="0" smtClean="0"/>
              <a:t>consider exclusive </a:t>
            </a:r>
            <a:r>
              <a:rPr lang="en-US" altLang="de-DE" dirty="0" err="1" smtClean="0">
                <a:latin typeface="VerdanaBar" pitchFamily="34" charset="0"/>
              </a:rPr>
              <a:t>p+</a:t>
            </a:r>
            <a:r>
              <a:rPr lang="en-US" altLang="de-DE" dirty="0" err="1" smtClean="0"/>
              <a:t>p</a:t>
            </a:r>
            <a:r>
              <a:rPr lang="en-US" altLang="de-DE" dirty="0" smtClean="0"/>
              <a:t>(A) </a:t>
            </a:r>
            <a:r>
              <a:rPr lang="en-US" altLang="de-DE" dirty="0" smtClean="0">
                <a:sym typeface="SymbolProp BT" pitchFamily="2" charset="2"/>
              </a:rPr>
              <a:t> Y+</a:t>
            </a:r>
            <a:r>
              <a:rPr lang="en-US" altLang="de-DE" dirty="0" smtClean="0">
                <a:latin typeface="VerdanaBar" pitchFamily="34" charset="0"/>
                <a:sym typeface="SymbolProp BT" pitchFamily="2" charset="2"/>
              </a:rPr>
              <a:t>Y</a:t>
            </a:r>
            <a:r>
              <a:rPr lang="en-US" altLang="de-DE" dirty="0" smtClean="0">
                <a:sym typeface="SymbolProp BT" pitchFamily="2" charset="2"/>
              </a:rPr>
              <a:t> </a:t>
            </a:r>
            <a:r>
              <a:rPr lang="en-US" altLang="de-DE" dirty="0" smtClean="0"/>
              <a:t>close to threshold </a:t>
            </a:r>
            <a:r>
              <a:rPr lang="en-US" altLang="de-DE" dirty="0" smtClean="0">
                <a:solidFill>
                  <a:schemeClr val="folHlink"/>
                </a:solidFill>
              </a:rPr>
              <a:t>within a </a:t>
            </a:r>
            <a:r>
              <a:rPr lang="en-US" altLang="de-DE" dirty="0" smtClean="0"/>
              <a:t>nucleus</a:t>
            </a:r>
          </a:p>
          <a:p>
            <a:r>
              <a:rPr lang="en-US" altLang="de-DE" dirty="0" smtClean="0">
                <a:latin typeface="Symbol" pitchFamily="18" charset="2"/>
              </a:rPr>
              <a:t>L</a:t>
            </a:r>
            <a:r>
              <a:rPr lang="en-US" altLang="de-DE" dirty="0" smtClean="0"/>
              <a:t> </a:t>
            </a:r>
            <a:r>
              <a:rPr lang="en-US" altLang="de-DE" dirty="0" smtClean="0">
                <a:solidFill>
                  <a:srgbClr val="C00000"/>
                </a:solidFill>
              </a:rPr>
              <a:t>and </a:t>
            </a:r>
            <a:r>
              <a:rPr lang="en-US" altLang="de-DE" dirty="0" smtClean="0">
                <a:latin typeface="Symbol_bar" pitchFamily="18" charset="2"/>
              </a:rPr>
              <a:t>L</a:t>
            </a:r>
            <a:r>
              <a:rPr lang="en-US" altLang="de-DE" dirty="0" smtClean="0"/>
              <a:t> that </a:t>
            </a:r>
            <a:r>
              <a:rPr lang="en-US" altLang="de-DE" dirty="0" smtClean="0">
                <a:solidFill>
                  <a:srgbClr val="C00000"/>
                </a:solidFill>
              </a:rPr>
              <a:t>leave  the nucleus </a:t>
            </a:r>
            <a:r>
              <a:rPr lang="en-US" altLang="de-DE" dirty="0" smtClean="0"/>
              <a:t>will                                                               have different asymptotic momenta                                                  depending on the respective potential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experimental complications</a:t>
            </a:r>
          </a:p>
          <a:p>
            <a:pPr lvl="1"/>
            <a:r>
              <a:rPr lang="en-US" altLang="de-DE" dirty="0" smtClean="0"/>
              <a:t>Fermi motion of struck proton </a:t>
            </a:r>
          </a:p>
          <a:p>
            <a:pPr lvl="1"/>
            <a:r>
              <a:rPr lang="en-US" altLang="de-DE" dirty="0" smtClean="0"/>
              <a:t>Non-isotropic production</a:t>
            </a:r>
          </a:p>
          <a:p>
            <a:pPr lvl="1"/>
            <a:r>
              <a:rPr lang="en-US" altLang="de-DE" dirty="0" smtClean="0"/>
              <a:t>Density distribution   U(</a:t>
            </a:r>
            <a:r>
              <a:rPr lang="en-US" altLang="de-DE" dirty="0" smtClean="0">
                <a:latin typeface="Symbol" pitchFamily="18" charset="2"/>
              </a:rPr>
              <a:t>r</a:t>
            </a:r>
            <a:r>
              <a:rPr lang="en-US" altLang="de-DE" dirty="0" smtClean="0"/>
              <a:t>) </a:t>
            </a:r>
          </a:p>
          <a:p>
            <a:pPr lvl="1"/>
            <a:r>
              <a:rPr lang="en-US" altLang="de-DE" dirty="0" smtClean="0"/>
              <a:t>Exclusiveness </a:t>
            </a:r>
          </a:p>
          <a:p>
            <a:pPr lvl="1"/>
            <a:endParaRPr lang="en-US" altLang="de-DE" dirty="0" smtClean="0"/>
          </a:p>
          <a:p>
            <a:pPr>
              <a:buFont typeface="Wingdings" pitchFamily="2" charset="2"/>
              <a:buNone/>
            </a:pPr>
            <a:r>
              <a:rPr lang="en-US" altLang="de-DE" dirty="0" smtClean="0">
                <a:sym typeface="Symbol" pitchFamily="18" charset="2"/>
              </a:rPr>
              <a:t> </a:t>
            </a:r>
            <a:r>
              <a:rPr lang="en-US" altLang="de-DE" dirty="0" smtClean="0"/>
              <a:t>need to look at </a:t>
            </a:r>
            <a:r>
              <a:rPr lang="en-US" altLang="de-DE" dirty="0" smtClean="0">
                <a:solidFill>
                  <a:schemeClr val="folHlink"/>
                </a:solidFill>
              </a:rPr>
              <a:t>average </a:t>
            </a:r>
            <a:r>
              <a:rPr lang="en-US" altLang="de-DE" i="1" dirty="0" smtClean="0">
                <a:solidFill>
                  <a:schemeClr val="folHlink"/>
                </a:solidFill>
              </a:rPr>
              <a:t>transverse</a:t>
            </a:r>
            <a:r>
              <a:rPr lang="en-US" altLang="de-DE" dirty="0" smtClean="0">
                <a:solidFill>
                  <a:schemeClr val="folHlink"/>
                </a:solidFill>
              </a:rPr>
              <a:t> momentum close to threshold of </a:t>
            </a:r>
            <a:r>
              <a:rPr lang="en-US" altLang="de-DE" i="1" dirty="0" smtClean="0">
                <a:solidFill>
                  <a:schemeClr val="folHlink"/>
                </a:solidFill>
              </a:rPr>
              <a:t>coincident Y</a:t>
            </a:r>
            <a:r>
              <a:rPr lang="en-US" altLang="de-DE" i="1" dirty="0" smtClean="0">
                <a:solidFill>
                  <a:schemeClr val="folHlink"/>
                </a:solidFill>
                <a:latin typeface="VerdanaBar" pitchFamily="34" charset="0"/>
              </a:rPr>
              <a:t>Y</a:t>
            </a:r>
            <a:r>
              <a:rPr lang="en-US" altLang="de-DE" i="1" dirty="0" smtClean="0">
                <a:solidFill>
                  <a:schemeClr val="folHlink"/>
                </a:solidFill>
              </a:rPr>
              <a:t> </a:t>
            </a:r>
            <a:r>
              <a:rPr lang="en-US" altLang="de-DE" dirty="0" smtClean="0">
                <a:solidFill>
                  <a:schemeClr val="folHlink"/>
                </a:solidFill>
              </a:rPr>
              <a:t>pairs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59563" y="2052946"/>
            <a:ext cx="1503362" cy="2311400"/>
            <a:chOff x="4195" y="1117"/>
            <a:chExt cx="947" cy="1456"/>
          </a:xfrm>
        </p:grpSpPr>
        <p:sp>
          <p:nvSpPr>
            <p:cNvPr id="9233" name="Oval 5"/>
            <p:cNvSpPr>
              <a:spLocks noChangeArrowheads="1"/>
            </p:cNvSpPr>
            <p:nvPr/>
          </p:nvSpPr>
          <p:spPr bwMode="auto">
            <a:xfrm>
              <a:off x="4195" y="1117"/>
              <a:ext cx="947" cy="948"/>
            </a:xfrm>
            <a:prstGeom prst="ellipse">
              <a:avLst/>
            </a:prstGeom>
            <a:gradFill rotWithShape="1">
              <a:gsLst>
                <a:gs pos="0">
                  <a:srgbClr val="FF99FF"/>
                </a:gs>
                <a:gs pos="100000">
                  <a:srgbClr val="7647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9234" name="Group 6"/>
            <p:cNvGrpSpPr>
              <a:grpSpLocks/>
            </p:cNvGrpSpPr>
            <p:nvPr/>
          </p:nvGrpSpPr>
          <p:grpSpPr bwMode="auto">
            <a:xfrm>
              <a:off x="4392" y="1640"/>
              <a:ext cx="487" cy="933"/>
              <a:chOff x="4392" y="1640"/>
              <a:chExt cx="487" cy="933"/>
            </a:xfrm>
          </p:grpSpPr>
          <p:sp>
            <p:nvSpPr>
              <p:cNvPr id="9235" name="Oval 7"/>
              <p:cNvSpPr>
                <a:spLocks noChangeArrowheads="1"/>
              </p:cNvSpPr>
              <p:nvPr/>
            </p:nvSpPr>
            <p:spPr bwMode="auto">
              <a:xfrm>
                <a:off x="4510" y="1640"/>
                <a:ext cx="192" cy="193"/>
              </a:xfrm>
              <a:prstGeom prst="ellipse">
                <a:avLst/>
              </a:prstGeom>
              <a:gradFill rotWithShape="1">
                <a:gsLst>
                  <a:gs pos="0">
                    <a:srgbClr val="FF0000">
                      <a:alpha val="40999"/>
                    </a:srgbClr>
                  </a:gs>
                  <a:gs pos="100000">
                    <a:srgbClr val="760000">
                      <a:alpha val="39998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54000" tIns="10800" rIns="54000" bIns="10800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9236" name="Oval 8"/>
              <p:cNvSpPr>
                <a:spLocks noChangeArrowheads="1"/>
              </p:cNvSpPr>
              <p:nvPr/>
            </p:nvSpPr>
            <p:spPr bwMode="auto">
              <a:xfrm>
                <a:off x="4517" y="2380"/>
                <a:ext cx="192" cy="19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54000" tIns="10800" rIns="54000" bIns="10800" anchor="ctr"/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graphicFrame>
            <p:nvGraphicFramePr>
              <p:cNvPr id="9221" name="Object 5"/>
              <p:cNvGraphicFramePr>
                <a:graphicFrameLocks noChangeAspect="1"/>
              </p:cNvGraphicFramePr>
              <p:nvPr/>
            </p:nvGraphicFramePr>
            <p:xfrm>
              <a:off x="4767" y="2384"/>
              <a:ext cx="112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29036" name="Equation" r:id="rId4" imgW="177480" imgH="266400" progId="Equation.DSMT4">
                      <p:embed/>
                    </p:oleObj>
                  </mc:Choice>
                  <mc:Fallback>
                    <p:oleObj name="Equation" r:id="rId4" imgW="177480" imgH="2664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67" y="2384"/>
                            <a:ext cx="112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237" name="Text Box 10"/>
              <p:cNvSpPr txBox="1">
                <a:spLocks noChangeArrowheads="1"/>
              </p:cNvSpPr>
              <p:nvPr/>
            </p:nvSpPr>
            <p:spPr bwMode="auto">
              <a:xfrm>
                <a:off x="4392" y="1669"/>
                <a:ext cx="23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54000" tIns="10800" rIns="54000" bIns="10800">
                <a:spAutoFit/>
              </a:bodyPr>
              <a:lstStyle>
                <a:lvl1pPr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6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de-DE" i="1">
                    <a:solidFill>
                      <a:srgbClr val="FFCCFF"/>
                    </a:solidFill>
                  </a:rPr>
                  <a:t>p</a:t>
                </a:r>
              </a:p>
            </p:txBody>
          </p:sp>
          <p:sp>
            <p:nvSpPr>
              <p:cNvPr id="9238" name="Line 11"/>
              <p:cNvSpPr>
                <a:spLocks noChangeShapeType="1"/>
              </p:cNvSpPr>
              <p:nvPr/>
            </p:nvSpPr>
            <p:spPr bwMode="auto">
              <a:xfrm flipV="1">
                <a:off x="4618" y="1790"/>
                <a:ext cx="0" cy="55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4000" tIns="10800" rIns="54000" bIns="10800"/>
              <a:lstStyle/>
              <a:p>
                <a:endParaRPr lang="de-DE"/>
              </a:p>
            </p:txBody>
          </p:sp>
        </p:grp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924550" y="1664008"/>
            <a:ext cx="2914650" cy="1209675"/>
            <a:chOff x="3732" y="872"/>
            <a:chExt cx="1836" cy="762"/>
          </a:xfrm>
        </p:grpSpPr>
        <p:sp>
          <p:nvSpPr>
            <p:cNvPr id="9229" name="Line 13"/>
            <p:cNvSpPr>
              <a:spLocks noChangeShapeType="1"/>
            </p:cNvSpPr>
            <p:nvPr/>
          </p:nvSpPr>
          <p:spPr bwMode="auto">
            <a:xfrm flipV="1">
              <a:off x="4721" y="1185"/>
              <a:ext cx="400" cy="449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prstDash val="sysDot"/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4000" tIns="10800" rIns="54000" bIns="10800"/>
            <a:lstStyle/>
            <a:p>
              <a:endParaRPr lang="de-DE"/>
            </a:p>
          </p:txBody>
        </p:sp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H="1" flipV="1">
              <a:off x="4002" y="1486"/>
              <a:ext cx="466" cy="145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4000" tIns="10800" rIns="54000" bIns="10800"/>
            <a:lstStyle/>
            <a:p>
              <a:endParaRPr lang="de-DE"/>
            </a:p>
          </p:txBody>
        </p:sp>
        <p:sp>
          <p:nvSpPr>
            <p:cNvPr id="9231" name="Oval 15"/>
            <p:cNvSpPr>
              <a:spLocks noChangeArrowheads="1"/>
            </p:cNvSpPr>
            <p:nvPr/>
          </p:nvSpPr>
          <p:spPr bwMode="auto">
            <a:xfrm>
              <a:off x="5091" y="1015"/>
              <a:ext cx="192" cy="193"/>
            </a:xfrm>
            <a:prstGeom prst="ellipse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4776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aphicFrame>
          <p:nvGraphicFramePr>
            <p:cNvPr id="9219" name="Object 3"/>
            <p:cNvGraphicFramePr>
              <a:graphicFrameLocks noChangeAspect="1"/>
            </p:cNvGraphicFramePr>
            <p:nvPr/>
          </p:nvGraphicFramePr>
          <p:xfrm>
            <a:off x="5328" y="872"/>
            <a:ext cx="240" cy="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9037" name="Equation" r:id="rId6" imgW="190440" imgH="241200" progId="Equation.DSMT4">
                    <p:embed/>
                  </p:oleObj>
                </mc:Choice>
                <mc:Fallback>
                  <p:oleObj name="Equation" r:id="rId6" imgW="19044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28" y="872"/>
                          <a:ext cx="240" cy="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" name="Object 4"/>
            <p:cNvGraphicFramePr>
              <a:graphicFrameLocks noChangeAspect="1"/>
            </p:cNvGraphicFramePr>
            <p:nvPr/>
          </p:nvGraphicFramePr>
          <p:xfrm>
            <a:off x="3732" y="1081"/>
            <a:ext cx="248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9038" name="Equation" r:id="rId8" imgW="190440" imgH="190440" progId="Equation.DSMT4">
                    <p:embed/>
                  </p:oleObj>
                </mc:Choice>
                <mc:Fallback>
                  <p:oleObj name="Equation" r:id="rId8" imgW="19044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2" y="1081"/>
                          <a:ext cx="248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2" name="Oval 18"/>
            <p:cNvSpPr>
              <a:spLocks noChangeArrowheads="1"/>
            </p:cNvSpPr>
            <p:nvPr/>
          </p:nvSpPr>
          <p:spPr bwMode="auto">
            <a:xfrm>
              <a:off x="3798" y="1327"/>
              <a:ext cx="192" cy="19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789245"/>
              </p:ext>
            </p:extLst>
          </p:nvPr>
        </p:nvGraphicFramePr>
        <p:xfrm>
          <a:off x="7644000" y="-62974"/>
          <a:ext cx="44450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9039" name="Equation" r:id="rId10" imgW="190440" imgH="241200" progId="Equation.DSMT4">
                  <p:embed/>
                </p:oleObj>
              </mc:Choice>
              <mc:Fallback>
                <p:oleObj name="Equation" r:id="rId10" imgW="190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4000" y="-62974"/>
                        <a:ext cx="44450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7070725" y="2716521"/>
            <a:ext cx="554038" cy="306387"/>
            <a:chOff x="4454" y="1535"/>
            <a:chExt cx="349" cy="193"/>
          </a:xfrm>
        </p:grpSpPr>
        <p:sp>
          <p:nvSpPr>
            <p:cNvPr id="9227" name="Oval 21"/>
            <p:cNvSpPr>
              <a:spLocks noChangeArrowheads="1"/>
            </p:cNvSpPr>
            <p:nvPr/>
          </p:nvSpPr>
          <p:spPr bwMode="auto">
            <a:xfrm>
              <a:off x="4611" y="1535"/>
              <a:ext cx="192" cy="193"/>
            </a:xfrm>
            <a:prstGeom prst="ellipse">
              <a:avLst/>
            </a:prstGeom>
            <a:gradFill rotWithShape="1">
              <a:gsLst>
                <a:gs pos="0">
                  <a:srgbClr val="99FF66"/>
                </a:gs>
                <a:gs pos="100000">
                  <a:srgbClr val="47762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9228" name="Oval 22"/>
            <p:cNvSpPr>
              <a:spLocks noChangeArrowheads="1"/>
            </p:cNvSpPr>
            <p:nvPr/>
          </p:nvSpPr>
          <p:spPr bwMode="auto">
            <a:xfrm>
              <a:off x="4454" y="1535"/>
              <a:ext cx="192" cy="193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767647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54000" tIns="10800" rIns="54000" bIns="10800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23" name="Rechteck 22"/>
          <p:cNvSpPr/>
          <p:nvPr/>
        </p:nvSpPr>
        <p:spPr>
          <a:xfrm>
            <a:off x="5985165" y="6315989"/>
            <a:ext cx="22507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0" lang="de-DE" altLang="de-DE" sz="1200" dirty="0" smtClean="0">
                <a:solidFill>
                  <a:srgbClr val="00B050"/>
                </a:solidFill>
              </a:rPr>
              <a:t>J.P., PLB</a:t>
            </a:r>
            <a:r>
              <a:rPr kumimoji="0" lang="de-DE" altLang="de-DE" sz="1200" dirty="0" smtClean="0">
                <a:solidFill>
                  <a:srgbClr val="00B050"/>
                </a:solidFill>
                <a:latin typeface="Symbol_bar" pitchFamily="18" charset="2"/>
              </a:rPr>
              <a:t> </a:t>
            </a:r>
            <a:r>
              <a:rPr kumimoji="0" lang="de-DE" altLang="de-DE" sz="1200" b="1" dirty="0">
                <a:solidFill>
                  <a:srgbClr val="00B050"/>
                </a:solidFill>
              </a:rPr>
              <a:t>669</a:t>
            </a:r>
            <a:r>
              <a:rPr kumimoji="0" lang="de-DE" altLang="de-DE" sz="1200" dirty="0">
                <a:solidFill>
                  <a:srgbClr val="00B050"/>
                </a:solidFill>
              </a:rPr>
              <a:t> (2008) 306</a:t>
            </a:r>
            <a:endParaRPr lang="de-DE" sz="1200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264795"/>
              </p:ext>
            </p:extLst>
          </p:nvPr>
        </p:nvGraphicFramePr>
        <p:xfrm>
          <a:off x="2949762" y="5447664"/>
          <a:ext cx="2742079" cy="8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9040" name="Equation" r:id="rId12" imgW="1523880" imgH="482400" progId="Equation.DSMT4">
                  <p:embed/>
                </p:oleObj>
              </mc:Choice>
              <mc:Fallback>
                <p:oleObj name="Equation" r:id="rId12" imgW="15238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49762" y="5447664"/>
                        <a:ext cx="2742079" cy="8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794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68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68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68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68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68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68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68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68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8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687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877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VSETTINGS" val="1"/>
  <p:tag name="ADVSHOWMETER" val="0"/>
  <p:tag name="ADVGLOBALTRANSITION" val="-1"/>
  <p:tag name="ADVSCREENWIDTH" val="800"/>
  <p:tag name="ADVSCREENHEIGHT" val="600"/>
  <p:tag name="ADVFASTTRANSITIONS" val="1"/>
  <p:tag name="ADVGAMMA" val="0.000000"/>
  <p:tag name="ADVDIMBULLETS" val="0"/>
  <p:tag name="ADVPANSCAN" val="0"/>
  <p:tag name="ADVBEVELING" val="1"/>
  <p:tag name="ADVSHADOWS" val="1"/>
  <p:tag name="ADVAATEXT" val="1"/>
  <p:tag name="ADVAASHAPES" val="1"/>
</p:tagLst>
</file>

<file path=ppt/theme/theme1.xml><?xml version="1.0" encoding="utf-8"?>
<a:theme xmlns:a="http://schemas.openxmlformats.org/drawingml/2006/main" name="Biologie2002">
  <a:themeElements>
    <a:clrScheme name="Biologie2002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iologie200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54000" tIns="10800" rIns="54000" bIns="10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54000" tIns="10800" rIns="54000" bIns="1080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iologie2002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iologie2002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ogie2002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iologie2002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iologie2002 2">
    <a:dk1>
      <a:srgbClr val="000000"/>
    </a:dk1>
    <a:lt1>
      <a:srgbClr val="EAEAEA"/>
    </a:lt1>
    <a:dk2>
      <a:srgbClr val="003366"/>
    </a:dk2>
    <a:lt2>
      <a:srgbClr val="EAEAEA"/>
    </a:lt2>
    <a:accent1>
      <a:srgbClr val="FFFFFF"/>
    </a:accent1>
    <a:accent2>
      <a:srgbClr val="DDDDDD"/>
    </a:accent2>
    <a:accent3>
      <a:srgbClr val="F3F3F3"/>
    </a:accent3>
    <a:accent4>
      <a:srgbClr val="000000"/>
    </a:accent4>
    <a:accent5>
      <a:srgbClr val="FFFFFF"/>
    </a:accent5>
    <a:accent6>
      <a:srgbClr val="C8C8C8"/>
    </a:accent6>
    <a:hlink>
      <a:srgbClr val="336699"/>
    </a:hlink>
    <a:folHlink>
      <a:srgbClr val="9A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1889</Words>
  <Application>Microsoft Office PowerPoint</Application>
  <PresentationFormat>Bildschirmpräsentation (4:3)</PresentationFormat>
  <Paragraphs>375</Paragraphs>
  <Slides>22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Arial</vt:lpstr>
      <vt:lpstr>Wingdings</vt:lpstr>
      <vt:lpstr>Verdana</vt:lpstr>
      <vt:lpstr>VerdanaBar</vt:lpstr>
      <vt:lpstr>Symbol_bar</vt:lpstr>
      <vt:lpstr>Symbol</vt:lpstr>
      <vt:lpstr>SymbolProp BT</vt:lpstr>
      <vt:lpstr>Times New Roman</vt:lpstr>
      <vt:lpstr>Biologie2002</vt:lpstr>
      <vt:lpstr>Equation</vt:lpstr>
      <vt:lpstr>PowerPoint-Präsentation</vt:lpstr>
      <vt:lpstr>PowerPoint-Präsentation</vt:lpstr>
      <vt:lpstr>PowerPoint-Präsentation</vt:lpstr>
      <vt:lpstr>Heavy Neutron Stars</vt:lpstr>
      <vt:lpstr>The short range challenge (I) </vt:lpstr>
      <vt:lpstr>The short range challenge (II)  </vt:lpstr>
      <vt:lpstr>G-Parity and NN Potential</vt:lpstr>
      <vt:lpstr>Nuclei with (anti)hyperons</vt:lpstr>
      <vt:lpstr>Can we measure the potential for    ? </vt:lpstr>
      <vt:lpstr>GiBUU 1.5</vt:lpstr>
      <vt:lpstr>GiBUU Simulations</vt:lpstr>
      <vt:lpstr>Scan of L potential</vt:lpstr>
      <vt:lpstr>Scan of L potential</vt:lpstr>
      <vt:lpstr>Other |s|=1 channels @ 1000MeV</vt:lpstr>
      <vt:lpstr>Probing the neutron skin of nuclei</vt:lpstr>
      <vt:lpstr>Reactions within the neutron skin</vt:lpstr>
      <vt:lpstr>Further options</vt:lpstr>
      <vt:lpstr>PowerPoint-Präsentation</vt:lpstr>
      <vt:lpstr>Requirements</vt:lpstr>
      <vt:lpstr>PowerPoint-Präsentation</vt:lpstr>
      <vt:lpstr>Scan of L potential</vt:lpstr>
      <vt:lpstr>pt distributions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vielen Facetten seltsamer Hadronen</dc:title>
  <dc:creator>Josef Pochodzalla</dc:creator>
  <cp:lastModifiedBy>Josef Pochodzalla</cp:lastModifiedBy>
  <cp:revision>1594</cp:revision>
  <cp:lastPrinted>2012-10-10T14:16:52Z</cp:lastPrinted>
  <dcterms:created xsi:type="dcterms:W3CDTF">2000-01-25T10:26:52Z</dcterms:created>
  <dcterms:modified xsi:type="dcterms:W3CDTF">2014-03-11T14:54:40Z</dcterms:modified>
</cp:coreProperties>
</file>