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0"/>
  </p:notesMasterIdLst>
  <p:handoutMasterIdLst>
    <p:handoutMasterId r:id="rId21"/>
  </p:handoutMasterIdLst>
  <p:sldIdLst>
    <p:sldId id="259" r:id="rId2"/>
    <p:sldId id="271" r:id="rId3"/>
    <p:sldId id="294" r:id="rId4"/>
    <p:sldId id="283" r:id="rId5"/>
    <p:sldId id="284" r:id="rId6"/>
    <p:sldId id="285" r:id="rId7"/>
    <p:sldId id="286" r:id="rId8"/>
    <p:sldId id="287" r:id="rId9"/>
    <p:sldId id="295" r:id="rId10"/>
    <p:sldId id="288" r:id="rId11"/>
    <p:sldId id="289" r:id="rId12"/>
    <p:sldId id="293" r:id="rId13"/>
    <p:sldId id="290" r:id="rId14"/>
    <p:sldId id="272" r:id="rId15"/>
    <p:sldId id="291" r:id="rId16"/>
    <p:sldId id="292" r:id="rId17"/>
    <p:sldId id="281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B19"/>
    <a:srgbClr val="1A4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94680" autoAdjust="0"/>
  </p:normalViewPr>
  <p:slideViewPr>
    <p:cSldViewPr>
      <p:cViewPr>
        <p:scale>
          <a:sx n="98" d="100"/>
          <a:sy n="98" d="100"/>
        </p:scale>
        <p:origin x="-1160" y="-424"/>
      </p:cViewPr>
      <p:guideLst>
        <p:guide orient="horz" pos="799"/>
        <p:guide orient="horz" pos="3974"/>
        <p:guide pos="5556"/>
        <p:guide pos="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Monthly Operator </a:t>
            </a:r>
            <a:r>
              <a:rPr lang="en-US" dirty="0"/>
              <a:t>User Beam Support Requests</a:t>
            </a:r>
          </a:p>
        </c:rich>
      </c:tx>
      <c:layout>
        <c:manualLayout>
          <c:xMode val="edge"/>
          <c:yMode val="edge"/>
          <c:x val="0.133472139979865"/>
          <c:y val="0.0225626303829946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Operator User Beam Support Requests</c:v>
          </c:tx>
          <c:marker>
            <c:symbol val="none"/>
          </c:marker>
          <c:xVal>
            <c:strRef>
              <c:f>Sheet1!$A$2:$A$62</c:f>
              <c:strCache>
                <c:ptCount val="61"/>
                <c:pt idx="0">
                  <c:v>2009-03</c:v>
                </c:pt>
                <c:pt idx="1">
                  <c:v>2009-05</c:v>
                </c:pt>
                <c:pt idx="2">
                  <c:v>2009-08</c:v>
                </c:pt>
                <c:pt idx="3">
                  <c:v>2009-09</c:v>
                </c:pt>
                <c:pt idx="4">
                  <c:v>2009-10</c:v>
                </c:pt>
                <c:pt idx="5">
                  <c:v>2009-11</c:v>
                </c:pt>
                <c:pt idx="6">
                  <c:v>2009-12</c:v>
                </c:pt>
                <c:pt idx="7">
                  <c:v>2010-02</c:v>
                </c:pt>
                <c:pt idx="8">
                  <c:v>2010-03</c:v>
                </c:pt>
                <c:pt idx="9">
                  <c:v>2010-04</c:v>
                </c:pt>
                <c:pt idx="10">
                  <c:v>2010-05</c:v>
                </c:pt>
                <c:pt idx="11">
                  <c:v>2010-06</c:v>
                </c:pt>
                <c:pt idx="12">
                  <c:v>2010-07</c:v>
                </c:pt>
                <c:pt idx="13">
                  <c:v>2010-08</c:v>
                </c:pt>
                <c:pt idx="14">
                  <c:v>2010-09</c:v>
                </c:pt>
                <c:pt idx="15">
                  <c:v>2010-10</c:v>
                </c:pt>
                <c:pt idx="16">
                  <c:v>2010-11</c:v>
                </c:pt>
                <c:pt idx="17">
                  <c:v>2010-12</c:v>
                </c:pt>
                <c:pt idx="18">
                  <c:v>2011-02</c:v>
                </c:pt>
                <c:pt idx="19">
                  <c:v>2011-03</c:v>
                </c:pt>
                <c:pt idx="20">
                  <c:v>2011-04</c:v>
                </c:pt>
                <c:pt idx="21">
                  <c:v>2011-05</c:v>
                </c:pt>
                <c:pt idx="22">
                  <c:v>2011-06</c:v>
                </c:pt>
                <c:pt idx="23">
                  <c:v>2011-07</c:v>
                </c:pt>
                <c:pt idx="24">
                  <c:v>2011-08</c:v>
                </c:pt>
                <c:pt idx="25">
                  <c:v>2011-09</c:v>
                </c:pt>
                <c:pt idx="26">
                  <c:v>2011-10</c:v>
                </c:pt>
                <c:pt idx="27">
                  <c:v>2011-11</c:v>
                </c:pt>
                <c:pt idx="28">
                  <c:v>2011-12</c:v>
                </c:pt>
                <c:pt idx="29">
                  <c:v>2012-02</c:v>
                </c:pt>
                <c:pt idx="30">
                  <c:v>2012-03</c:v>
                </c:pt>
                <c:pt idx="31">
                  <c:v>2012-04</c:v>
                </c:pt>
                <c:pt idx="32">
                  <c:v>2012-05</c:v>
                </c:pt>
                <c:pt idx="33">
                  <c:v>2012-06</c:v>
                </c:pt>
                <c:pt idx="34">
                  <c:v>2012-07</c:v>
                </c:pt>
                <c:pt idx="35">
                  <c:v>2012-08</c:v>
                </c:pt>
                <c:pt idx="36">
                  <c:v>2012-09</c:v>
                </c:pt>
                <c:pt idx="37">
                  <c:v>2012-10</c:v>
                </c:pt>
                <c:pt idx="38">
                  <c:v>2012-11</c:v>
                </c:pt>
                <c:pt idx="39">
                  <c:v>2012-12</c:v>
                </c:pt>
                <c:pt idx="40">
                  <c:v>2013-01</c:v>
                </c:pt>
                <c:pt idx="41">
                  <c:v>2013-02</c:v>
                </c:pt>
                <c:pt idx="42">
                  <c:v>2013-03</c:v>
                </c:pt>
                <c:pt idx="43">
                  <c:v>2013-04</c:v>
                </c:pt>
                <c:pt idx="44">
                  <c:v>2013-05</c:v>
                </c:pt>
                <c:pt idx="45">
                  <c:v>2013-06</c:v>
                </c:pt>
                <c:pt idx="46">
                  <c:v>2013-07</c:v>
                </c:pt>
                <c:pt idx="47">
                  <c:v>2013-08</c:v>
                </c:pt>
                <c:pt idx="48">
                  <c:v>2013-09</c:v>
                </c:pt>
                <c:pt idx="49">
                  <c:v>2013-10</c:v>
                </c:pt>
                <c:pt idx="50">
                  <c:v>2013-11</c:v>
                </c:pt>
                <c:pt idx="51">
                  <c:v>2013-12</c:v>
                </c:pt>
                <c:pt idx="52">
                  <c:v>2014-01</c:v>
                </c:pt>
                <c:pt idx="53">
                  <c:v>2014-02</c:v>
                </c:pt>
                <c:pt idx="54">
                  <c:v>2014-03</c:v>
                </c:pt>
                <c:pt idx="55">
                  <c:v>2014-04</c:v>
                </c:pt>
                <c:pt idx="56">
                  <c:v>2014-05</c:v>
                </c:pt>
                <c:pt idx="57">
                  <c:v>2014-06</c:v>
                </c:pt>
                <c:pt idx="58">
                  <c:v>2014-07</c:v>
                </c:pt>
                <c:pt idx="59">
                  <c:v>2014-08</c:v>
                </c:pt>
                <c:pt idx="60">
                  <c:v>2014-09</c:v>
                </c:pt>
              </c:strCache>
            </c:strRef>
          </c:xVal>
          <c:yVal>
            <c:numRef>
              <c:f>Sheet1!$O$2:$O$62</c:f>
              <c:numCache>
                <c:formatCode>General</c:formatCode>
                <c:ptCount val="61"/>
                <c:pt idx="0">
                  <c:v>1.0</c:v>
                </c:pt>
                <c:pt idx="1">
                  <c:v>1.0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11.0</c:v>
                </c:pt>
                <c:pt idx="6">
                  <c:v>7.0</c:v>
                </c:pt>
                <c:pt idx="7">
                  <c:v>16.0</c:v>
                </c:pt>
                <c:pt idx="8">
                  <c:v>11.0</c:v>
                </c:pt>
                <c:pt idx="9">
                  <c:v>18.0</c:v>
                </c:pt>
                <c:pt idx="10">
                  <c:v>11.0</c:v>
                </c:pt>
                <c:pt idx="11">
                  <c:v>10.0</c:v>
                </c:pt>
                <c:pt idx="12">
                  <c:v>54.0</c:v>
                </c:pt>
                <c:pt idx="13">
                  <c:v>57.0</c:v>
                </c:pt>
                <c:pt idx="14">
                  <c:v>19.0</c:v>
                </c:pt>
                <c:pt idx="15">
                  <c:v>63.0</c:v>
                </c:pt>
                <c:pt idx="16">
                  <c:v>61.0</c:v>
                </c:pt>
                <c:pt idx="17">
                  <c:v>39.0</c:v>
                </c:pt>
                <c:pt idx="18">
                  <c:v>36.0</c:v>
                </c:pt>
                <c:pt idx="19">
                  <c:v>82.0</c:v>
                </c:pt>
                <c:pt idx="20">
                  <c:v>48.0</c:v>
                </c:pt>
                <c:pt idx="21">
                  <c:v>31.0</c:v>
                </c:pt>
                <c:pt idx="22">
                  <c:v>66.0</c:v>
                </c:pt>
                <c:pt idx="23">
                  <c:v>83.0</c:v>
                </c:pt>
                <c:pt idx="24">
                  <c:v>75.0</c:v>
                </c:pt>
                <c:pt idx="25">
                  <c:v>24.0</c:v>
                </c:pt>
                <c:pt idx="26">
                  <c:v>53.0</c:v>
                </c:pt>
                <c:pt idx="27">
                  <c:v>52.0</c:v>
                </c:pt>
                <c:pt idx="28">
                  <c:v>52.0</c:v>
                </c:pt>
                <c:pt idx="29">
                  <c:v>61.0</c:v>
                </c:pt>
                <c:pt idx="30">
                  <c:v>84.0</c:v>
                </c:pt>
                <c:pt idx="31">
                  <c:v>101.0</c:v>
                </c:pt>
                <c:pt idx="32">
                  <c:v>40.0</c:v>
                </c:pt>
                <c:pt idx="33">
                  <c:v>89.0</c:v>
                </c:pt>
                <c:pt idx="34">
                  <c:v>73.0</c:v>
                </c:pt>
                <c:pt idx="35">
                  <c:v>82.0</c:v>
                </c:pt>
                <c:pt idx="36">
                  <c:v>79.0</c:v>
                </c:pt>
                <c:pt idx="37">
                  <c:v>72.0</c:v>
                </c:pt>
                <c:pt idx="38">
                  <c:v>73.0</c:v>
                </c:pt>
                <c:pt idx="39">
                  <c:v>44.0</c:v>
                </c:pt>
                <c:pt idx="40">
                  <c:v>1.0</c:v>
                </c:pt>
                <c:pt idx="41">
                  <c:v>71.0</c:v>
                </c:pt>
                <c:pt idx="42">
                  <c:v>65.0</c:v>
                </c:pt>
                <c:pt idx="43">
                  <c:v>62.0</c:v>
                </c:pt>
                <c:pt idx="44">
                  <c:v>25.0</c:v>
                </c:pt>
                <c:pt idx="45">
                  <c:v>100.0</c:v>
                </c:pt>
                <c:pt idx="46">
                  <c:v>84.0</c:v>
                </c:pt>
                <c:pt idx="47">
                  <c:v>87.0</c:v>
                </c:pt>
                <c:pt idx="48">
                  <c:v>24.0</c:v>
                </c:pt>
                <c:pt idx="49">
                  <c:v>91.0</c:v>
                </c:pt>
                <c:pt idx="50">
                  <c:v>73.0</c:v>
                </c:pt>
                <c:pt idx="51">
                  <c:v>69.0</c:v>
                </c:pt>
                <c:pt idx="52">
                  <c:v>1.0</c:v>
                </c:pt>
                <c:pt idx="53">
                  <c:v>73.0</c:v>
                </c:pt>
                <c:pt idx="54">
                  <c:v>76.0</c:v>
                </c:pt>
                <c:pt idx="55">
                  <c:v>48.0</c:v>
                </c:pt>
                <c:pt idx="56">
                  <c:v>39.0</c:v>
                </c:pt>
                <c:pt idx="57">
                  <c:v>95.0</c:v>
                </c:pt>
                <c:pt idx="58">
                  <c:v>58.0</c:v>
                </c:pt>
                <c:pt idx="59">
                  <c:v>76.0</c:v>
                </c:pt>
                <c:pt idx="60">
                  <c:v>71.0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0595320"/>
        <c:axId val="2110598376"/>
      </c:scatterChart>
      <c:valAx>
        <c:axId val="21105953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10598376"/>
        <c:crosses val="autoZero"/>
        <c:crossBetween val="midCat"/>
      </c:valAx>
      <c:valAx>
        <c:axId val="2110598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5953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User</a:t>
            </a:r>
            <a:r>
              <a:rPr lang="en-US" baseline="0"/>
              <a:t> Requests Needing Beamline Scientist Assistance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3"/>
          <c:order val="0"/>
          <c:tx>
            <c:strRef>
              <c:f>Sheet2!$O$1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xVal>
            <c:strRef>
              <c:f>Sheet2!$A$2:$A$49</c:f>
              <c:strCache>
                <c:ptCount val="48"/>
                <c:pt idx="0">
                  <c:v>2010-07</c:v>
                </c:pt>
                <c:pt idx="1">
                  <c:v>2010-08</c:v>
                </c:pt>
                <c:pt idx="2">
                  <c:v>2010-09</c:v>
                </c:pt>
                <c:pt idx="3">
                  <c:v>2010-10</c:v>
                </c:pt>
                <c:pt idx="4">
                  <c:v>2010-11</c:v>
                </c:pt>
                <c:pt idx="5">
                  <c:v>2010-12</c:v>
                </c:pt>
                <c:pt idx="6">
                  <c:v>2011-02</c:v>
                </c:pt>
                <c:pt idx="7">
                  <c:v>2011-03</c:v>
                </c:pt>
                <c:pt idx="8">
                  <c:v>2011-04</c:v>
                </c:pt>
                <c:pt idx="9">
                  <c:v>2011-05</c:v>
                </c:pt>
                <c:pt idx="10">
                  <c:v>2011-06</c:v>
                </c:pt>
                <c:pt idx="11">
                  <c:v>2011-07</c:v>
                </c:pt>
                <c:pt idx="12">
                  <c:v>2011-08</c:v>
                </c:pt>
                <c:pt idx="13">
                  <c:v>2011-09</c:v>
                </c:pt>
                <c:pt idx="14">
                  <c:v>2011-10</c:v>
                </c:pt>
                <c:pt idx="15">
                  <c:v>2011-11</c:v>
                </c:pt>
                <c:pt idx="16">
                  <c:v>2011-12</c:v>
                </c:pt>
                <c:pt idx="17">
                  <c:v>2012-02</c:v>
                </c:pt>
                <c:pt idx="18">
                  <c:v>2012-03</c:v>
                </c:pt>
                <c:pt idx="19">
                  <c:v>2012-04</c:v>
                </c:pt>
                <c:pt idx="20">
                  <c:v>2012-05</c:v>
                </c:pt>
                <c:pt idx="21">
                  <c:v>2012-06</c:v>
                </c:pt>
                <c:pt idx="22">
                  <c:v>2012-07</c:v>
                </c:pt>
                <c:pt idx="23">
                  <c:v>2012-08</c:v>
                </c:pt>
                <c:pt idx="24">
                  <c:v>2012-09</c:v>
                </c:pt>
                <c:pt idx="25">
                  <c:v>2012-10</c:v>
                </c:pt>
                <c:pt idx="26">
                  <c:v>2012-11</c:v>
                </c:pt>
                <c:pt idx="27">
                  <c:v>2012-12</c:v>
                </c:pt>
                <c:pt idx="28">
                  <c:v>2013-02</c:v>
                </c:pt>
                <c:pt idx="29">
                  <c:v>2013-03</c:v>
                </c:pt>
                <c:pt idx="30">
                  <c:v>2013-04</c:v>
                </c:pt>
                <c:pt idx="31">
                  <c:v>2013-05</c:v>
                </c:pt>
                <c:pt idx="32">
                  <c:v>2013-06</c:v>
                </c:pt>
                <c:pt idx="33">
                  <c:v>2013-07</c:v>
                </c:pt>
                <c:pt idx="34">
                  <c:v>2013-08</c:v>
                </c:pt>
                <c:pt idx="35">
                  <c:v>2013-09</c:v>
                </c:pt>
                <c:pt idx="36">
                  <c:v>2013-10</c:v>
                </c:pt>
                <c:pt idx="37">
                  <c:v>2013-11</c:v>
                </c:pt>
                <c:pt idx="38">
                  <c:v>2013-12</c:v>
                </c:pt>
                <c:pt idx="39">
                  <c:v>2014-02</c:v>
                </c:pt>
                <c:pt idx="40">
                  <c:v>2014-03</c:v>
                </c:pt>
                <c:pt idx="41">
                  <c:v>2014-04</c:v>
                </c:pt>
                <c:pt idx="42">
                  <c:v>2014-05</c:v>
                </c:pt>
                <c:pt idx="43">
                  <c:v>2014-06</c:v>
                </c:pt>
                <c:pt idx="44">
                  <c:v>2014-07</c:v>
                </c:pt>
                <c:pt idx="45">
                  <c:v>2014-08</c:v>
                </c:pt>
                <c:pt idx="46">
                  <c:v>2014-09</c:v>
                </c:pt>
                <c:pt idx="47">
                  <c:v>2014-10</c:v>
                </c:pt>
              </c:strCache>
            </c:strRef>
          </c:xVal>
          <c:yVal>
            <c:numRef>
              <c:f>Sheet2!$O$2:$O$49</c:f>
              <c:numCache>
                <c:formatCode>General</c:formatCode>
                <c:ptCount val="48"/>
                <c:pt idx="0">
                  <c:v>17.0</c:v>
                </c:pt>
                <c:pt idx="1">
                  <c:v>8.0</c:v>
                </c:pt>
                <c:pt idx="2">
                  <c:v>1.0</c:v>
                </c:pt>
                <c:pt idx="3">
                  <c:v>5.0</c:v>
                </c:pt>
                <c:pt idx="4">
                  <c:v>6.0</c:v>
                </c:pt>
                <c:pt idx="5">
                  <c:v>10.0</c:v>
                </c:pt>
                <c:pt idx="6">
                  <c:v>4.0</c:v>
                </c:pt>
                <c:pt idx="7">
                  <c:v>11.0</c:v>
                </c:pt>
                <c:pt idx="8">
                  <c:v>7.0</c:v>
                </c:pt>
                <c:pt idx="9">
                  <c:v>9.0</c:v>
                </c:pt>
                <c:pt idx="10">
                  <c:v>12.0</c:v>
                </c:pt>
                <c:pt idx="11">
                  <c:v>18.0</c:v>
                </c:pt>
                <c:pt idx="12">
                  <c:v>14.0</c:v>
                </c:pt>
                <c:pt idx="13">
                  <c:v>3.0</c:v>
                </c:pt>
                <c:pt idx="14">
                  <c:v>15.0</c:v>
                </c:pt>
                <c:pt idx="15">
                  <c:v>9.0</c:v>
                </c:pt>
                <c:pt idx="16">
                  <c:v>5.0</c:v>
                </c:pt>
                <c:pt idx="17">
                  <c:v>5.0</c:v>
                </c:pt>
                <c:pt idx="18">
                  <c:v>14.0</c:v>
                </c:pt>
                <c:pt idx="19">
                  <c:v>13.0</c:v>
                </c:pt>
                <c:pt idx="20">
                  <c:v>3.0</c:v>
                </c:pt>
                <c:pt idx="21">
                  <c:v>5.0</c:v>
                </c:pt>
                <c:pt idx="22">
                  <c:v>9.0</c:v>
                </c:pt>
                <c:pt idx="23">
                  <c:v>4.0</c:v>
                </c:pt>
                <c:pt idx="24">
                  <c:v>3.0</c:v>
                </c:pt>
                <c:pt idx="25">
                  <c:v>7.0</c:v>
                </c:pt>
                <c:pt idx="26">
                  <c:v>4.0</c:v>
                </c:pt>
                <c:pt idx="27">
                  <c:v>5.0</c:v>
                </c:pt>
                <c:pt idx="28">
                  <c:v>5.0</c:v>
                </c:pt>
                <c:pt idx="29">
                  <c:v>6.0</c:v>
                </c:pt>
                <c:pt idx="30">
                  <c:v>1.0</c:v>
                </c:pt>
                <c:pt idx="31">
                  <c:v>2.0</c:v>
                </c:pt>
                <c:pt idx="32">
                  <c:v>10.0</c:v>
                </c:pt>
                <c:pt idx="33">
                  <c:v>3.0</c:v>
                </c:pt>
                <c:pt idx="34">
                  <c:v>5.0</c:v>
                </c:pt>
                <c:pt idx="35">
                  <c:v>4.0</c:v>
                </c:pt>
                <c:pt idx="36">
                  <c:v>11.0</c:v>
                </c:pt>
                <c:pt idx="37">
                  <c:v>7.0</c:v>
                </c:pt>
                <c:pt idx="38">
                  <c:v>9.0</c:v>
                </c:pt>
                <c:pt idx="39">
                  <c:v>4.0</c:v>
                </c:pt>
                <c:pt idx="40">
                  <c:v>5.0</c:v>
                </c:pt>
                <c:pt idx="41">
                  <c:v>5.0</c:v>
                </c:pt>
                <c:pt idx="42">
                  <c:v>1.0</c:v>
                </c:pt>
                <c:pt idx="43">
                  <c:v>7.0</c:v>
                </c:pt>
                <c:pt idx="44">
                  <c:v>5.0</c:v>
                </c:pt>
                <c:pt idx="45">
                  <c:v>4.0</c:v>
                </c:pt>
                <c:pt idx="46">
                  <c:v>2.0</c:v>
                </c:pt>
                <c:pt idx="47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0667752"/>
        <c:axId val="2110670712"/>
      </c:scatterChart>
      <c:valAx>
        <c:axId val="2110667752"/>
        <c:scaling>
          <c:orientation val="minMax"/>
        </c:scaling>
        <c:delete val="0"/>
        <c:axPos val="b"/>
        <c:majorTickMark val="out"/>
        <c:minorTickMark val="none"/>
        <c:tickLblPos val="nextTo"/>
        <c:crossAx val="2110670712"/>
        <c:crosses val="autoZero"/>
        <c:crossBetween val="midCat"/>
      </c:valAx>
      <c:valAx>
        <c:axId val="2110670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6677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B6CD7-1CFF-4620-A002-406B537D6341}" type="datetimeFigureOut">
              <a:rPr lang="en-US" smtClean="0"/>
              <a:t>28/10/2014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11AC8-8867-469B-82A2-8D0C5C38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56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1353E-B277-4142-B21D-1B89E42D3123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DCBDE-2F60-487B-96C2-31CAE9D53F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6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A864-81ED-4566-9CD2-29C383D1B1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A864-81ED-4566-9CD2-29C383D1B1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A864-81ED-4566-9CD2-29C383D1B1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A864-81ED-4566-9CD2-29C383D1B1A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1840" y="2130425"/>
            <a:ext cx="5088044" cy="1470025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en-AU" sz="2800" kern="1200" dirty="0" smtClean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3645024"/>
            <a:ext cx="4640560" cy="72008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AU" sz="20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8214" y="6584156"/>
            <a:ext cx="785786" cy="273844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Diffratcion_Graphic.png"/>
          <p:cNvPicPr>
            <a:picLocks noChangeAspect="1"/>
          </p:cNvPicPr>
          <p:nvPr userDrawn="1"/>
        </p:nvPicPr>
        <p:blipFill>
          <a:blip r:embed="rId2" cstate="print"/>
          <a:srcRect l="48815"/>
          <a:stretch>
            <a:fillRect/>
          </a:stretch>
        </p:blipFill>
        <p:spPr>
          <a:xfrm>
            <a:off x="0" y="188640"/>
            <a:ext cx="2991423" cy="595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47760" y="1298509"/>
            <a:ext cx="2433600" cy="666407"/>
          </a:xfrm>
          <a:prstGeom prst="rect">
            <a:avLst/>
          </a:prstGeom>
        </p:spPr>
      </p:pic>
      <p:pic>
        <p:nvPicPr>
          <p:cNvPr id="8" name="Picture 7" descr="Australian Synchrotron_PRIM_[CMYK]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2200" y="260648"/>
            <a:ext cx="2448273" cy="670424"/>
          </a:xfrm>
          <a:prstGeom prst="rect">
            <a:avLst/>
          </a:prstGeom>
        </p:spPr>
      </p:pic>
      <p:pic>
        <p:nvPicPr>
          <p:cNvPr id="10" name="Picture 2" descr="\\psf\Host\Client Active\Synchrotron\GOVERNMENT LOGO LINE_CMYK new no Australia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942" y="6165304"/>
            <a:ext cx="2448000" cy="4772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413"/>
            <a:ext cx="8568630" cy="5040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9"/>
            <a:ext cx="8390736" cy="350089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D281-E497-4513-9250-2C4199296E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1520" y="1268413"/>
            <a:ext cx="8477250" cy="571493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413"/>
            <a:ext cx="4104000" cy="5071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150" y="1268413"/>
            <a:ext cx="4104000" cy="5071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413"/>
            <a:ext cx="4104000" cy="432395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700807"/>
            <a:ext cx="4104000" cy="46079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150" y="1268413"/>
            <a:ext cx="4104000" cy="432395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150" y="1700807"/>
            <a:ext cx="4104000" cy="46079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428724"/>
          </a:xfrm>
          <a:prstGeom prst="rect">
            <a:avLst/>
          </a:prstGeom>
          <a:solidFill>
            <a:srgbClr val="7474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8F8F8"/>
              </a:solidFill>
              <a:latin typeface="Calibri"/>
            </a:endParaRPr>
          </a:p>
        </p:txBody>
      </p:sp>
      <p:pic>
        <p:nvPicPr>
          <p:cNvPr id="15" name="Picture 14" descr="gradient_band_CMY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1428724"/>
            <a:ext cx="5715009" cy="13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9575" y="360469"/>
            <a:ext cx="2674658" cy="732418"/>
          </a:xfrm>
          <a:prstGeom prst="rect">
            <a:avLst/>
          </a:prstGeom>
        </p:spPr>
      </p:pic>
      <p:pic>
        <p:nvPicPr>
          <p:cNvPr id="10" name="Picture 2" descr="\\psf\Host\Client Active\Synchrotron\GOVERNMENT LOGO LINE_CMYK REVERSED new no Australi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625" y="370903"/>
            <a:ext cx="3695191" cy="72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0" y="16711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ACKNOWLEDGMENTS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1508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gradient_band_CMY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08787"/>
            <a:ext cx="5715009" cy="1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09575" y="1700808"/>
            <a:ext cx="8347075" cy="677387"/>
          </a:xfrm>
        </p:spPr>
        <p:txBody>
          <a:bodyPr/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21"/>
          <p:cNvGrpSpPr/>
          <p:nvPr userDrawn="1"/>
        </p:nvGrpSpPr>
        <p:grpSpPr>
          <a:xfrm>
            <a:off x="2616363" y="4141917"/>
            <a:ext cx="3881407" cy="410555"/>
            <a:chOff x="2226846" y="2643188"/>
            <a:chExt cx="4537942" cy="360000"/>
          </a:xfrm>
        </p:grpSpPr>
        <p:sp>
          <p:nvSpPr>
            <p:cNvPr id="34" name="Rectangle 33"/>
            <p:cNvSpPr/>
            <p:nvPr/>
          </p:nvSpPr>
          <p:spPr>
            <a:xfrm>
              <a:off x="2226846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12586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04788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9575" y="396851"/>
            <a:ext cx="2083460" cy="760703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" descr="\\psf\Host\Client Active\Synchrotron\GOVERNMENT LOGO LINE_CMYK REVERSED new no Australi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520" y="412759"/>
            <a:ext cx="2882249" cy="74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dient_band_CMYK.png"/>
          <p:cNvPicPr>
            <a:picLocks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-2" y="928676"/>
            <a:ext cx="7200000" cy="13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iffratcion_Graphic.png"/>
          <p:cNvPicPr>
            <a:picLocks noChangeAspect="1"/>
          </p:cNvPicPr>
          <p:nvPr userDrawn="1"/>
        </p:nvPicPr>
        <p:blipFill>
          <a:blip r:embed="rId12" cstate="print"/>
          <a:srcRect t="55529" r="35989"/>
          <a:stretch>
            <a:fillRect/>
          </a:stretch>
        </p:blipFill>
        <p:spPr>
          <a:xfrm>
            <a:off x="7516686" y="0"/>
            <a:ext cx="1627314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1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413"/>
            <a:ext cx="8568630" cy="504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492875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7940" y="6492875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04" r:id="rId3"/>
    <p:sldLayoutId id="2147483711" r:id="rId4"/>
    <p:sldLayoutId id="2147483705" r:id="rId5"/>
    <p:sldLayoutId id="2147483706" r:id="rId6"/>
    <p:sldLayoutId id="2147483707" r:id="rId7"/>
    <p:sldLayoutId id="2147483708" r:id="rId8"/>
    <p:sldLayoutId id="214748371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OPERATOR ROLES AT THE AUSTRALIAN SYNCHROTRON LIGHT 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3645024"/>
            <a:ext cx="4824536" cy="2520280"/>
          </a:xfrm>
        </p:spPr>
        <p:txBody>
          <a:bodyPr>
            <a:normAutofit/>
          </a:bodyPr>
          <a:lstStyle/>
          <a:p>
            <a:r>
              <a:rPr lang="en-US" dirty="0" smtClean="0"/>
              <a:t>How We Keep Our Operators Motivated</a:t>
            </a:r>
          </a:p>
          <a:p>
            <a:endParaRPr lang="en-US" dirty="0" smtClean="0"/>
          </a:p>
          <a:p>
            <a:r>
              <a:rPr lang="en-US" dirty="0" smtClean="0"/>
              <a:t>Don McGilvery</a:t>
            </a:r>
          </a:p>
          <a:p>
            <a:r>
              <a:rPr lang="en-US" dirty="0" smtClean="0"/>
              <a:t>Greg LeBlanc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OF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Keeping Beam in the Machine</a:t>
            </a:r>
          </a:p>
          <a:p>
            <a:pPr lvl="1"/>
            <a:r>
              <a:rPr lang="en-US" dirty="0" smtClean="0"/>
              <a:t>Since Top Up and Facility UPS very little intervention required</a:t>
            </a:r>
          </a:p>
          <a:p>
            <a:pPr lvl="1"/>
            <a:r>
              <a:rPr lang="en-US" dirty="0" smtClean="0"/>
              <a:t>We recently achieved 982 hours delivery of User Beam without a beam dump</a:t>
            </a:r>
          </a:p>
          <a:p>
            <a:pPr lvl="1"/>
            <a:r>
              <a:rPr lang="en-US" dirty="0"/>
              <a:t>Fault Diagnosis and Recovery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Emergency Management</a:t>
            </a:r>
          </a:p>
          <a:p>
            <a:pPr lvl="1"/>
            <a:r>
              <a:rPr lang="en-US" dirty="0" smtClean="0"/>
              <a:t>First Aid, Safety Warden, Security Backup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Electronic Log Book</a:t>
            </a:r>
          </a:p>
          <a:p>
            <a:pPr lvl="1"/>
            <a:r>
              <a:rPr lang="en-US" dirty="0" smtClean="0"/>
              <a:t>Facility Statistics</a:t>
            </a:r>
          </a:p>
          <a:p>
            <a:pPr lvl="1"/>
            <a:r>
              <a:rPr lang="en-US" dirty="0" smtClean="0"/>
              <a:t>EPICS, Databases, WEB pages </a:t>
            </a:r>
          </a:p>
          <a:p>
            <a:pPr lvl="1"/>
            <a:r>
              <a:rPr lang="en-US" dirty="0" smtClean="0"/>
              <a:t>Tunnel Robot</a:t>
            </a:r>
          </a:p>
          <a:p>
            <a:pPr lvl="1"/>
            <a:r>
              <a:rPr lang="en-US" dirty="0" smtClean="0"/>
              <a:t>Environment Monitoring</a:t>
            </a:r>
          </a:p>
          <a:p>
            <a:pPr lvl="1"/>
            <a:r>
              <a:rPr lang="en-US" dirty="0" smtClean="0"/>
              <a:t>Improvement to Diagnostics</a:t>
            </a:r>
          </a:p>
          <a:p>
            <a:pPr lvl="1"/>
            <a:r>
              <a:rPr lang="en-US" dirty="0" smtClean="0"/>
              <a:t>Auto-tune Routines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After hours Beamline Support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 SUPPORT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2996952"/>
          <a:ext cx="39604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26876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Operators provide after hours support for Users 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Beamlines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Trained by Beamline Science staff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Able to apply machine problem solving skills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Beamlines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4499992" y="2996952"/>
          <a:ext cx="4442098" cy="346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827584" y="4581128"/>
            <a:ext cx="2952328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04048" y="4869160"/>
            <a:ext cx="2952328" cy="93610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630" cy="3744416"/>
          </a:xfrm>
        </p:spPr>
        <p:txBody>
          <a:bodyPr/>
          <a:lstStyle/>
          <a:p>
            <a:r>
              <a:rPr lang="en-US" dirty="0" smtClean="0"/>
              <a:t>Gas bottle changes and Liquid Nitrogen refills</a:t>
            </a:r>
          </a:p>
          <a:p>
            <a:r>
              <a:rPr lang="en-US" dirty="0" smtClean="0"/>
              <a:t>User Malfunctions</a:t>
            </a:r>
          </a:p>
          <a:p>
            <a:r>
              <a:rPr lang="en-US" dirty="0" smtClean="0"/>
              <a:t>Crystallography Robot Issues</a:t>
            </a:r>
          </a:p>
          <a:p>
            <a:r>
              <a:rPr lang="en-US" dirty="0" smtClean="0"/>
              <a:t>Remote User Assistance</a:t>
            </a:r>
          </a:p>
          <a:p>
            <a:r>
              <a:rPr lang="en-US" dirty="0" smtClean="0"/>
              <a:t>IOC fault recovery</a:t>
            </a:r>
          </a:p>
          <a:p>
            <a:r>
              <a:rPr lang="en-US" dirty="0" smtClean="0"/>
              <a:t>Machine Protection Issues</a:t>
            </a:r>
          </a:p>
          <a:p>
            <a:r>
              <a:rPr lang="en-US" dirty="0" smtClean="0"/>
              <a:t>Beamline/User Inductions</a:t>
            </a:r>
          </a:p>
          <a:p>
            <a:r>
              <a:rPr lang="en-US" dirty="0" smtClean="0"/>
              <a:t>Maintain the Vending Machine !!! (Chocolate &amp; Coke)</a:t>
            </a:r>
          </a:p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67544" y="1268760"/>
            <a:ext cx="5357823" cy="428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do Operators Do?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TEAM BUILDING DAYS</a:t>
            </a:r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20022" cy="231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991" y="3577688"/>
            <a:ext cx="4122489" cy="30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960440" cy="264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24744"/>
            <a:ext cx="3528392" cy="235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79512" y="1124744"/>
            <a:ext cx="5357823" cy="428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Operators Enjoy Challenges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OPERATOR MOTIVATION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D485-3E4C-41C3-8B01-AE450C34458F}" type="slidenum">
              <a:rPr lang="en-AU" smtClean="0"/>
              <a:pPr/>
              <a:t>14</a:t>
            </a:fld>
            <a:endParaRPr lang="en-AU"/>
          </a:p>
        </p:txBody>
      </p:sp>
      <p:pic>
        <p:nvPicPr>
          <p:cNvPr id="6" name="Picture 5" descr="gradient_band_CMY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928676"/>
            <a:ext cx="5715009" cy="13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iffratcion_Graphic.png"/>
          <p:cNvPicPr>
            <a:picLocks noChangeAspect="1"/>
          </p:cNvPicPr>
          <p:nvPr/>
        </p:nvPicPr>
        <p:blipFill>
          <a:blip r:embed="rId4" cstate="print"/>
          <a:srcRect t="55529" r="35989"/>
          <a:stretch>
            <a:fillRect/>
          </a:stretch>
        </p:blipFill>
        <p:spPr>
          <a:xfrm>
            <a:off x="7668344" y="0"/>
            <a:ext cx="1475656" cy="10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16"/>
          <p:cNvSpPr txBox="1">
            <a:spLocks/>
          </p:cNvSpPr>
          <p:nvPr/>
        </p:nvSpPr>
        <p:spPr>
          <a:xfrm>
            <a:off x="323528" y="2060848"/>
            <a:ext cx="8607455" cy="322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>
                <a:latin typeface="Arial" pitchFamily="34" charset="0"/>
                <a:cs typeface="Arial" pitchFamily="34" charset="0"/>
              </a:rPr>
              <a:t>Low Operator turnover - half have been more than 6 years.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Operators prefer the 7 day roster to regular day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job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Very low absenteeism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Operators enjoy coming to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Able to have a life outside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67544" y="1268760"/>
            <a:ext cx="5357823" cy="428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Happy Operator Index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eLog</a:t>
            </a:r>
            <a:r>
              <a:rPr lang="en-US" dirty="0" smtClean="0"/>
              <a:t> (Presentation tomorrow morning)</a:t>
            </a:r>
          </a:p>
          <a:p>
            <a:r>
              <a:rPr lang="en-US" dirty="0" smtClean="0"/>
              <a:t>Weekly Meetings Thursday evenings 18:30 – 19:30 (up to 6 of the 10 Operators present)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diverse Team</a:t>
            </a:r>
          </a:p>
          <a:p>
            <a:r>
              <a:rPr lang="en-US" dirty="0" smtClean="0"/>
              <a:t>Have a Shift Roster that Works</a:t>
            </a:r>
          </a:p>
          <a:p>
            <a:r>
              <a:rPr lang="en-US" dirty="0" smtClean="0"/>
              <a:t>Provide Diversity and Stimulation </a:t>
            </a:r>
          </a:p>
        </p:txBody>
      </p:sp>
      <p:pic>
        <p:nvPicPr>
          <p:cNvPr id="4" name="Picture 3" descr="skip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685338" cy="49137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D6AD281-E497-4513-9250-2C4199296ED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2420888"/>
            <a:ext cx="473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Greg LeBlanc – Head of Accelerator Physics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996952"/>
            <a:ext cx="44826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OPERATORS</a:t>
            </a:r>
          </a:p>
          <a:p>
            <a:endParaRPr lang="en-US" dirty="0" smtClean="0"/>
          </a:p>
          <a:p>
            <a:r>
              <a:rPr lang="en-US" dirty="0" smtClean="0"/>
              <a:t>Joel </a:t>
            </a:r>
            <a:r>
              <a:rPr lang="en-US" dirty="0" err="1" smtClean="0"/>
              <a:t>Trewhella</a:t>
            </a:r>
            <a:endParaRPr lang="en-US" dirty="0" smtClean="0"/>
          </a:p>
          <a:p>
            <a:r>
              <a:rPr lang="en-US" dirty="0" smtClean="0"/>
              <a:t>Cameron </a:t>
            </a:r>
            <a:r>
              <a:rPr lang="en-US" dirty="0" err="1" smtClean="0"/>
              <a:t>Rodda</a:t>
            </a:r>
            <a:endParaRPr lang="en-US" dirty="0" smtClean="0"/>
          </a:p>
          <a:p>
            <a:r>
              <a:rPr lang="en-US" dirty="0" smtClean="0"/>
              <a:t>Rod King</a:t>
            </a:r>
          </a:p>
          <a:p>
            <a:r>
              <a:rPr lang="en-US" dirty="0" smtClean="0"/>
              <a:t>Robbie </a:t>
            </a:r>
            <a:r>
              <a:rPr lang="en-US" dirty="0" err="1" smtClean="0"/>
              <a:t>Clarken</a:t>
            </a:r>
            <a:endParaRPr lang="en-US" dirty="0" smtClean="0"/>
          </a:p>
          <a:p>
            <a:r>
              <a:rPr lang="en-US" dirty="0" smtClean="0"/>
              <a:t>Peter Jones</a:t>
            </a:r>
          </a:p>
          <a:p>
            <a:r>
              <a:rPr lang="en-US" dirty="0" smtClean="0"/>
              <a:t>Stephen Martin</a:t>
            </a:r>
          </a:p>
          <a:p>
            <a:r>
              <a:rPr lang="en-US" dirty="0" smtClean="0"/>
              <a:t>Mark Atkinson (seconded to </a:t>
            </a:r>
            <a:r>
              <a:rPr lang="en-US" dirty="0" err="1" smtClean="0"/>
              <a:t>Inst</a:t>
            </a:r>
            <a:r>
              <a:rPr lang="en-US" dirty="0" smtClean="0"/>
              <a:t> Scientist)</a:t>
            </a:r>
          </a:p>
          <a:p>
            <a:r>
              <a:rPr lang="en-US" dirty="0" smtClean="0"/>
              <a:t>Louise Header</a:t>
            </a:r>
          </a:p>
          <a:p>
            <a:r>
              <a:rPr lang="en-US" dirty="0" smtClean="0"/>
              <a:t>Simon Cunningham</a:t>
            </a:r>
          </a:p>
          <a:p>
            <a:r>
              <a:rPr lang="en-US" dirty="0" err="1" smtClean="0"/>
              <a:t>Keara</a:t>
            </a:r>
            <a:r>
              <a:rPr lang="en-US" dirty="0" smtClean="0"/>
              <a:t> Marshall (Contract)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THOUGHTS ON 12x7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630" cy="5040312"/>
          </a:xfrm>
        </p:spPr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r>
              <a:rPr lang="en-US" i="1" smtClean="0"/>
              <a:t>“</a:t>
            </a:r>
            <a:r>
              <a:rPr lang="en-US" i="1" dirty="0" smtClean="0"/>
              <a:t>Having worked shifts for a large portion of my working life, I believe the current 12hrs x 7 shift has definitely been the best for recovery from my experience.  I have worked a variety of 8, 10 and 12 hour and various combinations of each and have found them as hard to do and no less tiring.</a:t>
            </a:r>
          </a:p>
          <a:p>
            <a:pPr marL="0" indent="0">
              <a:buNone/>
            </a:pPr>
            <a:r>
              <a:rPr lang="en-US" i="1" dirty="0" smtClean="0"/>
              <a:t>I prefer the 12 hour roster we currently work and prefer it over any other roster combinations”.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Peter Jones, Operator at the Australian Synchrotron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9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ROLES AND MOTIVATION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ASLS in User Operation for 7 years</a:t>
            </a:r>
          </a:p>
          <a:p>
            <a:r>
              <a:rPr lang="en-US" dirty="0" smtClean="0"/>
              <a:t>Schedule 5000 hours of User beam per year</a:t>
            </a:r>
          </a:p>
          <a:p>
            <a:r>
              <a:rPr lang="en-US" dirty="0" smtClean="0"/>
              <a:t>2000 hours of Machine Development and Physics per year</a:t>
            </a:r>
          </a:p>
          <a:p>
            <a:r>
              <a:rPr lang="en-US" dirty="0" smtClean="0"/>
              <a:t>Operators cover 24 hours a day, 7 days a week</a:t>
            </a:r>
          </a:p>
          <a:p>
            <a:r>
              <a:rPr lang="en-US" dirty="0" smtClean="0"/>
              <a:t>For 75% of the week, Operators are the only AS staff on site</a:t>
            </a:r>
          </a:p>
          <a:p>
            <a:r>
              <a:rPr lang="en-US" dirty="0" smtClean="0"/>
              <a:t>They play a key role in delivering great science!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D485-3E4C-41C3-8B01-AE450C34458F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6" name="Picture 5" descr="gradient_band_CMY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928676"/>
            <a:ext cx="5715009" cy="13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iffratcion_Graphic.png"/>
          <p:cNvPicPr>
            <a:picLocks noChangeAspect="1"/>
          </p:cNvPicPr>
          <p:nvPr/>
        </p:nvPicPr>
        <p:blipFill>
          <a:blip r:embed="rId4" cstate="print"/>
          <a:srcRect t="55529" r="35989"/>
          <a:stretch>
            <a:fillRect/>
          </a:stretch>
        </p:blipFill>
        <p:spPr>
          <a:xfrm>
            <a:off x="7668344" y="0"/>
            <a:ext cx="1475656" cy="104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 t="43745"/>
          <a:stretch>
            <a:fillRect/>
          </a:stretch>
        </p:blipFill>
        <p:spPr bwMode="auto">
          <a:xfrm>
            <a:off x="1187613" y="4007976"/>
            <a:ext cx="6429811" cy="266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MACHINE PARAMETERS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3GeV Electron Storage ring with full energy injector</a:t>
            </a:r>
          </a:p>
          <a:p>
            <a:r>
              <a:rPr lang="en-US" dirty="0" smtClean="0"/>
              <a:t>Normal Operating current is 200mA</a:t>
            </a:r>
          </a:p>
          <a:p>
            <a:r>
              <a:rPr lang="en-US" dirty="0" smtClean="0"/>
              <a:t>10 Operational </a:t>
            </a:r>
            <a:r>
              <a:rPr lang="en-US" dirty="0" err="1" smtClean="0"/>
              <a:t>Beamlines</a:t>
            </a:r>
            <a:endParaRPr lang="en-US" dirty="0" smtClean="0"/>
          </a:p>
          <a:p>
            <a:r>
              <a:rPr lang="en-US" dirty="0" smtClean="0"/>
              <a:t>Small Facility (120 staff total, 18 staff in Physics, RF and Operations)</a:t>
            </a:r>
          </a:p>
          <a:p>
            <a:r>
              <a:rPr lang="en-US" dirty="0" smtClean="0"/>
              <a:t>More than 2000 Users per year</a:t>
            </a:r>
          </a:p>
          <a:p>
            <a:r>
              <a:rPr lang="en-US" dirty="0" smtClean="0"/>
              <a:t>More than 400 publications per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D485-3E4C-41C3-8B01-AE450C34458F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6" name="Picture 5" descr="gradient_band_CMY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928676"/>
            <a:ext cx="5715009" cy="13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iffratcion_Graphic.png"/>
          <p:cNvPicPr>
            <a:picLocks noChangeAspect="1"/>
          </p:cNvPicPr>
          <p:nvPr/>
        </p:nvPicPr>
        <p:blipFill>
          <a:blip r:embed="rId4" cstate="print"/>
          <a:srcRect t="55529" r="35989"/>
          <a:stretch>
            <a:fillRect/>
          </a:stretch>
        </p:blipFill>
        <p:spPr>
          <a:xfrm>
            <a:off x="7668344" y="0"/>
            <a:ext cx="1475656" cy="104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 t="43745"/>
          <a:stretch>
            <a:fillRect/>
          </a:stretch>
        </p:blipFill>
        <p:spPr bwMode="auto">
          <a:xfrm>
            <a:off x="1187613" y="4007976"/>
            <a:ext cx="6429811" cy="266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706481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KEEP OPERATORS MOTIVATED?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 Skill Set</a:t>
            </a:r>
          </a:p>
          <a:p>
            <a:r>
              <a:rPr lang="en-US" dirty="0" smtClean="0"/>
              <a:t>Shift Structure</a:t>
            </a:r>
          </a:p>
          <a:p>
            <a:r>
              <a:rPr lang="en-US" dirty="0" smtClean="0"/>
              <a:t>Diversity of Roles</a:t>
            </a:r>
          </a:p>
          <a:p>
            <a:r>
              <a:rPr lang="en-US" dirty="0" smtClean="0"/>
              <a:t>Maintain Good Communication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9095"/>
          <a:stretch>
            <a:fillRect/>
          </a:stretch>
        </p:blipFill>
        <p:spPr bwMode="auto">
          <a:xfrm>
            <a:off x="1187624" y="3212976"/>
            <a:ext cx="6481163" cy="306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SKILL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Begins at Interview</a:t>
            </a:r>
          </a:p>
          <a:p>
            <a:r>
              <a:rPr lang="en-US" dirty="0" smtClean="0"/>
              <a:t>Choose carefully</a:t>
            </a:r>
          </a:p>
          <a:p>
            <a:r>
              <a:rPr lang="en-US" dirty="0" smtClean="0"/>
              <a:t>We look for complimentary skills with new hires</a:t>
            </a:r>
          </a:p>
          <a:p>
            <a:r>
              <a:rPr lang="en-US" dirty="0" smtClean="0"/>
              <a:t>People who have had exposure to shift work</a:t>
            </a:r>
          </a:p>
          <a:p>
            <a:r>
              <a:rPr lang="en-US" dirty="0" smtClean="0"/>
              <a:t>Naturally Inquisitive</a:t>
            </a:r>
          </a:p>
          <a:p>
            <a:r>
              <a:rPr lang="en-US" dirty="0" smtClean="0"/>
              <a:t>Hands on Person</a:t>
            </a:r>
          </a:p>
          <a:p>
            <a:r>
              <a:rPr lang="en-US" dirty="0" smtClean="0"/>
              <a:t>Computer Competent</a:t>
            </a:r>
          </a:p>
          <a:p>
            <a:r>
              <a:rPr lang="en-US" dirty="0" smtClean="0"/>
              <a:t>Graduate in Physics or related Discipline</a:t>
            </a:r>
          </a:p>
          <a:p>
            <a:r>
              <a:rPr lang="en-US" dirty="0" smtClean="0"/>
              <a:t>Lifetime Learners</a:t>
            </a:r>
          </a:p>
          <a:p>
            <a:r>
              <a:rPr lang="en-US" dirty="0" smtClean="0"/>
              <a:t>Provide Training including CAS / USPAS </a:t>
            </a:r>
          </a:p>
          <a:p>
            <a:r>
              <a:rPr lang="en-US" dirty="0" smtClean="0"/>
              <a:t>Facility Tour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413"/>
            <a:ext cx="8568630" cy="25206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most challenging aspect of the Operator role is living with shift work.</a:t>
            </a:r>
          </a:p>
          <a:p>
            <a:pPr>
              <a:buNone/>
            </a:pPr>
            <a:r>
              <a:rPr lang="en-US" dirty="0" smtClean="0"/>
              <a:t>It requires </a:t>
            </a:r>
          </a:p>
          <a:p>
            <a:r>
              <a:rPr lang="en-US" dirty="0" smtClean="0"/>
              <a:t>Disruptive Sleep patterns</a:t>
            </a:r>
          </a:p>
          <a:p>
            <a:r>
              <a:rPr lang="en-US" dirty="0" smtClean="0"/>
              <a:t>Working in isolation with minimal supervision</a:t>
            </a:r>
          </a:p>
          <a:p>
            <a:r>
              <a:rPr lang="en-US" dirty="0" smtClean="0"/>
              <a:t>Necessity to sacrifice social life for work</a:t>
            </a:r>
            <a:endParaRPr lang="en-US" dirty="0"/>
          </a:p>
        </p:txBody>
      </p:sp>
      <p:pic>
        <p:nvPicPr>
          <p:cNvPr id="4" name="Picture 3" descr="synch photos -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6" b="24752"/>
          <a:stretch/>
        </p:blipFill>
        <p:spPr>
          <a:xfrm>
            <a:off x="539552" y="3789040"/>
            <a:ext cx="8128000" cy="27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SHIFT ROSTER THAT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What was important to our Operators</a:t>
            </a:r>
          </a:p>
          <a:p>
            <a:r>
              <a:rPr lang="en-US" dirty="0" err="1" smtClean="0"/>
              <a:t>Minimise</a:t>
            </a:r>
            <a:r>
              <a:rPr lang="en-US" dirty="0" smtClean="0"/>
              <a:t> day/night shift changes</a:t>
            </a:r>
          </a:p>
          <a:p>
            <a:r>
              <a:rPr lang="en-US" dirty="0" smtClean="0"/>
              <a:t>Every second weekend off</a:t>
            </a:r>
          </a:p>
          <a:p>
            <a:r>
              <a:rPr lang="en-US" dirty="0" smtClean="0"/>
              <a:t>Shift changeover times match good commuting times (7am-7pm)</a:t>
            </a:r>
          </a:p>
          <a:p>
            <a:r>
              <a:rPr lang="en-US" dirty="0" smtClean="0"/>
              <a:t>A stable roster (6-12 months at a time)</a:t>
            </a:r>
          </a:p>
          <a:p>
            <a:r>
              <a:rPr lang="en-US" dirty="0" smtClean="0"/>
              <a:t>Build around the weekly machine schedule</a:t>
            </a:r>
          </a:p>
          <a:p>
            <a:r>
              <a:rPr lang="en-US" dirty="0" smtClean="0"/>
              <a:t>Provide some overlap with other Operators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Trust the Operators to build a pattern that works best for the team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SHAPE OF OUR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days on / 7 days off / 7 nights on / 7 days off</a:t>
            </a:r>
          </a:p>
          <a:p>
            <a:r>
              <a:rPr lang="en-US" dirty="0" smtClean="0"/>
              <a:t>12 hours shifts with shift changes mid week</a:t>
            </a:r>
          </a:p>
          <a:p>
            <a:r>
              <a:rPr lang="en-US" dirty="0" smtClean="0"/>
              <a:t>Alternating weeks of day / night</a:t>
            </a:r>
          </a:p>
          <a:p>
            <a:r>
              <a:rPr lang="en-US" dirty="0" smtClean="0"/>
              <a:t>2 Operators per shift with 1 shift overlap with alternate team</a:t>
            </a:r>
          </a:p>
          <a:p>
            <a:r>
              <a:rPr lang="en-US" dirty="0" smtClean="0"/>
              <a:t>Shift times 7:00 to 19:00 and 19:00 to 7:00 (+ 10 min handover)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3573016"/>
          <a:ext cx="8784976" cy="3033154"/>
        </p:xfrm>
        <a:graphic>
          <a:graphicData uri="http://schemas.openxmlformats.org/drawingml/2006/table">
            <a:tbl>
              <a:tblPr/>
              <a:tblGrid>
                <a:gridCol w="583449"/>
                <a:gridCol w="583449"/>
                <a:gridCol w="583449"/>
                <a:gridCol w="583449"/>
                <a:gridCol w="583449"/>
                <a:gridCol w="583449"/>
                <a:gridCol w="583449"/>
                <a:gridCol w="583449"/>
                <a:gridCol w="583449"/>
                <a:gridCol w="583449"/>
                <a:gridCol w="583449"/>
                <a:gridCol w="583449"/>
                <a:gridCol w="583449"/>
                <a:gridCol w="583449"/>
                <a:gridCol w="616690"/>
              </a:tblGrid>
              <a:tr h="163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Wed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Thu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Fri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Sat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Tues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Day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Day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Day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Day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Day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Day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Day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Week1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Week2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</a:tr>
              <a:tr h="163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Week3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Joel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63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Week4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Stephen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Robbie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0D0"/>
                    </a:solidFill>
                  </a:tcPr>
                </a:tc>
              </a:tr>
              <a:tr h="163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THIS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1 night shift week per month </a:t>
            </a:r>
          </a:p>
          <a:p>
            <a:r>
              <a:rPr lang="en-US" dirty="0" smtClean="0"/>
              <a:t>A week between shifts to recover</a:t>
            </a:r>
          </a:p>
          <a:p>
            <a:r>
              <a:rPr lang="en-US" dirty="0" smtClean="0"/>
              <a:t>2 or 3 days to recover before a weekend.</a:t>
            </a:r>
          </a:p>
          <a:p>
            <a:r>
              <a:rPr lang="en-US" dirty="0" smtClean="0"/>
              <a:t>Can start preparing for night shift a couple of days before</a:t>
            </a:r>
          </a:p>
          <a:p>
            <a:r>
              <a:rPr lang="en-US" dirty="0" smtClean="0"/>
              <a:t>Can have a weekly meeting with half the team </a:t>
            </a:r>
          </a:p>
          <a:p>
            <a:r>
              <a:rPr lang="en-US" dirty="0" smtClean="0"/>
              <a:t>Can have a life during their week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8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S Colour Scheme">
      <a:dk1>
        <a:srgbClr val="000000"/>
      </a:dk1>
      <a:lt1>
        <a:srgbClr val="FFFFFF"/>
      </a:lt1>
      <a:dk2>
        <a:srgbClr val="CCD221"/>
      </a:dk2>
      <a:lt2>
        <a:srgbClr val="808080"/>
      </a:lt2>
      <a:accent1>
        <a:srgbClr val="3C97D1"/>
      </a:accent1>
      <a:accent2>
        <a:srgbClr val="1B9B94"/>
      </a:accent2>
      <a:accent3>
        <a:srgbClr val="94B633"/>
      </a:accent3>
      <a:accent4>
        <a:srgbClr val="C53830"/>
      </a:accent4>
      <a:accent5>
        <a:srgbClr val="C31C67"/>
      </a:accent5>
      <a:accent6>
        <a:srgbClr val="DE9829"/>
      </a:accent6>
      <a:hlink>
        <a:srgbClr val="1B9B94"/>
      </a:hlink>
      <a:folHlink>
        <a:srgbClr val="94B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4413</TotalTime>
  <Words>948</Words>
  <Application>Microsoft Macintosh PowerPoint</Application>
  <PresentationFormat>On-screen Show (4:3)</PresentationFormat>
  <Paragraphs>362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OPERATOR ROLES AT THE AUSTRALIAN SYNCHROTRON LIGHT SOURCE</vt:lpstr>
      <vt:lpstr>OPERATOR ROLES AND MOTIVATION</vt:lpstr>
      <vt:lpstr>KEY MACHINE PARAMETERS</vt:lpstr>
      <vt:lpstr>HOW DO WE KEEP OPERATORS MOTIVATED?</vt:lpstr>
      <vt:lpstr>OPERATOR SKILL SET</vt:lpstr>
      <vt:lpstr>SHIFT STRUCTURE</vt:lpstr>
      <vt:lpstr>ESTABLISHING A SHIFT ROSTER THAT WORKS</vt:lpstr>
      <vt:lpstr>THE SHAPE OF OUR ROSTER</vt:lpstr>
      <vt:lpstr>ADVANTAGES OF THIS ROSTER</vt:lpstr>
      <vt:lpstr>DIVERSITY OF TASKS</vt:lpstr>
      <vt:lpstr>BEAMLINE SUPPORT</vt:lpstr>
      <vt:lpstr>BEAMLINE SUPPORT</vt:lpstr>
      <vt:lpstr>OPERATOR TEAM BUILDING DAYS</vt:lpstr>
      <vt:lpstr>MEASURING OPERATOR MOTIVATION</vt:lpstr>
      <vt:lpstr>GOOD COMMUNICATION</vt:lpstr>
      <vt:lpstr>CONCLUSION</vt:lpstr>
      <vt:lpstr>PowerPoint Presentation</vt:lpstr>
      <vt:lpstr>OPERATOR THOUGHTS ON 12x7 ROSTER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Minnetta McGilvery</cp:lastModifiedBy>
  <cp:revision>85</cp:revision>
  <dcterms:created xsi:type="dcterms:W3CDTF">2010-06-25T00:44:03Z</dcterms:created>
  <dcterms:modified xsi:type="dcterms:W3CDTF">2014-10-28T11:15:48Z</dcterms:modified>
</cp:coreProperties>
</file>