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68" r:id="rId3"/>
    <p:sldId id="257" r:id="rId4"/>
    <p:sldId id="264" r:id="rId5"/>
    <p:sldId id="276" r:id="rId6"/>
    <p:sldId id="265" r:id="rId7"/>
    <p:sldId id="269" r:id="rId8"/>
    <p:sldId id="266" r:id="rId9"/>
    <p:sldId id="259" r:id="rId10"/>
    <p:sldId id="262" r:id="rId11"/>
    <p:sldId id="263" r:id="rId12"/>
    <p:sldId id="261" r:id="rId13"/>
    <p:sldId id="260" r:id="rId14"/>
    <p:sldId id="275" r:id="rId15"/>
    <p:sldId id="272" r:id="rId16"/>
    <p:sldId id="273" r:id="rId17"/>
    <p:sldId id="274" r:id="rId18"/>
    <p:sldId id="270" r:id="rId19"/>
    <p:sldId id="271" r:id="rId20"/>
    <p:sldId id="267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6" autoAdjust="0"/>
    <p:restoredTop sz="94660"/>
  </p:normalViewPr>
  <p:slideViewPr>
    <p:cSldViewPr>
      <p:cViewPr varScale="1">
        <p:scale>
          <a:sx n="104" d="100"/>
          <a:sy n="104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8C9CA-289B-4038-AB51-AB1C7E5278BB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AE2C9-78F7-479D-AB40-DDE98A2387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109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7BA727-73BC-4213-9A26-0C50BF43EB3E}" type="datetime1">
              <a:rPr lang="en-US" altLang="en-US" smtClean="0"/>
              <a:t>10/23/2014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Stanley Johnson  |  WAO2014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B4312F-1A9D-4725-9F8E-FE9EA0A45A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445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1AB9-FB31-4823-8CD0-A441BC9315DC}" type="datetime1">
              <a:rPr lang="en-US" altLang="en-US" smtClean="0"/>
              <a:t>10/23/2014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Stanley Johnson  |  WAO2014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F64F-42CC-4D29-8A6C-8694189DD9C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013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70CAB-DA59-4D09-8482-D1AFE777D113}" type="datetime1">
              <a:rPr lang="en-US" altLang="en-US" smtClean="0"/>
              <a:t>10/23/2014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Stanley Johnson  |  WAO2014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0CE4-F75E-420B-A5F9-BF1DFB4393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71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39CC6-6AE0-4817-96CC-9A371B75A4DA}" type="datetime1">
              <a:rPr lang="en-US" altLang="en-US" smtClean="0"/>
              <a:t>10/23/2014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Stanley Johnson  |  WAO2014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11D9F-4EC6-4D70-A5C1-C254AE1D87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598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BBE81B2-E682-4D7D-93B9-70E629E3D943}" type="datetime1">
              <a:rPr lang="en-US" altLang="en-US" smtClean="0">
                <a:ea typeface="MS PGothic" pitchFamily="34" charset="-128"/>
              </a:rPr>
              <a:t>10/23/2014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Stanley Johnson  |  WAO2014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C9C0C48-0DDA-4F70-9497-E5F788C50976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MS PGothic" pitchFamily="34" charset="-128"/>
            </a:endParaRPr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89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Automation of the Sequencing of Accelerator Cycles and Events at </a:t>
            </a:r>
            <a:r>
              <a:rPr lang="en-US" dirty="0" smtClean="0"/>
              <a:t>Fermilab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Stanley Johnson</a:t>
            </a:r>
          </a:p>
          <a:p>
            <a:r>
              <a:rPr lang="en-US" dirty="0" smtClean="0"/>
              <a:t>Fermilab</a:t>
            </a:r>
            <a:r>
              <a:rPr lang="en-US" dirty="0" smtClean="0"/>
              <a:t> Accelerator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Hardware Evolution</a:t>
            </a:r>
            <a:br>
              <a:rPr lang="en-US" dirty="0" smtClean="0"/>
            </a:br>
            <a:r>
              <a:rPr lang="en-US" dirty="0" smtClean="0"/>
              <a:t>Starting Design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19200" y="1863893"/>
            <a:ext cx="3124200" cy="3200400"/>
          </a:xfrm>
        </p:spPr>
        <p:txBody>
          <a:bodyPr/>
          <a:lstStyle/>
          <a:p>
            <a:r>
              <a:rPr lang="en-US" dirty="0" smtClean="0"/>
              <a:t>Custom Hardware</a:t>
            </a:r>
          </a:p>
          <a:p>
            <a:r>
              <a:rPr lang="en-US" dirty="0"/>
              <a:t>D</a:t>
            </a:r>
            <a:r>
              <a:rPr lang="en-US" dirty="0" smtClean="0"/>
              <a:t>iscrete </a:t>
            </a:r>
            <a:r>
              <a:rPr lang="en-US" dirty="0"/>
              <a:t>L</a:t>
            </a:r>
            <a:r>
              <a:rPr lang="en-US" dirty="0" smtClean="0"/>
              <a:t>ogic</a:t>
            </a:r>
          </a:p>
          <a:p>
            <a:r>
              <a:rPr lang="en-US" dirty="0" smtClean="0"/>
              <a:t>Inflexible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CF11-4B41-4EAF-8EEA-8CC9C7E21C62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Stanley Johnson  |  WAO2014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303C-66BA-4A52-939A-09804E908622}" type="slidenum">
              <a:rPr lang="en-US" smtClean="0"/>
              <a:t>10</a:t>
            </a:fld>
            <a:endParaRPr lang="en-US" dirty="0"/>
          </a:p>
        </p:txBody>
      </p:sp>
      <p:pic>
        <p:nvPicPr>
          <p:cNvPr id="3074" name="Picture 2" descr="C:\Users\srj\Desktop\WAO2014\tlg\Sta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3657600" cy="525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Micro Processor Design with a commercial </a:t>
            </a:r>
            <a:r>
              <a:rPr lang="en-US" sz="2400" dirty="0" smtClean="0"/>
              <a:t>product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Can </a:t>
            </a:r>
            <a:r>
              <a:rPr lang="en-US" sz="2400" dirty="0" smtClean="0"/>
              <a:t>be reprogrammed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Hot </a:t>
            </a:r>
            <a:r>
              <a:rPr lang="en-US" sz="2400" dirty="0" smtClean="0"/>
              <a:t>Spare / Test Stand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4173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Hardware Evolution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Current </a:t>
            </a:r>
            <a:r>
              <a:rPr lang="en-US" dirty="0">
                <a:solidFill>
                  <a:prstClr val="black"/>
                </a:solidFill>
              </a:rPr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352F-C334-4D63-A2E1-933A7476107F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Stanley Johnson  |  WAO2014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303C-66BA-4A52-939A-09804E908622}" type="slidenum">
              <a:rPr lang="en-US" smtClean="0"/>
              <a:t>11</a:t>
            </a:fld>
            <a:endParaRPr lang="en-US" dirty="0"/>
          </a:p>
        </p:txBody>
      </p:sp>
      <p:pic>
        <p:nvPicPr>
          <p:cNvPr id="4099" name="Picture 3" descr="C:\Users\srj\Desktop\WAO2014\tlg\20141016_142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33177"/>
            <a:ext cx="6629400" cy="34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0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209800" y="4419600"/>
            <a:ext cx="4805127" cy="153846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Starting Version from ~ 1985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events placed manually in time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Minimal Machine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 Automation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Application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FE00-6AF3-4B11-B879-09A0441DEC3F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Stanley Johnson  |  WAO2014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303C-66BA-4A52-939A-09804E908622}" type="slidenum">
              <a:rPr lang="en-US" smtClean="0"/>
              <a:t>12</a:t>
            </a:fld>
            <a:endParaRPr lang="en-US" dirty="0"/>
          </a:p>
        </p:txBody>
      </p:sp>
      <p:pic>
        <p:nvPicPr>
          <p:cNvPr id="2051" name="Picture 3" descr="C:\Users\srj\Desktop\WAO2014\tlg\St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848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Application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4114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Sets of events collected  to form modules</a:t>
            </a:r>
          </a:p>
          <a:p>
            <a:r>
              <a:rPr lang="en-US" sz="2000" dirty="0" smtClean="0"/>
              <a:t>Rules for event placement</a:t>
            </a:r>
          </a:p>
          <a:p>
            <a:r>
              <a:rPr lang="en-US" sz="2000" dirty="0" smtClean="0"/>
              <a:t>Machine protection</a:t>
            </a:r>
          </a:p>
          <a:p>
            <a:r>
              <a:rPr lang="en-US" sz="2000" dirty="0" smtClean="0"/>
              <a:t>Automatic placement of events for high rate experiments</a:t>
            </a:r>
          </a:p>
          <a:p>
            <a:r>
              <a:rPr lang="en-US" sz="2000" dirty="0" smtClean="0"/>
              <a:t>External API for scripting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9278-BBA6-4FC6-90C8-8941D7A95126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Stanley Johnson  |  WAO2014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303C-66BA-4A52-939A-09804E908622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6" name="Picture 2" descr="C:\Users\srj\Desktop\WAO2014\tlg\PB_D69_Timeline_Gener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4591050" cy="463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72513" cy="4748154"/>
          </a:xfrm>
        </p:spPr>
        <p:txBody>
          <a:bodyPr/>
          <a:lstStyle/>
          <a:p>
            <a:r>
              <a:rPr lang="en-US" dirty="0" smtClean="0"/>
              <a:t>Critical system for the operation of the Accelerator complex</a:t>
            </a:r>
          </a:p>
          <a:p>
            <a:r>
              <a:rPr lang="en-US" dirty="0" smtClean="0"/>
              <a:t>Any changes must be approved between Operations, Controls and the System groups</a:t>
            </a:r>
          </a:p>
          <a:p>
            <a:r>
              <a:rPr lang="en-US" dirty="0" smtClean="0"/>
              <a:t>All modification both software and hardware must be tested</a:t>
            </a:r>
          </a:p>
          <a:p>
            <a:r>
              <a:rPr lang="en-US" dirty="0" smtClean="0"/>
              <a:t>System changes slowly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99BE-F741-4CF6-8F42-8FA38CF0D7B8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Stanley Johnson  |  WAO2014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303C-66BA-4A52-939A-09804E90862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7"/>
          </p:nvPr>
        </p:nvSpPr>
        <p:spPr>
          <a:xfrm>
            <a:off x="228600" y="1066800"/>
            <a:ext cx="3886200" cy="4038600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Collider </a:t>
            </a:r>
            <a:endParaRPr lang="en-US" sz="2000" b="1" dirty="0" smtClean="0"/>
          </a:p>
          <a:p>
            <a:pPr marL="0" indent="0" algn="ctr">
              <a:buNone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Automation was key to the success of the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Machine events for collider were driven by external sequencers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Expert setup, operator driven, and hard to troubleshoot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Configuration mostly static once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Complex different sequences 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8"/>
          </p:nvPr>
        </p:nvSpPr>
        <p:spPr>
          <a:xfrm>
            <a:off x="4648200" y="1066800"/>
            <a:ext cx="4260851" cy="413790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Neutrino </a:t>
            </a:r>
            <a:r>
              <a:rPr lang="en-US" b="1" dirty="0" smtClean="0"/>
              <a:t>Production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Automation is the key to the success of the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Rapid cycle times for maximum beam power on target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Working with operators on the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Still evolving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Building tools to help understand the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Rapidly repeating complex sequences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Current/Recent Automation Experiences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83D2DE4-2774-472A-89CE-684512CAAF5A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 smtClean="0"/>
              <a:t>Stanley Johnson  |  WAO2014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3E9303C-66BA-4A52-939A-09804E90862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</a:t>
            </a:r>
            <a:r>
              <a:rPr lang="en-US" dirty="0" smtClean="0"/>
              <a:t>/ANU Timing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EF1A-631B-4D2F-AC0D-181507B297A0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Stanley Johnson  |  WAO2014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303C-66BA-4A52-939A-09804E908622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58899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59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Repeating </a:t>
            </a:r>
            <a:r>
              <a:rPr lang="en-US" dirty="0" smtClean="0"/>
              <a:t>NOvA</a:t>
            </a:r>
            <a:r>
              <a:rPr lang="en-US" dirty="0" smtClean="0"/>
              <a:t> Cycles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ED62-F027-4391-AEB3-7D589354272F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Stanley Johnson  |  WAO2014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303C-66BA-4A52-939A-09804E908622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Content Placeholder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90600"/>
            <a:ext cx="91439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57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28600" y="1066800"/>
            <a:ext cx="8700851" cy="10912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Complex system that is hard to learn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Critical to operations so operators must be </a:t>
            </a:r>
            <a:r>
              <a:rPr lang="en-US" dirty="0" smtClean="0"/>
              <a:t>careful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Everyone notices when you make a mistake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Operator 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BFE4-0399-4DEC-A8DE-7904973667CC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Stanley Johnson  |  WAO2014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303C-66BA-4A52-939A-09804E908622}" type="slidenum">
              <a:rPr lang="en-US" smtClean="0"/>
              <a:t>18</a:t>
            </a:fld>
            <a:endParaRPr lang="en-US" dirty="0"/>
          </a:p>
        </p:txBody>
      </p:sp>
      <p:pic>
        <p:nvPicPr>
          <p:cNvPr id="8194" name="Picture 2" descr="C:\Users\srj\Desktop\WAO2014\tlg\GxPB_1_Total_Perspect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" y="4876800"/>
            <a:ext cx="90868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3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Expert and Management </a:t>
            </a:r>
            <a:br>
              <a:rPr lang="en-US" dirty="0" smtClean="0"/>
            </a:br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 automation vs operator skill</a:t>
            </a:r>
          </a:p>
          <a:p>
            <a:r>
              <a:rPr lang="en-US" dirty="0" smtClean="0"/>
              <a:t>Efficiency </a:t>
            </a:r>
          </a:p>
          <a:p>
            <a:r>
              <a:rPr lang="en-US" dirty="0" smtClean="0"/>
              <a:t>Any changes to the Time Line Generator triggers a retraining process</a:t>
            </a:r>
          </a:p>
          <a:p>
            <a:r>
              <a:rPr lang="en-US" dirty="0" smtClean="0"/>
              <a:t>Involve the operators with the automation</a:t>
            </a:r>
          </a:p>
          <a:p>
            <a:r>
              <a:rPr lang="en-US" dirty="0" smtClean="0"/>
              <a:t>Bring the experts to the Control Room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3E4B-7B05-4055-94E4-1DC11899D8AA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Stanley Johnson  |  WAO2014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303C-66BA-4A52-939A-09804E90862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7"/>
          </p:nvPr>
        </p:nvSpPr>
        <p:spPr>
          <a:xfrm>
            <a:off x="2307654" y="1447800"/>
            <a:ext cx="4251324" cy="139470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Loss of skills and understanding of the system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8"/>
          </p:nvPr>
        </p:nvSpPr>
        <p:spPr>
          <a:xfrm>
            <a:off x="2438400" y="4419600"/>
            <a:ext cx="4260851" cy="162330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Troubleshooting and configuring the system now becomes an expert only job.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Danger of Automation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41DD1A52-D052-4B32-8B70-23720AF138CC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 smtClean="0"/>
              <a:t>Stanley Johnson  |  WAO2014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3E9303C-66BA-4A52-939A-09804E908622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207764" y="26700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0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Expect automation to continue: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This will be in direct response to having limited resources (Operators) to run ever more complex machines/accelerators.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Our Responsibility: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Ensure operators are trained to deal with the automation and able to safely and efficiently operate their accelerator complex.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CF3E-D53B-43F1-B509-6A71E02F0088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Stanley Johnson  |  WAO2014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303C-66BA-4A52-939A-09804E90862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 and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Accelerator Operators for input and feedback on the system </a:t>
            </a:r>
          </a:p>
          <a:p>
            <a:r>
              <a:rPr lang="en-US" sz="1800" dirty="0" smtClean="0"/>
              <a:t>Various Accelerator system groups for input on system operation</a:t>
            </a:r>
          </a:p>
          <a:p>
            <a:r>
              <a:rPr lang="en-US" sz="1800" dirty="0" smtClean="0"/>
              <a:t>Greg Vogel for input on the Clock system</a:t>
            </a:r>
          </a:p>
          <a:p>
            <a:r>
              <a:rPr lang="en-US" sz="1800" dirty="0" smtClean="0"/>
              <a:t>Linden Carmichael for system design and programming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7BA727-73BC-4213-9A26-0C50BF43EB3E}" type="datetime1">
              <a:rPr lang="en-US" altLang="en-US" smtClean="0"/>
              <a:t>10/23/2014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Stanley Johnson  |  WAO2014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4312F-1A9D-4725-9F8E-FE9EA0A45AE5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492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to accomplish:</a:t>
            </a:r>
            <a:br>
              <a:rPr lang="en-US" dirty="0" smtClean="0"/>
            </a:br>
            <a:r>
              <a:rPr lang="en-US" dirty="0" smtClean="0"/>
              <a:t>Control How and When the accelerators operate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FEA0-A19A-481C-A911-AA65DD528381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Stanley Johnson  |  WAO2014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303C-66BA-4A52-939A-09804E908622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98998"/>
              </p:ext>
            </p:extLst>
          </p:nvPr>
        </p:nvGraphicFramePr>
        <p:xfrm>
          <a:off x="1524000" y="1371600"/>
          <a:ext cx="5818094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Acrobat Document" r:id="rId3" imgW="7543607" imgH="5829107" progId="AcroExch.Document.11">
                  <p:embed/>
                </p:oleObj>
              </mc:Choice>
              <mc:Fallback>
                <p:oleObj name="Acrobat Document" r:id="rId3" imgW="7543607" imgH="582910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371600"/>
                        <a:ext cx="5818094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56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Why Automate?</a:t>
            </a:r>
            <a:br>
              <a:rPr lang="en-US" dirty="0" smtClean="0"/>
            </a:br>
            <a:r>
              <a:rPr lang="en-US" dirty="0" smtClean="0"/>
              <a:t>Very Complex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72513" cy="4430713"/>
          </a:xfrm>
        </p:spPr>
        <p:txBody>
          <a:bodyPr/>
          <a:lstStyle/>
          <a:p>
            <a:pPr algn="ctr"/>
            <a:r>
              <a:rPr lang="en-US" dirty="0" smtClean="0"/>
              <a:t>Many Accelerators</a:t>
            </a:r>
          </a:p>
          <a:p>
            <a:pPr algn="ctr"/>
            <a:r>
              <a:rPr lang="en-US" dirty="0" smtClean="0"/>
              <a:t>Many Experiments</a:t>
            </a:r>
          </a:p>
          <a:p>
            <a:pPr algn="ctr"/>
            <a:r>
              <a:rPr lang="en-US" dirty="0" smtClean="0"/>
              <a:t>Machine Protection</a:t>
            </a:r>
          </a:p>
          <a:p>
            <a:pPr algn="ctr"/>
            <a:r>
              <a:rPr lang="en-US" dirty="0" smtClean="0"/>
              <a:t>Rapid Cycle times</a:t>
            </a:r>
          </a:p>
          <a:p>
            <a:pPr algn="ctr"/>
            <a:r>
              <a:rPr lang="en-US" dirty="0" smtClean="0"/>
              <a:t>Efficient setups for new conditions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D579-8A6B-4248-9BC5-71151F3A324E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Stanley Johnson  |  WAO2014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303C-66BA-4A52-939A-09804E9086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Definitions, History, and What we are doing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686800" cy="18288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To understand the automation we have to understand the task we are working to automate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FE50-E964-4C03-983B-8F813A717B55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Stanley Johnson  |  WAO2014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303C-66BA-4A52-939A-09804E9086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27894" cy="3200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Broadcast globally to all accelerators and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255 possible events; about half are </a:t>
            </a:r>
            <a:r>
              <a:rPr lang="en-US" sz="1600" dirty="0" smtClean="0"/>
              <a:t>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Special events called machine resets start and define what happens in the accelerators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0422B9A-1E3D-40F1-A91B-AE2148D0AE83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Stanley Johnson  |  WAO2014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3E9303C-66BA-4A52-939A-09804E908622}" type="slidenum">
              <a:rPr lang="en-US" smtClean="0"/>
              <a:t>6</a:t>
            </a:fld>
            <a:endParaRPr lang="en-US" dirty="0"/>
          </a:p>
        </p:txBody>
      </p:sp>
      <p:pic>
        <p:nvPicPr>
          <p:cNvPr id="6146" name="Picture 2" descr="C:\Users\srj\Desktop\WAO2014\tlg\PA_D33_Clocksco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4336590" cy="31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28600" y="1752600"/>
            <a:ext cx="3027894" cy="36807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Basic operation to configure or deliver beam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One </a:t>
            </a:r>
            <a:r>
              <a:rPr lang="en-US" sz="1800" dirty="0"/>
              <a:t>or more accelerators </a:t>
            </a:r>
            <a:r>
              <a:rPr lang="en-US" sz="1800" dirty="0" smtClean="0"/>
              <a:t>involved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One </a:t>
            </a:r>
            <a:r>
              <a:rPr lang="en-US" sz="1800" dirty="0"/>
              <a:t>machine reset event per </a:t>
            </a:r>
            <a:r>
              <a:rPr lang="en-US" sz="1800" dirty="0" smtClean="0"/>
              <a:t>accelerator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Once a machine cycle is started, it must be completed before a new cycle can </a:t>
            </a:r>
            <a:r>
              <a:rPr lang="en-US" sz="1800" dirty="0" smtClean="0"/>
              <a:t>start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 Cycle</a:t>
            </a:r>
            <a:br>
              <a:rPr lang="en-US" dirty="0" smtClean="0"/>
            </a:br>
            <a:r>
              <a:rPr lang="en-US" sz="2200" dirty="0" smtClean="0"/>
              <a:t>Definition and basic example</a:t>
            </a: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AFB840-20F8-4B5B-9B13-6201D575BD29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Stanley Johnson  |  WAO2014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3E9303C-66BA-4A52-939A-09804E908622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024562"/>
              </p:ext>
            </p:extLst>
          </p:nvPr>
        </p:nvGraphicFramePr>
        <p:xfrm>
          <a:off x="3200400" y="914400"/>
          <a:ext cx="57912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Acrobat Document" r:id="rId3" imgW="7543607" imgH="5829107" progId="AcroExch.Document.11">
                  <p:embed/>
                </p:oleObj>
              </mc:Choice>
              <mc:Fallback>
                <p:oleObj name="Acrobat Document" r:id="rId3" imgW="7543607" imgH="582910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914400"/>
                        <a:ext cx="5791200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57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28600" y="5181600"/>
            <a:ext cx="8700851" cy="84819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Sequences Timing (clock events) and Machine State to control the accelerators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 Generator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41B6-E881-4593-83E3-C80E63F96E89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Stanley Johnson  |  WAO2014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303C-66BA-4A52-939A-09804E908622}" type="slidenum">
              <a:rPr lang="en-US" smtClean="0"/>
              <a:t>8</a:t>
            </a:fld>
            <a:endParaRPr lang="en-US" dirty="0"/>
          </a:p>
        </p:txBody>
      </p:sp>
      <p:pic>
        <p:nvPicPr>
          <p:cNvPr id="6146" name="Picture 2" descr="C:\Users\srj\Desktop\WAO2014\tlg\GxSA_Viewing_Timeline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63701"/>
            <a:ext cx="4538472" cy="36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years: Discrete hardware, little/no software interface, hard to configure</a:t>
            </a:r>
          </a:p>
          <a:p>
            <a:r>
              <a:rPr lang="en-US" dirty="0" smtClean="0"/>
              <a:t>Middle years: Discrete hardware, crude software interface, can be configured with training</a:t>
            </a:r>
          </a:p>
          <a:p>
            <a:r>
              <a:rPr lang="en-US" dirty="0" smtClean="0"/>
              <a:t>Recent years / Now: Computer driven hardware and interface, easy to configure, but hides complexity. </a:t>
            </a:r>
          </a:p>
          <a:p>
            <a:r>
              <a:rPr lang="en-US" dirty="0" smtClean="0"/>
              <a:t>Future: more complex, more automation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DFC0-6EFD-4339-ADA0-63B26B3D6790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Stanley Johnson  |  WAO2014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303C-66BA-4A52-939A-09804E9086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686</Words>
  <Application>Microsoft Office PowerPoint</Application>
  <PresentationFormat>On-screen Show (4:3)</PresentationFormat>
  <Paragraphs>156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FNAL_TemplatePC_060514</vt:lpstr>
      <vt:lpstr>Acrobat Document</vt:lpstr>
      <vt:lpstr>The Automation of the Sequencing of Accelerator Cycles and Events at Fermilab </vt:lpstr>
      <vt:lpstr>The Danger of Automation</vt:lpstr>
      <vt:lpstr>Task to accomplish: Control How and When the accelerators operate</vt:lpstr>
      <vt:lpstr>Why Automate? Very Complex Tasks</vt:lpstr>
      <vt:lpstr>Definitions, History, and What we are doing</vt:lpstr>
      <vt:lpstr>Clock System</vt:lpstr>
      <vt:lpstr>Machine Cycle Definition and basic example</vt:lpstr>
      <vt:lpstr>Time Line Generator</vt:lpstr>
      <vt:lpstr>History of the Task</vt:lpstr>
      <vt:lpstr>Hardware Evolution Starting Design</vt:lpstr>
      <vt:lpstr>Hardware Evolution Current Design</vt:lpstr>
      <vt:lpstr>History of the Application</vt:lpstr>
      <vt:lpstr>History of the Application #2</vt:lpstr>
      <vt:lpstr>System Status</vt:lpstr>
      <vt:lpstr>Current/Recent Automation Experiences</vt:lpstr>
      <vt:lpstr>NOvA/ANU Timing</vt:lpstr>
      <vt:lpstr>Repeating NOvA Cycles</vt:lpstr>
      <vt:lpstr>Operator View</vt:lpstr>
      <vt:lpstr>Expert and Management  Response</vt:lpstr>
      <vt:lpstr>Future Trends</vt:lpstr>
      <vt:lpstr>Credits and Thanks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Stanley R. Johnson x8684,3721 07841N</dc:creator>
  <cp:lastModifiedBy>Stanley R. Johnson x8684,3721 07841N</cp:lastModifiedBy>
  <cp:revision>40</cp:revision>
  <dcterms:created xsi:type="dcterms:W3CDTF">2014-10-16T17:38:48Z</dcterms:created>
  <dcterms:modified xsi:type="dcterms:W3CDTF">2014-10-23T21:32:41Z</dcterms:modified>
</cp:coreProperties>
</file>