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7"/>
  </p:notesMasterIdLst>
  <p:sldIdLst>
    <p:sldId id="256" r:id="rId2"/>
    <p:sldId id="691" r:id="rId3"/>
    <p:sldId id="655" r:id="rId4"/>
    <p:sldId id="667" r:id="rId5"/>
    <p:sldId id="669" r:id="rId6"/>
    <p:sldId id="689" r:id="rId7"/>
    <p:sldId id="681" r:id="rId8"/>
    <p:sldId id="673" r:id="rId9"/>
    <p:sldId id="674" r:id="rId10"/>
    <p:sldId id="683" r:id="rId11"/>
    <p:sldId id="679" r:id="rId12"/>
    <p:sldId id="676" r:id="rId13"/>
    <p:sldId id="680" r:id="rId14"/>
    <p:sldId id="684" r:id="rId15"/>
    <p:sldId id="685" r:id="rId16"/>
    <p:sldId id="686" r:id="rId17"/>
    <p:sldId id="677" r:id="rId18"/>
    <p:sldId id="668" r:id="rId19"/>
    <p:sldId id="675" r:id="rId20"/>
    <p:sldId id="682" r:id="rId21"/>
    <p:sldId id="690" r:id="rId22"/>
    <p:sldId id="631" r:id="rId23"/>
    <p:sldId id="672" r:id="rId24"/>
    <p:sldId id="678" r:id="rId25"/>
    <p:sldId id="671" r:id="rId26"/>
  </p:sldIdLst>
  <p:sldSz cx="9144000" cy="6858000" type="screen4x3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009900"/>
    <a:srgbClr val="0000FF"/>
    <a:srgbClr val="990000"/>
    <a:srgbClr val="6699FF"/>
    <a:srgbClr val="3333CC"/>
    <a:srgbClr val="777777"/>
    <a:srgbClr val="FF6600"/>
    <a:srgbClr val="CC66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96" autoAdjust="0"/>
    <p:restoredTop sz="94660"/>
  </p:normalViewPr>
  <p:slideViewPr>
    <p:cSldViewPr>
      <p:cViewPr varScale="1">
        <p:scale>
          <a:sx n="69" d="100"/>
          <a:sy n="69" d="100"/>
        </p:scale>
        <p:origin x="-1164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0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293" cy="49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815" y="1"/>
            <a:ext cx="2945293" cy="49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075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24" y="4715170"/>
            <a:ext cx="5437827" cy="446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40"/>
            <a:ext cx="2945293" cy="49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815" y="9430340"/>
            <a:ext cx="2945293" cy="49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7D7EA093-A082-489A-8F3A-DE24DEB0910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4467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FA5B93-F548-4CFB-96B2-CE7422EEE484}" type="slidenum">
              <a:rPr lang="en-GB"/>
              <a:pPr/>
              <a:t>1</a:t>
            </a:fld>
            <a:endParaRPr lang="en-GB"/>
          </a:p>
        </p:txBody>
      </p:sp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D1994F-8D40-4D06-AF25-DC0ABFBB6F9D}" type="slidenum">
              <a:rPr lang="en-GB"/>
              <a:pPr/>
              <a:t>3</a:t>
            </a:fld>
            <a:endParaRPr lang="en-GB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5A2BED-FEDB-4DE5-B674-2BF4FD74364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C53B2A-5AD2-4BAC-8464-3E6F22E3601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BDE260-D083-4084-ACE9-8E0345E2B7F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557338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557338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A48493-B484-4D60-8EE2-82205B17C0B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9CCE2D-D029-4B46-B2CF-A2DAC19737B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1A973B-D7AA-482B-99B5-CD6360EF51D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Clip" r:id="rId9" imgW="13495238" imgH="10123810" progId="">
                  <p:embed/>
                </p:oleObj>
              </mc:Choice>
              <mc:Fallback>
                <p:oleObj name="Clip" r:id="rId9" imgW="13495238" imgH="1012381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557338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0"/>
            <a:r>
              <a:rPr lang="en-GB" dirty="0" smtClean="0"/>
              <a:t>Fourth level</a:t>
            </a:r>
          </a:p>
          <a:p>
            <a:pPr lvl="1"/>
            <a:r>
              <a:rPr lang="en-GB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3FFF0A76-4506-41F4-95B6-7471A792AE86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0" name="Picture 42" descr="05EC4052DLSdusk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77338" cy="3734068"/>
          </a:xfrm>
          <a:prstGeom prst="rect">
            <a:avLst/>
          </a:prstGeom>
          <a:noFill/>
        </p:spPr>
      </p:pic>
      <p:sp>
        <p:nvSpPr>
          <p:cNvPr id="2091" name="Text Box 43"/>
          <p:cNvSpPr txBox="1">
            <a:spLocks noChangeArrowheads="1"/>
          </p:cNvSpPr>
          <p:nvPr/>
        </p:nvSpPr>
        <p:spPr bwMode="auto">
          <a:xfrm>
            <a:off x="0" y="3734068"/>
            <a:ext cx="9144000" cy="312393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968500" indent="-622300" algn="ctr" defTabSz="1143000">
              <a:spcBef>
                <a:spcPct val="50000"/>
              </a:spcBef>
            </a:pPr>
            <a:r>
              <a:rPr lang="en-GB" sz="2000" b="1" dirty="0">
                <a:solidFill>
                  <a:srgbClr val="FFFF00"/>
                </a:solidFill>
              </a:rPr>
              <a:t>Vince Kempson </a:t>
            </a:r>
          </a:p>
          <a:p>
            <a:pPr marL="1968500" indent="-622300" algn="ctr" defTabSz="1143000">
              <a:spcBef>
                <a:spcPct val="50000"/>
              </a:spcBef>
            </a:pPr>
            <a:r>
              <a:rPr lang="en-GB" sz="2000" b="1" dirty="0" smtClean="0">
                <a:solidFill>
                  <a:srgbClr val="FFFF00"/>
                </a:solidFill>
              </a:rPr>
              <a:t>Head Accelerator </a:t>
            </a:r>
            <a:r>
              <a:rPr lang="en-GB" sz="2000" b="1" dirty="0" smtClean="0">
                <a:solidFill>
                  <a:srgbClr val="FFFF00"/>
                </a:solidFill>
              </a:rPr>
              <a:t>Operations</a:t>
            </a:r>
          </a:p>
          <a:p>
            <a:pPr marL="1968500" indent="-622300" algn="ctr" defTabSz="1143000">
              <a:spcBef>
                <a:spcPct val="50000"/>
              </a:spcBef>
            </a:pPr>
            <a:r>
              <a:rPr lang="en-GB" sz="2000" b="1" dirty="0" smtClean="0">
                <a:solidFill>
                  <a:srgbClr val="FFFF00"/>
                </a:solidFill>
              </a:rPr>
              <a:t>Diamond Light Source ltd</a:t>
            </a:r>
            <a:endParaRPr lang="en-GB" sz="2400" b="1" dirty="0" smtClean="0">
              <a:solidFill>
                <a:schemeClr val="bg1"/>
              </a:solidFill>
            </a:endParaRPr>
          </a:p>
          <a:p>
            <a:pPr marL="1968500" indent="-622300" defTabSz="1143000"/>
            <a:endParaRPr lang="en-GB" sz="2400" b="1" dirty="0" smtClean="0">
              <a:solidFill>
                <a:schemeClr val="bg1"/>
              </a:solidFill>
            </a:endParaRPr>
          </a:p>
          <a:p>
            <a:pPr marL="1968500" indent="-622300" defTabSz="1143000"/>
            <a:endParaRPr lang="en-GB" sz="2400" b="1" dirty="0">
              <a:solidFill>
                <a:schemeClr val="bg1"/>
              </a:solidFill>
            </a:endParaRPr>
          </a:p>
          <a:p>
            <a:pPr marL="1968500" indent="-622300" defTabSz="1143000">
              <a:spcBef>
                <a:spcPct val="50000"/>
              </a:spcBef>
            </a:pPr>
            <a:r>
              <a:rPr lang="en-GB" sz="1400" b="1" i="1" dirty="0">
                <a:solidFill>
                  <a:srgbClr val="FFFF66"/>
                </a:solidFill>
              </a:rPr>
              <a:t>                        </a:t>
            </a:r>
            <a:endParaRPr lang="en-GB" sz="1400" b="1" i="1" dirty="0" smtClean="0">
              <a:solidFill>
                <a:srgbClr val="FFFF66"/>
              </a:solidFill>
            </a:endParaRPr>
          </a:p>
          <a:p>
            <a:pPr marL="1968500" indent="-622300" defTabSz="1143000">
              <a:spcBef>
                <a:spcPct val="50000"/>
              </a:spcBef>
            </a:pPr>
            <a:endParaRPr lang="en-GB" sz="1400" b="1" i="1" dirty="0">
              <a:solidFill>
                <a:srgbClr val="FFFF66"/>
              </a:solidFill>
            </a:endParaRPr>
          </a:p>
          <a:p>
            <a:pPr marL="1968500" indent="-622300" defTabSz="1143000">
              <a:spcBef>
                <a:spcPct val="50000"/>
              </a:spcBef>
            </a:pPr>
            <a:endParaRPr lang="en-GB" sz="1400" b="1" i="1" dirty="0">
              <a:solidFill>
                <a:srgbClr val="FFFF66"/>
              </a:solidFill>
            </a:endParaRPr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684213" y="100013"/>
            <a:ext cx="7772400" cy="665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GB" sz="7200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Checklists !</a:t>
            </a:r>
            <a:endParaRPr lang="en-GB" sz="72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093" name="Object 45"/>
          <p:cNvGraphicFramePr>
            <a:graphicFrameLocks noChangeAspect="1"/>
          </p:cNvGraphicFramePr>
          <p:nvPr/>
        </p:nvGraphicFramePr>
        <p:xfrm>
          <a:off x="6948488" y="5876925"/>
          <a:ext cx="18065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r:id="rId5" imgW="4153480" imgH="1171429" progId="">
                  <p:embed/>
                </p:oleObj>
              </mc:Choice>
              <mc:Fallback>
                <p:oleObj r:id="rId5" imgW="4153480" imgH="1171429" progId="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5876925"/>
                        <a:ext cx="1806575" cy="50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Let the checklist remove the hard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Use a time marker on the steps ( we use days)</a:t>
            </a:r>
          </a:p>
          <a:p>
            <a:r>
              <a:rPr lang="en-GB" dirty="0" smtClean="0"/>
              <a:t>Some start up activities start at -7 days before the start up</a:t>
            </a:r>
          </a:p>
          <a:p>
            <a:r>
              <a:rPr lang="en-GB" dirty="0" smtClean="0"/>
              <a:t>They then act as a countdown marker to the Beam on time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556792"/>
            <a:ext cx="3810000" cy="4572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try not to overdo it, sufficient concise steps </a:t>
            </a:r>
            <a:r>
              <a:rPr lang="en-GB" dirty="0" smtClean="0"/>
              <a:t>are ok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48493-B484-4D60-8EE2-82205B17C0BD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4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9900CC"/>
                </a:solidFill>
              </a:rPr>
              <a:t>How to </a:t>
            </a:r>
            <a:r>
              <a:rPr lang="en-GB" dirty="0" smtClean="0">
                <a:solidFill>
                  <a:srgbClr val="9900CC"/>
                </a:solidFill>
              </a:rPr>
              <a:t>do </a:t>
            </a:r>
            <a:r>
              <a:rPr lang="en-GB" dirty="0" smtClean="0">
                <a:solidFill>
                  <a:srgbClr val="9900CC"/>
                </a:solidFill>
              </a:rPr>
              <a:t>things right!</a:t>
            </a:r>
            <a:endParaRPr lang="en-GB" dirty="0">
              <a:solidFill>
                <a:srgbClr val="99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Where are checklists appropriate in accelerator Operations?</a:t>
            </a:r>
          </a:p>
          <a:p>
            <a:pPr lvl="1"/>
            <a:r>
              <a:rPr lang="en-GB" dirty="0" err="1" smtClean="0"/>
              <a:t>Startups</a:t>
            </a:r>
            <a:endParaRPr lang="en-GB" dirty="0" smtClean="0"/>
          </a:p>
          <a:p>
            <a:pPr lvl="1"/>
            <a:r>
              <a:rPr lang="en-GB" dirty="0" smtClean="0"/>
              <a:t>Shutdowns</a:t>
            </a:r>
          </a:p>
          <a:p>
            <a:pPr lvl="1"/>
            <a:r>
              <a:rPr lang="en-GB" dirty="0" smtClean="0"/>
              <a:t>Special procedures ( quite a few)</a:t>
            </a:r>
          </a:p>
          <a:p>
            <a:pPr lvl="1"/>
            <a:r>
              <a:rPr lang="en-GB" dirty="0" smtClean="0"/>
              <a:t>Emergencies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53B2A-5AD2-4BAC-8464-3E6F22E3601A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81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Checklist database @ diamond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Holds </a:t>
            </a:r>
            <a:r>
              <a:rPr lang="en-GB" sz="2800" dirty="0"/>
              <a:t>all the checklists for use and for editing changes and historical store of completed ones</a:t>
            </a:r>
          </a:p>
          <a:p>
            <a:r>
              <a:rPr lang="en-GB" sz="2800" dirty="0"/>
              <a:t>Only operations staff use </a:t>
            </a:r>
            <a:r>
              <a:rPr lang="en-GB" sz="2800" dirty="0" smtClean="0"/>
              <a:t>the operations ones, </a:t>
            </a:r>
            <a:r>
              <a:rPr lang="en-GB" sz="2800" dirty="0"/>
              <a:t>usually the operator of the </a:t>
            </a:r>
            <a:r>
              <a:rPr lang="en-GB" sz="2800" dirty="0" smtClean="0"/>
              <a:t>day but can be passed on.</a:t>
            </a:r>
            <a:endParaRPr lang="en-GB" sz="2800" dirty="0"/>
          </a:p>
          <a:p>
            <a:r>
              <a:rPr lang="en-GB" sz="2800" dirty="0"/>
              <a:t>All checklists are dated, completed ones are directly exported into elog (electronic  logbook) and kept in the </a:t>
            </a:r>
            <a:r>
              <a:rPr lang="en-GB" sz="2800" dirty="0" smtClean="0"/>
              <a:t>Checklist  database </a:t>
            </a:r>
            <a:r>
              <a:rPr lang="en-GB" sz="2800" dirty="0"/>
              <a:t>on a run by run basis.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53B2A-5AD2-4BAC-8464-3E6F22E3601A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42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Checklist database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–Diamond ops </a:t>
            </a:r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3550622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51920" y="2371927"/>
            <a:ext cx="49685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MD = Machine Development day , to re-establish user time beam conditions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816474" y="2708919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Run Start</a:t>
            </a:r>
            <a:r>
              <a:rPr lang="en-GB" dirty="0" smtClean="0"/>
              <a:t>, Power supplies tech group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816474" y="2955140"/>
            <a:ext cx="5220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 start up activity </a:t>
            </a:r>
            <a:r>
              <a:rPr lang="en-GB" dirty="0" smtClean="0"/>
              <a:t>to clear interlock overrides in a shutdown as boxes simulate open signals as well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804202" y="3324472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Run Start</a:t>
            </a:r>
            <a:r>
              <a:rPr lang="en-GB" dirty="0" smtClean="0"/>
              <a:t>, RF tech group start up checks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798853" y="3573015"/>
            <a:ext cx="40160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During run a quick vault zone inspection if a zone has to be opened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792792" y="3819237"/>
            <a:ext cx="5027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 recover and instrumentation area after power off or breaker trip ( very sequential)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755217" y="4138047"/>
            <a:ext cx="39440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Main run start-up, spread over 7 days. Stops before ‘beam on’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9912" y="4498237"/>
            <a:ext cx="41419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End of run shutdown to open access conditions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779912" y="4806273"/>
            <a:ext cx="41419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Visual post </a:t>
            </a:r>
            <a:r>
              <a:rPr lang="en-GB" dirty="0"/>
              <a:t>r</a:t>
            </a:r>
            <a:r>
              <a:rPr lang="en-GB" dirty="0" smtClean="0"/>
              <a:t>un inspection of areas closed in run </a:t>
            </a:r>
            <a:r>
              <a:rPr lang="en-GB" dirty="0" smtClean="0"/>
              <a:t>(shutdown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3779912" y="505249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Walkround</a:t>
            </a:r>
            <a:r>
              <a:rPr lang="en-GB" dirty="0" smtClean="0"/>
              <a:t> split so 2 people can do independently </a:t>
            </a:r>
            <a:r>
              <a:rPr lang="en-GB" dirty="0" smtClean="0"/>
              <a:t>(shutdown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3779912" y="5315747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Walkround</a:t>
            </a:r>
            <a:r>
              <a:rPr lang="en-GB" dirty="0" smtClean="0"/>
              <a:t> split so 2 people can do independently </a:t>
            </a:r>
            <a:r>
              <a:rPr lang="en-GB" dirty="0" smtClean="0"/>
              <a:t>( </a:t>
            </a:r>
            <a:r>
              <a:rPr lang="en-GB" dirty="0"/>
              <a:t>shutdown)</a:t>
            </a:r>
          </a:p>
          <a:p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3779912" y="5589240"/>
            <a:ext cx="41419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The real beam </a:t>
            </a:r>
            <a:r>
              <a:rPr lang="en-GB" b="1" dirty="0" err="1" smtClean="0">
                <a:solidFill>
                  <a:srgbClr val="FF0000"/>
                </a:solidFill>
              </a:rPr>
              <a:t>startup</a:t>
            </a:r>
            <a:r>
              <a:rPr lang="en-GB" b="1" dirty="0" smtClean="0">
                <a:solidFill>
                  <a:srgbClr val="FF0000"/>
                </a:solidFill>
              </a:rPr>
              <a:t> at front of a run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60947" y="5899804"/>
            <a:ext cx="41419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Tests on injection process after each </a:t>
            </a:r>
            <a:r>
              <a:rPr lang="en-GB" dirty="0" err="1" smtClean="0"/>
              <a:t>startup</a:t>
            </a:r>
            <a:r>
              <a:rPr lang="en-GB" dirty="0" smtClean="0"/>
              <a:t>/machine </a:t>
            </a:r>
            <a:r>
              <a:rPr lang="en-GB" dirty="0" smtClean="0"/>
              <a:t>day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3779912" y="6165304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Run Start, </a:t>
            </a:r>
            <a:r>
              <a:rPr lang="en-GB" dirty="0" smtClean="0"/>
              <a:t>Vac tech group start up checks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3923928" y="1628800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Make a new one!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760186" y="6527424"/>
            <a:ext cx="44842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dirty="0" smtClean="0"/>
              <a:t>Database design setup and maintained by Adrian Johnson, this workshop</a:t>
            </a:r>
            <a:endParaRPr lang="en-GB" sz="9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53B2A-5AD2-4BAC-8464-3E6F22E3601A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92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224" y="27500"/>
            <a:ext cx="2376264" cy="3600400"/>
          </a:xfrm>
        </p:spPr>
        <p:txBody>
          <a:bodyPr/>
          <a:lstStyle/>
          <a:p>
            <a:pPr algn="l"/>
            <a:r>
              <a:rPr lang="en-GB" sz="2800" dirty="0">
                <a:latin typeface="Baskerville Old Face" panose="02020602080505020303" pitchFamily="18" charset="0"/>
              </a:rPr>
              <a:t>Illustrative checklist #</a:t>
            </a:r>
            <a:r>
              <a:rPr lang="en-GB" sz="2800" dirty="0" smtClean="0">
                <a:latin typeface="Baskerville Old Face" panose="02020602080505020303" pitchFamily="18" charset="0"/>
              </a:rPr>
              <a:t>1</a:t>
            </a:r>
            <a:br>
              <a:rPr lang="en-GB" sz="2800" dirty="0" smtClean="0">
                <a:latin typeface="Baskerville Old Face" panose="02020602080505020303" pitchFamily="18" charset="0"/>
              </a:rPr>
            </a:br>
            <a:r>
              <a:rPr lang="en-GB" sz="2400" dirty="0" smtClean="0">
                <a:latin typeface="Baskerville Old Face" panose="02020602080505020303" pitchFamily="18" charset="0"/>
              </a:rPr>
              <a:t>time sequenced in anticipation of start day ‘ day 0’</a:t>
            </a:r>
            <a:endParaRPr lang="en-GB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6128562" cy="587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53B2A-5AD2-4BAC-8464-3E6F22E3601A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40296"/>
          </a:xfrm>
        </p:spPr>
        <p:txBody>
          <a:bodyPr/>
          <a:lstStyle/>
          <a:p>
            <a:r>
              <a:rPr lang="en-GB" dirty="0" smtClean="0">
                <a:latin typeface="Baskerville Old Face" panose="02020602080505020303" pitchFamily="18" charset="0"/>
              </a:rPr>
              <a:t>Illustrative checklist #2</a:t>
            </a:r>
            <a:endParaRPr lang="en-GB" dirty="0">
              <a:latin typeface="Baskerville Old Face" panose="02020602080505020303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7187010" cy="586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52320" y="1124744"/>
            <a:ext cx="14401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This is step based  rather than days.</a:t>
            </a:r>
          </a:p>
          <a:p>
            <a:endParaRPr lang="en-GB" sz="1800" dirty="0"/>
          </a:p>
          <a:p>
            <a:r>
              <a:rPr lang="en-GB" sz="1800" dirty="0" smtClean="0"/>
              <a:t>The first part is house keeping, the latter part getting 10mA before going to full current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53B2A-5AD2-4BAC-8464-3E6F22E3601A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38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0272" y="152400"/>
            <a:ext cx="1800200" cy="4212704"/>
          </a:xfrm>
        </p:spPr>
        <p:txBody>
          <a:bodyPr/>
          <a:lstStyle/>
          <a:p>
            <a:pPr algn="l"/>
            <a:r>
              <a:rPr lang="en-GB" sz="2400" dirty="0">
                <a:latin typeface="Baskerville Old Face" panose="02020602080505020303" pitchFamily="18" charset="0"/>
              </a:rPr>
              <a:t>Illustrative checklist </a:t>
            </a:r>
            <a:r>
              <a:rPr lang="en-GB" sz="2400" dirty="0" smtClean="0">
                <a:latin typeface="Baskerville Old Face" panose="02020602080505020303" pitchFamily="18" charset="0"/>
              </a:rPr>
              <a:t>#</a:t>
            </a:r>
            <a:r>
              <a:rPr lang="en-GB" sz="2400" dirty="0" smtClean="0">
                <a:latin typeface="Baskerville Old Face" panose="02020602080505020303" pitchFamily="18" charset="0"/>
              </a:rPr>
              <a:t>3</a:t>
            </a:r>
            <a:br>
              <a:rPr lang="en-GB" sz="2400" dirty="0" smtClean="0">
                <a:latin typeface="Baskerville Old Face" panose="02020602080505020303" pitchFamily="18" charset="0"/>
              </a:rPr>
            </a:br>
            <a:r>
              <a:rPr lang="en-GB" sz="2400" dirty="0">
                <a:latin typeface="Baskerville Old Face" panose="02020602080505020303" pitchFamily="18" charset="0"/>
              </a:rPr>
              <a:t/>
            </a:r>
            <a:br>
              <a:rPr lang="en-GB" sz="2400" dirty="0">
                <a:latin typeface="Baskerville Old Face" panose="02020602080505020303" pitchFamily="18" charset="0"/>
              </a:rPr>
            </a:br>
            <a:r>
              <a:rPr lang="en-GB" sz="2000" dirty="0" smtClean="0">
                <a:latin typeface="Baskerville Old Face" panose="02020602080505020303" pitchFamily="18" charset="0"/>
              </a:rPr>
              <a:t>Primarily a closedown sequence based on priorities and access to vaults</a:t>
            </a:r>
            <a:endParaRPr lang="en-GB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76672"/>
            <a:ext cx="6703594" cy="606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53B2A-5AD2-4BAC-8464-3E6F22E3601A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32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9900CC"/>
                </a:solidFill>
              </a:rPr>
              <a:t>Creating better Checklists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980728"/>
            <a:ext cx="3810000" cy="4572000"/>
          </a:xfrm>
        </p:spPr>
        <p:txBody>
          <a:bodyPr/>
          <a:lstStyle/>
          <a:p>
            <a:r>
              <a:rPr lang="en-GB" sz="1800" dirty="0"/>
              <a:t>Presentation, </a:t>
            </a:r>
          </a:p>
          <a:p>
            <a:pPr lvl="1"/>
            <a:r>
              <a:rPr lang="en-GB" sz="1400" dirty="0"/>
              <a:t>Fonts, Black on white, font size</a:t>
            </a:r>
          </a:p>
          <a:p>
            <a:r>
              <a:rPr lang="en-GB" sz="1800" dirty="0"/>
              <a:t>Content</a:t>
            </a:r>
          </a:p>
          <a:p>
            <a:pPr lvl="1"/>
            <a:r>
              <a:rPr lang="en-GB" sz="1400" dirty="0"/>
              <a:t>Grouping by common factors</a:t>
            </a:r>
          </a:p>
          <a:p>
            <a:pPr lvl="1"/>
            <a:r>
              <a:rPr lang="en-GB" sz="1400" dirty="0"/>
              <a:t>Flow , logical, coherent</a:t>
            </a:r>
          </a:p>
          <a:p>
            <a:r>
              <a:rPr lang="en-GB" sz="1800" dirty="0"/>
              <a:t>Urgency</a:t>
            </a:r>
          </a:p>
          <a:p>
            <a:pPr lvl="1"/>
            <a:r>
              <a:rPr lang="en-GB" sz="1400" dirty="0"/>
              <a:t> Critical items near the start</a:t>
            </a:r>
          </a:p>
          <a:p>
            <a:r>
              <a:rPr lang="en-GB" sz="1800" dirty="0"/>
              <a:t>Redundancy</a:t>
            </a:r>
          </a:p>
          <a:p>
            <a:pPr lvl="1"/>
            <a:r>
              <a:rPr lang="en-GB" sz="1400" dirty="0"/>
              <a:t>Put critical items in more than one section</a:t>
            </a:r>
          </a:p>
          <a:p>
            <a:r>
              <a:rPr lang="en-GB" sz="1800" dirty="0"/>
              <a:t>Phrasing</a:t>
            </a:r>
          </a:p>
          <a:p>
            <a:pPr lvl="1"/>
            <a:r>
              <a:rPr lang="en-GB" sz="1400" dirty="0"/>
              <a:t>Proper unambiguous terms, vague is not good enough!</a:t>
            </a:r>
            <a:r>
              <a:rPr lang="en-GB" dirty="0"/>
              <a:t> </a:t>
            </a:r>
          </a:p>
          <a:p>
            <a:r>
              <a:rPr lang="en-GB" sz="1800" dirty="0"/>
              <a:t>Status</a:t>
            </a:r>
          </a:p>
          <a:p>
            <a:pPr lvl="1"/>
            <a:r>
              <a:rPr lang="en-GB" sz="1400" dirty="0"/>
              <a:t>Use the actual status </a:t>
            </a:r>
            <a:r>
              <a:rPr lang="en-GB" sz="1400" dirty="0" smtClean="0"/>
              <a:t>required </a:t>
            </a:r>
            <a:r>
              <a:rPr lang="en-GB" sz="1400" dirty="0"/>
              <a:t>after the action in a READ&gt; DO format (Challenge &gt; response)</a:t>
            </a:r>
          </a:p>
          <a:p>
            <a:pPr lvl="1"/>
            <a:r>
              <a:rPr lang="en-GB" sz="1400" dirty="0" err="1"/>
              <a:t>Eg</a:t>
            </a:r>
            <a:r>
              <a:rPr lang="en-GB" sz="1400" dirty="0"/>
              <a:t> Lattice F </a:t>
            </a:r>
            <a:r>
              <a:rPr lang="en-GB" sz="1400" dirty="0" err="1"/>
              <a:t>Quadrupoles</a:t>
            </a:r>
            <a:r>
              <a:rPr lang="en-GB" sz="1400" dirty="0"/>
              <a:t> &gt; ON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124744"/>
            <a:ext cx="3810000" cy="4860578"/>
          </a:xfrm>
        </p:spPr>
        <p:txBody>
          <a:bodyPr/>
          <a:lstStyle/>
          <a:p>
            <a:r>
              <a:rPr lang="en-GB" sz="1800" dirty="0"/>
              <a:t>Size</a:t>
            </a:r>
          </a:p>
          <a:p>
            <a:pPr lvl="1"/>
            <a:r>
              <a:rPr lang="en-GB" sz="1400" dirty="0"/>
              <a:t>As short as possible but as long as needed</a:t>
            </a:r>
          </a:p>
          <a:p>
            <a:r>
              <a:rPr lang="en-GB" sz="1800" dirty="0"/>
              <a:t>Trial</a:t>
            </a:r>
          </a:p>
          <a:p>
            <a:pPr lvl="1"/>
            <a:r>
              <a:rPr lang="en-GB" sz="1400" dirty="0"/>
              <a:t>Test and test modify until all agree it works!</a:t>
            </a:r>
          </a:p>
          <a:p>
            <a:pPr lvl="1"/>
            <a:r>
              <a:rPr lang="en-GB" sz="1400" dirty="0"/>
              <a:t>Do not be afraid to make changes</a:t>
            </a:r>
          </a:p>
          <a:p>
            <a:r>
              <a:rPr lang="en-GB" sz="1800" dirty="0"/>
              <a:t>Approaches 3 main ones</a:t>
            </a:r>
          </a:p>
          <a:p>
            <a:pPr lvl="1"/>
            <a:r>
              <a:rPr lang="en-GB" sz="1400" dirty="0"/>
              <a:t>To Do List ( not worth the trouble!)</a:t>
            </a:r>
          </a:p>
          <a:p>
            <a:pPr lvl="1"/>
            <a:r>
              <a:rPr lang="en-GB" sz="1400" dirty="0"/>
              <a:t>To do list which you look through then check for the ones not done</a:t>
            </a:r>
          </a:p>
          <a:p>
            <a:pPr lvl="1"/>
            <a:r>
              <a:rPr lang="en-GB" sz="1400" dirty="0"/>
              <a:t>Challenge &gt; response ( as in aircraft a reader with a doer who says ‘Check’)</a:t>
            </a:r>
          </a:p>
          <a:p>
            <a:r>
              <a:rPr lang="en-GB" sz="1800" b="1" dirty="0" smtClean="0"/>
              <a:t>Resistance</a:t>
            </a:r>
            <a:r>
              <a:rPr lang="en-GB" sz="1800" dirty="0" smtClean="0"/>
              <a:t>: </a:t>
            </a:r>
            <a:r>
              <a:rPr lang="en-GB" sz="1600" dirty="0" smtClean="0"/>
              <a:t>I’m  </a:t>
            </a:r>
            <a:r>
              <a:rPr lang="en-GB" sz="1600" dirty="0"/>
              <a:t>a skilled (insert </a:t>
            </a:r>
            <a:r>
              <a:rPr lang="en-GB" sz="1600" b="1" dirty="0"/>
              <a:t>Job title </a:t>
            </a:r>
            <a:r>
              <a:rPr lang="en-GB" sz="1600" dirty="0"/>
              <a:t>here) this checklist insults my intelligence…..</a:t>
            </a:r>
            <a:endParaRPr lang="en-GB" sz="1800" dirty="0"/>
          </a:p>
          <a:p>
            <a:pPr lvl="1"/>
            <a:r>
              <a:rPr lang="en-GB" sz="1400" dirty="0"/>
              <a:t>Hire someone else immediately!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48493-B484-4D60-8EE2-82205B17C0BD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3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02624" cy="612304"/>
          </a:xfrm>
        </p:spPr>
        <p:txBody>
          <a:bodyPr/>
          <a:lstStyle/>
          <a:p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Recursion</a:t>
            </a:r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878497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53B2A-5AD2-4BAC-8464-3E6F22E3601A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37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00336"/>
          </a:xfrm>
        </p:spPr>
        <p:txBody>
          <a:bodyPr/>
          <a:lstStyle/>
          <a:p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Developments @ Diamond</a:t>
            </a:r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08720"/>
            <a:ext cx="7772400" cy="4536504"/>
          </a:xfrm>
        </p:spPr>
        <p:txBody>
          <a:bodyPr/>
          <a:lstStyle/>
          <a:p>
            <a:r>
              <a:rPr lang="en-GB" sz="2000" dirty="0"/>
              <a:t>Paperless – </a:t>
            </a:r>
            <a:r>
              <a:rPr lang="en-GB" sz="2000" dirty="0" smtClean="0"/>
              <a:t>Key checklists go direct </a:t>
            </a:r>
            <a:r>
              <a:rPr lang="en-GB" sz="2000" dirty="0"/>
              <a:t>into </a:t>
            </a:r>
            <a:r>
              <a:rPr lang="en-GB" sz="2000" dirty="0" smtClean="0"/>
              <a:t>elog on their completion into the database.</a:t>
            </a:r>
            <a:endParaRPr lang="en-GB" sz="2000" dirty="0"/>
          </a:p>
          <a:p>
            <a:r>
              <a:rPr lang="en-GB" sz="2000" dirty="0"/>
              <a:t>Avoiding tick boxes – all checks are </a:t>
            </a:r>
            <a:r>
              <a:rPr lang="en-GB" sz="2000" b="1" i="1" dirty="0"/>
              <a:t>named</a:t>
            </a:r>
            <a:r>
              <a:rPr lang="en-GB" sz="2000" dirty="0"/>
              <a:t> by who did them without typing </a:t>
            </a:r>
            <a:endParaRPr lang="en-GB" sz="2000" dirty="0" smtClean="0"/>
          </a:p>
          <a:p>
            <a:r>
              <a:rPr lang="en-GB" sz="2000" dirty="0" smtClean="0"/>
              <a:t>Using </a:t>
            </a:r>
            <a:r>
              <a:rPr lang="en-GB" sz="2000" dirty="0"/>
              <a:t>a tablet touch screen  device to manage the checklist live into the data base while on the move through the building</a:t>
            </a:r>
          </a:p>
          <a:p>
            <a:pPr lvl="1"/>
            <a:r>
              <a:rPr lang="en-GB" sz="1800" dirty="0"/>
              <a:t>Allows others to view it simultaneously</a:t>
            </a:r>
          </a:p>
          <a:p>
            <a:pPr lvl="1"/>
            <a:r>
              <a:rPr lang="en-GB" sz="1800" dirty="0"/>
              <a:t>Can post complete without being in the control </a:t>
            </a:r>
            <a:r>
              <a:rPr lang="en-GB" sz="1800" dirty="0" smtClean="0"/>
              <a:t>room</a:t>
            </a:r>
          </a:p>
          <a:p>
            <a:pPr lvl="1"/>
            <a:r>
              <a:rPr lang="en-GB" sz="1800" dirty="0" smtClean="0"/>
              <a:t>Some issues of log in and vault </a:t>
            </a:r>
            <a:r>
              <a:rPr lang="en-GB" sz="1800" dirty="0" err="1" smtClean="0"/>
              <a:t>wifi</a:t>
            </a:r>
            <a:r>
              <a:rPr lang="en-GB" sz="1800" dirty="0" smtClean="0"/>
              <a:t> to sort but convinced this is the way to go</a:t>
            </a:r>
            <a:endParaRPr lang="en-GB" sz="1800" dirty="0"/>
          </a:p>
          <a:p>
            <a:r>
              <a:rPr lang="en-GB" sz="2000" dirty="0"/>
              <a:t>Using the software on the tablet to check and assist the </a:t>
            </a:r>
            <a:r>
              <a:rPr lang="en-GB" sz="2000" dirty="0" smtClean="0"/>
              <a:t>operator</a:t>
            </a:r>
            <a:endParaRPr lang="en-GB" sz="2000" dirty="0"/>
          </a:p>
          <a:p>
            <a:pPr lvl="1"/>
            <a:r>
              <a:rPr lang="en-GB" sz="1800" dirty="0"/>
              <a:t>How many unchecked steps at each pause point, hiding completed steps, </a:t>
            </a:r>
            <a:r>
              <a:rPr lang="en-GB" sz="1800" dirty="0" err="1"/>
              <a:t>etc</a:t>
            </a:r>
            <a:endParaRPr lang="en-GB" sz="1800" dirty="0"/>
          </a:p>
          <a:p>
            <a:pPr lvl="1"/>
            <a:r>
              <a:rPr lang="en-GB" sz="1800" dirty="0"/>
              <a:t>Colour </a:t>
            </a:r>
          </a:p>
          <a:p>
            <a:r>
              <a:rPr lang="en-GB" sz="2000" dirty="0" smtClean="0"/>
              <a:t>New </a:t>
            </a:r>
            <a:r>
              <a:rPr lang="en-GB" sz="2000" dirty="0" smtClean="0"/>
              <a:t>checklists easy </a:t>
            </a:r>
            <a:r>
              <a:rPr lang="en-GB" sz="2000" dirty="0" smtClean="0"/>
              <a:t>to create using da</a:t>
            </a:r>
            <a:r>
              <a:rPr lang="en-GB" sz="2000" dirty="0" smtClean="0"/>
              <a:t>tabase list generator</a:t>
            </a:r>
            <a:endParaRPr lang="en-GB" sz="20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53B2A-5AD2-4BAC-8464-3E6F22E3601A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99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Presentation 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 Introduction</a:t>
            </a:r>
          </a:p>
          <a:p>
            <a:r>
              <a:rPr lang="en-GB" dirty="0" smtClean="0"/>
              <a:t>Why checklists</a:t>
            </a:r>
          </a:p>
          <a:p>
            <a:r>
              <a:rPr lang="en-GB" dirty="0" smtClean="0"/>
              <a:t>Checklist database</a:t>
            </a:r>
          </a:p>
          <a:p>
            <a:r>
              <a:rPr lang="en-GB" dirty="0" smtClean="0"/>
              <a:t>Where we use checklists at Diamond</a:t>
            </a:r>
          </a:p>
          <a:p>
            <a:r>
              <a:rPr lang="en-GB" dirty="0" smtClean="0"/>
              <a:t>Other points</a:t>
            </a:r>
          </a:p>
          <a:p>
            <a:r>
              <a:rPr lang="en-GB" dirty="0" smtClean="0"/>
              <a:t>Developments</a:t>
            </a:r>
          </a:p>
          <a:p>
            <a:r>
              <a:rPr lang="en-GB" dirty="0" smtClean="0"/>
              <a:t>Summary </a:t>
            </a:r>
          </a:p>
          <a:p>
            <a:r>
              <a:rPr lang="en-GB" dirty="0" smtClean="0"/>
              <a:t>References/Appendices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53B2A-5AD2-4BAC-8464-3E6F22E3601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09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404664"/>
            <a:ext cx="7772400" cy="4572000"/>
          </a:xfrm>
        </p:spPr>
        <p:txBody>
          <a:bodyPr/>
          <a:lstStyle/>
          <a:p>
            <a:r>
              <a:rPr lang="en-GB" sz="4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Why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/>
              <a:t>would you NOT use a checklist for; </a:t>
            </a:r>
            <a:endParaRPr lang="en-GB" dirty="0" smtClean="0"/>
          </a:p>
          <a:p>
            <a:r>
              <a:rPr lang="en-GB" sz="2800" dirty="0" smtClean="0"/>
              <a:t>complex </a:t>
            </a:r>
            <a:r>
              <a:rPr lang="en-GB" sz="2800" dirty="0"/>
              <a:t>operational and equipment steps mixed in with routine checks that are moving towards goal </a:t>
            </a:r>
            <a:r>
              <a:rPr lang="en-GB" sz="2800" dirty="0" smtClean="0"/>
              <a:t>completion: </a:t>
            </a:r>
            <a:endParaRPr lang="en-GB" sz="2800" dirty="0" smtClean="0"/>
          </a:p>
          <a:p>
            <a:r>
              <a:rPr lang="en-GB" sz="2800" dirty="0" smtClean="0"/>
              <a:t>in </a:t>
            </a:r>
            <a:r>
              <a:rPr lang="en-GB" sz="2800" dirty="0"/>
              <a:t>a structured and reliable checklist communicating to your colleagues and </a:t>
            </a:r>
            <a:r>
              <a:rPr lang="en-GB" sz="2800" dirty="0" smtClean="0"/>
              <a:t>you, </a:t>
            </a:r>
            <a:r>
              <a:rPr lang="en-GB" sz="2800" dirty="0"/>
              <a:t>that the individual tasks are valid, completed and finished at the right </a:t>
            </a:r>
            <a:r>
              <a:rPr lang="en-GB" sz="2800" dirty="0" smtClean="0"/>
              <a:t>time so you can move on to the next item</a:t>
            </a:r>
            <a:r>
              <a:rPr lang="en-GB" sz="2800" dirty="0" smtClean="0"/>
              <a:t>?</a:t>
            </a:r>
            <a:endParaRPr lang="en-GB" sz="2800" dirty="0"/>
          </a:p>
          <a:p>
            <a:r>
              <a:rPr lang="en-GB" sz="2800" dirty="0" smtClean="0">
                <a:solidFill>
                  <a:srgbClr val="FF0000"/>
                </a:solidFill>
              </a:rPr>
              <a:t> !! I </a:t>
            </a:r>
            <a:r>
              <a:rPr lang="en-GB" sz="2800" dirty="0">
                <a:solidFill>
                  <a:srgbClr val="FF0000"/>
                </a:solidFill>
              </a:rPr>
              <a:t>have absolutely no idea!!</a:t>
            </a:r>
          </a:p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53B2A-5AD2-4BAC-8464-3E6F22E3601A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7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72400" cy="1143000"/>
          </a:xfrm>
        </p:spPr>
        <p:txBody>
          <a:bodyPr/>
          <a:lstStyle/>
          <a:p>
            <a:r>
              <a:rPr lang="en-GB" dirty="0" smtClean="0"/>
              <a:t>Summary, two quotes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“the volume and complexity of what we know has exceeded our individual ability to deliver its benefits correctly, safely, or reliably.” </a:t>
            </a:r>
            <a:endParaRPr lang="en-GB" sz="2400" dirty="0" smtClean="0"/>
          </a:p>
          <a:p>
            <a:endParaRPr lang="en-GB" sz="1400" dirty="0"/>
          </a:p>
          <a:p>
            <a:endParaRPr lang="en-GB" sz="1400" dirty="0" smtClean="0"/>
          </a:p>
          <a:p>
            <a:r>
              <a:rPr lang="en-GB" sz="1600" dirty="0" smtClean="0"/>
              <a:t> </a:t>
            </a:r>
            <a:r>
              <a:rPr lang="en-GB" sz="1800" dirty="0" smtClean="0"/>
              <a:t>“</a:t>
            </a:r>
            <a:r>
              <a:rPr lang="en-GB" sz="1800" dirty="0"/>
              <a:t>Good checklists, on the other hand are precise. They are efficient, to the point, and easy to use even in the most difficult situations. </a:t>
            </a:r>
            <a:r>
              <a:rPr lang="en-GB" sz="1800" dirty="0" smtClean="0"/>
              <a:t>They </a:t>
            </a:r>
            <a:r>
              <a:rPr lang="en-GB" sz="1800" dirty="0"/>
              <a:t>do not try to spell out everything--a checklist cannot fly a plane. Instead, they provide reminders of only the most critical and important steps--the ones that even the highly skilled professional using them could miss. Good checklists are, above all, practical.” </a:t>
            </a:r>
            <a:r>
              <a:rPr lang="en-GB" dirty="0"/>
              <a:t/>
            </a:r>
            <a:br>
              <a:rPr lang="en-GB" dirty="0"/>
            </a:br>
            <a:endParaRPr lang="en-GB" dirty="0" smtClean="0"/>
          </a:p>
          <a:p>
            <a:pPr marL="0" indent="0">
              <a:buNone/>
            </a:pPr>
            <a:r>
              <a:rPr lang="en-GB" sz="1800" dirty="0"/>
              <a:t/>
            </a:r>
            <a:br>
              <a:rPr lang="en-GB" sz="1800" dirty="0"/>
            </a:b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53B2A-5AD2-4BAC-8464-3E6F22E3601A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043608" y="5301207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Both of course from </a:t>
            </a:r>
            <a:r>
              <a:rPr lang="en-GB" sz="2000" dirty="0" err="1" smtClean="0"/>
              <a:t>Gwande</a:t>
            </a:r>
            <a:r>
              <a:rPr lang="en-GB" sz="2000" dirty="0" smtClean="0"/>
              <a:t>, The Checklist manifesto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8319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09EC2162_Campus_aerial_view"/>
          <p:cNvPicPr>
            <a:picLocks noChangeAspect="1" noChangeArrowheads="1"/>
          </p:cNvPicPr>
          <p:nvPr/>
        </p:nvPicPr>
        <p:blipFill>
          <a:blip r:embed="rId2" cstate="print"/>
          <a:srcRect l="6090" t="5042" r="32019" b="25775"/>
          <a:stretch>
            <a:fillRect/>
          </a:stretch>
        </p:blipFill>
        <p:spPr bwMode="auto">
          <a:xfrm>
            <a:off x="-6350" y="-3175"/>
            <a:ext cx="9164638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53B2A-5AD2-4BAC-8464-3E6F22E3601A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Dilbert does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checklists………</a:t>
            </a:r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132856"/>
            <a:ext cx="8930496" cy="285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53B2A-5AD2-4BAC-8464-3E6F22E3601A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04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9900CC"/>
                </a:solidFill>
              </a:rPr>
              <a:t>References</a:t>
            </a:r>
            <a:endParaRPr lang="en-GB" dirty="0">
              <a:solidFill>
                <a:srgbClr val="99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Atul</a:t>
            </a:r>
            <a:r>
              <a:rPr lang="en-GB" dirty="0" smtClean="0"/>
              <a:t> </a:t>
            </a:r>
            <a:r>
              <a:rPr lang="en-GB" dirty="0" err="1" smtClean="0"/>
              <a:t>Gwande</a:t>
            </a:r>
            <a:r>
              <a:rPr lang="en-GB" dirty="0" smtClean="0"/>
              <a:t> ‘The Checklist manifesto’ ‘How to get things right’ Profile books ISBN 978-184668 3145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Checklists V C Kempson ARW Melbourne 2013      </a:t>
            </a:r>
            <a:r>
              <a:rPr lang="en-GB" sz="1600" dirty="0" smtClean="0"/>
              <a:t>http</a:t>
            </a:r>
            <a:r>
              <a:rPr lang="en-GB" sz="1600" dirty="0"/>
              <a:t>://accelerators.org.au/indico/contributionListDisplay.py?confId=55</a:t>
            </a:r>
            <a:endParaRPr lang="en-GB" sz="1600" dirty="0" smtClean="0"/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53B2A-5AD2-4BAC-8464-3E6F22E3601A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7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828328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Appendix 1 </a:t>
            </a:r>
            <a:r>
              <a:rPr lang="en-GB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H1N1 Patient care (WHO)</a:t>
            </a:r>
            <a:endParaRPr lang="en-GB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836712"/>
            <a:ext cx="8634728" cy="5220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53B2A-5AD2-4BAC-8464-3E6F22E3601A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6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3" name="Text Box 3"/>
          <p:cNvSpPr txBox="1">
            <a:spLocks noChangeArrowheads="1"/>
          </p:cNvSpPr>
          <p:nvPr/>
        </p:nvSpPr>
        <p:spPr bwMode="auto">
          <a:xfrm>
            <a:off x="539552" y="912813"/>
            <a:ext cx="8208963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990600" algn="l"/>
                <a:tab pos="1612900" algn="l"/>
              </a:tabLst>
            </a:pPr>
            <a:r>
              <a:rPr lang="en-GB" sz="1800" b="1" dirty="0" smtClean="0">
                <a:solidFill>
                  <a:srgbClr val="808080"/>
                </a:solidFill>
              </a:rPr>
              <a:t>Diamond is a third generation light source, medium energy, 3GeV, 300mA machine </a:t>
            </a:r>
            <a:r>
              <a:rPr lang="en-GB" sz="1800" b="1" dirty="0" smtClean="0">
                <a:solidFill>
                  <a:srgbClr val="808080"/>
                </a:solidFill>
              </a:rPr>
              <a:t>with nearly 26 </a:t>
            </a:r>
            <a:r>
              <a:rPr lang="en-GB" sz="1800" b="1" dirty="0" err="1" smtClean="0">
                <a:solidFill>
                  <a:srgbClr val="808080"/>
                </a:solidFill>
              </a:rPr>
              <a:t>beamlines</a:t>
            </a:r>
            <a:r>
              <a:rPr lang="en-GB" sz="1800" b="1" dirty="0" smtClean="0">
                <a:solidFill>
                  <a:srgbClr val="808080"/>
                </a:solidFill>
              </a:rPr>
              <a:t>. </a:t>
            </a:r>
            <a:r>
              <a:rPr lang="en-GB" sz="1800" b="1" dirty="0" smtClean="0">
                <a:solidFill>
                  <a:srgbClr val="808080"/>
                </a:solidFill>
              </a:rPr>
              <a:t>Installing 4 </a:t>
            </a:r>
            <a:r>
              <a:rPr lang="en-GB" sz="1800" b="1" dirty="0" err="1" smtClean="0">
                <a:solidFill>
                  <a:srgbClr val="808080"/>
                </a:solidFill>
              </a:rPr>
              <a:t>beamlines</a:t>
            </a:r>
            <a:r>
              <a:rPr lang="en-GB" sz="1800" b="1" dirty="0" smtClean="0">
                <a:solidFill>
                  <a:srgbClr val="808080"/>
                </a:solidFill>
              </a:rPr>
              <a:t>/front ends and lattice modifications </a:t>
            </a:r>
            <a:r>
              <a:rPr lang="en-GB" sz="2000" b="1" dirty="0" smtClean="0">
                <a:solidFill>
                  <a:srgbClr val="FF0000"/>
                </a:solidFill>
              </a:rPr>
              <a:t>each year </a:t>
            </a:r>
            <a:r>
              <a:rPr lang="en-GB" sz="1800" b="1" dirty="0" smtClean="0">
                <a:solidFill>
                  <a:srgbClr val="808080"/>
                </a:solidFill>
              </a:rPr>
              <a:t>until 2017</a:t>
            </a:r>
            <a:endParaRPr lang="en-GB" sz="1800" b="1" dirty="0" smtClean="0">
              <a:solidFill>
                <a:srgbClr val="808080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990600" algn="l"/>
                <a:tab pos="1612900" algn="l"/>
              </a:tabLst>
            </a:pPr>
            <a:r>
              <a:rPr lang="en-GB" sz="1800" b="1" dirty="0" smtClean="0">
                <a:solidFill>
                  <a:srgbClr val="808080"/>
                </a:solidFill>
              </a:rPr>
              <a:t>Operationally Light sources live (and die) by critical performance indicators amongst which are: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990600" algn="l"/>
                <a:tab pos="1612900" algn="l"/>
              </a:tabLst>
            </a:pPr>
            <a:r>
              <a:rPr lang="en-GB" sz="1800" b="1" dirty="0" smtClean="0">
                <a:solidFill>
                  <a:srgbClr val="808080"/>
                </a:solidFill>
              </a:rPr>
              <a:t>Uptime &gt;97% expected, 99% preferred!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990600" algn="l"/>
                <a:tab pos="1612900" algn="l"/>
              </a:tabLst>
            </a:pPr>
            <a:r>
              <a:rPr lang="en-GB" sz="1800" b="1" dirty="0" smtClean="0">
                <a:solidFill>
                  <a:srgbClr val="808080"/>
                </a:solidFill>
              </a:rPr>
              <a:t>MTBF &gt;70 hours expected, 150 to 200hrs achievable in some labs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990600" algn="l"/>
                <a:tab pos="1612900" algn="l"/>
              </a:tabLst>
            </a:pPr>
            <a:r>
              <a:rPr lang="en-GB" sz="1800" b="1" dirty="0" smtClean="0">
                <a:solidFill>
                  <a:srgbClr val="808080"/>
                </a:solidFill>
              </a:rPr>
              <a:t>And their subsets downtime, MTTR </a:t>
            </a:r>
            <a:r>
              <a:rPr lang="en-GB" sz="1800" b="1" dirty="0" err="1" smtClean="0">
                <a:solidFill>
                  <a:srgbClr val="808080"/>
                </a:solidFill>
              </a:rPr>
              <a:t>etc</a:t>
            </a:r>
            <a:endParaRPr lang="en-GB" sz="1800" b="1" dirty="0" smtClean="0">
              <a:solidFill>
                <a:srgbClr val="808080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990600" algn="l"/>
                <a:tab pos="1612900" algn="l"/>
              </a:tabLst>
            </a:pPr>
            <a:r>
              <a:rPr lang="en-GB" sz="1800" b="1" dirty="0" smtClean="0">
                <a:solidFill>
                  <a:srgbClr val="808080"/>
                </a:solidFill>
              </a:rPr>
              <a:t>Interruptions to beam time  are disruptive to users , users optics, samples, robots, sample changers and general </a:t>
            </a:r>
            <a:r>
              <a:rPr lang="en-GB" sz="1800" b="1" dirty="0" smtClean="0">
                <a:solidFill>
                  <a:srgbClr val="808080"/>
                </a:solidFill>
              </a:rPr>
              <a:t>logistics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990600" algn="l"/>
                <a:tab pos="1612900" algn="l"/>
              </a:tabLst>
            </a:pPr>
            <a:r>
              <a:rPr lang="en-GB" sz="1800" b="1" dirty="0" smtClean="0">
                <a:solidFill>
                  <a:srgbClr val="808080"/>
                </a:solidFill>
              </a:rPr>
              <a:t>5000 users year, 1000’s of publications a year</a:t>
            </a:r>
            <a:endParaRPr lang="en-GB" sz="1800" b="1" dirty="0" smtClean="0">
              <a:solidFill>
                <a:srgbClr val="808080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990600" algn="l"/>
                <a:tab pos="1612900" algn="l"/>
              </a:tabLst>
            </a:pPr>
            <a:r>
              <a:rPr lang="en-GB" sz="1400" b="1" dirty="0" smtClean="0">
                <a:solidFill>
                  <a:srgbClr val="808080"/>
                </a:solidFill>
              </a:rPr>
              <a:t>We do have different modes (high/low current. Hybrid bunch structures, reconfigure for Coherent synchrotron radiation  and terahertz light). We do this mostly with Epics BURT tool (backup and restore).</a:t>
            </a:r>
            <a:endParaRPr lang="en-GB" sz="1400" b="1" dirty="0" smtClean="0">
              <a:solidFill>
                <a:srgbClr val="808080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990600" algn="l"/>
                <a:tab pos="1612900" algn="l"/>
              </a:tabLst>
            </a:pPr>
            <a:endParaRPr lang="en-GB" sz="2000" b="1" dirty="0" smtClean="0">
              <a:solidFill>
                <a:srgbClr val="808080"/>
              </a:solidFill>
            </a:endParaRPr>
          </a:p>
          <a:p>
            <a:pPr>
              <a:spcBef>
                <a:spcPts val="1200"/>
              </a:spcBef>
              <a:tabLst>
                <a:tab pos="990600" algn="l"/>
                <a:tab pos="1612900" algn="l"/>
              </a:tabLst>
            </a:pPr>
            <a:endParaRPr lang="en-GB" sz="1800" dirty="0" smtClean="0"/>
          </a:p>
          <a:p>
            <a:pPr>
              <a:spcBef>
                <a:spcPts val="600"/>
              </a:spcBef>
              <a:tabLst>
                <a:tab pos="990600" algn="l"/>
                <a:tab pos="1612900" algn="l"/>
              </a:tabLst>
            </a:pPr>
            <a:r>
              <a:rPr lang="en-GB" sz="1800" b="1" i="1" baseline="30000" dirty="0" smtClean="0">
                <a:latin typeface="Arial"/>
                <a:cs typeface="Arial"/>
              </a:rPr>
              <a:t> </a:t>
            </a:r>
            <a:endParaRPr lang="en-GB" sz="1600" i="1" dirty="0"/>
          </a:p>
          <a:p>
            <a:pPr>
              <a:spcBef>
                <a:spcPct val="25000"/>
              </a:spcBef>
              <a:tabLst>
                <a:tab pos="990600" algn="l"/>
                <a:tab pos="1612900" algn="l"/>
              </a:tabLst>
            </a:pPr>
            <a:r>
              <a:rPr lang="en-GB" sz="2000" b="1" dirty="0"/>
              <a:t>	</a:t>
            </a:r>
          </a:p>
        </p:txBody>
      </p:sp>
      <p:sp>
        <p:nvSpPr>
          <p:cNvPr id="384033" name="Text Box 33"/>
          <p:cNvSpPr txBox="1">
            <a:spLocks noChangeArrowheads="1"/>
          </p:cNvSpPr>
          <p:nvPr/>
        </p:nvSpPr>
        <p:spPr bwMode="auto">
          <a:xfrm>
            <a:off x="1187450" y="333375"/>
            <a:ext cx="6769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Light Sources</a:t>
            </a:r>
            <a:endParaRPr lang="en-GB" sz="3200" b="1" dirty="0">
              <a:solidFill>
                <a:srgbClr val="99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53B2A-5AD2-4BAC-8464-3E6F22E3601A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408409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A973B-D7AA-482B-99B5-CD6360EF51DD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91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When operating Accelerators</a:t>
            </a:r>
            <a:endParaRPr lang="en-GB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412776"/>
            <a:ext cx="7772400" cy="4608512"/>
          </a:xfrm>
        </p:spPr>
        <p:txBody>
          <a:bodyPr/>
          <a:lstStyle/>
          <a:p>
            <a:r>
              <a:rPr lang="en-GB" dirty="0" smtClean="0"/>
              <a:t>Types </a:t>
            </a:r>
            <a:r>
              <a:rPr lang="en-GB" dirty="0"/>
              <a:t>of </a:t>
            </a:r>
            <a:r>
              <a:rPr lang="en-GB" dirty="0" smtClean="0"/>
              <a:t>errors that can be made….</a:t>
            </a:r>
            <a:endParaRPr lang="en-GB" dirty="0"/>
          </a:p>
          <a:p>
            <a:pPr lvl="1"/>
            <a:r>
              <a:rPr lang="en-GB" sz="2400" dirty="0"/>
              <a:t>Errors of ignorance (mistakes due to </a:t>
            </a:r>
            <a:r>
              <a:rPr lang="en-GB" sz="2400" i="1" dirty="0"/>
              <a:t>not knowing enough</a:t>
            </a:r>
            <a:r>
              <a:rPr lang="en-GB" sz="2400" dirty="0"/>
              <a:t>)</a:t>
            </a:r>
          </a:p>
          <a:p>
            <a:pPr lvl="1"/>
            <a:r>
              <a:rPr lang="en-GB" sz="2400" dirty="0"/>
              <a:t>Errors of Ineptitude (mistakes due to </a:t>
            </a:r>
            <a:r>
              <a:rPr lang="en-GB" sz="2400" i="1" dirty="0"/>
              <a:t>not making </a:t>
            </a:r>
            <a:r>
              <a:rPr lang="en-GB" sz="2400" i="1" dirty="0" smtClean="0"/>
              <a:t>effective </a:t>
            </a:r>
            <a:r>
              <a:rPr lang="en-GB" sz="2400" i="1" dirty="0"/>
              <a:t>use </a:t>
            </a:r>
            <a:r>
              <a:rPr lang="en-GB" sz="2400" dirty="0"/>
              <a:t>of what is known)</a:t>
            </a:r>
          </a:p>
          <a:p>
            <a:pPr lvl="1"/>
            <a:r>
              <a:rPr lang="en-GB" sz="2400" dirty="0"/>
              <a:t>Sequence errors (mistakes due to </a:t>
            </a:r>
            <a:r>
              <a:rPr lang="en-GB" sz="2400" i="1" dirty="0"/>
              <a:t>doing the right things </a:t>
            </a:r>
            <a:r>
              <a:rPr lang="en-GB" sz="2400" dirty="0"/>
              <a:t>but in the wrong order)</a:t>
            </a:r>
          </a:p>
          <a:p>
            <a:pPr lvl="1"/>
            <a:r>
              <a:rPr lang="en-GB" sz="2400" dirty="0"/>
              <a:t>Errors of omission (mistakes due to </a:t>
            </a:r>
            <a:r>
              <a:rPr lang="en-GB" sz="2400" i="1" dirty="0"/>
              <a:t>leaving things out </a:t>
            </a:r>
            <a:r>
              <a:rPr lang="en-GB" sz="2400" dirty="0"/>
              <a:t>altogether)</a:t>
            </a:r>
          </a:p>
          <a:p>
            <a:pPr lvl="1"/>
            <a:r>
              <a:rPr lang="en-GB" sz="2400" dirty="0"/>
              <a:t>Communication….</a:t>
            </a:r>
            <a:r>
              <a:rPr lang="en-GB" sz="2400" dirty="0" err="1"/>
              <a:t>Etc</a:t>
            </a:r>
            <a:r>
              <a:rPr lang="en-GB" sz="2400" dirty="0"/>
              <a:t>….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53B2A-5AD2-4BAC-8464-3E6F22E3601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82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documentation do for you?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7772400" cy="48245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Manuals- </a:t>
            </a:r>
            <a:r>
              <a:rPr lang="en-GB" sz="2400" dirty="0" smtClean="0"/>
              <a:t>big, complex and often…vague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Procedures- </a:t>
            </a:r>
            <a:r>
              <a:rPr lang="en-GB" sz="2400" dirty="0" smtClean="0"/>
              <a:t>not so big but often complex</a:t>
            </a:r>
            <a:endParaRPr lang="en-GB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Summarised Instructions </a:t>
            </a:r>
            <a:r>
              <a:rPr lang="en-GB" sz="2400" dirty="0" smtClean="0"/>
              <a:t>– are just notes</a:t>
            </a:r>
            <a:endParaRPr lang="en-GB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Automation/Sequencers/script Task generators </a:t>
            </a:r>
            <a:r>
              <a:rPr lang="en-GB" sz="2000" dirty="0" smtClean="0"/>
              <a:t>can’t handle non computerised ,soft’ processes</a:t>
            </a:r>
            <a:endParaRPr lang="en-GB" dirty="0" smtClean="0"/>
          </a:p>
          <a:p>
            <a:pPr marL="0" indent="0">
              <a:buNone/>
            </a:pPr>
            <a:r>
              <a:rPr lang="en-GB" sz="2000" dirty="0" smtClean="0"/>
              <a:t>All have their place. But a checklist does something else – checks the </a:t>
            </a:r>
            <a:r>
              <a:rPr lang="en-GB" sz="2000" b="1" dirty="0" smtClean="0"/>
              <a:t>basics, records that they have been done and allows inclusion of</a:t>
            </a:r>
            <a:r>
              <a:rPr lang="en-GB" sz="2000" dirty="0"/>
              <a:t> </a:t>
            </a:r>
            <a:r>
              <a:rPr lang="en-GB" sz="2000" b="1" dirty="0" smtClean="0"/>
              <a:t>the things that are not automated </a:t>
            </a:r>
            <a:r>
              <a:rPr lang="en-GB" sz="2000" dirty="0" smtClean="0"/>
              <a:t>on your control system, even checking  that you have turned a sequencer on in the first place</a:t>
            </a:r>
            <a:r>
              <a:rPr lang="en-GB" sz="2800" dirty="0" smtClean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53B2A-5AD2-4BAC-8464-3E6F22E3601A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52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Quote from the Checklist Manifesto</a:t>
            </a:r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556792"/>
            <a:ext cx="7772400" cy="4572000"/>
          </a:xfrm>
        </p:spPr>
        <p:txBody>
          <a:bodyPr/>
          <a:lstStyle/>
          <a:p>
            <a:r>
              <a:rPr lang="en-GB" sz="2400" dirty="0"/>
              <a:t>“Checklists remind us of the </a:t>
            </a:r>
            <a:r>
              <a:rPr lang="en-GB" sz="2400" i="1" dirty="0"/>
              <a:t>minimum necessary steps and make them explicit</a:t>
            </a:r>
            <a:r>
              <a:rPr lang="en-GB" sz="2400" dirty="0"/>
              <a:t>. They not only offer the possibility </a:t>
            </a:r>
            <a:r>
              <a:rPr lang="en-GB" sz="2400" i="1" dirty="0"/>
              <a:t>of verification </a:t>
            </a:r>
            <a:r>
              <a:rPr lang="en-GB" sz="2400" dirty="0"/>
              <a:t>but also </a:t>
            </a:r>
            <a:r>
              <a:rPr lang="en-GB" sz="2400" i="1" dirty="0" smtClean="0"/>
              <a:t>instil </a:t>
            </a:r>
            <a:r>
              <a:rPr lang="en-GB" sz="2400" i="1" dirty="0"/>
              <a:t>a kind of discipline of higher performance</a:t>
            </a:r>
            <a:r>
              <a:rPr lang="en-GB" sz="2400" dirty="0"/>
              <a:t>.” —  </a:t>
            </a:r>
            <a:r>
              <a:rPr lang="en-GB" sz="2400" dirty="0" err="1"/>
              <a:t>Atul</a:t>
            </a:r>
            <a:r>
              <a:rPr lang="en-GB" sz="2400" dirty="0"/>
              <a:t> </a:t>
            </a:r>
            <a:r>
              <a:rPr lang="en-GB" sz="2400" dirty="0" err="1" smtClean="0"/>
              <a:t>Gawande</a:t>
            </a:r>
            <a:r>
              <a:rPr lang="en-GB" sz="2400" dirty="0" smtClean="0"/>
              <a:t> reference 1</a:t>
            </a:r>
            <a:endParaRPr lang="en-GB" sz="2400" dirty="0"/>
          </a:p>
          <a:p>
            <a:endParaRPr lang="en-GB" sz="3600" dirty="0" smtClean="0">
              <a:solidFill>
                <a:srgbClr val="FF0000"/>
              </a:solidFill>
            </a:endParaRPr>
          </a:p>
          <a:p>
            <a:endParaRPr lang="en-GB" sz="3600" dirty="0">
              <a:solidFill>
                <a:srgbClr val="FF0000"/>
              </a:solidFill>
            </a:endParaRPr>
          </a:p>
          <a:p>
            <a:r>
              <a:rPr lang="en-GB" sz="3600" dirty="0" smtClean="0">
                <a:solidFill>
                  <a:srgbClr val="FF0000"/>
                </a:solidFill>
              </a:rPr>
              <a:t>My </a:t>
            </a:r>
            <a:r>
              <a:rPr lang="en-GB" sz="3600" dirty="0" smtClean="0">
                <a:solidFill>
                  <a:srgbClr val="FF0000"/>
                </a:solidFill>
              </a:rPr>
              <a:t>italics!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53B2A-5AD2-4BAC-8464-3E6F22E3601A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42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Checklists are the answer to </a:t>
            </a:r>
            <a:r>
              <a:rPr lang="en-GB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consistency issues in </a:t>
            </a:r>
            <a:r>
              <a:rPr lang="en-GB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accelerators?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Yes with some </a:t>
            </a:r>
            <a:r>
              <a:rPr lang="en-GB" sz="2400" dirty="0" smtClean="0"/>
              <a:t>Caveats;</a:t>
            </a:r>
            <a:endParaRPr lang="en-GB" sz="2400" dirty="0"/>
          </a:p>
          <a:p>
            <a:pPr lvl="1"/>
            <a:r>
              <a:rPr lang="en-GB" sz="2000" dirty="0"/>
              <a:t>They are not ‘To do’ lists on a scrap of paper to stick on the fridge!</a:t>
            </a:r>
          </a:p>
          <a:p>
            <a:pPr lvl="1"/>
            <a:r>
              <a:rPr lang="en-GB" sz="2000" dirty="0"/>
              <a:t>You do have to know what you are doing at least once to get the list up and running</a:t>
            </a:r>
            <a:r>
              <a:rPr lang="en-GB" sz="2000" dirty="0" smtClean="0"/>
              <a:t>…….!</a:t>
            </a:r>
            <a:endParaRPr lang="en-GB" sz="2000" dirty="0"/>
          </a:p>
          <a:p>
            <a:pPr lvl="1"/>
            <a:r>
              <a:rPr lang="en-GB" sz="2000" dirty="0"/>
              <a:t>They are </a:t>
            </a:r>
            <a:r>
              <a:rPr lang="en-GB" sz="2000" b="1" i="1" dirty="0"/>
              <a:t>not</a:t>
            </a:r>
            <a:r>
              <a:rPr lang="en-GB" sz="2000" dirty="0"/>
              <a:t> bits of </a:t>
            </a:r>
            <a:r>
              <a:rPr lang="en-GB" sz="2000" dirty="0" smtClean="0"/>
              <a:t>software, </a:t>
            </a:r>
            <a:r>
              <a:rPr lang="en-GB" sz="2000" dirty="0"/>
              <a:t>you can’t handle  </a:t>
            </a:r>
            <a:r>
              <a:rPr lang="en-GB" sz="2000" i="1" dirty="0">
                <a:solidFill>
                  <a:srgbClr val="FF0000"/>
                </a:solidFill>
              </a:rPr>
              <a:t>‘if then &gt; else if’ </a:t>
            </a:r>
            <a:r>
              <a:rPr lang="en-GB" sz="2000" dirty="0"/>
              <a:t>statements</a:t>
            </a:r>
          </a:p>
          <a:p>
            <a:pPr lvl="1"/>
            <a:r>
              <a:rPr lang="en-GB" sz="2000" dirty="0"/>
              <a:t>The checklist steps do not have to be sequentially connected but helps if they are</a:t>
            </a:r>
          </a:p>
          <a:p>
            <a:pPr lvl="1"/>
            <a:r>
              <a:rPr lang="en-GB" sz="2000" dirty="0"/>
              <a:t>You can leave things out if the </a:t>
            </a:r>
            <a:r>
              <a:rPr lang="en-GB" sz="2000" dirty="0" smtClean="0"/>
              <a:t>‘knowledge base’ </a:t>
            </a:r>
            <a:r>
              <a:rPr lang="en-GB" sz="2000" dirty="0" smtClean="0"/>
              <a:t>makes it</a:t>
            </a:r>
            <a:r>
              <a:rPr lang="en-GB" sz="2000" dirty="0" smtClean="0"/>
              <a:t> </a:t>
            </a:r>
            <a:r>
              <a:rPr lang="en-GB" sz="2000" dirty="0"/>
              <a:t>so familiar all staff know it ( this is common in aircraft checklists) </a:t>
            </a:r>
          </a:p>
          <a:p>
            <a:pPr lvl="1"/>
            <a:r>
              <a:rPr lang="en-GB" sz="2000" dirty="0"/>
              <a:t>Build and test until it works, modify if it stops working so ease of modification is important </a:t>
            </a:r>
            <a:r>
              <a:rPr lang="en-GB" sz="1200" dirty="0"/>
              <a:t>(</a:t>
            </a:r>
            <a:r>
              <a:rPr lang="en-GB" sz="1200" dirty="0" smtClean="0"/>
              <a:t>Note: </a:t>
            </a:r>
            <a:r>
              <a:rPr lang="en-GB" sz="1200" dirty="0"/>
              <a:t>you can test by walkthrough if used infrequently)</a:t>
            </a:r>
            <a:endParaRPr lang="en-GB" sz="20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53B2A-5AD2-4BAC-8464-3E6F22E3601A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82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9900CC"/>
                </a:solidFill>
              </a:rPr>
              <a:t>Limitations of Checklists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Tick in the box mentality</a:t>
            </a:r>
          </a:p>
          <a:p>
            <a:pPr lvl="1"/>
            <a:r>
              <a:rPr lang="en-GB" sz="1800" i="1" dirty="0"/>
              <a:t>Need to be thinking!!!! Avoid tick </a:t>
            </a:r>
            <a:r>
              <a:rPr lang="en-GB" sz="1800" i="1" dirty="0" smtClean="0"/>
              <a:t>boxes!</a:t>
            </a:r>
          </a:p>
          <a:p>
            <a:pPr lvl="1"/>
            <a:r>
              <a:rPr lang="en-GB" sz="1800" i="1" dirty="0" smtClean="0"/>
              <a:t>Use ownership, a name or initials</a:t>
            </a:r>
          </a:p>
          <a:p>
            <a:r>
              <a:rPr lang="en-GB" sz="2400" dirty="0" smtClean="0"/>
              <a:t>They </a:t>
            </a:r>
            <a:r>
              <a:rPr lang="en-GB" sz="2400" dirty="0"/>
              <a:t>don’t work if you don’t know what you are doing….</a:t>
            </a:r>
          </a:p>
          <a:p>
            <a:pPr lvl="1"/>
            <a:r>
              <a:rPr lang="en-GB" sz="1800" i="1" dirty="0"/>
              <a:t>Well defined processes </a:t>
            </a:r>
            <a:r>
              <a:rPr lang="en-GB" sz="1800" i="1" dirty="0" smtClean="0"/>
              <a:t>steps and sequences fit </a:t>
            </a:r>
            <a:r>
              <a:rPr lang="en-GB" sz="1800" i="1" dirty="0"/>
              <a:t>best</a:t>
            </a:r>
          </a:p>
          <a:p>
            <a:r>
              <a:rPr lang="en-GB" sz="2000" dirty="0"/>
              <a:t>Must not be a chore to the Operations crew</a:t>
            </a:r>
          </a:p>
          <a:p>
            <a:pPr lvl="1"/>
            <a:r>
              <a:rPr lang="en-GB" sz="1800" i="1" dirty="0"/>
              <a:t>Not too long , pauses and logical structure, get them to write </a:t>
            </a:r>
            <a:r>
              <a:rPr lang="en-GB" sz="1800" i="1" dirty="0" smtClean="0"/>
              <a:t>it in the first place  </a:t>
            </a:r>
            <a:r>
              <a:rPr lang="en-GB" sz="1800" i="1" dirty="0"/>
              <a:t>if they use it</a:t>
            </a:r>
          </a:p>
          <a:p>
            <a:r>
              <a:rPr lang="en-GB" sz="2000" dirty="0"/>
              <a:t>Have to be kept up to date regularly</a:t>
            </a:r>
          </a:p>
          <a:p>
            <a:pPr lvl="1"/>
            <a:r>
              <a:rPr lang="en-GB" sz="1800" i="1" dirty="0"/>
              <a:t>Dated and reviewed as changes </a:t>
            </a:r>
            <a:r>
              <a:rPr lang="en-GB" sz="1800" i="1" dirty="0" smtClean="0"/>
              <a:t>needed</a:t>
            </a:r>
          </a:p>
          <a:p>
            <a:r>
              <a:rPr lang="en-GB" sz="2200" dirty="0" smtClean="0"/>
              <a:t>A simple checklist database and editor helps a lot</a:t>
            </a:r>
          </a:p>
          <a:p>
            <a:r>
              <a:rPr lang="en-GB" sz="2200" dirty="0" smtClean="0"/>
              <a:t>Easy porting into </a:t>
            </a:r>
            <a:r>
              <a:rPr lang="en-GB" sz="2200" dirty="0" err="1" smtClean="0"/>
              <a:t>elog</a:t>
            </a:r>
            <a:r>
              <a:rPr lang="en-GB" sz="2200" dirty="0" smtClean="0"/>
              <a:t> </a:t>
            </a:r>
            <a:r>
              <a:rPr lang="en-GB" sz="2200" dirty="0" smtClean="0"/>
              <a:t>helps visibility</a:t>
            </a:r>
            <a:endParaRPr lang="en-GB" sz="2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53B2A-5AD2-4BAC-8464-3E6F22E3601A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53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mond - lilac">
  <a:themeElements>
    <a:clrScheme name="diamond - lila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amond - lila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amond - lila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mond - lila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mond - lila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mond - lila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mond - lila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mond - lila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mond - lila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Office\Templates\diamond - lilac.pot</Template>
  <TotalTime>28790</TotalTime>
  <Words>1539</Words>
  <Application>Microsoft Office PowerPoint</Application>
  <PresentationFormat>On-screen Show (4:3)</PresentationFormat>
  <Paragraphs>185</Paragraphs>
  <Slides>25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diamond - lilac</vt:lpstr>
      <vt:lpstr>Clip</vt:lpstr>
      <vt:lpstr>Checklists !</vt:lpstr>
      <vt:lpstr>Presentation structure</vt:lpstr>
      <vt:lpstr>PowerPoint Presentation</vt:lpstr>
      <vt:lpstr>PowerPoint Presentation</vt:lpstr>
      <vt:lpstr>When operating Accelerators</vt:lpstr>
      <vt:lpstr>What does documentation do for you?</vt:lpstr>
      <vt:lpstr>Quote from the Checklist Manifesto</vt:lpstr>
      <vt:lpstr>Checklists are the answer to consistency issues in accelerators?</vt:lpstr>
      <vt:lpstr>Limitations of Checklists</vt:lpstr>
      <vt:lpstr>Let the checklist remove the hard work</vt:lpstr>
      <vt:lpstr>How to do things right!</vt:lpstr>
      <vt:lpstr>Checklist database @ diamond</vt:lpstr>
      <vt:lpstr>Checklist database –Diamond ops </vt:lpstr>
      <vt:lpstr>Illustrative checklist #1 time sequenced in anticipation of start day ‘ day 0’</vt:lpstr>
      <vt:lpstr>Illustrative checklist #2</vt:lpstr>
      <vt:lpstr>Illustrative checklist #3  Primarily a closedown sequence based on priorities and access to vaults</vt:lpstr>
      <vt:lpstr>Creating better Checklists</vt:lpstr>
      <vt:lpstr>Recursion</vt:lpstr>
      <vt:lpstr>Developments @ Diamond</vt:lpstr>
      <vt:lpstr>PowerPoint Presentation</vt:lpstr>
      <vt:lpstr>Summary, two quotes</vt:lpstr>
      <vt:lpstr>PowerPoint Presentation</vt:lpstr>
      <vt:lpstr>Dilbert does checklists………</vt:lpstr>
      <vt:lpstr>References</vt:lpstr>
      <vt:lpstr>Appendix 1 H1N1 Patient care (WHO)</vt:lpstr>
    </vt:vector>
  </TitlesOfParts>
  <Company>CCLRC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RLPCINST</dc:creator>
  <cp:lastModifiedBy>vck53</cp:lastModifiedBy>
  <cp:revision>691</cp:revision>
  <cp:lastPrinted>2001-07-02T08:47:51Z</cp:lastPrinted>
  <dcterms:created xsi:type="dcterms:W3CDTF">2002-04-05T10:37:58Z</dcterms:created>
  <dcterms:modified xsi:type="dcterms:W3CDTF">2014-10-29T13:25:50Z</dcterms:modified>
</cp:coreProperties>
</file>