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60" r:id="rId3"/>
    <p:sldId id="268" r:id="rId4"/>
    <p:sldId id="281" r:id="rId5"/>
    <p:sldId id="291" r:id="rId6"/>
    <p:sldId id="303" r:id="rId7"/>
    <p:sldId id="292" r:id="rId8"/>
    <p:sldId id="293" r:id="rId9"/>
    <p:sldId id="294" r:id="rId10"/>
    <p:sldId id="295" r:id="rId11"/>
    <p:sldId id="296" r:id="rId12"/>
    <p:sldId id="297" r:id="rId13"/>
    <p:sldId id="305" r:id="rId14"/>
    <p:sldId id="298" r:id="rId15"/>
    <p:sldId id="299" r:id="rId16"/>
    <p:sldId id="302" r:id="rId17"/>
    <p:sldId id="300" r:id="rId18"/>
    <p:sldId id="304" r:id="rId19"/>
    <p:sldId id="259" r:id="rId20"/>
  </p:sldIdLst>
  <p:sldSz cx="9144000" cy="6858000" type="screen4x3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AB200"/>
    <a:srgbClr val="A47D00"/>
    <a:srgbClr val="FF7C80"/>
    <a:srgbClr val="FF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3" autoAdjust="0"/>
    <p:restoredTop sz="94660"/>
  </p:normalViewPr>
  <p:slideViewPr>
    <p:cSldViewPr snapToGrid="0" snapToObjects="1">
      <p:cViewPr>
        <p:scale>
          <a:sx n="50" d="100"/>
          <a:sy n="50" d="100"/>
        </p:scale>
        <p:origin x="-128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-2514" y="-84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51851" cy="497125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2"/>
            <a:ext cx="2951851" cy="497125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>
              <a:defRPr sz="1200"/>
            </a:lvl1pPr>
          </a:lstStyle>
          <a:p>
            <a:fld id="{256CA825-FA99-47C6-BB6C-BD9AB09D988C}" type="datetimeFigureOut">
              <a:rPr lang="en-GB" smtClean="0"/>
              <a:t>25/10/2014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8" rIns="91418" bIns="457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5"/>
            <a:ext cx="5449570" cy="4474130"/>
          </a:xfrm>
          <a:prstGeom prst="rect">
            <a:avLst/>
          </a:prstGeom>
        </p:spPr>
        <p:txBody>
          <a:bodyPr vert="horz" lIns="91418" tIns="45708" rIns="91418" bIns="457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4"/>
            <a:ext cx="2951851" cy="497125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4"/>
            <a:ext cx="2951851" cy="497125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r">
              <a:defRPr sz="1200"/>
            </a:lvl1pPr>
          </a:lstStyle>
          <a:p>
            <a:fld id="{6445B72C-33EA-4EF4-A80C-22D4665D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532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17558-A5B4-E842-B1DF-677745561FCD}" type="datetime1">
              <a:rPr lang="en-US" smtClean="0"/>
              <a:t>10/25/2014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C63EC-9147-6E43-B1C5-595DF9CCBB2A}" type="datetime1">
              <a:rPr lang="en-US" smtClean="0"/>
              <a:t>10/25/2014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F5549-2B01-B242-8802-82B8589C809D}" type="datetime1">
              <a:rPr lang="en-US" smtClean="0"/>
              <a:t>10/25/2014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A0D1B-B268-524A-8345-D1626C161D9C}" type="datetime1">
              <a:rPr lang="en-US" smtClean="0"/>
              <a:t>10/25/2014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C2D24-40FC-7D40-8933-20B3F8593012}" type="datetime1">
              <a:rPr lang="en-US" smtClean="0"/>
              <a:t>10/25/2014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13908-4EF1-FE48-AD15-A61E23EBC998}" type="datetime1">
              <a:rPr lang="en-US" smtClean="0"/>
              <a:t>10/25/2014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Edms</a:t>
            </a:r>
            <a:r>
              <a:rPr lang="en-US" dirty="0" smtClean="0"/>
              <a:t>: </a:t>
            </a:r>
            <a:r>
              <a:rPr lang="fr-FR" b="1" dirty="0" smtClean="0"/>
              <a:t>1287888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2515818"/>
            <a:ext cx="8265984" cy="1826363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CH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1800" y="1329869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53D12-6D71-EA48-94D4-F90E3FF291D2}" type="datetime1">
              <a:rPr lang="en-US" smtClean="0"/>
              <a:t>10/25/2014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Edms</a:t>
            </a:r>
            <a:r>
              <a:rPr lang="en-US" dirty="0" smtClean="0"/>
              <a:t>: </a:t>
            </a:r>
            <a:r>
              <a:rPr lang="fr-FR" b="1" dirty="0" smtClean="0"/>
              <a:t>1287888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FC4CC-83A5-5945-BB56-0701AF6952BE}" type="datetime1">
              <a:rPr lang="en-US" smtClean="0"/>
              <a:t>10/25/2014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1CA52-547C-E34D-BE14-8174050EC035}" type="datetime1">
              <a:rPr lang="en-US" smtClean="0"/>
              <a:t>10/25/2014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00418-891E-6547-86F4-9C60FA69BAAC}" type="datetime1">
              <a:rPr lang="en-US" smtClean="0"/>
              <a:t>10/25/2014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t>10/25/2014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Edms</a:t>
            </a:r>
            <a:r>
              <a:rPr lang="en-US" dirty="0" smtClean="0"/>
              <a:t>: </a:t>
            </a:r>
            <a:r>
              <a:rPr lang="fr-FR" b="1" dirty="0" smtClean="0"/>
              <a:t>1287888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4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35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416300" y="1347724"/>
            <a:ext cx="5219308" cy="1077218"/>
            <a:chOff x="3505200" y="1995424"/>
            <a:chExt cx="5219308" cy="1077218"/>
          </a:xfrm>
        </p:grpSpPr>
        <p:sp>
          <p:nvSpPr>
            <p:cNvPr id="11" name="Oval 10"/>
            <p:cNvSpPr/>
            <p:nvPr/>
          </p:nvSpPr>
          <p:spPr>
            <a:xfrm>
              <a:off x="3505200" y="2019300"/>
              <a:ext cx="317500" cy="342900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5</a:t>
              </a:r>
              <a:endParaRPr lang="en-US" sz="1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73500" y="1995424"/>
              <a:ext cx="485100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Control Room operator verify safety conditions </a:t>
              </a:r>
            </a:p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 the zone for Beam reactivation: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en-US" sz="1600" b="1" dirty="0" smtClean="0"/>
                <a:t>Patrol state OK.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en-US" sz="1600" b="1" dirty="0" smtClean="0"/>
                <a:t>All safety tokens safe inside distributor.</a:t>
              </a:r>
              <a:endParaRPr lang="en-US" sz="1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4823" y="2973324"/>
            <a:ext cx="4137280" cy="366776"/>
            <a:chOff x="3505200" y="1995424"/>
            <a:chExt cx="4137280" cy="366776"/>
          </a:xfrm>
        </p:grpSpPr>
        <p:sp>
          <p:nvSpPr>
            <p:cNvPr id="14" name="Oval 13"/>
            <p:cNvSpPr/>
            <p:nvPr/>
          </p:nvSpPr>
          <p:spPr>
            <a:xfrm>
              <a:off x="3505200" y="2019300"/>
              <a:ext cx="317500" cy="342900"/>
            </a:xfrm>
            <a:prstGeom prst="ellipse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6</a:t>
              </a:r>
              <a:endParaRPr lang="en-US" sz="1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73500" y="1995424"/>
              <a:ext cx="37689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Operator set BEAM ON for the zone. </a:t>
              </a: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4853427" y="2906765"/>
            <a:ext cx="1934454" cy="523769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TextBox 16"/>
          <p:cNvSpPr txBox="1"/>
          <p:nvPr/>
        </p:nvSpPr>
        <p:spPr>
          <a:xfrm>
            <a:off x="5174779" y="2991366"/>
            <a:ext cx="1274708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Lightning Bolt 17"/>
          <p:cNvSpPr/>
          <p:nvPr/>
        </p:nvSpPr>
        <p:spPr>
          <a:xfrm>
            <a:off x="472846" y="4633092"/>
            <a:ext cx="486673" cy="510407"/>
          </a:xfrm>
          <a:prstGeom prst="lightningBol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38525" y="4614729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INCIDENT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1292935" y="3594100"/>
            <a:ext cx="484632" cy="6797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ightning Bolt 20"/>
          <p:cNvSpPr/>
          <p:nvPr/>
        </p:nvSpPr>
        <p:spPr>
          <a:xfrm>
            <a:off x="2853427" y="4614729"/>
            <a:ext cx="486673" cy="510407"/>
          </a:xfrm>
          <a:prstGeom prst="lightningBol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524031"/>
              </p:ext>
            </p:extLst>
          </p:nvPr>
        </p:nvGraphicFramePr>
        <p:xfrm>
          <a:off x="3898900" y="4451861"/>
          <a:ext cx="5067300" cy="1407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99657"/>
                <a:gridCol w="336764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Safety</a:t>
                      </a:r>
                      <a:r>
                        <a:rPr lang="en-US" baseline="0" dirty="0" smtClean="0"/>
                        <a:t> Barriers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Prevention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Checklist</a:t>
                      </a:r>
                      <a:r>
                        <a:rPr lang="en-US" sz="1400" i="1" baseline="0" dirty="0" smtClean="0"/>
                        <a:t> execution / Manual count of users in zone.</a:t>
                      </a:r>
                      <a:endParaRPr lang="en-US" sz="14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Mitigation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Public Address messages before beam injection</a:t>
                      </a:r>
                      <a:r>
                        <a:rPr lang="en-US" sz="1400" i="1" baseline="0" dirty="0" smtClean="0"/>
                        <a:t>.</a:t>
                      </a:r>
                      <a:endParaRPr lang="en-US" sz="140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Down Arrow 22"/>
          <p:cNvSpPr/>
          <p:nvPr/>
        </p:nvSpPr>
        <p:spPr>
          <a:xfrm>
            <a:off x="2842335" y="3606800"/>
            <a:ext cx="484632" cy="6797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6" descr="C:\Users\ninin\AppData\Local\Microsoft\Windows\Temporary Internet Files\Content.Outlook\566PV31P\Pupitre CC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13" y="960575"/>
            <a:ext cx="2404354" cy="1604278"/>
          </a:xfrm>
          <a:prstGeom prst="rect">
            <a:avLst/>
          </a:prstGeom>
          <a:ln w="50800">
            <a:solidFill>
              <a:schemeClr val="bg1"/>
            </a:solidFill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9" name="TextBox 8"/>
          <p:cNvSpPr txBox="1"/>
          <p:nvPr/>
        </p:nvSpPr>
        <p:spPr>
          <a:xfrm>
            <a:off x="1503096" y="1063823"/>
            <a:ext cx="1378904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Room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9051" y="-5268"/>
            <a:ext cx="9251951" cy="940443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 Incident Scenario (1):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Unsafe Access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/>
          <a:lstStyle/>
          <a:p>
            <a:r>
              <a:rPr lang="en-US" dirty="0" smtClean="0"/>
              <a:t>29/10/2014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320062" y="6368229"/>
            <a:ext cx="10759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>
                <a:solidFill>
                  <a:schemeClr val="accent2"/>
                </a:solidFill>
              </a:rPr>
              <a:t>Edms</a:t>
            </a:r>
            <a:r>
              <a:rPr lang="en-US" sz="1000" dirty="0">
                <a:solidFill>
                  <a:schemeClr val="accent2"/>
                </a:solidFill>
              </a:rPr>
              <a:t>: </a:t>
            </a:r>
            <a:r>
              <a:rPr lang="fr-FR" sz="1000" b="1" dirty="0" smtClean="0">
                <a:solidFill>
                  <a:schemeClr val="accent2"/>
                </a:solidFill>
              </a:rPr>
              <a:t>1422714</a:t>
            </a:r>
            <a:endParaRPr lang="en-US" sz="1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0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467100" y="1449324"/>
            <a:ext cx="4890692" cy="366776"/>
            <a:chOff x="3505200" y="1995424"/>
            <a:chExt cx="4890692" cy="366776"/>
          </a:xfrm>
        </p:grpSpPr>
        <p:sp>
          <p:nvSpPr>
            <p:cNvPr id="11" name="Oval 10"/>
            <p:cNvSpPr/>
            <p:nvPr/>
          </p:nvSpPr>
          <p:spPr>
            <a:xfrm>
              <a:off x="3505200" y="2019300"/>
              <a:ext cx="317500" cy="342900"/>
            </a:xfrm>
            <a:prstGeom prst="ellipse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1</a:t>
              </a:r>
              <a:endParaRPr lang="en-US" sz="1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73500" y="1995424"/>
              <a:ext cx="45223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User calls Control Room to request the exit.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67100" y="2095500"/>
            <a:ext cx="5674561" cy="586299"/>
            <a:chOff x="3505200" y="2019300"/>
            <a:chExt cx="5674561" cy="586299"/>
          </a:xfrm>
        </p:grpSpPr>
        <p:sp>
          <p:nvSpPr>
            <p:cNvPr id="16" name="Oval 15"/>
            <p:cNvSpPr/>
            <p:nvPr/>
          </p:nvSpPr>
          <p:spPr>
            <a:xfrm>
              <a:off x="3505200" y="2019300"/>
              <a:ext cx="317500" cy="342900"/>
            </a:xfrm>
            <a:prstGeom prst="ellipse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  <a:endParaRPr lang="en-US" sz="1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73500" y="2020824"/>
              <a:ext cx="53062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 unlocks the door for exit and closes audio/video </a:t>
              </a:r>
            </a:p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connection.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79800" y="2770124"/>
            <a:ext cx="4600549" cy="342900"/>
            <a:chOff x="3505200" y="2019300"/>
            <a:chExt cx="4600549" cy="342900"/>
          </a:xfrm>
        </p:grpSpPr>
        <p:sp>
          <p:nvSpPr>
            <p:cNvPr id="19" name="Oval 18"/>
            <p:cNvSpPr/>
            <p:nvPr/>
          </p:nvSpPr>
          <p:spPr>
            <a:xfrm>
              <a:off x="3505200" y="2019300"/>
              <a:ext cx="317500" cy="342900"/>
            </a:xfrm>
            <a:prstGeom prst="ellipse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3</a:t>
              </a:r>
              <a:endParaRPr lang="en-US" sz="1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73500" y="2020824"/>
              <a:ext cx="42322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User opens the door and leaves the zone.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95300" y="4052824"/>
            <a:ext cx="8102601" cy="584775"/>
            <a:chOff x="3505200" y="2020824"/>
            <a:chExt cx="8321549" cy="584775"/>
          </a:xfrm>
        </p:grpSpPr>
        <p:sp>
          <p:nvSpPr>
            <p:cNvPr id="24" name="Oval 23"/>
            <p:cNvSpPr/>
            <p:nvPr/>
          </p:nvSpPr>
          <p:spPr>
            <a:xfrm>
              <a:off x="3505200" y="2057400"/>
              <a:ext cx="317500" cy="342900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4</a:t>
              </a:r>
              <a:endParaRPr lang="en-US" sz="1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73501" y="2020824"/>
              <a:ext cx="79532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 the same time, an intruder accesses the zone though the opened door: TAILGATING Intrusion.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t="9074" r="31250" b="9259"/>
          <a:stretch/>
        </p:blipFill>
        <p:spPr>
          <a:xfrm>
            <a:off x="358537" y="1164673"/>
            <a:ext cx="2270363" cy="2242653"/>
          </a:xfrm>
          <a:prstGeom prst="rect">
            <a:avLst/>
          </a:prstGeom>
        </p:spPr>
      </p:pic>
      <p:sp useBgFill="1">
        <p:nvSpPr>
          <p:cNvPr id="12" name="TextBox 11"/>
          <p:cNvSpPr txBox="1"/>
          <p:nvPr/>
        </p:nvSpPr>
        <p:spPr>
          <a:xfrm>
            <a:off x="507860" y="1176627"/>
            <a:ext cx="1971715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Point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6" y="4667796"/>
            <a:ext cx="3733800" cy="1825079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-19051" y="-5268"/>
            <a:ext cx="9251951" cy="940443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 Incident Scenario (2):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Intrusion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/>
          <a:lstStyle/>
          <a:p>
            <a:r>
              <a:rPr lang="en-US" dirty="0" smtClean="0"/>
              <a:t>29/10/2014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320062" y="6368229"/>
            <a:ext cx="10759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>
                <a:solidFill>
                  <a:schemeClr val="accent2"/>
                </a:solidFill>
              </a:rPr>
              <a:t>Edms</a:t>
            </a:r>
            <a:r>
              <a:rPr lang="en-US" sz="1000" dirty="0">
                <a:solidFill>
                  <a:schemeClr val="accent2"/>
                </a:solidFill>
              </a:rPr>
              <a:t>: </a:t>
            </a:r>
            <a:r>
              <a:rPr lang="fr-FR" sz="1000" b="1" dirty="0" smtClean="0">
                <a:solidFill>
                  <a:schemeClr val="accent2"/>
                </a:solidFill>
              </a:rPr>
              <a:t>1422714</a:t>
            </a:r>
            <a:endParaRPr lang="en-US" sz="1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4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416300" y="1347724"/>
            <a:ext cx="5219308" cy="1323439"/>
            <a:chOff x="3505200" y="1995424"/>
            <a:chExt cx="5219308" cy="1323439"/>
          </a:xfrm>
        </p:grpSpPr>
        <p:sp>
          <p:nvSpPr>
            <p:cNvPr id="11" name="Oval 10"/>
            <p:cNvSpPr/>
            <p:nvPr/>
          </p:nvSpPr>
          <p:spPr>
            <a:xfrm>
              <a:off x="3505200" y="2019300"/>
              <a:ext cx="317500" cy="342900"/>
            </a:xfrm>
            <a:prstGeom prst="ellipse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5</a:t>
              </a:r>
              <a:endParaRPr lang="en-US" sz="1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73500" y="1995424"/>
              <a:ext cx="485100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Control Room operator verify safety conditions </a:t>
              </a:r>
            </a:p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 the zone for Beam reactivation: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en-US" sz="1600" b="1" dirty="0" smtClean="0"/>
                <a:t>Patrol state OK.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en-US" sz="1600" b="1" dirty="0" smtClean="0"/>
                <a:t>All Safety Tokens safe inside distributor.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en-US" sz="1600" b="1" dirty="0" smtClean="0"/>
                <a:t>User count in zone = 0.</a:t>
              </a:r>
              <a:endParaRPr lang="en-US" sz="1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4823" y="2973324"/>
            <a:ext cx="4137280" cy="366776"/>
            <a:chOff x="3505200" y="1995424"/>
            <a:chExt cx="4137280" cy="366776"/>
          </a:xfrm>
        </p:grpSpPr>
        <p:sp>
          <p:nvSpPr>
            <p:cNvPr id="14" name="Oval 13"/>
            <p:cNvSpPr/>
            <p:nvPr/>
          </p:nvSpPr>
          <p:spPr>
            <a:xfrm>
              <a:off x="3505200" y="2019300"/>
              <a:ext cx="317500" cy="342900"/>
            </a:xfrm>
            <a:prstGeom prst="ellipse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6</a:t>
              </a:r>
              <a:endParaRPr lang="en-US" sz="1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73500" y="1995424"/>
              <a:ext cx="37689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Operator set BEAM ON for the zone. </a:t>
              </a: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4853427" y="2906765"/>
            <a:ext cx="1934454" cy="523769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TextBox 16"/>
          <p:cNvSpPr txBox="1"/>
          <p:nvPr/>
        </p:nvSpPr>
        <p:spPr>
          <a:xfrm>
            <a:off x="5174779" y="2991366"/>
            <a:ext cx="1274708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Lightning Bolt 17"/>
          <p:cNvSpPr/>
          <p:nvPr/>
        </p:nvSpPr>
        <p:spPr>
          <a:xfrm>
            <a:off x="472846" y="4633092"/>
            <a:ext cx="486673" cy="510407"/>
          </a:xfrm>
          <a:prstGeom prst="lightningBol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38525" y="4614729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INCIDENT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1292935" y="3594100"/>
            <a:ext cx="484632" cy="6797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ightning Bolt 20"/>
          <p:cNvSpPr/>
          <p:nvPr/>
        </p:nvSpPr>
        <p:spPr>
          <a:xfrm>
            <a:off x="2853427" y="4614729"/>
            <a:ext cx="486673" cy="510407"/>
          </a:xfrm>
          <a:prstGeom prst="lightningBol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128380"/>
              </p:ext>
            </p:extLst>
          </p:nvPr>
        </p:nvGraphicFramePr>
        <p:xfrm>
          <a:off x="3898900" y="4451861"/>
          <a:ext cx="5067300" cy="1259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99657"/>
                <a:gridCol w="336764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Safety</a:t>
                      </a:r>
                      <a:r>
                        <a:rPr lang="en-US" baseline="0" dirty="0" smtClean="0"/>
                        <a:t> Barriers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Prevention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FF0000"/>
                          </a:solidFill>
                        </a:rPr>
                        <a:t>NONE</a:t>
                      </a:r>
                      <a:endParaRPr lang="en-US" sz="14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Mitigation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Public Address messages before beam injection</a:t>
                      </a:r>
                      <a:r>
                        <a:rPr lang="en-US" sz="1400" i="1" baseline="0" dirty="0" smtClean="0"/>
                        <a:t>.</a:t>
                      </a:r>
                      <a:endParaRPr lang="en-US" sz="140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Down Arrow 22"/>
          <p:cNvSpPr/>
          <p:nvPr/>
        </p:nvSpPr>
        <p:spPr>
          <a:xfrm>
            <a:off x="2842335" y="3606800"/>
            <a:ext cx="484632" cy="6797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6" descr="C:\Users\ninin\AppData\Local\Microsoft\Windows\Temporary Internet Files\Content.Outlook\566PV31P\Pupitre CC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13" y="1049475"/>
            <a:ext cx="2404354" cy="1604278"/>
          </a:xfrm>
          <a:prstGeom prst="rect">
            <a:avLst/>
          </a:prstGeom>
          <a:ln w="50800">
            <a:solidFill>
              <a:schemeClr val="bg1"/>
            </a:solidFill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5" name="TextBox 24"/>
          <p:cNvSpPr txBox="1"/>
          <p:nvPr/>
        </p:nvSpPr>
        <p:spPr>
          <a:xfrm>
            <a:off x="1426896" y="1152723"/>
            <a:ext cx="1378904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Room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-19051" y="-5268"/>
            <a:ext cx="9251951" cy="940443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 Incident Scenario (2):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Intrusion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/>
          <a:lstStyle/>
          <a:p>
            <a:r>
              <a:rPr lang="en-US" dirty="0" smtClean="0"/>
              <a:t>29/10/2014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320062" y="6368229"/>
            <a:ext cx="10759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>
                <a:solidFill>
                  <a:schemeClr val="accent2"/>
                </a:solidFill>
              </a:rPr>
              <a:t>Edms</a:t>
            </a:r>
            <a:r>
              <a:rPr lang="en-US" sz="1000" dirty="0">
                <a:solidFill>
                  <a:schemeClr val="accent2"/>
                </a:solidFill>
              </a:rPr>
              <a:t>: </a:t>
            </a:r>
            <a:r>
              <a:rPr lang="fr-FR" sz="1000" b="1" dirty="0" smtClean="0">
                <a:solidFill>
                  <a:schemeClr val="accent2"/>
                </a:solidFill>
              </a:rPr>
              <a:t>1422714</a:t>
            </a:r>
            <a:endParaRPr lang="en-US" sz="1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0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0649" y="7432"/>
            <a:ext cx="8963025" cy="940443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Automation for Risks Mitigation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8205" y="1750316"/>
            <a:ext cx="5653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USERS CONTROL AT THE ACCESS POINT</a:t>
            </a:r>
            <a:endParaRPr lang="en-US" sz="20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1190905" y="2639316"/>
            <a:ext cx="588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FRAUDULENT ENTRIES VIA THE ACCESS POINT</a:t>
            </a:r>
            <a:endParaRPr lang="en-US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1203605" y="3629916"/>
            <a:ext cx="5855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TESTING ACTIVITIES COORDINATION</a:t>
            </a:r>
            <a:endParaRPr lang="en-US" b="1" u="sng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/>
          <a:lstStyle/>
          <a:p>
            <a:r>
              <a:rPr lang="en-US" dirty="0" smtClean="0"/>
              <a:t>29/10/2014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320062" y="6368229"/>
            <a:ext cx="10759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>
                <a:solidFill>
                  <a:schemeClr val="accent2"/>
                </a:solidFill>
              </a:rPr>
              <a:t>Edms</a:t>
            </a:r>
            <a:r>
              <a:rPr lang="en-US" sz="1000" dirty="0">
                <a:solidFill>
                  <a:schemeClr val="accent2"/>
                </a:solidFill>
              </a:rPr>
              <a:t>: </a:t>
            </a:r>
            <a:r>
              <a:rPr lang="fr-FR" sz="1000" b="1" dirty="0" smtClean="0">
                <a:solidFill>
                  <a:schemeClr val="accent2"/>
                </a:solidFill>
              </a:rPr>
              <a:t>1422714</a:t>
            </a:r>
            <a:endParaRPr lang="en-US" sz="1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73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5249" y="20132"/>
            <a:ext cx="8963025" cy="940443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Control at the Access Point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021298"/>
              </p:ext>
            </p:extLst>
          </p:nvPr>
        </p:nvGraphicFramePr>
        <p:xfrm>
          <a:off x="6299200" y="914532"/>
          <a:ext cx="2730500" cy="1010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30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Main Covered Risks</a:t>
                      </a:r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B2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Non</a:t>
                      </a:r>
                      <a:r>
                        <a:rPr lang="en-US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trained users access.</a:t>
                      </a:r>
                    </a:p>
                    <a:p>
                      <a:r>
                        <a:rPr lang="en-US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Access without rad dosimeter.</a:t>
                      </a:r>
                    </a:p>
                    <a:p>
                      <a:r>
                        <a:rPr lang="en-US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User overpassing radiation limits.</a:t>
                      </a:r>
                      <a:endParaRPr lang="en-US" sz="1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7" y="1549400"/>
            <a:ext cx="4195253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399853"/>
              </p:ext>
            </p:extLst>
          </p:nvPr>
        </p:nvGraphicFramePr>
        <p:xfrm>
          <a:off x="4946748" y="2133599"/>
          <a:ext cx="3765452" cy="353726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65452"/>
              </a:tblGrid>
              <a:tr h="4065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Automatic System Verifications</a:t>
                      </a:r>
                      <a:endParaRPr lang="en-US" dirty="0"/>
                    </a:p>
                  </a:txBody>
                  <a:tcPr/>
                </a:tc>
              </a:tr>
              <a:tr h="350727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Training validity of the user.</a:t>
                      </a:r>
                      <a:endParaRPr lang="en-US" sz="1400" dirty="0"/>
                    </a:p>
                  </a:txBody>
                  <a:tcPr/>
                </a:tc>
              </a:tr>
              <a:tr h="350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Authorization</a:t>
                      </a:r>
                      <a:r>
                        <a:rPr lang="en-US" sz="1400" baseline="0" dirty="0" smtClean="0"/>
                        <a:t> to access the area.</a:t>
                      </a:r>
                      <a:endParaRPr lang="en-US" sz="1400" dirty="0"/>
                    </a:p>
                  </a:txBody>
                  <a:tcPr/>
                </a:tc>
              </a:tr>
              <a:tr h="350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Authorization to work in the area (IMPACT). </a:t>
                      </a:r>
                      <a:endParaRPr lang="en-US" sz="1400" dirty="0"/>
                    </a:p>
                  </a:txBody>
                  <a:tcPr/>
                </a:tc>
              </a:tr>
              <a:tr h="350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Possession of radiation dosimeter</a:t>
                      </a:r>
                      <a:r>
                        <a:rPr lang="en-US" sz="1400" baseline="0" dirty="0" smtClean="0"/>
                        <a:t>.</a:t>
                      </a:r>
                    </a:p>
                  </a:txBody>
                  <a:tcPr/>
                </a:tc>
              </a:tr>
              <a:tr h="575937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Identification via biometry system (eye recognition).</a:t>
                      </a:r>
                    </a:p>
                  </a:txBody>
                  <a:tcPr/>
                </a:tc>
              </a:tr>
              <a:tr h="575937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Possession of personnel safety token before accessing the zone.</a:t>
                      </a:r>
                    </a:p>
                  </a:txBody>
                  <a:tcPr/>
                </a:tc>
              </a:tr>
              <a:tr h="575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Count</a:t>
                      </a:r>
                      <a:r>
                        <a:rPr lang="en-US" sz="1400" baseline="0" dirty="0" smtClean="0"/>
                        <a:t> of people in zone and track of Safety Tokens delivered.</a:t>
                      </a: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/>
          <a:lstStyle/>
          <a:p>
            <a:r>
              <a:rPr lang="en-US" dirty="0" smtClean="0"/>
              <a:t>29/10/2014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320062" y="6368229"/>
            <a:ext cx="10759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>
                <a:solidFill>
                  <a:schemeClr val="accent2"/>
                </a:solidFill>
              </a:rPr>
              <a:t>Edms</a:t>
            </a:r>
            <a:r>
              <a:rPr lang="en-US" sz="1000" dirty="0">
                <a:solidFill>
                  <a:schemeClr val="accent2"/>
                </a:solidFill>
              </a:rPr>
              <a:t>: </a:t>
            </a:r>
            <a:r>
              <a:rPr lang="fr-FR" sz="1000" b="1" dirty="0" smtClean="0">
                <a:solidFill>
                  <a:schemeClr val="accent2"/>
                </a:solidFill>
              </a:rPr>
              <a:t>1422714</a:t>
            </a:r>
            <a:endParaRPr lang="en-US" sz="1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2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5249" y="20132"/>
            <a:ext cx="8963025" cy="940443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Fraudulent Entries Via the Access Point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88280"/>
              </p:ext>
            </p:extLst>
          </p:nvPr>
        </p:nvGraphicFramePr>
        <p:xfrm>
          <a:off x="6070600" y="1054100"/>
          <a:ext cx="2730500" cy="1010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30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Main Covered Risks</a:t>
                      </a:r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B2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Undetected person in zone</a:t>
                      </a:r>
                      <a:r>
                        <a:rPr lang="en-US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r>
                        <a:rPr lang="en-US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Exposition to radiological hazards.</a:t>
                      </a:r>
                    </a:p>
                    <a:p>
                      <a:r>
                        <a:rPr lang="en-US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Exposition to electrical hazards.</a:t>
                      </a:r>
                      <a:endParaRPr lang="en-US" sz="1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 descr="Elle2000_FRAM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8017" y="3901440"/>
            <a:ext cx="2819400" cy="2209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6200000">
            <a:off x="-1317384" y="3481279"/>
            <a:ext cx="355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PERSONNEL ACCESS DEVICE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2592973"/>
            <a:ext cx="367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weight detection system. 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826000" y="3048000"/>
            <a:ext cx="511329" cy="2413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59400" y="2999373"/>
            <a:ext cx="367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Infrared access detection barrier. 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5105400" y="3467100"/>
            <a:ext cx="511329" cy="2413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638800" y="3418473"/>
            <a:ext cx="367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Limitation of the internal space.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61051" y="2225120"/>
            <a:ext cx="3424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schemeClr val="accent5"/>
                </a:solidFill>
              </a:rPr>
              <a:t>Anti-intrusion Detection Systems</a:t>
            </a:r>
            <a:endParaRPr lang="en-US" sz="1600" b="1" u="sng" dirty="0">
              <a:solidFill>
                <a:schemeClr val="accent5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1" t="20305" r="36519" b="11199"/>
          <a:stretch/>
        </p:blipFill>
        <p:spPr bwMode="auto">
          <a:xfrm>
            <a:off x="939800" y="1028700"/>
            <a:ext cx="3160851" cy="493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572000" y="2641600"/>
            <a:ext cx="511329" cy="2413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/>
          <a:lstStyle/>
          <a:p>
            <a:r>
              <a:rPr lang="en-US" dirty="0" smtClean="0"/>
              <a:t>29/10/2014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320062" y="6368229"/>
            <a:ext cx="10759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>
                <a:solidFill>
                  <a:schemeClr val="accent2"/>
                </a:solidFill>
              </a:rPr>
              <a:t>Edms</a:t>
            </a:r>
            <a:r>
              <a:rPr lang="en-US" sz="1000" dirty="0">
                <a:solidFill>
                  <a:schemeClr val="accent2"/>
                </a:solidFill>
              </a:rPr>
              <a:t>: </a:t>
            </a:r>
            <a:r>
              <a:rPr lang="fr-FR" sz="1000" b="1" dirty="0" smtClean="0">
                <a:solidFill>
                  <a:schemeClr val="accent2"/>
                </a:solidFill>
              </a:rPr>
              <a:t>1422714</a:t>
            </a:r>
            <a:endParaRPr lang="en-US" sz="1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99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Edms: </a:t>
            </a:r>
            <a:r>
              <a:rPr lang="fr-FR" b="1" smtClean="0"/>
              <a:t>1287888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186995" y="3646379"/>
            <a:ext cx="3296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MATERIAL ACCESS DEVICE</a:t>
            </a:r>
            <a:endParaRPr lang="en-US" b="1" dirty="0">
              <a:solidFill>
                <a:schemeClr val="accent5"/>
              </a:solidFill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78" y="2353469"/>
            <a:ext cx="256857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27751" y="929720"/>
            <a:ext cx="3626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schemeClr val="accent5"/>
                </a:solidFill>
              </a:rPr>
              <a:t>Human Presence Detection System</a:t>
            </a:r>
            <a:endParaRPr lang="en-US" sz="1600" b="1" u="sng" dirty="0">
              <a:solidFill>
                <a:schemeClr val="accent5"/>
              </a:solidFill>
            </a:endParaRPr>
          </a:p>
        </p:txBody>
      </p:sp>
      <p:pic>
        <p:nvPicPr>
          <p:cNvPr id="11" name="Picture 25" descr="p28414_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1" y="1252539"/>
            <a:ext cx="949167" cy="67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4129088" y="2085652"/>
            <a:ext cx="2483220" cy="1785281"/>
            <a:chOff x="3824288" y="2085652"/>
            <a:chExt cx="2483220" cy="1785281"/>
          </a:xfrm>
        </p:grpSpPr>
        <p:pic>
          <p:nvPicPr>
            <p:cNvPr id="17" name="Picture 11" descr="Pers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288" y="2085652"/>
              <a:ext cx="2483220" cy="1785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4976814" y="2230114"/>
              <a:ext cx="113022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FFFF66"/>
                  </a:solidFill>
                </a:rPr>
                <a:t>FRAME 0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75054" y="2085651"/>
            <a:ext cx="2483220" cy="1785281"/>
            <a:chOff x="3824288" y="4084314"/>
            <a:chExt cx="2483220" cy="1785281"/>
          </a:xfrm>
        </p:grpSpPr>
        <p:pic>
          <p:nvPicPr>
            <p:cNvPr id="16" name="Picture 12" descr="Pers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288" y="4084314"/>
              <a:ext cx="2483220" cy="1785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4976814" y="4228777"/>
              <a:ext cx="97948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FFFF66"/>
                  </a:solidFill>
                </a:rPr>
                <a:t>FRAME 1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37337" y="3952526"/>
            <a:ext cx="3791327" cy="2880205"/>
            <a:chOff x="4862737" y="4041426"/>
            <a:chExt cx="3791327" cy="2880205"/>
          </a:xfrm>
        </p:grpSpPr>
        <p:pic>
          <p:nvPicPr>
            <p:cNvPr id="22" name="Picture 13" descr="Pers_DIFF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2737" y="4041426"/>
              <a:ext cx="3791327" cy="2880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5897681" y="4212233"/>
              <a:ext cx="172143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FFF66"/>
                  </a:solidFill>
                </a:rPr>
                <a:t>FRAME DIFFERENCE</a:t>
              </a:r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171449" y="7432"/>
            <a:ext cx="8963025" cy="940443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Fraudulent Entries Via the Access Point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/>
          <a:lstStyle/>
          <a:p>
            <a:r>
              <a:rPr lang="en-US" dirty="0" smtClean="0"/>
              <a:t>29/10/2014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6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5249" y="20132"/>
            <a:ext cx="8963025" cy="940443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Testing Activities Coordination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253347"/>
              </p:ext>
            </p:extLst>
          </p:nvPr>
        </p:nvGraphicFramePr>
        <p:xfrm>
          <a:off x="6226174" y="1068842"/>
          <a:ext cx="2730500" cy="828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30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Main Covered Risks</a:t>
                      </a:r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B2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Exposition to Electrical Hazards</a:t>
                      </a:r>
                      <a:r>
                        <a:rPr lang="en-US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r>
                        <a:rPr lang="en-US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Beam accidental startup.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05" y="1810522"/>
            <a:ext cx="3120745" cy="4196578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290239"/>
              </p:ext>
            </p:extLst>
          </p:nvPr>
        </p:nvGraphicFramePr>
        <p:xfrm>
          <a:off x="4565748" y="2183650"/>
          <a:ext cx="4222652" cy="3657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2265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Access procedure supervised by the system</a:t>
                      </a:r>
                      <a:endParaRPr lang="en-US" dirty="0"/>
                    </a:p>
                  </a:txBody>
                  <a:tcPr/>
                </a:tc>
              </a:tr>
              <a:tr h="315543">
                <a:tc>
                  <a:txBody>
                    <a:bodyPr/>
                    <a:lstStyle/>
                    <a:p>
                      <a:r>
                        <a:rPr lang="en-US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(1)</a:t>
                      </a:r>
                      <a:r>
                        <a:rPr lang="en-US" sz="1400" baseline="0" dirty="0" smtClean="0"/>
                        <a:t> Operator authorizes electrical tests in zone</a:t>
                      </a:r>
                    </a:p>
                    <a:p>
                      <a:r>
                        <a:rPr lang="en-US" sz="1400" baseline="0" dirty="0" smtClean="0"/>
                        <a:t>by setting a special TEST Mode.      </a:t>
                      </a:r>
                      <a:endParaRPr lang="en-US" sz="1400" dirty="0"/>
                    </a:p>
                  </a:txBody>
                  <a:tcPr/>
                </a:tc>
              </a:tr>
              <a:tr h="31554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(2)</a:t>
                      </a:r>
                      <a:r>
                        <a:rPr lang="en-US" sz="1400" dirty="0" smtClean="0"/>
                        <a:t> The system verifies</a:t>
                      </a:r>
                      <a:r>
                        <a:rPr lang="en-US" sz="1400" baseline="0" dirty="0" smtClean="0"/>
                        <a:t> that NO beam can be injected in the zone and authorizes the Test mode.</a:t>
                      </a:r>
                      <a:endParaRPr lang="en-US" sz="1400" dirty="0"/>
                    </a:p>
                  </a:txBody>
                  <a:tcPr/>
                </a:tc>
              </a:tr>
              <a:tr h="31554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(3)</a:t>
                      </a:r>
                      <a:r>
                        <a:rPr lang="en-US" sz="1400" baseline="0" dirty="0" smtClean="0"/>
                        <a:t>  </a:t>
                      </a:r>
                      <a:r>
                        <a:rPr lang="en-US" sz="1400" dirty="0" smtClean="0"/>
                        <a:t>Users entry</a:t>
                      </a:r>
                      <a:r>
                        <a:rPr lang="en-US" sz="1400" baseline="0" dirty="0" smtClean="0"/>
                        <a:t> re</a:t>
                      </a:r>
                      <a:r>
                        <a:rPr lang="en-US" sz="1400" dirty="0" smtClean="0"/>
                        <a:t>quests are automatically filtered at</a:t>
                      </a:r>
                      <a:r>
                        <a:rPr lang="en-US" sz="1400" baseline="0" dirty="0" smtClean="0"/>
                        <a:t> Access Point (reduced authorization list): only accepted calls are treated by operators.</a:t>
                      </a:r>
                      <a:endParaRPr lang="en-US" sz="1400" dirty="0"/>
                    </a:p>
                  </a:txBody>
                  <a:tcPr/>
                </a:tc>
              </a:tr>
              <a:tr h="315543">
                <a:tc>
                  <a:txBody>
                    <a:bodyPr/>
                    <a:lstStyle/>
                    <a:p>
                      <a:r>
                        <a:rPr lang="en-US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(4)</a:t>
                      </a:r>
                      <a:r>
                        <a:rPr lang="en-US" sz="1400" baseline="0" dirty="0" smtClean="0"/>
                        <a:t> The operator unlocks the safety tokens for the validated users.</a:t>
                      </a:r>
                    </a:p>
                  </a:txBody>
                  <a:tcPr/>
                </a:tc>
              </a:tr>
              <a:tr h="341901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(5)</a:t>
                      </a:r>
                      <a:r>
                        <a:rPr lang="en-US" sz="1400" dirty="0" smtClean="0"/>
                        <a:t> Access System waits for an additional key confirmation given, locally, by the zone </a:t>
                      </a:r>
                      <a:r>
                        <a:rPr lang="en-US" sz="1400" baseline="0" dirty="0" smtClean="0"/>
                        <a:t>responsible officer.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/>
          <a:lstStyle/>
          <a:p>
            <a:r>
              <a:rPr lang="en-US" dirty="0" smtClean="0"/>
              <a:t>29/10/2014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320062" y="6368229"/>
            <a:ext cx="10759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>
                <a:solidFill>
                  <a:schemeClr val="accent2"/>
                </a:solidFill>
              </a:rPr>
              <a:t>Edms</a:t>
            </a:r>
            <a:r>
              <a:rPr lang="en-US" sz="1000" dirty="0">
                <a:solidFill>
                  <a:schemeClr val="accent2"/>
                </a:solidFill>
              </a:rPr>
              <a:t>: </a:t>
            </a:r>
            <a:r>
              <a:rPr lang="fr-FR" sz="1000" b="1" dirty="0" smtClean="0">
                <a:solidFill>
                  <a:schemeClr val="accent2"/>
                </a:solidFill>
              </a:rPr>
              <a:t>1422714</a:t>
            </a:r>
            <a:endParaRPr lang="en-US" sz="1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99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892"/>
            <a:ext cx="8226854" cy="940443"/>
          </a:xfrm>
        </p:spPr>
        <p:txBody>
          <a:bodyPr/>
          <a:lstStyle/>
          <a:p>
            <a:r>
              <a:rPr lang="fr-CH" dirty="0" smtClean="0"/>
              <a:t>Remarks </a:t>
            </a:r>
            <a:endParaRPr lang="fr-CH" dirty="0"/>
          </a:p>
        </p:txBody>
      </p:sp>
      <p:sp>
        <p:nvSpPr>
          <p:cNvPr id="9" name="Right Arrow 8"/>
          <p:cNvSpPr/>
          <p:nvPr/>
        </p:nvSpPr>
        <p:spPr>
          <a:xfrm>
            <a:off x="863600" y="2616200"/>
            <a:ext cx="393700" cy="254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46200" y="2552700"/>
            <a:ext cx="492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Deep knowledge of the automation system.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5900" y="2946400"/>
            <a:ext cx="52164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Analyze/Evaluate system actions.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Identify/Handle situations where Safety is bypassed.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Recognize system erroneous behaviors.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863600" y="4330700"/>
            <a:ext cx="393700" cy="254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46200" y="4267200"/>
            <a:ext cx="7404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Handle risks not covered by the system during specific situations.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85900" y="4660900"/>
            <a:ext cx="53655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Commissioning phases of the machine.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Maintenance periods of Personnel Protection System.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Failures of Personnel Protection System.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5600" y="9779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In addition of all the automated Safety and non-safety functionalities performed by the Personnel Protection System, the role of the operators is still essential for the operational risks reduction.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7600" y="200660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Particular: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/>
          <a:lstStyle/>
          <a:p>
            <a:r>
              <a:rPr lang="en-US" dirty="0" smtClean="0"/>
              <a:t>29/10/2014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320062" y="6368229"/>
            <a:ext cx="10759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>
                <a:solidFill>
                  <a:schemeClr val="accent2"/>
                </a:solidFill>
              </a:rPr>
              <a:t>Edms</a:t>
            </a:r>
            <a:r>
              <a:rPr lang="en-US" sz="1000" dirty="0">
                <a:solidFill>
                  <a:schemeClr val="accent2"/>
                </a:solidFill>
              </a:rPr>
              <a:t>: </a:t>
            </a:r>
            <a:r>
              <a:rPr lang="fr-FR" sz="1000" b="1" dirty="0" smtClean="0">
                <a:solidFill>
                  <a:schemeClr val="accent2"/>
                </a:solidFill>
              </a:rPr>
              <a:t>1422714</a:t>
            </a:r>
            <a:endParaRPr lang="en-US" sz="1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4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50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515818"/>
            <a:ext cx="8585200" cy="182636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Safety in Modern Particle Accelerators: The role of control room operators.</a:t>
            </a:r>
            <a:r>
              <a:rPr lang="en-US" dirty="0" smtClean="0"/>
              <a:t/>
            </a:r>
            <a:br>
              <a:rPr lang="en-US" dirty="0" smtClean="0"/>
            </a:b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29/10/2014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71600" y="3378200"/>
            <a:ext cx="6400800" cy="1752600"/>
          </a:xfrm>
          <a:prstGeom prst="rect">
            <a:avLst/>
          </a:prstGeom>
        </p:spPr>
        <p:txBody>
          <a:bodyPr vert="horz" lIns="45720" tIns="0" rIns="45720" bIns="0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WAO, Mainz 2014 -  26-31 October 2014</a:t>
            </a:r>
          </a:p>
          <a:p>
            <a:endParaRPr lang="en-US" sz="1600" dirty="0" smtClean="0"/>
          </a:p>
          <a:p>
            <a:r>
              <a:rPr lang="en-US" sz="1200" i="1" dirty="0" smtClean="0"/>
              <a:t>Authors: P. </a:t>
            </a:r>
            <a:r>
              <a:rPr lang="en-US" sz="1200" i="1" dirty="0" err="1" smtClean="0"/>
              <a:t>Ninin</a:t>
            </a:r>
            <a:r>
              <a:rPr lang="en-US" sz="1200" i="1" dirty="0" smtClean="0"/>
              <a:t>, F</a:t>
            </a:r>
            <a:r>
              <a:rPr lang="en-US" sz="1200" dirty="0" smtClean="0"/>
              <a:t>. </a:t>
            </a:r>
            <a:r>
              <a:rPr lang="en-US" sz="1200" i="1" dirty="0" err="1" smtClean="0"/>
              <a:t>Valentini</a:t>
            </a:r>
            <a:r>
              <a:rPr lang="en-US" sz="1200" i="1" dirty="0" smtClean="0"/>
              <a:t> </a:t>
            </a:r>
          </a:p>
          <a:p>
            <a:endParaRPr lang="en-US" sz="1200" i="1" dirty="0" smtClean="0"/>
          </a:p>
          <a:p>
            <a:endParaRPr lang="en-US" sz="800" dirty="0" smtClean="0"/>
          </a:p>
          <a:p>
            <a:endParaRPr lang="en-US" sz="1050" dirty="0"/>
          </a:p>
        </p:txBody>
      </p:sp>
      <p:sp>
        <p:nvSpPr>
          <p:cNvPr id="8" name="Rectangle 7"/>
          <p:cNvSpPr/>
          <p:nvPr/>
        </p:nvSpPr>
        <p:spPr>
          <a:xfrm>
            <a:off x="6320062" y="6368229"/>
            <a:ext cx="10759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>
                <a:solidFill>
                  <a:schemeClr val="accent2"/>
                </a:solidFill>
              </a:rPr>
              <a:t>Edms</a:t>
            </a:r>
            <a:r>
              <a:rPr lang="en-US" sz="1000" dirty="0">
                <a:solidFill>
                  <a:schemeClr val="accent2"/>
                </a:solidFill>
              </a:rPr>
              <a:t>: </a:t>
            </a:r>
            <a:r>
              <a:rPr lang="fr-FR" sz="1000" b="1" dirty="0" smtClean="0">
                <a:solidFill>
                  <a:schemeClr val="accent2"/>
                </a:solidFill>
              </a:rPr>
              <a:t>1422714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Workshop on Accelerator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31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557474"/>
            <a:ext cx="8813800" cy="3039565"/>
          </a:xfrm>
        </p:spPr>
        <p:txBody>
          <a:bodyPr>
            <a:normAutofit/>
          </a:bodyPr>
          <a:lstStyle/>
          <a:p>
            <a:r>
              <a:rPr lang="en-US" dirty="0" smtClean="0"/>
              <a:t>PS Accelerators complex at CERN.</a:t>
            </a:r>
          </a:p>
          <a:p>
            <a:r>
              <a:rPr lang="en-US" dirty="0" smtClean="0"/>
              <a:t>Operators safety tasks overview.</a:t>
            </a:r>
          </a:p>
          <a:p>
            <a:r>
              <a:rPr lang="en-US" dirty="0" smtClean="0"/>
              <a:t>Risks related to Machine Operation.</a:t>
            </a:r>
          </a:p>
          <a:p>
            <a:r>
              <a:rPr lang="en-US" dirty="0" smtClean="0"/>
              <a:t>System Automation for risks mitigation.</a:t>
            </a:r>
          </a:p>
          <a:p>
            <a:r>
              <a:rPr lang="en-US" dirty="0" smtClean="0"/>
              <a:t>Remarks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/>
          <a:lstStyle/>
          <a:p>
            <a:r>
              <a:rPr lang="en-US" dirty="0" smtClean="0"/>
              <a:t>29/10/2014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20062" y="6368229"/>
            <a:ext cx="10759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>
                <a:solidFill>
                  <a:schemeClr val="accent2"/>
                </a:solidFill>
              </a:rPr>
              <a:t>Edms</a:t>
            </a:r>
            <a:r>
              <a:rPr lang="en-US" sz="1000" dirty="0">
                <a:solidFill>
                  <a:schemeClr val="accent2"/>
                </a:solidFill>
              </a:rPr>
              <a:t>: </a:t>
            </a:r>
            <a:r>
              <a:rPr lang="fr-FR" sz="1000" b="1" dirty="0" smtClean="0">
                <a:solidFill>
                  <a:schemeClr val="accent2"/>
                </a:solidFill>
              </a:rPr>
              <a:t>1422714</a:t>
            </a:r>
            <a:endParaRPr lang="en-US" sz="1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2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3913908-4EF1-FE48-AD15-A61E23EBC998}" type="datetime1">
              <a:rPr lang="en-US" smtClean="0"/>
              <a:t>10/25/2014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Edms: </a:t>
            </a:r>
            <a:r>
              <a:rPr lang="fr-FR" b="1" smtClean="0"/>
              <a:t>1287888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132"/>
            <a:ext cx="8226854" cy="94044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Accelerators Complex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3" b="4810"/>
          <a:stretch/>
        </p:blipFill>
        <p:spPr>
          <a:xfrm>
            <a:off x="215468" y="960576"/>
            <a:ext cx="8572500" cy="5843028"/>
          </a:xfrm>
          <a:prstGeom prst="rect">
            <a:avLst/>
          </a:prstGeom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835" y="724260"/>
            <a:ext cx="2593756" cy="15536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3731388" y="5410201"/>
            <a:ext cx="945386" cy="1285552"/>
            <a:chOff x="3731388" y="5410201"/>
            <a:chExt cx="945386" cy="1285552"/>
          </a:xfrm>
        </p:grpSpPr>
        <p:sp>
          <p:nvSpPr>
            <p:cNvPr id="45" name="Rounded Rectangle 44"/>
            <p:cNvSpPr/>
            <p:nvPr/>
          </p:nvSpPr>
          <p:spPr>
            <a:xfrm>
              <a:off x="4076699" y="5410201"/>
              <a:ext cx="600075" cy="1285552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 rot="16200000">
              <a:off x="3324225" y="5900322"/>
              <a:ext cx="1152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BEAM ON</a:t>
              </a:r>
              <a:endPara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733924" y="5378026"/>
            <a:ext cx="938630" cy="1401346"/>
            <a:chOff x="4733924" y="5378026"/>
            <a:chExt cx="938630" cy="1401346"/>
          </a:xfrm>
        </p:grpSpPr>
        <p:sp>
          <p:nvSpPr>
            <p:cNvPr id="48" name="Rounded Rectangle 47"/>
            <p:cNvSpPr/>
            <p:nvPr/>
          </p:nvSpPr>
          <p:spPr>
            <a:xfrm>
              <a:off x="4733924" y="5435923"/>
              <a:ext cx="600075" cy="1285552"/>
            </a:xfrm>
            <a:prstGeom prst="round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 rot="16200000">
              <a:off x="4802604" y="5909422"/>
              <a:ext cx="1401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ACCESS ON</a:t>
              </a:r>
              <a:endParaRPr 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5385538" y="4010024"/>
            <a:ext cx="903502" cy="628651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4572000" y="3419475"/>
            <a:ext cx="761999" cy="904874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3352800" y="2696633"/>
            <a:ext cx="1117599" cy="1361016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3259667" y="4186238"/>
            <a:ext cx="1278465" cy="36036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5385538" y="3268980"/>
            <a:ext cx="1221002" cy="676119"/>
          </a:xfrm>
          <a:prstGeom prst="roundRect">
            <a:avLst/>
          </a:prstGeom>
          <a:noFill/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457200" y="3591878"/>
            <a:ext cx="2705100" cy="1300162"/>
          </a:xfrm>
          <a:prstGeom prst="roundRect">
            <a:avLst/>
          </a:prstGeom>
          <a:noFill/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380" y="2661920"/>
            <a:ext cx="2536576" cy="162255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6" name="TextBox 55"/>
          <p:cNvSpPr txBox="1"/>
          <p:nvPr/>
        </p:nvSpPr>
        <p:spPr>
          <a:xfrm>
            <a:off x="4463642" y="1252676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Medicis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16887" y="2909773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CTF-3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68432"/>
            <a:ext cx="3030673" cy="201918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4" name="TextBox 73"/>
          <p:cNvSpPr txBox="1"/>
          <p:nvPr/>
        </p:nvSpPr>
        <p:spPr>
          <a:xfrm>
            <a:off x="1580742" y="524047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Asacusa</a:t>
            </a:r>
          </a:p>
        </p:txBody>
      </p:sp>
    </p:spTree>
    <p:extLst>
      <p:ext uri="{BB962C8B-B14F-4D97-AF65-F5344CB8AC3E}">
        <p14:creationId xmlns:p14="http://schemas.microsoft.com/office/powerpoint/2010/main" val="59421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3" b="4810"/>
          <a:stretch/>
        </p:blipFill>
        <p:spPr>
          <a:xfrm>
            <a:off x="539750" y="909775"/>
            <a:ext cx="8286750" cy="564826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5249" y="20132"/>
            <a:ext cx="8963025" cy="940443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Tasks Performed by Operators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6" descr="C:\Users\ninin\AppData\Local\Microsoft\Windows\Temporary Internet Files\Content.Outlook\566PV31P\Pupitre CC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609" y="2599921"/>
            <a:ext cx="2917516" cy="1946679"/>
          </a:xfrm>
          <a:prstGeom prst="rect">
            <a:avLst/>
          </a:prstGeom>
          <a:ln w="50800">
            <a:solidFill>
              <a:schemeClr val="bg1"/>
            </a:solidFill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987954"/>
              </p:ext>
            </p:extLst>
          </p:nvPr>
        </p:nvGraphicFramePr>
        <p:xfrm>
          <a:off x="1955800" y="4758921"/>
          <a:ext cx="2397125" cy="137771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97125"/>
              </a:tblGrid>
              <a:tr h="3718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Access Requests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78824">
                <a:tc>
                  <a:txBody>
                    <a:bodyPr/>
                    <a:lstStyle/>
                    <a:p>
                      <a:r>
                        <a:rPr lang="en-US" sz="1200" b="0" u="non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Handle calls from Access</a:t>
                      </a:r>
                      <a:r>
                        <a:rPr lang="en-US" sz="1200" b="0" u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Point.</a:t>
                      </a:r>
                    </a:p>
                    <a:p>
                      <a:r>
                        <a:rPr lang="en-US" sz="1200" b="0" u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User access rights verification.</a:t>
                      </a:r>
                    </a:p>
                    <a:p>
                      <a:r>
                        <a:rPr lang="en-US" sz="1200" b="0" u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Verify user safety equipment.</a:t>
                      </a:r>
                    </a:p>
                    <a:p>
                      <a:r>
                        <a:rPr lang="en-US" sz="1200" b="0" u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Deliver Safety Tokens.</a:t>
                      </a:r>
                    </a:p>
                    <a:p>
                      <a:r>
                        <a:rPr lang="en-US" sz="1200" b="0" u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Check log of users in zone.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136101"/>
              </p:ext>
            </p:extLst>
          </p:nvPr>
        </p:nvGraphicFramePr>
        <p:xfrm>
          <a:off x="5255542" y="4825481"/>
          <a:ext cx="2707358" cy="94768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07358"/>
              </a:tblGrid>
              <a:tr h="2720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Co-Activities</a:t>
                      </a:r>
                      <a:r>
                        <a:rPr lang="en-US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Coordination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42881">
                <a:tc>
                  <a:txBody>
                    <a:bodyPr/>
                    <a:lstStyle/>
                    <a:p>
                      <a:r>
                        <a:rPr lang="en-US" sz="1200" b="0" u="non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Plan/schedule</a:t>
                      </a:r>
                      <a:r>
                        <a:rPr lang="en-US" sz="1200" b="0" u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interventions.</a:t>
                      </a:r>
                    </a:p>
                    <a:p>
                      <a:r>
                        <a:rPr lang="en-US" sz="1200" b="0" u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Verify zone safety conditions.</a:t>
                      </a:r>
                    </a:p>
                    <a:p>
                      <a:r>
                        <a:rPr lang="en-US" sz="1200" b="0" u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Check specific authorizations.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911715"/>
              </p:ext>
            </p:extLst>
          </p:nvPr>
        </p:nvGraphicFramePr>
        <p:xfrm>
          <a:off x="6718299" y="2911302"/>
          <a:ext cx="2387601" cy="15605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87601"/>
              </a:tblGrid>
              <a:tr h="3718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Hardware Tests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78824">
                <a:tc>
                  <a:txBody>
                    <a:bodyPr/>
                    <a:lstStyle/>
                    <a:p>
                      <a:r>
                        <a:rPr lang="en-US" sz="1200" b="0" u="non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Evaluate operational risks</a:t>
                      </a:r>
                      <a:r>
                        <a:rPr lang="en-US" sz="1200" b="0" u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r>
                        <a:rPr lang="en-US" sz="1200" b="0" u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Establish </a:t>
                      </a:r>
                      <a:r>
                        <a:rPr lang="en-US" sz="1200" b="0" u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operational </a:t>
                      </a:r>
                      <a:r>
                        <a:rPr lang="en-US" sz="1200" b="0" u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procedures.</a:t>
                      </a:r>
                    </a:p>
                    <a:p>
                      <a:r>
                        <a:rPr lang="en-US" sz="1200" b="0" u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Filter accesses to the zone.</a:t>
                      </a:r>
                    </a:p>
                    <a:p>
                      <a:r>
                        <a:rPr lang="en-US" sz="1200" b="0" u="non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Authorize de-consignation of equipment.</a:t>
                      </a:r>
                      <a:endParaRPr lang="en-US" sz="1200" b="0" u="none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887049"/>
              </p:ext>
            </p:extLst>
          </p:nvPr>
        </p:nvGraphicFramePr>
        <p:xfrm>
          <a:off x="330200" y="2614641"/>
          <a:ext cx="2441575" cy="12507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41575"/>
              </a:tblGrid>
              <a:tr h="3718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Short Interventions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78824">
                <a:tc>
                  <a:txBody>
                    <a:bodyPr/>
                    <a:lstStyle/>
                    <a:p>
                      <a:r>
                        <a:rPr lang="en-US" sz="1200" b="0" u="non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Plan beam</a:t>
                      </a:r>
                      <a:r>
                        <a:rPr lang="en-US" sz="1200" b="0" u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shutdown.</a:t>
                      </a:r>
                    </a:p>
                    <a:p>
                      <a:r>
                        <a:rPr lang="en-US" sz="1200" b="0" u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Verify safety access conditions.</a:t>
                      </a:r>
                    </a:p>
                    <a:p>
                      <a:r>
                        <a:rPr lang="en-US" sz="1200" b="0" u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Coordinate intervention phases.</a:t>
                      </a:r>
                    </a:p>
                    <a:p>
                      <a:r>
                        <a:rPr lang="en-US" sz="1200" b="0" u="non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Maintain of safety conditions.</a:t>
                      </a:r>
                      <a:endParaRPr lang="en-US" sz="1200" b="0" u="none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932089"/>
              </p:ext>
            </p:extLst>
          </p:nvPr>
        </p:nvGraphicFramePr>
        <p:xfrm>
          <a:off x="1955800" y="1000183"/>
          <a:ext cx="2638425" cy="12507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38425"/>
              </a:tblGrid>
              <a:tr h="3718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Safety Conditions for BEAM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78824">
                <a:tc>
                  <a:txBody>
                    <a:bodyPr/>
                    <a:lstStyle/>
                    <a:p>
                      <a:r>
                        <a:rPr lang="en-US" sz="1200" b="0" u="non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Verify that nobody is in the zone</a:t>
                      </a:r>
                      <a:r>
                        <a:rPr lang="en-US" sz="1200" b="0" u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r>
                        <a:rPr lang="en-US" sz="1200" b="0" u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Execute patrol of the zone.</a:t>
                      </a:r>
                    </a:p>
                    <a:p>
                      <a:r>
                        <a:rPr lang="en-US" sz="1200" b="0" u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Verify safety conditions for Beam.</a:t>
                      </a:r>
                    </a:p>
                    <a:p>
                      <a:r>
                        <a:rPr lang="en-US" sz="1200" b="0" u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Execute beam startup sequence.</a:t>
                      </a:r>
                      <a:endParaRPr lang="en-US" sz="1200" b="0" u="none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125972"/>
              </p:ext>
            </p:extLst>
          </p:nvPr>
        </p:nvGraphicFramePr>
        <p:xfrm>
          <a:off x="5220856" y="1031718"/>
          <a:ext cx="2602344" cy="112081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02344"/>
              </a:tblGrid>
              <a:tr h="4611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Safety Conditions for ACCESS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02658">
                <a:tc>
                  <a:txBody>
                    <a:bodyPr/>
                    <a:lstStyle/>
                    <a:p>
                      <a:r>
                        <a:rPr lang="en-US" sz="1200" b="0" u="non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Consignation</a:t>
                      </a:r>
                      <a:r>
                        <a:rPr lang="en-US" sz="1200" b="0" u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of safety equipment.</a:t>
                      </a:r>
                    </a:p>
                    <a:p>
                      <a:r>
                        <a:rPr lang="en-US" sz="1200" b="0" u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Verify safety access conditions.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/>
          <a:lstStyle/>
          <a:p>
            <a:r>
              <a:rPr lang="en-US" dirty="0" smtClean="0"/>
              <a:t>29/10/2014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320062" y="6431729"/>
            <a:ext cx="10759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>
                <a:solidFill>
                  <a:schemeClr val="accent2"/>
                </a:solidFill>
              </a:rPr>
              <a:t>Edms</a:t>
            </a:r>
            <a:r>
              <a:rPr lang="en-US" sz="1000" dirty="0">
                <a:solidFill>
                  <a:schemeClr val="accent2"/>
                </a:solidFill>
              </a:rPr>
              <a:t>: </a:t>
            </a:r>
            <a:r>
              <a:rPr lang="fr-FR" sz="1000" b="1" dirty="0" smtClean="0">
                <a:solidFill>
                  <a:schemeClr val="accent2"/>
                </a:solidFill>
              </a:rPr>
              <a:t>1422714</a:t>
            </a:r>
            <a:endParaRPr lang="en-US" sz="1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4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949" y="20132"/>
            <a:ext cx="8963025" cy="940443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Critical Points for Machine Operation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863600" y="1752600"/>
            <a:ext cx="393700" cy="254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46200" y="1689100"/>
            <a:ext cx="590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Large accelerator facility to be monitored operators.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863600" y="2616200"/>
            <a:ext cx="393700" cy="254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46200" y="2552700"/>
            <a:ext cx="6814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High volume of user requests to be treated at the same tim</a:t>
            </a:r>
            <a:r>
              <a:rPr lang="en-US" b="1" dirty="0"/>
              <a:t>e</a:t>
            </a:r>
            <a:r>
              <a:rPr lang="en-US" b="1" dirty="0" smtClean="0"/>
              <a:t>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863600" y="3454400"/>
            <a:ext cx="393700" cy="254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46200" y="3390900"/>
            <a:ext cx="7148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Management/Execution of high number of different operational </a:t>
            </a:r>
          </a:p>
          <a:p>
            <a:r>
              <a:rPr lang="en-US" b="1" dirty="0" smtClean="0"/>
              <a:t>procedures.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863600" y="4470400"/>
            <a:ext cx="393700" cy="254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46200" y="4406900"/>
            <a:ext cx="703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Heterogeneous user population accessing to dangerous area.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/>
          <a:lstStyle/>
          <a:p>
            <a:r>
              <a:rPr lang="en-US" dirty="0" smtClean="0"/>
              <a:t>29/10/2014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20062" y="6368229"/>
            <a:ext cx="10759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>
                <a:solidFill>
                  <a:schemeClr val="accent2"/>
                </a:solidFill>
              </a:rPr>
              <a:t>Edms</a:t>
            </a:r>
            <a:r>
              <a:rPr lang="en-US" sz="1000" dirty="0">
                <a:solidFill>
                  <a:schemeClr val="accent2"/>
                </a:solidFill>
              </a:rPr>
              <a:t>: </a:t>
            </a:r>
            <a:r>
              <a:rPr lang="fr-FR" sz="1000" b="1" dirty="0" smtClean="0">
                <a:solidFill>
                  <a:schemeClr val="accent2"/>
                </a:solidFill>
              </a:rPr>
              <a:t>1422714</a:t>
            </a:r>
            <a:endParaRPr lang="en-US" sz="1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4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049" y="-5268"/>
            <a:ext cx="9226551" cy="940443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Hazards Related to Machine Operation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49" y="1286510"/>
            <a:ext cx="1031334" cy="73279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803400" y="1132205"/>
            <a:ext cx="5461000" cy="1041400"/>
          </a:xfrm>
          <a:prstGeom prst="roundRect">
            <a:avLst>
              <a:gd name="adj" fmla="val 20325"/>
            </a:avLst>
          </a:prstGeom>
          <a:solidFill>
            <a:srgbClr val="FF7C80">
              <a:alpha val="9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ONE OR SEVERAL PERSONS REMAIN INSIDE THE MACHINE WHEN BEAM IS ON.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09" y="1286510"/>
            <a:ext cx="1031334" cy="73279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35368" y="2348633"/>
            <a:ext cx="4182632" cy="3010767"/>
            <a:chOff x="338568" y="940809"/>
            <a:chExt cx="8123043" cy="1515769"/>
          </a:xfrm>
        </p:grpSpPr>
        <p:sp>
          <p:nvSpPr>
            <p:cNvPr id="12" name="Rectangle 11"/>
            <p:cNvSpPr/>
            <p:nvPr/>
          </p:nvSpPr>
          <p:spPr>
            <a:xfrm>
              <a:off x="338568" y="1187332"/>
              <a:ext cx="8123043" cy="1269246"/>
            </a:xfrm>
            <a:prstGeom prst="rect">
              <a:avLst/>
            </a:prstGeom>
            <a:noFill/>
            <a:ln w="22225">
              <a:solidFill>
                <a:schemeClr val="tx2"/>
              </a:solidFill>
            </a:ln>
            <a:effectLst>
              <a:glow rad="70000">
                <a:schemeClr val="accent1">
                  <a:tint val="30000"/>
                  <a:shade val="95000"/>
                  <a:satMod val="300000"/>
                  <a:alpha val="5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5723" y="940809"/>
              <a:ext cx="5415374" cy="2643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Main Consequences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518697" y="1304219"/>
              <a:ext cx="7942914" cy="294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285750" indent="-285750" eaLnBrk="1" hangingPunct="1">
                <a:buFont typeface="Wingdings" pitchFamily="2" charset="2"/>
                <a:buChar char="Ø"/>
              </a:pP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C1</a:t>
              </a:r>
              <a:r>
                <a:rPr lang="en-US" b="1" dirty="0" smtClean="0"/>
                <a:t>: Exposition to ionizing radiations (injury), x-rays, activated material.</a:t>
              </a:r>
              <a:endParaRPr lang="en-US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99000" y="2361332"/>
            <a:ext cx="4267429" cy="3531468"/>
            <a:chOff x="338568" y="940809"/>
            <a:chExt cx="8123043" cy="1808428"/>
          </a:xfrm>
        </p:grpSpPr>
        <p:sp>
          <p:nvSpPr>
            <p:cNvPr id="17" name="Rectangle 16"/>
            <p:cNvSpPr/>
            <p:nvPr/>
          </p:nvSpPr>
          <p:spPr>
            <a:xfrm>
              <a:off x="338568" y="1187332"/>
              <a:ext cx="8123043" cy="1561905"/>
            </a:xfrm>
            <a:prstGeom prst="rect">
              <a:avLst/>
            </a:prstGeom>
            <a:noFill/>
            <a:ln w="22225">
              <a:solidFill>
                <a:schemeClr val="tx2"/>
              </a:solidFill>
            </a:ln>
            <a:effectLst>
              <a:glow rad="70000">
                <a:schemeClr val="accent1">
                  <a:tint val="30000"/>
                  <a:shade val="95000"/>
                  <a:satMod val="300000"/>
                  <a:alpha val="5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5723" y="940809"/>
              <a:ext cx="3866623" cy="2643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Initiating Causes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518698" y="1596874"/>
              <a:ext cx="7486943" cy="173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285750" indent="-285750" eaLnBrk="1" hangingPunct="1">
                <a:buFont typeface="Wingdings" pitchFamily="2" charset="2"/>
                <a:buChar char="Ø"/>
              </a:pPr>
              <a:r>
                <a:rPr lang="en-US" b="1" dirty="0" smtClean="0"/>
                <a:t>Human Errors:</a:t>
              </a:r>
              <a:endParaRPr lang="en-US" b="1" dirty="0"/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28118" y="3656392"/>
            <a:ext cx="40898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Wingdings" pitchFamily="2" charset="2"/>
              <a:buChar char="Ø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</a:t>
            </a:r>
            <a:r>
              <a:rPr lang="en-US" b="1" dirty="0" smtClean="0"/>
              <a:t>: Exposition to electrical hazards (death).</a:t>
            </a:r>
            <a:endParaRPr lang="en-US" b="1" dirty="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28118" y="4329492"/>
            <a:ext cx="40898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Wingdings" pitchFamily="2" charset="2"/>
              <a:buChar char="Ø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C3</a:t>
            </a:r>
            <a:r>
              <a:rPr lang="en-US" b="1" dirty="0" smtClean="0"/>
              <a:t>: Accident to be reported to Nuclear Authorities.</a:t>
            </a:r>
            <a:endParaRPr lang="en-US" b="1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806331" y="4613836"/>
            <a:ext cx="3933255" cy="33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Wingdings" pitchFamily="2" charset="2"/>
              <a:buChar char="Ø"/>
            </a:pPr>
            <a:r>
              <a:rPr lang="en-US" b="1" dirty="0" smtClean="0"/>
              <a:t>Lack of operational procedures.</a:t>
            </a:r>
            <a:endParaRPr lang="en-US" b="1" dirty="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793631" y="2899336"/>
            <a:ext cx="3933255" cy="33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Wingdings" pitchFamily="2" charset="2"/>
              <a:buChar char="Ø"/>
            </a:pPr>
            <a:r>
              <a:rPr lang="en-US" b="1" dirty="0" smtClean="0"/>
              <a:t>Violation of procedures.</a:t>
            </a:r>
            <a:endParaRPr lang="en-US" b="1" dirty="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098431" y="3883793"/>
            <a:ext cx="39332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400" dirty="0" smtClean="0"/>
              <a:t>Work under stress conditions.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400" dirty="0" smtClean="0"/>
              <a:t>Lack of communication.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400" dirty="0" smtClean="0"/>
              <a:t>Insufficient supervision tools.</a:t>
            </a:r>
            <a:endParaRPr lang="en-US" sz="1400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098431" y="4887093"/>
            <a:ext cx="39332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400" dirty="0" smtClean="0"/>
              <a:t>Particular incident scenarios not handled.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400" dirty="0" smtClean="0"/>
              <a:t>Unclear consigns for operators.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085731" y="3172593"/>
            <a:ext cx="39332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400" dirty="0" smtClean="0"/>
              <a:t>Users not properly trained.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400" dirty="0" smtClean="0"/>
              <a:t>Undisciplined users.</a:t>
            </a: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/>
          <a:lstStyle/>
          <a:p>
            <a:r>
              <a:rPr lang="en-US" dirty="0" smtClean="0"/>
              <a:t>29/10/2014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320062" y="6368229"/>
            <a:ext cx="10759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>
                <a:solidFill>
                  <a:schemeClr val="accent2"/>
                </a:solidFill>
              </a:rPr>
              <a:t>Edms</a:t>
            </a:r>
            <a:r>
              <a:rPr lang="en-US" sz="1000" dirty="0">
                <a:solidFill>
                  <a:schemeClr val="accent2"/>
                </a:solidFill>
              </a:rPr>
              <a:t>: </a:t>
            </a:r>
            <a:r>
              <a:rPr lang="fr-FR" sz="1000" b="1" dirty="0" smtClean="0">
                <a:solidFill>
                  <a:schemeClr val="accent2"/>
                </a:solidFill>
              </a:rPr>
              <a:t>1422714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806331" y="5401236"/>
            <a:ext cx="3933255" cy="33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Wingdings" pitchFamily="2" charset="2"/>
              <a:buChar char="Ø"/>
            </a:pPr>
            <a:r>
              <a:rPr lang="en-US" b="1" dirty="0" smtClean="0"/>
              <a:t>Not adequate PPS tools.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999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78000" y="914400"/>
            <a:ext cx="5449484" cy="10668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89368" y="3092102"/>
            <a:ext cx="8348232" cy="2953098"/>
            <a:chOff x="338568" y="2729636"/>
            <a:chExt cx="8348232" cy="3137764"/>
          </a:xfrm>
        </p:grpSpPr>
        <p:grpSp>
          <p:nvGrpSpPr>
            <p:cNvPr id="12" name="Group 11"/>
            <p:cNvGrpSpPr/>
            <p:nvPr/>
          </p:nvGrpSpPr>
          <p:grpSpPr>
            <a:xfrm>
              <a:off x="338568" y="2729636"/>
              <a:ext cx="8123043" cy="3137764"/>
              <a:chOff x="338568" y="913536"/>
              <a:chExt cx="8123043" cy="3137764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38568" y="1187332"/>
                <a:ext cx="8123043" cy="2863968"/>
              </a:xfrm>
              <a:prstGeom prst="rect">
                <a:avLst/>
              </a:prstGeom>
              <a:noFill/>
              <a:ln w="22225">
                <a:solidFill>
                  <a:schemeClr val="tx2"/>
                </a:solidFill>
              </a:ln>
              <a:effectLst>
                <a:glow rad="70000">
                  <a:schemeClr val="accent1">
                    <a:tint val="30000"/>
                    <a:shade val="95000"/>
                    <a:satMod val="300000"/>
                    <a:alpha val="5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 useBgFill="1">
            <p:nvSpPr>
              <p:cNvPr id="14" name="TextBox 13"/>
              <p:cNvSpPr txBox="1"/>
              <p:nvPr/>
            </p:nvSpPr>
            <p:spPr>
              <a:xfrm>
                <a:off x="715723" y="913536"/>
                <a:ext cx="4775666" cy="369332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Factors Related to Probability Estimation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TextBox 13"/>
              <p:cNvSpPr txBox="1">
                <a:spLocks noChangeArrowheads="1"/>
              </p:cNvSpPr>
              <p:nvPr/>
            </p:nvSpPr>
            <p:spPr bwMode="auto">
              <a:xfrm>
                <a:off x="518698" y="1364392"/>
                <a:ext cx="565892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285750" indent="-285750" eaLnBrk="1" hangingPunct="1">
                  <a:buFont typeface="Wingdings" pitchFamily="2" charset="2"/>
                  <a:buChar char="Ø"/>
                </a:pPr>
                <a:r>
                  <a:rPr lang="en-US" b="1" u="sng" dirty="0" smtClean="0"/>
                  <a:t>History of incidents reported for similar installations:</a:t>
                </a:r>
                <a:endParaRPr lang="en-US" b="1" u="sng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015155" y="3515493"/>
              <a:ext cx="7063201" cy="330656"/>
              <a:chOff x="1015155" y="3629793"/>
              <a:chExt cx="7063201" cy="330656"/>
            </a:xfrm>
          </p:grpSpPr>
          <p:sp>
            <p:nvSpPr>
              <p:cNvPr id="17" name="Lightning Bolt 16"/>
              <p:cNvSpPr/>
              <p:nvPr/>
            </p:nvSpPr>
            <p:spPr>
              <a:xfrm>
                <a:off x="1015155" y="3629793"/>
                <a:ext cx="349476" cy="330656"/>
              </a:xfrm>
              <a:prstGeom prst="lightningBol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>
                <a:off x="1364631" y="3629793"/>
                <a:ext cx="671372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dirty="0" smtClean="0"/>
                  <a:t>Historical data may likely be incomplete: incidents not documented / unknown.</a:t>
                </a:r>
              </a:p>
            </p:txBody>
          </p:sp>
        </p:grp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518698" y="3980592"/>
              <a:ext cx="555152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285750" indent="-285750" eaLnBrk="1" hangingPunct="1">
                <a:buFont typeface="Wingdings" pitchFamily="2" charset="2"/>
                <a:buChar char="Ø"/>
              </a:pPr>
              <a:r>
                <a:rPr lang="en-US" b="1" u="sng" dirty="0" smtClean="0"/>
                <a:t>Quality Measure of existing operational procedures:</a:t>
              </a:r>
              <a:endParaRPr lang="en-US" b="1" u="sng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015155" y="4328293"/>
              <a:ext cx="7671645" cy="330656"/>
              <a:chOff x="1015155" y="3629793"/>
              <a:chExt cx="7671645" cy="330656"/>
            </a:xfrm>
          </p:grpSpPr>
          <p:sp>
            <p:nvSpPr>
              <p:cNvPr id="22" name="Lightning Bolt 21"/>
              <p:cNvSpPr/>
              <p:nvPr/>
            </p:nvSpPr>
            <p:spPr>
              <a:xfrm>
                <a:off x="1015155" y="3629793"/>
                <a:ext cx="349476" cy="330656"/>
              </a:xfrm>
              <a:prstGeom prst="lightningBol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>
                <a:spLocks noChangeArrowheads="1"/>
              </p:cNvSpPr>
              <p:nvPr/>
            </p:nvSpPr>
            <p:spPr bwMode="auto">
              <a:xfrm>
                <a:off x="1364631" y="3629793"/>
                <a:ext cx="732216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dirty="0" smtClean="0"/>
                  <a:t>Difficult to evaluate if existing procedures are efficient for handling all incident scenarios.</a:t>
                </a:r>
              </a:p>
            </p:txBody>
          </p:sp>
        </p:grpSp>
        <p:sp>
          <p:nvSpPr>
            <p:cNvPr id="24" name="TextBox 13"/>
            <p:cNvSpPr txBox="1">
              <a:spLocks noChangeArrowheads="1"/>
            </p:cNvSpPr>
            <p:nvPr/>
          </p:nvSpPr>
          <p:spPr bwMode="auto">
            <a:xfrm>
              <a:off x="518698" y="4844192"/>
              <a:ext cx="52284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285750" indent="-285750" eaLnBrk="1" hangingPunct="1">
                <a:buFont typeface="Wingdings" pitchFamily="2" charset="2"/>
                <a:buChar char="Ø"/>
              </a:pPr>
              <a:r>
                <a:rPr lang="en-US" b="1" u="sng" dirty="0" smtClean="0"/>
                <a:t>Typology of users operating into the installation:</a:t>
              </a:r>
              <a:endParaRPr lang="en-US" b="1" u="sng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015155" y="5153793"/>
              <a:ext cx="7063201" cy="523220"/>
              <a:chOff x="1015155" y="3629793"/>
              <a:chExt cx="7063201" cy="523220"/>
            </a:xfrm>
          </p:grpSpPr>
          <p:sp>
            <p:nvSpPr>
              <p:cNvPr id="26" name="Lightning Bolt 25"/>
              <p:cNvSpPr/>
              <p:nvPr/>
            </p:nvSpPr>
            <p:spPr>
              <a:xfrm>
                <a:off x="1015155" y="3629793"/>
                <a:ext cx="349476" cy="330656"/>
              </a:xfrm>
              <a:prstGeom prst="lightningBol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>
                <a:spLocks noChangeArrowheads="1"/>
              </p:cNvSpPr>
              <p:nvPr/>
            </p:nvSpPr>
            <p:spPr bwMode="auto">
              <a:xfrm>
                <a:off x="1364631" y="3629793"/>
                <a:ext cx="671372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dirty="0" smtClean="0"/>
                  <a:t>Common sense of users in respecting rules depends from the subjective risk perception and from the motivations to break rules under certain circumstances.</a:t>
                </a: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007" y="1214527"/>
            <a:ext cx="5296986" cy="466544"/>
          </a:xfrm>
          <a:prstGeom prst="rect">
            <a:avLst/>
          </a:prstGeom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9049" y="-5268"/>
            <a:ext cx="9226551" cy="940443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Hazards Related to Machine Operation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0955" y="1993900"/>
            <a:ext cx="401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u="sng" dirty="0" smtClean="0"/>
              <a:t>Costs factors</a:t>
            </a:r>
            <a:r>
              <a:rPr lang="en-US" b="1" dirty="0" smtClean="0"/>
              <a:t>: easy to estimate.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00955" y="2349500"/>
            <a:ext cx="6192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u="sng" dirty="0" smtClean="0"/>
              <a:t>Probability of occurrence</a:t>
            </a:r>
            <a:r>
              <a:rPr lang="en-US" b="1" dirty="0" smtClean="0"/>
              <a:t>: many factors to consider.</a:t>
            </a:r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/>
          <a:lstStyle/>
          <a:p>
            <a:r>
              <a:rPr lang="en-US" dirty="0" smtClean="0"/>
              <a:t>29/10/2014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320062" y="6368229"/>
            <a:ext cx="10759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>
                <a:solidFill>
                  <a:schemeClr val="accent2"/>
                </a:solidFill>
              </a:rPr>
              <a:t>Edms</a:t>
            </a:r>
            <a:r>
              <a:rPr lang="en-US" sz="1000" dirty="0">
                <a:solidFill>
                  <a:schemeClr val="accent2"/>
                </a:solidFill>
              </a:rPr>
              <a:t>: </a:t>
            </a:r>
            <a:r>
              <a:rPr lang="fr-FR" sz="1000" b="1" dirty="0" smtClean="0">
                <a:solidFill>
                  <a:schemeClr val="accent2"/>
                </a:solidFill>
              </a:rPr>
              <a:t>1422714</a:t>
            </a:r>
            <a:endParaRPr lang="en-US" sz="1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9051" y="-5268"/>
            <a:ext cx="9251951" cy="940443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 Incident Scenario (1):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Unsafe Access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942358" y="1051459"/>
            <a:ext cx="2317750" cy="2215501"/>
            <a:chOff x="835025" y="1394360"/>
            <a:chExt cx="2317750" cy="22155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04" b="7915"/>
            <a:stretch/>
          </p:blipFill>
          <p:spPr>
            <a:xfrm>
              <a:off x="835025" y="1394360"/>
              <a:ext cx="2317750" cy="2215501"/>
            </a:xfrm>
            <a:prstGeom prst="rect">
              <a:avLst/>
            </a:prstGeom>
          </p:spPr>
        </p:pic>
        <p:sp useBgFill="1">
          <p:nvSpPr>
            <p:cNvPr id="12" name="TextBox 11"/>
            <p:cNvSpPr txBox="1"/>
            <p:nvPr/>
          </p:nvSpPr>
          <p:spPr>
            <a:xfrm rot="16200000">
              <a:off x="269477" y="2411921"/>
              <a:ext cx="1633781" cy="36933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Access Point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66700" y="1627124"/>
            <a:ext cx="5459758" cy="366776"/>
            <a:chOff x="3505200" y="1995424"/>
            <a:chExt cx="5459758" cy="366776"/>
          </a:xfrm>
        </p:grpSpPr>
        <p:sp>
          <p:nvSpPr>
            <p:cNvPr id="11" name="Oval 10"/>
            <p:cNvSpPr/>
            <p:nvPr/>
          </p:nvSpPr>
          <p:spPr>
            <a:xfrm>
              <a:off x="3505200" y="2019300"/>
              <a:ext cx="317500" cy="342900"/>
            </a:xfrm>
            <a:prstGeom prst="ellipse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1</a:t>
              </a:r>
              <a:endParaRPr lang="en-US" sz="1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73500" y="1995424"/>
              <a:ext cx="50914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User call Control Room (CR) for entry permission.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6700" y="2413000"/>
            <a:ext cx="5491818" cy="586299"/>
            <a:chOff x="3505200" y="2019300"/>
            <a:chExt cx="5491818" cy="586299"/>
          </a:xfrm>
        </p:grpSpPr>
        <p:sp>
          <p:nvSpPr>
            <p:cNvPr id="16" name="Oval 15"/>
            <p:cNvSpPr/>
            <p:nvPr/>
          </p:nvSpPr>
          <p:spPr>
            <a:xfrm>
              <a:off x="3505200" y="2019300"/>
              <a:ext cx="317500" cy="342900"/>
            </a:xfrm>
            <a:prstGeom prst="ellipse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  <a:endParaRPr lang="en-US" sz="1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73500" y="2020824"/>
              <a:ext cx="51235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 verifies (via CCTV) authorizations and unlocks </a:t>
              </a:r>
            </a:p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 safety token.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54000" y="4025900"/>
            <a:ext cx="5713033" cy="342900"/>
            <a:chOff x="3505200" y="2019300"/>
            <a:chExt cx="5713033" cy="342900"/>
          </a:xfrm>
        </p:grpSpPr>
        <p:sp>
          <p:nvSpPr>
            <p:cNvPr id="19" name="Oval 18"/>
            <p:cNvSpPr/>
            <p:nvPr/>
          </p:nvSpPr>
          <p:spPr>
            <a:xfrm>
              <a:off x="3505200" y="2019300"/>
              <a:ext cx="317500" cy="342900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3</a:t>
              </a:r>
              <a:endParaRPr lang="en-US" sz="1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73500" y="2020824"/>
              <a:ext cx="53447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User turns the token without extracting it and enters.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66700" y="4889500"/>
            <a:ext cx="8963923" cy="342900"/>
            <a:chOff x="3505200" y="2019300"/>
            <a:chExt cx="8963923" cy="342900"/>
          </a:xfrm>
        </p:grpSpPr>
        <p:sp>
          <p:nvSpPr>
            <p:cNvPr id="24" name="Oval 23"/>
            <p:cNvSpPr/>
            <p:nvPr/>
          </p:nvSpPr>
          <p:spPr>
            <a:xfrm>
              <a:off x="3505200" y="2019300"/>
              <a:ext cx="317500" cy="342900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4</a:t>
              </a:r>
              <a:endParaRPr lang="en-US" sz="1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73500" y="2020824"/>
              <a:ext cx="85956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Another user exiting the zone notices the un-removed token at set it back in safe pos.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3" b="45140"/>
          <a:stretch/>
        </p:blipFill>
        <p:spPr>
          <a:xfrm>
            <a:off x="2894461" y="5270588"/>
            <a:ext cx="3822700" cy="11171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4" b="33148"/>
          <a:stretch/>
        </p:blipFill>
        <p:spPr>
          <a:xfrm>
            <a:off x="6159500" y="3664656"/>
            <a:ext cx="2657474" cy="982231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6249826" y="3794477"/>
            <a:ext cx="468474" cy="85240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/>
          <a:lstStyle/>
          <a:p>
            <a:r>
              <a:rPr lang="en-US" dirty="0" smtClean="0"/>
              <a:t>29/10/2014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320062" y="6368229"/>
            <a:ext cx="10759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>
                <a:solidFill>
                  <a:schemeClr val="accent2"/>
                </a:solidFill>
              </a:rPr>
              <a:t>Edms</a:t>
            </a:r>
            <a:r>
              <a:rPr lang="en-US" sz="1000" dirty="0">
                <a:solidFill>
                  <a:schemeClr val="accent2"/>
                </a:solidFill>
              </a:rPr>
              <a:t>: </a:t>
            </a:r>
            <a:r>
              <a:rPr lang="fr-FR" sz="1000" b="1" dirty="0" smtClean="0">
                <a:solidFill>
                  <a:schemeClr val="accent2"/>
                </a:solidFill>
              </a:rPr>
              <a:t>1422714</a:t>
            </a:r>
            <a:endParaRPr lang="en-US" sz="1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44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4-3-1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b="1" u="sng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CERNCorporate4-3-1.potx</Template>
  <TotalTime>60770</TotalTime>
  <Words>1171</Words>
  <Application>Microsoft Office PowerPoint</Application>
  <PresentationFormat>On-screen Show (4:3)</PresentationFormat>
  <Paragraphs>242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CERNCorporate4-3-1</vt:lpstr>
      <vt:lpstr>PowerPoint Presentation</vt:lpstr>
      <vt:lpstr>Safety in Modern Particle Accelerators: The role of control room operators. </vt:lpstr>
      <vt:lpstr>Outline</vt:lpstr>
      <vt:lpstr>PS Accelerators Complex</vt:lpstr>
      <vt:lpstr>Safety Tasks Performed by Operators</vt:lpstr>
      <vt:lpstr>Main Critical Points for Machine Operation</vt:lpstr>
      <vt:lpstr>Main Hazards Related to Machine Operation</vt:lpstr>
      <vt:lpstr>Main Hazards Related to Machine Operation</vt:lpstr>
      <vt:lpstr>Typical Incident Scenario (1): Unsafe Access</vt:lpstr>
      <vt:lpstr>Typical Incident Scenario (1): Unsafe Access</vt:lpstr>
      <vt:lpstr>Typical Incident Scenario (2): Intrusion</vt:lpstr>
      <vt:lpstr>Typical Incident Scenario (2): Intrusion</vt:lpstr>
      <vt:lpstr>System Automation for Risks Mitigation</vt:lpstr>
      <vt:lpstr>User Control at the Access Point</vt:lpstr>
      <vt:lpstr>Fraudulent Entries Via the Access Point </vt:lpstr>
      <vt:lpstr>Fraudulent Entries Via the Access Point </vt:lpstr>
      <vt:lpstr>Critical Testing Activities Coordination</vt:lpstr>
      <vt:lpstr>Remarks 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greg</cp:lastModifiedBy>
  <cp:revision>284</cp:revision>
  <cp:lastPrinted>2014-10-24T14:28:46Z</cp:lastPrinted>
  <dcterms:created xsi:type="dcterms:W3CDTF">2012-11-30T11:04:26Z</dcterms:created>
  <dcterms:modified xsi:type="dcterms:W3CDTF">2014-10-25T14:50:37Z</dcterms:modified>
</cp:coreProperties>
</file>