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4" r:id="rId2"/>
    <p:sldId id="257" r:id="rId3"/>
    <p:sldId id="258" r:id="rId4"/>
    <p:sldId id="259" r:id="rId5"/>
    <p:sldId id="282" r:id="rId6"/>
    <p:sldId id="283" r:id="rId7"/>
    <p:sldId id="267" r:id="rId8"/>
    <p:sldId id="287" r:id="rId9"/>
    <p:sldId id="288" r:id="rId10"/>
    <p:sldId id="291" r:id="rId11"/>
    <p:sldId id="294" r:id="rId12"/>
    <p:sldId id="289" r:id="rId13"/>
    <p:sldId id="290" r:id="rId14"/>
    <p:sldId id="292" r:id="rId15"/>
    <p:sldId id="268" r:id="rId16"/>
    <p:sldId id="295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A888A9-8DFE-442F-A9E3-8B7FEBA42BCC}">
          <p14:sldIdLst>
            <p14:sldId id="264"/>
            <p14:sldId id="257"/>
            <p14:sldId id="258"/>
            <p14:sldId id="259"/>
            <p14:sldId id="282"/>
            <p14:sldId id="283"/>
            <p14:sldId id="267"/>
            <p14:sldId id="287"/>
            <p14:sldId id="288"/>
            <p14:sldId id="291"/>
            <p14:sldId id="294"/>
            <p14:sldId id="289"/>
            <p14:sldId id="290"/>
            <p14:sldId id="292"/>
            <p14:sldId id="268"/>
            <p14:sldId id="295"/>
            <p14:sldId id="293"/>
          </p14:sldIdLst>
        </p14:section>
        <p14:section name="Untitled Section" id="{1A751173-804D-4005-B4D6-B2A1C8159AC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86323" autoAdjust="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538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10/27/2014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956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487362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3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53200"/>
            <a:ext cx="5942013" cy="2286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1987" y="6571783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algn="r"/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Tools </a:t>
            </a:r>
            <a:r>
              <a:rPr lang="en-US" dirty="0" smtClean="0"/>
              <a:t>for the ATLAS </a:t>
            </a:r>
            <a:r>
              <a:rPr lang="en-US" smtClean="0"/>
              <a:t>Superconducting Accelerator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6400800" cy="1752600"/>
          </a:xfrm>
        </p:spPr>
        <p:txBody>
          <a:bodyPr/>
          <a:lstStyle/>
          <a:p>
            <a:r>
              <a:rPr lang="en-US" dirty="0" smtClean="0"/>
              <a:t>Maria </a:t>
            </a:r>
            <a:r>
              <a:rPr lang="en-US" dirty="0" smtClean="0"/>
              <a:t>Power</a:t>
            </a:r>
            <a:endParaRPr lang="en-US" dirty="0" smtClean="0"/>
          </a:p>
          <a:p>
            <a:r>
              <a:rPr lang="en-US" dirty="0" smtClean="0"/>
              <a:t>Principal Engineer</a:t>
            </a:r>
          </a:p>
          <a:p>
            <a:r>
              <a:rPr lang="en-US" dirty="0" smtClean="0"/>
              <a:t>Accelerator Control Systems</a:t>
            </a:r>
          </a:p>
          <a:p>
            <a:r>
              <a:rPr lang="en-US" dirty="0" smtClean="0"/>
              <a:t>Argonne National Laboratory</a:t>
            </a:r>
          </a:p>
          <a:p>
            <a:endParaRPr lang="en-US" dirty="0" smtClean="0"/>
          </a:p>
          <a:p>
            <a:r>
              <a:rPr lang="en-US" dirty="0" smtClean="0"/>
              <a:t>Workshop on Accelerator Operations</a:t>
            </a:r>
          </a:p>
          <a:p>
            <a:r>
              <a:rPr lang="en-US" dirty="0" smtClean="0"/>
              <a:t>Mainz, Germany</a:t>
            </a:r>
          </a:p>
          <a:p>
            <a:r>
              <a:rPr lang="en-US" dirty="0" smtClean="0"/>
              <a:t>October 2014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128519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material is based upon work supported by the U.S. Department of Energy, Office of Science, Office of Nuclear Physics,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contract number </a:t>
            </a: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DE-AC02-06CH11357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research used resources of ANL’s ATLAS facility, which is a DOE Office of Science User Facility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Notebook</a:t>
            </a:r>
            <a:endParaRPr lang="en-US" dirty="0"/>
          </a:p>
        </p:txBody>
      </p:sp>
      <p:pic>
        <p:nvPicPr>
          <p:cNvPr id="5122" name="Picture 2" descr="C:\Users\admin\Documents\Conferences\wao2014\paradox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584" y="762000"/>
            <a:ext cx="8050625" cy="558482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Notebook</a:t>
            </a:r>
            <a:endParaRPr lang="en-US" dirty="0"/>
          </a:p>
        </p:txBody>
      </p:sp>
      <p:pic>
        <p:nvPicPr>
          <p:cNvPr id="5122" name="Picture 2" descr="C:\Users\admin\Documents\Conferences\wao2014\paradox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584" y="762000"/>
            <a:ext cx="8050625" cy="558482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02970" y="2286000"/>
            <a:ext cx="3429000" cy="3505200"/>
            <a:chOff x="9220200" y="1752600"/>
            <a:chExt cx="3429000" cy="3505200"/>
          </a:xfrm>
        </p:grpSpPr>
        <p:sp>
          <p:nvSpPr>
            <p:cNvPr id="3" name="Rectangle 2"/>
            <p:cNvSpPr/>
            <p:nvPr/>
          </p:nvSpPr>
          <p:spPr bwMode="auto">
            <a:xfrm>
              <a:off x="9220200" y="1752600"/>
              <a:ext cx="3429000" cy="35052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72600" y="2238199"/>
              <a:ext cx="3101340" cy="2776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2"/>
            <p:cNvSpPr txBox="1"/>
            <p:nvPr/>
          </p:nvSpPr>
          <p:spPr>
            <a:xfrm>
              <a:off x="9589770" y="1843581"/>
              <a:ext cx="2667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2000" b="1" dirty="0" smtClean="0"/>
                <a:t>Staffed hours for 2014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749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Notebook</a:t>
            </a:r>
            <a:endParaRPr lang="en-US" dirty="0"/>
          </a:p>
        </p:txBody>
      </p:sp>
      <p:pic>
        <p:nvPicPr>
          <p:cNvPr id="5124" name="Picture 4" descr="C:\Users\admin\Documents\Conferences\wao2014\paradox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" y="808007"/>
            <a:ext cx="8586788" cy="52419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cuments\Conferences\wao2014\paradox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7148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control is obtained via a VPN connection into the control system network.</a:t>
            </a:r>
          </a:p>
          <a:p>
            <a:r>
              <a:rPr lang="en-US" dirty="0" smtClean="0"/>
              <a:t>Limited personnel: Control Systems Group, Management, System Experts</a:t>
            </a:r>
          </a:p>
          <a:p>
            <a:r>
              <a:rPr lang="en-US" dirty="0" smtClean="0"/>
              <a:t>Once ‘inside’ they can access the control system directly through an X-windows session</a:t>
            </a:r>
          </a:p>
          <a:p>
            <a:r>
              <a:rPr lang="en-US" dirty="0" smtClean="0"/>
              <a:t>Remote viewing is also available through standard VPN and web pages tailored to specific subsystems.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Data Management</a:t>
            </a:r>
            <a:endParaRPr lang="en-US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6862" y="990600"/>
            <a:ext cx="1158875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CAMAC Serial Highway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98938" y="2410764"/>
            <a:ext cx="1841750" cy="7318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VSystem</a:t>
            </a: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Real-time </a:t>
            </a: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Database</a:t>
            </a:r>
            <a:endParaRPr lang="en-US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733801" y="2456205"/>
            <a:ext cx="1523999" cy="7318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Oracle RDB</a:t>
            </a:r>
            <a:endParaRPr lang="en-US" altLang="en-US" sz="800" b="1" dirty="0">
              <a:solidFill>
                <a:srgbClr val="61616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Relational Database</a:t>
            </a:r>
            <a:endParaRPr lang="en-US" altLang="en-US" b="1" dirty="0">
              <a:solidFill>
                <a:srgbClr val="6161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778547" y="2410764"/>
            <a:ext cx="2011363" cy="7318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Paradox</a:t>
            </a:r>
            <a:endParaRPr lang="en-US" altLang="en-US" sz="800" b="1" dirty="0">
              <a:solidFill>
                <a:srgbClr val="61616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Relational Database</a:t>
            </a:r>
            <a:endParaRPr lang="en-US" altLang="en-US" b="1" dirty="0">
              <a:solidFill>
                <a:srgbClr val="6161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362200" y="2572093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5410200" y="2501252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5410200" y="2682227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362200" y="2753068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456898" y="1721841"/>
            <a:ext cx="1096963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Update Accelerator Operating Conditions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388239" y="2712441"/>
            <a:ext cx="1234282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Set Runtime Database 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Past Accelerator Configuration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547519" y="1676400"/>
            <a:ext cx="109696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1" u="none" strike="noStrike" cap="none" normalizeH="0" baseline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en-US" dirty="0"/>
              <a:t>Archive Accelerator Operating Data</a:t>
            </a:r>
          </a:p>
        </p:txBody>
      </p: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5480486" y="2698505"/>
            <a:ext cx="1231028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1" u="none" strike="noStrike" cap="none" normalizeH="0" baseline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en-US" dirty="0"/>
              <a:t>Retrieve Past Accelerator Tuned Configuration</a:t>
            </a: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4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024"/>
          <p:cNvSpPr/>
          <p:nvPr/>
        </p:nvSpPr>
        <p:spPr bwMode="auto">
          <a:xfrm>
            <a:off x="300500" y="101217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7" name="Rectangle 1026"/>
          <p:cNvSpPr/>
          <p:nvPr/>
        </p:nvSpPr>
        <p:spPr bwMode="auto">
          <a:xfrm>
            <a:off x="425725" y="2290759"/>
            <a:ext cx="4984475" cy="1178054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Server</a:t>
            </a:r>
          </a:p>
        </p:txBody>
      </p:sp>
      <p:cxnSp>
        <p:nvCxnSpPr>
          <p:cNvPr id="1038" name="Straight Connector 1037"/>
          <p:cNvCxnSpPr/>
          <p:nvPr/>
        </p:nvCxnSpPr>
        <p:spPr bwMode="auto">
          <a:xfrm>
            <a:off x="1550656" y="1515414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45" name="Group 1044"/>
          <p:cNvGrpSpPr/>
          <p:nvPr/>
        </p:nvGrpSpPr>
        <p:grpSpPr>
          <a:xfrm>
            <a:off x="152400" y="1012176"/>
            <a:ext cx="1447800" cy="1260475"/>
            <a:chOff x="910100" y="1194739"/>
            <a:chExt cx="1447800" cy="1077912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1475250" y="1836088"/>
              <a:ext cx="0" cy="4365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Rectangle 1035"/>
            <p:cNvSpPr/>
            <p:nvPr/>
          </p:nvSpPr>
          <p:spPr bwMode="auto">
            <a:xfrm>
              <a:off x="910100" y="1194739"/>
              <a:ext cx="1447800" cy="64135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040" name="Straight Connector 1039"/>
            <p:cNvCxnSpPr>
              <a:stCxn id="14" idx="0"/>
            </p:cNvCxnSpPr>
            <p:nvPr/>
          </p:nvCxnSpPr>
          <p:spPr bwMode="auto">
            <a:xfrm>
              <a:off x="1475250" y="1836088"/>
              <a:ext cx="365126" cy="1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1840375" y="1829264"/>
              <a:ext cx="0" cy="4365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3740472" y="3962400"/>
            <a:ext cx="2011363" cy="609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Live Data Server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602359" y="3886200"/>
            <a:ext cx="2287588" cy="1905000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PC Inside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System Network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656642" y="2272651"/>
            <a:ext cx="2255172" cy="1196162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PC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1705804" y="1125553"/>
            <a:ext cx="2256596" cy="52322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Distributed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 Controllers on Network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2095055" y="1648773"/>
            <a:ext cx="0" cy="63070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V="1">
            <a:off x="2256947" y="1647825"/>
            <a:ext cx="0" cy="62387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4336168" y="3189091"/>
            <a:ext cx="0" cy="69710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3731776" y="4724400"/>
            <a:ext cx="2011363" cy="609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Internal Web Server</a:t>
            </a:r>
            <a:endParaRPr lang="en-US" sz="1400" b="1" dirty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627812" y="3895725"/>
            <a:ext cx="2287588" cy="1143000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PC </a:t>
            </a:r>
            <a:r>
              <a:rPr lang="en-US" sz="1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endParaRPr lang="en-US" sz="1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System Network</a:t>
            </a: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6765924" y="3971925"/>
            <a:ext cx="2011363" cy="6096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External Web Server</a:t>
            </a:r>
            <a:endParaRPr lang="en-US" sz="1400" b="1" dirty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Line 16"/>
          <p:cNvSpPr>
            <a:spLocks noChangeShapeType="1"/>
          </p:cNvSpPr>
          <p:nvPr/>
        </p:nvSpPr>
        <p:spPr bwMode="auto">
          <a:xfrm rot="5400000" flipV="1">
            <a:off x="6254701" y="3732387"/>
            <a:ext cx="0" cy="102244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Web Page Data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75" y="857250"/>
            <a:ext cx="5603667" cy="52506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410075"/>
            <a:ext cx="2771776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0" y="3675243"/>
            <a:ext cx="4781551" cy="2773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6542" y="228600"/>
            <a:ext cx="3133061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Control System Software Vsystem</a:t>
            </a:r>
          </a:p>
          <a:p>
            <a:r>
              <a:rPr lang="en-US" dirty="0" smtClean="0"/>
              <a:t>Paradox Archival System allows the reloading of the accelerator parameters with previous ‘snapshots’ or scaled values.</a:t>
            </a:r>
          </a:p>
          <a:p>
            <a:r>
              <a:rPr lang="en-US" dirty="0" smtClean="0"/>
              <a:t>Hercules software rewritten to Java based applications using MySQL</a:t>
            </a:r>
          </a:p>
          <a:p>
            <a:r>
              <a:rPr lang="en-US" dirty="0" smtClean="0"/>
              <a:t>Remote control via VPN access</a:t>
            </a:r>
          </a:p>
          <a:p>
            <a:r>
              <a:rPr lang="en-US" dirty="0" smtClean="0"/>
              <a:t>Live Data (read-only) webpages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Controls Group is always looking for ways to improve operations and all requests are considered.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838" y="3125788"/>
            <a:ext cx="6786562" cy="1141412"/>
          </a:xfrm>
        </p:spPr>
        <p:txBody>
          <a:bodyPr/>
          <a:lstStyle/>
          <a:p>
            <a:r>
              <a:rPr lang="en-US" sz="4800" dirty="0" smtClean="0"/>
              <a:t>Question &amp; Answer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8130" y="2514601"/>
            <a:ext cx="7045518" cy="3733800"/>
            <a:chOff x="3005952" y="2202265"/>
            <a:chExt cx="5909448" cy="313173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05952" y="2202265"/>
              <a:ext cx="5909448" cy="313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3602796" y="4376323"/>
              <a:ext cx="807141" cy="5870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044648" y="2429226"/>
              <a:ext cx="1898268" cy="5870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4259" y="3581400"/>
              <a:ext cx="807141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Control System Overview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ATLAS Control System Group is responsible for…</a:t>
            </a:r>
          </a:p>
          <a:p>
            <a:r>
              <a:rPr lang="en-US" dirty="0" smtClean="0"/>
              <a:t>Control System – covering Ion Sources up to (but not including) the target areas.</a:t>
            </a:r>
          </a:p>
          <a:p>
            <a:r>
              <a:rPr lang="en-US" dirty="0" smtClean="0"/>
              <a:t>Paradox System</a:t>
            </a:r>
          </a:p>
          <a:p>
            <a:r>
              <a:rPr lang="en-US" dirty="0" smtClean="0"/>
              <a:t>Hercules</a:t>
            </a:r>
          </a:p>
          <a:p>
            <a:r>
              <a:rPr lang="en-US" dirty="0" smtClean="0"/>
              <a:t>Document Index</a:t>
            </a:r>
          </a:p>
          <a:p>
            <a:r>
              <a:rPr lang="en-US" dirty="0" smtClean="0"/>
              <a:t>Operators Notebook</a:t>
            </a:r>
          </a:p>
          <a:p>
            <a:r>
              <a:rPr lang="en-US" dirty="0" smtClean="0"/>
              <a:t>SharePoint BBS</a:t>
            </a:r>
          </a:p>
          <a:p>
            <a:r>
              <a:rPr lang="en-US" dirty="0" smtClean="0"/>
              <a:t>Radiation Safety </a:t>
            </a:r>
            <a:br>
              <a:rPr lang="en-US" dirty="0" smtClean="0"/>
            </a:br>
            <a:r>
              <a:rPr lang="en-US" dirty="0" smtClean="0"/>
              <a:t>Systems</a:t>
            </a:r>
          </a:p>
          <a:p>
            <a:r>
              <a:rPr lang="en-US" dirty="0" smtClean="0"/>
              <a:t>Website(s)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Control System Hardware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AlphaServer running OpenVMS</a:t>
            </a:r>
          </a:p>
          <a:p>
            <a:r>
              <a:rPr lang="en-US" dirty="0" smtClean="0"/>
              <a:t>CAMAC Serial Highway</a:t>
            </a:r>
          </a:p>
          <a:p>
            <a:r>
              <a:rPr lang="en-US" dirty="0" smtClean="0"/>
              <a:t>Distributed Linux based Controllers</a:t>
            </a:r>
          </a:p>
          <a:p>
            <a:r>
              <a:rPr lang="en-US" dirty="0" smtClean="0"/>
              <a:t>VME Crates and Hytec 9010 Blade Controllers using Industry packs</a:t>
            </a:r>
          </a:p>
          <a:p>
            <a:r>
              <a:rPr lang="en-US" dirty="0" smtClean="0"/>
              <a:t>Networked Devices over TCP/IP, SNMP</a:t>
            </a:r>
          </a:p>
        </p:txBody>
      </p:sp>
      <p:pic>
        <p:nvPicPr>
          <p:cNvPr id="1027" name="Picture 3" descr="ATLAS Control System Configuration 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770454"/>
            <a:ext cx="5018781" cy="3574295"/>
          </a:xfrm>
          <a:prstGeom prst="rect">
            <a:avLst/>
          </a:prstGeom>
          <a:noFill/>
          <a:ln w="317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Software</a:t>
            </a:r>
            <a:br>
              <a:rPr lang="en-US" dirty="0" smtClean="0"/>
            </a:br>
            <a:r>
              <a:rPr lang="en-US" dirty="0" smtClean="0"/>
              <a:t>Vista Control Systems, Inc. – </a:t>
            </a:r>
            <a:r>
              <a:rPr lang="en-US" dirty="0" err="1" smtClean="0"/>
              <a:t>VSystem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54563"/>
          </a:xfrm>
        </p:spPr>
        <p:txBody>
          <a:bodyPr/>
          <a:lstStyle/>
          <a:p>
            <a:r>
              <a:rPr lang="en-US" dirty="0" smtClean="0"/>
              <a:t>Distributed, real-time, networked, control software tools</a:t>
            </a:r>
          </a:p>
          <a:p>
            <a:r>
              <a:rPr lang="en-US" dirty="0" smtClean="0"/>
              <a:t>Available for OpenVMS, Linux, (and Windows)</a:t>
            </a:r>
          </a:p>
          <a:p>
            <a:r>
              <a:rPr lang="en-US" dirty="0" smtClean="0"/>
              <a:t>Tools:</a:t>
            </a:r>
          </a:p>
          <a:p>
            <a:pPr lvl="1"/>
            <a:r>
              <a:rPr lang="en-US" dirty="0" smtClean="0"/>
              <a:t>VAccess</a:t>
            </a:r>
          </a:p>
          <a:p>
            <a:pPr lvl="1"/>
            <a:r>
              <a:rPr lang="en-US" dirty="0" smtClean="0"/>
              <a:t>VScan</a:t>
            </a:r>
          </a:p>
          <a:p>
            <a:pPr lvl="1"/>
            <a:r>
              <a:rPr lang="en-US" dirty="0" smtClean="0"/>
              <a:t>VDraw</a:t>
            </a:r>
          </a:p>
          <a:p>
            <a:pPr lvl="1"/>
            <a:r>
              <a:rPr lang="en-US" dirty="0" err="1" smtClean="0"/>
              <a:t>VAlarm</a:t>
            </a:r>
            <a:endParaRPr lang="en-US" dirty="0" smtClean="0"/>
          </a:p>
          <a:p>
            <a:pPr lvl="1"/>
            <a:r>
              <a:rPr lang="en-US" dirty="0" smtClean="0"/>
              <a:t>VLogger</a:t>
            </a:r>
          </a:p>
          <a:p>
            <a:pPr lvl="1"/>
            <a:r>
              <a:rPr lang="en-US" dirty="0" smtClean="0"/>
              <a:t>VTrend</a:t>
            </a:r>
          </a:p>
          <a:p>
            <a:pPr lvl="1"/>
            <a:r>
              <a:rPr lang="en-US" dirty="0" smtClean="0"/>
              <a:t>VCzar</a:t>
            </a:r>
          </a:p>
          <a:p>
            <a:pPr lvl="1"/>
            <a:r>
              <a:rPr lang="en-US" dirty="0" smtClean="0"/>
              <a:t>VScript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148200"/>
            <a:ext cx="6045200" cy="42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Data Management</a:t>
            </a:r>
            <a:endParaRPr lang="en-US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96862" y="1295400"/>
            <a:ext cx="1158875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CAMAC Serial Highway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98938" y="2715564"/>
            <a:ext cx="1841750" cy="7318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VSystem</a:t>
            </a:r>
            <a:endParaRPr lang="en-US" altLang="en-US" sz="8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Real-time </a:t>
            </a: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Database</a:t>
            </a:r>
            <a:endParaRPr lang="en-US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733801" y="2761005"/>
            <a:ext cx="1523999" cy="7318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Oracle RDB</a:t>
            </a:r>
            <a:endParaRPr lang="en-US" altLang="en-US" sz="800" b="1" dirty="0">
              <a:solidFill>
                <a:srgbClr val="61616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Relational Database</a:t>
            </a:r>
            <a:endParaRPr lang="en-US" altLang="en-US" b="1" dirty="0">
              <a:solidFill>
                <a:srgbClr val="6161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778547" y="2715564"/>
            <a:ext cx="2011363" cy="731838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Paradox</a:t>
            </a:r>
            <a:endParaRPr lang="en-US" altLang="en-US" sz="800" b="1" dirty="0">
              <a:solidFill>
                <a:srgbClr val="61616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Relational Database</a:t>
            </a:r>
            <a:endParaRPr lang="en-US" altLang="en-US" b="1" dirty="0">
              <a:solidFill>
                <a:srgbClr val="61616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362200" y="2876893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5410200" y="2806052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5410200" y="2987027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2362200" y="3057868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456898" y="2026641"/>
            <a:ext cx="1096963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Update Accelerator Operating Conditions</a:t>
            </a:r>
            <a:endParaRPr kumimoji="0" lang="en-US" altLang="en-US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388239" y="3017241"/>
            <a:ext cx="1234282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Set Runtime Database </a:t>
            </a:r>
            <a:endParaRPr kumimoji="0" lang="en-US" altLang="en-US" sz="1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 Past Accelerator Configuration</a:t>
            </a:r>
            <a:endParaRPr kumimoji="0" lang="en-US" altLang="en-US" sz="1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547519" y="1981200"/>
            <a:ext cx="1096962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1" u="none" strike="noStrike" cap="none" normalizeH="0" baseline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en-US" b="0" i="0" dirty="0"/>
              <a:t>Archive Accelerator Operating Data</a:t>
            </a:r>
          </a:p>
        </p:txBody>
      </p: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5480486" y="3003305"/>
            <a:ext cx="1231028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1" u="none" strike="noStrike" cap="none" normalizeH="0" baseline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en-US" b="0" i="0" dirty="0"/>
              <a:t>Retrieve Past Accelerator Tuned Configuration</a:t>
            </a: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4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024"/>
          <p:cNvSpPr/>
          <p:nvPr/>
        </p:nvSpPr>
        <p:spPr bwMode="auto">
          <a:xfrm>
            <a:off x="300500" y="131697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27" name="Rectangle 1026"/>
          <p:cNvSpPr/>
          <p:nvPr/>
        </p:nvSpPr>
        <p:spPr bwMode="auto">
          <a:xfrm>
            <a:off x="425725" y="2595559"/>
            <a:ext cx="4984475" cy="1178054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Server</a:t>
            </a:r>
          </a:p>
        </p:txBody>
      </p:sp>
      <p:cxnSp>
        <p:nvCxnSpPr>
          <p:cNvPr id="1038" name="Straight Connector 1037"/>
          <p:cNvCxnSpPr/>
          <p:nvPr/>
        </p:nvCxnSpPr>
        <p:spPr bwMode="auto">
          <a:xfrm>
            <a:off x="1550656" y="1820214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45" name="Group 1044"/>
          <p:cNvGrpSpPr/>
          <p:nvPr/>
        </p:nvGrpSpPr>
        <p:grpSpPr>
          <a:xfrm>
            <a:off x="152400" y="1316976"/>
            <a:ext cx="1447800" cy="1260475"/>
            <a:chOff x="910100" y="1194739"/>
            <a:chExt cx="1447800" cy="1077912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1475250" y="1836088"/>
              <a:ext cx="0" cy="4365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Rectangle 1035"/>
            <p:cNvSpPr/>
            <p:nvPr/>
          </p:nvSpPr>
          <p:spPr bwMode="auto">
            <a:xfrm>
              <a:off x="910100" y="1194739"/>
              <a:ext cx="1447800" cy="64135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040" name="Straight Connector 1039"/>
            <p:cNvCxnSpPr>
              <a:stCxn id="14" idx="0"/>
            </p:cNvCxnSpPr>
            <p:nvPr/>
          </p:nvCxnSpPr>
          <p:spPr bwMode="auto">
            <a:xfrm>
              <a:off x="1475250" y="1836088"/>
              <a:ext cx="365126" cy="1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1840375" y="1829264"/>
              <a:ext cx="0" cy="4365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6656642" y="2577451"/>
            <a:ext cx="2255172" cy="1196162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PC</a:t>
            </a:r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1705804" y="1430353"/>
            <a:ext cx="2256596" cy="52322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Distributed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Times New Roman" pitchFamily="18" charset="0"/>
              </a:rPr>
              <a:t> Controllers on Network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17"/>
          <p:cNvSpPr>
            <a:spLocks noChangeShapeType="1"/>
          </p:cNvSpPr>
          <p:nvPr/>
        </p:nvSpPr>
        <p:spPr bwMode="auto">
          <a:xfrm>
            <a:off x="2095055" y="1953573"/>
            <a:ext cx="0" cy="63070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V="1">
            <a:off x="2256947" y="1952625"/>
            <a:ext cx="0" cy="62387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8" name="Footer Placeholder 10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 Data View </a:t>
            </a:r>
            <a:endParaRPr lang="en-US" dirty="0"/>
          </a:p>
        </p:txBody>
      </p:sp>
      <p:pic>
        <p:nvPicPr>
          <p:cNvPr id="2050" name="Picture 2" descr="C:\Users\admin\Documents\Conferences\wao2014\paradox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987" y="990600"/>
            <a:ext cx="7262026" cy="54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Paradox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1" y="762001"/>
            <a:ext cx="7647979" cy="55833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77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Legacy software using a database package called Alpha 4</a:t>
            </a:r>
          </a:p>
          <a:p>
            <a:r>
              <a:rPr lang="en-US" dirty="0" smtClean="0"/>
              <a:t>Software tools originally included in Hercules: </a:t>
            </a:r>
          </a:p>
          <a:p>
            <a:pPr lvl="1"/>
            <a:r>
              <a:rPr lang="en-US" dirty="0"/>
              <a:t>Document catalog for drawings</a:t>
            </a:r>
          </a:p>
          <a:p>
            <a:pPr lvl="1"/>
            <a:r>
              <a:rPr lang="en-US" dirty="0" smtClean="0"/>
              <a:t>Shift Log</a:t>
            </a:r>
          </a:p>
          <a:p>
            <a:pPr lvl="1"/>
            <a:r>
              <a:rPr lang="en-US" dirty="0" smtClean="0"/>
              <a:t>Pin </a:t>
            </a:r>
            <a:r>
              <a:rPr lang="en-US" dirty="0" smtClean="0"/>
              <a:t>Diode Fuse </a:t>
            </a:r>
            <a:r>
              <a:rPr lang="en-US" dirty="0" smtClean="0"/>
              <a:t>Log</a:t>
            </a:r>
          </a:p>
          <a:p>
            <a:pPr lvl="1"/>
            <a:r>
              <a:rPr lang="en-US" dirty="0" smtClean="0"/>
              <a:t>Equipment Database and Maintenance Log</a:t>
            </a:r>
          </a:p>
          <a:p>
            <a:r>
              <a:rPr lang="en-US" dirty="0" smtClean="0"/>
              <a:t>Conversion to modern software of this package has been implemented in pieces using Java Swing applications and MySQL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Time of development</a:t>
            </a:r>
          </a:p>
          <a:p>
            <a:r>
              <a:rPr lang="en-US" dirty="0" smtClean="0"/>
              <a:t>Advantages: </a:t>
            </a:r>
          </a:p>
          <a:p>
            <a:pPr lvl="1"/>
            <a:r>
              <a:rPr lang="en-US" dirty="0" smtClean="0"/>
              <a:t>readily available development software and tools</a:t>
            </a:r>
          </a:p>
          <a:p>
            <a:pPr lvl="1"/>
            <a:r>
              <a:rPr lang="en-US" dirty="0" smtClean="0"/>
              <a:t>Existing data migrated easily</a:t>
            </a:r>
          </a:p>
          <a:p>
            <a:pPr lvl="1"/>
            <a:r>
              <a:rPr lang="en-US" dirty="0" smtClean="0"/>
              <a:t>Can get exact functionality desired</a:t>
            </a:r>
          </a:p>
          <a:p>
            <a:pPr lvl="1"/>
            <a:r>
              <a:rPr lang="en-US" dirty="0" smtClean="0"/>
              <a:t>Can update as machine configurations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Index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39" y="838200"/>
            <a:ext cx="882557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6666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186" y="3276600"/>
            <a:ext cx="8639175" cy="298306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Workshop on Accelerator Operations – Mainz, Germany,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blue_2007</Template>
  <TotalTime>0</TotalTime>
  <Words>682</Words>
  <Application>Microsoft Office PowerPoint</Application>
  <PresentationFormat>On-screen Show (4:3)</PresentationFormat>
  <Paragraphs>133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blue_2007</vt:lpstr>
      <vt:lpstr>Software Tools for the ATLAS Superconducting Accelerator</vt:lpstr>
      <vt:lpstr>ATLAS Control System Overview </vt:lpstr>
      <vt:lpstr>ATLAS Control System Hardware</vt:lpstr>
      <vt:lpstr>Control System Software Vista Control Systems, Inc. – VSystem</vt:lpstr>
      <vt:lpstr>ATLAS Data Management</vt:lpstr>
      <vt:lpstr>Paradox Data View </vt:lpstr>
      <vt:lpstr>Paradox</vt:lpstr>
      <vt:lpstr>Hercules</vt:lpstr>
      <vt:lpstr>Document Index</vt:lpstr>
      <vt:lpstr>Operators Notebook</vt:lpstr>
      <vt:lpstr>Operators Notebook</vt:lpstr>
      <vt:lpstr>Operators Notebook</vt:lpstr>
      <vt:lpstr>Remote Operations</vt:lpstr>
      <vt:lpstr>ATLAS Data Management</vt:lpstr>
      <vt:lpstr>Live Web Page Data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2014-10-27T02:03:27Z</dcterms:created>
  <dcterms:modified xsi:type="dcterms:W3CDTF">2014-10-27T19:47:19Z</dcterms:modified>
</cp:coreProperties>
</file>