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3"/>
    <p:restoredTop sz="94610"/>
  </p:normalViewPr>
  <p:slideViewPr>
    <p:cSldViewPr snapToGrid="0" snapToObjects="1">
      <p:cViewPr varScale="1">
        <p:scale>
          <a:sx n="147" d="100"/>
          <a:sy n="147" d="100"/>
        </p:scale>
        <p:origin x="22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25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Purpose: answer three questions from CBM. What the system does, what it costs to keep running, and how much work it would take to adapt for CBM.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system CBM saw demonstrated is the Drupal one at alice-publications.web.cern.ch and its sister sites. All four are being ported to a new stack; this deck describes the new one, which is what we would offer.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steps are a state machine in configuration, with guards and preconditions in code. For CBM, these nine steps would be replaced by the steps in the CBM publication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 in titles and abstracts is rendered with KaTeX. Once published, the paper gets a public page with its captioned figures, and the title and abstract are taken from arXiv.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archive is a separate site with its own database, but they share login, membership data and code. A collaboration can start with the paper workflow and add the archives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dashed row is what a new collaboration would swap: its own identity provider, membership database and groups, and its own public record service instead of CDS. arXiv, Indico and SMTP work anywhere.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components are mainstream and long-term supported. Nothing here is specific to CERN except the configuration of the external services.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module is a Composer package with its own repository and tests. The Login and People modules hold most of what is CERN- or ALICE-specific; the others would work for CBM as they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 before the publication site replaces Drupal: HTTPS on the server, search-engine configuration, checking parity with the old site, and the switch itself. For CBM there is nothing to migrate unless CBM has existing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266 MB covers every file attached to every ALICE paper draft since the system started. The developer needs PHP/Symfony and Vue; no Drupal knowledge is needed any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biggest unknown is the membership database: author lists, institutes and group membership all come from it. If CBM has a database with an API, the People module needs a new adapter; if not, that becomes its own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size column is the relative judgement; fill in the week estimates before presenting. The policy mapping is the step that needs CBM people most: someone who knows the CBM publication policy has to fill in a step-by-step table like the one we wrote for ALICE.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to bring back from CBM: which identity provider they use, whether a membership database with an API exists, where public records should go, and who would develop and run the system on their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566400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5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9601"/>
            <a:ext cx="10566400" cy="4165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566400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5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9601"/>
            <a:ext cx="10566400" cy="4165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96342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F0A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FAIR / CBM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466340"/>
            <a:ext cx="10883392" cy="151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880"/>
              </a:lnSpc>
              <a:buNone/>
            </a:pPr>
            <a:r>
              <a:rPr lang="en-US" sz="5600" b="1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The ALICE Publications System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812800" y="4213860"/>
            <a:ext cx="8502650" cy="706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publication workflow, the archives around it, what it takes to run, and what adapting it for CBM would involve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5999480"/>
            <a:ext cx="784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Ernesto Lopez Torres · ALICE web team · [10/2026]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9441" y="581976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437" y="955697"/>
            <a:ext cx="10883392" cy="919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28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Four connected sites cover a result from analysis to publication</a:t>
            </a:r>
            <a:endParaRPr lang="en-US" sz="2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549ECC-1EA7-D7B4-3EC3-1185ADDA11AA}"/>
              </a:ext>
            </a:extLst>
          </p:cNvPr>
          <p:cNvGrpSpPr/>
          <p:nvPr/>
        </p:nvGrpSpPr>
        <p:grpSpPr>
          <a:xfrm>
            <a:off x="9179287" y="2091781"/>
            <a:ext cx="2482850" cy="2676161"/>
            <a:chOff x="815975" y="2380615"/>
            <a:chExt cx="2482850" cy="2676161"/>
          </a:xfrm>
        </p:grpSpPr>
        <p:sp>
          <p:nvSpPr>
            <p:cNvPr id="4" name="Shape 2"/>
            <p:cNvSpPr/>
            <p:nvPr/>
          </p:nvSpPr>
          <p:spPr>
            <a:xfrm>
              <a:off x="815975" y="2380615"/>
              <a:ext cx="2482850" cy="2676161"/>
            </a:xfrm>
            <a:prstGeom prst="roundRect">
              <a:avLst>
                <a:gd name="adj" fmla="val 3964"/>
              </a:avLst>
            </a:prstGeom>
            <a:solidFill>
              <a:srgbClr val="FCFBF8"/>
            </a:solidFill>
            <a:ln w="6350">
              <a:solidFill>
                <a:srgbClr val="DDD8CC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1071880" y="2636520"/>
              <a:ext cx="2030171" cy="314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2000" b="1" dirty="0">
                  <a:solidFill>
                    <a:srgbClr val="15233F"/>
                  </a:solidFill>
                  <a:latin typeface="Georgia" pitchFamily="18" charset="0"/>
                  <a:ea typeface="Georgia" pitchFamily="18" charset="-122"/>
                  <a:cs typeface="Georgia" pitchFamily="18" charset="-120"/>
                </a:rPr>
                <a:t>Publications</a:t>
              </a:r>
              <a:endParaRPr lang="en-US" sz="20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1071880" y="3053080"/>
              <a:ext cx="2030171" cy="1518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960"/>
                </a:lnSpc>
                <a:buNone/>
              </a:pPr>
              <a:r>
                <a:rPr lang="en-US" sz="1400" dirty="0">
                  <a:solidFill>
                    <a:srgbClr val="3E4A5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Paper drafts from the Paper Committee through internal review, collaboration comments and Editorial Board to journal, arXiv and CDS</a:t>
              </a:r>
              <a:endParaRPr lang="en-US" sz="14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6E7122E-3A07-47AF-BAB0-72DC95AF8AC1}"/>
              </a:ext>
            </a:extLst>
          </p:cNvPr>
          <p:cNvGrpSpPr/>
          <p:nvPr/>
        </p:nvGrpSpPr>
        <p:grpSpPr>
          <a:xfrm>
            <a:off x="746131" y="2090919"/>
            <a:ext cx="2482850" cy="2676161"/>
            <a:chOff x="3508375" y="2380615"/>
            <a:chExt cx="2482850" cy="2676161"/>
          </a:xfrm>
        </p:grpSpPr>
        <p:sp>
          <p:nvSpPr>
            <p:cNvPr id="7" name="Shape 5"/>
            <p:cNvSpPr/>
            <p:nvPr/>
          </p:nvSpPr>
          <p:spPr>
            <a:xfrm>
              <a:off x="3508375" y="2380615"/>
              <a:ext cx="2482850" cy="2676161"/>
            </a:xfrm>
            <a:prstGeom prst="roundRect">
              <a:avLst>
                <a:gd name="adj" fmla="val 3964"/>
              </a:avLst>
            </a:prstGeom>
            <a:solidFill>
              <a:srgbClr val="FCFBF8"/>
            </a:solidFill>
            <a:ln w="6350">
              <a:solidFill>
                <a:srgbClr val="DDD8C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6"/>
            <p:cNvSpPr/>
            <p:nvPr/>
          </p:nvSpPr>
          <p:spPr>
            <a:xfrm>
              <a:off x="3764280" y="2636520"/>
              <a:ext cx="2030171" cy="314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2000" b="1" dirty="0">
                  <a:solidFill>
                    <a:srgbClr val="15233F"/>
                  </a:solidFill>
                  <a:latin typeface="Georgia" pitchFamily="18" charset="0"/>
                  <a:ea typeface="Georgia" pitchFamily="18" charset="-122"/>
                  <a:cs typeface="Georgia" pitchFamily="18" charset="-120"/>
                </a:rPr>
                <a:t>Analysis notes</a:t>
              </a:r>
              <a:endParaRPr lang="en-US" sz="20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3702770" y="3053079"/>
              <a:ext cx="2091681" cy="189048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>
                <a:lnSpc>
                  <a:spcPts val="1960"/>
                </a:lnSpc>
              </a:pPr>
              <a:r>
                <a:rPr lang="en-US" sz="1400" dirty="0">
                  <a:solidFill>
                    <a:srgbClr val="3E4A5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Analysis, internal and public notes behind each result, detail description of the analysis (code, dataset, etc.). Reviewed in the physics groups. </a:t>
              </a:r>
            </a:p>
            <a:p>
              <a:pPr>
                <a:lnSpc>
                  <a:spcPts val="1960"/>
                </a:lnSpc>
              </a:pPr>
              <a:r>
                <a:rPr lang="en-US" sz="1400" dirty="0">
                  <a:solidFill>
                    <a:srgbClr val="3E4A5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Public notes go to CDS</a:t>
              </a:r>
              <a:endParaRPr lang="en-US" sz="14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D901E63-40B4-5819-B4E0-16DC32A90DD9}"/>
              </a:ext>
            </a:extLst>
          </p:cNvPr>
          <p:cNvGrpSpPr/>
          <p:nvPr/>
        </p:nvGrpSpPr>
        <p:grpSpPr>
          <a:xfrm>
            <a:off x="3479065" y="2090919"/>
            <a:ext cx="2534283" cy="2676161"/>
            <a:chOff x="6149342" y="2380615"/>
            <a:chExt cx="2534283" cy="2676161"/>
          </a:xfrm>
        </p:grpSpPr>
        <p:sp>
          <p:nvSpPr>
            <p:cNvPr id="10" name="Shape 8"/>
            <p:cNvSpPr/>
            <p:nvPr/>
          </p:nvSpPr>
          <p:spPr>
            <a:xfrm>
              <a:off x="6149342" y="2380615"/>
              <a:ext cx="2534283" cy="2676161"/>
            </a:xfrm>
            <a:prstGeom prst="roundRect">
              <a:avLst>
                <a:gd name="adj" fmla="val 3964"/>
              </a:avLst>
            </a:prstGeom>
            <a:solidFill>
              <a:srgbClr val="FCFBF8"/>
            </a:solidFill>
            <a:ln w="6350">
              <a:solidFill>
                <a:srgbClr val="DDD8C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/>
            <p:cNvSpPr/>
            <p:nvPr/>
          </p:nvSpPr>
          <p:spPr>
            <a:xfrm>
              <a:off x="6456680" y="2636520"/>
              <a:ext cx="2030171" cy="314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2000" b="1" dirty="0">
                  <a:solidFill>
                    <a:srgbClr val="15233F"/>
                  </a:solidFill>
                  <a:latin typeface="Georgia" pitchFamily="18" charset="0"/>
                  <a:ea typeface="Georgia" pitchFamily="18" charset="-122"/>
                  <a:cs typeface="Georgia" pitchFamily="18" charset="-120"/>
                </a:rPr>
                <a:t>Figures</a:t>
              </a:r>
              <a:endParaRPr lang="en-US" sz="20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383566" y="3053079"/>
              <a:ext cx="2103285" cy="200369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fontScale="92500"/>
            </a:bodyPr>
            <a:lstStyle/>
            <a:p>
              <a:pPr marL="0" indent="0" algn="l">
                <a:lnSpc>
                  <a:spcPts val="1960"/>
                </a:lnSpc>
                <a:buNone/>
              </a:pPr>
              <a:r>
                <a:rPr lang="en-US" sz="1400" dirty="0">
                  <a:solidFill>
                    <a:srgbClr val="3E4A5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Repository of figures for papers and talks, with approval; each figure could be public or members-only. Preliminary figures are link to the Analysis Note theirs belong</a:t>
              </a:r>
              <a:endParaRPr lang="en-US" sz="14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5EFD15-74E6-60EE-EC48-94D477339F9D}"/>
              </a:ext>
            </a:extLst>
          </p:cNvPr>
          <p:cNvGrpSpPr/>
          <p:nvPr/>
        </p:nvGrpSpPr>
        <p:grpSpPr>
          <a:xfrm>
            <a:off x="6227080" y="2090919"/>
            <a:ext cx="2708691" cy="2676161"/>
            <a:chOff x="8893175" y="2380615"/>
            <a:chExt cx="2482850" cy="2676161"/>
          </a:xfrm>
        </p:grpSpPr>
        <p:sp>
          <p:nvSpPr>
            <p:cNvPr id="13" name="Shape 11"/>
            <p:cNvSpPr/>
            <p:nvPr/>
          </p:nvSpPr>
          <p:spPr>
            <a:xfrm>
              <a:off x="8893175" y="2380615"/>
              <a:ext cx="2482850" cy="2676161"/>
            </a:xfrm>
            <a:prstGeom prst="roundRect">
              <a:avLst>
                <a:gd name="adj" fmla="val 3964"/>
              </a:avLst>
            </a:prstGeom>
            <a:solidFill>
              <a:srgbClr val="FCFBF8"/>
            </a:solidFill>
            <a:ln w="6350">
              <a:solidFill>
                <a:srgbClr val="DDD8CC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9149080" y="2636520"/>
              <a:ext cx="2030171" cy="314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2000" b="1" dirty="0">
                  <a:solidFill>
                    <a:srgbClr val="15233F"/>
                  </a:solidFill>
                  <a:latin typeface="Georgia" pitchFamily="18" charset="0"/>
                  <a:ea typeface="Georgia" pitchFamily="18" charset="-122"/>
                  <a:cs typeface="Georgia" pitchFamily="18" charset="-120"/>
                </a:rPr>
                <a:t>Conferences</a:t>
              </a:r>
              <a:endParaRPr lang="en-US" sz="20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045140" y="3053079"/>
              <a:ext cx="2134111" cy="200369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960"/>
                </a:lnSpc>
                <a:buNone/>
              </a:pPr>
              <a:r>
                <a:rPr lang="en-US" sz="1400" dirty="0">
                  <a:solidFill>
                    <a:srgbClr val="3E4A5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Conferences and seminars, submitted abstracts, talks, posters and proceedings, each with its own review workflow. Only approved figures can be presented on the conferences</a:t>
              </a:r>
              <a:endParaRPr lang="en-US" sz="1400" dirty="0"/>
            </a:p>
          </p:txBody>
        </p:sp>
      </p:grpSp>
      <p:sp>
        <p:nvSpPr>
          <p:cNvPr id="16" name="Text 14"/>
          <p:cNvSpPr/>
          <p:nvPr/>
        </p:nvSpPr>
        <p:spPr>
          <a:xfrm>
            <a:off x="812800" y="5287645"/>
            <a:ext cx="10883392" cy="885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four share one login, one membership database and one set of custom modules.</a:t>
            </a:r>
          </a:p>
          <a:p>
            <a:pPr>
              <a:lnSpc>
                <a:spcPts val="2240"/>
              </a:lnSpc>
            </a:pPr>
            <a:r>
              <a:rPr lang="en-US" sz="1600" dirty="0"/>
              <a:t>Everything is based on the ALICE Publications policies: </a:t>
            </a:r>
          </a:p>
          <a:p>
            <a:pPr>
              <a:lnSpc>
                <a:spcPts val="224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alice-publications.web.cern.ch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/system/files/Documents/AnnexF_ALICEPublicationPolicy_Adopted29November2019.pdf</a:t>
            </a:r>
          </a:p>
        </p:txBody>
      </p:sp>
      <p:sp>
        <p:nvSpPr>
          <p:cNvPr id="17" name="Text 15"/>
          <p:cNvSpPr/>
          <p:nvPr/>
        </p:nvSpPr>
        <p:spPr>
          <a:xfrm>
            <a:off x="812800" y="6238241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Publications System · overview for FAIR</a:t>
            </a:r>
            <a:endParaRPr lang="en-US" sz="1200" dirty="0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94ED6240-EFAF-43C7-60BD-9B809E684FAB}"/>
              </a:ext>
            </a:extLst>
          </p:cNvPr>
          <p:cNvSpPr/>
          <p:nvPr/>
        </p:nvSpPr>
        <p:spPr>
          <a:xfrm rot="10800000">
            <a:off x="3228982" y="3648891"/>
            <a:ext cx="245828" cy="2002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6DEBAC6D-1984-A711-8D2B-724C431C0213}"/>
              </a:ext>
            </a:extLst>
          </p:cNvPr>
          <p:cNvSpPr/>
          <p:nvPr/>
        </p:nvSpPr>
        <p:spPr>
          <a:xfrm>
            <a:off x="6013348" y="3709851"/>
            <a:ext cx="247789" cy="2177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F4BCC858-4905-D38E-73B0-2B67F41E42EF}"/>
              </a:ext>
            </a:extLst>
          </p:cNvPr>
          <p:cNvCxnSpPr>
            <a:cxnSpLocks/>
            <a:stCxn id="7" idx="2"/>
            <a:endCxn id="4" idx="2"/>
          </p:cNvCxnSpPr>
          <p:nvPr/>
        </p:nvCxnSpPr>
        <p:spPr>
          <a:xfrm rot="16200000" flipH="1">
            <a:off x="6203703" y="550933"/>
            <a:ext cx="862" cy="8433156"/>
          </a:xfrm>
          <a:prstGeom prst="bentConnector3">
            <a:avLst>
              <a:gd name="adj1" fmla="val 37732715"/>
            </a:avLst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9"/>
              </a:lnSpc>
              <a:buNone/>
            </a:pPr>
            <a:r>
              <a:rPr lang="en-US" sz="1114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WORKFLOW</a:t>
            </a:r>
            <a:endParaRPr lang="en-US" sz="1114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8075"/>
            <a:ext cx="10883392" cy="837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34"/>
              </a:lnSpc>
              <a:buNone/>
            </a:pPr>
            <a:r>
              <a:rPr lang="en-US" sz="294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Each paper follows the ALICE Publication Policy step by step</a:t>
            </a:r>
            <a:endParaRPr lang="en-US" sz="2940" dirty="0"/>
          </a:p>
        </p:txBody>
      </p:sp>
      <p:sp>
        <p:nvSpPr>
          <p:cNvPr id="4" name="Shape 2"/>
          <p:cNvSpPr/>
          <p:nvPr/>
        </p:nvSpPr>
        <p:spPr>
          <a:xfrm>
            <a:off x="815975" y="2227977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5680" y="2407682"/>
            <a:ext cx="1676400" cy="23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95680" y="2682320"/>
            <a:ext cx="1676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5680" y="2987120"/>
            <a:ext cx="1676400" cy="427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8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Committee writes the draft</a:t>
            </a:r>
            <a:endParaRPr lang="en-US" sz="1185" dirty="0"/>
          </a:p>
        </p:txBody>
      </p:sp>
      <p:sp>
        <p:nvSpPr>
          <p:cNvPr id="8" name="Shape 6"/>
          <p:cNvSpPr/>
          <p:nvPr/>
        </p:nvSpPr>
        <p:spPr>
          <a:xfrm>
            <a:off x="2959735" y="2227977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139440" y="2407682"/>
            <a:ext cx="1676400" cy="23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39440" y="2682320"/>
            <a:ext cx="1676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IRC review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139440" y="2987120"/>
            <a:ext cx="1676400" cy="427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8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Review Committee</a:t>
            </a:r>
            <a:endParaRPr lang="en-US" sz="1185" dirty="0"/>
          </a:p>
        </p:txBody>
      </p:sp>
      <p:sp>
        <p:nvSpPr>
          <p:cNvPr id="12" name="Shape 10"/>
          <p:cNvSpPr/>
          <p:nvPr/>
        </p:nvSpPr>
        <p:spPr>
          <a:xfrm>
            <a:off x="5103495" y="2227977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83200" y="2407682"/>
            <a:ext cx="1676400" cy="190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60"/>
              </a:lnSpc>
              <a:buNone/>
            </a:pPr>
            <a:r>
              <a:rPr lang="en-US" sz="971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71" dirty="0"/>
          </a:p>
        </p:txBody>
      </p:sp>
      <p:sp>
        <p:nvSpPr>
          <p:cNvPr id="14" name="Text 12"/>
          <p:cNvSpPr/>
          <p:nvPr/>
        </p:nvSpPr>
        <p:spPr>
          <a:xfrm>
            <a:off x="5283200" y="2635807"/>
            <a:ext cx="1802130" cy="4017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6"/>
              </a:lnSpc>
              <a:buNone/>
            </a:pPr>
            <a:r>
              <a:rPr lang="en-US" sz="1355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for comments</a:t>
            </a:r>
            <a:endParaRPr lang="en-US" sz="1355" dirty="0"/>
          </a:p>
        </p:txBody>
      </p:sp>
      <p:sp>
        <p:nvSpPr>
          <p:cNvPr id="15" name="Text 13"/>
          <p:cNvSpPr/>
          <p:nvPr/>
        </p:nvSpPr>
        <p:spPr>
          <a:xfrm>
            <a:off x="5283200" y="3075702"/>
            <a:ext cx="1676400" cy="339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76"/>
              </a:lnSpc>
              <a:buNone/>
            </a:pPr>
            <a:r>
              <a:rPr lang="en-US" sz="94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 collaboration, two rounds</a:t>
            </a:r>
            <a:endParaRPr lang="en-US" sz="945" dirty="0"/>
          </a:p>
        </p:txBody>
      </p:sp>
      <p:sp>
        <p:nvSpPr>
          <p:cNvPr id="16" name="Shape 14"/>
          <p:cNvSpPr/>
          <p:nvPr/>
        </p:nvSpPr>
        <p:spPr>
          <a:xfrm>
            <a:off x="7247255" y="2227977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26960" y="2407682"/>
            <a:ext cx="1676400" cy="23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26960" y="2682320"/>
            <a:ext cx="1676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426960" y="2987120"/>
            <a:ext cx="1676400" cy="427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8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 answered, ready to submit</a:t>
            </a:r>
            <a:endParaRPr lang="en-US" sz="1185" dirty="0"/>
          </a:p>
        </p:txBody>
      </p:sp>
      <p:sp>
        <p:nvSpPr>
          <p:cNvPr id="20" name="Shape 18"/>
          <p:cNvSpPr/>
          <p:nvPr/>
        </p:nvSpPr>
        <p:spPr>
          <a:xfrm>
            <a:off x="9391015" y="2227977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570720" y="2407682"/>
            <a:ext cx="1676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570720" y="2684542"/>
            <a:ext cx="1676400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Submitted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570720" y="2991882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 to the journal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5975" y="3727768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95680" y="3907473"/>
            <a:ext cx="1676400" cy="23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95680" y="4182111"/>
            <a:ext cx="1676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revision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95680" y="4486911"/>
            <a:ext cx="1676400" cy="427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8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Referee reports answered</a:t>
            </a:r>
            <a:endParaRPr lang="en-US" sz="1185" dirty="0"/>
          </a:p>
        </p:txBody>
      </p:sp>
      <p:sp>
        <p:nvSpPr>
          <p:cNvPr id="28" name="Shape 26"/>
          <p:cNvSpPr/>
          <p:nvPr/>
        </p:nvSpPr>
        <p:spPr>
          <a:xfrm>
            <a:off x="2959735" y="3727768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3139440" y="3907473"/>
            <a:ext cx="1676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139440" y="4184332"/>
            <a:ext cx="1676400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Accepted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3139440" y="4491673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journal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103495" y="3727768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5283200" y="3907473"/>
            <a:ext cx="1676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283200" y="4184332"/>
            <a:ext cx="1676400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CDS record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283200" y="4491673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record created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247255" y="3727768"/>
            <a:ext cx="1985010" cy="1341041"/>
          </a:xfrm>
          <a:prstGeom prst="roundRect">
            <a:avLst>
              <a:gd name="adj" fmla="val 7339"/>
            </a:avLst>
          </a:prstGeom>
          <a:solidFill>
            <a:srgbClr val="15233F"/>
          </a:solidFill>
          <a:ln w="6350">
            <a:solidFill>
              <a:srgbClr val="1523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7426960" y="3907473"/>
            <a:ext cx="1676400" cy="23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0A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7426960" y="4182111"/>
            <a:ext cx="1676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426960" y="4486911"/>
            <a:ext cx="1676400" cy="427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85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page and figures go public</a:t>
            </a:r>
            <a:endParaRPr lang="en-US" sz="1185" dirty="0"/>
          </a:p>
        </p:txBody>
      </p:sp>
      <p:sp>
        <p:nvSpPr>
          <p:cNvPr id="40" name="Text 38"/>
          <p:cNvSpPr/>
          <p:nvPr/>
        </p:nvSpPr>
        <p:spPr>
          <a:xfrm>
            <a:off x="812800" y="5376783"/>
            <a:ext cx="10883392" cy="490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8"/>
              </a:lnSpc>
              <a:buNone/>
            </a:pPr>
            <a:r>
              <a:rPr lang="en-US" sz="129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 exits: </a:t>
            </a:r>
            <a:r>
              <a:rPr lang="en-US" sz="1295" b="1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withdrawn</a:t>
            </a:r>
            <a:r>
              <a:rPr lang="en-US" sz="129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</a:t>
            </a:r>
            <a:r>
              <a:rPr lang="en-US" sz="1295" b="1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unpublished</a:t>
            </a:r>
            <a:r>
              <a:rPr lang="en-US" sz="1295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The Editorial Board Chair moves a paper between steps; who may edit which field, and which fields are required, change with the step.</a:t>
            </a:r>
            <a:endParaRPr lang="en-US" sz="1295" dirty="0"/>
          </a:p>
        </p:txBody>
      </p:sp>
      <p:sp>
        <p:nvSpPr>
          <p:cNvPr id="41" name="Text 39"/>
          <p:cNvSpPr/>
          <p:nvPr/>
        </p:nvSpPr>
        <p:spPr>
          <a:xfrm>
            <a:off x="812800" y="6238241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Basis: ALICE Publication Policy, Annex F, adopted 29 November 2019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 A PAPER DRAFT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What the system does around each draft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43100"/>
            <a:ext cx="3403600" cy="0"/>
          </a:xfrm>
          <a:prstGeom prst="line">
            <a:avLst/>
          </a:prstGeom>
          <a:noFill/>
          <a:ln w="25400">
            <a:solidFill>
              <a:srgbClr val="A84B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12800" y="2108200"/>
            <a:ext cx="3453384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Field-level access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800" y="2443480"/>
            <a:ext cx="3453384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reads or edits each field depends on role and step: public, member, Editorial Board, EB Chair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94200" y="1943100"/>
            <a:ext cx="3403600" cy="0"/>
          </a:xfrm>
          <a:prstGeom prst="line">
            <a:avLst/>
          </a:prstGeom>
          <a:noFill/>
          <a:ln w="25400">
            <a:solidFill>
              <a:srgbClr val="A84B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394200" y="2108200"/>
            <a:ext cx="3453384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394200" y="2443480"/>
            <a:ext cx="3453384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Collaboration comment threads with attachments; kept as an append-only log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75600" y="1943100"/>
            <a:ext cx="3403600" cy="0"/>
          </a:xfrm>
          <a:prstGeom prst="line">
            <a:avLst/>
          </a:prstGeom>
          <a:noFill/>
          <a:ln w="25400">
            <a:solidFill>
              <a:srgbClr val="A84B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975600" y="2108200"/>
            <a:ext cx="3453384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975600" y="244348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E-mails on each step and comment to the people concerned, plus scheduled reminders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2800" y="3370580"/>
            <a:ext cx="3403600" cy="0"/>
          </a:xfrm>
          <a:prstGeom prst="line">
            <a:avLst/>
          </a:prstGeom>
          <a:noFill/>
          <a:ln w="25400">
            <a:solidFill>
              <a:srgbClr val="2D5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12800" y="3535680"/>
            <a:ext cx="3453384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lists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12800" y="3870961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Fetched from the membership database at the right step and shown in the draft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94200" y="3370580"/>
            <a:ext cx="3403600" cy="0"/>
          </a:xfrm>
          <a:prstGeom prst="line">
            <a:avLst/>
          </a:prstGeom>
          <a:noFill/>
          <a:ln w="25400">
            <a:solidFill>
              <a:srgbClr val="2D5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394200" y="3535680"/>
            <a:ext cx="3453384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Files and history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394200" y="3870961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uploaded version kept; an audit log of who changed what and when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75600" y="3370580"/>
            <a:ext cx="3403600" cy="0"/>
          </a:xfrm>
          <a:prstGeom prst="line">
            <a:avLst/>
          </a:prstGeom>
          <a:noFill/>
          <a:ln w="25400">
            <a:solidFill>
              <a:srgbClr val="2D5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975600" y="3535680"/>
            <a:ext cx="3453384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statistics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975600" y="3870961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Searches, a publication timeline, statistics by year, journal and group, CSV exports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6238239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Publications System · overview for FAIR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C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ARCHIVES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919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Talks, figures and notes each have their own review and archive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377439"/>
            <a:ext cx="3386693" cy="2961642"/>
          </a:xfrm>
          <a:prstGeom prst="roundRect">
            <a:avLst>
              <a:gd name="adj" fmla="val 3584"/>
            </a:avLst>
          </a:prstGeom>
          <a:solidFill>
            <a:srgbClr val="F6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6800" y="2631439"/>
            <a:ext cx="2965054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Conference talks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64844" y="3048000"/>
            <a:ext cx="2859390" cy="193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Conferences and seminars, linked to Indico or webpage</a:t>
            </a:r>
            <a:endParaRPr lang="en-US" sz="1300" dirty="0"/>
          </a:p>
          <a:p>
            <a:pPr marL="155956" indent="-155956">
              <a:lnSpc>
                <a:spcPts val="1885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Abstract, Slides, posters and proceedings kept all versions.</a:t>
            </a:r>
          </a:p>
          <a:p>
            <a:pPr marL="155956" indent="-155956">
              <a:lnSpc>
                <a:spcPts val="1885"/>
              </a:lnSpc>
              <a:buSzPct val="100000"/>
              <a:buFontTx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content is reviewed by Team Leader, convener and Conference Committee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list of talks given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402693" y="2377438"/>
            <a:ext cx="3386693" cy="2961641"/>
          </a:xfrm>
          <a:prstGeom prst="roundRect">
            <a:avLst>
              <a:gd name="adj" fmla="val 3584"/>
            </a:avLst>
          </a:prstGeom>
          <a:solidFill>
            <a:srgbClr val="F6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56693" y="2631439"/>
            <a:ext cx="2965054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Figures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54737" y="3047999"/>
            <a:ext cx="2859390" cy="1935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normally belong to a group</a:t>
            </a:r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cs typeface="Arial" pitchFamily="34" charset="-120"/>
              </a:rPr>
              <a:t>Groups can have sub-groups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must be approved before they are shown (talks)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or members-only per figure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Preliminary figures link to the note they belong</a:t>
            </a:r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cs typeface="Arial" pitchFamily="34" charset="-120"/>
              </a:rPr>
              <a:t>Search of figures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92587" y="2377439"/>
            <a:ext cx="3386693" cy="2961640"/>
          </a:xfrm>
          <a:prstGeom prst="roundRect">
            <a:avLst>
              <a:gd name="adj" fmla="val 3584"/>
            </a:avLst>
          </a:prstGeom>
          <a:solidFill>
            <a:srgbClr val="F6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46587" y="2631439"/>
            <a:ext cx="2965054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Notes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344631" y="3048000"/>
            <a:ext cx="2859390" cy="193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Analysis, internal and public notes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tracked through the physics groups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notes recorded in CDS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Tells the paper site which papers belong to a run</a:t>
            </a:r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/>
              <a:t>Each paper have a list of contributes notes</a:t>
            </a:r>
          </a:p>
        </p:txBody>
      </p:sp>
      <p:sp>
        <p:nvSpPr>
          <p:cNvPr id="13" name="Text 11"/>
          <p:cNvSpPr/>
          <p:nvPr/>
        </p:nvSpPr>
        <p:spPr>
          <a:xfrm>
            <a:off x="812800" y="6238239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Publications System · overview for FAIR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Four sites on one shared base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28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SITES · one server and one database each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2143761"/>
            <a:ext cx="2527300" cy="619760"/>
          </a:xfrm>
          <a:prstGeom prst="roundRect">
            <a:avLst>
              <a:gd name="adj" fmla="val 12295"/>
            </a:avLst>
          </a:prstGeom>
          <a:solidFill>
            <a:srgbClr val="15233F"/>
          </a:solidFill>
          <a:ln/>
        </p:spPr>
        <p:txBody>
          <a:bodyPr wrap="square" lIns="122906" tIns="155482" rIns="122906" bIns="13008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Publications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492500" y="2143761"/>
            <a:ext cx="2527300" cy="619760"/>
          </a:xfrm>
          <a:prstGeom prst="roundRect">
            <a:avLst>
              <a:gd name="adj" fmla="val 12295"/>
            </a:avLst>
          </a:prstGeom>
          <a:solidFill>
            <a:srgbClr val="15233F"/>
          </a:solidFill>
          <a:ln/>
        </p:spPr>
        <p:txBody>
          <a:bodyPr wrap="square" lIns="122906" tIns="155482" rIns="122906" bIns="13008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172200" y="2143761"/>
            <a:ext cx="2527300" cy="619760"/>
          </a:xfrm>
          <a:prstGeom prst="roundRect">
            <a:avLst>
              <a:gd name="adj" fmla="val 12295"/>
            </a:avLst>
          </a:prstGeom>
          <a:solidFill>
            <a:srgbClr val="15233F"/>
          </a:solidFill>
          <a:ln/>
        </p:spPr>
        <p:txBody>
          <a:bodyPr wrap="square" lIns="122906" tIns="155482" rIns="122906" bIns="13008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851900" y="2143761"/>
            <a:ext cx="2527300" cy="619760"/>
          </a:xfrm>
          <a:prstGeom prst="roundRect">
            <a:avLst>
              <a:gd name="adj" fmla="val 12295"/>
            </a:avLst>
          </a:prstGeom>
          <a:solidFill>
            <a:srgbClr val="15233F"/>
          </a:solidFill>
          <a:ln/>
        </p:spPr>
        <p:txBody>
          <a:bodyPr wrap="square" lIns="122906" tIns="155482" rIns="122906" bIns="13008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2800" y="3017521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CUSTOM MODULES · installed in every site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12800" y="3332482"/>
            <a:ext cx="1676400" cy="508000"/>
          </a:xfrm>
          <a:prstGeom prst="roundRect">
            <a:avLst>
              <a:gd name="adj" fmla="val 15000"/>
            </a:avLst>
          </a:prstGeom>
          <a:solidFill>
            <a:srgbClr val="DCE6F0"/>
          </a:solidFill>
          <a:ln/>
        </p:spPr>
        <p:txBody>
          <a:bodyPr wrap="square" lIns="91982" tIns="117382" rIns="91982" bIns="9198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590800" y="3332482"/>
            <a:ext cx="1676400" cy="508000"/>
          </a:xfrm>
          <a:prstGeom prst="roundRect">
            <a:avLst>
              <a:gd name="adj" fmla="val 15000"/>
            </a:avLst>
          </a:prstGeom>
          <a:solidFill>
            <a:srgbClr val="DCE6F0"/>
          </a:solidFill>
          <a:ln/>
        </p:spPr>
        <p:txBody>
          <a:bodyPr wrap="square" lIns="91982" tIns="117382" rIns="91982" bIns="9198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368800" y="3332482"/>
            <a:ext cx="1676400" cy="508000"/>
          </a:xfrm>
          <a:prstGeom prst="roundRect">
            <a:avLst>
              <a:gd name="adj" fmla="val 15000"/>
            </a:avLst>
          </a:prstGeom>
          <a:solidFill>
            <a:srgbClr val="DCE6F0"/>
          </a:solidFill>
          <a:ln/>
        </p:spPr>
        <p:txBody>
          <a:bodyPr wrap="square" lIns="91982" tIns="117382" rIns="91982" bIns="9198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146800" y="3332482"/>
            <a:ext cx="1676400" cy="508000"/>
          </a:xfrm>
          <a:prstGeom prst="roundRect">
            <a:avLst>
              <a:gd name="adj" fmla="val 15000"/>
            </a:avLst>
          </a:prstGeom>
          <a:solidFill>
            <a:srgbClr val="DCE6F0"/>
          </a:solidFill>
          <a:ln/>
        </p:spPr>
        <p:txBody>
          <a:bodyPr wrap="square" lIns="91982" tIns="117382" rIns="91982" bIns="9198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924800" y="3332482"/>
            <a:ext cx="1676400" cy="508000"/>
          </a:xfrm>
          <a:prstGeom prst="roundRect">
            <a:avLst>
              <a:gd name="adj" fmla="val 15000"/>
            </a:avLst>
          </a:prstGeom>
          <a:solidFill>
            <a:srgbClr val="DCE6F0"/>
          </a:solidFill>
          <a:ln/>
        </p:spPr>
        <p:txBody>
          <a:bodyPr wrap="square" lIns="91982" tIns="117382" rIns="91982" bIns="9198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702800" y="3332482"/>
            <a:ext cx="1676400" cy="508000"/>
          </a:xfrm>
          <a:prstGeom prst="roundRect">
            <a:avLst>
              <a:gd name="adj" fmla="val 15000"/>
            </a:avLst>
          </a:prstGeom>
          <a:solidFill>
            <a:srgbClr val="DCE6F0"/>
          </a:solidFill>
          <a:ln/>
        </p:spPr>
        <p:txBody>
          <a:bodyPr wrap="square" lIns="91982" tIns="117382" rIns="91982" bIns="9198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800" y="409448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SERVICES · the ALICE / CERN-specific part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19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 SSO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343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Membership DB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867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 groups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391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915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arXiv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Indico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963150" y="4415789"/>
            <a:ext cx="1409700" cy="454660"/>
          </a:xfrm>
          <a:prstGeom prst="roundRect">
            <a:avLst>
              <a:gd name="adj" fmla="val 15363"/>
            </a:avLst>
          </a:prstGeom>
          <a:noFill/>
          <a:ln w="12700">
            <a:solidFill>
              <a:srgbClr val="A84B1C"/>
            </a:solidFill>
            <a:prstDash val="dash"/>
          </a:ln>
        </p:spPr>
        <p:txBody>
          <a:bodyPr wrap="square" lIns="74792" tIns="100192" rIns="74792" bIns="74792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12800" y="6238239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Sites call each other over authenticated REST, e.g. a published paper and its figure group update each other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standard open-source stack, no Drupal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92300"/>
          <a:ext cx="6388100" cy="2854960"/>
        </p:xfrm>
        <a:graphic>
          <a:graphicData uri="http://schemas.openxmlformats.org/drawingml/2006/table">
            <a:tbl>
              <a:tblPr/>
              <a:tblGrid>
                <a:gridCol w="2044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Layer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Technology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Backend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PHP 8.3, Symfony 7.4, API Platform 4.3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Database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MySQL 8 through Doctrine ORM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Workflow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Symfony Workflow: steps in configuration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Background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Queues and scheduler, 3 system services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Frontend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Vue 3 and Vuetify 3 single-page app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OpenID Connect, token in a secure cookie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Maths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KaTeX, with the collaboration's macros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569200" y="1879600"/>
            <a:ext cx="3810000" cy="3012440"/>
          </a:xfrm>
          <a:prstGeom prst="roundRect">
            <a:avLst>
              <a:gd name="adj" fmla="val 3373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848600" y="2159000"/>
            <a:ext cx="3348736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Design choices that matter for reuse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848600" y="2885439"/>
            <a:ext cx="334873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first.</a:t>
            </a: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Every page uses a documented REST API, so other tools can use it too.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848600" y="3520439"/>
            <a:ext cx="334873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as data.</a:t>
            </a: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Steps, roles and field permissions live in tables and configuration.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848600" y="4155439"/>
            <a:ext cx="334873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id space.</a:t>
            </a: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All content shares one numbering, so old links keep working.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12800" y="6238239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Publications System · overview for FAIR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MODULES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Six shared modules, and four sites built on them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41500"/>
          <a:ext cx="10553700" cy="2498090"/>
        </p:xfrm>
        <a:graphic>
          <a:graphicData uri="http://schemas.openxmlformats.org/drawingml/2006/table">
            <a:tbl>
              <a:tblPr/>
              <a:tblGrid>
                <a:gridCol w="2321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2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9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Module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it does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PHP lines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OpenID Connect login, tokens, calls between sites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2,900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People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Members, institutes, groups, author lists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4,400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Comments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Threads, attachments, moderation, mail hooks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3,100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Queued, rate-limited mail; rerouting for tests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1,200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Messages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User messages and error reporting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800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Event lists from Indico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250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800" y="4593592"/>
            <a:ext cx="2527300" cy="805180"/>
          </a:xfrm>
          <a:prstGeom prst="roundRect">
            <a:avLst>
              <a:gd name="adj" fmla="val 9464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90600" y="4745992"/>
            <a:ext cx="223685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Publications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90600" y="5033014"/>
            <a:ext cx="223685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21k PHP · 14k front end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92500" y="4593592"/>
            <a:ext cx="2527300" cy="805180"/>
          </a:xfrm>
          <a:prstGeom prst="roundRect">
            <a:avLst>
              <a:gd name="adj" fmla="val 9464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670300" y="4745992"/>
            <a:ext cx="223685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670300" y="5033014"/>
            <a:ext cx="223685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19k PHP · 22k front end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72200" y="4593592"/>
            <a:ext cx="2527300" cy="805180"/>
          </a:xfrm>
          <a:prstGeom prst="roundRect">
            <a:avLst>
              <a:gd name="adj" fmla="val 9464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350000" y="4745992"/>
            <a:ext cx="223685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350000" y="5033014"/>
            <a:ext cx="223685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20k PHP · 13k front end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51900" y="4593592"/>
            <a:ext cx="2527300" cy="805180"/>
          </a:xfrm>
          <a:prstGeom prst="roundRect">
            <a:avLst>
              <a:gd name="adj" fmla="val 9464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029700" y="4745992"/>
            <a:ext cx="223685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029700" y="5033014"/>
            <a:ext cx="223685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7k PHP · 8k front end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 of code as of October 2026, comments included; the conference site is in progress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C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PORT STANDS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919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The paper workflow runs on a test server with all of ALICE's history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26642"/>
            <a:ext cx="2563876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160"/>
              </a:lnSpc>
              <a:buNone/>
            </a:pPr>
            <a:r>
              <a:rPr lang="en-US" sz="44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2,562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12800" y="3134364"/>
            <a:ext cx="256387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505200" y="2326642"/>
            <a:ext cx="2563876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160"/>
              </a:lnSpc>
              <a:buNone/>
            </a:pPr>
            <a:r>
              <a:rPr lang="en-US" sz="44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674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3505200" y="3134364"/>
            <a:ext cx="256387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drafts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97600" y="2326642"/>
            <a:ext cx="2563876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160"/>
              </a:lnSpc>
              <a:buNone/>
            </a:pPr>
            <a:r>
              <a:rPr lang="en-US" sz="44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4,495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6197600" y="3134364"/>
            <a:ext cx="256387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890000" y="2326642"/>
            <a:ext cx="2563876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160"/>
              </a:lnSpc>
              <a:buNone/>
            </a:pPr>
            <a:r>
              <a:rPr lang="en-US" sz="4400" b="1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22,246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890000" y="3134364"/>
            <a:ext cx="256387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records</a:t>
            </a:r>
            <a:endParaRPr lang="en-US" sz="13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777958"/>
              </p:ext>
            </p:extLst>
          </p:nvPr>
        </p:nvGraphicFramePr>
        <p:xfrm>
          <a:off x="825500" y="3680464"/>
          <a:ext cx="10553700" cy="1427480"/>
        </p:xfrm>
        <a:graphic>
          <a:graphicData uri="http://schemas.openxmlformats.org/drawingml/2006/table">
            <a:tbl>
              <a:tblPr/>
              <a:tblGrid>
                <a:gridCol w="253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0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7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State, October 2026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Publications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Workflow, Drupal import, published papers done; exports finishing; cutover next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Figures, Notes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final development, each on its own test server, ongoing testing by users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Conferences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523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Started 5 October; first backend phase done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 10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Numbers: records imported from the ALICE Drupal publication site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IT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919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Modest hardware; the real cost is a developer who knows it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2380617"/>
            <a:ext cx="3383677" cy="2091690"/>
          </a:xfrm>
          <a:prstGeom prst="roundRect">
            <a:avLst>
              <a:gd name="adj" fmla="val 4706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71880" y="2636521"/>
            <a:ext cx="2958023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88344" y="3022600"/>
            <a:ext cx="303394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Linux VM per site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nginx, PHP 8.3, MySQL 8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background services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ALICE paper files: 266 MB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storage: ~300 GB (~26000 figures)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409202" y="2380617"/>
            <a:ext cx="3383677" cy="2091690"/>
          </a:xfrm>
          <a:prstGeom prst="roundRect">
            <a:avLst>
              <a:gd name="adj" fmla="val 4706"/>
            </a:avLst>
          </a:prstGeom>
          <a:solidFill>
            <a:srgbClr val="FCFBF8"/>
          </a:solidFill>
          <a:ln w="635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65107" y="2636521"/>
            <a:ext cx="2958023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needed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763151" y="3022600"/>
            <a:ext cx="2852359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OpenID Connect login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membership database with an API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 relay (SMTP)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Indico, arXiv: optional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99254" y="2377442"/>
            <a:ext cx="3379867" cy="2098040"/>
          </a:xfrm>
          <a:prstGeom prst="roundRect">
            <a:avLst>
              <a:gd name="adj" fmla="val 4843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53254" y="2631442"/>
            <a:ext cx="2958023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51298" y="3017521"/>
            <a:ext cx="2852359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updates and backups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 upgrades about yearly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changes, mostly in configuration</a:t>
            </a:r>
            <a:endParaRPr lang="en-US" sz="1300" dirty="0"/>
          </a:p>
          <a:p>
            <a:pPr marL="155956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C9D2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Estimate: 1 FTE once stable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Publications System · overview for FAIR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ADAPTING FOR CBM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919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Most of the machinery carries over; the policy and the services change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326642"/>
            <a:ext cx="5181600" cy="2915916"/>
          </a:xfrm>
          <a:prstGeom prst="roundRect">
            <a:avLst>
              <a:gd name="adj" fmla="val 2121"/>
            </a:avLst>
          </a:prstGeom>
          <a:solidFill>
            <a:srgbClr val="FCF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2800" y="2326642"/>
            <a:ext cx="5181600" cy="2395220"/>
          </a:xfrm>
          <a:custGeom>
            <a:avLst/>
            <a:gdLst/>
            <a:ahLst/>
            <a:cxnLst/>
            <a:rect l="l" t="t" r="r" b="b"/>
            <a:pathLst>
              <a:path w="5181600" h="2395220">
                <a:moveTo>
                  <a:pt x="0" y="50800"/>
                </a:moveTo>
                <a:lnTo>
                  <a:pt x="0" y="50800"/>
                </a:lnTo>
                <a:arcTo wR="50800" hR="50800" stAng="10800000" swAng="5400000"/>
                <a:lnTo>
                  <a:pt x="5130800" y="0"/>
                </a:lnTo>
                <a:arcTo wR="50800" hR="50800" stAng="16200000" swAng="5400000"/>
                <a:lnTo>
                  <a:pt x="5181600" y="50800"/>
                </a:lnTo>
                <a:arcTo wR="50800" hR="12700" stAng="0" swAng="-5400000"/>
                <a:lnTo>
                  <a:pt x="50800" y="38100"/>
                </a:lnTo>
                <a:arcTo wR="50800" hR="12700" stAng="16200000" swAng="-5400000"/>
                <a:close/>
              </a:path>
            </a:pathLst>
          </a:custGeom>
          <a:solidFill>
            <a:srgbClr val="2D5F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66800" y="2618742"/>
            <a:ext cx="4813808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D5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Reused as it is  (unlikely)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164844" y="3004820"/>
            <a:ext cx="4715764" cy="19964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engine, guards, step buttons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Field-permission machinery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Comments, mail queue, notifications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Files, history, search, statistics, CSV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Forms generated from a field schema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 scripts and services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97600" y="2326641"/>
            <a:ext cx="5181600" cy="2915915"/>
          </a:xfrm>
          <a:prstGeom prst="roundRect">
            <a:avLst>
              <a:gd name="adj" fmla="val 2121"/>
            </a:avLst>
          </a:prstGeom>
          <a:solidFill>
            <a:srgbClr val="FCF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197600" y="2326642"/>
            <a:ext cx="5181600" cy="2395220"/>
          </a:xfrm>
          <a:custGeom>
            <a:avLst/>
            <a:gdLst/>
            <a:ahLst/>
            <a:cxnLst/>
            <a:rect l="l" t="t" r="r" b="b"/>
            <a:pathLst>
              <a:path w="5181600" h="2395220">
                <a:moveTo>
                  <a:pt x="0" y="50800"/>
                </a:moveTo>
                <a:lnTo>
                  <a:pt x="0" y="50800"/>
                </a:lnTo>
                <a:arcTo wR="50800" hR="50800" stAng="10800000" swAng="5400000"/>
                <a:lnTo>
                  <a:pt x="5130800" y="0"/>
                </a:lnTo>
                <a:arcTo wR="50800" hR="50800" stAng="16200000" swAng="5400000"/>
                <a:lnTo>
                  <a:pt x="5181600" y="50800"/>
                </a:lnTo>
                <a:arcTo wR="50800" hR="12700" stAng="0" swAng="-5400000"/>
                <a:lnTo>
                  <a:pt x="50800" y="38100"/>
                </a:lnTo>
                <a:arcTo wR="50800" hR="12700" stAng="16200000" swAng="-5400000"/>
                <a:close/>
              </a:path>
            </a:pathLst>
          </a:custGeom>
          <a:solidFill>
            <a:srgbClr val="A84B1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51600" y="2618742"/>
            <a:ext cx="4813808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Replaced or configured for CBM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14011" y="3004820"/>
            <a:ext cx="4743777" cy="1717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Steps, roles, fields: from the CBM policy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Login: CERN SSO → [CBM identity provider]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People, author lists: CBM membership DB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Groups: CERN e-groups → CBM groups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record: CDS → [CBM choice]</a:t>
            </a:r>
            <a:endParaRPr lang="en-US" sz="1300" dirty="0"/>
          </a:p>
          <a:p>
            <a:pPr marL="155956" indent="-155956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E4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Names, logo, mail texts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Publications System · overview for FAIR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0A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EFFORT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64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new site starts re-using some code, not from zero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54200"/>
            <a:ext cx="10883392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674621"/>
          <a:ext cx="10553700" cy="2498090"/>
        </p:xfrm>
        <a:graphic>
          <a:graphicData uri="http://schemas.openxmlformats.org/drawingml/2006/table">
            <a:tbl>
              <a:tblPr/>
              <a:tblGrid>
                <a:gridCol w="5065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7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 for a CBM paper workflow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4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4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Estimate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34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Steps, roles, fields from CBM policy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Medium, with CBM experts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 weeks]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F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 via CBM identity provider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Small if OpenID Connect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 weeks]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Membership and author lists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Depends on CBM's database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 weeks]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Notification rules and texts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Small to medium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 weeks]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Branding, FAIR deployment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Small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 weeks]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Each archive: figures, talks, notes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Later, one at a time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6F4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 weeks]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2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7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 to be confirmed once CBM's policy and membership database are known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84B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NEXT STEPS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94512" y="149860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5233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Start with the paper workflow as a pilot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12800" y="2534921"/>
            <a:ext cx="457200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A84B1C"/>
                </a:solidFill>
                <a:latin typeface="Georgia" pitchFamily="18" charset="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22400" y="2641600"/>
            <a:ext cx="10255504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session</a:t>
            </a:r>
            <a:r>
              <a:rPr lang="en-US" sz="16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between our team and the CBM developer.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2800" y="3139442"/>
            <a:ext cx="457200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A84B1C"/>
                </a:solidFill>
                <a:latin typeface="Georgia" pitchFamily="18" charset="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422400" y="3246121"/>
            <a:ext cx="10255504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 writes its policy as a step table</a:t>
            </a:r>
            <a:r>
              <a:rPr lang="en-US" sz="16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using the ALICE one as template.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2800" y="3743964"/>
            <a:ext cx="457200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A84B1C"/>
                </a:solidFill>
                <a:latin typeface="Georgia" pitchFamily="18" charset="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422400" y="3850642"/>
            <a:ext cx="10255504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</a:t>
            </a:r>
            <a:r>
              <a:rPr lang="en-US" sz="1600" dirty="0">
                <a:solidFill>
                  <a:srgbClr val="15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paper workflow on a FAIR server; add the archives after.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[Ernesto Lopez Torres, </a:t>
            </a:r>
            <a:r>
              <a:rPr lang="en-US" sz="1200" dirty="0" err="1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ernesto.lopez.torres@cern.ch</a:t>
            </a:r>
            <a:r>
              <a:rPr lang="en-US" sz="1200" dirty="0">
                <a:solidFill>
                  <a:srgbClr val="6B75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ICE Publications System — Overview for FAIR">
  <a:themeElements>
    <a:clrScheme name="ALICE Publications System — Overview for FAIR">
      <a:dk1>
        <a:srgbClr val="15233F"/>
      </a:dk1>
      <a:lt1>
        <a:srgbClr val="F6F4EE"/>
      </a:lt1>
      <a:dk2>
        <a:srgbClr val="4D576B"/>
      </a:dk2>
      <a:lt2>
        <a:srgbClr val="E0DFDD"/>
      </a:lt2>
      <a:accent1>
        <a:srgbClr val="A84B1C"/>
      </a:accent1>
      <a:accent2>
        <a:srgbClr val="F0A06A"/>
      </a:accent2>
      <a:accent3>
        <a:srgbClr val="2D5F8B"/>
      </a:accent3>
      <a:accent4>
        <a:srgbClr val="3E4A5C"/>
      </a:accent4>
      <a:accent5>
        <a:srgbClr val="6B7585"/>
      </a:accent5>
      <a:accent6>
        <a:srgbClr val="C9D2DF"/>
      </a:accent6>
      <a:hlink>
        <a:srgbClr val="0563C1"/>
      </a:hlink>
      <a:folHlink>
        <a:srgbClr val="954F72"/>
      </a:folHlink>
    </a:clrScheme>
    <a:fontScheme name="ALICE Publications System — Overview for FAIR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1906</Words>
  <Application>Microsoft Macintosh PowerPoint</Application>
  <PresentationFormat>Widescreen</PresentationFormat>
  <Paragraphs>278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Georgia</vt:lpstr>
      <vt:lpstr>ALICE Publications System — Overview for FAIR</vt:lpstr>
      <vt:lpstr>The ALICE Publications System</vt:lpstr>
      <vt:lpstr>Four connected sites cover a result from analysis to publication</vt:lpstr>
      <vt:lpstr>Each paper follows the ALICE Publication Policy step by step</vt:lpstr>
      <vt:lpstr>What the system does around each draft</vt:lpstr>
      <vt:lpstr>Talks, figures and notes each have their own review and archive</vt:lpstr>
      <vt:lpstr>Four sites on one shared base</vt:lpstr>
      <vt:lpstr>A standard open-source stack, no Drupal</vt:lpstr>
      <vt:lpstr>Six shared modules, and four sites built on them</vt:lpstr>
      <vt:lpstr>The paper workflow runs on a test server with all of ALICE's history</vt:lpstr>
      <vt:lpstr>Modest hardware; the real cost is a developer who knows it</vt:lpstr>
      <vt:lpstr>Most of the machinery carries over; the policy and the services change</vt:lpstr>
      <vt:lpstr>A new site starts re-using some code, not from zero</vt:lpstr>
      <vt:lpstr>Start with the paper workflow as a pilot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ALICE Publications System — Overview for FAIR</dc:title>
  <dc:subject/>
  <dc:creator/>
  <cp:lastModifiedBy>Ernesto Lopez Torres</cp:lastModifiedBy>
  <cp:revision>4</cp:revision>
  <dcterms:created xsi:type="dcterms:W3CDTF">2026-10-07T15:40:04Z</dcterms:created>
  <dcterms:modified xsi:type="dcterms:W3CDTF">2026-10-08T11:17:20Z</dcterms:modified>
</cp:coreProperties>
</file>