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7" r:id="rId3"/>
    <p:sldId id="269" r:id="rId4"/>
    <p:sldId id="270" r:id="rId5"/>
    <p:sldId id="287" r:id="rId6"/>
    <p:sldId id="293" r:id="rId7"/>
    <p:sldId id="286" r:id="rId8"/>
    <p:sldId id="298" r:id="rId9"/>
    <p:sldId id="271" r:id="rId10"/>
    <p:sldId id="272" r:id="rId11"/>
    <p:sldId id="294" r:id="rId12"/>
    <p:sldId id="273" r:id="rId13"/>
    <p:sldId id="274" r:id="rId14"/>
    <p:sldId id="275" r:id="rId15"/>
    <p:sldId id="295" r:id="rId16"/>
    <p:sldId id="296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DCF7"/>
    <a:srgbClr val="2BD8E1"/>
    <a:srgbClr val="297DE3"/>
    <a:srgbClr val="FF0000"/>
    <a:srgbClr val="990099"/>
    <a:srgbClr val="6600CC"/>
    <a:srgbClr val="21EB5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22" autoAdjust="0"/>
  </p:normalViewPr>
  <p:slideViewPr>
    <p:cSldViewPr>
      <p:cViewPr varScale="1">
        <p:scale>
          <a:sx n="77" d="100"/>
          <a:sy n="77" d="100"/>
        </p:scale>
        <p:origin x="-696" y="-102"/>
      </p:cViewPr>
      <p:guideLst>
        <p:guide orient="horz" pos="40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14F67A-4DC5-488D-811D-F9B6BBFD9F02}" type="datetimeFigureOut">
              <a:rPr lang="fr-FR"/>
              <a:pPr>
                <a:defRPr/>
              </a:pPr>
              <a:t>10/03/2014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F74CB3-08E0-4730-8F18-801CCBF6BF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PADA CM, GSI, 10/12/2014PANDA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B. Ramstein, D. Marchand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EDAB-7468-4346-ABCD-F33C4E33799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PADA CM, GSI, 10/12/2014PANDA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B. Ramstein, D. Marchand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5B208-8595-446C-B0FE-F0022C8140F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PADA CM, GSI, 10/12/2014PANDA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B. Ramstein, D. Marchand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D189B-AF56-48F2-AE7F-0F395D38867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PADA CM, GSI, 10/12/2014PANDA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B. Ramstein, D. Marchand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5B4A-65DC-4973-A4E2-50FC8856BED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PADA CM, GSI, 10/12/2014PANDA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B. Ramstein, D. Marchand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7F62-5F34-4CBA-8D35-09FE78290E9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PADA CM, GSI, 10/12/2014PANDA CM, GSI, 10/12/2013</a:t>
            </a:r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B. Ramstein, D. Marchand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AA23-EF3D-45D2-9416-9F662C66C22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PADA CM, GSI, 10/12/2014PANDA CM, GSI, 10/12/2013</a:t>
            </a: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B. Ramstein, D. Marchand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E3EA-E905-421A-B264-8A5C33A63BB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PADA CM, GSI, 10/12/2014PANDA CM, GSI, 10/12/2013</a:t>
            </a:r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B. Ramstein, D. Marchand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3B49-E404-441A-9837-3CA758AB9E7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PADA CM, GSI, 10/12/2014PANDA CM, GSI, 10/12/2013</a:t>
            </a:r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B. Ramstein, D. Marchand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0F3E-E010-42E1-9143-41A1FF6B352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PADA CM, GSI, 10/12/2014PANDA CM, GSI, 10/12/2013</a:t>
            </a:r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B. Ramstein, D. Marchand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4C68-79F3-4141-B027-B1DD0DA64E4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PADA CM, GSI, 10/12/2014PANDA CM, GSI, 10/12/2013</a:t>
            </a:r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B. Ramstein, D. Marchand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47AA-923D-4FCE-A3FE-E830CB98964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PADA CM, GSI, 10/12/2014PANDA CM, GSI, 10/12/2013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BE"/>
              <a:t>B. Ramstein, D. Marchand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565BD2-4EB7-43A5-A457-9F185B37DFC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NDA-EMP@WWW-LISTSERV.GSI.DE" TargetMode="External"/><Relationship Id="rId2" Type="http://schemas.openxmlformats.org/officeDocument/2006/relationships/hyperlink" Target="https://forum.gsi.d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4FF27-16F7-47B2-AA28-6015EAD6BA16}" type="slidenum">
              <a:rPr lang="fr-BE"/>
              <a:pPr>
                <a:defRPr/>
              </a:pPr>
              <a:t>1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565400"/>
            <a:ext cx="9144000" cy="1368425"/>
          </a:xfrm>
          <a:solidFill>
            <a:schemeClr val="tx2"/>
          </a:solidFill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err="1" smtClean="0">
                <a:solidFill>
                  <a:schemeClr val="bg1"/>
                </a:solidFill>
              </a:rPr>
              <a:t>status</a:t>
            </a:r>
            <a:r>
              <a:rPr lang="fr-FR" dirty="0" smtClean="0">
                <a:solidFill>
                  <a:schemeClr val="bg1"/>
                </a:solidFill>
              </a:rPr>
              <a:t> of EMP </a:t>
            </a:r>
            <a:r>
              <a:rPr lang="fr-FR" dirty="0" err="1" smtClean="0">
                <a:solidFill>
                  <a:schemeClr val="bg1"/>
                </a:solidFill>
              </a:rPr>
              <a:t>activities</a:t>
            </a:r>
            <a:r>
              <a:rPr lang="fr-FR" dirty="0" smtClean="0">
                <a:solidFill>
                  <a:schemeClr val="bg1"/>
                </a:solidFill>
              </a:rPr>
              <a:t> and plans for the future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i="1" dirty="0" smtClean="0"/>
              <a:t> </a:t>
            </a:r>
            <a:endParaRPr lang="fr-FR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750" y="692150"/>
            <a:ext cx="8353425" cy="1752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800" dirty="0" smtClean="0">
                <a:solidFill>
                  <a:schemeClr val="tx1"/>
                </a:solidFill>
              </a:rPr>
              <a:t>48th PANDA </a:t>
            </a:r>
            <a:r>
              <a:rPr lang="fr-FR" sz="4800" dirty="0">
                <a:solidFill>
                  <a:schemeClr val="tx1"/>
                </a:solidFill>
              </a:rPr>
              <a:t>C</a:t>
            </a:r>
            <a:r>
              <a:rPr lang="fr-FR" sz="4800" dirty="0" smtClean="0">
                <a:solidFill>
                  <a:schemeClr val="tx1"/>
                </a:solidFill>
              </a:rPr>
              <a:t>ollaboration Meeting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800" dirty="0" smtClean="0">
                <a:solidFill>
                  <a:schemeClr val="tx1"/>
                </a:solidFill>
              </a:rPr>
              <a:t>GSI, 10 March 2014</a:t>
            </a:r>
          </a:p>
        </p:txBody>
      </p:sp>
      <p:sp>
        <p:nvSpPr>
          <p:cNvPr id="15364" name="ZoneTexte 3"/>
          <p:cNvSpPr txBox="1">
            <a:spLocks noChangeArrowheads="1"/>
          </p:cNvSpPr>
          <p:nvPr/>
        </p:nvSpPr>
        <p:spPr bwMode="auto">
          <a:xfrm>
            <a:off x="2916238" y="4365625"/>
            <a:ext cx="35829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latin typeface="Calibri" pitchFamily="34" charset="0"/>
              </a:rPr>
              <a:t>B. Ramstein  IPN Orsay </a:t>
            </a:r>
            <a:endParaRPr lang="fr-FR" sz="2800" i="1">
              <a:latin typeface="Calibri" pitchFamily="34" charset="0"/>
            </a:endParaRPr>
          </a:p>
        </p:txBody>
      </p:sp>
      <p:pic>
        <p:nvPicPr>
          <p:cNvPr id="15365" name="Image 27" descr="IPN_L100p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5229225"/>
            <a:ext cx="154781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ag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445125"/>
            <a:ext cx="1219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Imag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551973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5"/>
          <a:srcRect t="29314" r="58572"/>
          <a:stretch>
            <a:fillRect/>
          </a:stretch>
        </p:blipFill>
        <p:spPr bwMode="auto">
          <a:xfrm>
            <a:off x="0" y="0"/>
            <a:ext cx="18415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E5F68-A3B8-416B-B223-44970FC7A6DB}" type="slidenum">
              <a:rPr lang="fr-BE"/>
              <a:pPr>
                <a:defRPr/>
              </a:pPr>
              <a:t>10</a:t>
            </a:fld>
            <a:endParaRPr lang="fr-BE"/>
          </a:p>
        </p:txBody>
      </p:sp>
      <p:graphicFrame>
        <p:nvGraphicFramePr>
          <p:cNvPr id="31" name="Tableau 30"/>
          <p:cNvGraphicFramePr>
            <a:graphicFrameLocks noGrp="1"/>
          </p:cNvGraphicFramePr>
          <p:nvPr/>
        </p:nvGraphicFramePr>
        <p:xfrm>
          <a:off x="0" y="1662113"/>
          <a:ext cx="2555875" cy="2703512"/>
        </p:xfrm>
        <a:graphic>
          <a:graphicData uri="http://schemas.openxmlformats.org/drawingml/2006/table">
            <a:tbl>
              <a:tblPr/>
              <a:tblGrid>
                <a:gridCol w="2555875"/>
              </a:tblGrid>
              <a:tr h="270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2356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36513" y="-26988"/>
            <a:ext cx="9144001" cy="1123951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Transition Distribution Amplitudes</a:t>
            </a:r>
          </a:p>
        </p:txBody>
      </p:sp>
      <p:sp>
        <p:nvSpPr>
          <p:cNvPr id="23562" name="ZoneTexte 6"/>
          <p:cNvSpPr txBox="1">
            <a:spLocks noChangeArrowheads="1"/>
          </p:cNvSpPr>
          <p:nvPr/>
        </p:nvSpPr>
        <p:spPr bwMode="auto">
          <a:xfrm>
            <a:off x="250825" y="1701800"/>
            <a:ext cx="2089150" cy="3683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ppe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e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0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/ 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μ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μ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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0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9563" y="3359150"/>
            <a:ext cx="2030412" cy="650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dirty="0">
                <a:latin typeface="+mn-lt"/>
              </a:rPr>
              <a:t>ransition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D</a:t>
            </a:r>
            <a:r>
              <a:rPr lang="en-US" dirty="0" err="1">
                <a:latin typeface="+mn-lt"/>
              </a:rPr>
              <a:t>istrib</a:t>
            </a:r>
            <a:r>
              <a:rPr lang="en-US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dirty="0">
                <a:latin typeface="+mn-lt"/>
              </a:rPr>
              <a:t>mplitudes</a:t>
            </a:r>
            <a:endParaRPr lang="fr-FR" dirty="0">
              <a:latin typeface="+mn-lt"/>
            </a:endParaRPr>
          </a:p>
        </p:txBody>
      </p:sp>
      <p:sp>
        <p:nvSpPr>
          <p:cNvPr id="23564" name="ZoneTexte 8"/>
          <p:cNvSpPr txBox="1">
            <a:spLocks noChangeArrowheads="1"/>
          </p:cNvSpPr>
          <p:nvPr/>
        </p:nvSpPr>
        <p:spPr bwMode="auto">
          <a:xfrm>
            <a:off x="1403350" y="2124075"/>
            <a:ext cx="1074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Fwd/bwd</a:t>
            </a:r>
            <a:endParaRPr lang="fr-FR">
              <a:latin typeface="Calibri" pitchFamily="34" charset="0"/>
            </a:endParaRPr>
          </a:p>
        </p:txBody>
      </p:sp>
      <p:grpSp>
        <p:nvGrpSpPr>
          <p:cNvPr id="23565" name="Groupe 158"/>
          <p:cNvGrpSpPr>
            <a:grpSpLocks/>
          </p:cNvGrpSpPr>
          <p:nvPr/>
        </p:nvGrpSpPr>
        <p:grpSpPr bwMode="auto">
          <a:xfrm>
            <a:off x="250825" y="2205038"/>
            <a:ext cx="1204913" cy="1079500"/>
            <a:chOff x="5995942" y="4797152"/>
            <a:chExt cx="1024330" cy="936104"/>
          </a:xfrm>
        </p:grpSpPr>
        <p:sp>
          <p:nvSpPr>
            <p:cNvPr id="11" name="Rectangle 10"/>
            <p:cNvSpPr/>
            <p:nvPr/>
          </p:nvSpPr>
          <p:spPr>
            <a:xfrm>
              <a:off x="6012137" y="5588710"/>
              <a:ext cx="215932" cy="144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2359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95942" y="4797152"/>
              <a:ext cx="102433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2"/>
            <p:cNvSpPr/>
            <p:nvPr/>
          </p:nvSpPr>
          <p:spPr>
            <a:xfrm>
              <a:off x="6012137" y="4797152"/>
              <a:ext cx="287461" cy="144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3599" name="Text Box 10"/>
            <p:cNvSpPr txBox="1">
              <a:spLocks noChangeArrowheads="1"/>
            </p:cNvSpPr>
            <p:nvPr/>
          </p:nvSpPr>
          <p:spPr bwMode="auto">
            <a:xfrm>
              <a:off x="6669686" y="5296408"/>
              <a:ext cx="289336" cy="26674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>
                  <a:latin typeface="Calibri" pitchFamily="34" charset="0"/>
                  <a:sym typeface="Symbol" pitchFamily="18" charset="2"/>
                </a:rPr>
                <a:t></a:t>
              </a:r>
              <a:r>
                <a:rPr lang="fr-FR" sz="1400" baseline="30000">
                  <a:latin typeface="Calibri" pitchFamily="34" charset="0"/>
                  <a:sym typeface="Symbol" pitchFamily="18" charset="2"/>
                </a:rPr>
                <a:t>0</a:t>
              </a:r>
              <a:endParaRPr lang="fr-FR" sz="1400">
                <a:latin typeface="Calibri" pitchFamily="34" charset="0"/>
              </a:endParaRPr>
            </a:p>
          </p:txBody>
        </p:sp>
      </p:grpSp>
      <p:grpSp>
        <p:nvGrpSpPr>
          <p:cNvPr id="23566" name="Groupe 164"/>
          <p:cNvGrpSpPr>
            <a:grpSpLocks/>
          </p:cNvGrpSpPr>
          <p:nvPr/>
        </p:nvGrpSpPr>
        <p:grpSpPr bwMode="auto">
          <a:xfrm>
            <a:off x="250825" y="2205038"/>
            <a:ext cx="982663" cy="1073150"/>
            <a:chOff x="4575897" y="4797152"/>
            <a:chExt cx="978013" cy="1005545"/>
          </a:xfrm>
        </p:grpSpPr>
        <p:sp>
          <p:nvSpPr>
            <p:cNvPr id="23593" name="Text Box 10"/>
            <p:cNvSpPr txBox="1">
              <a:spLocks noChangeArrowheads="1"/>
            </p:cNvSpPr>
            <p:nvPr/>
          </p:nvSpPr>
          <p:spPr bwMode="auto">
            <a:xfrm>
              <a:off x="4575897" y="4797152"/>
              <a:ext cx="287558" cy="2855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p</a:t>
              </a:r>
            </a:p>
          </p:txBody>
        </p:sp>
        <p:sp>
          <p:nvSpPr>
            <p:cNvPr id="23594" name="ZoneTexte 16"/>
            <p:cNvSpPr txBox="1">
              <a:spLocks noChangeArrowheads="1"/>
            </p:cNvSpPr>
            <p:nvPr/>
          </p:nvSpPr>
          <p:spPr bwMode="auto">
            <a:xfrm>
              <a:off x="5220532" y="4797152"/>
              <a:ext cx="333378" cy="28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q</a:t>
              </a:r>
              <a:r>
                <a:rPr lang="en-US" sz="1400" baseline="30000">
                  <a:latin typeface="Calibri" pitchFamily="34" charset="0"/>
                </a:rPr>
                <a:t>2</a:t>
              </a:r>
              <a:endParaRPr lang="fr-FR" sz="1400" baseline="30000">
                <a:latin typeface="Calibri" pitchFamily="34" charset="0"/>
              </a:endParaRPr>
            </a:p>
          </p:txBody>
        </p:sp>
        <p:sp>
          <p:nvSpPr>
            <p:cNvPr id="23595" name="ZoneTexte 17"/>
            <p:cNvSpPr txBox="1">
              <a:spLocks noChangeArrowheads="1"/>
            </p:cNvSpPr>
            <p:nvPr/>
          </p:nvSpPr>
          <p:spPr bwMode="auto">
            <a:xfrm>
              <a:off x="5076753" y="5517098"/>
              <a:ext cx="243319" cy="28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t</a:t>
              </a:r>
              <a:endParaRPr lang="fr-FR" sz="1400">
                <a:latin typeface="Calibri" pitchFamily="34" charset="0"/>
              </a:endParaRPr>
            </a:p>
          </p:txBody>
        </p:sp>
      </p:grpSp>
      <p:sp>
        <p:nvSpPr>
          <p:cNvPr id="23567" name="ZoneTexte 18"/>
          <p:cNvSpPr txBox="1">
            <a:spLocks noChangeArrowheads="1"/>
          </p:cNvSpPr>
          <p:nvPr/>
        </p:nvSpPr>
        <p:spPr bwMode="auto">
          <a:xfrm>
            <a:off x="250825" y="2781300"/>
            <a:ext cx="280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p</a:t>
            </a:r>
            <a:endParaRPr lang="fr-FR" sz="1400">
              <a:latin typeface="Calibri" pitchFamily="34" charset="0"/>
            </a:endParaRPr>
          </a:p>
        </p:txBody>
      </p:sp>
      <p:sp>
        <p:nvSpPr>
          <p:cNvPr id="23568" name="ZoneTexte 19"/>
          <p:cNvSpPr txBox="1">
            <a:spLocks noChangeArrowheads="1"/>
          </p:cNvSpPr>
          <p:nvPr/>
        </p:nvSpPr>
        <p:spPr bwMode="auto">
          <a:xfrm>
            <a:off x="1471613" y="2500313"/>
            <a:ext cx="10033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en-US" i="1">
                <a:latin typeface="Calibri" pitchFamily="34" charset="0"/>
              </a:rPr>
              <a:t>Large q</a:t>
            </a:r>
            <a:r>
              <a:rPr lang="en-US" i="1" baseline="30000">
                <a:latin typeface="Calibri" pitchFamily="34" charset="0"/>
              </a:rPr>
              <a:t>2</a:t>
            </a:r>
            <a:r>
              <a:rPr lang="en-US" i="1">
                <a:latin typeface="Calibri" pitchFamily="34" charset="0"/>
              </a:rPr>
              <a:t>  </a:t>
            </a:r>
          </a:p>
          <a:p>
            <a:pPr>
              <a:lnSpc>
                <a:spcPts val="1800"/>
              </a:lnSpc>
            </a:pPr>
            <a:r>
              <a:rPr lang="en-US" i="1">
                <a:latin typeface="Calibri" pitchFamily="34" charset="0"/>
              </a:rPr>
              <a:t>small t or u</a:t>
            </a:r>
            <a:endParaRPr lang="fr-FR" i="1">
              <a:latin typeface="Calibri" pitchFamily="34" charset="0"/>
            </a:endParaRPr>
          </a:p>
        </p:txBody>
      </p:sp>
      <p:sp>
        <p:nvSpPr>
          <p:cNvPr id="23569" name="ZoneTexte 21"/>
          <p:cNvSpPr txBox="1">
            <a:spLocks noChangeArrowheads="1"/>
          </p:cNvSpPr>
          <p:nvPr/>
        </p:nvSpPr>
        <p:spPr bwMode="auto">
          <a:xfrm>
            <a:off x="250825" y="1557338"/>
            <a:ext cx="25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 sz="2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570" name="ZoneTexte 22"/>
          <p:cNvSpPr txBox="1">
            <a:spLocks noChangeArrowheads="1"/>
          </p:cNvSpPr>
          <p:nvPr/>
        </p:nvSpPr>
        <p:spPr bwMode="auto">
          <a:xfrm>
            <a:off x="250825" y="2076450"/>
            <a:ext cx="257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-</a:t>
            </a:r>
            <a:endParaRPr lang="fr-FR">
              <a:latin typeface="Calibri" pitchFamily="34" charset="0"/>
            </a:endParaRPr>
          </a:p>
        </p:txBody>
      </p:sp>
      <p:sp>
        <p:nvSpPr>
          <p:cNvPr id="23571" name="ZoneTexte 23"/>
          <p:cNvSpPr txBox="1">
            <a:spLocks noChangeArrowheads="1"/>
          </p:cNvSpPr>
          <p:nvPr/>
        </p:nvSpPr>
        <p:spPr bwMode="auto">
          <a:xfrm>
            <a:off x="1116013" y="20605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*</a:t>
            </a:r>
            <a:endParaRPr lang="fr-FR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2600" y="3038475"/>
            <a:ext cx="215900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187450" y="3068638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1258888" y="2276475"/>
            <a:ext cx="144462" cy="21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23850" y="3141663"/>
            <a:ext cx="287338" cy="71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116013" y="3141663"/>
            <a:ext cx="28733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50825" y="3141663"/>
            <a:ext cx="288925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578" name="ZoneTexte 32"/>
          <p:cNvSpPr txBox="1">
            <a:spLocks noChangeArrowheads="1"/>
          </p:cNvSpPr>
          <p:nvPr/>
        </p:nvSpPr>
        <p:spPr bwMode="auto">
          <a:xfrm>
            <a:off x="6127750" y="1109663"/>
            <a:ext cx="257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-</a:t>
            </a:r>
            <a:endParaRPr lang="fr-FR" sz="2000">
              <a:latin typeface="Calibri" pitchFamily="34" charset="0"/>
            </a:endParaRPr>
          </a:p>
        </p:txBody>
      </p:sp>
      <p:sp>
        <p:nvSpPr>
          <p:cNvPr id="23579" name="ZoneTexte 34"/>
          <p:cNvSpPr txBox="1">
            <a:spLocks noChangeArrowheads="1"/>
          </p:cNvSpPr>
          <p:nvPr/>
        </p:nvSpPr>
        <p:spPr bwMode="auto">
          <a:xfrm>
            <a:off x="5435600" y="1916113"/>
            <a:ext cx="25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-</a:t>
            </a:r>
            <a:endParaRPr lang="fr-FR" sz="2000">
              <a:latin typeface="Calibri" pitchFamily="34" charset="0"/>
            </a:endParaRPr>
          </a:p>
        </p:txBody>
      </p:sp>
      <p:sp>
        <p:nvSpPr>
          <p:cNvPr id="23580" name="ZoneTexte 82"/>
          <p:cNvSpPr txBox="1">
            <a:spLocks noChangeArrowheads="1"/>
          </p:cNvSpPr>
          <p:nvPr/>
        </p:nvSpPr>
        <p:spPr bwMode="auto">
          <a:xfrm>
            <a:off x="1258888" y="1196975"/>
            <a:ext cx="1441450" cy="3667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ppJ/ 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0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581" name="Text Box 45"/>
          <p:cNvSpPr txBox="1">
            <a:spLocks noChangeArrowheads="1"/>
          </p:cNvSpPr>
          <p:nvPr/>
        </p:nvSpPr>
        <p:spPr bwMode="auto">
          <a:xfrm>
            <a:off x="1363663" y="112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3582" name="ZoneTexte 33"/>
          <p:cNvSpPr txBox="1">
            <a:spLocks noChangeArrowheads="1"/>
          </p:cNvSpPr>
          <p:nvPr/>
        </p:nvSpPr>
        <p:spPr bwMode="auto">
          <a:xfrm>
            <a:off x="1258888" y="1052513"/>
            <a:ext cx="25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 sz="2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51438" y="1484313"/>
            <a:ext cx="1873250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23584" name="Groupe 16"/>
          <p:cNvGrpSpPr>
            <a:grpSpLocks/>
          </p:cNvGrpSpPr>
          <p:nvPr/>
        </p:nvGrpSpPr>
        <p:grpSpPr bwMode="auto">
          <a:xfrm>
            <a:off x="3779838" y="1701800"/>
            <a:ext cx="3743325" cy="2232025"/>
            <a:chOff x="2915816" y="1628800"/>
            <a:chExt cx="4172577" cy="2808312"/>
          </a:xfrm>
        </p:grpSpPr>
        <p:pic>
          <p:nvPicPr>
            <p:cNvPr id="2359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15816" y="1628800"/>
              <a:ext cx="4172577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4140338" y="1628800"/>
              <a:ext cx="1656290" cy="287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3585" name="ZoneTexte 17"/>
          <p:cNvSpPr txBox="1">
            <a:spLocks noChangeArrowheads="1"/>
          </p:cNvSpPr>
          <p:nvPr/>
        </p:nvSpPr>
        <p:spPr bwMode="auto">
          <a:xfrm>
            <a:off x="5795963" y="155733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  <a:sym typeface="Symbol" pitchFamily="18" charset="2"/>
              </a:rPr>
              <a:t></a:t>
            </a:r>
            <a:r>
              <a:rPr lang="fr-FR" baseline="30000">
                <a:latin typeface="Calibri" pitchFamily="34" charset="0"/>
                <a:sym typeface="Symbol" pitchFamily="18" charset="2"/>
              </a:rPr>
              <a:t>0</a:t>
            </a:r>
            <a:r>
              <a:rPr lang="fr-FR">
                <a:latin typeface="Calibri" pitchFamily="34" charset="0"/>
                <a:sym typeface="Symbol" pitchFamily="18" charset="2"/>
              </a:rPr>
              <a:t> emitted at 0</a:t>
            </a:r>
            <a:r>
              <a:rPr lang="fr-FR" baseline="30000">
                <a:latin typeface="Calibri" pitchFamily="34" charset="0"/>
                <a:sym typeface="Symbol" pitchFamily="18" charset="2"/>
              </a:rPr>
              <a:t>0 </a:t>
            </a:r>
            <a:r>
              <a:rPr lang="fr-FR">
                <a:latin typeface="Calibri" pitchFamily="34" charset="0"/>
                <a:sym typeface="Symbol" pitchFamily="18" charset="2"/>
              </a:rPr>
              <a:t>or 180</a:t>
            </a:r>
            <a:r>
              <a:rPr lang="fr-FR" baseline="30000">
                <a:latin typeface="Calibri" pitchFamily="34" charset="0"/>
                <a:sym typeface="Symbol" pitchFamily="18" charset="2"/>
              </a:rPr>
              <a:t>0</a:t>
            </a:r>
            <a:endParaRPr lang="fr-FR" baseline="30000">
              <a:latin typeface="Calibri" pitchFamily="34" charset="0"/>
            </a:endParaRPr>
          </a:p>
        </p:txBody>
      </p:sp>
      <p:pic>
        <p:nvPicPr>
          <p:cNvPr id="23586" name="Picture 52"/>
          <p:cNvPicPr>
            <a:picLocks noChangeAspect="1" noChangeArrowheads="1"/>
          </p:cNvPicPr>
          <p:nvPr/>
        </p:nvPicPr>
        <p:blipFill>
          <a:blip r:embed="rId4"/>
          <a:srcRect t="67290"/>
          <a:stretch>
            <a:fillRect/>
          </a:stretch>
        </p:blipFill>
        <p:spPr bwMode="auto">
          <a:xfrm>
            <a:off x="2673350" y="3898900"/>
            <a:ext cx="64706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7" name="Text Box 53"/>
          <p:cNvSpPr txBox="1">
            <a:spLocks noChangeArrowheads="1"/>
          </p:cNvSpPr>
          <p:nvPr/>
        </p:nvSpPr>
        <p:spPr bwMode="auto">
          <a:xfrm>
            <a:off x="2987675" y="5229225"/>
            <a:ext cx="549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990099"/>
                </a:solidFill>
              </a:rPr>
              <a:t>Draft in preparation: M. Mora-Espi and M. Zambrana</a:t>
            </a:r>
          </a:p>
          <a:p>
            <a:endParaRPr lang="fr-FR"/>
          </a:p>
        </p:txBody>
      </p:sp>
      <p:sp>
        <p:nvSpPr>
          <p:cNvPr id="23588" name="Text Box 54"/>
          <p:cNvSpPr txBox="1">
            <a:spLocks noChangeArrowheads="1"/>
          </p:cNvSpPr>
          <p:nvPr/>
        </p:nvSpPr>
        <p:spPr bwMode="auto">
          <a:xfrm>
            <a:off x="179388" y="5776913"/>
            <a:ext cx="8235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cf also J. Boucher’s PHD : extraction of electromagnetic nucleon TL form factor </a:t>
            </a:r>
          </a:p>
          <a:p>
            <a:r>
              <a:rPr lang="fr-FR"/>
              <a:t>in the unphysical region (low q</a:t>
            </a:r>
            <a:r>
              <a:rPr lang="fr-FR" baseline="30000"/>
              <a:t>2</a:t>
            </a:r>
            <a:r>
              <a:rPr lang="fr-FR"/>
              <a:t>) in </a:t>
            </a:r>
            <a:r>
              <a:rPr lang="en-US">
                <a:sym typeface="Symbol" pitchFamily="18" charset="2"/>
              </a:rPr>
              <a:t>ppe</a:t>
            </a:r>
            <a:r>
              <a:rPr lang="en-US" baseline="30000">
                <a:sym typeface="Symbol" pitchFamily="18" charset="2"/>
              </a:rPr>
              <a:t>+</a:t>
            </a:r>
            <a:r>
              <a:rPr lang="en-US">
                <a:sym typeface="Symbol" pitchFamily="18" charset="2"/>
              </a:rPr>
              <a:t>e</a:t>
            </a:r>
            <a:r>
              <a:rPr lang="en-US" baseline="30000">
                <a:sym typeface="Symbol" pitchFamily="18" charset="2"/>
              </a:rPr>
              <a:t>-</a:t>
            </a:r>
            <a:r>
              <a:rPr lang="en-US">
                <a:sym typeface="Symbol" pitchFamily="18" charset="2"/>
              </a:rPr>
              <a:t></a:t>
            </a:r>
            <a:r>
              <a:rPr lang="en-US" baseline="30000">
                <a:sym typeface="Symbol" pitchFamily="18" charset="2"/>
              </a:rPr>
              <a:t>0</a:t>
            </a:r>
            <a:r>
              <a:rPr lang="en-US"/>
              <a:t> </a:t>
            </a:r>
          </a:p>
          <a:p>
            <a:endParaRPr lang="fr-FR" baseline="30000"/>
          </a:p>
        </p:txBody>
      </p:sp>
      <p:sp>
        <p:nvSpPr>
          <p:cNvPr id="23589" name="ZoneTexte 31"/>
          <p:cNvSpPr txBox="1">
            <a:spLocks noChangeArrowheads="1"/>
          </p:cNvSpPr>
          <p:nvPr/>
        </p:nvSpPr>
        <p:spPr bwMode="auto">
          <a:xfrm>
            <a:off x="2771775" y="1257300"/>
            <a:ext cx="4589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Studies with BABAR framework  for </a:t>
            </a:r>
            <a:r>
              <a:rPr lang="en-US">
                <a:latin typeface="Calibri" pitchFamily="34" charset="0"/>
                <a:sym typeface="Symbol" pitchFamily="18" charset="2"/>
              </a:rPr>
              <a:t>ppe</a:t>
            </a:r>
            <a:r>
              <a:rPr lang="en-US" baseline="30000">
                <a:latin typeface="Calibri" pitchFamily="34" charset="0"/>
                <a:sym typeface="Symbol" pitchFamily="18" charset="2"/>
              </a:rPr>
              <a:t>+</a:t>
            </a:r>
            <a:r>
              <a:rPr lang="en-US">
                <a:latin typeface="Calibri" pitchFamily="34" charset="0"/>
                <a:sym typeface="Symbol" pitchFamily="18" charset="2"/>
              </a:rPr>
              <a:t>e</a:t>
            </a:r>
            <a:r>
              <a:rPr lang="en-US" baseline="30000">
                <a:latin typeface="Calibri" pitchFamily="34" charset="0"/>
                <a:sym typeface="Symbol" pitchFamily="18" charset="2"/>
              </a:rPr>
              <a:t>-</a:t>
            </a:r>
            <a:r>
              <a:rPr lang="en-US">
                <a:latin typeface="Calibri" pitchFamily="34" charset="0"/>
                <a:sym typeface="Symbol" pitchFamily="18" charset="2"/>
              </a:rPr>
              <a:t></a:t>
            </a:r>
            <a:r>
              <a:rPr lang="en-US" baseline="30000">
                <a:latin typeface="Calibri" pitchFamily="34" charset="0"/>
                <a:sym typeface="Symbol" pitchFamily="18" charset="2"/>
              </a:rPr>
              <a:t>0</a:t>
            </a:r>
            <a:r>
              <a:rPr lang="en-US">
                <a:latin typeface="Calibri" pitchFamily="34" charset="0"/>
              </a:rPr>
              <a:t> </a:t>
            </a:r>
          </a:p>
          <a:p>
            <a:r>
              <a:rPr lang="en-US">
                <a:solidFill>
                  <a:srgbClr val="990099"/>
                </a:solidFill>
                <a:latin typeface="Calibri" pitchFamily="34" charset="0"/>
              </a:rPr>
              <a:t>     </a:t>
            </a:r>
            <a:endParaRPr lang="en-US">
              <a:latin typeface="Calibri" pitchFamily="34" charset="0"/>
            </a:endParaRPr>
          </a:p>
        </p:txBody>
      </p:sp>
      <p:sp>
        <p:nvSpPr>
          <p:cNvPr id="23590" name="Text Box 60"/>
          <p:cNvSpPr txBox="1">
            <a:spLocks noChangeArrowheads="1"/>
          </p:cNvSpPr>
          <p:nvPr/>
        </p:nvSpPr>
        <p:spPr bwMode="auto">
          <a:xfrm>
            <a:off x="3746500" y="594995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 t="64404" r="51254"/>
          <a:stretch>
            <a:fillRect/>
          </a:stretch>
        </p:blipFill>
        <p:spPr bwMode="auto">
          <a:xfrm>
            <a:off x="7073900" y="4292600"/>
            <a:ext cx="203517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re 1"/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9144000" cy="935038"/>
          </a:xfrm>
          <a:solidFill>
            <a:schemeClr val="tx2"/>
          </a:solidFill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Predictions for PANDA   pp</a:t>
            </a:r>
            <a:r>
              <a:rPr lang="en-US" sz="3200" smtClean="0">
                <a:solidFill>
                  <a:schemeClr val="bg1"/>
                </a:solidFill>
                <a:sym typeface="Symbol" pitchFamily="18" charset="2"/>
              </a:rPr>
              <a:t>J/ </a:t>
            </a:r>
            <a:r>
              <a:rPr lang="el-GR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32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fr-FR" sz="3200" smtClean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5A6F1B5-CED7-4C99-83E7-353B7CB8468B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fr-B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 t="50600"/>
          <a:stretch>
            <a:fillRect/>
          </a:stretch>
        </p:blipFill>
        <p:spPr bwMode="auto">
          <a:xfrm>
            <a:off x="395288" y="2492375"/>
            <a:ext cx="33623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23850" y="1196975"/>
            <a:ext cx="4217988" cy="646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New event generator based on TDA model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B. Pire et al., </a:t>
            </a:r>
            <a:r>
              <a:rPr lang="en-US" dirty="0" err="1"/>
              <a:t>Phys.Lett</a:t>
            </a:r>
            <a:r>
              <a:rPr lang="en-US" dirty="0"/>
              <a:t>. B724 (2013) 99-107</a:t>
            </a:r>
            <a:endParaRPr lang="fr-FR" dirty="0"/>
          </a:p>
        </p:txBody>
      </p:sp>
      <p:sp>
        <p:nvSpPr>
          <p:cNvPr id="24582" name="ZoneTexte 7"/>
          <p:cNvSpPr txBox="1">
            <a:spLocks noChangeArrowheads="1"/>
          </p:cNvSpPr>
          <p:nvPr/>
        </p:nvSpPr>
        <p:spPr bwMode="auto">
          <a:xfrm>
            <a:off x="34925" y="1846263"/>
            <a:ext cx="3884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B400B4"/>
                </a:solidFill>
                <a:latin typeface="Calibri" pitchFamily="34" charset="0"/>
              </a:rPr>
              <a:t>B. Ma (IPN Orsay) in collaboration with </a:t>
            </a:r>
          </a:p>
          <a:p>
            <a:r>
              <a:rPr lang="en-US" i="1">
                <a:solidFill>
                  <a:srgbClr val="B400B4"/>
                </a:solidFill>
                <a:latin typeface="Calibri" pitchFamily="34" charset="0"/>
              </a:rPr>
              <a:t>K. Semenov  (university of Liege)</a:t>
            </a:r>
            <a:endParaRPr lang="fr-FR" i="1">
              <a:solidFill>
                <a:srgbClr val="B400B4"/>
              </a:solidFill>
              <a:latin typeface="Calibri" pitchFamily="34" charset="0"/>
            </a:endParaRPr>
          </a:p>
        </p:txBody>
      </p:sp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87663"/>
            <a:ext cx="2919413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ZoneTexte 2"/>
          <p:cNvSpPr txBox="1">
            <a:spLocks noChangeArrowheads="1"/>
          </p:cNvSpPr>
          <p:nvPr/>
        </p:nvSpPr>
        <p:spPr bwMode="auto">
          <a:xfrm>
            <a:off x="5465763" y="3121025"/>
            <a:ext cx="1735137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Calibri" pitchFamily="34" charset="0"/>
              </a:rPr>
              <a:t>pp </a:t>
            </a:r>
            <a:r>
              <a:rPr lang="fr-FR" sz="1200" b="1">
                <a:latin typeface="Calibri" pitchFamily="34" charset="0"/>
                <a:sym typeface="Wingdings" pitchFamily="2" charset="2"/>
              </a:rPr>
              <a:t> J/</a:t>
            </a:r>
            <a:r>
              <a:rPr lang="fr-FR" sz="1200" b="1">
                <a:latin typeface="Symbol" pitchFamily="18" charset="2"/>
                <a:sym typeface="Wingdings" pitchFamily="2" charset="2"/>
              </a:rPr>
              <a:t>Y p</a:t>
            </a:r>
            <a:r>
              <a:rPr lang="fr-FR" sz="1200" b="1" baseline="30000">
                <a:latin typeface="Calibri" pitchFamily="34" charset="0"/>
                <a:sym typeface="Wingdings" pitchFamily="2" charset="2"/>
              </a:rPr>
              <a:t>0</a:t>
            </a:r>
            <a:endParaRPr lang="fr-FR" sz="1200" b="1" baseline="30000">
              <a:latin typeface="Calibri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5537200" y="3151188"/>
            <a:ext cx="98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6" name="ZoneTexte 26"/>
          <p:cNvSpPr txBox="1">
            <a:spLocks noChangeArrowheads="1"/>
          </p:cNvSpPr>
          <p:nvPr/>
        </p:nvSpPr>
        <p:spPr bwMode="auto">
          <a:xfrm>
            <a:off x="6473825" y="3640138"/>
            <a:ext cx="952500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00" b="1">
                <a:latin typeface="Calibri" pitchFamily="34" charset="0"/>
              </a:rPr>
              <a:t>no Hadronic  FF</a:t>
            </a:r>
          </a:p>
        </p:txBody>
      </p:sp>
      <p:sp>
        <p:nvSpPr>
          <p:cNvPr id="13" name="ZoneTexte 32"/>
          <p:cNvSpPr txBox="1">
            <a:spLocks noChangeArrowheads="1"/>
          </p:cNvSpPr>
          <p:nvPr/>
        </p:nvSpPr>
        <p:spPr bwMode="auto">
          <a:xfrm>
            <a:off x="6545263" y="4121150"/>
            <a:ext cx="952500" cy="2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err="1">
                <a:latin typeface="+mn-lt"/>
              </a:rPr>
              <a:t>Hadronic</a:t>
            </a:r>
            <a:r>
              <a:rPr lang="fr-FR" sz="1050" b="1" dirty="0">
                <a:latin typeface="+mn-lt"/>
              </a:rPr>
              <a:t> FF</a:t>
            </a:r>
          </a:p>
        </p:txBody>
      </p:sp>
      <p:sp>
        <p:nvSpPr>
          <p:cNvPr id="24588" name="ZoneTexte 13"/>
          <p:cNvSpPr txBox="1">
            <a:spLocks noChangeArrowheads="1"/>
          </p:cNvSpPr>
          <p:nvPr/>
        </p:nvSpPr>
        <p:spPr bwMode="auto">
          <a:xfrm>
            <a:off x="873125" y="2843213"/>
            <a:ext cx="1751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s=12.25 (GeV/c)</a:t>
            </a:r>
            <a:r>
              <a:rPr lang="en-US" baseline="30000">
                <a:latin typeface="Calibri" pitchFamily="34" charset="0"/>
              </a:rPr>
              <a:t>2</a:t>
            </a:r>
            <a:endParaRPr lang="fr-FR" baseline="30000">
              <a:latin typeface="Calibri" pitchFamily="34" charset="0"/>
            </a:endParaRPr>
          </a:p>
        </p:txBody>
      </p:sp>
      <p:sp>
        <p:nvSpPr>
          <p:cNvPr id="24589" name="ZoneTexte 2"/>
          <p:cNvSpPr txBox="1">
            <a:spLocks noChangeArrowheads="1"/>
          </p:cNvSpPr>
          <p:nvPr/>
        </p:nvSpPr>
        <p:spPr bwMode="auto">
          <a:xfrm>
            <a:off x="893763" y="2636838"/>
            <a:ext cx="17335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latin typeface="Calibri" pitchFamily="34" charset="0"/>
              </a:rPr>
              <a:t>pp </a:t>
            </a:r>
            <a:r>
              <a:rPr lang="fr-FR" sz="1400" b="1">
                <a:latin typeface="Calibri" pitchFamily="34" charset="0"/>
                <a:sym typeface="Wingdings" pitchFamily="2" charset="2"/>
              </a:rPr>
              <a:t> J/</a:t>
            </a:r>
            <a:r>
              <a:rPr lang="fr-FR" sz="1400" b="1">
                <a:latin typeface="Symbol" pitchFamily="18" charset="2"/>
                <a:sym typeface="Wingdings" pitchFamily="2" charset="2"/>
              </a:rPr>
              <a:t>Y p</a:t>
            </a:r>
            <a:r>
              <a:rPr lang="fr-FR" sz="1400" b="1" baseline="30000">
                <a:latin typeface="Calibri" pitchFamily="34" charset="0"/>
                <a:sym typeface="Wingdings" pitchFamily="2" charset="2"/>
              </a:rPr>
              <a:t>0</a:t>
            </a:r>
            <a:endParaRPr lang="fr-FR" sz="1400" b="1" baseline="30000">
              <a:latin typeface="Calibri" pitchFamily="34" charset="0"/>
            </a:endParaRPr>
          </a:p>
        </p:txBody>
      </p:sp>
      <p:sp>
        <p:nvSpPr>
          <p:cNvPr id="24590" name="ZoneTexte 15"/>
          <p:cNvSpPr txBox="1">
            <a:spLocks noChangeArrowheads="1"/>
          </p:cNvSpPr>
          <p:nvPr/>
        </p:nvSpPr>
        <p:spPr bwMode="auto">
          <a:xfrm>
            <a:off x="250825" y="4870450"/>
            <a:ext cx="4067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13000 evts (2fb</a:t>
            </a:r>
            <a:r>
              <a:rPr lang="en-US" baseline="30000">
                <a:latin typeface="Calibri" pitchFamily="34" charset="0"/>
              </a:rPr>
              <a:t>-1</a:t>
            </a:r>
            <a:r>
              <a:rPr lang="en-US">
                <a:latin typeface="Calibri" pitchFamily="34" charset="0"/>
              </a:rPr>
              <a:t>) for forward </a:t>
            </a:r>
            <a:r>
              <a:rPr lang="en-US">
                <a:latin typeface="Calibri" pitchFamily="34" charset="0"/>
                <a:sym typeface="Symbol" pitchFamily="18" charset="2"/>
              </a:rPr>
              <a:t></a:t>
            </a:r>
            <a:r>
              <a:rPr lang="en-US" baseline="30000">
                <a:latin typeface="Calibri" pitchFamily="34" charset="0"/>
                <a:sym typeface="Symbol" pitchFamily="18" charset="2"/>
              </a:rPr>
              <a:t>0</a:t>
            </a:r>
            <a:r>
              <a:rPr lang="en-US">
                <a:latin typeface="Calibri" pitchFamily="34" charset="0"/>
                <a:sym typeface="Symbol" pitchFamily="18" charset="2"/>
              </a:rPr>
              <a:t> emission</a:t>
            </a:r>
          </a:p>
          <a:p>
            <a:r>
              <a:rPr lang="en-US">
                <a:latin typeface="Calibri" pitchFamily="34" charset="0"/>
                <a:sym typeface="Symbol" pitchFamily="18" charset="2"/>
              </a:rPr>
              <a:t>J/ can be easily reconstructed </a:t>
            </a:r>
            <a:endParaRPr lang="fr-FR">
              <a:latin typeface="Calibri" pitchFamily="34" charset="0"/>
            </a:endParaRPr>
          </a:p>
        </p:txBody>
      </p:sp>
      <p:sp>
        <p:nvSpPr>
          <p:cNvPr id="24591" name="ZoneTexte 16"/>
          <p:cNvSpPr txBox="1">
            <a:spLocks noChangeArrowheads="1"/>
          </p:cNvSpPr>
          <p:nvPr/>
        </p:nvSpPr>
        <p:spPr bwMode="auto">
          <a:xfrm>
            <a:off x="5068888" y="1125538"/>
            <a:ext cx="3535362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sym typeface="Symbol" pitchFamily="18" charset="2"/>
              </a:rPr>
              <a:t>     </a:t>
            </a:r>
            <a:r>
              <a:rPr lang="en-US">
                <a:latin typeface="Calibri" pitchFamily="34" charset="0"/>
              </a:rPr>
              <a:t>=102 pb  at s = 12.25 GeV/c</a:t>
            </a:r>
            <a:r>
              <a:rPr lang="en-US" baseline="30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>
                <a:latin typeface="Calibri" pitchFamily="34" charset="0"/>
              </a:rPr>
              <a:t>Consistent with data  (141 evts in total from FERMILAB  E760,E835)</a:t>
            </a:r>
          </a:p>
          <a:p>
            <a:pPr>
              <a:buFont typeface="Wingdings" pitchFamily="2" charset="2"/>
              <a:buChar char="ü"/>
            </a:pPr>
            <a:r>
              <a:rPr lang="en-US">
                <a:latin typeface="Calibri" pitchFamily="34" charset="0"/>
              </a:rPr>
              <a:t> alternative approach: Lagrangian models </a:t>
            </a:r>
            <a:endParaRPr lang="fr-FR">
              <a:latin typeface="Calibri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2124075" y="5373688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3" name="ZoneTexte 22"/>
          <p:cNvSpPr txBox="1">
            <a:spLocks noChangeArrowheads="1"/>
          </p:cNvSpPr>
          <p:nvPr/>
        </p:nvSpPr>
        <p:spPr bwMode="auto">
          <a:xfrm>
            <a:off x="5508625" y="-25400"/>
            <a:ext cx="325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-</a:t>
            </a:r>
            <a:endParaRPr lang="fr-FR" sz="3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94" name="ZoneTexte 23"/>
          <p:cNvSpPr txBox="1">
            <a:spLocks noChangeArrowheads="1"/>
          </p:cNvSpPr>
          <p:nvPr/>
        </p:nvSpPr>
        <p:spPr bwMode="auto">
          <a:xfrm>
            <a:off x="4692650" y="2565400"/>
            <a:ext cx="4144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B400B4"/>
                </a:solidFill>
                <a:latin typeface="Calibri" pitchFamily="34" charset="0"/>
              </a:rPr>
              <a:t>J. Van de Wiele and S. Ong, EPJC (2013) 73:2640</a:t>
            </a:r>
            <a:endParaRPr lang="fr-FR" sz="1600" i="1">
              <a:solidFill>
                <a:srgbClr val="B400B4"/>
              </a:solidFill>
              <a:latin typeface="Calibri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50825" y="5805488"/>
            <a:ext cx="6416675" cy="6508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Total and differential cross section can be measured with PANDA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Background study needed (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 </a:t>
            </a:r>
            <a:r>
              <a:rPr lang="en-US" dirty="0">
                <a:sym typeface="Symbol"/>
              </a:rPr>
              <a:t></a:t>
            </a:r>
            <a:r>
              <a:rPr lang="en-US" baseline="30000" dirty="0">
                <a:sym typeface="Symbol"/>
              </a:rPr>
              <a:t>0</a:t>
            </a:r>
            <a:r>
              <a:rPr lang="en-US" dirty="0">
                <a:sym typeface="Symbol"/>
              </a:rPr>
              <a:t>, </a:t>
            </a:r>
            <a:r>
              <a:rPr lang="en-US" baseline="30000" dirty="0">
                <a:sym typeface="Symbol"/>
              </a:rPr>
              <a:t>+</a:t>
            </a:r>
            <a:r>
              <a:rPr lang="en-US" dirty="0">
                <a:sym typeface="Symbol"/>
              </a:rPr>
              <a:t></a:t>
            </a:r>
            <a:r>
              <a:rPr lang="en-US" baseline="30000" dirty="0">
                <a:sym typeface="Symbol"/>
              </a:rPr>
              <a:t>-</a:t>
            </a:r>
            <a:r>
              <a:rPr lang="en-US" dirty="0">
                <a:sym typeface="Symbol"/>
              </a:rPr>
              <a:t></a:t>
            </a:r>
            <a:r>
              <a:rPr lang="en-US" baseline="30000" dirty="0">
                <a:sym typeface="Symbol"/>
              </a:rPr>
              <a:t>0</a:t>
            </a:r>
            <a:r>
              <a:rPr lang="en-US" dirty="0">
                <a:sym typeface="Symbol"/>
              </a:rPr>
              <a:t> )</a:t>
            </a:r>
            <a:endParaRPr lang="fr-FR" dirty="0"/>
          </a:p>
        </p:txBody>
      </p:sp>
      <p:sp>
        <p:nvSpPr>
          <p:cNvPr id="24596" name="Text Box 23"/>
          <p:cNvSpPr txBox="1">
            <a:spLocks noChangeArrowheads="1"/>
          </p:cNvSpPr>
          <p:nvPr/>
        </p:nvSpPr>
        <p:spPr bwMode="auto">
          <a:xfrm>
            <a:off x="4572000" y="6521450"/>
            <a:ext cx="4559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Should be started soon (E. Atomssa, IPN Orsay)</a:t>
            </a:r>
          </a:p>
        </p:txBody>
      </p:sp>
      <p:sp>
        <p:nvSpPr>
          <p:cNvPr id="24597" name="AutoShape 24"/>
          <p:cNvSpPr>
            <a:spLocks noChangeArrowheads="1"/>
          </p:cNvSpPr>
          <p:nvPr/>
        </p:nvSpPr>
        <p:spPr bwMode="auto">
          <a:xfrm rot="5400000">
            <a:off x="4140201" y="6453187"/>
            <a:ext cx="360362" cy="360363"/>
          </a:xfrm>
          <a:custGeom>
            <a:avLst/>
            <a:gdLst>
              <a:gd name="T0" fmla="*/ 4294463 w 21600"/>
              <a:gd name="T1" fmla="*/ 0 h 21600"/>
              <a:gd name="T2" fmla="*/ 2576555 w 21600"/>
              <a:gd name="T3" fmla="*/ 2004035 h 21600"/>
              <a:gd name="T4" fmla="*/ 0 w 21600"/>
              <a:gd name="T5" fmla="*/ 5010364 h 21600"/>
              <a:gd name="T6" fmla="*/ 2576555 w 21600"/>
              <a:gd name="T7" fmla="*/ 6012106 h 21600"/>
              <a:gd name="T8" fmla="*/ 5153127 w 21600"/>
              <a:gd name="T9" fmla="*/ 4175072 h 21600"/>
              <a:gd name="T10" fmla="*/ 6012073 w 21600"/>
              <a:gd name="T11" fmla="*/ 200403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600" name="AutoShape 24"/>
          <p:cNvSpPr>
            <a:spLocks noChangeArrowheads="1"/>
          </p:cNvSpPr>
          <p:nvPr/>
        </p:nvSpPr>
        <p:spPr bwMode="auto">
          <a:xfrm>
            <a:off x="4645025" y="141287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0D705-807C-4BCD-8F87-E0F727968EAC}" type="slidenum">
              <a:rPr lang="fr-BE"/>
              <a:pPr>
                <a:defRPr/>
              </a:pPr>
              <a:t>12</a:t>
            </a:fld>
            <a:endParaRPr lang="fr-BE"/>
          </a:p>
        </p:txBody>
      </p:sp>
      <p:graphicFrame>
        <p:nvGraphicFramePr>
          <p:cNvPr id="31" name="Tableau 30"/>
          <p:cNvGraphicFramePr>
            <a:graphicFrameLocks noGrp="1"/>
          </p:cNvGraphicFramePr>
          <p:nvPr/>
        </p:nvGraphicFramePr>
        <p:xfrm>
          <a:off x="53975" y="1301750"/>
          <a:ext cx="2249488" cy="2414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996"/>
              </a:tblGrid>
              <a:tr h="24150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0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36513" y="-26988"/>
            <a:ext cx="9144001" cy="1123951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Drell</a:t>
            </a:r>
            <a:r>
              <a:rPr lang="fr-F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-Yan</a:t>
            </a:r>
          </a:p>
        </p:txBody>
      </p:sp>
      <p:sp>
        <p:nvSpPr>
          <p:cNvPr id="25610" name="ZoneTexte 35"/>
          <p:cNvSpPr txBox="1">
            <a:spLocks noChangeArrowheads="1"/>
          </p:cNvSpPr>
          <p:nvPr/>
        </p:nvSpPr>
        <p:spPr bwMode="auto">
          <a:xfrm>
            <a:off x="520700" y="2924175"/>
            <a:ext cx="471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Calibri" pitchFamily="34" charset="0"/>
              </a:rPr>
              <a:t>PDF</a:t>
            </a:r>
            <a:endParaRPr lang="fr-FR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1" name="ZoneTexte 36"/>
          <p:cNvSpPr txBox="1">
            <a:spLocks noChangeArrowheads="1"/>
          </p:cNvSpPr>
          <p:nvPr/>
        </p:nvSpPr>
        <p:spPr bwMode="auto">
          <a:xfrm>
            <a:off x="153988" y="1431925"/>
            <a:ext cx="1822450" cy="3683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pp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μ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μ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X/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e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e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X</a:t>
            </a:r>
            <a:endParaRPr lang="fr-FR" baseline="3000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25612" name="Groupe 128"/>
          <p:cNvGrpSpPr>
            <a:grpSpLocks/>
          </p:cNvGrpSpPr>
          <p:nvPr/>
        </p:nvGrpSpPr>
        <p:grpSpPr bwMode="auto">
          <a:xfrm>
            <a:off x="244475" y="1709738"/>
            <a:ext cx="1646238" cy="1187450"/>
            <a:chOff x="7756745" y="4729700"/>
            <a:chExt cx="1639791" cy="1111269"/>
          </a:xfrm>
        </p:grpSpPr>
        <p:pic>
          <p:nvPicPr>
            <p:cNvPr id="2562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56745" y="4797152"/>
              <a:ext cx="1639791" cy="104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5" name="Text Box 10"/>
            <p:cNvSpPr txBox="1">
              <a:spLocks noChangeArrowheads="1"/>
            </p:cNvSpPr>
            <p:nvPr/>
          </p:nvSpPr>
          <p:spPr bwMode="auto">
            <a:xfrm>
              <a:off x="7812360" y="4864600"/>
              <a:ext cx="288032" cy="30777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p</a:t>
              </a:r>
            </a:p>
          </p:txBody>
        </p:sp>
        <p:sp>
          <p:nvSpPr>
            <p:cNvPr id="25626" name="Text Box 10"/>
            <p:cNvSpPr txBox="1">
              <a:spLocks noChangeArrowheads="1"/>
            </p:cNvSpPr>
            <p:nvPr/>
          </p:nvSpPr>
          <p:spPr bwMode="auto">
            <a:xfrm>
              <a:off x="7812360" y="5301208"/>
              <a:ext cx="288032" cy="30777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p</a:t>
              </a:r>
            </a:p>
          </p:txBody>
        </p:sp>
        <p:sp>
          <p:nvSpPr>
            <p:cNvPr id="42" name="Ellipse 41"/>
            <p:cNvSpPr/>
            <p:nvPr/>
          </p:nvSpPr>
          <p:spPr>
            <a:xfrm>
              <a:off x="8220061" y="5372988"/>
              <a:ext cx="45857" cy="1441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8208992" y="5084771"/>
              <a:ext cx="44276" cy="1441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5629" name="ZoneTexte 43"/>
            <p:cNvSpPr txBox="1">
              <a:spLocks noChangeArrowheads="1"/>
            </p:cNvSpPr>
            <p:nvPr/>
          </p:nvSpPr>
          <p:spPr bwMode="auto">
            <a:xfrm>
              <a:off x="7850306" y="4729700"/>
              <a:ext cx="255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-</a:t>
              </a:r>
              <a:endParaRPr lang="fr-FR">
                <a:latin typeface="Calibri" pitchFamily="34" charset="0"/>
              </a:endParaRPr>
            </a:p>
          </p:txBody>
        </p:sp>
      </p:grpSp>
      <p:sp>
        <p:nvSpPr>
          <p:cNvPr id="25613" name="ZoneTexte 44"/>
          <p:cNvSpPr txBox="1">
            <a:spLocks noChangeArrowheads="1"/>
          </p:cNvSpPr>
          <p:nvPr/>
        </p:nvSpPr>
        <p:spPr bwMode="auto">
          <a:xfrm>
            <a:off x="447675" y="1854200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PDF</a:t>
            </a:r>
            <a:endParaRPr lang="fr-FR" sz="1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4" name="ZoneTexte 45"/>
          <p:cNvSpPr txBox="1">
            <a:spLocks noChangeArrowheads="1"/>
          </p:cNvSpPr>
          <p:nvPr/>
        </p:nvSpPr>
        <p:spPr bwMode="auto">
          <a:xfrm>
            <a:off x="160338" y="1341438"/>
            <a:ext cx="257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25425" y="2719388"/>
            <a:ext cx="2024063" cy="646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dirty="0">
                <a:latin typeface="+mn-lt"/>
              </a:rPr>
              <a:t>arton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D</a:t>
            </a:r>
            <a:r>
              <a:rPr lang="en-US" dirty="0" err="1">
                <a:latin typeface="+mn-lt"/>
              </a:rPr>
              <a:t>istrib</a:t>
            </a:r>
            <a:r>
              <a:rPr lang="en-US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dirty="0">
                <a:latin typeface="+mn-lt"/>
              </a:rPr>
              <a:t>unctions</a:t>
            </a:r>
            <a:endParaRPr lang="fr-FR" dirty="0">
              <a:latin typeface="+mn-lt"/>
            </a:endParaRPr>
          </a:p>
        </p:txBody>
      </p:sp>
      <p:sp>
        <p:nvSpPr>
          <p:cNvPr id="25616" name="ZoneTexte 47"/>
          <p:cNvSpPr txBox="1">
            <a:spLocks noChangeArrowheads="1"/>
          </p:cNvSpPr>
          <p:nvPr/>
        </p:nvSpPr>
        <p:spPr bwMode="auto">
          <a:xfrm>
            <a:off x="1382713" y="1709738"/>
            <a:ext cx="1028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Drell-Yan</a:t>
            </a:r>
            <a:endParaRPr lang="fr-FR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01788" y="2070100"/>
            <a:ext cx="730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618" name="ZoneTexte 49"/>
          <p:cNvSpPr txBox="1">
            <a:spLocks noChangeArrowheads="1"/>
          </p:cNvSpPr>
          <p:nvPr/>
        </p:nvSpPr>
        <p:spPr bwMode="auto">
          <a:xfrm>
            <a:off x="1530350" y="1925638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</a:t>
            </a:r>
            <a:r>
              <a:rPr lang="en-US" baseline="30000">
                <a:latin typeface="Calibri" pitchFamily="34" charset="0"/>
              </a:rPr>
              <a:t>+</a:t>
            </a:r>
            <a:endParaRPr lang="fr-FR" baseline="30000">
              <a:latin typeface="Calibri" pitchFamily="34" charset="0"/>
            </a:endParaRPr>
          </a:p>
        </p:txBody>
      </p:sp>
      <p:sp>
        <p:nvSpPr>
          <p:cNvPr id="25619" name="ZoneTexte 50"/>
          <p:cNvSpPr txBox="1">
            <a:spLocks noChangeArrowheads="1"/>
          </p:cNvSpPr>
          <p:nvPr/>
        </p:nvSpPr>
        <p:spPr bwMode="auto">
          <a:xfrm>
            <a:off x="1530350" y="2349500"/>
            <a:ext cx="284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</a:t>
            </a:r>
            <a:r>
              <a:rPr lang="en-US" baseline="30000">
                <a:latin typeface="Calibri" pitchFamily="34" charset="0"/>
              </a:rPr>
              <a:t>-</a:t>
            </a:r>
            <a:endParaRPr lang="fr-FR" baseline="30000">
              <a:latin typeface="Calibri" pitchFamily="34" charset="0"/>
            </a:endParaRPr>
          </a:p>
        </p:txBody>
      </p:sp>
      <p:sp>
        <p:nvSpPr>
          <p:cNvPr id="25620" name="ZoneTexte 51"/>
          <p:cNvSpPr txBox="1">
            <a:spLocks noChangeArrowheads="1"/>
          </p:cNvSpPr>
          <p:nvPr/>
        </p:nvSpPr>
        <p:spPr bwMode="auto">
          <a:xfrm>
            <a:off x="3708400" y="20605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5621" name="Espace réservé du contenu 3"/>
          <p:cNvSpPr>
            <a:spLocks noGrp="1"/>
          </p:cNvSpPr>
          <p:nvPr>
            <p:ph idx="1"/>
          </p:nvPr>
        </p:nvSpPr>
        <p:spPr>
          <a:xfrm>
            <a:off x="2376488" y="1196975"/>
            <a:ext cx="6443662" cy="29527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nl-NL" sz="180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nl-NL" sz="1800" smtClean="0"/>
              <a:t>     </a:t>
            </a:r>
            <a:r>
              <a:rPr lang="nl-NL" sz="1800" b="1" smtClean="0">
                <a:solidFill>
                  <a:srgbClr val="8907A3"/>
                </a:solidFill>
              </a:rPr>
              <a:t>Simulations for PANDA</a:t>
            </a:r>
          </a:p>
          <a:p>
            <a:pPr lvl="1" eaLnBrk="1" hangingPunct="1">
              <a:spcBef>
                <a:spcPct val="0"/>
              </a:spcBef>
            </a:pPr>
            <a:r>
              <a:rPr lang="nl-NL" sz="1800" smtClean="0"/>
              <a:t>Used  generators</a:t>
            </a:r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r>
              <a:rPr lang="nl-NL" sz="1800" smtClean="0"/>
              <a:t>DUBNA:PYTHIA</a:t>
            </a:r>
            <a:r>
              <a:rPr lang="nl-NL" sz="1800" i="1" smtClean="0">
                <a:solidFill>
                  <a:srgbClr val="990099"/>
                </a:solidFill>
              </a:rPr>
              <a:t>:    A. Skachkova hep-ph/0506139 (Dubna) </a:t>
            </a:r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r>
              <a:rPr lang="it-IT" sz="1800" i="1" smtClean="0">
                <a:solidFill>
                  <a:srgbClr val="990099"/>
                </a:solidFill>
              </a:rPr>
              <a:t> A. Bianconi, M. Radici, Phys. Rev. D71, 074014 (2005) (Brescia)</a:t>
            </a:r>
            <a:endParaRPr lang="en-US" sz="1800" i="1" smtClean="0">
              <a:solidFill>
                <a:srgbClr val="990099"/>
              </a:solidFill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sz="1800" smtClean="0">
                <a:solidFill>
                  <a:srgbClr val="FF0000"/>
                </a:solidFill>
              </a:rPr>
              <a:t>Yields and kinematical</a:t>
            </a:r>
            <a:r>
              <a:rPr lang="en-US" sz="1800" smtClean="0"/>
              <a:t> criteria to reject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lepton pairs </a:t>
            </a:r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of non Drell-Yan origin  </a:t>
            </a:r>
            <a:r>
              <a:rPr lang="en-US" sz="1800" i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A. Skachkova  et al. (Dubna)</a:t>
            </a:r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 Angular asymetries: </a:t>
            </a:r>
            <a:r>
              <a:rPr lang="en-US" sz="1800" i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M. Destefanis, M. Maggiora (Torino)</a:t>
            </a:r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13000 evts per month at full luminosity (30% efficiency)</a:t>
            </a:r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Detailed study of </a:t>
            </a:r>
            <a:r>
              <a:rPr lang="en-US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charged pions rejection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necessary</a:t>
            </a:r>
          </a:p>
        </p:txBody>
      </p:sp>
      <p:sp>
        <p:nvSpPr>
          <p:cNvPr id="25622" name="Text Box 33"/>
          <p:cNvSpPr txBox="1">
            <a:spLocks noChangeArrowheads="1"/>
          </p:cNvSpPr>
          <p:nvPr/>
        </p:nvSpPr>
        <p:spPr bwMode="auto">
          <a:xfrm>
            <a:off x="179388" y="5229225"/>
            <a:ext cx="8967787" cy="915988"/>
          </a:xfrm>
          <a:prstGeom prst="rect">
            <a:avLst/>
          </a:prstGeom>
          <a:solidFill>
            <a:srgbClr val="FFFF66">
              <a:alpha val="7294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N. B. in </a:t>
            </a:r>
            <a:r>
              <a:rPr lang="el-GR">
                <a:sym typeface="Symbol" pitchFamily="18" charset="2"/>
              </a:rPr>
              <a:t>μ</a:t>
            </a:r>
            <a:r>
              <a:rPr lang="en-US" baseline="30000">
                <a:sym typeface="Symbol" pitchFamily="18" charset="2"/>
              </a:rPr>
              <a:t>+</a:t>
            </a:r>
            <a:r>
              <a:rPr lang="el-GR">
                <a:sym typeface="Symbol" pitchFamily="18" charset="2"/>
              </a:rPr>
              <a:t>μ</a:t>
            </a:r>
            <a:r>
              <a:rPr lang="en-US" baseline="30000">
                <a:sym typeface="Symbol" pitchFamily="18" charset="2"/>
              </a:rPr>
              <a:t>-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  </a:t>
            </a:r>
            <a:r>
              <a:rPr lang="fr-FR"/>
              <a:t>recent  developments for muon tracking should be very helpful</a:t>
            </a:r>
          </a:p>
          <a:p>
            <a:r>
              <a:rPr lang="fr-FR"/>
              <a:t>         probably more difficult than form factors studies</a:t>
            </a:r>
          </a:p>
          <a:p>
            <a:r>
              <a:rPr lang="fr-FR"/>
              <a:t>         (background is 10</a:t>
            </a:r>
            <a:r>
              <a:rPr lang="fr-FR" baseline="30000"/>
              <a:t>7</a:t>
            </a:r>
            <a:r>
              <a:rPr lang="fr-FR"/>
              <a:t> higher than signal and no kinematical constraints can be used</a:t>
            </a:r>
          </a:p>
        </p:txBody>
      </p:sp>
      <p:sp>
        <p:nvSpPr>
          <p:cNvPr id="25623" name="AutoShape 34"/>
          <p:cNvSpPr>
            <a:spLocks noChangeArrowheads="1"/>
          </p:cNvSpPr>
          <p:nvPr/>
        </p:nvSpPr>
        <p:spPr bwMode="auto">
          <a:xfrm rot="-3274271">
            <a:off x="4319588" y="4760913"/>
            <a:ext cx="503237" cy="287337"/>
          </a:xfrm>
          <a:prstGeom prst="rightArrow">
            <a:avLst>
              <a:gd name="adj1" fmla="val 50000"/>
              <a:gd name="adj2" fmla="val 43785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3DEE2-32B4-4095-BBA0-505772FDDAAA}" type="slidenum">
              <a:rPr lang="fr-BE"/>
              <a:pPr>
                <a:defRPr/>
              </a:pPr>
              <a:t>13</a:t>
            </a:fld>
            <a:endParaRPr lang="fr-BE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25" y="981075"/>
            <a:ext cx="243205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Comic Sans MS" pitchFamily="66" charset="0"/>
              </a:rPr>
              <a:t>Perspectives for other studies</a:t>
            </a:r>
            <a:endParaRPr lang="fr-FR" sz="4000" baseline="3000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6628" name="ZoneTexte 7"/>
          <p:cNvSpPr txBox="1">
            <a:spLocks noChangeArrowheads="1"/>
          </p:cNvSpPr>
          <p:nvPr/>
        </p:nvSpPr>
        <p:spPr bwMode="auto">
          <a:xfrm>
            <a:off x="179388" y="1268413"/>
            <a:ext cx="5743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Meson transition Form Factors</a:t>
            </a:r>
            <a:r>
              <a:rPr lang="en-US">
                <a:latin typeface="Calibri" pitchFamily="34" charset="0"/>
              </a:rPr>
              <a:t>: (J. Meschendorp, KVI)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e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η’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e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, </a:t>
            </a:r>
            <a:r>
              <a:rPr lang="el-GR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ω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J/ e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el-GR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η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c, .</a:t>
            </a:r>
            <a:r>
              <a:rPr lang="el-GR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η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e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…..</a:t>
            </a: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26629" name="ZoneTexte 15"/>
          <p:cNvSpPr txBox="1">
            <a:spLocks noChangeArrowheads="1"/>
          </p:cNvSpPr>
          <p:nvPr/>
        </p:nvSpPr>
        <p:spPr bwMode="auto">
          <a:xfrm>
            <a:off x="179388" y="2217738"/>
            <a:ext cx="87376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Hyperon  transition Form Factors</a:t>
            </a:r>
            <a:r>
              <a:rPr lang="en-US">
                <a:latin typeface="Calibri" pitchFamily="34" charset="0"/>
              </a:rPr>
              <a:t>: (T. Johansson, K. Sch</a:t>
            </a:r>
            <a:r>
              <a:rPr lang="hu-HU">
                <a:cs typeface="Arial" charset="0"/>
              </a:rPr>
              <a:t>ő</a:t>
            </a:r>
            <a:r>
              <a:rPr lang="en-US">
                <a:latin typeface="Calibri" pitchFamily="34" charset="0"/>
              </a:rPr>
              <a:t>nning)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e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see K. Sch</a:t>
            </a:r>
            <a:r>
              <a:rPr lang="en-US" i="1">
                <a:cs typeface="Arial" charset="0"/>
                <a:sym typeface="Symbol" pitchFamily="18" charset="2"/>
              </a:rPr>
              <a:t>ö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nning’s talk last CM</a:t>
            </a:r>
            <a:endParaRPr lang="en-US" i="1" baseline="30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 be extended to many mesonic or baryonic transitions ( baryonic resonance Dalitz decays, </a:t>
            </a:r>
          </a:p>
          <a:p>
            <a:r>
              <a:rPr 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cf HADES)</a:t>
            </a: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827088" y="5249863"/>
            <a:ext cx="6435725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/>
              <a:t>Detailed study just starting (Karin Schönning)</a:t>
            </a:r>
          </a:p>
          <a:p>
            <a:pPr>
              <a:buFontTx/>
              <a:buChar char="•"/>
            </a:pPr>
            <a:r>
              <a:rPr lang="fr-FR"/>
              <a:t>Specific problems of these channels:</a:t>
            </a:r>
          </a:p>
          <a:p>
            <a:pPr marL="742950" lvl="1" indent="-285750">
              <a:buFontTx/>
              <a:buChar char="•"/>
            </a:pPr>
            <a:r>
              <a:rPr lang="fr-FR"/>
              <a:t>Low energy electrons  </a:t>
            </a:r>
          </a:p>
          <a:p>
            <a:pPr marL="742950" lvl="1" indent="-285750">
              <a:buFontTx/>
              <a:buChar char="•"/>
            </a:pPr>
            <a:r>
              <a:rPr lang="fr-FR"/>
              <a:t>Photon conversion contamination (close pair rejection)</a:t>
            </a:r>
          </a:p>
        </p:txBody>
      </p:sp>
      <p:pic>
        <p:nvPicPr>
          <p:cNvPr id="26631" name="Picture 15"/>
          <p:cNvPicPr>
            <a:picLocks noChangeAspect="1" noChangeArrowheads="1"/>
          </p:cNvPicPr>
          <p:nvPr/>
        </p:nvPicPr>
        <p:blipFill>
          <a:blip r:embed="rId3"/>
          <a:srcRect l="4877" t="8748" r="9291"/>
          <a:stretch>
            <a:fillRect/>
          </a:stretch>
        </p:blipFill>
        <p:spPr bwMode="auto">
          <a:xfrm>
            <a:off x="1619250" y="3141663"/>
            <a:ext cx="56165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Shape 2"/>
          <p:cNvSpPr txBox="1">
            <a:spLocks noChangeArrowheads="1"/>
          </p:cNvSpPr>
          <p:nvPr/>
        </p:nvSpPr>
        <p:spPr bwMode="auto">
          <a:xfrm>
            <a:off x="2017713" y="44450"/>
            <a:ext cx="50022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fr-FR" sz="4400">
                <a:solidFill>
                  <a:srgbClr val="FFFFFF"/>
                </a:solidFill>
                <a:latin typeface="Calibri" pitchFamily="34" charset="0"/>
              </a:rPr>
              <a:t>Morceaux choisis (2)</a:t>
            </a:r>
            <a:endParaRPr lang="fr-FR">
              <a:latin typeface="Calibri" pitchFamily="34" charset="0"/>
            </a:endParaRPr>
          </a:p>
        </p:txBody>
      </p:sp>
      <p:sp>
        <p:nvSpPr>
          <p:cNvPr id="27650" name="CustomShape 6"/>
          <p:cNvSpPr>
            <a:spLocks noChangeArrowheads="1"/>
          </p:cNvSpPr>
          <p:nvPr/>
        </p:nvSpPr>
        <p:spPr bwMode="auto">
          <a:xfrm>
            <a:off x="107950" y="1196975"/>
            <a:ext cx="3600450" cy="360363"/>
          </a:xfrm>
          <a:prstGeom prst="rect">
            <a:avLst/>
          </a:prstGeom>
          <a:noFill/>
          <a:ln w="28440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fr-FR" sz="1600" b="1">
                <a:solidFill>
                  <a:srgbClr val="000000"/>
                </a:solidFill>
                <a:latin typeface="Calibri" pitchFamily="34" charset="0"/>
              </a:rPr>
              <a:t>Bayesian PID method  R. Kunne (Orsay) </a:t>
            </a:r>
            <a:endParaRPr lang="fr-FR" sz="2000">
              <a:latin typeface="Calibri" pitchFamily="34" charset="0"/>
            </a:endParaRPr>
          </a:p>
        </p:txBody>
      </p:sp>
      <p:sp>
        <p:nvSpPr>
          <p:cNvPr id="27651" name="CustomShape 10"/>
          <p:cNvSpPr>
            <a:spLocks noChangeArrowheads="1"/>
          </p:cNvSpPr>
          <p:nvPr/>
        </p:nvSpPr>
        <p:spPr bwMode="auto">
          <a:xfrm>
            <a:off x="-36513" y="692150"/>
            <a:ext cx="3168651" cy="288925"/>
          </a:xfrm>
          <a:prstGeom prst="rect">
            <a:avLst/>
          </a:prstGeom>
          <a:solidFill>
            <a:srgbClr val="FFFF66"/>
          </a:solidFill>
          <a:ln w="19080">
            <a:solidFill>
              <a:srgbClr val="7030A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fr-FR" sz="1600" b="1">
                <a:solidFill>
                  <a:srgbClr val="0000FF"/>
                </a:solidFill>
                <a:latin typeface="Calibri" pitchFamily="34" charset="0"/>
              </a:rPr>
              <a:t>e/</a:t>
            </a:r>
            <a:r>
              <a:rPr lang="fr-FR" sz="1600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fr-FR" sz="1600" b="1">
                <a:solidFill>
                  <a:srgbClr val="0000FF"/>
                </a:solidFill>
                <a:latin typeface="Calibri" pitchFamily="34" charset="0"/>
              </a:rPr>
              <a:t> Identification </a:t>
            </a:r>
            <a:endParaRPr lang="fr-FR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7652" name="CustomShape 15"/>
          <p:cNvSpPr>
            <a:spLocks noChangeArrowheads="1"/>
          </p:cNvSpPr>
          <p:nvPr/>
        </p:nvSpPr>
        <p:spPr bwMode="auto">
          <a:xfrm>
            <a:off x="0" y="-26988"/>
            <a:ext cx="9144000" cy="719138"/>
          </a:xfrm>
          <a:prstGeom prst="roundRect">
            <a:avLst>
              <a:gd name="adj" fmla="val 3602"/>
            </a:avLst>
          </a:prstGeom>
          <a:solidFill>
            <a:schemeClr val="tx2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fr-FR" sz="3200">
                <a:solidFill>
                  <a:schemeClr val="bg1"/>
                </a:solidFill>
                <a:latin typeface="Calibri" pitchFamily="34" charset="0"/>
              </a:rPr>
              <a:t>Analysis tool developments for electromagnetic channels</a:t>
            </a:r>
          </a:p>
        </p:txBody>
      </p:sp>
      <p:sp>
        <p:nvSpPr>
          <p:cNvPr id="27653" name="CustomShape 1"/>
          <p:cNvSpPr>
            <a:spLocks noChangeArrowheads="1"/>
          </p:cNvSpPr>
          <p:nvPr/>
        </p:nvSpPr>
        <p:spPr bwMode="auto">
          <a:xfrm>
            <a:off x="179388" y="4221163"/>
            <a:ext cx="4392612" cy="720725"/>
          </a:xfrm>
          <a:prstGeom prst="rect">
            <a:avLst/>
          </a:prstGeom>
          <a:solidFill>
            <a:srgbClr val="FFFFFF"/>
          </a:solidFill>
          <a:ln w="19080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r>
              <a:rPr lang="fr-FR" b="1">
                <a:latin typeface="Calibri" pitchFamily="34" charset="0"/>
              </a:rPr>
              <a:t>Bremsstrahlung correction</a:t>
            </a:r>
            <a:r>
              <a:rPr lang="en-US" b="1">
                <a:latin typeface="Calibri" pitchFamily="34" charset="0"/>
              </a:rPr>
              <a:t> method using photon detection in EMC :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implementation in PANDAROOT</a:t>
            </a:r>
            <a:r>
              <a:rPr lang="en-US" b="1">
                <a:latin typeface="Calibri" pitchFamily="34" charset="0"/>
              </a:rPr>
              <a:t> (B. Ma and E. Atomssa, IPN Orsay)</a:t>
            </a:r>
            <a:endParaRPr lang="fr-FR" sz="2000">
              <a:latin typeface="Calibri" pitchFamily="34" charset="0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44675"/>
            <a:ext cx="427672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ZoneTexte 23"/>
          <p:cNvSpPr txBox="1">
            <a:spLocks noChangeArrowheads="1"/>
          </p:cNvSpPr>
          <p:nvPr/>
        </p:nvSpPr>
        <p:spPr bwMode="auto">
          <a:xfrm>
            <a:off x="4522788" y="777875"/>
            <a:ext cx="47291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Response of EMC to charged pions: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dependence on  GEANT3/GEANT4 hadronic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 models </a:t>
            </a:r>
            <a:r>
              <a:rPr lang="en-US">
                <a:latin typeface="Calibri" pitchFamily="34" charset="0"/>
              </a:rPr>
              <a:t>( E. Atomssa’s talk , computing session ) </a:t>
            </a:r>
            <a:endParaRPr lang="fr-FR"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56100" y="1676400"/>
            <a:ext cx="4787900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657" name="ZoneTexte 27"/>
          <p:cNvSpPr txBox="1">
            <a:spLocks noChangeArrowheads="1"/>
          </p:cNvSpPr>
          <p:nvPr/>
        </p:nvSpPr>
        <p:spPr bwMode="auto">
          <a:xfrm>
            <a:off x="4443413" y="2481263"/>
            <a:ext cx="4159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fr-FR" sz="2000" b="1" baseline="3000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+</a:t>
            </a:r>
          </a:p>
          <a:p>
            <a:r>
              <a:rPr lang="fr-FR" sz="2000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fr-FR" sz="2000" b="1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- </a:t>
            </a:r>
            <a:endParaRPr lang="fr-FR" sz="2000" b="1" baseline="3000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27658" name="Groupe 37"/>
          <p:cNvGrpSpPr>
            <a:grpSpLocks/>
          </p:cNvGrpSpPr>
          <p:nvPr/>
        </p:nvGrpSpPr>
        <p:grpSpPr bwMode="auto">
          <a:xfrm>
            <a:off x="-36513" y="1557338"/>
            <a:ext cx="3671888" cy="2232025"/>
            <a:chOff x="-36512" y="1556792"/>
            <a:chExt cx="3672408" cy="2232248"/>
          </a:xfrm>
        </p:grpSpPr>
        <p:pic>
          <p:nvPicPr>
            <p:cNvPr id="27678" name="Image 30" descr="cEFFALL.gif"/>
            <p:cNvPicPr>
              <a:picLocks noChangeAspect="1"/>
            </p:cNvPicPr>
            <p:nvPr/>
          </p:nvPicPr>
          <p:blipFill>
            <a:blip r:embed="rId3"/>
            <a:srcRect l="34630" t="3203" r="32031" b="64769"/>
            <a:stretch>
              <a:fillRect/>
            </a:stretch>
          </p:blipFill>
          <p:spPr bwMode="auto">
            <a:xfrm>
              <a:off x="-36512" y="1556792"/>
              <a:ext cx="2304256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9" name="CustomShape 11"/>
            <p:cNvSpPr>
              <a:spLocks noChangeArrowheads="1"/>
            </p:cNvSpPr>
            <p:nvPr/>
          </p:nvSpPr>
          <p:spPr bwMode="auto">
            <a:xfrm>
              <a:off x="1259632" y="3429000"/>
              <a:ext cx="863640" cy="248024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r>
                <a:rPr lang="fr-FR" sz="1100" b="1">
                  <a:solidFill>
                    <a:srgbClr val="000000"/>
                  </a:solidFill>
                  <a:latin typeface="Calibri" pitchFamily="34" charset="0"/>
                </a:rPr>
                <a:t>p (GeV/c)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9833" y="3644563"/>
              <a:ext cx="647792" cy="1444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88104" y="3644563"/>
              <a:ext cx="647792" cy="1444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7659" name="ZoneTexte 38"/>
          <p:cNvSpPr txBox="1">
            <a:spLocks noChangeArrowheads="1"/>
          </p:cNvSpPr>
          <p:nvPr/>
        </p:nvSpPr>
        <p:spPr bwMode="auto">
          <a:xfrm>
            <a:off x="539750" y="2349500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  efficiency</a:t>
            </a:r>
            <a:endParaRPr lang="fr-FR">
              <a:latin typeface="Calibri" pitchFamily="34" charset="0"/>
            </a:endParaRPr>
          </a:p>
        </p:txBody>
      </p:sp>
      <p:sp>
        <p:nvSpPr>
          <p:cNvPr id="27660" name="ZoneTexte 39"/>
          <p:cNvSpPr txBox="1">
            <a:spLocks noChangeArrowheads="1"/>
          </p:cNvSpPr>
          <p:nvPr/>
        </p:nvSpPr>
        <p:spPr bwMode="auto">
          <a:xfrm>
            <a:off x="2627313" y="1989138"/>
            <a:ext cx="1358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sym typeface="Symbol" pitchFamily="18" charset="2"/>
              </a:rPr>
              <a:t>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  efficiency</a:t>
            </a:r>
            <a:endParaRPr lang="fr-FR">
              <a:latin typeface="Calibri" pitchFamily="34" charset="0"/>
            </a:endParaRPr>
          </a:p>
        </p:txBody>
      </p:sp>
      <p:pic>
        <p:nvPicPr>
          <p:cNvPr id="27661" name="Image 40" descr="cEFFALL.gif"/>
          <p:cNvPicPr>
            <a:picLocks noChangeAspect="1"/>
          </p:cNvPicPr>
          <p:nvPr/>
        </p:nvPicPr>
        <p:blipFill>
          <a:blip r:embed="rId3"/>
          <a:srcRect l="34630" t="36174" r="32031" b="36349"/>
          <a:stretch>
            <a:fillRect/>
          </a:stretch>
        </p:blipFill>
        <p:spPr bwMode="auto">
          <a:xfrm>
            <a:off x="2195513" y="1503363"/>
            <a:ext cx="230505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2" name="CustomShape 11"/>
          <p:cNvSpPr>
            <a:spLocks noChangeArrowheads="1"/>
          </p:cNvSpPr>
          <p:nvPr/>
        </p:nvSpPr>
        <p:spPr bwMode="auto">
          <a:xfrm>
            <a:off x="3132138" y="3397250"/>
            <a:ext cx="863600" cy="2476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Calibri" pitchFamily="34" charset="0"/>
              </a:rPr>
              <a:t>p (GeV/c)</a:t>
            </a:r>
            <a:endParaRPr lang="fr-FR">
              <a:latin typeface="Calibri" pitchFamily="34" charset="0"/>
            </a:endParaRPr>
          </a:p>
        </p:txBody>
      </p:sp>
      <p:sp>
        <p:nvSpPr>
          <p:cNvPr id="27663" name="ZoneTexte 42"/>
          <p:cNvSpPr txBox="1">
            <a:spLocks noChangeArrowheads="1"/>
          </p:cNvSpPr>
          <p:nvPr/>
        </p:nvSpPr>
        <p:spPr bwMode="auto">
          <a:xfrm>
            <a:off x="2555875" y="1773238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sym typeface="Symbol" pitchFamily="18" charset="2"/>
              </a:rPr>
              <a:t>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  efficiency</a:t>
            </a:r>
            <a:endParaRPr lang="fr-FR">
              <a:latin typeface="Calibri" pitchFamily="34" charset="0"/>
            </a:endParaRPr>
          </a:p>
        </p:txBody>
      </p:sp>
      <p:sp>
        <p:nvSpPr>
          <p:cNvPr id="27664" name="ZoneTexte 44"/>
          <p:cNvSpPr txBox="1">
            <a:spLocks noChangeArrowheads="1"/>
          </p:cNvSpPr>
          <p:nvPr/>
        </p:nvSpPr>
        <p:spPr bwMode="auto">
          <a:xfrm>
            <a:off x="2743200" y="2195513"/>
            <a:ext cx="1089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sym typeface="Symbol" pitchFamily="18" charset="2"/>
              </a:rPr>
              <a:t></a:t>
            </a:r>
            <a:r>
              <a:rPr lang="en-US">
                <a:latin typeface="Calibri" pitchFamily="34" charset="0"/>
              </a:rPr>
              <a:t>&lt;  3  10</a:t>
            </a:r>
            <a:r>
              <a:rPr lang="en-US" baseline="30000">
                <a:latin typeface="Calibri" pitchFamily="34" charset="0"/>
              </a:rPr>
              <a:t>-4</a:t>
            </a:r>
            <a:endParaRPr lang="fr-FR" baseline="30000">
              <a:latin typeface="Calibri" pitchFamily="34" charset="0"/>
            </a:endParaRPr>
          </a:p>
        </p:txBody>
      </p:sp>
      <p:sp>
        <p:nvSpPr>
          <p:cNvPr id="27665" name="ZoneTexte 45"/>
          <p:cNvSpPr txBox="1">
            <a:spLocks noChangeArrowheads="1"/>
          </p:cNvSpPr>
          <p:nvPr/>
        </p:nvSpPr>
        <p:spPr bwMode="auto">
          <a:xfrm>
            <a:off x="3348038" y="5300663"/>
            <a:ext cx="1611312" cy="36988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Muon tracking:</a:t>
            </a:r>
            <a:endParaRPr lang="fr-FR">
              <a:latin typeface="Calibri" pitchFamily="34" charset="0"/>
            </a:endParaRPr>
          </a:p>
        </p:txBody>
      </p:sp>
      <p:grpSp>
        <p:nvGrpSpPr>
          <p:cNvPr id="27666" name="Group 36"/>
          <p:cNvGrpSpPr>
            <a:grpSpLocks/>
          </p:cNvGrpSpPr>
          <p:nvPr/>
        </p:nvGrpSpPr>
        <p:grpSpPr bwMode="auto">
          <a:xfrm>
            <a:off x="5508625" y="4437063"/>
            <a:ext cx="3167063" cy="2232025"/>
            <a:chOff x="4662488" y="873125"/>
            <a:chExt cx="4202112" cy="2886075"/>
          </a:xfrm>
        </p:grpSpPr>
        <p:pic>
          <p:nvPicPr>
            <p:cNvPr id="27674" name="Picture 42" descr="D:\svn\panda\Talks\20100611 - (Panda) Stoccolma\ironz_p0_m12_cut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62488" y="909638"/>
              <a:ext cx="4202112" cy="28495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7675" name="TextBox 13"/>
            <p:cNvSpPr txBox="1">
              <a:spLocks noChangeArrowheads="1"/>
            </p:cNvSpPr>
            <p:nvPr/>
          </p:nvSpPr>
          <p:spPr bwMode="auto">
            <a:xfrm>
              <a:off x="5699125" y="873125"/>
              <a:ext cx="21351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  <a:latin typeface="Calibri" pitchFamily="34" charset="0"/>
                </a:rPr>
                <a:t>MDT: </a:t>
              </a:r>
              <a:r>
                <a:rPr lang="it-IT">
                  <a:latin typeface="Calibri" pitchFamily="34" charset="0"/>
                </a:rPr>
                <a:t>Hard Cuts</a:t>
              </a:r>
            </a:p>
          </p:txBody>
        </p:sp>
        <p:sp>
          <p:nvSpPr>
            <p:cNvPr id="27676" name="TextBox 15"/>
            <p:cNvSpPr txBox="1">
              <a:spLocks noChangeArrowheads="1"/>
            </p:cNvSpPr>
            <p:nvPr/>
          </p:nvSpPr>
          <p:spPr bwMode="auto">
            <a:xfrm>
              <a:off x="4932363" y="1196975"/>
              <a:ext cx="14303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400" b="1">
                  <a:solidFill>
                    <a:srgbClr val="FF0000"/>
                  </a:solidFill>
                  <a:latin typeface="Calibri" pitchFamily="34" charset="0"/>
                </a:rPr>
                <a:t>P(</a:t>
              </a:r>
              <a:r>
                <a:rPr lang="it-IT" sz="2400" b="1">
                  <a:solidFill>
                    <a:srgbClr val="FF0000"/>
                  </a:solidFill>
                  <a:latin typeface="Calibri" pitchFamily="34" charset="0"/>
                  <a:sym typeface="Symbol" pitchFamily="18" charset="2"/>
                </a:rPr>
                <a:t></a:t>
              </a:r>
              <a:r>
                <a:rPr lang="it-IT" sz="2400" b="1">
                  <a:solidFill>
                    <a:srgbClr val="FF0000"/>
                  </a:solidFill>
                  <a:latin typeface="Calibri" pitchFamily="34" charset="0"/>
                </a:rPr>
                <a:t>)=1</a:t>
              </a:r>
            </a:p>
          </p:txBody>
        </p:sp>
        <p:sp>
          <p:nvSpPr>
            <p:cNvPr id="27677" name="TextBox 15"/>
            <p:cNvSpPr txBox="1">
              <a:spLocks noChangeArrowheads="1"/>
            </p:cNvSpPr>
            <p:nvPr/>
          </p:nvSpPr>
          <p:spPr bwMode="auto">
            <a:xfrm>
              <a:off x="5940425" y="2420938"/>
              <a:ext cx="143033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400" b="1">
                  <a:solidFill>
                    <a:srgbClr val="FF0000"/>
                  </a:solidFill>
                  <a:latin typeface="Calibri" pitchFamily="34" charset="0"/>
                </a:rPr>
                <a:t>P(</a:t>
              </a:r>
              <a:r>
                <a:rPr lang="it-IT" sz="2400" b="1">
                  <a:solidFill>
                    <a:srgbClr val="FF0000"/>
                  </a:solidFill>
                  <a:latin typeface="Calibri" pitchFamily="34" charset="0"/>
                  <a:sym typeface="Symbol" pitchFamily="18" charset="2"/>
                </a:rPr>
                <a:t></a:t>
              </a:r>
              <a:r>
                <a:rPr lang="it-IT" sz="2400" b="1">
                  <a:solidFill>
                    <a:srgbClr val="FF0000"/>
                  </a:solidFill>
                  <a:latin typeface="Calibri" pitchFamily="34" charset="0"/>
                </a:rPr>
                <a:t>)=0</a:t>
              </a:r>
            </a:p>
          </p:txBody>
        </p:sp>
      </p:grpSp>
      <p:sp>
        <p:nvSpPr>
          <p:cNvPr id="27667" name="ZoneTexte 32"/>
          <p:cNvSpPr txBox="1">
            <a:spLocks noChangeArrowheads="1"/>
          </p:cNvSpPr>
          <p:nvPr/>
        </p:nvSpPr>
        <p:spPr bwMode="auto">
          <a:xfrm>
            <a:off x="3132138" y="5805488"/>
            <a:ext cx="1903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S. Spataro (Torino)</a:t>
            </a:r>
            <a:endParaRPr lang="fr-FR">
              <a:latin typeface="Calibri" pitchFamily="34" charset="0"/>
            </a:endParaRPr>
          </a:p>
        </p:txBody>
      </p:sp>
      <p:sp>
        <p:nvSpPr>
          <p:cNvPr id="27668" name="ZoneTexte 33"/>
          <p:cNvSpPr txBox="1">
            <a:spLocks noChangeArrowheads="1"/>
          </p:cNvSpPr>
          <p:nvPr/>
        </p:nvSpPr>
        <p:spPr bwMode="auto">
          <a:xfrm>
            <a:off x="36513" y="3851275"/>
            <a:ext cx="3240087" cy="3698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00FF"/>
                </a:solidFill>
                <a:latin typeface="Calibri" pitchFamily="34" charset="0"/>
              </a:rPr>
              <a:t>Electron momentum resolution:</a:t>
            </a:r>
            <a:endParaRPr lang="fr-FR" b="1">
              <a:latin typeface="Calibri" pitchFamily="34" charset="0"/>
            </a:endParaRPr>
          </a:p>
        </p:txBody>
      </p:sp>
      <p:sp>
        <p:nvSpPr>
          <p:cNvPr id="27669" name="ZoneTexte 34"/>
          <p:cNvSpPr txBox="1">
            <a:spLocks noChangeArrowheads="1"/>
          </p:cNvSpPr>
          <p:nvPr/>
        </p:nvSpPr>
        <p:spPr bwMode="auto">
          <a:xfrm>
            <a:off x="4932363" y="3779838"/>
            <a:ext cx="3646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Energy deposit  in EMC/ total pion energy</a:t>
            </a:r>
            <a:endParaRPr lang="fr-FR" sz="1600">
              <a:latin typeface="Calibri" pitchFamily="34" charset="0"/>
            </a:endParaRPr>
          </a:p>
        </p:txBody>
      </p:sp>
      <p:grpSp>
        <p:nvGrpSpPr>
          <p:cNvPr id="27670" name="Group 34"/>
          <p:cNvGrpSpPr>
            <a:grpSpLocks/>
          </p:cNvGrpSpPr>
          <p:nvPr/>
        </p:nvGrpSpPr>
        <p:grpSpPr bwMode="auto">
          <a:xfrm>
            <a:off x="468313" y="5084763"/>
            <a:ext cx="2232025" cy="1584325"/>
            <a:chOff x="204" y="3067"/>
            <a:chExt cx="1587" cy="1180"/>
          </a:xfrm>
        </p:grpSpPr>
        <p:pic>
          <p:nvPicPr>
            <p:cNvPr id="27671" name="Picture 31"/>
            <p:cNvPicPr>
              <a:picLocks noChangeAspect="1" noChangeArrowheads="1"/>
            </p:cNvPicPr>
            <p:nvPr/>
          </p:nvPicPr>
          <p:blipFill>
            <a:blip r:embed="rId5"/>
            <a:srcRect t="7457"/>
            <a:stretch>
              <a:fillRect/>
            </a:stretch>
          </p:blipFill>
          <p:spPr bwMode="auto">
            <a:xfrm>
              <a:off x="204" y="3130"/>
              <a:ext cx="1539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2" name="Rectangle 32"/>
            <p:cNvSpPr>
              <a:spLocks noChangeArrowheads="1"/>
            </p:cNvSpPr>
            <p:nvPr/>
          </p:nvSpPr>
          <p:spPr bwMode="auto">
            <a:xfrm>
              <a:off x="1383" y="3158"/>
              <a:ext cx="363" cy="8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73" name="Rectangle 33"/>
            <p:cNvSpPr>
              <a:spLocks noChangeArrowheads="1"/>
            </p:cNvSpPr>
            <p:nvPr/>
          </p:nvSpPr>
          <p:spPr bwMode="auto">
            <a:xfrm>
              <a:off x="204" y="3067"/>
              <a:ext cx="1587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4954A3-9C7A-414E-9C8E-8EC9E6B9D00A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fr-B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8674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8675" name="CustomShape 15"/>
          <p:cNvSpPr>
            <a:spLocks noChangeArrowheads="1"/>
          </p:cNvSpPr>
          <p:nvPr/>
        </p:nvSpPr>
        <p:spPr bwMode="auto">
          <a:xfrm>
            <a:off x="0" y="-26988"/>
            <a:ext cx="9144000" cy="719138"/>
          </a:xfrm>
          <a:prstGeom prst="roundRect">
            <a:avLst>
              <a:gd name="adj" fmla="val 3602"/>
            </a:avLst>
          </a:prstGeom>
          <a:solidFill>
            <a:schemeClr val="tx2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fr-FR" sz="3200">
                <a:solidFill>
                  <a:schemeClr val="bg1"/>
                </a:solidFill>
                <a:latin typeface="Calibri" pitchFamily="34" charset="0"/>
              </a:rPr>
              <a:t>Tecnical developments for electromagnetic channels</a:t>
            </a:r>
          </a:p>
        </p:txBody>
      </p:sp>
      <p:sp>
        <p:nvSpPr>
          <p:cNvPr id="28676" name="ZoneTexte 5"/>
          <p:cNvSpPr txBox="1">
            <a:spLocks noChangeArrowheads="1"/>
          </p:cNvSpPr>
          <p:nvPr/>
        </p:nvSpPr>
        <p:spPr bwMode="auto">
          <a:xfrm>
            <a:off x="323850" y="1052513"/>
            <a:ext cx="744696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R&amp;D on detectors:  EMC, muon tracker </a:t>
            </a:r>
            <a:r>
              <a:rPr lang="en-US" sz="2400" i="1">
                <a:solidFill>
                  <a:srgbClr val="990099"/>
                </a:solidFill>
                <a:latin typeface="Calibri" pitchFamily="34" charset="0"/>
              </a:rPr>
              <a:t>many labs involved</a:t>
            </a:r>
          </a:p>
          <a:p>
            <a:endParaRPr lang="en-US" sz="24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Filters for electromagnetic channels:  </a:t>
            </a:r>
          </a:p>
          <a:p>
            <a:r>
              <a:rPr lang="en-US" sz="2400" i="1">
                <a:solidFill>
                  <a:srgbClr val="990099"/>
                </a:solidFill>
                <a:latin typeface="Calibri" pitchFamily="34" charset="0"/>
              </a:rPr>
              <a:t>R. Kunne (IPN Orsay) and </a:t>
            </a:r>
            <a:r>
              <a:rPr lang="fr-FR" sz="2400" i="1">
                <a:solidFill>
                  <a:srgbClr val="990099"/>
                </a:solidFill>
                <a:latin typeface="Calibri" pitchFamily="34" charset="0"/>
              </a:rPr>
              <a:t>DAQT-FEE groups</a:t>
            </a:r>
            <a:endParaRPr lang="en-US" sz="2400" i="1">
              <a:solidFill>
                <a:srgbClr val="990099"/>
              </a:solidFill>
              <a:latin typeface="Calibri" pitchFamily="34" charset="0"/>
            </a:endParaRPr>
          </a:p>
          <a:p>
            <a:endParaRPr lang="en-US" sz="2400" i="1">
              <a:solidFill>
                <a:srgbClr val="990099"/>
              </a:solidFill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Polarized target studies : </a:t>
            </a:r>
            <a:r>
              <a:rPr lang="en-US" sz="2400" i="1">
                <a:solidFill>
                  <a:srgbClr val="990099"/>
                </a:solidFill>
                <a:latin typeface="Calibri" pitchFamily="34" charset="0"/>
              </a:rPr>
              <a:t>B. Froehlich et al.  (HIM Mainz) </a:t>
            </a:r>
          </a:p>
          <a:p>
            <a:endParaRPr lang="en-US" sz="2400" i="1">
              <a:solidFill>
                <a:srgbClr val="990099"/>
              </a:solidFill>
              <a:latin typeface="Calibri" pitchFamily="34" charset="0"/>
            </a:endParaRPr>
          </a:p>
          <a:p>
            <a:endParaRPr lang="en-US" sz="2400" i="1">
              <a:solidFill>
                <a:srgbClr val="990099"/>
              </a:solidFill>
              <a:latin typeface="Calibri" pitchFamily="34" charset="0"/>
            </a:endParaRPr>
          </a:p>
          <a:p>
            <a:endParaRPr lang="en-US" sz="2400" i="1">
              <a:solidFill>
                <a:srgbClr val="990099"/>
              </a:solidFill>
              <a:latin typeface="Calibri" pitchFamily="34" charset="0"/>
            </a:endParaRPr>
          </a:p>
          <a:p>
            <a:endParaRPr lang="fr-FR" sz="2400" i="1">
              <a:solidFill>
                <a:srgbClr val="990099"/>
              </a:solidFill>
              <a:latin typeface="Calibri" pitchFamily="34" charset="0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57338"/>
            <a:ext cx="230505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557338"/>
            <a:ext cx="228758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941888"/>
            <a:ext cx="1441450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9698" name="CustomShape 1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08275"/>
            <a:ext cx="8229600" cy="1143000"/>
          </a:xfrm>
          <a:prstGeom prst="roundRect">
            <a:avLst>
              <a:gd name="adj" fmla="val 3602"/>
            </a:avLst>
          </a:prstGeom>
          <a:solidFill>
            <a:schemeClr val="tx2"/>
          </a:solidFill>
          <a:ln w="25560">
            <a:solidFill>
              <a:srgbClr val="3A5F8B"/>
            </a:solidFill>
            <a:round/>
          </a:ln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Espace réservé du numéro de diapositive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4276B15-F535-48CF-A506-B08A55C2E554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fr-B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2771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25538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Outline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331913" y="1196975"/>
            <a:ext cx="4786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/>
              <a:t> </a:t>
            </a:r>
            <a:r>
              <a:rPr lang="fr-FR" sz="2400"/>
              <a:t>Brief review of on-going activities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11188" y="1838325"/>
            <a:ext cx="763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i="1"/>
              <a:t>Might well be incomplete , please provide information about your activities</a:t>
            </a:r>
          </a:p>
        </p:txBody>
      </p:sp>
      <p:sp>
        <p:nvSpPr>
          <p:cNvPr id="3" name="Espace réservé du contenu 2"/>
          <p:cNvSpPr>
            <a:spLocks/>
          </p:cNvSpPr>
          <p:nvPr/>
        </p:nvSpPr>
        <p:spPr bwMode="auto">
          <a:xfrm>
            <a:off x="1285875" y="2709863"/>
            <a:ext cx="652621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fr-FR" sz="2800" b="1">
                <a:solidFill>
                  <a:srgbClr val="8064A2"/>
                </a:solidFill>
                <a:latin typeface="Calibri" pitchFamily="34" charset="0"/>
              </a:rPr>
              <a:t>Forum: </a:t>
            </a:r>
            <a:r>
              <a:rPr lang="fr-FR" sz="2800">
                <a:latin typeface="Calibri" pitchFamily="34" charset="0"/>
                <a:hlinkClick r:id="rId2"/>
              </a:rPr>
              <a:t>https://forum.gsi.de/</a:t>
            </a:r>
            <a:endParaRPr lang="fr-FR" sz="280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t-BR" sz="2300">
                <a:latin typeface="Calibri" pitchFamily="34" charset="0"/>
              </a:rPr>
              <a:t>PANDA » PANDA - Physics » PANDA – EMP </a:t>
            </a:r>
            <a:r>
              <a:rPr lang="fr-FR" sz="23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300" i="1">
                <a:solidFill>
                  <a:srgbClr val="FF0000"/>
                </a:solidFill>
                <a:latin typeface="Calibri" pitchFamily="34" charset="0"/>
              </a:rPr>
              <a:t>discussions</a:t>
            </a:r>
            <a:endParaRPr lang="fr-FR" sz="2300" i="1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fr-FR" sz="2800" b="1">
                <a:solidFill>
                  <a:srgbClr val="8064A2"/>
                </a:solidFill>
                <a:latin typeface="Calibri" pitchFamily="34" charset="0"/>
              </a:rPr>
              <a:t>Mailing list : </a:t>
            </a:r>
            <a:r>
              <a:rPr lang="fr-FR" sz="2800">
                <a:latin typeface="Calibri" pitchFamily="34" charset="0"/>
                <a:hlinkClick r:id="rId3"/>
              </a:rPr>
              <a:t>PANDA-EMP@WWW-LISTSERV.GSI.DE</a:t>
            </a:r>
            <a:endParaRPr lang="fr-FR" sz="2800"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sz="2000"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None/>
            </a:pPr>
            <a:endParaRPr lang="fr-FR" sz="2800"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fr-FR" sz="2800"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fr-FR" sz="280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fr-FR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E40C5-4C74-4A8F-9F0B-9BED93BEFCD9}" type="slidenum">
              <a:rPr lang="fr-BE"/>
              <a:pPr>
                <a:defRPr/>
              </a:pPr>
              <a:t>3</a:t>
            </a:fld>
            <a:endParaRPr lang="fr-BE"/>
          </a:p>
        </p:txBody>
      </p:sp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Electromagnetic Processes 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215900" y="1196975"/>
            <a:ext cx="8820150" cy="13684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fr-FR" i="1" smtClean="0"/>
              <a:t>Four main topics were studied up to now: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2257425"/>
          <a:ext cx="9055100" cy="2416175"/>
        </p:xfrm>
        <a:graphic>
          <a:graphicData uri="http://schemas.openxmlformats.org/drawingml/2006/table">
            <a:tbl>
              <a:tblPr/>
              <a:tblGrid>
                <a:gridCol w="2265363"/>
                <a:gridCol w="2262187"/>
                <a:gridCol w="2262188"/>
                <a:gridCol w="2265362"/>
              </a:tblGrid>
              <a:tr h="241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16400" name="ZoneTexte 6"/>
          <p:cNvSpPr txBox="1">
            <a:spLocks noChangeArrowheads="1"/>
          </p:cNvSpPr>
          <p:nvPr/>
        </p:nvSpPr>
        <p:spPr bwMode="auto">
          <a:xfrm>
            <a:off x="230188" y="2451100"/>
            <a:ext cx="1803400" cy="3698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ppe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e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- 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/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μ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μ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4027488"/>
            <a:ext cx="2322513" cy="650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Time Like electro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magnetic Form factors</a:t>
            </a:r>
            <a:endParaRPr lang="fr-FR" dirty="0">
              <a:latin typeface="+mn-lt"/>
            </a:endParaRPr>
          </a:p>
        </p:txBody>
      </p:sp>
      <p:sp>
        <p:nvSpPr>
          <p:cNvPr id="16402" name="ZoneTexte 8"/>
          <p:cNvSpPr txBox="1">
            <a:spLocks noChangeArrowheads="1"/>
          </p:cNvSpPr>
          <p:nvPr/>
        </p:nvSpPr>
        <p:spPr bwMode="auto">
          <a:xfrm>
            <a:off x="941388" y="3376613"/>
            <a:ext cx="70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q</a:t>
            </a:r>
            <a:r>
              <a:rPr lang="en-US" baseline="30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&gt;0</a:t>
            </a:r>
            <a:endParaRPr lang="fr-FR">
              <a:latin typeface="Calibri" pitchFamily="34" charset="0"/>
            </a:endParaRPr>
          </a:p>
        </p:txBody>
      </p:sp>
      <p:pic>
        <p:nvPicPr>
          <p:cNvPr id="16403" name="Picture 5"/>
          <p:cNvPicPr>
            <a:picLocks noChangeAspect="1" noChangeArrowheads="1"/>
          </p:cNvPicPr>
          <p:nvPr/>
        </p:nvPicPr>
        <p:blipFill>
          <a:blip r:embed="rId2"/>
          <a:srcRect t="23810"/>
          <a:stretch>
            <a:fillRect/>
          </a:stretch>
        </p:blipFill>
        <p:spPr bwMode="auto">
          <a:xfrm>
            <a:off x="2609850" y="2873375"/>
            <a:ext cx="17081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ZoneTexte 10"/>
          <p:cNvSpPr txBox="1">
            <a:spLocks noChangeArrowheads="1"/>
          </p:cNvSpPr>
          <p:nvPr/>
        </p:nvSpPr>
        <p:spPr bwMode="auto">
          <a:xfrm>
            <a:off x="2462213" y="2439988"/>
            <a:ext cx="1031875" cy="36988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p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γ γ 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44750" y="4027488"/>
            <a:ext cx="2032000" cy="646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US" dirty="0">
                <a:latin typeface="+mn-lt"/>
              </a:rPr>
              <a:t>eneralized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D</a:t>
            </a:r>
            <a:r>
              <a:rPr lang="en-US" dirty="0" err="1">
                <a:latin typeface="+mn-lt"/>
              </a:rPr>
              <a:t>istrib</a:t>
            </a:r>
            <a:r>
              <a:rPr lang="en-US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dirty="0">
                <a:latin typeface="+mn-lt"/>
              </a:rPr>
              <a:t>mplitudes</a:t>
            </a:r>
            <a:endParaRPr lang="fr-FR" dirty="0">
              <a:latin typeface="+mn-lt"/>
            </a:endParaRPr>
          </a:p>
        </p:txBody>
      </p:sp>
      <p:sp>
        <p:nvSpPr>
          <p:cNvPr id="16406" name="ZoneTexte 12"/>
          <p:cNvSpPr txBox="1">
            <a:spLocks noChangeArrowheads="1"/>
          </p:cNvSpPr>
          <p:nvPr/>
        </p:nvSpPr>
        <p:spPr bwMode="auto">
          <a:xfrm>
            <a:off x="4625975" y="2368550"/>
            <a:ext cx="2089150" cy="3698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ppe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e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0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/ 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μ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μ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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0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83125" y="4027488"/>
            <a:ext cx="1976438" cy="650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dirty="0">
                <a:latin typeface="+mn-lt"/>
              </a:rPr>
              <a:t>ransition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D</a:t>
            </a:r>
            <a:r>
              <a:rPr lang="en-US" dirty="0" err="1">
                <a:latin typeface="+mn-lt"/>
              </a:rPr>
              <a:t>istrib</a:t>
            </a:r>
            <a:r>
              <a:rPr lang="en-US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dirty="0">
                <a:latin typeface="+mn-lt"/>
              </a:rPr>
              <a:t>mplitudes</a:t>
            </a:r>
            <a:endParaRPr lang="fr-FR" dirty="0">
              <a:latin typeface="+mn-lt"/>
            </a:endParaRPr>
          </a:p>
        </p:txBody>
      </p:sp>
      <p:sp>
        <p:nvSpPr>
          <p:cNvPr id="15" name="Arc 14"/>
          <p:cNvSpPr/>
          <p:nvPr/>
        </p:nvSpPr>
        <p:spPr>
          <a:xfrm rot="2954666">
            <a:off x="3459163" y="3144837"/>
            <a:ext cx="615950" cy="434975"/>
          </a:xfrm>
          <a:prstGeom prst="arc">
            <a:avLst>
              <a:gd name="adj1" fmla="val 14178554"/>
              <a:gd name="adj2" fmla="val 888269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409" name="ZoneTexte 15"/>
          <p:cNvSpPr txBox="1">
            <a:spLocks noChangeArrowheads="1"/>
          </p:cNvSpPr>
          <p:nvPr/>
        </p:nvSpPr>
        <p:spPr bwMode="auto">
          <a:xfrm>
            <a:off x="3690938" y="3305175"/>
            <a:ext cx="255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s</a:t>
            </a:r>
            <a:endParaRPr lang="fr-FR" sz="1400">
              <a:latin typeface="Calibri" pitchFamily="34" charset="0"/>
            </a:endParaRPr>
          </a:p>
        </p:txBody>
      </p:sp>
      <p:grpSp>
        <p:nvGrpSpPr>
          <p:cNvPr id="16410" name="Groupe 141"/>
          <p:cNvGrpSpPr>
            <a:grpSpLocks/>
          </p:cNvGrpSpPr>
          <p:nvPr/>
        </p:nvGrpSpPr>
        <p:grpSpPr bwMode="auto">
          <a:xfrm>
            <a:off x="377825" y="2743200"/>
            <a:ext cx="1800225" cy="1281113"/>
            <a:chOff x="539552" y="4626613"/>
            <a:chExt cx="1584254" cy="962627"/>
          </a:xfrm>
        </p:grpSpPr>
        <p:sp>
          <p:nvSpPr>
            <p:cNvPr id="18" name="Rectangle 17"/>
            <p:cNvSpPr/>
            <p:nvPr/>
          </p:nvSpPr>
          <p:spPr>
            <a:xfrm>
              <a:off x="539552" y="4725620"/>
              <a:ext cx="1511607" cy="86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16466" name="Groupe 82"/>
            <p:cNvGrpSpPr>
              <a:grpSpLocks/>
            </p:cNvGrpSpPr>
            <p:nvPr/>
          </p:nvGrpSpPr>
          <p:grpSpPr bwMode="auto">
            <a:xfrm>
              <a:off x="607500" y="4626613"/>
              <a:ext cx="1516306" cy="944355"/>
              <a:chOff x="6303263" y="2462892"/>
              <a:chExt cx="1516306" cy="944355"/>
            </a:xfrm>
          </p:grpSpPr>
          <p:grpSp>
            <p:nvGrpSpPr>
              <p:cNvPr id="16467" name="Group 6"/>
              <p:cNvGrpSpPr>
                <a:grpSpLocks/>
              </p:cNvGrpSpPr>
              <p:nvPr/>
            </p:nvGrpSpPr>
            <p:grpSpPr bwMode="auto">
              <a:xfrm>
                <a:off x="6303263" y="2462892"/>
                <a:ext cx="1516306" cy="944355"/>
                <a:chOff x="714" y="2348"/>
                <a:chExt cx="2250" cy="1259"/>
              </a:xfrm>
            </p:grpSpPr>
            <p:sp>
              <p:nvSpPr>
                <p:cNvPr id="1646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323" y="3156"/>
                  <a:ext cx="641" cy="45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1600" b="1">
                      <a:latin typeface="Calibri" pitchFamily="34" charset="0"/>
                    </a:rPr>
                    <a:t>e</a:t>
                  </a:r>
                  <a:r>
                    <a:rPr lang="fr-FR" sz="1600" b="1" baseline="30000">
                      <a:latin typeface="Calibri" pitchFamily="34" charset="0"/>
                    </a:rPr>
                    <a:t>+</a:t>
                  </a:r>
                </a:p>
              </p:txBody>
            </p:sp>
            <p:sp>
              <p:nvSpPr>
                <p:cNvPr id="16470" name="Line 8"/>
                <p:cNvSpPr>
                  <a:spLocks noChangeShapeType="1"/>
                </p:cNvSpPr>
                <p:nvPr/>
              </p:nvSpPr>
              <p:spPr bwMode="auto">
                <a:xfrm>
                  <a:off x="1056" y="2863"/>
                  <a:ext cx="528" cy="16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7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56" y="3024"/>
                  <a:ext cx="528" cy="2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7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727" y="2484"/>
                  <a:ext cx="303" cy="45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1600">
                      <a:latin typeface="Calibri" pitchFamily="34" charset="0"/>
                    </a:rPr>
                    <a:t>p</a:t>
                  </a:r>
                </a:p>
              </p:txBody>
            </p:sp>
            <p:sp>
              <p:nvSpPr>
                <p:cNvPr id="1647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14" y="3087"/>
                  <a:ext cx="433" cy="451"/>
                </a:xfrm>
                <a:prstGeom prst="rect">
                  <a:avLst/>
                </a:prstGeom>
                <a:noFill/>
                <a:ln w="28575">
                  <a:noFill/>
                  <a:prstDash val="dash"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sz="1600">
                      <a:latin typeface="Calibri" pitchFamily="34" charset="0"/>
                    </a:rPr>
                    <a:t>p</a:t>
                  </a:r>
                </a:p>
              </p:txBody>
            </p:sp>
            <p:sp>
              <p:nvSpPr>
                <p:cNvPr id="16474" name="Freeform 12"/>
                <p:cNvSpPr>
                  <a:spLocks/>
                </p:cNvSpPr>
                <p:nvPr/>
              </p:nvSpPr>
              <p:spPr bwMode="auto">
                <a:xfrm rot="-2317481">
                  <a:off x="1632" y="2880"/>
                  <a:ext cx="335" cy="265"/>
                </a:xfrm>
                <a:custGeom>
                  <a:avLst/>
                  <a:gdLst>
                    <a:gd name="T0" fmla="*/ 0 w 360"/>
                    <a:gd name="T1" fmla="*/ 4 h 360"/>
                    <a:gd name="T2" fmla="*/ 62 w 360"/>
                    <a:gd name="T3" fmla="*/ 4 h 360"/>
                    <a:gd name="T4" fmla="*/ 32 w 360"/>
                    <a:gd name="T5" fmla="*/ 27 h 360"/>
                    <a:gd name="T6" fmla="*/ 125 w 360"/>
                    <a:gd name="T7" fmla="*/ 19 h 360"/>
                    <a:gd name="T8" fmla="*/ 125 w 360"/>
                    <a:gd name="T9" fmla="*/ 42 h 360"/>
                    <a:gd name="T10" fmla="*/ 218 w 360"/>
                    <a:gd name="T11" fmla="*/ 34 h 360"/>
                    <a:gd name="T12" fmla="*/ 218 w 360"/>
                    <a:gd name="T13" fmla="*/ 57 h 3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0"/>
                    <a:gd name="T22" fmla="*/ 0 h 360"/>
                    <a:gd name="T23" fmla="*/ 360 w 360"/>
                    <a:gd name="T24" fmla="*/ 360 h 3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0" h="360">
                      <a:moveTo>
                        <a:pt x="0" y="24"/>
                      </a:moveTo>
                      <a:cubicBezTo>
                        <a:pt x="44" y="12"/>
                        <a:pt x="88" y="0"/>
                        <a:pt x="96" y="24"/>
                      </a:cubicBezTo>
                      <a:cubicBezTo>
                        <a:pt x="104" y="48"/>
                        <a:pt x="32" y="152"/>
                        <a:pt x="48" y="168"/>
                      </a:cubicBezTo>
                      <a:cubicBezTo>
                        <a:pt x="64" y="184"/>
                        <a:pt x="168" y="104"/>
                        <a:pt x="192" y="120"/>
                      </a:cubicBezTo>
                      <a:cubicBezTo>
                        <a:pt x="216" y="136"/>
                        <a:pt x="168" y="248"/>
                        <a:pt x="192" y="264"/>
                      </a:cubicBezTo>
                      <a:cubicBezTo>
                        <a:pt x="216" y="280"/>
                        <a:pt x="312" y="200"/>
                        <a:pt x="336" y="216"/>
                      </a:cubicBezTo>
                      <a:cubicBezTo>
                        <a:pt x="360" y="232"/>
                        <a:pt x="336" y="336"/>
                        <a:pt x="336" y="36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latin typeface="Calibri" pitchFamily="34" charset="0"/>
                  </a:endParaRPr>
                </a:p>
              </p:txBody>
            </p:sp>
            <p:sp>
              <p:nvSpPr>
                <p:cNvPr id="1647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016" y="2832"/>
                  <a:ext cx="384" cy="17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76" name="Line 14"/>
                <p:cNvSpPr>
                  <a:spLocks noChangeShapeType="1"/>
                </p:cNvSpPr>
                <p:nvPr/>
              </p:nvSpPr>
              <p:spPr bwMode="auto">
                <a:xfrm>
                  <a:off x="2016" y="3024"/>
                  <a:ext cx="336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77" name="Oval 16"/>
                <p:cNvSpPr>
                  <a:spLocks noChangeArrowheads="1"/>
                </p:cNvSpPr>
                <p:nvPr/>
              </p:nvSpPr>
              <p:spPr bwMode="auto">
                <a:xfrm>
                  <a:off x="1536" y="2928"/>
                  <a:ext cx="96" cy="184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latin typeface="Calibri" pitchFamily="34" charset="0"/>
                  </a:endParaRPr>
                </a:p>
              </p:txBody>
            </p:sp>
            <p:sp>
              <p:nvSpPr>
                <p:cNvPr id="1647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38" y="2348"/>
                  <a:ext cx="399" cy="53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2000">
                      <a:latin typeface="Calibri" pitchFamily="34" charset="0"/>
                    </a:rPr>
                    <a:t>-</a:t>
                  </a:r>
                </a:p>
              </p:txBody>
            </p:sp>
          </p:grpSp>
          <p:sp>
            <p:nvSpPr>
              <p:cNvPr id="16468" name="Text Box 21"/>
              <p:cNvSpPr txBox="1">
                <a:spLocks noChangeArrowheads="1"/>
              </p:cNvSpPr>
              <p:nvPr/>
            </p:nvSpPr>
            <p:spPr bwMode="auto">
              <a:xfrm>
                <a:off x="7380312" y="2555612"/>
                <a:ext cx="333746" cy="3385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>
                    <a:latin typeface="Calibri" pitchFamily="34" charset="0"/>
                  </a:rPr>
                  <a:t>e</a:t>
                </a:r>
                <a:r>
                  <a:rPr lang="fr-FR" b="1" baseline="30000">
                    <a:latin typeface="Calibri" pitchFamily="34" charset="0"/>
                  </a:rPr>
                  <a:t>-</a:t>
                </a:r>
                <a:endParaRPr lang="fr-FR" sz="1200" b="1" baseline="30000">
                  <a:latin typeface="Calibri" pitchFamily="34" charset="0"/>
                </a:endParaRPr>
              </a:p>
            </p:txBody>
          </p:sp>
        </p:grpSp>
      </p:grpSp>
      <p:sp>
        <p:nvSpPr>
          <p:cNvPr id="16411" name="ZoneTexte 31"/>
          <p:cNvSpPr txBox="1">
            <a:spLocks noChangeArrowheads="1"/>
          </p:cNvSpPr>
          <p:nvPr/>
        </p:nvSpPr>
        <p:spPr bwMode="auto">
          <a:xfrm>
            <a:off x="5778500" y="2790825"/>
            <a:ext cx="1074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Fwd/bwd</a:t>
            </a:r>
            <a:endParaRPr lang="fr-FR">
              <a:latin typeface="Calibri" pitchFamily="34" charset="0"/>
            </a:endParaRPr>
          </a:p>
        </p:txBody>
      </p:sp>
      <p:grpSp>
        <p:nvGrpSpPr>
          <p:cNvPr id="16412" name="Groupe 158"/>
          <p:cNvGrpSpPr>
            <a:grpSpLocks/>
          </p:cNvGrpSpPr>
          <p:nvPr/>
        </p:nvGrpSpPr>
        <p:grpSpPr bwMode="auto">
          <a:xfrm>
            <a:off x="4625975" y="2873375"/>
            <a:ext cx="1204913" cy="1079500"/>
            <a:chOff x="5995942" y="4797152"/>
            <a:chExt cx="1024330" cy="936104"/>
          </a:xfrm>
        </p:grpSpPr>
        <p:sp>
          <p:nvSpPr>
            <p:cNvPr id="34" name="Rectangle 33"/>
            <p:cNvSpPr/>
            <p:nvPr/>
          </p:nvSpPr>
          <p:spPr>
            <a:xfrm>
              <a:off x="6012137" y="5588711"/>
              <a:ext cx="215932" cy="144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1646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95942" y="4797152"/>
              <a:ext cx="102433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35"/>
            <p:cNvSpPr/>
            <p:nvPr/>
          </p:nvSpPr>
          <p:spPr>
            <a:xfrm>
              <a:off x="6012137" y="4797152"/>
              <a:ext cx="287461" cy="144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6464" name="Text Box 10"/>
            <p:cNvSpPr txBox="1">
              <a:spLocks noChangeArrowheads="1"/>
            </p:cNvSpPr>
            <p:nvPr/>
          </p:nvSpPr>
          <p:spPr bwMode="auto">
            <a:xfrm>
              <a:off x="6669686" y="5296408"/>
              <a:ext cx="289336" cy="26674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>
                  <a:latin typeface="Calibri" pitchFamily="34" charset="0"/>
                  <a:sym typeface="Symbol" pitchFamily="18" charset="2"/>
                </a:rPr>
                <a:t></a:t>
              </a:r>
              <a:r>
                <a:rPr lang="fr-FR" sz="1400" baseline="30000">
                  <a:latin typeface="Calibri" pitchFamily="34" charset="0"/>
                  <a:sym typeface="Symbol" pitchFamily="18" charset="2"/>
                </a:rPr>
                <a:t>0</a:t>
              </a:r>
              <a:endParaRPr lang="fr-FR" sz="1400">
                <a:latin typeface="Calibri" pitchFamily="34" charset="0"/>
              </a:endParaRPr>
            </a:p>
          </p:txBody>
        </p:sp>
      </p:grpSp>
      <p:grpSp>
        <p:nvGrpSpPr>
          <p:cNvPr id="16413" name="Groupe 164"/>
          <p:cNvGrpSpPr>
            <a:grpSpLocks/>
          </p:cNvGrpSpPr>
          <p:nvPr/>
        </p:nvGrpSpPr>
        <p:grpSpPr bwMode="auto">
          <a:xfrm>
            <a:off x="4625975" y="2873375"/>
            <a:ext cx="989013" cy="1096963"/>
            <a:chOff x="4575897" y="4797152"/>
            <a:chExt cx="984333" cy="1027857"/>
          </a:xfrm>
        </p:grpSpPr>
        <p:sp>
          <p:nvSpPr>
            <p:cNvPr id="16458" name="Text Box 10"/>
            <p:cNvSpPr txBox="1">
              <a:spLocks noChangeArrowheads="1"/>
            </p:cNvSpPr>
            <p:nvPr/>
          </p:nvSpPr>
          <p:spPr bwMode="auto">
            <a:xfrm>
              <a:off x="4575897" y="4797152"/>
              <a:ext cx="288032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p</a:t>
              </a:r>
            </a:p>
          </p:txBody>
        </p:sp>
        <p:sp>
          <p:nvSpPr>
            <p:cNvPr id="16459" name="ZoneTexte 39"/>
            <p:cNvSpPr txBox="1">
              <a:spLocks noChangeArrowheads="1"/>
            </p:cNvSpPr>
            <p:nvPr/>
          </p:nvSpPr>
          <p:spPr bwMode="auto">
            <a:xfrm>
              <a:off x="5220072" y="4797152"/>
              <a:ext cx="3401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q</a:t>
              </a:r>
              <a:r>
                <a:rPr lang="en-US" sz="1400" baseline="30000">
                  <a:latin typeface="Calibri" pitchFamily="34" charset="0"/>
                </a:rPr>
                <a:t>2</a:t>
              </a:r>
              <a:endParaRPr lang="fr-FR" sz="1400" baseline="30000">
                <a:latin typeface="Calibri" pitchFamily="34" charset="0"/>
              </a:endParaRPr>
            </a:p>
          </p:txBody>
        </p:sp>
        <p:sp>
          <p:nvSpPr>
            <p:cNvPr id="16460" name="ZoneTexte 40"/>
            <p:cNvSpPr txBox="1">
              <a:spLocks noChangeArrowheads="1"/>
            </p:cNvSpPr>
            <p:nvPr/>
          </p:nvSpPr>
          <p:spPr bwMode="auto">
            <a:xfrm>
              <a:off x="5076056" y="5517232"/>
              <a:ext cx="2455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t</a:t>
              </a:r>
              <a:endParaRPr lang="fr-FR" sz="1400">
                <a:latin typeface="Calibri" pitchFamily="34" charset="0"/>
              </a:endParaRPr>
            </a:p>
          </p:txBody>
        </p:sp>
      </p:grpSp>
      <p:sp>
        <p:nvSpPr>
          <p:cNvPr id="16414" name="ZoneTexte 41"/>
          <p:cNvSpPr txBox="1">
            <a:spLocks noChangeArrowheads="1"/>
          </p:cNvSpPr>
          <p:nvPr/>
        </p:nvSpPr>
        <p:spPr bwMode="auto">
          <a:xfrm>
            <a:off x="4625975" y="3449638"/>
            <a:ext cx="2809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p</a:t>
            </a:r>
            <a:endParaRPr lang="fr-FR" sz="1400">
              <a:latin typeface="Calibri" pitchFamily="34" charset="0"/>
            </a:endParaRPr>
          </a:p>
        </p:txBody>
      </p:sp>
      <p:sp>
        <p:nvSpPr>
          <p:cNvPr id="16415" name="ZoneTexte 42"/>
          <p:cNvSpPr txBox="1">
            <a:spLocks noChangeArrowheads="1"/>
          </p:cNvSpPr>
          <p:nvPr/>
        </p:nvSpPr>
        <p:spPr bwMode="auto">
          <a:xfrm>
            <a:off x="5846763" y="3168650"/>
            <a:ext cx="10017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en-US" i="1">
                <a:latin typeface="Calibri" pitchFamily="34" charset="0"/>
              </a:rPr>
              <a:t>Large q</a:t>
            </a:r>
            <a:r>
              <a:rPr lang="en-US" i="1" baseline="30000">
                <a:latin typeface="Calibri" pitchFamily="34" charset="0"/>
              </a:rPr>
              <a:t>2</a:t>
            </a:r>
            <a:r>
              <a:rPr lang="en-US" i="1">
                <a:latin typeface="Calibri" pitchFamily="34" charset="0"/>
              </a:rPr>
              <a:t>  </a:t>
            </a:r>
          </a:p>
          <a:p>
            <a:pPr>
              <a:lnSpc>
                <a:spcPts val="1800"/>
              </a:lnSpc>
            </a:pPr>
            <a:r>
              <a:rPr lang="en-US" i="1">
                <a:latin typeface="Calibri" pitchFamily="34" charset="0"/>
              </a:rPr>
              <a:t>small t or u</a:t>
            </a:r>
            <a:endParaRPr lang="fr-FR" i="1">
              <a:latin typeface="Calibri" pitchFamily="34" charset="0"/>
            </a:endParaRPr>
          </a:p>
        </p:txBody>
      </p:sp>
      <p:sp>
        <p:nvSpPr>
          <p:cNvPr id="16416" name="ZoneTexte 43"/>
          <p:cNvSpPr txBox="1">
            <a:spLocks noChangeArrowheads="1"/>
          </p:cNvSpPr>
          <p:nvPr/>
        </p:nvSpPr>
        <p:spPr bwMode="auto">
          <a:xfrm>
            <a:off x="7216775" y="3943350"/>
            <a:ext cx="471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Calibri" pitchFamily="34" charset="0"/>
              </a:rPr>
              <a:t>PDF</a:t>
            </a:r>
            <a:endParaRPr lang="fr-FR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17" name="ZoneTexte 44"/>
          <p:cNvSpPr txBox="1">
            <a:spLocks noChangeArrowheads="1"/>
          </p:cNvSpPr>
          <p:nvPr/>
        </p:nvSpPr>
        <p:spPr bwMode="auto">
          <a:xfrm>
            <a:off x="6851650" y="2449513"/>
            <a:ext cx="1822450" cy="36988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pp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μ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μ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X/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e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e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X</a:t>
            </a:r>
            <a:endParaRPr lang="fr-FR" baseline="3000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16418" name="Groupe 128"/>
          <p:cNvGrpSpPr>
            <a:grpSpLocks/>
          </p:cNvGrpSpPr>
          <p:nvPr/>
        </p:nvGrpSpPr>
        <p:grpSpPr bwMode="auto">
          <a:xfrm>
            <a:off x="6940550" y="2728913"/>
            <a:ext cx="1646238" cy="1185862"/>
            <a:chOff x="7756745" y="4729700"/>
            <a:chExt cx="1639791" cy="1111269"/>
          </a:xfrm>
        </p:grpSpPr>
        <p:pic>
          <p:nvPicPr>
            <p:cNvPr id="1645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56745" y="4797152"/>
              <a:ext cx="1639791" cy="104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53" name="Text Box 10"/>
            <p:cNvSpPr txBox="1">
              <a:spLocks noChangeArrowheads="1"/>
            </p:cNvSpPr>
            <p:nvPr/>
          </p:nvSpPr>
          <p:spPr bwMode="auto">
            <a:xfrm>
              <a:off x="7812360" y="4864600"/>
              <a:ext cx="288032" cy="30777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p</a:t>
              </a:r>
            </a:p>
          </p:txBody>
        </p:sp>
        <p:sp>
          <p:nvSpPr>
            <p:cNvPr id="16454" name="Text Box 10"/>
            <p:cNvSpPr txBox="1">
              <a:spLocks noChangeArrowheads="1"/>
            </p:cNvSpPr>
            <p:nvPr/>
          </p:nvSpPr>
          <p:spPr bwMode="auto">
            <a:xfrm>
              <a:off x="7812360" y="5301208"/>
              <a:ext cx="288032" cy="30777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p</a:t>
              </a:r>
            </a:p>
          </p:txBody>
        </p:sp>
        <p:sp>
          <p:nvSpPr>
            <p:cNvPr id="50" name="Ellipse 49"/>
            <p:cNvSpPr/>
            <p:nvPr/>
          </p:nvSpPr>
          <p:spPr>
            <a:xfrm>
              <a:off x="8220061" y="5373849"/>
              <a:ext cx="45857" cy="1428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51" name="Ellipse 50"/>
            <p:cNvSpPr/>
            <p:nvPr/>
          </p:nvSpPr>
          <p:spPr>
            <a:xfrm>
              <a:off x="8208992" y="5085246"/>
              <a:ext cx="44276" cy="144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6457" name="ZoneTexte 51"/>
            <p:cNvSpPr txBox="1">
              <a:spLocks noChangeArrowheads="1"/>
            </p:cNvSpPr>
            <p:nvPr/>
          </p:nvSpPr>
          <p:spPr bwMode="auto">
            <a:xfrm>
              <a:off x="7850306" y="4729700"/>
              <a:ext cx="255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-</a:t>
              </a:r>
              <a:endParaRPr lang="fr-FR">
                <a:latin typeface="Calibri" pitchFamily="34" charset="0"/>
              </a:endParaRPr>
            </a:p>
          </p:txBody>
        </p:sp>
      </p:grpSp>
      <p:sp>
        <p:nvSpPr>
          <p:cNvPr id="16419" name="ZoneTexte 52"/>
          <p:cNvSpPr txBox="1">
            <a:spLocks noChangeArrowheads="1"/>
          </p:cNvSpPr>
          <p:nvPr/>
        </p:nvSpPr>
        <p:spPr bwMode="auto">
          <a:xfrm>
            <a:off x="7145338" y="2873375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PDF</a:t>
            </a:r>
            <a:endParaRPr lang="fr-FR" sz="1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20" name="ZoneTexte 53"/>
          <p:cNvSpPr txBox="1">
            <a:spLocks noChangeArrowheads="1"/>
          </p:cNvSpPr>
          <p:nvPr/>
        </p:nvSpPr>
        <p:spPr bwMode="auto">
          <a:xfrm>
            <a:off x="6858000" y="2359025"/>
            <a:ext cx="255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21" name="ZoneTexte 54"/>
          <p:cNvSpPr txBox="1">
            <a:spLocks noChangeArrowheads="1"/>
          </p:cNvSpPr>
          <p:nvPr/>
        </p:nvSpPr>
        <p:spPr bwMode="auto">
          <a:xfrm>
            <a:off x="4657725" y="2276475"/>
            <a:ext cx="257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22" name="ZoneTexte 55"/>
          <p:cNvSpPr txBox="1">
            <a:spLocks noChangeArrowheads="1"/>
          </p:cNvSpPr>
          <p:nvPr/>
        </p:nvSpPr>
        <p:spPr bwMode="auto">
          <a:xfrm>
            <a:off x="2465388" y="2327275"/>
            <a:ext cx="257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23" name="ZoneTexte 56"/>
          <p:cNvSpPr txBox="1">
            <a:spLocks noChangeArrowheads="1"/>
          </p:cNvSpPr>
          <p:nvPr/>
        </p:nvSpPr>
        <p:spPr bwMode="auto">
          <a:xfrm>
            <a:off x="265113" y="2378075"/>
            <a:ext cx="257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24" name="ZoneTexte 57"/>
          <p:cNvSpPr txBox="1">
            <a:spLocks noChangeArrowheads="1"/>
          </p:cNvSpPr>
          <p:nvPr/>
        </p:nvSpPr>
        <p:spPr bwMode="auto">
          <a:xfrm>
            <a:off x="4625975" y="2744788"/>
            <a:ext cx="257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-</a:t>
            </a:r>
            <a:endParaRPr lang="fr-FR">
              <a:latin typeface="Calibri" pitchFamily="34" charset="0"/>
            </a:endParaRPr>
          </a:p>
        </p:txBody>
      </p:sp>
      <p:sp>
        <p:nvSpPr>
          <p:cNvPr id="16425" name="ZoneTexte 58"/>
          <p:cNvSpPr txBox="1">
            <a:spLocks noChangeArrowheads="1"/>
          </p:cNvSpPr>
          <p:nvPr/>
        </p:nvSpPr>
        <p:spPr bwMode="auto">
          <a:xfrm>
            <a:off x="5491163" y="272891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*</a:t>
            </a:r>
            <a:endParaRPr lang="fr-FR">
              <a:latin typeface="Calibri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6923088" y="3738563"/>
            <a:ext cx="2024062" cy="646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dirty="0">
                <a:latin typeface="+mn-lt"/>
              </a:rPr>
              <a:t>arton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D</a:t>
            </a:r>
            <a:r>
              <a:rPr lang="en-US" dirty="0" err="1">
                <a:latin typeface="+mn-lt"/>
              </a:rPr>
              <a:t>istrib</a:t>
            </a:r>
            <a:r>
              <a:rPr lang="en-US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dirty="0">
                <a:latin typeface="+mn-lt"/>
              </a:rPr>
              <a:t>unctions</a:t>
            </a:r>
            <a:endParaRPr lang="fr-FR" dirty="0">
              <a:latin typeface="+mn-lt"/>
            </a:endParaRPr>
          </a:p>
        </p:txBody>
      </p:sp>
      <p:sp>
        <p:nvSpPr>
          <p:cNvPr id="16427" name="ZoneTexte 60"/>
          <p:cNvSpPr txBox="1">
            <a:spLocks noChangeArrowheads="1"/>
          </p:cNvSpPr>
          <p:nvPr/>
        </p:nvSpPr>
        <p:spPr bwMode="auto">
          <a:xfrm>
            <a:off x="8078788" y="2728913"/>
            <a:ext cx="1030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Drell-Yan</a:t>
            </a:r>
            <a:endParaRPr lang="fr-FR">
              <a:latin typeface="Calibri" pitchFamily="34" charset="0"/>
            </a:endParaRPr>
          </a:p>
        </p:txBody>
      </p:sp>
      <p:sp>
        <p:nvSpPr>
          <p:cNvPr id="16428" name="ZoneTexte 61"/>
          <p:cNvSpPr txBox="1">
            <a:spLocks noChangeArrowheads="1"/>
          </p:cNvSpPr>
          <p:nvPr/>
        </p:nvSpPr>
        <p:spPr bwMode="auto">
          <a:xfrm>
            <a:off x="973138" y="3449638"/>
            <a:ext cx="70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q</a:t>
            </a:r>
            <a:r>
              <a:rPr lang="en-US" baseline="30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&gt;0</a:t>
            </a:r>
            <a:endParaRPr lang="fr-FR">
              <a:latin typeface="Calibri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25750" y="3449638"/>
            <a:ext cx="73025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2825750" y="3160713"/>
            <a:ext cx="1444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431" name="Text Box 11"/>
          <p:cNvSpPr txBox="1">
            <a:spLocks noChangeArrowheads="1"/>
          </p:cNvSpPr>
          <p:nvPr/>
        </p:nvSpPr>
        <p:spPr bwMode="auto">
          <a:xfrm>
            <a:off x="2609850" y="3449638"/>
            <a:ext cx="293688" cy="338137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alibri" pitchFamily="34" charset="0"/>
              </a:rPr>
              <a:t>p</a:t>
            </a:r>
          </a:p>
        </p:txBody>
      </p:sp>
      <p:sp>
        <p:nvSpPr>
          <p:cNvPr id="16432" name="Text Box 10"/>
          <p:cNvSpPr txBox="1">
            <a:spLocks noChangeArrowheads="1"/>
          </p:cNvSpPr>
          <p:nvPr/>
        </p:nvSpPr>
        <p:spPr bwMode="auto">
          <a:xfrm>
            <a:off x="2620963" y="2967038"/>
            <a:ext cx="204787" cy="3381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alibri" pitchFamily="34" charset="0"/>
              </a:rPr>
              <a:t>p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299450" y="3089275"/>
            <a:ext cx="714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434" name="ZoneTexte 67"/>
          <p:cNvSpPr txBox="1">
            <a:spLocks noChangeArrowheads="1"/>
          </p:cNvSpPr>
          <p:nvPr/>
        </p:nvSpPr>
        <p:spPr bwMode="auto">
          <a:xfrm>
            <a:off x="8226425" y="2944813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</a:t>
            </a:r>
            <a:r>
              <a:rPr lang="en-US" baseline="30000">
                <a:latin typeface="Calibri" pitchFamily="34" charset="0"/>
              </a:rPr>
              <a:t>+</a:t>
            </a:r>
            <a:endParaRPr lang="fr-FR" baseline="30000">
              <a:latin typeface="Calibri" pitchFamily="34" charset="0"/>
            </a:endParaRPr>
          </a:p>
        </p:txBody>
      </p:sp>
      <p:sp>
        <p:nvSpPr>
          <p:cNvPr id="16435" name="ZoneTexte 68"/>
          <p:cNvSpPr txBox="1">
            <a:spLocks noChangeArrowheads="1"/>
          </p:cNvSpPr>
          <p:nvPr/>
        </p:nvSpPr>
        <p:spPr bwMode="auto">
          <a:xfrm>
            <a:off x="8226425" y="3367088"/>
            <a:ext cx="284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</a:t>
            </a:r>
            <a:r>
              <a:rPr lang="en-US" baseline="30000">
                <a:latin typeface="Calibri" pitchFamily="34" charset="0"/>
              </a:rPr>
              <a:t>-</a:t>
            </a:r>
            <a:endParaRPr lang="fr-FR" baseline="30000">
              <a:latin typeface="Calibri" pitchFamily="34" charset="0"/>
            </a:endParaRPr>
          </a:p>
        </p:txBody>
      </p:sp>
      <p:sp>
        <p:nvSpPr>
          <p:cNvPr id="16436" name="Text Box 15"/>
          <p:cNvSpPr txBox="1">
            <a:spLocks noChangeArrowheads="1"/>
          </p:cNvSpPr>
          <p:nvPr/>
        </p:nvSpPr>
        <p:spPr bwMode="auto">
          <a:xfrm>
            <a:off x="2609850" y="2816225"/>
            <a:ext cx="306388" cy="5318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Calibri" pitchFamily="34" charset="0"/>
              </a:rPr>
              <a:t>-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857750" y="3706813"/>
            <a:ext cx="215900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5562600" y="3736975"/>
            <a:ext cx="215900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5634038" y="2944813"/>
            <a:ext cx="144462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440" name="ZoneTexte 73"/>
          <p:cNvSpPr txBox="1">
            <a:spLocks noChangeArrowheads="1"/>
          </p:cNvSpPr>
          <p:nvPr/>
        </p:nvSpPr>
        <p:spPr bwMode="auto">
          <a:xfrm>
            <a:off x="3690938" y="2368550"/>
            <a:ext cx="928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900"/>
              </a:lnSpc>
            </a:pPr>
            <a:endParaRPr lang="en-US" i="1">
              <a:latin typeface="Calibri" pitchFamily="34" charset="0"/>
            </a:endParaRPr>
          </a:p>
          <a:p>
            <a:pPr>
              <a:lnSpc>
                <a:spcPts val="1900"/>
              </a:lnSpc>
            </a:pPr>
            <a:r>
              <a:rPr lang="en-US" i="1">
                <a:latin typeface="Calibri" pitchFamily="34" charset="0"/>
              </a:rPr>
              <a:t>large p</a:t>
            </a:r>
            <a:r>
              <a:rPr lang="en-US" i="1" baseline="-25000">
                <a:latin typeface="Calibri" pitchFamily="34" charset="0"/>
              </a:rPr>
              <a:t>t</a:t>
            </a:r>
            <a:endParaRPr lang="fr-FR" i="1" baseline="-25000">
              <a:latin typeface="Calibri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754313" y="3305175"/>
            <a:ext cx="46037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442" name="ZoneTexte 75"/>
          <p:cNvSpPr txBox="1">
            <a:spLocks noChangeArrowheads="1"/>
          </p:cNvSpPr>
          <p:nvPr/>
        </p:nvSpPr>
        <p:spPr bwMode="auto">
          <a:xfrm>
            <a:off x="3833813" y="2881313"/>
            <a:ext cx="506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γ</a:t>
            </a:r>
            <a:endParaRPr lang="fr-FR">
              <a:latin typeface="Calibri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09850" y="3232150"/>
            <a:ext cx="46038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4699000" y="3808413"/>
            <a:ext cx="287338" cy="7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5491163" y="3808413"/>
            <a:ext cx="287337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4625975" y="3808413"/>
            <a:ext cx="288925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447" name="ZoneTexte 81"/>
          <p:cNvSpPr txBox="1">
            <a:spLocks noChangeArrowheads="1"/>
          </p:cNvSpPr>
          <p:nvPr/>
        </p:nvSpPr>
        <p:spPr bwMode="auto">
          <a:xfrm>
            <a:off x="684213" y="20605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6448" name="ZoneTexte 82"/>
          <p:cNvSpPr txBox="1">
            <a:spLocks noChangeArrowheads="1"/>
          </p:cNvSpPr>
          <p:nvPr/>
        </p:nvSpPr>
        <p:spPr bwMode="auto">
          <a:xfrm>
            <a:off x="4643438" y="1835150"/>
            <a:ext cx="1441450" cy="3698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ppJ/ 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0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49" name="ZoneTexte 83"/>
          <p:cNvSpPr txBox="1">
            <a:spLocks noChangeArrowheads="1"/>
          </p:cNvSpPr>
          <p:nvPr/>
        </p:nvSpPr>
        <p:spPr bwMode="auto">
          <a:xfrm>
            <a:off x="4643438" y="1700213"/>
            <a:ext cx="257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86" name="Connecteur droit avec flèche 85"/>
          <p:cNvCxnSpPr/>
          <p:nvPr/>
        </p:nvCxnSpPr>
        <p:spPr>
          <a:xfrm flipV="1">
            <a:off x="5076825" y="2205038"/>
            <a:ext cx="71438" cy="144462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51" name="Text Box 97"/>
          <p:cNvSpPr txBox="1">
            <a:spLocks noChangeArrowheads="1"/>
          </p:cNvSpPr>
          <p:nvPr/>
        </p:nvSpPr>
        <p:spPr bwMode="auto">
          <a:xfrm>
            <a:off x="2484438" y="5300663"/>
            <a:ext cx="4302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+ meson/baryon Dalitz decays  A</a:t>
            </a:r>
            <a:r>
              <a:rPr lang="fr-FR">
                <a:solidFill>
                  <a:srgbClr val="FF0000"/>
                </a:solidFill>
                <a:sym typeface="Symbol" pitchFamily="18" charset="2"/>
              </a:rPr>
              <a:t>Be</a:t>
            </a:r>
            <a:r>
              <a:rPr lang="fr-FR" baseline="3000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fr-FR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fr-FR" baseline="30000">
                <a:solidFill>
                  <a:srgbClr val="FF0000"/>
                </a:solidFill>
                <a:sym typeface="Symbol" pitchFamily="18" charset="2"/>
              </a:rPr>
              <a:t>-</a:t>
            </a:r>
          </a:p>
        </p:txBody>
      </p:sp>
      <p:sp>
        <p:nvSpPr>
          <p:cNvPr id="16480" name="Text Box 96"/>
          <p:cNvSpPr txBox="1">
            <a:spLocks noChangeArrowheads="1"/>
          </p:cNvSpPr>
          <p:nvPr/>
        </p:nvSpPr>
        <p:spPr bwMode="auto">
          <a:xfrm>
            <a:off x="231775" y="4745038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Orsay-Mainz</a:t>
            </a:r>
          </a:p>
        </p:txBody>
      </p:sp>
      <p:sp>
        <p:nvSpPr>
          <p:cNvPr id="16481" name="Text Box 97"/>
          <p:cNvSpPr txBox="1">
            <a:spLocks noChangeArrowheads="1"/>
          </p:cNvSpPr>
          <p:nvPr/>
        </p:nvSpPr>
        <p:spPr bwMode="auto">
          <a:xfrm>
            <a:off x="5003800" y="4797425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Orsay-Mainz</a:t>
            </a:r>
          </a:p>
        </p:txBody>
      </p:sp>
      <p:sp>
        <p:nvSpPr>
          <p:cNvPr id="16482" name="Text Box 98"/>
          <p:cNvSpPr txBox="1">
            <a:spLocks noChangeArrowheads="1"/>
          </p:cNvSpPr>
          <p:nvPr/>
        </p:nvSpPr>
        <p:spPr bwMode="auto">
          <a:xfrm>
            <a:off x="7124700" y="479742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Torino</a:t>
            </a:r>
          </a:p>
        </p:txBody>
      </p:sp>
      <p:sp>
        <p:nvSpPr>
          <p:cNvPr id="16483" name="Text Box 99"/>
          <p:cNvSpPr txBox="1">
            <a:spLocks noChangeArrowheads="1"/>
          </p:cNvSpPr>
          <p:nvPr/>
        </p:nvSpPr>
        <p:spPr bwMode="auto">
          <a:xfrm>
            <a:off x="3203575" y="4797425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Giessen</a:t>
            </a:r>
          </a:p>
        </p:txBody>
      </p:sp>
      <p:sp>
        <p:nvSpPr>
          <p:cNvPr id="16484" name="Text Box 100"/>
          <p:cNvSpPr txBox="1">
            <a:spLocks noChangeArrowheads="1"/>
          </p:cNvSpPr>
          <p:nvPr/>
        </p:nvSpPr>
        <p:spPr bwMode="auto">
          <a:xfrm>
            <a:off x="1978025" y="5805488"/>
            <a:ext cx="653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i="1"/>
              <a:t>Interest from Groningen, Uppsala, Krakow, Orsay</a:t>
            </a:r>
          </a:p>
          <a:p>
            <a:r>
              <a:rPr lang="fr-FR" i="1"/>
              <a:t>          studies are strating in Uppsala for hyperon Dalitz decays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45457-9BB5-4973-A37D-85E1BCD9C189}" type="slidenum">
              <a:rPr lang="fr-BE"/>
              <a:pPr>
                <a:defRPr/>
              </a:pPr>
              <a:t>4</a:t>
            </a:fld>
            <a:endParaRPr lang="fr-BE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203898" y="850378"/>
            <a:ext cx="3702325" cy="3024188"/>
            <a:chOff x="48" y="1119"/>
            <a:chExt cx="2235" cy="1905"/>
          </a:xfrm>
          <a:solidFill>
            <a:schemeClr val="bg1"/>
          </a:solidFill>
        </p:grpSpPr>
        <p:sp>
          <p:nvSpPr>
            <p:cNvPr id="214032" name="Rectangle 16"/>
            <p:cNvSpPr>
              <a:spLocks noChangeArrowheads="1"/>
            </p:cNvSpPr>
            <p:nvPr/>
          </p:nvSpPr>
          <p:spPr bwMode="auto">
            <a:xfrm>
              <a:off x="48" y="1152"/>
              <a:ext cx="2208" cy="18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latin typeface="+mn-lt"/>
              </a:endParaRPr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57" y="1119"/>
              <a:ext cx="2126" cy="1704"/>
              <a:chOff x="301" y="1119"/>
              <a:chExt cx="2126" cy="1704"/>
            </a:xfrm>
            <a:grpFill/>
          </p:grpSpPr>
          <p:pic>
            <p:nvPicPr>
              <p:cNvPr id="214034" name="Picture 1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366" y="1200"/>
                <a:ext cx="2061" cy="1603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</p:pic>
          <p:sp>
            <p:nvSpPr>
              <p:cNvPr id="214035" name="Text Box 19"/>
              <p:cNvSpPr txBox="1">
                <a:spLocks noChangeArrowheads="1"/>
              </p:cNvSpPr>
              <p:nvPr/>
            </p:nvSpPr>
            <p:spPr bwMode="auto">
              <a:xfrm>
                <a:off x="686" y="2694"/>
                <a:ext cx="1679" cy="129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81639" tIns="51922" rIns="81639" bIns="40820"/>
              <a:lstStyle>
                <a:lvl1pPr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674688" indent="-260350"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036638" indent="-207963"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450975" indent="-206375"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866900" indent="-207963"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324100" indent="-207963" defTabSz="414338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781300" indent="-207963" defTabSz="414338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238500" indent="-207963" defTabSz="414338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695700" indent="-207963" defTabSz="414338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auto" hangingPunct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lang="en-US" sz="1300" b="1" dirty="0">
                    <a:solidFill>
                      <a:srgbClr val="00000C"/>
                    </a:solidFill>
                  </a:rPr>
                  <a:t>&lt; 1%              </a:t>
                </a:r>
                <a:r>
                  <a:rPr lang="en-US" sz="1300" b="1" dirty="0">
                    <a:solidFill>
                      <a:srgbClr val="00000C"/>
                    </a:solidFill>
                    <a:cs typeface="Arial" charset="0"/>
                  </a:rPr>
                  <a:t>~10%     ~23%    ~50%</a:t>
                </a:r>
              </a:p>
            </p:txBody>
          </p:sp>
          <p:sp>
            <p:nvSpPr>
              <p:cNvPr id="214036" name="Text Box 20"/>
              <p:cNvSpPr txBox="1">
                <a:spLocks noChangeArrowheads="1"/>
              </p:cNvSpPr>
              <p:nvPr/>
            </p:nvSpPr>
            <p:spPr bwMode="auto">
              <a:xfrm>
                <a:off x="301" y="1119"/>
                <a:ext cx="373" cy="280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81639" tIns="40820" rIns="81639" bIns="40820"/>
              <a:lstStyle>
                <a:lvl1pPr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674688" indent="-260350"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036638" indent="-207963"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450975" indent="-206375"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866900" indent="-207963"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324100" indent="-207963" defTabSz="414338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781300" indent="-207963" defTabSz="414338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238500" indent="-207963" defTabSz="414338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695700" indent="-207963" defTabSz="414338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auto" hangingPunct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US" sz="2700" dirty="0" err="1">
                    <a:solidFill>
                      <a:srgbClr val="000000"/>
                    </a:solidFill>
                    <a:latin typeface="Times New Roman" pitchFamily="18" charset="0"/>
                  </a:rPr>
                  <a:t>G</a:t>
                </a:r>
                <a:r>
                  <a:rPr lang="en-US" sz="2700" baseline="-33000" dirty="0" err="1">
                    <a:solidFill>
                      <a:srgbClr val="000000"/>
                    </a:solidFill>
                    <a:latin typeface="Times New Roman" pitchFamily="18" charset="0"/>
                  </a:rPr>
                  <a:t>eff</a:t>
                </a:r>
                <a:endParaRPr lang="en-US" sz="2700" baseline="-33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7411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Electromagnetic Time-Like form factors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4925" y="854075"/>
          <a:ext cx="2249488" cy="2414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996"/>
              </a:tblGrid>
              <a:tr h="24150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18" name="ZoneTexte 6"/>
          <p:cNvSpPr txBox="1">
            <a:spLocks noChangeArrowheads="1"/>
          </p:cNvSpPr>
          <p:nvPr/>
        </p:nvSpPr>
        <p:spPr bwMode="auto">
          <a:xfrm>
            <a:off x="211138" y="1047750"/>
            <a:ext cx="1803400" cy="3667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ppe</a:t>
            </a:r>
            <a:r>
              <a:rPr lang="en-US" b="1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e</a:t>
            </a:r>
            <a:r>
              <a:rPr lang="en-US" b="1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/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μ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μ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925" y="2622550"/>
            <a:ext cx="2449513" cy="650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latin typeface="Calibri" pitchFamily="34" charset="0"/>
              </a:rPr>
              <a:t>Time Like electro</a:t>
            </a:r>
          </a:p>
          <a:p>
            <a:pPr>
              <a:defRPr/>
            </a:pPr>
            <a:r>
              <a:rPr lang="en-US" b="1">
                <a:latin typeface="Calibri" pitchFamily="34" charset="0"/>
              </a:rPr>
              <a:t>magnetic Form factors</a:t>
            </a:r>
            <a:endParaRPr lang="fr-FR" b="1">
              <a:latin typeface="Calibri" pitchFamily="34" charset="0"/>
            </a:endParaRPr>
          </a:p>
        </p:txBody>
      </p:sp>
      <p:sp>
        <p:nvSpPr>
          <p:cNvPr id="17420" name="ZoneTexte 8"/>
          <p:cNvSpPr txBox="1">
            <a:spLocks noChangeArrowheads="1"/>
          </p:cNvSpPr>
          <p:nvPr/>
        </p:nvSpPr>
        <p:spPr bwMode="auto">
          <a:xfrm>
            <a:off x="922338" y="1973263"/>
            <a:ext cx="70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q</a:t>
            </a:r>
            <a:r>
              <a:rPr lang="en-US" baseline="30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&gt;0</a:t>
            </a:r>
            <a:endParaRPr lang="fr-FR">
              <a:latin typeface="Calibri" pitchFamily="34" charset="0"/>
            </a:endParaRPr>
          </a:p>
        </p:txBody>
      </p:sp>
      <p:grpSp>
        <p:nvGrpSpPr>
          <p:cNvPr id="17421" name="Groupe 141"/>
          <p:cNvGrpSpPr>
            <a:grpSpLocks/>
          </p:cNvGrpSpPr>
          <p:nvPr/>
        </p:nvGrpSpPr>
        <p:grpSpPr bwMode="auto">
          <a:xfrm>
            <a:off x="358775" y="1339850"/>
            <a:ext cx="1800225" cy="1281113"/>
            <a:chOff x="539552" y="4626613"/>
            <a:chExt cx="1584254" cy="962627"/>
          </a:xfrm>
        </p:grpSpPr>
        <p:sp>
          <p:nvSpPr>
            <p:cNvPr id="18" name="Rectangle 17"/>
            <p:cNvSpPr/>
            <p:nvPr/>
          </p:nvSpPr>
          <p:spPr>
            <a:xfrm>
              <a:off x="539552" y="4725620"/>
              <a:ext cx="1511607" cy="86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17441" name="Groupe 82"/>
            <p:cNvGrpSpPr>
              <a:grpSpLocks/>
            </p:cNvGrpSpPr>
            <p:nvPr/>
          </p:nvGrpSpPr>
          <p:grpSpPr bwMode="auto">
            <a:xfrm>
              <a:off x="607500" y="4626613"/>
              <a:ext cx="1516306" cy="858845"/>
              <a:chOff x="6303263" y="2462892"/>
              <a:chExt cx="1516306" cy="858845"/>
            </a:xfrm>
          </p:grpSpPr>
          <p:grpSp>
            <p:nvGrpSpPr>
              <p:cNvPr id="17442" name="Group 6"/>
              <p:cNvGrpSpPr>
                <a:grpSpLocks/>
              </p:cNvGrpSpPr>
              <p:nvPr/>
            </p:nvGrpSpPr>
            <p:grpSpPr bwMode="auto">
              <a:xfrm>
                <a:off x="6303263" y="2462892"/>
                <a:ext cx="1516306" cy="858845"/>
                <a:chOff x="714" y="2348"/>
                <a:chExt cx="2250" cy="1145"/>
              </a:xfrm>
            </p:grpSpPr>
            <p:sp>
              <p:nvSpPr>
                <p:cNvPr id="1744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323" y="3156"/>
                  <a:ext cx="641" cy="33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1600" b="1">
                      <a:latin typeface="Calibri" pitchFamily="34" charset="0"/>
                    </a:rPr>
                    <a:t>e</a:t>
                  </a:r>
                  <a:r>
                    <a:rPr lang="fr-FR" sz="1600" b="1" baseline="30000">
                      <a:latin typeface="Calibri" pitchFamily="34" charset="0"/>
                    </a:rPr>
                    <a:t>+</a:t>
                  </a:r>
                </a:p>
              </p:txBody>
            </p:sp>
            <p:sp>
              <p:nvSpPr>
                <p:cNvPr id="17445" name="Line 8"/>
                <p:cNvSpPr>
                  <a:spLocks noChangeShapeType="1"/>
                </p:cNvSpPr>
                <p:nvPr/>
              </p:nvSpPr>
              <p:spPr bwMode="auto">
                <a:xfrm>
                  <a:off x="1056" y="2863"/>
                  <a:ext cx="528" cy="16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4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56" y="3024"/>
                  <a:ext cx="528" cy="2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4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726" y="2485"/>
                  <a:ext cx="303" cy="33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1600">
                      <a:latin typeface="Calibri" pitchFamily="34" charset="0"/>
                    </a:rPr>
                    <a:t>p</a:t>
                  </a:r>
                </a:p>
              </p:txBody>
            </p:sp>
            <p:sp>
              <p:nvSpPr>
                <p:cNvPr id="1744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14" y="3087"/>
                  <a:ext cx="379" cy="337"/>
                </a:xfrm>
                <a:prstGeom prst="rect">
                  <a:avLst/>
                </a:prstGeom>
                <a:noFill/>
                <a:ln w="28575">
                  <a:noFill/>
                  <a:prstDash val="dash"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sz="1600">
                      <a:latin typeface="Calibri" pitchFamily="34" charset="0"/>
                    </a:rPr>
                    <a:t>p</a:t>
                  </a:r>
                </a:p>
              </p:txBody>
            </p:sp>
            <p:sp>
              <p:nvSpPr>
                <p:cNvPr id="17449" name="Freeform 12"/>
                <p:cNvSpPr>
                  <a:spLocks/>
                </p:cNvSpPr>
                <p:nvPr/>
              </p:nvSpPr>
              <p:spPr bwMode="auto">
                <a:xfrm rot="-2317481">
                  <a:off x="1632" y="2880"/>
                  <a:ext cx="335" cy="265"/>
                </a:xfrm>
                <a:custGeom>
                  <a:avLst/>
                  <a:gdLst>
                    <a:gd name="T0" fmla="*/ 0 w 360"/>
                    <a:gd name="T1" fmla="*/ 4 h 360"/>
                    <a:gd name="T2" fmla="*/ 62 w 360"/>
                    <a:gd name="T3" fmla="*/ 4 h 360"/>
                    <a:gd name="T4" fmla="*/ 32 w 360"/>
                    <a:gd name="T5" fmla="*/ 27 h 360"/>
                    <a:gd name="T6" fmla="*/ 125 w 360"/>
                    <a:gd name="T7" fmla="*/ 19 h 360"/>
                    <a:gd name="T8" fmla="*/ 125 w 360"/>
                    <a:gd name="T9" fmla="*/ 42 h 360"/>
                    <a:gd name="T10" fmla="*/ 218 w 360"/>
                    <a:gd name="T11" fmla="*/ 34 h 360"/>
                    <a:gd name="T12" fmla="*/ 218 w 360"/>
                    <a:gd name="T13" fmla="*/ 57 h 3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0"/>
                    <a:gd name="T22" fmla="*/ 0 h 360"/>
                    <a:gd name="T23" fmla="*/ 360 w 360"/>
                    <a:gd name="T24" fmla="*/ 360 h 3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0" h="360">
                      <a:moveTo>
                        <a:pt x="0" y="24"/>
                      </a:moveTo>
                      <a:cubicBezTo>
                        <a:pt x="44" y="12"/>
                        <a:pt x="88" y="0"/>
                        <a:pt x="96" y="24"/>
                      </a:cubicBezTo>
                      <a:cubicBezTo>
                        <a:pt x="104" y="48"/>
                        <a:pt x="32" y="152"/>
                        <a:pt x="48" y="168"/>
                      </a:cubicBezTo>
                      <a:cubicBezTo>
                        <a:pt x="64" y="184"/>
                        <a:pt x="168" y="104"/>
                        <a:pt x="192" y="120"/>
                      </a:cubicBezTo>
                      <a:cubicBezTo>
                        <a:pt x="216" y="136"/>
                        <a:pt x="168" y="248"/>
                        <a:pt x="192" y="264"/>
                      </a:cubicBezTo>
                      <a:cubicBezTo>
                        <a:pt x="216" y="280"/>
                        <a:pt x="312" y="200"/>
                        <a:pt x="336" y="216"/>
                      </a:cubicBezTo>
                      <a:cubicBezTo>
                        <a:pt x="360" y="232"/>
                        <a:pt x="336" y="336"/>
                        <a:pt x="336" y="36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latin typeface="Calibri" pitchFamily="34" charset="0"/>
                  </a:endParaRPr>
                </a:p>
              </p:txBody>
            </p:sp>
            <p:sp>
              <p:nvSpPr>
                <p:cNvPr id="1745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016" y="2832"/>
                  <a:ext cx="384" cy="17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51" name="Line 14"/>
                <p:cNvSpPr>
                  <a:spLocks noChangeShapeType="1"/>
                </p:cNvSpPr>
                <p:nvPr/>
              </p:nvSpPr>
              <p:spPr bwMode="auto">
                <a:xfrm>
                  <a:off x="2016" y="3024"/>
                  <a:ext cx="336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52" name="Oval 16"/>
                <p:cNvSpPr>
                  <a:spLocks noChangeArrowheads="1"/>
                </p:cNvSpPr>
                <p:nvPr/>
              </p:nvSpPr>
              <p:spPr bwMode="auto">
                <a:xfrm>
                  <a:off x="1536" y="2928"/>
                  <a:ext cx="96" cy="184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latin typeface="Calibri" pitchFamily="34" charset="0"/>
                  </a:endParaRPr>
                </a:p>
              </p:txBody>
            </p:sp>
            <p:sp>
              <p:nvSpPr>
                <p:cNvPr id="1745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39" y="2348"/>
                  <a:ext cx="398" cy="39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2000">
                      <a:latin typeface="Calibri" pitchFamily="34" charset="0"/>
                    </a:rPr>
                    <a:t>-</a:t>
                  </a:r>
                </a:p>
              </p:txBody>
            </p:sp>
          </p:grpSp>
          <p:sp>
            <p:nvSpPr>
              <p:cNvPr id="17443" name="Text Box 21"/>
              <p:cNvSpPr txBox="1">
                <a:spLocks noChangeArrowheads="1"/>
              </p:cNvSpPr>
              <p:nvPr/>
            </p:nvSpPr>
            <p:spPr bwMode="auto">
              <a:xfrm>
                <a:off x="7380749" y="2555897"/>
                <a:ext cx="292081" cy="25278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>
                    <a:latin typeface="Calibri" pitchFamily="34" charset="0"/>
                  </a:rPr>
                  <a:t>e</a:t>
                </a:r>
                <a:r>
                  <a:rPr lang="fr-FR" b="1" baseline="30000">
                    <a:latin typeface="Calibri" pitchFamily="34" charset="0"/>
                  </a:rPr>
                  <a:t>-</a:t>
                </a:r>
                <a:endParaRPr lang="fr-FR" sz="1200" b="1" baseline="30000">
                  <a:latin typeface="Calibri" pitchFamily="34" charset="0"/>
                </a:endParaRPr>
              </a:p>
            </p:txBody>
          </p:sp>
        </p:grpSp>
      </p:grpSp>
      <p:sp>
        <p:nvSpPr>
          <p:cNvPr id="17422" name="ZoneTexte 56"/>
          <p:cNvSpPr txBox="1">
            <a:spLocks noChangeArrowheads="1"/>
          </p:cNvSpPr>
          <p:nvPr/>
        </p:nvSpPr>
        <p:spPr bwMode="auto">
          <a:xfrm>
            <a:off x="246063" y="974725"/>
            <a:ext cx="257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23" name="ZoneTexte 61"/>
          <p:cNvSpPr txBox="1">
            <a:spLocks noChangeArrowheads="1"/>
          </p:cNvSpPr>
          <p:nvPr/>
        </p:nvSpPr>
        <p:spPr bwMode="auto">
          <a:xfrm>
            <a:off x="954088" y="20447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q</a:t>
            </a:r>
            <a:r>
              <a:rPr lang="en-US" baseline="30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&gt;0</a:t>
            </a:r>
            <a:endParaRPr lang="fr-FR">
              <a:latin typeface="Calibri" pitchFamily="34" charset="0"/>
            </a:endParaRPr>
          </a:p>
        </p:txBody>
      </p:sp>
      <p:sp>
        <p:nvSpPr>
          <p:cNvPr id="17424" name="ZoneTexte 81"/>
          <p:cNvSpPr txBox="1">
            <a:spLocks noChangeArrowheads="1"/>
          </p:cNvSpPr>
          <p:nvPr/>
        </p:nvSpPr>
        <p:spPr bwMode="auto">
          <a:xfrm>
            <a:off x="1023938" y="782638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7425" name="ZoneTexte 32"/>
          <p:cNvSpPr txBox="1">
            <a:spLocks noChangeArrowheads="1"/>
          </p:cNvSpPr>
          <p:nvPr/>
        </p:nvSpPr>
        <p:spPr bwMode="auto">
          <a:xfrm>
            <a:off x="107950" y="3789363"/>
            <a:ext cx="56165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ppe</a:t>
            </a:r>
            <a:r>
              <a:rPr lang="en-US" b="1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e</a:t>
            </a:r>
            <a:r>
              <a:rPr lang="en-US" b="1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- </a:t>
            </a:r>
          </a:p>
          <a:p>
            <a:pPr>
              <a:buFont typeface="Wingdings" pitchFamily="2" charset="2"/>
              <a:buNone/>
            </a:pPr>
            <a:r>
              <a:rPr lang="en-US" b="1">
                <a:latin typeface="Calibri" pitchFamily="34" charset="0"/>
                <a:sym typeface="Symbol" pitchFamily="18" charset="2"/>
              </a:rPr>
              <a:t>    Studies  with Babar framework </a:t>
            </a:r>
          </a:p>
          <a:p>
            <a:r>
              <a:rPr lang="fr-FR" i="1">
                <a:solidFill>
                  <a:srgbClr val="8907A3"/>
                </a:solidFill>
                <a:latin typeface="Calibri" pitchFamily="34" charset="0"/>
              </a:rPr>
              <a:t>M. Sudol et al. EPJA 44 (2010) 373 Orsay/Mainz </a:t>
            </a:r>
          </a:p>
          <a:p>
            <a:r>
              <a:rPr lang="en-US" i="1">
                <a:solidFill>
                  <a:srgbClr val="8907A3"/>
                </a:solidFill>
                <a:latin typeface="Calibri" pitchFamily="34" charset="0"/>
              </a:rPr>
              <a:t>M. Mora-Espi, PhD Mainz 2013</a:t>
            </a:r>
          </a:p>
          <a:p>
            <a:endParaRPr lang="fr-FR" i="1">
              <a:solidFill>
                <a:srgbClr val="8907A3"/>
              </a:solidFill>
              <a:latin typeface="Calibri" pitchFamily="34" charset="0"/>
            </a:endParaRPr>
          </a:p>
        </p:txBody>
      </p:sp>
      <p:sp>
        <p:nvSpPr>
          <p:cNvPr id="17426" name="ZoneTexte 36"/>
          <p:cNvSpPr txBox="1">
            <a:spLocks noChangeArrowheads="1"/>
          </p:cNvSpPr>
          <p:nvPr/>
        </p:nvSpPr>
        <p:spPr bwMode="auto">
          <a:xfrm>
            <a:off x="4232275" y="2798763"/>
            <a:ext cx="28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27" name="Text Box 21"/>
          <p:cNvSpPr txBox="1">
            <a:spLocks noChangeArrowheads="1"/>
          </p:cNvSpPr>
          <p:nvPr/>
        </p:nvSpPr>
        <p:spPr bwMode="auto">
          <a:xfrm>
            <a:off x="5141913" y="1955800"/>
            <a:ext cx="9302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000C"/>
                </a:solidFill>
                <a:latin typeface="Calibri" pitchFamily="34" charset="0"/>
              </a:rPr>
              <a:t> PANDA</a:t>
            </a:r>
          </a:p>
        </p:txBody>
      </p:sp>
      <p:sp>
        <p:nvSpPr>
          <p:cNvPr id="17428" name="Rectangle 22"/>
          <p:cNvSpPr>
            <a:spLocks noChangeArrowheads="1"/>
          </p:cNvSpPr>
          <p:nvPr/>
        </p:nvSpPr>
        <p:spPr bwMode="auto">
          <a:xfrm flipV="1">
            <a:off x="5141913" y="2106613"/>
            <a:ext cx="44450" cy="93662"/>
          </a:xfrm>
          <a:prstGeom prst="rect">
            <a:avLst/>
          </a:prstGeom>
          <a:solidFill>
            <a:srgbClr val="00000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fr-FR" sz="1000">
              <a:latin typeface="Calibri" pitchFamily="34" charset="0"/>
            </a:endParaRPr>
          </a:p>
        </p:txBody>
      </p:sp>
      <p:grpSp>
        <p:nvGrpSpPr>
          <p:cNvPr id="17429" name="Group 44"/>
          <p:cNvGrpSpPr>
            <a:grpSpLocks/>
          </p:cNvGrpSpPr>
          <p:nvPr/>
        </p:nvGrpSpPr>
        <p:grpSpPr bwMode="auto">
          <a:xfrm>
            <a:off x="6019800" y="839788"/>
            <a:ext cx="3179763" cy="2741612"/>
            <a:chOff x="3120" y="1446"/>
            <a:chExt cx="2003" cy="1727"/>
          </a:xfrm>
        </p:grpSpPr>
        <p:pic>
          <p:nvPicPr>
            <p:cNvPr id="17438" name="Picture 4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1446"/>
              <a:ext cx="2003" cy="1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9" name="AutoShape 50"/>
            <p:cNvSpPr>
              <a:spLocks noChangeArrowheads="1"/>
            </p:cNvSpPr>
            <p:nvPr/>
          </p:nvSpPr>
          <p:spPr bwMode="auto">
            <a:xfrm>
              <a:off x="3663" y="262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 defTabSz="45720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PANDA</a:t>
              </a:r>
            </a:p>
          </p:txBody>
        </p:sp>
      </p:grpSp>
      <p:sp>
        <p:nvSpPr>
          <p:cNvPr id="17430" name="AutoShape 95"/>
          <p:cNvSpPr>
            <a:spLocks noChangeArrowheads="1"/>
          </p:cNvSpPr>
          <p:nvPr/>
        </p:nvSpPr>
        <p:spPr bwMode="auto">
          <a:xfrm rot="-915307">
            <a:off x="1979613" y="3373438"/>
            <a:ext cx="936625" cy="217487"/>
          </a:xfrm>
          <a:prstGeom prst="rightArrow">
            <a:avLst>
              <a:gd name="adj1" fmla="val 50000"/>
              <a:gd name="adj2" fmla="val 1076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31" name="ZoneTexte 37"/>
          <p:cNvSpPr txBox="1">
            <a:spLocks noChangeArrowheads="1"/>
          </p:cNvSpPr>
          <p:nvPr/>
        </p:nvSpPr>
        <p:spPr bwMode="auto">
          <a:xfrm>
            <a:off x="107950" y="3644900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32" name="Text Box 47"/>
          <p:cNvSpPr txBox="1">
            <a:spLocks noChangeArrowheads="1"/>
          </p:cNvSpPr>
          <p:nvPr/>
        </p:nvSpPr>
        <p:spPr bwMode="auto">
          <a:xfrm>
            <a:off x="1403350" y="3644900"/>
            <a:ext cx="710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Background rejection &gt; 10</a:t>
            </a:r>
            <a:r>
              <a:rPr lang="fr-FR" baseline="30000"/>
              <a:t>9 </a:t>
            </a:r>
            <a:r>
              <a:rPr lang="fr-FR"/>
              <a:t>  contamination &lt; 1% in each angular bin</a:t>
            </a:r>
          </a:p>
        </p:txBody>
      </p:sp>
      <p:sp>
        <p:nvSpPr>
          <p:cNvPr id="17433" name="Text Box 48"/>
          <p:cNvSpPr txBox="1">
            <a:spLocks noChangeArrowheads="1"/>
          </p:cNvSpPr>
          <p:nvPr/>
        </p:nvSpPr>
        <p:spPr bwMode="auto">
          <a:xfrm>
            <a:off x="1619250" y="5084763"/>
            <a:ext cx="416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ym typeface="Symbol" pitchFamily="18" charset="2"/>
              </a:rPr>
              <a:t> </a:t>
            </a:r>
            <a:r>
              <a:rPr lang="fr-FR"/>
              <a:t>update with PANDARoot in progress</a:t>
            </a:r>
          </a:p>
        </p:txBody>
      </p:sp>
      <p:grpSp>
        <p:nvGrpSpPr>
          <p:cNvPr id="17434" name="Groupe 116"/>
          <p:cNvGrpSpPr>
            <a:grpSpLocks/>
          </p:cNvGrpSpPr>
          <p:nvPr/>
        </p:nvGrpSpPr>
        <p:grpSpPr bwMode="auto">
          <a:xfrm>
            <a:off x="250825" y="5610225"/>
            <a:ext cx="8569325" cy="914400"/>
            <a:chOff x="323528" y="5846792"/>
            <a:chExt cx="8568952" cy="914400"/>
          </a:xfrm>
        </p:grpSpPr>
        <p:sp>
          <p:nvSpPr>
            <p:cNvPr id="76" name="Rectangle 75"/>
            <p:cNvSpPr/>
            <p:nvPr/>
          </p:nvSpPr>
          <p:spPr>
            <a:xfrm>
              <a:off x="323528" y="5846792"/>
              <a:ext cx="8568952" cy="914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Feasibility studies for form factor in the unphysical region (q</a:t>
              </a:r>
              <a:r>
                <a:rPr lang="en-US" baseline="30000" dirty="0"/>
                <a:t>2</a:t>
              </a:r>
              <a:r>
                <a:rPr lang="en-US" dirty="0"/>
                <a:t>&lt;4m</a:t>
              </a:r>
              <a:r>
                <a:rPr lang="en-US" baseline="-25000" dirty="0"/>
                <a:t>p</a:t>
              </a:r>
              <a:r>
                <a:rPr lang="en-US" baseline="30000" dirty="0"/>
                <a:t>2</a:t>
              </a:r>
              <a:r>
                <a:rPr lang="en-US" dirty="0"/>
                <a:t>) with PANDA </a:t>
              </a:r>
              <a:endParaRPr lang="en-US" baseline="300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en-US" dirty="0"/>
                <a:t>in </a:t>
              </a:r>
              <a:r>
                <a:rPr lang="en-US" dirty="0" err="1"/>
                <a:t>pp</a:t>
              </a:r>
              <a:r>
                <a:rPr lang="en-US" dirty="0" err="1">
                  <a:sym typeface="Symbol"/>
                </a:rPr>
                <a:t>e</a:t>
              </a:r>
              <a:r>
                <a:rPr lang="en-US" baseline="30000" dirty="0" err="1">
                  <a:sym typeface="Symbol"/>
                </a:rPr>
                <a:t>+</a:t>
              </a:r>
              <a:r>
                <a:rPr lang="en-US" dirty="0" err="1">
                  <a:sym typeface="Symbol"/>
                </a:rPr>
                <a:t>e</a:t>
              </a:r>
              <a:r>
                <a:rPr lang="en-US" baseline="30000" dirty="0">
                  <a:sym typeface="Symbol"/>
                </a:rPr>
                <a:t>-</a:t>
              </a:r>
              <a:r>
                <a:rPr lang="en-US" dirty="0">
                  <a:sym typeface="Symbol"/>
                </a:rPr>
                <a:t></a:t>
              </a:r>
              <a:r>
                <a:rPr lang="en-US" baseline="30000" dirty="0">
                  <a:sym typeface="Symbol"/>
                </a:rPr>
                <a:t>0   </a:t>
              </a:r>
              <a:r>
                <a:rPr lang="en-US" dirty="0">
                  <a:sym typeface="Symbol"/>
                </a:rPr>
                <a:t>(J. Boucher, </a:t>
              </a:r>
              <a:r>
                <a:rPr lang="en-US" dirty="0" err="1">
                  <a:sym typeface="Symbol"/>
                </a:rPr>
                <a:t>Orsay</a:t>
              </a:r>
              <a:r>
                <a:rPr lang="en-US" dirty="0">
                  <a:sym typeface="Symbol"/>
                </a:rPr>
                <a:t>, PhD 2011)</a:t>
              </a:r>
              <a:endParaRPr lang="en-US" baseline="30000" dirty="0">
                <a:sym typeface="Symbo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en-US" dirty="0">
                  <a:sym typeface="Symbol"/>
                </a:rPr>
                <a:t>In  pd </a:t>
              </a:r>
              <a:r>
                <a:rPr lang="en-US" dirty="0" err="1">
                  <a:sym typeface="Symbol"/>
                </a:rPr>
                <a:t>ne</a:t>
              </a:r>
              <a:r>
                <a:rPr lang="en-US" baseline="30000" dirty="0" err="1">
                  <a:sym typeface="Symbol"/>
                </a:rPr>
                <a:t>+</a:t>
              </a:r>
              <a:r>
                <a:rPr lang="en-US" dirty="0" err="1">
                  <a:sym typeface="Symbol"/>
                </a:rPr>
                <a:t>e</a:t>
              </a:r>
              <a:r>
                <a:rPr lang="en-US" baseline="30000" dirty="0">
                  <a:sym typeface="Symbol"/>
                </a:rPr>
                <a:t>- </a:t>
              </a:r>
              <a:r>
                <a:rPr lang="en-US" dirty="0">
                  <a:sym typeface="Symbol"/>
                </a:rPr>
                <a:t>(H. </a:t>
              </a:r>
              <a:r>
                <a:rPr lang="en-US" dirty="0" err="1">
                  <a:sym typeface="Symbol"/>
                </a:rPr>
                <a:t>Fonvieille</a:t>
              </a:r>
              <a:r>
                <a:rPr lang="en-US" dirty="0">
                  <a:sym typeface="Symbol"/>
                </a:rPr>
                <a:t> and V.A. </a:t>
              </a:r>
              <a:r>
                <a:rPr lang="en-US" dirty="0" err="1">
                  <a:sym typeface="Symbol"/>
                </a:rPr>
                <a:t>Karmanov</a:t>
              </a:r>
              <a:r>
                <a:rPr lang="en-US" dirty="0">
                  <a:sym typeface="Symbol"/>
                </a:rPr>
                <a:t> </a:t>
              </a:r>
              <a:r>
                <a:rPr lang="fr-FR" dirty="0"/>
                <a:t>EPJA42 (2009) 287-298</a:t>
              </a:r>
              <a:r>
                <a:rPr lang="en-US" dirty="0">
                  <a:sym typeface="Symbol"/>
                </a:rPr>
                <a:t>)</a:t>
              </a:r>
              <a:endParaRPr lang="fr-FR" dirty="0"/>
            </a:p>
          </p:txBody>
        </p:sp>
        <p:sp>
          <p:nvSpPr>
            <p:cNvPr id="17436" name="ZoneTexte 114"/>
            <p:cNvSpPr txBox="1">
              <a:spLocks noChangeArrowheads="1"/>
            </p:cNvSpPr>
            <p:nvPr/>
          </p:nvSpPr>
          <p:spPr bwMode="auto">
            <a:xfrm>
              <a:off x="788645" y="6021417"/>
              <a:ext cx="253989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-</a:t>
              </a:r>
              <a:endParaRPr lang="fr-FR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437" name="ZoneTexte 115"/>
            <p:cNvSpPr txBox="1">
              <a:spLocks noChangeArrowheads="1"/>
            </p:cNvSpPr>
            <p:nvPr/>
          </p:nvSpPr>
          <p:spPr bwMode="auto">
            <a:xfrm>
              <a:off x="788410" y="6300028"/>
              <a:ext cx="255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-</a:t>
              </a:r>
              <a:endParaRPr lang="fr-FR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u numéro de diapositive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B8B878F-3B00-4189-8195-73BDCE55B8A0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fr-B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434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Electromagnetic Time-Like form factors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4925" y="854075"/>
          <a:ext cx="2249488" cy="2414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996"/>
              </a:tblGrid>
              <a:tr h="24150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41" name="ZoneTexte 6"/>
          <p:cNvSpPr txBox="1">
            <a:spLocks noChangeArrowheads="1"/>
          </p:cNvSpPr>
          <p:nvPr/>
        </p:nvSpPr>
        <p:spPr bwMode="auto">
          <a:xfrm>
            <a:off x="211138" y="1047750"/>
            <a:ext cx="1803400" cy="3667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ppe</a:t>
            </a:r>
            <a:r>
              <a:rPr lang="en-US" b="1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e</a:t>
            </a:r>
            <a:r>
              <a:rPr lang="en-US" b="1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/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μ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μ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925" y="2622550"/>
            <a:ext cx="2449513" cy="650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latin typeface="Calibri" pitchFamily="34" charset="0"/>
              </a:rPr>
              <a:t>Time Like electro</a:t>
            </a:r>
          </a:p>
          <a:p>
            <a:pPr>
              <a:defRPr/>
            </a:pPr>
            <a:r>
              <a:rPr lang="en-US" b="1">
                <a:latin typeface="Calibri" pitchFamily="34" charset="0"/>
              </a:rPr>
              <a:t>magnetic Form factors</a:t>
            </a:r>
            <a:endParaRPr lang="fr-FR" b="1">
              <a:latin typeface="Calibri" pitchFamily="34" charset="0"/>
            </a:endParaRPr>
          </a:p>
        </p:txBody>
      </p:sp>
      <p:sp>
        <p:nvSpPr>
          <p:cNvPr id="18443" name="ZoneTexte 8"/>
          <p:cNvSpPr txBox="1">
            <a:spLocks noChangeArrowheads="1"/>
          </p:cNvSpPr>
          <p:nvPr/>
        </p:nvSpPr>
        <p:spPr bwMode="auto">
          <a:xfrm>
            <a:off x="922338" y="1973263"/>
            <a:ext cx="70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q</a:t>
            </a:r>
            <a:r>
              <a:rPr lang="en-US" baseline="30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&gt;0</a:t>
            </a:r>
            <a:endParaRPr lang="fr-FR">
              <a:latin typeface="Calibri" pitchFamily="34" charset="0"/>
            </a:endParaRPr>
          </a:p>
        </p:txBody>
      </p:sp>
      <p:grpSp>
        <p:nvGrpSpPr>
          <p:cNvPr id="18444" name="Groupe 141"/>
          <p:cNvGrpSpPr>
            <a:grpSpLocks/>
          </p:cNvGrpSpPr>
          <p:nvPr/>
        </p:nvGrpSpPr>
        <p:grpSpPr bwMode="auto">
          <a:xfrm>
            <a:off x="358775" y="1339850"/>
            <a:ext cx="1800225" cy="1281113"/>
            <a:chOff x="539552" y="4626613"/>
            <a:chExt cx="1584254" cy="962627"/>
          </a:xfrm>
        </p:grpSpPr>
        <p:sp>
          <p:nvSpPr>
            <p:cNvPr id="18" name="Rectangle 17"/>
            <p:cNvSpPr/>
            <p:nvPr/>
          </p:nvSpPr>
          <p:spPr>
            <a:xfrm>
              <a:off x="539552" y="4725620"/>
              <a:ext cx="1511607" cy="86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18457" name="Groupe 82"/>
            <p:cNvGrpSpPr>
              <a:grpSpLocks/>
            </p:cNvGrpSpPr>
            <p:nvPr/>
          </p:nvGrpSpPr>
          <p:grpSpPr bwMode="auto">
            <a:xfrm>
              <a:off x="607500" y="4626613"/>
              <a:ext cx="1516306" cy="858845"/>
              <a:chOff x="6303263" y="2462892"/>
              <a:chExt cx="1516306" cy="858845"/>
            </a:xfrm>
          </p:grpSpPr>
          <p:grpSp>
            <p:nvGrpSpPr>
              <p:cNvPr id="18458" name="Group 6"/>
              <p:cNvGrpSpPr>
                <a:grpSpLocks/>
              </p:cNvGrpSpPr>
              <p:nvPr/>
            </p:nvGrpSpPr>
            <p:grpSpPr bwMode="auto">
              <a:xfrm>
                <a:off x="6303263" y="2462892"/>
                <a:ext cx="1516306" cy="858845"/>
                <a:chOff x="714" y="2348"/>
                <a:chExt cx="2250" cy="1145"/>
              </a:xfrm>
            </p:grpSpPr>
            <p:sp>
              <p:nvSpPr>
                <p:cNvPr id="1846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323" y="3156"/>
                  <a:ext cx="641" cy="33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1600" b="1">
                      <a:latin typeface="Calibri" pitchFamily="34" charset="0"/>
                    </a:rPr>
                    <a:t>e</a:t>
                  </a:r>
                  <a:r>
                    <a:rPr lang="fr-FR" sz="1600" b="1" baseline="30000">
                      <a:latin typeface="Calibri" pitchFamily="34" charset="0"/>
                    </a:rPr>
                    <a:t>+</a:t>
                  </a:r>
                </a:p>
              </p:txBody>
            </p:sp>
            <p:sp>
              <p:nvSpPr>
                <p:cNvPr id="18461" name="Line 8"/>
                <p:cNvSpPr>
                  <a:spLocks noChangeShapeType="1"/>
                </p:cNvSpPr>
                <p:nvPr/>
              </p:nvSpPr>
              <p:spPr bwMode="auto">
                <a:xfrm>
                  <a:off x="1056" y="2863"/>
                  <a:ext cx="528" cy="16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6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56" y="3024"/>
                  <a:ext cx="528" cy="2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6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726" y="2485"/>
                  <a:ext cx="303" cy="33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1600">
                      <a:latin typeface="Calibri" pitchFamily="34" charset="0"/>
                    </a:rPr>
                    <a:t>p</a:t>
                  </a:r>
                </a:p>
              </p:txBody>
            </p:sp>
            <p:sp>
              <p:nvSpPr>
                <p:cNvPr id="1846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14" y="3087"/>
                  <a:ext cx="379" cy="337"/>
                </a:xfrm>
                <a:prstGeom prst="rect">
                  <a:avLst/>
                </a:prstGeom>
                <a:noFill/>
                <a:ln w="28575">
                  <a:noFill/>
                  <a:prstDash val="dash"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sz="1600">
                      <a:latin typeface="Calibri" pitchFamily="34" charset="0"/>
                    </a:rPr>
                    <a:t>p</a:t>
                  </a:r>
                </a:p>
              </p:txBody>
            </p:sp>
            <p:sp>
              <p:nvSpPr>
                <p:cNvPr id="18465" name="Freeform 12"/>
                <p:cNvSpPr>
                  <a:spLocks/>
                </p:cNvSpPr>
                <p:nvPr/>
              </p:nvSpPr>
              <p:spPr bwMode="auto">
                <a:xfrm rot="-2317481">
                  <a:off x="1632" y="2880"/>
                  <a:ext cx="335" cy="265"/>
                </a:xfrm>
                <a:custGeom>
                  <a:avLst/>
                  <a:gdLst>
                    <a:gd name="T0" fmla="*/ 0 w 360"/>
                    <a:gd name="T1" fmla="*/ 4 h 360"/>
                    <a:gd name="T2" fmla="*/ 62 w 360"/>
                    <a:gd name="T3" fmla="*/ 4 h 360"/>
                    <a:gd name="T4" fmla="*/ 32 w 360"/>
                    <a:gd name="T5" fmla="*/ 27 h 360"/>
                    <a:gd name="T6" fmla="*/ 125 w 360"/>
                    <a:gd name="T7" fmla="*/ 19 h 360"/>
                    <a:gd name="T8" fmla="*/ 125 w 360"/>
                    <a:gd name="T9" fmla="*/ 42 h 360"/>
                    <a:gd name="T10" fmla="*/ 218 w 360"/>
                    <a:gd name="T11" fmla="*/ 34 h 360"/>
                    <a:gd name="T12" fmla="*/ 218 w 360"/>
                    <a:gd name="T13" fmla="*/ 57 h 3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0"/>
                    <a:gd name="T22" fmla="*/ 0 h 360"/>
                    <a:gd name="T23" fmla="*/ 360 w 360"/>
                    <a:gd name="T24" fmla="*/ 360 h 3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0" h="360">
                      <a:moveTo>
                        <a:pt x="0" y="24"/>
                      </a:moveTo>
                      <a:cubicBezTo>
                        <a:pt x="44" y="12"/>
                        <a:pt x="88" y="0"/>
                        <a:pt x="96" y="24"/>
                      </a:cubicBezTo>
                      <a:cubicBezTo>
                        <a:pt x="104" y="48"/>
                        <a:pt x="32" y="152"/>
                        <a:pt x="48" y="168"/>
                      </a:cubicBezTo>
                      <a:cubicBezTo>
                        <a:pt x="64" y="184"/>
                        <a:pt x="168" y="104"/>
                        <a:pt x="192" y="120"/>
                      </a:cubicBezTo>
                      <a:cubicBezTo>
                        <a:pt x="216" y="136"/>
                        <a:pt x="168" y="248"/>
                        <a:pt x="192" y="264"/>
                      </a:cubicBezTo>
                      <a:cubicBezTo>
                        <a:pt x="216" y="280"/>
                        <a:pt x="312" y="200"/>
                        <a:pt x="336" y="216"/>
                      </a:cubicBezTo>
                      <a:cubicBezTo>
                        <a:pt x="360" y="232"/>
                        <a:pt x="336" y="336"/>
                        <a:pt x="336" y="36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latin typeface="Calibri" pitchFamily="34" charset="0"/>
                  </a:endParaRPr>
                </a:p>
              </p:txBody>
            </p:sp>
            <p:sp>
              <p:nvSpPr>
                <p:cNvPr id="1846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016" y="2832"/>
                  <a:ext cx="384" cy="17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67" name="Line 14"/>
                <p:cNvSpPr>
                  <a:spLocks noChangeShapeType="1"/>
                </p:cNvSpPr>
                <p:nvPr/>
              </p:nvSpPr>
              <p:spPr bwMode="auto">
                <a:xfrm>
                  <a:off x="2016" y="3024"/>
                  <a:ext cx="336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68" name="Oval 16"/>
                <p:cNvSpPr>
                  <a:spLocks noChangeArrowheads="1"/>
                </p:cNvSpPr>
                <p:nvPr/>
              </p:nvSpPr>
              <p:spPr bwMode="auto">
                <a:xfrm>
                  <a:off x="1536" y="2928"/>
                  <a:ext cx="96" cy="184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latin typeface="Calibri" pitchFamily="34" charset="0"/>
                  </a:endParaRPr>
                </a:p>
              </p:txBody>
            </p:sp>
            <p:sp>
              <p:nvSpPr>
                <p:cNvPr id="1846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39" y="2348"/>
                  <a:ext cx="398" cy="39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2000">
                      <a:latin typeface="Calibri" pitchFamily="34" charset="0"/>
                    </a:rPr>
                    <a:t>-</a:t>
                  </a:r>
                </a:p>
              </p:txBody>
            </p:sp>
          </p:grpSp>
          <p:sp>
            <p:nvSpPr>
              <p:cNvPr id="18459" name="Text Box 21"/>
              <p:cNvSpPr txBox="1">
                <a:spLocks noChangeArrowheads="1"/>
              </p:cNvSpPr>
              <p:nvPr/>
            </p:nvSpPr>
            <p:spPr bwMode="auto">
              <a:xfrm>
                <a:off x="7380749" y="2555897"/>
                <a:ext cx="292081" cy="25278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>
                    <a:latin typeface="Calibri" pitchFamily="34" charset="0"/>
                  </a:rPr>
                  <a:t>e</a:t>
                </a:r>
                <a:r>
                  <a:rPr lang="fr-FR" b="1" baseline="30000">
                    <a:latin typeface="Calibri" pitchFamily="34" charset="0"/>
                  </a:rPr>
                  <a:t>-</a:t>
                </a:r>
                <a:endParaRPr lang="fr-FR" sz="1200" b="1" baseline="30000">
                  <a:latin typeface="Calibri" pitchFamily="34" charset="0"/>
                </a:endParaRPr>
              </a:p>
            </p:txBody>
          </p:sp>
        </p:grpSp>
      </p:grpSp>
      <p:sp>
        <p:nvSpPr>
          <p:cNvPr id="18445" name="ZoneTexte 56"/>
          <p:cNvSpPr txBox="1">
            <a:spLocks noChangeArrowheads="1"/>
          </p:cNvSpPr>
          <p:nvPr/>
        </p:nvSpPr>
        <p:spPr bwMode="auto">
          <a:xfrm>
            <a:off x="246063" y="974725"/>
            <a:ext cx="257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446" name="ZoneTexte 61"/>
          <p:cNvSpPr txBox="1">
            <a:spLocks noChangeArrowheads="1"/>
          </p:cNvSpPr>
          <p:nvPr/>
        </p:nvSpPr>
        <p:spPr bwMode="auto">
          <a:xfrm>
            <a:off x="954088" y="20447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q</a:t>
            </a:r>
            <a:r>
              <a:rPr lang="en-US" baseline="30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&gt;0</a:t>
            </a:r>
            <a:endParaRPr lang="fr-FR">
              <a:latin typeface="Calibri" pitchFamily="34" charset="0"/>
            </a:endParaRPr>
          </a:p>
        </p:txBody>
      </p:sp>
      <p:sp>
        <p:nvSpPr>
          <p:cNvPr id="18447" name="ZoneTexte 81"/>
          <p:cNvSpPr txBox="1">
            <a:spLocks noChangeArrowheads="1"/>
          </p:cNvSpPr>
          <p:nvPr/>
        </p:nvSpPr>
        <p:spPr bwMode="auto">
          <a:xfrm>
            <a:off x="1023938" y="782638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8448" name="ZoneTexte 32"/>
          <p:cNvSpPr txBox="1">
            <a:spLocks noChangeArrowheads="1"/>
          </p:cNvSpPr>
          <p:nvPr/>
        </p:nvSpPr>
        <p:spPr bwMode="auto">
          <a:xfrm>
            <a:off x="2987675" y="981075"/>
            <a:ext cx="5616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ppe</a:t>
            </a:r>
            <a:r>
              <a:rPr lang="en-US" b="1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e</a:t>
            </a:r>
            <a:r>
              <a:rPr lang="en-US" b="1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- </a:t>
            </a:r>
            <a:r>
              <a:rPr lang="fr-FR" i="1">
                <a:solidFill>
                  <a:srgbClr val="8907A3"/>
                </a:solidFill>
                <a:latin typeface="Calibri" pitchFamily="34" charset="0"/>
              </a:rPr>
              <a:t>   </a:t>
            </a:r>
            <a:r>
              <a:rPr lang="en-US" b="1" i="1">
                <a:solidFill>
                  <a:srgbClr val="FF0000"/>
                </a:solidFill>
                <a:latin typeface="Calibri" pitchFamily="34" charset="0"/>
              </a:rPr>
              <a:t>studies with PANDAroot</a:t>
            </a:r>
          </a:p>
          <a:p>
            <a:r>
              <a:rPr lang="en-US" i="1">
                <a:solidFill>
                  <a:srgbClr val="8907A3"/>
                </a:solidFill>
                <a:latin typeface="Calibri" pitchFamily="34" charset="0"/>
              </a:rPr>
              <a:t> A. Dbeyssi PhD Orsay 2013 and PANDA note</a:t>
            </a:r>
            <a:endParaRPr lang="en-US" i="1">
              <a:latin typeface="Calibri" pitchFamily="34" charset="0"/>
            </a:endParaRPr>
          </a:p>
          <a:p>
            <a:r>
              <a:rPr lang="en-US" i="1">
                <a:solidFill>
                  <a:srgbClr val="8907A3"/>
                </a:solidFill>
                <a:latin typeface="Calibri" pitchFamily="34" charset="0"/>
              </a:rPr>
              <a:t>D. Khaneft on-going PhD work in Mainz</a:t>
            </a:r>
            <a:endParaRPr lang="fr-FR" i="1">
              <a:solidFill>
                <a:srgbClr val="8907A3"/>
              </a:solidFill>
              <a:latin typeface="Calibri" pitchFamily="34" charset="0"/>
            </a:endParaRPr>
          </a:p>
        </p:txBody>
      </p:sp>
      <p:sp>
        <p:nvSpPr>
          <p:cNvPr id="18449" name="Text Box 40"/>
          <p:cNvSpPr txBox="1">
            <a:spLocks noChangeArrowheads="1"/>
          </p:cNvSpPr>
          <p:nvPr/>
        </p:nvSpPr>
        <p:spPr bwMode="auto">
          <a:xfrm>
            <a:off x="2771775" y="2420938"/>
            <a:ext cx="5903913" cy="20240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/>
              <a:t>     Pending questions:</a:t>
            </a:r>
          </a:p>
          <a:p>
            <a:pPr marL="342900" indent="-342900">
              <a:buFontTx/>
              <a:buChar char="•"/>
            </a:pPr>
            <a:r>
              <a:rPr lang="fr-FR"/>
              <a:t>Pion rejection power at forward/backward angles</a:t>
            </a:r>
          </a:p>
          <a:p>
            <a:pPr marL="342900" indent="-342900">
              <a:buFontTx/>
              <a:buChar char="•"/>
            </a:pPr>
            <a:r>
              <a:rPr lang="fr-FR"/>
              <a:t>Problems in simulation with oct12 version</a:t>
            </a:r>
          </a:p>
          <a:p>
            <a:pPr marL="342900" indent="-342900"/>
            <a:r>
              <a:rPr lang="fr-FR"/>
              <a:t>  ( EMC resolution, geometry bug,… )</a:t>
            </a:r>
          </a:p>
          <a:p>
            <a:pPr marL="342900" indent="-342900">
              <a:buFontTx/>
              <a:buChar char="•"/>
            </a:pPr>
            <a:r>
              <a:rPr lang="fr-FR"/>
              <a:t>Electron momentum correction ( Bremstrahlung </a:t>
            </a:r>
            <a:r>
              <a:rPr lang="fr-FR">
                <a:sym typeface="Symbol" pitchFamily="18" charset="2"/>
              </a:rPr>
              <a:t> </a:t>
            </a:r>
            <a:r>
              <a:rPr lang="fr-FR"/>
              <a:t>detection)</a:t>
            </a:r>
          </a:p>
          <a:p>
            <a:pPr marL="342900" indent="-342900">
              <a:buFontTx/>
              <a:buChar char="•"/>
            </a:pPr>
            <a:r>
              <a:rPr lang="fr-FR"/>
              <a:t>Radiative corrections</a:t>
            </a:r>
          </a:p>
        </p:txBody>
      </p:sp>
      <p:sp>
        <p:nvSpPr>
          <p:cNvPr id="18450" name="AutoShape 94"/>
          <p:cNvSpPr>
            <a:spLocks noChangeArrowheads="1"/>
          </p:cNvSpPr>
          <p:nvPr/>
        </p:nvSpPr>
        <p:spPr bwMode="auto">
          <a:xfrm rot="5400000">
            <a:off x="4355307" y="2061369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fr-FR"/>
          </a:p>
        </p:txBody>
      </p:sp>
      <p:sp>
        <p:nvSpPr>
          <p:cNvPr id="18452" name="Text Box 47"/>
          <p:cNvSpPr txBox="1">
            <a:spLocks noChangeArrowheads="1"/>
          </p:cNvSpPr>
          <p:nvPr/>
        </p:nvSpPr>
        <p:spPr bwMode="auto">
          <a:xfrm>
            <a:off x="7378700" y="1196975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Several  talks at </a:t>
            </a:r>
          </a:p>
          <a:p>
            <a:r>
              <a:rPr lang="fr-FR"/>
              <a:t>PANDA CMs</a:t>
            </a:r>
          </a:p>
        </p:txBody>
      </p:sp>
      <p:sp>
        <p:nvSpPr>
          <p:cNvPr id="18453" name="ZoneTexte 37"/>
          <p:cNvSpPr txBox="1">
            <a:spLocks noChangeArrowheads="1"/>
          </p:cNvSpPr>
          <p:nvPr/>
        </p:nvSpPr>
        <p:spPr bwMode="auto">
          <a:xfrm>
            <a:off x="2989263" y="836613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454" name="Text Box 40"/>
          <p:cNvSpPr txBox="1">
            <a:spLocks noChangeArrowheads="1"/>
          </p:cNvSpPr>
          <p:nvPr/>
        </p:nvSpPr>
        <p:spPr bwMode="auto">
          <a:xfrm>
            <a:off x="2916238" y="4941888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How to  finalize these PANDAroot analysis ?</a:t>
            </a:r>
          </a:p>
        </p:txBody>
      </p:sp>
      <p:sp>
        <p:nvSpPr>
          <p:cNvPr id="18455" name="AutoShape 94"/>
          <p:cNvSpPr>
            <a:spLocks noChangeArrowheads="1"/>
          </p:cNvSpPr>
          <p:nvPr/>
        </p:nvSpPr>
        <p:spPr bwMode="auto">
          <a:xfrm rot="5400000">
            <a:off x="4571206" y="4580732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3864A7-DAEF-43C1-8744-2D4AE27593ED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fr-B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58484" t="5029"/>
          <a:stretch>
            <a:fillRect/>
          </a:stretch>
        </p:blipFill>
        <p:spPr bwMode="auto">
          <a:xfrm>
            <a:off x="349250" y="981075"/>
            <a:ext cx="2913063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-242888"/>
            <a:ext cx="9144000" cy="1143001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Symbol"/>
              </a:rPr>
              <a:t>First </a:t>
            </a:r>
            <a:r>
              <a:rPr lang="fr-FR" sz="40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Symbol"/>
              </a:rPr>
              <a:t>studies</a:t>
            </a:r>
            <a:r>
              <a:rPr lang="fr-FR" sz="4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Symbol"/>
              </a:rPr>
              <a:t> for  pp</a:t>
            </a:r>
            <a:r>
              <a:rPr lang="fr-FR" sz="4000" baseline="30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Symbol"/>
              </a:rPr>
              <a:t>+</a:t>
            </a:r>
            <a:r>
              <a:rPr lang="fr-FR" sz="4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Symbol"/>
              </a:rPr>
              <a:t></a:t>
            </a:r>
            <a:r>
              <a:rPr lang="fr-FR" sz="4000" baseline="30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Symbol"/>
              </a:rPr>
              <a:t>-</a:t>
            </a:r>
            <a:endParaRPr lang="fr-FR" sz="4000" baseline="30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60" name="ZoneTexte 4"/>
          <p:cNvSpPr txBox="1">
            <a:spLocks noChangeArrowheads="1"/>
          </p:cNvSpPr>
          <p:nvPr/>
        </p:nvSpPr>
        <p:spPr bwMode="auto">
          <a:xfrm>
            <a:off x="5292725" y="-242888"/>
            <a:ext cx="341313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-</a:t>
            </a:r>
            <a:endParaRPr lang="fr-FR" sz="4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61" name="ZoneTexte 6"/>
          <p:cNvSpPr txBox="1">
            <a:spLocks noChangeArrowheads="1"/>
          </p:cNvSpPr>
          <p:nvPr/>
        </p:nvSpPr>
        <p:spPr bwMode="auto">
          <a:xfrm>
            <a:off x="3157538" y="4508500"/>
            <a:ext cx="13430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Pion decays </a:t>
            </a:r>
            <a:endParaRPr lang="fr-FR">
              <a:latin typeface="Calibri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2006600" y="4797425"/>
            <a:ext cx="1008063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132138" y="1052513"/>
            <a:ext cx="1835150" cy="2298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eff</a:t>
            </a:r>
            <a:r>
              <a:rPr lang="en-US" dirty="0"/>
              <a:t>*acc  after PID and kinematical cuts: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ym typeface="Symbol"/>
              </a:rPr>
              <a:t>for </a:t>
            </a:r>
            <a:r>
              <a:rPr lang="fr-FR" baseline="30000" dirty="0">
                <a:sym typeface="Symbol"/>
              </a:rPr>
              <a:t>+</a:t>
            </a:r>
            <a:r>
              <a:rPr lang="fr-FR" dirty="0">
                <a:sym typeface="Symbol"/>
              </a:rPr>
              <a:t></a:t>
            </a:r>
            <a:r>
              <a:rPr lang="fr-FR" baseline="30000" dirty="0">
                <a:sym typeface="Symbol"/>
              </a:rPr>
              <a:t>-</a:t>
            </a:r>
            <a:r>
              <a:rPr lang="en-US" dirty="0"/>
              <a:t>=  50%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                                                   for </a:t>
            </a:r>
            <a:r>
              <a:rPr lang="fr-FR" dirty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+</a:t>
            </a:r>
            <a:r>
              <a:rPr lang="fr-FR" dirty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-</a:t>
            </a:r>
            <a:r>
              <a:rPr lang="en-US" dirty="0"/>
              <a:t>  = 0.02%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(10</a:t>
            </a:r>
            <a:r>
              <a:rPr lang="en-US" baseline="30000" dirty="0"/>
              <a:t>-8</a:t>
            </a:r>
            <a:r>
              <a:rPr lang="en-US" dirty="0"/>
              <a:t> needed !)                                               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140200" y="6091238"/>
            <a:ext cx="4960938" cy="650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Muon</a:t>
            </a:r>
            <a:r>
              <a:rPr lang="en-US" dirty="0"/>
              <a:t> tracking will significantly improve the result,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but  </a:t>
            </a:r>
            <a:r>
              <a:rPr lang="fr-FR" dirty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+</a:t>
            </a:r>
            <a:r>
              <a:rPr lang="fr-FR" dirty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-</a:t>
            </a:r>
            <a:r>
              <a:rPr lang="fr-FR" dirty="0">
                <a:sym typeface="Symbol"/>
              </a:rPr>
              <a:t>  </a:t>
            </a:r>
            <a:r>
              <a:rPr lang="fr-FR" dirty="0" err="1">
                <a:sym typeface="Symbol"/>
              </a:rPr>
              <a:t>subtraction</a:t>
            </a:r>
            <a:r>
              <a:rPr lang="fr-FR" dirty="0">
                <a:sym typeface="Symbol"/>
              </a:rPr>
              <a:t> </a:t>
            </a:r>
            <a:r>
              <a:rPr lang="fr-FR" dirty="0" err="1">
                <a:sym typeface="Symbol"/>
              </a:rPr>
              <a:t>probably</a:t>
            </a:r>
            <a:r>
              <a:rPr lang="fr-FR" dirty="0">
                <a:sym typeface="Symbol"/>
              </a:rPr>
              <a:t> </a:t>
            </a:r>
            <a:r>
              <a:rPr lang="fr-FR" dirty="0" err="1">
                <a:sym typeface="Symbol"/>
              </a:rPr>
              <a:t>necessary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149225" y="6022975"/>
            <a:ext cx="391795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Tracking software (S. </a:t>
            </a:r>
            <a:r>
              <a:rPr lang="en-US" dirty="0" err="1"/>
              <a:t>Spataro</a:t>
            </a:r>
            <a:r>
              <a:rPr lang="en-US" dirty="0"/>
              <a:t>   Torino</a:t>
            </a:r>
            <a:r>
              <a:rPr lang="en-US" normalizeH="1" dirty="0"/>
              <a:t>)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Simulations: I. Zimmerman (HIM Mainz)</a:t>
            </a:r>
            <a:endParaRPr lang="fr-FR" dirty="0"/>
          </a:p>
        </p:txBody>
      </p:sp>
      <p:grpSp>
        <p:nvGrpSpPr>
          <p:cNvPr id="19466" name="Group 13"/>
          <p:cNvGrpSpPr>
            <a:grpSpLocks/>
          </p:cNvGrpSpPr>
          <p:nvPr/>
        </p:nvGrpSpPr>
        <p:grpSpPr bwMode="auto">
          <a:xfrm>
            <a:off x="5148263" y="2924175"/>
            <a:ext cx="8208962" cy="2393950"/>
            <a:chOff x="3334" y="2003"/>
            <a:chExt cx="5171" cy="1508"/>
          </a:xfrm>
        </p:grpSpPr>
        <p:sp>
          <p:nvSpPr>
            <p:cNvPr id="19467" name="ZoneTexte 33"/>
            <p:cNvSpPr txBox="1">
              <a:spLocks noChangeArrowheads="1"/>
            </p:cNvSpPr>
            <p:nvPr/>
          </p:nvSpPr>
          <p:spPr bwMode="auto">
            <a:xfrm>
              <a:off x="3334" y="2069"/>
              <a:ext cx="5171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alibri" pitchFamily="34" charset="0"/>
                  <a:sym typeface="Symbol" pitchFamily="18" charset="2"/>
                </a:rPr>
                <a:t>pp</a:t>
              </a:r>
              <a:r>
                <a:rPr lang="en-US" b="1" baseline="30000">
                  <a:solidFill>
                    <a:srgbClr val="FF0000"/>
                  </a:solidFill>
                  <a:latin typeface="Calibri" pitchFamily="34" charset="0"/>
                  <a:sym typeface="Symbol" pitchFamily="18" charset="2"/>
                </a:rPr>
                <a:t> </a:t>
              </a:r>
              <a:r>
                <a:rPr lang="el-GR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μ</a:t>
              </a:r>
              <a:r>
                <a:rPr lang="en-US" b="1" baseline="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el-GR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μ</a:t>
              </a:r>
              <a:r>
                <a:rPr lang="en-US" b="1" baseline="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  </a:t>
              </a: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analysis</a:t>
              </a:r>
              <a:r>
                <a:rPr lang="en-US" b="1" baseline="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i="1">
                  <a:solidFill>
                    <a:srgbClr val="990099"/>
                  </a:solidFill>
                  <a:latin typeface="Calibri" pitchFamily="34" charset="0"/>
                  <a:cs typeface="Times New Roman" pitchFamily="18" charset="0"/>
                  <a:sym typeface="Symbol" pitchFamily="18" charset="2"/>
                </a:rPr>
                <a:t>:</a:t>
              </a:r>
            </a:p>
            <a:p>
              <a:r>
                <a:rPr lang="en-US" i="1">
                  <a:solidFill>
                    <a:srgbClr val="990099"/>
                  </a:solidFill>
                  <a:latin typeface="Calibri" pitchFamily="34" charset="0"/>
                  <a:cs typeface="Times New Roman" pitchFamily="18" charset="0"/>
                  <a:sym typeface="Symbol" pitchFamily="18" charset="2"/>
                </a:rPr>
                <a:t>I. Zimmermann (HIM Mainz),</a:t>
              </a:r>
            </a:p>
            <a:p>
              <a:r>
                <a:rPr lang="en-US" i="1">
                  <a:solidFill>
                    <a:srgbClr val="990099"/>
                  </a:solidFill>
                  <a:latin typeface="Calibri" pitchFamily="34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i="1">
                  <a:solidFill>
                    <a:srgbClr val="990099"/>
                  </a:solidFill>
                  <a:latin typeface="Calibri" pitchFamily="34" charset="0"/>
                </a:rPr>
                <a:t>on-going PHD work Mainz  </a:t>
              </a:r>
            </a:p>
            <a:p>
              <a:r>
                <a:rPr lang="en-US" i="1">
                  <a:solidFill>
                    <a:srgbClr val="990099"/>
                  </a:solidFill>
                  <a:latin typeface="Calibri" pitchFamily="34" charset="0"/>
                </a:rPr>
                <a:t>talk Tuesday in computing session </a:t>
              </a:r>
            </a:p>
            <a:p>
              <a:r>
                <a:rPr lang="en-US" b="1" i="1">
                  <a:solidFill>
                    <a:srgbClr val="FF0000"/>
                  </a:solidFill>
                  <a:latin typeface="Calibri" pitchFamily="34" charset="0"/>
                </a:rPr>
                <a:t>Work on muon tracking:</a:t>
              </a:r>
              <a:r>
                <a:rPr lang="en-US" b="1" i="1">
                  <a:solidFill>
                    <a:srgbClr val="990099"/>
                  </a:solidFill>
                  <a:latin typeface="Calibri" pitchFamily="34" charset="0"/>
                </a:rPr>
                <a:t> </a:t>
              </a:r>
            </a:p>
            <a:p>
              <a:r>
                <a:rPr lang="en-US" i="1">
                  <a:solidFill>
                    <a:srgbClr val="990099"/>
                  </a:solidFill>
                  <a:latin typeface="Calibri" pitchFamily="34" charset="0"/>
                </a:rPr>
                <a:t>Stefano, Hifeng, Ronald,…. </a:t>
              </a:r>
            </a:p>
            <a:p>
              <a:r>
                <a:rPr lang="en-US" i="1">
                  <a:solidFill>
                    <a:srgbClr val="990099"/>
                  </a:solidFill>
                  <a:latin typeface="Calibri" pitchFamily="34" charset="0"/>
                </a:rPr>
                <a:t>What </a:t>
              </a:r>
              <a:r>
                <a:rPr lang="en-US" i="1">
                  <a:solidFill>
                    <a:srgbClr val="990099"/>
                  </a:solidFill>
                  <a:latin typeface="Calibri" pitchFamily="34" charset="0"/>
                  <a:sym typeface="Symbol" pitchFamily="18" charset="2"/>
                </a:rPr>
                <a:t>/µ discrimination power can be </a:t>
              </a:r>
            </a:p>
            <a:p>
              <a:r>
                <a:rPr lang="en-US" i="1">
                  <a:solidFill>
                    <a:srgbClr val="990099"/>
                  </a:solidFill>
                  <a:latin typeface="Calibri" pitchFamily="34" charset="0"/>
                  <a:sym typeface="Symbol" pitchFamily="18" charset="2"/>
                </a:rPr>
                <a:t>reached ?</a:t>
              </a:r>
              <a:endParaRPr lang="en-US">
                <a:solidFill>
                  <a:srgbClr val="990099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3350" y="2003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417763" y="5678488"/>
            <a:ext cx="900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ym typeface="Symbol" pitchFamily="18" charset="2"/>
              </a:rPr>
              <a:t> (deg)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 rot="16200000">
            <a:off x="-1440656" y="3680619"/>
            <a:ext cx="3744912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Number of MDT layers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D8EA4-92CA-4CBD-8B06-4CD069F75A61}" type="slidenum">
              <a:rPr lang="fr-BE"/>
              <a:pPr>
                <a:defRPr/>
              </a:pPr>
              <a:t>7</a:t>
            </a:fld>
            <a:endParaRPr lang="fr-BE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3461" t="80989" r="39423" b="8029"/>
          <a:stretch>
            <a:fillRect/>
          </a:stretch>
        </p:blipFill>
        <p:spPr bwMode="auto">
          <a:xfrm>
            <a:off x="720725" y="3508375"/>
            <a:ext cx="44100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ZoneTexte 34"/>
          <p:cNvSpPr txBox="1">
            <a:spLocks noChangeArrowheads="1"/>
          </p:cNvSpPr>
          <p:nvPr/>
        </p:nvSpPr>
        <p:spPr bwMode="auto">
          <a:xfrm>
            <a:off x="576263" y="2501900"/>
            <a:ext cx="68040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Radiative corrections for </a:t>
            </a:r>
            <a:r>
              <a:rPr lang="en-US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ppe</a:t>
            </a:r>
            <a:r>
              <a:rPr lang="en-US" b="1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e</a:t>
            </a:r>
            <a:r>
              <a:rPr lang="en-US" b="1" baseline="30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- </a:t>
            </a:r>
            <a:endParaRPr lang="en-US" b="1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b="1">
                <a:latin typeface="Calibri" pitchFamily="34" charset="0"/>
              </a:rPr>
              <a:t> models </a:t>
            </a:r>
          </a:p>
          <a:p>
            <a:pPr lvl="1">
              <a:buFont typeface="Courier New" pitchFamily="49" charset="0"/>
              <a:buChar char="o"/>
            </a:pPr>
            <a:r>
              <a:rPr lang="en-US" b="1">
                <a:latin typeface="Calibri" pitchFamily="34" charset="0"/>
              </a:rPr>
              <a:t> without radiation from hadrons ; PHOTOS event generator </a:t>
            </a:r>
          </a:p>
          <a:p>
            <a:pPr lvl="1">
              <a:buFont typeface="Courier New" pitchFamily="49" charset="0"/>
              <a:buChar char="o"/>
            </a:pPr>
            <a:r>
              <a:rPr lang="en-US" b="1">
                <a:latin typeface="Calibri" pitchFamily="34" charset="0"/>
              </a:rPr>
              <a:t> with radiation from hadrons </a:t>
            </a:r>
          </a:p>
          <a:p>
            <a:endParaRPr lang="en-US" b="1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b="1">
                <a:latin typeface="Calibri" pitchFamily="34" charset="0"/>
              </a:rPr>
              <a:t>  studies with PHOTOS generator </a:t>
            </a:r>
            <a:r>
              <a:rPr lang="en-US">
                <a:latin typeface="Calibri" pitchFamily="34" charset="0"/>
              </a:rPr>
              <a:t>:  </a:t>
            </a:r>
            <a:r>
              <a:rPr lang="en-US" i="1">
                <a:solidFill>
                  <a:srgbClr val="8907A3"/>
                </a:solidFill>
                <a:latin typeface="Calibri" pitchFamily="34" charset="0"/>
              </a:rPr>
              <a:t>A. Dbeyssi PhD 2013, Orsay</a:t>
            </a: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 </a:t>
            </a:r>
            <a:r>
              <a:rPr lang="en-US" b="1">
                <a:latin typeface="Calibri" pitchFamily="34" charset="0"/>
              </a:rPr>
              <a:t>studies with Van de Wiele’s model </a:t>
            </a:r>
          </a:p>
          <a:p>
            <a:pPr>
              <a:buFont typeface="Arial" charset="0"/>
              <a:buChar char="•"/>
            </a:pPr>
            <a:r>
              <a:rPr lang="en-US" b="1">
                <a:latin typeface="Calibri" pitchFamily="34" charset="0"/>
              </a:rPr>
              <a:t>  method for radiative corrections</a:t>
            </a:r>
          </a:p>
          <a:p>
            <a:pPr>
              <a:buFont typeface="Arial" charset="0"/>
              <a:buChar char="•"/>
            </a:pPr>
            <a:r>
              <a:rPr lang="en-US" b="1">
                <a:latin typeface="Calibri" pitchFamily="34" charset="0"/>
              </a:rPr>
              <a:t>  effect of Bremsstrahlung photon detection</a:t>
            </a:r>
            <a:endParaRPr lang="fr-FR" b="1" i="1">
              <a:solidFill>
                <a:srgbClr val="990099"/>
              </a:solidFill>
              <a:latin typeface="Calibri" pitchFamily="34" charset="0"/>
            </a:endParaRPr>
          </a:p>
        </p:txBody>
      </p:sp>
      <p:sp>
        <p:nvSpPr>
          <p:cNvPr id="20484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25538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Radiative corrections </a:t>
            </a:r>
          </a:p>
        </p:txBody>
      </p:sp>
      <p:sp>
        <p:nvSpPr>
          <p:cNvPr id="20485" name="ZoneTexte 38"/>
          <p:cNvSpPr txBox="1">
            <a:spLocks noChangeArrowheads="1"/>
          </p:cNvSpPr>
          <p:nvPr/>
        </p:nvSpPr>
        <p:spPr bwMode="auto">
          <a:xfrm>
            <a:off x="-1549400" y="5805488"/>
            <a:ext cx="25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486" name="ZoneTexte 40"/>
          <p:cNvSpPr txBox="1">
            <a:spLocks noChangeArrowheads="1"/>
          </p:cNvSpPr>
          <p:nvPr/>
        </p:nvSpPr>
        <p:spPr bwMode="auto">
          <a:xfrm>
            <a:off x="4679950" y="3508375"/>
            <a:ext cx="2159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latin typeface="Calibri" pitchFamily="34" charset="0"/>
              </a:rPr>
              <a:t>Orsay-Dubna</a:t>
            </a:r>
          </a:p>
          <a:p>
            <a:r>
              <a:rPr lang="en-US" sz="1400" i="1">
                <a:latin typeface="Calibri" pitchFamily="34" charset="0"/>
              </a:rPr>
              <a:t>Orsay</a:t>
            </a:r>
            <a:endParaRPr lang="fr-FR" sz="1400" i="1">
              <a:latin typeface="Calibri" pitchFamily="34" charset="0"/>
            </a:endParaRPr>
          </a:p>
        </p:txBody>
      </p:sp>
      <p:sp>
        <p:nvSpPr>
          <p:cNvPr id="20487" name="ZoneTexte 37"/>
          <p:cNvSpPr txBox="1">
            <a:spLocks noChangeArrowheads="1"/>
          </p:cNvSpPr>
          <p:nvPr/>
        </p:nvSpPr>
        <p:spPr bwMode="auto">
          <a:xfrm>
            <a:off x="2962275" y="2349500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488" name="AutoShape 71"/>
          <p:cNvSpPr>
            <a:spLocks/>
          </p:cNvSpPr>
          <p:nvPr/>
        </p:nvSpPr>
        <p:spPr bwMode="auto">
          <a:xfrm>
            <a:off x="4932363" y="4581525"/>
            <a:ext cx="144462" cy="647700"/>
          </a:xfrm>
          <a:prstGeom prst="righ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89" name="Text Box 73"/>
          <p:cNvSpPr txBox="1">
            <a:spLocks noChangeArrowheads="1"/>
          </p:cNvSpPr>
          <p:nvPr/>
        </p:nvSpPr>
        <p:spPr bwMode="auto">
          <a:xfrm>
            <a:off x="5237163" y="4581525"/>
            <a:ext cx="33591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1600" b="1">
                <a:solidFill>
                  <a:srgbClr val="990099"/>
                </a:solidFill>
              </a:rPr>
              <a:t>B. Ma, on-going PHD work Orsay</a:t>
            </a:r>
          </a:p>
          <a:p>
            <a:pPr>
              <a:buFont typeface="Arial" charset="0"/>
              <a:buNone/>
            </a:pPr>
            <a:r>
              <a:rPr lang="en-US" i="1"/>
              <a:t>talk at December PANDA CM</a:t>
            </a:r>
            <a:endParaRPr lang="fr-FR" b="1"/>
          </a:p>
        </p:txBody>
      </p:sp>
      <p:grpSp>
        <p:nvGrpSpPr>
          <p:cNvPr id="20490" name="Group 75"/>
          <p:cNvGrpSpPr>
            <a:grpSpLocks/>
          </p:cNvGrpSpPr>
          <p:nvPr/>
        </p:nvGrpSpPr>
        <p:grpSpPr bwMode="auto">
          <a:xfrm>
            <a:off x="1001713" y="1196975"/>
            <a:ext cx="5416550" cy="1368425"/>
            <a:chOff x="631" y="754"/>
            <a:chExt cx="3412" cy="862"/>
          </a:xfrm>
        </p:grpSpPr>
        <p:grpSp>
          <p:nvGrpSpPr>
            <p:cNvPr id="20491" name="Group 56"/>
            <p:cNvGrpSpPr>
              <a:grpSpLocks/>
            </p:cNvGrpSpPr>
            <p:nvPr/>
          </p:nvGrpSpPr>
          <p:grpSpPr bwMode="auto">
            <a:xfrm>
              <a:off x="631" y="754"/>
              <a:ext cx="1134" cy="807"/>
              <a:chOff x="1742" y="754"/>
              <a:chExt cx="1134" cy="807"/>
            </a:xfrm>
          </p:grpSpPr>
          <p:sp>
            <p:nvSpPr>
              <p:cNvPr id="20509" name="ZoneTexte 8"/>
              <p:cNvSpPr txBox="1">
                <a:spLocks noChangeArrowheads="1"/>
              </p:cNvSpPr>
              <p:nvPr/>
            </p:nvSpPr>
            <p:spPr bwMode="auto">
              <a:xfrm>
                <a:off x="2146" y="1162"/>
                <a:ext cx="442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q</a:t>
                </a:r>
                <a:r>
                  <a:rPr lang="en-US" baseline="30000">
                    <a:latin typeface="Calibri" pitchFamily="34" charset="0"/>
                  </a:rPr>
                  <a:t>2</a:t>
                </a:r>
                <a:r>
                  <a:rPr lang="en-US">
                    <a:latin typeface="Calibri" pitchFamily="34" charset="0"/>
                  </a:rPr>
                  <a:t>&gt;0</a:t>
                </a:r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3" name="Rectangle 17"/>
              <p:cNvSpPr/>
              <p:nvPr/>
            </p:nvSpPr>
            <p:spPr>
              <a:xfrm>
                <a:off x="1742" y="837"/>
                <a:ext cx="1082" cy="7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0511" name="Text Box 7"/>
              <p:cNvSpPr txBox="1">
                <a:spLocks noChangeArrowheads="1"/>
              </p:cNvSpPr>
              <p:nvPr/>
            </p:nvSpPr>
            <p:spPr bwMode="auto">
              <a:xfrm>
                <a:off x="2567" y="1262"/>
                <a:ext cx="309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600" b="1">
                    <a:latin typeface="Calibri" pitchFamily="34" charset="0"/>
                  </a:rPr>
                  <a:t>e</a:t>
                </a:r>
                <a:r>
                  <a:rPr lang="fr-FR" sz="1600" b="1" baseline="30000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20512" name="Line 8"/>
              <p:cNvSpPr>
                <a:spLocks noChangeShapeType="1"/>
              </p:cNvSpPr>
              <p:nvPr/>
            </p:nvSpPr>
            <p:spPr bwMode="auto">
              <a:xfrm>
                <a:off x="1956" y="1078"/>
                <a:ext cx="255" cy="1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13" name="Line 9"/>
              <p:cNvSpPr>
                <a:spLocks noChangeShapeType="1"/>
              </p:cNvSpPr>
              <p:nvPr/>
            </p:nvSpPr>
            <p:spPr bwMode="auto">
              <a:xfrm flipV="1">
                <a:off x="1956" y="1179"/>
                <a:ext cx="255" cy="1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14" name="Text Box 10"/>
              <p:cNvSpPr txBox="1">
                <a:spLocks noChangeArrowheads="1"/>
              </p:cNvSpPr>
              <p:nvPr/>
            </p:nvSpPr>
            <p:spPr bwMode="auto">
              <a:xfrm>
                <a:off x="1797" y="840"/>
                <a:ext cx="146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600" b="1">
                    <a:latin typeface="Calibri" pitchFamily="34" charset="0"/>
                  </a:rPr>
                  <a:t>p</a:t>
                </a:r>
              </a:p>
            </p:txBody>
          </p:sp>
          <p:sp>
            <p:nvSpPr>
              <p:cNvPr id="20515" name="Text Box 11"/>
              <p:cNvSpPr txBox="1">
                <a:spLocks noChangeArrowheads="1"/>
              </p:cNvSpPr>
              <p:nvPr/>
            </p:nvSpPr>
            <p:spPr bwMode="auto">
              <a:xfrm>
                <a:off x="1791" y="1219"/>
                <a:ext cx="185" cy="212"/>
              </a:xfrm>
              <a:prstGeom prst="rect">
                <a:avLst/>
              </a:prstGeom>
              <a:noFill/>
              <a:ln w="28575">
                <a:noFill/>
                <a:prstDash val="dash"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>
                    <a:latin typeface="Calibri" pitchFamily="34" charset="0"/>
                  </a:rPr>
                  <a:t>p</a:t>
                </a:r>
              </a:p>
            </p:txBody>
          </p:sp>
          <p:sp>
            <p:nvSpPr>
              <p:cNvPr id="20516" name="Freeform 12"/>
              <p:cNvSpPr>
                <a:spLocks/>
              </p:cNvSpPr>
              <p:nvPr/>
            </p:nvSpPr>
            <p:spPr bwMode="auto">
              <a:xfrm rot="-2317481">
                <a:off x="2234" y="1089"/>
                <a:ext cx="161" cy="166"/>
              </a:xfrm>
              <a:custGeom>
                <a:avLst/>
                <a:gdLst>
                  <a:gd name="T0" fmla="*/ 0 w 360"/>
                  <a:gd name="T1" fmla="*/ 366 h 360"/>
                  <a:gd name="T2" fmla="*/ 1220 w 360"/>
                  <a:gd name="T3" fmla="*/ 366 h 360"/>
                  <a:gd name="T4" fmla="*/ 610 w 360"/>
                  <a:gd name="T5" fmla="*/ 2564 h 360"/>
                  <a:gd name="T6" fmla="*/ 2439 w 360"/>
                  <a:gd name="T7" fmla="*/ 1831 h 360"/>
                  <a:gd name="T8" fmla="*/ 2439 w 360"/>
                  <a:gd name="T9" fmla="*/ 4029 h 360"/>
                  <a:gd name="T10" fmla="*/ 4267 w 360"/>
                  <a:gd name="T11" fmla="*/ 3296 h 360"/>
                  <a:gd name="T12" fmla="*/ 4267 w 360"/>
                  <a:gd name="T13" fmla="*/ 5494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0"/>
                  <a:gd name="T22" fmla="*/ 0 h 360"/>
                  <a:gd name="T23" fmla="*/ 360 w 36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0" h="360">
                    <a:moveTo>
                      <a:pt x="0" y="24"/>
                    </a:moveTo>
                    <a:cubicBezTo>
                      <a:pt x="44" y="12"/>
                      <a:pt x="88" y="0"/>
                      <a:pt x="96" y="24"/>
                    </a:cubicBezTo>
                    <a:cubicBezTo>
                      <a:pt x="104" y="48"/>
                      <a:pt x="32" y="152"/>
                      <a:pt x="48" y="168"/>
                    </a:cubicBezTo>
                    <a:cubicBezTo>
                      <a:pt x="64" y="184"/>
                      <a:pt x="168" y="104"/>
                      <a:pt x="192" y="120"/>
                    </a:cubicBezTo>
                    <a:cubicBezTo>
                      <a:pt x="216" y="136"/>
                      <a:pt x="168" y="248"/>
                      <a:pt x="192" y="264"/>
                    </a:cubicBezTo>
                    <a:cubicBezTo>
                      <a:pt x="216" y="280"/>
                      <a:pt x="312" y="200"/>
                      <a:pt x="336" y="216"/>
                    </a:cubicBezTo>
                    <a:cubicBezTo>
                      <a:pt x="360" y="232"/>
                      <a:pt x="336" y="336"/>
                      <a:pt x="336" y="36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20517" name="Line 13"/>
              <p:cNvSpPr>
                <a:spLocks noChangeShapeType="1"/>
              </p:cNvSpPr>
              <p:nvPr/>
            </p:nvSpPr>
            <p:spPr bwMode="auto">
              <a:xfrm flipV="1">
                <a:off x="2419" y="1058"/>
                <a:ext cx="185" cy="1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18" name="Line 14"/>
              <p:cNvSpPr>
                <a:spLocks noChangeShapeType="1"/>
              </p:cNvSpPr>
              <p:nvPr/>
            </p:nvSpPr>
            <p:spPr bwMode="auto">
              <a:xfrm>
                <a:off x="2419" y="1179"/>
                <a:ext cx="162" cy="1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19" name="Oval 16"/>
              <p:cNvSpPr>
                <a:spLocks noChangeArrowheads="1"/>
              </p:cNvSpPr>
              <p:nvPr/>
            </p:nvSpPr>
            <p:spPr bwMode="auto">
              <a:xfrm>
                <a:off x="2187" y="1119"/>
                <a:ext cx="47" cy="115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20520" name="Text Box 15"/>
              <p:cNvSpPr txBox="1">
                <a:spLocks noChangeArrowheads="1"/>
              </p:cNvSpPr>
              <p:nvPr/>
            </p:nvSpPr>
            <p:spPr bwMode="auto">
              <a:xfrm>
                <a:off x="1803" y="754"/>
                <a:ext cx="192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2000">
                    <a:latin typeface="Calibri" pitchFamily="34" charset="0"/>
                  </a:rPr>
                  <a:t>-</a:t>
                </a:r>
              </a:p>
            </p:txBody>
          </p:sp>
          <p:sp>
            <p:nvSpPr>
              <p:cNvPr id="20521" name="Text Box 21"/>
              <p:cNvSpPr txBox="1">
                <a:spLocks noChangeArrowheads="1"/>
              </p:cNvSpPr>
              <p:nvPr/>
            </p:nvSpPr>
            <p:spPr bwMode="auto">
              <a:xfrm>
                <a:off x="2562" y="832"/>
                <a:ext cx="209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 b="1">
                    <a:latin typeface="Calibri" pitchFamily="34" charset="0"/>
                  </a:rPr>
                  <a:t>e</a:t>
                </a:r>
                <a:r>
                  <a:rPr lang="fr-FR" b="1" baseline="30000">
                    <a:latin typeface="Calibri" pitchFamily="34" charset="0"/>
                  </a:rPr>
                  <a:t>-</a:t>
                </a:r>
                <a:endParaRPr lang="fr-FR" sz="1200" b="1" baseline="30000">
                  <a:latin typeface="Calibri" pitchFamily="34" charset="0"/>
                </a:endParaRPr>
              </a:p>
            </p:txBody>
          </p:sp>
          <p:sp>
            <p:nvSpPr>
              <p:cNvPr id="20522" name="Freeform 12"/>
              <p:cNvSpPr>
                <a:spLocks/>
              </p:cNvSpPr>
              <p:nvPr/>
            </p:nvSpPr>
            <p:spPr bwMode="auto">
              <a:xfrm rot="19282519" flipH="1">
                <a:off x="2440" y="1267"/>
                <a:ext cx="105" cy="98"/>
              </a:xfrm>
              <a:custGeom>
                <a:avLst/>
                <a:gdLst>
                  <a:gd name="T0" fmla="*/ 0 w 360"/>
                  <a:gd name="T1" fmla="*/ 16 h 360"/>
                  <a:gd name="T2" fmla="*/ 94 w 360"/>
                  <a:gd name="T3" fmla="*/ 16 h 360"/>
                  <a:gd name="T4" fmla="*/ 47 w 360"/>
                  <a:gd name="T5" fmla="*/ 109 h 360"/>
                  <a:gd name="T6" fmla="*/ 188 w 360"/>
                  <a:gd name="T7" fmla="*/ 78 h 360"/>
                  <a:gd name="T8" fmla="*/ 188 w 360"/>
                  <a:gd name="T9" fmla="*/ 170 h 360"/>
                  <a:gd name="T10" fmla="*/ 328 w 360"/>
                  <a:gd name="T11" fmla="*/ 140 h 360"/>
                  <a:gd name="T12" fmla="*/ 328 w 360"/>
                  <a:gd name="T13" fmla="*/ 232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0"/>
                  <a:gd name="T22" fmla="*/ 0 h 360"/>
                  <a:gd name="T23" fmla="*/ 360 w 36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0" h="360">
                    <a:moveTo>
                      <a:pt x="0" y="24"/>
                    </a:moveTo>
                    <a:cubicBezTo>
                      <a:pt x="44" y="12"/>
                      <a:pt x="88" y="0"/>
                      <a:pt x="96" y="24"/>
                    </a:cubicBezTo>
                    <a:cubicBezTo>
                      <a:pt x="104" y="48"/>
                      <a:pt x="32" y="152"/>
                      <a:pt x="48" y="168"/>
                    </a:cubicBezTo>
                    <a:cubicBezTo>
                      <a:pt x="64" y="184"/>
                      <a:pt x="168" y="104"/>
                      <a:pt x="192" y="120"/>
                    </a:cubicBezTo>
                    <a:cubicBezTo>
                      <a:pt x="216" y="136"/>
                      <a:pt x="168" y="248"/>
                      <a:pt x="192" y="264"/>
                    </a:cubicBezTo>
                    <a:cubicBezTo>
                      <a:pt x="216" y="280"/>
                      <a:pt x="312" y="200"/>
                      <a:pt x="336" y="216"/>
                    </a:cubicBezTo>
                    <a:cubicBezTo>
                      <a:pt x="360" y="232"/>
                      <a:pt x="336" y="336"/>
                      <a:pt x="336" y="36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20523" name="Text Box 58"/>
              <p:cNvSpPr txBox="1">
                <a:spLocks noChangeArrowheads="1"/>
              </p:cNvSpPr>
              <p:nvPr/>
            </p:nvSpPr>
            <p:spPr bwMode="auto">
              <a:xfrm>
                <a:off x="2290" y="1253"/>
                <a:ext cx="17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>
                    <a:sym typeface="Symbol" pitchFamily="18" charset="2"/>
                  </a:rPr>
                  <a:t></a:t>
                </a:r>
              </a:p>
            </p:txBody>
          </p:sp>
        </p:grpSp>
        <p:sp>
          <p:nvSpPr>
            <p:cNvPr id="20492" name="Text Box 59"/>
            <p:cNvSpPr txBox="1">
              <a:spLocks noChangeArrowheads="1"/>
            </p:cNvSpPr>
            <p:nvPr/>
          </p:nvSpPr>
          <p:spPr bwMode="auto">
            <a:xfrm>
              <a:off x="3515" y="1117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+ ……</a:t>
              </a:r>
            </a:p>
          </p:txBody>
        </p:sp>
        <p:sp>
          <p:nvSpPr>
            <p:cNvPr id="20493" name="ZoneTexte 8"/>
            <p:cNvSpPr txBox="1">
              <a:spLocks noChangeArrowheads="1"/>
            </p:cNvSpPr>
            <p:nvPr/>
          </p:nvSpPr>
          <p:spPr bwMode="auto">
            <a:xfrm>
              <a:off x="2627" y="1217"/>
              <a:ext cx="44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q</a:t>
              </a:r>
              <a:r>
                <a:rPr lang="en-US" baseline="30000">
                  <a:latin typeface="Calibri" pitchFamily="34" charset="0"/>
                </a:rPr>
                <a:t>2</a:t>
              </a:r>
              <a:r>
                <a:rPr lang="en-US">
                  <a:latin typeface="Calibri" pitchFamily="34" charset="0"/>
                </a:rPr>
                <a:t>&gt;0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23" y="892"/>
              <a:ext cx="1082" cy="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0495" name="Text Box 7"/>
            <p:cNvSpPr txBox="1">
              <a:spLocks noChangeArrowheads="1"/>
            </p:cNvSpPr>
            <p:nvPr/>
          </p:nvSpPr>
          <p:spPr bwMode="auto">
            <a:xfrm>
              <a:off x="3048" y="1317"/>
              <a:ext cx="309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 b="1">
                  <a:latin typeface="Calibri" pitchFamily="34" charset="0"/>
                </a:rPr>
                <a:t>e</a:t>
              </a:r>
              <a:r>
                <a:rPr lang="fr-FR" sz="1600" b="1" baseline="30000">
                  <a:latin typeface="Calibri" pitchFamily="34" charset="0"/>
                </a:rPr>
                <a:t>+</a:t>
              </a:r>
            </a:p>
          </p:txBody>
        </p:sp>
        <p:sp>
          <p:nvSpPr>
            <p:cNvPr id="20496" name="Line 8"/>
            <p:cNvSpPr>
              <a:spLocks noChangeShapeType="1"/>
            </p:cNvSpPr>
            <p:nvPr/>
          </p:nvSpPr>
          <p:spPr bwMode="auto">
            <a:xfrm>
              <a:off x="2437" y="1133"/>
              <a:ext cx="255" cy="1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7" name="Line 9"/>
            <p:cNvSpPr>
              <a:spLocks noChangeShapeType="1"/>
            </p:cNvSpPr>
            <p:nvPr/>
          </p:nvSpPr>
          <p:spPr bwMode="auto">
            <a:xfrm flipV="1">
              <a:off x="2437" y="1234"/>
              <a:ext cx="255" cy="1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8" name="Text Box 10"/>
            <p:cNvSpPr txBox="1">
              <a:spLocks noChangeArrowheads="1"/>
            </p:cNvSpPr>
            <p:nvPr/>
          </p:nvSpPr>
          <p:spPr bwMode="auto">
            <a:xfrm>
              <a:off x="2278" y="895"/>
              <a:ext cx="146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 b="1">
                  <a:latin typeface="Calibri" pitchFamily="34" charset="0"/>
                </a:rPr>
                <a:t>p</a:t>
              </a:r>
            </a:p>
          </p:txBody>
        </p:sp>
        <p:sp>
          <p:nvSpPr>
            <p:cNvPr id="20499" name="Text Box 11"/>
            <p:cNvSpPr txBox="1">
              <a:spLocks noChangeArrowheads="1"/>
            </p:cNvSpPr>
            <p:nvPr/>
          </p:nvSpPr>
          <p:spPr bwMode="auto">
            <a:xfrm>
              <a:off x="2272" y="1274"/>
              <a:ext cx="185" cy="212"/>
            </a:xfrm>
            <a:prstGeom prst="rect">
              <a:avLst/>
            </a:prstGeom>
            <a:noFill/>
            <a:ln w="2857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>
                  <a:latin typeface="Calibri" pitchFamily="34" charset="0"/>
                </a:rPr>
                <a:t>p</a:t>
              </a:r>
            </a:p>
          </p:txBody>
        </p:sp>
        <p:sp>
          <p:nvSpPr>
            <p:cNvPr id="20500" name="Freeform 12"/>
            <p:cNvSpPr>
              <a:spLocks/>
            </p:cNvSpPr>
            <p:nvPr/>
          </p:nvSpPr>
          <p:spPr bwMode="auto">
            <a:xfrm rot="-2317481">
              <a:off x="2715" y="1144"/>
              <a:ext cx="161" cy="166"/>
            </a:xfrm>
            <a:custGeom>
              <a:avLst/>
              <a:gdLst>
                <a:gd name="T0" fmla="*/ 0 w 360"/>
                <a:gd name="T1" fmla="*/ 581385 h 360"/>
                <a:gd name="T2" fmla="*/ 1935714 w 360"/>
                <a:gd name="T3" fmla="*/ 581385 h 360"/>
                <a:gd name="T4" fmla="*/ 967844 w 360"/>
                <a:gd name="T5" fmla="*/ 4069756 h 360"/>
                <a:gd name="T6" fmla="*/ 3871428 w 360"/>
                <a:gd name="T7" fmla="*/ 2906988 h 360"/>
                <a:gd name="T8" fmla="*/ 3871428 w 360"/>
                <a:gd name="T9" fmla="*/ 6395360 h 360"/>
                <a:gd name="T10" fmla="*/ 6774987 w 360"/>
                <a:gd name="T11" fmla="*/ 5232560 h 360"/>
                <a:gd name="T12" fmla="*/ 6774987 w 360"/>
                <a:gd name="T13" fmla="*/ 8720932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0"/>
                <a:gd name="T22" fmla="*/ 0 h 360"/>
                <a:gd name="T23" fmla="*/ 360 w 360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0" h="360">
                  <a:moveTo>
                    <a:pt x="0" y="24"/>
                  </a:moveTo>
                  <a:cubicBezTo>
                    <a:pt x="44" y="12"/>
                    <a:pt x="88" y="0"/>
                    <a:pt x="96" y="24"/>
                  </a:cubicBezTo>
                  <a:cubicBezTo>
                    <a:pt x="104" y="48"/>
                    <a:pt x="32" y="152"/>
                    <a:pt x="48" y="168"/>
                  </a:cubicBezTo>
                  <a:cubicBezTo>
                    <a:pt x="64" y="184"/>
                    <a:pt x="168" y="104"/>
                    <a:pt x="192" y="120"/>
                  </a:cubicBezTo>
                  <a:cubicBezTo>
                    <a:pt x="216" y="136"/>
                    <a:pt x="168" y="248"/>
                    <a:pt x="192" y="264"/>
                  </a:cubicBezTo>
                  <a:cubicBezTo>
                    <a:pt x="216" y="280"/>
                    <a:pt x="312" y="200"/>
                    <a:pt x="336" y="216"/>
                  </a:cubicBezTo>
                  <a:cubicBezTo>
                    <a:pt x="360" y="232"/>
                    <a:pt x="336" y="336"/>
                    <a:pt x="336" y="36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501" name="Line 13"/>
            <p:cNvSpPr>
              <a:spLocks noChangeShapeType="1"/>
            </p:cNvSpPr>
            <p:nvPr/>
          </p:nvSpPr>
          <p:spPr bwMode="auto">
            <a:xfrm flipV="1">
              <a:off x="2900" y="1113"/>
              <a:ext cx="185" cy="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02" name="Line 14"/>
            <p:cNvSpPr>
              <a:spLocks noChangeShapeType="1"/>
            </p:cNvSpPr>
            <p:nvPr/>
          </p:nvSpPr>
          <p:spPr bwMode="auto">
            <a:xfrm>
              <a:off x="2900" y="1234"/>
              <a:ext cx="162" cy="1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03" name="Oval 16"/>
            <p:cNvSpPr>
              <a:spLocks noChangeArrowheads="1"/>
            </p:cNvSpPr>
            <p:nvPr/>
          </p:nvSpPr>
          <p:spPr bwMode="auto">
            <a:xfrm>
              <a:off x="2668" y="1174"/>
              <a:ext cx="47" cy="11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504" name="Text Box 15"/>
            <p:cNvSpPr txBox="1">
              <a:spLocks noChangeArrowheads="1"/>
            </p:cNvSpPr>
            <p:nvPr/>
          </p:nvSpPr>
          <p:spPr bwMode="auto">
            <a:xfrm>
              <a:off x="2290" y="799"/>
              <a:ext cx="192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>
                  <a:latin typeface="Calibri" pitchFamily="34" charset="0"/>
                </a:rPr>
                <a:t>-</a:t>
              </a:r>
            </a:p>
          </p:txBody>
        </p:sp>
        <p:sp>
          <p:nvSpPr>
            <p:cNvPr id="20505" name="Text Box 21"/>
            <p:cNvSpPr txBox="1">
              <a:spLocks noChangeArrowheads="1"/>
            </p:cNvSpPr>
            <p:nvPr/>
          </p:nvSpPr>
          <p:spPr bwMode="auto">
            <a:xfrm>
              <a:off x="3043" y="887"/>
              <a:ext cx="209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>
                  <a:latin typeface="Calibri" pitchFamily="34" charset="0"/>
                </a:rPr>
                <a:t>e</a:t>
              </a:r>
              <a:r>
                <a:rPr lang="fr-FR" b="1" baseline="30000">
                  <a:latin typeface="Calibri" pitchFamily="34" charset="0"/>
                </a:rPr>
                <a:t>-</a:t>
              </a:r>
              <a:endParaRPr lang="fr-FR" sz="1200" b="1" baseline="30000">
                <a:latin typeface="Calibri" pitchFamily="34" charset="0"/>
              </a:endParaRPr>
            </a:p>
          </p:txBody>
        </p:sp>
        <p:sp>
          <p:nvSpPr>
            <p:cNvPr id="20506" name="Freeform 12"/>
            <p:cNvSpPr>
              <a:spLocks/>
            </p:cNvSpPr>
            <p:nvPr/>
          </p:nvSpPr>
          <p:spPr bwMode="auto">
            <a:xfrm rot="19282519" flipH="1">
              <a:off x="2540" y="1064"/>
              <a:ext cx="105" cy="98"/>
            </a:xfrm>
            <a:custGeom>
              <a:avLst/>
              <a:gdLst>
                <a:gd name="T0" fmla="*/ 0 w 360"/>
                <a:gd name="T1" fmla="*/ 24615 h 360"/>
                <a:gd name="T2" fmla="*/ 148942 w 360"/>
                <a:gd name="T3" fmla="*/ 24615 h 360"/>
                <a:gd name="T4" fmla="*/ 74471 w 360"/>
                <a:gd name="T5" fmla="*/ 172298 h 360"/>
                <a:gd name="T6" fmla="*/ 297884 w 360"/>
                <a:gd name="T7" fmla="*/ 123069 h 360"/>
                <a:gd name="T8" fmla="*/ 297884 w 360"/>
                <a:gd name="T9" fmla="*/ 270752 h 360"/>
                <a:gd name="T10" fmla="*/ 521298 w 360"/>
                <a:gd name="T11" fmla="*/ 221525 h 360"/>
                <a:gd name="T12" fmla="*/ 521298 w 360"/>
                <a:gd name="T13" fmla="*/ 369208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0"/>
                <a:gd name="T22" fmla="*/ 0 h 360"/>
                <a:gd name="T23" fmla="*/ 360 w 360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0" h="360">
                  <a:moveTo>
                    <a:pt x="0" y="24"/>
                  </a:moveTo>
                  <a:cubicBezTo>
                    <a:pt x="44" y="12"/>
                    <a:pt x="88" y="0"/>
                    <a:pt x="96" y="24"/>
                  </a:cubicBezTo>
                  <a:cubicBezTo>
                    <a:pt x="104" y="48"/>
                    <a:pt x="32" y="152"/>
                    <a:pt x="48" y="168"/>
                  </a:cubicBezTo>
                  <a:cubicBezTo>
                    <a:pt x="64" y="184"/>
                    <a:pt x="168" y="104"/>
                    <a:pt x="192" y="120"/>
                  </a:cubicBezTo>
                  <a:cubicBezTo>
                    <a:pt x="216" y="136"/>
                    <a:pt x="168" y="248"/>
                    <a:pt x="192" y="264"/>
                  </a:cubicBezTo>
                  <a:cubicBezTo>
                    <a:pt x="216" y="280"/>
                    <a:pt x="312" y="200"/>
                    <a:pt x="336" y="216"/>
                  </a:cubicBezTo>
                  <a:cubicBezTo>
                    <a:pt x="360" y="232"/>
                    <a:pt x="336" y="336"/>
                    <a:pt x="336" y="36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507" name="Text Box 58"/>
            <p:cNvSpPr txBox="1">
              <a:spLocks noChangeArrowheads="1"/>
            </p:cNvSpPr>
            <p:nvPr/>
          </p:nvSpPr>
          <p:spPr bwMode="auto">
            <a:xfrm>
              <a:off x="2585" y="840"/>
              <a:ext cx="1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ym typeface="Symbol" pitchFamily="18" charset="2"/>
                </a:rPr>
                <a:t></a:t>
              </a:r>
            </a:p>
          </p:txBody>
        </p:sp>
        <p:sp>
          <p:nvSpPr>
            <p:cNvPr id="20508" name="Text Box 59"/>
            <p:cNvSpPr txBox="1">
              <a:spLocks noChangeArrowheads="1"/>
            </p:cNvSpPr>
            <p:nvPr/>
          </p:nvSpPr>
          <p:spPr bwMode="auto">
            <a:xfrm>
              <a:off x="1791" y="1117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1A2E025-9AF7-440A-9D9B-CF5B89BF3CF6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fr-B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17145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Radiative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corrections for  </a:t>
            </a:r>
            <a:r>
              <a:rPr lang="fr-FR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pp →</a:t>
            </a:r>
            <a:r>
              <a:rPr lang="fr-FR" sz="4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Symbol" pitchFamily="18" charset="2"/>
              </a:rPr>
              <a:t> e</a:t>
            </a:r>
            <a:r>
              <a:rPr lang="fr-FR" sz="4000" baseline="30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Symbol" pitchFamily="18" charset="2"/>
              </a:rPr>
              <a:t>+</a:t>
            </a:r>
            <a:r>
              <a:rPr lang="fr-FR" sz="4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Symbol" pitchFamily="18" charset="2"/>
              </a:rPr>
              <a:t>e</a:t>
            </a:r>
            <a:r>
              <a:rPr lang="fr-FR" sz="4000" baseline="30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Symbol" pitchFamily="18" charset="2"/>
              </a:rPr>
              <a:t>- </a:t>
            </a:r>
            <a:r>
              <a:rPr lang="fr-FR" sz="4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Symbol" pitchFamily="18" charset="2"/>
              </a:rPr>
              <a:t> in practice </a:t>
            </a:r>
            <a:endParaRPr lang="fr-FR" sz="4000" baseline="30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650" y="5445125"/>
            <a:ext cx="8388350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                                 strategy for </a:t>
            </a:r>
            <a:r>
              <a:rPr lang="en-US" dirty="0" err="1"/>
              <a:t>radiative</a:t>
            </a:r>
            <a:r>
              <a:rPr lang="en-US" dirty="0"/>
              <a:t> corrections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 Implement photon emission (both from electron and protons) in the event generator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 Global correction: efficiency + </a:t>
            </a:r>
            <a:r>
              <a:rPr lang="en-US" dirty="0" err="1"/>
              <a:t>radiative</a:t>
            </a:r>
            <a:r>
              <a:rPr lang="en-US" dirty="0"/>
              <a:t> correction</a:t>
            </a:r>
            <a:endParaRPr lang="fr-FR" dirty="0"/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/>
          <a:srcRect b="12375"/>
          <a:stretch>
            <a:fillRect/>
          </a:stretch>
        </p:blipFill>
        <p:spPr bwMode="auto">
          <a:xfrm>
            <a:off x="4427538" y="2565400"/>
            <a:ext cx="471646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ZoneTexte 7"/>
          <p:cNvSpPr txBox="1">
            <a:spLocks noChangeArrowheads="1"/>
          </p:cNvSpPr>
          <p:nvPr/>
        </p:nvSpPr>
        <p:spPr bwMode="auto">
          <a:xfrm>
            <a:off x="5832475" y="1131888"/>
            <a:ext cx="213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B. Ma (IPN Orsay)</a:t>
            </a:r>
          </a:p>
          <a:p>
            <a:r>
              <a:rPr lang="en-US" i="1">
                <a:latin typeface="Calibri" pitchFamily="34" charset="0"/>
              </a:rPr>
              <a:t>PANDA CM Dec.2013</a:t>
            </a:r>
            <a:endParaRPr lang="fr-FR" i="1">
              <a:latin typeface="Calibri" pitchFamily="34" charset="0"/>
            </a:endParaRPr>
          </a:p>
        </p:txBody>
      </p:sp>
      <p:sp>
        <p:nvSpPr>
          <p:cNvPr id="33800" name="ZoneTexte 8"/>
          <p:cNvSpPr txBox="1">
            <a:spLocks noChangeArrowheads="1"/>
          </p:cNvSpPr>
          <p:nvPr/>
        </p:nvSpPr>
        <p:spPr bwMode="auto">
          <a:xfrm>
            <a:off x="354013" y="1220788"/>
            <a:ext cx="436245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Effect of radiation </a:t>
            </a:r>
          </a:p>
          <a:p>
            <a:r>
              <a:rPr lang="en-US">
                <a:latin typeface="Calibri" pitchFamily="34" charset="0"/>
                <a:sym typeface="Symbol" pitchFamily="18" charset="2"/>
              </a:rPr>
              <a:t> r</a:t>
            </a:r>
            <a:r>
              <a:rPr lang="en-US">
                <a:latin typeface="Calibri" pitchFamily="34" charset="0"/>
              </a:rPr>
              <a:t>eduction of the selection efficiency </a:t>
            </a:r>
          </a:p>
          <a:p>
            <a:r>
              <a:rPr lang="en-US">
                <a:latin typeface="Calibri" pitchFamily="34" charset="0"/>
              </a:rPr>
              <a:t> by 17%  without Bremsstrahlung correction</a:t>
            </a:r>
          </a:p>
          <a:p>
            <a:r>
              <a:rPr lang="en-US">
                <a:latin typeface="Calibri" pitchFamily="34" charset="0"/>
              </a:rPr>
              <a:t> by 10 % with Bremsstrahlung correction </a:t>
            </a:r>
            <a:endParaRPr lang="fr-FR">
              <a:latin typeface="Calibri" pitchFamily="34" charset="0"/>
            </a:endParaRPr>
          </a:p>
        </p:txBody>
      </p:sp>
      <p:sp>
        <p:nvSpPr>
          <p:cNvPr id="33801" name="ZoneTexte 9"/>
          <p:cNvSpPr txBox="1">
            <a:spLocks noChangeArrowheads="1"/>
          </p:cNvSpPr>
          <p:nvPr/>
        </p:nvSpPr>
        <p:spPr bwMode="auto">
          <a:xfrm>
            <a:off x="4932363" y="-171450"/>
            <a:ext cx="341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-</a:t>
            </a:r>
            <a:endParaRPr lang="fr-FR" sz="4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802" name="ZoneTexte 10"/>
          <p:cNvSpPr txBox="1">
            <a:spLocks noChangeArrowheads="1"/>
          </p:cNvSpPr>
          <p:nvPr/>
        </p:nvSpPr>
        <p:spPr bwMode="auto">
          <a:xfrm>
            <a:off x="6011863" y="1916113"/>
            <a:ext cx="1693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</a:t>
            </a:r>
            <a:r>
              <a:rPr lang="en-US" baseline="-25000">
                <a:latin typeface="Calibri" pitchFamily="34" charset="0"/>
              </a:rPr>
              <a:t>p</a:t>
            </a:r>
            <a:r>
              <a:rPr lang="en-US">
                <a:latin typeface="Calibri" pitchFamily="34" charset="0"/>
              </a:rPr>
              <a:t>=3.3 GeV/c</a:t>
            </a:r>
          </a:p>
          <a:p>
            <a:r>
              <a:rPr lang="en-US">
                <a:latin typeface="Calibri" pitchFamily="34" charset="0"/>
              </a:rPr>
              <a:t>q</a:t>
            </a:r>
            <a:r>
              <a:rPr lang="en-US" baseline="30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=8.21(GeV/c)</a:t>
            </a:r>
            <a:r>
              <a:rPr lang="en-US" baseline="30000">
                <a:latin typeface="Calibri" pitchFamily="34" charset="0"/>
              </a:rPr>
              <a:t>2</a:t>
            </a:r>
            <a:endParaRPr lang="fr-FR" baseline="30000">
              <a:latin typeface="Calibri" pitchFamily="34" charset="0"/>
            </a:endParaRPr>
          </a:p>
        </p:txBody>
      </p:sp>
      <p:pic>
        <p:nvPicPr>
          <p:cNvPr id="338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225800"/>
            <a:ext cx="2195512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CustomShape 1"/>
          <p:cNvSpPr>
            <a:spLocks noChangeArrowheads="1"/>
          </p:cNvSpPr>
          <p:nvPr/>
        </p:nvSpPr>
        <p:spPr bwMode="auto">
          <a:xfrm>
            <a:off x="466725" y="2636838"/>
            <a:ext cx="3455988" cy="647700"/>
          </a:xfrm>
          <a:prstGeom prst="rect">
            <a:avLst/>
          </a:prstGeom>
          <a:solidFill>
            <a:srgbClr val="FFFFFF"/>
          </a:solidFill>
          <a:ln w="19080">
            <a:solidFill>
              <a:srgbClr val="FF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fr-FR" sz="1600" b="1">
                <a:solidFill>
                  <a:srgbClr val="0000FF"/>
                </a:solidFill>
                <a:latin typeface="Calibri" pitchFamily="34" charset="0"/>
              </a:rPr>
              <a:t>Bremsstrahlung correction</a:t>
            </a:r>
            <a:r>
              <a:rPr lang="en-US" sz="1600" b="1">
                <a:solidFill>
                  <a:srgbClr val="0000FF"/>
                </a:solidFill>
                <a:latin typeface="Calibri" pitchFamily="34" charset="0"/>
              </a:rPr>
              <a:t> using photon detection in EMC</a:t>
            </a:r>
            <a:endParaRPr lang="fr-FR" baseline="30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47A7F-9671-4411-A836-D0510573FFB7}" type="slidenum">
              <a:rPr lang="fr-BE"/>
              <a:pPr>
                <a:defRPr/>
              </a:pPr>
              <a:t>9</a:t>
            </a:fld>
            <a:endParaRPr lang="fr-BE"/>
          </a:p>
        </p:txBody>
      </p:sp>
      <p:graphicFrame>
        <p:nvGraphicFramePr>
          <p:cNvPr id="31" name="Tableau 30"/>
          <p:cNvGraphicFramePr>
            <a:graphicFrameLocks noGrp="1"/>
          </p:cNvGraphicFramePr>
          <p:nvPr/>
        </p:nvGraphicFramePr>
        <p:xfrm>
          <a:off x="107950" y="1343025"/>
          <a:ext cx="2249488" cy="2416175"/>
        </p:xfrm>
        <a:graphic>
          <a:graphicData uri="http://schemas.openxmlformats.org/drawingml/2006/table">
            <a:tbl>
              <a:tblPr/>
              <a:tblGrid>
                <a:gridCol w="2249488"/>
              </a:tblGrid>
              <a:tr h="241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2253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36513" y="-26988"/>
            <a:ext cx="9144001" cy="1123951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Generalized</a:t>
            </a:r>
            <a:r>
              <a:rPr lang="fr-F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Distribution Amplitudes</a:t>
            </a:r>
          </a:p>
        </p:txBody>
      </p:sp>
      <p:sp>
        <p:nvSpPr>
          <p:cNvPr id="22538" name="ZoneTexte 31"/>
          <p:cNvSpPr txBox="1">
            <a:spLocks noChangeArrowheads="1"/>
          </p:cNvSpPr>
          <p:nvPr/>
        </p:nvSpPr>
        <p:spPr bwMode="auto">
          <a:xfrm>
            <a:off x="179388" y="4508500"/>
            <a:ext cx="57388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Studies with BABAR framework for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p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γ γ 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 and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p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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γ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(including background rejection)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M. Dueren et al. Giessen</a:t>
            </a:r>
          </a:p>
          <a:p>
            <a:r>
              <a:rPr lang="en-US">
                <a:solidFill>
                  <a:srgbClr val="990099"/>
                </a:solidFill>
                <a:latin typeface="Calibri" pitchFamily="34" charset="0"/>
              </a:rPr>
              <a:t>PANDA Physics Performance Report arXiv:0903.3905</a:t>
            </a:r>
            <a:endParaRPr lang="en-US">
              <a:latin typeface="Calibri" pitchFamily="34" charset="0"/>
            </a:endParaRPr>
          </a:p>
        </p:txBody>
      </p:sp>
      <p:sp>
        <p:nvSpPr>
          <p:cNvPr id="22539" name="ZoneTexte 32"/>
          <p:cNvSpPr txBox="1">
            <a:spLocks noChangeArrowheads="1"/>
          </p:cNvSpPr>
          <p:nvPr/>
        </p:nvSpPr>
        <p:spPr bwMode="auto">
          <a:xfrm>
            <a:off x="4770438" y="2205038"/>
            <a:ext cx="257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2540" name="Picture 5"/>
          <p:cNvPicPr>
            <a:picLocks noChangeAspect="1" noChangeArrowheads="1"/>
          </p:cNvPicPr>
          <p:nvPr/>
        </p:nvPicPr>
        <p:blipFill>
          <a:blip r:embed="rId2"/>
          <a:srcRect t="23810"/>
          <a:stretch>
            <a:fillRect/>
          </a:stretch>
        </p:blipFill>
        <p:spPr bwMode="auto">
          <a:xfrm>
            <a:off x="325438" y="1885950"/>
            <a:ext cx="17081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ZoneTexte 36"/>
          <p:cNvSpPr txBox="1">
            <a:spLocks noChangeArrowheads="1"/>
          </p:cNvSpPr>
          <p:nvPr/>
        </p:nvSpPr>
        <p:spPr bwMode="auto">
          <a:xfrm>
            <a:off x="177800" y="1454150"/>
            <a:ext cx="1031875" cy="3667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p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γ γ 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590800" y="1414463"/>
            <a:ext cx="2032000" cy="650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US" dirty="0">
                <a:latin typeface="+mn-lt"/>
              </a:rPr>
              <a:t>eneralized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D</a:t>
            </a:r>
            <a:r>
              <a:rPr lang="en-US" dirty="0" err="1">
                <a:latin typeface="+mn-lt"/>
              </a:rPr>
              <a:t>istrib</a:t>
            </a:r>
            <a:r>
              <a:rPr lang="en-US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dirty="0">
                <a:latin typeface="+mn-lt"/>
              </a:rPr>
              <a:t>mplitudes</a:t>
            </a:r>
            <a:endParaRPr lang="fr-FR" dirty="0">
              <a:latin typeface="+mn-lt"/>
            </a:endParaRPr>
          </a:p>
        </p:txBody>
      </p:sp>
      <p:sp>
        <p:nvSpPr>
          <p:cNvPr id="39" name="Arc 38"/>
          <p:cNvSpPr>
            <a:spLocks noChangeArrowheads="1"/>
          </p:cNvSpPr>
          <p:nvPr/>
        </p:nvSpPr>
        <p:spPr bwMode="auto">
          <a:xfrm rot="2954666">
            <a:off x="1174751" y="2159000"/>
            <a:ext cx="615950" cy="434975"/>
          </a:xfrm>
          <a:custGeom>
            <a:avLst/>
            <a:gdLst>
              <a:gd name="T0" fmla="*/ 176649 w 614991"/>
              <a:gd name="T1" fmla="*/ 20615 h 433759"/>
              <a:gd name="T2" fmla="*/ 307496 w 614991"/>
              <a:gd name="T3" fmla="*/ 216880 h 433759"/>
              <a:gd name="T4" fmla="*/ 595439 w 614991"/>
              <a:gd name="T5" fmla="*/ 292982 h 433759"/>
              <a:gd name="T6" fmla="*/ 11796480 60000 65536"/>
              <a:gd name="T7" fmla="*/ 5898240 60000 65536"/>
              <a:gd name="T8" fmla="*/ 5898240 60000 65536"/>
              <a:gd name="T9" fmla="*/ 176649 w 614991"/>
              <a:gd name="T10" fmla="*/ 0 h 433759"/>
              <a:gd name="T11" fmla="*/ 614991 w 614991"/>
              <a:gd name="T12" fmla="*/ 292982 h 4337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4991" h="433759" stroke="0">
                <a:moveTo>
                  <a:pt x="176649" y="20615"/>
                </a:moveTo>
                <a:lnTo>
                  <a:pt x="176649" y="20615"/>
                </a:lnTo>
                <a:cubicBezTo>
                  <a:pt x="217583" y="7038"/>
                  <a:pt x="262261" y="-1"/>
                  <a:pt x="307496" y="0"/>
                </a:cubicBezTo>
                <a:cubicBezTo>
                  <a:pt x="477321" y="0"/>
                  <a:pt x="614992" y="97100"/>
                  <a:pt x="614992" y="216880"/>
                </a:cubicBezTo>
                <a:cubicBezTo>
                  <a:pt x="614992" y="242869"/>
                  <a:pt x="608369" y="268646"/>
                  <a:pt x="595439" y="292983"/>
                </a:cubicBezTo>
                <a:lnTo>
                  <a:pt x="307496" y="216880"/>
                </a:lnTo>
                <a:close/>
              </a:path>
              <a:path w="614991" h="433759" fill="none">
                <a:moveTo>
                  <a:pt x="176649" y="20615"/>
                </a:moveTo>
                <a:lnTo>
                  <a:pt x="176649" y="20615"/>
                </a:lnTo>
                <a:cubicBezTo>
                  <a:pt x="217583" y="7038"/>
                  <a:pt x="262261" y="-1"/>
                  <a:pt x="307496" y="0"/>
                </a:cubicBezTo>
                <a:cubicBezTo>
                  <a:pt x="477321" y="0"/>
                  <a:pt x="614992" y="97100"/>
                  <a:pt x="614992" y="216880"/>
                </a:cubicBezTo>
                <a:cubicBezTo>
                  <a:pt x="614992" y="242869"/>
                  <a:pt x="608369" y="268646"/>
                  <a:pt x="595439" y="292983"/>
                </a:cubicBezTo>
              </a:path>
            </a:pathLst>
          </a:custGeom>
          <a:noFill/>
          <a:ln w="9525" algn="ctr">
            <a:solidFill>
              <a:srgbClr val="4A7EBB"/>
            </a:solidFill>
            <a:miter lim="800000"/>
            <a:headEnd/>
            <a:tailEnd type="arrow" w="med" len="med"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2544" name="ZoneTexte 39"/>
          <p:cNvSpPr txBox="1">
            <a:spLocks noChangeArrowheads="1"/>
          </p:cNvSpPr>
          <p:nvPr/>
        </p:nvSpPr>
        <p:spPr bwMode="auto">
          <a:xfrm>
            <a:off x="1406525" y="2319338"/>
            <a:ext cx="2555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s</a:t>
            </a:r>
            <a:endParaRPr lang="fr-FR" sz="1400">
              <a:latin typeface="Calibri" pitchFamily="34" charset="0"/>
            </a:endParaRPr>
          </a:p>
        </p:txBody>
      </p:sp>
      <p:sp>
        <p:nvSpPr>
          <p:cNvPr id="22545" name="ZoneTexte 42"/>
          <p:cNvSpPr txBox="1">
            <a:spLocks noChangeArrowheads="1"/>
          </p:cNvSpPr>
          <p:nvPr/>
        </p:nvSpPr>
        <p:spPr bwMode="auto">
          <a:xfrm>
            <a:off x="180975" y="1341438"/>
            <a:ext cx="257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41338" y="2462213"/>
            <a:ext cx="73025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541338" y="2174875"/>
            <a:ext cx="144462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548" name="Text Box 11"/>
          <p:cNvSpPr txBox="1">
            <a:spLocks noChangeArrowheads="1"/>
          </p:cNvSpPr>
          <p:nvPr/>
        </p:nvSpPr>
        <p:spPr bwMode="auto">
          <a:xfrm>
            <a:off x="325438" y="2462213"/>
            <a:ext cx="293687" cy="336550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alibri" pitchFamily="34" charset="0"/>
              </a:rPr>
              <a:t>p</a:t>
            </a:r>
          </a:p>
        </p:txBody>
      </p:sp>
      <p:sp>
        <p:nvSpPr>
          <p:cNvPr id="22549" name="Text Box 10"/>
          <p:cNvSpPr txBox="1">
            <a:spLocks noChangeArrowheads="1"/>
          </p:cNvSpPr>
          <p:nvPr/>
        </p:nvSpPr>
        <p:spPr bwMode="auto">
          <a:xfrm>
            <a:off x="336550" y="1979613"/>
            <a:ext cx="2047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alibri" pitchFamily="34" charset="0"/>
              </a:rPr>
              <a:t>p</a:t>
            </a:r>
          </a:p>
        </p:txBody>
      </p:sp>
      <p:sp>
        <p:nvSpPr>
          <p:cNvPr id="22550" name="Text Box 15"/>
          <p:cNvSpPr txBox="1">
            <a:spLocks noChangeArrowheads="1"/>
          </p:cNvSpPr>
          <p:nvPr/>
        </p:nvSpPr>
        <p:spPr bwMode="auto">
          <a:xfrm>
            <a:off x="325438" y="1830388"/>
            <a:ext cx="3063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Calibri" pitchFamily="34" charset="0"/>
              </a:rPr>
              <a:t>-</a:t>
            </a:r>
          </a:p>
        </p:txBody>
      </p:sp>
      <p:sp>
        <p:nvSpPr>
          <p:cNvPr id="22551" name="ZoneTexte 50"/>
          <p:cNvSpPr txBox="1">
            <a:spLocks noChangeArrowheads="1"/>
          </p:cNvSpPr>
          <p:nvPr/>
        </p:nvSpPr>
        <p:spPr bwMode="auto">
          <a:xfrm>
            <a:off x="1406525" y="1382713"/>
            <a:ext cx="9286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900"/>
              </a:lnSpc>
            </a:pPr>
            <a:endParaRPr lang="en-US" i="1">
              <a:latin typeface="Calibri" pitchFamily="34" charset="0"/>
            </a:endParaRPr>
          </a:p>
          <a:p>
            <a:pPr>
              <a:lnSpc>
                <a:spcPts val="1900"/>
              </a:lnSpc>
            </a:pPr>
            <a:r>
              <a:rPr lang="en-US" i="1">
                <a:latin typeface="Calibri" pitchFamily="34" charset="0"/>
              </a:rPr>
              <a:t>large p</a:t>
            </a:r>
            <a:r>
              <a:rPr lang="en-US" i="1" baseline="-25000">
                <a:latin typeface="Calibri" pitchFamily="34" charset="0"/>
              </a:rPr>
              <a:t>t</a:t>
            </a:r>
            <a:endParaRPr lang="fr-FR" i="1" baseline="-25000">
              <a:latin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9900" y="2319338"/>
            <a:ext cx="46038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553" name="ZoneTexte 52"/>
          <p:cNvSpPr txBox="1">
            <a:spLocks noChangeArrowheads="1"/>
          </p:cNvSpPr>
          <p:nvPr/>
        </p:nvSpPr>
        <p:spPr bwMode="auto">
          <a:xfrm>
            <a:off x="1549400" y="1895475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γ</a:t>
            </a:r>
            <a:endParaRPr lang="fr-FR">
              <a:latin typeface="Calibri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5438" y="2246313"/>
            <a:ext cx="46037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4845050" y="1196975"/>
            <a:ext cx="287338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772025" y="1196975"/>
            <a:ext cx="288925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557" name="ZoneTexte 57"/>
          <p:cNvSpPr txBox="1">
            <a:spLocks noChangeArrowheads="1"/>
          </p:cNvSpPr>
          <p:nvPr/>
        </p:nvSpPr>
        <p:spPr bwMode="auto">
          <a:xfrm>
            <a:off x="1831975" y="2492375"/>
            <a:ext cx="25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558" name="ZoneTexte 5"/>
          <p:cNvSpPr txBox="1">
            <a:spLocks noChangeArrowheads="1"/>
          </p:cNvSpPr>
          <p:nvPr/>
        </p:nvSpPr>
        <p:spPr bwMode="auto">
          <a:xfrm>
            <a:off x="250825" y="3860800"/>
            <a:ext cx="2005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PANDA group from </a:t>
            </a:r>
          </a:p>
          <a:p>
            <a:r>
              <a:rPr lang="en-US" i="1">
                <a:latin typeface="Calibri" pitchFamily="34" charset="0"/>
              </a:rPr>
              <a:t>Giessen university </a:t>
            </a:r>
            <a:endParaRPr lang="fr-FR" i="1">
              <a:latin typeface="Calibri" pitchFamily="34" charset="0"/>
            </a:endParaRPr>
          </a:p>
        </p:txBody>
      </p:sp>
      <p:pic>
        <p:nvPicPr>
          <p:cNvPr id="22559" name="Picture 5"/>
          <p:cNvPicPr>
            <a:picLocks noChangeAspect="1" noChangeArrowheads="1"/>
          </p:cNvPicPr>
          <p:nvPr/>
        </p:nvPicPr>
        <p:blipFill>
          <a:blip r:embed="rId3"/>
          <a:srcRect l="1884"/>
          <a:stretch>
            <a:fillRect/>
          </a:stretch>
        </p:blipFill>
        <p:spPr bwMode="auto">
          <a:xfrm>
            <a:off x="2570163" y="1485900"/>
            <a:ext cx="3889375" cy="2447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50825" y="5734050"/>
            <a:ext cx="3924300" cy="692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   </a:t>
            </a:r>
            <a:r>
              <a:rPr lang="en-US" b="1">
                <a:solidFill>
                  <a:schemeClr val="tx1"/>
                </a:solidFill>
              </a:rPr>
              <a:t>S/B ~ 1 for </a:t>
            </a:r>
            <a:r>
              <a:rPr lang="el-GR" b="1">
                <a:solidFill>
                  <a:schemeClr val="tx1"/>
                </a:solidFill>
                <a:cs typeface="Times New Roman" pitchFamily="18" charset="0"/>
              </a:rPr>
              <a:t>γ γ </a:t>
            </a:r>
            <a:r>
              <a:rPr lang="en-US" b="1">
                <a:solidFill>
                  <a:schemeClr val="tx1"/>
                </a:solidFill>
                <a:cs typeface="Times New Roman" pitchFamily="18" charset="0"/>
              </a:rPr>
              <a:t>(25% signal efficiency)</a:t>
            </a:r>
          </a:p>
          <a:p>
            <a:pPr>
              <a:defRPr/>
            </a:pPr>
            <a:r>
              <a:rPr lang="en-US" b="1">
                <a:solidFill>
                  <a:schemeClr val="tx1"/>
                </a:solidFill>
                <a:cs typeface="Times New Roman" pitchFamily="18" charset="0"/>
              </a:rPr>
              <a:t>  S/B </a:t>
            </a:r>
            <a:r>
              <a:rPr lang="en-US" b="1">
                <a:solidFill>
                  <a:schemeClr val="tx1"/>
                </a:solidFill>
              </a:rPr>
              <a:t>~</a:t>
            </a:r>
            <a:r>
              <a:rPr lang="en-US" b="1">
                <a:solidFill>
                  <a:schemeClr val="tx1"/>
                </a:solidFill>
                <a:cs typeface="Times New Roman" pitchFamily="18" charset="0"/>
              </a:rPr>
              <a:t> 2 for</a:t>
            </a:r>
            <a:r>
              <a:rPr lang="el-GR" b="1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l-GR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US" b="1" baseline="3000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lang="el-GR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γ</a:t>
            </a:r>
            <a:r>
              <a:rPr lang="en-US" b="1">
                <a:solidFill>
                  <a:schemeClr val="tx1"/>
                </a:solidFill>
              </a:rPr>
              <a:t>  (50% signal efficiency)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22561" name="ZoneTexte 13"/>
          <p:cNvSpPr txBox="1">
            <a:spLocks noChangeArrowheads="1"/>
          </p:cNvSpPr>
          <p:nvPr/>
        </p:nvSpPr>
        <p:spPr bwMode="auto">
          <a:xfrm rot="-5400000">
            <a:off x="2224088" y="1655762"/>
            <a:ext cx="70643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  <a:sym typeface="Symbol" pitchFamily="18" charset="2"/>
              </a:rPr>
              <a:t>(nb)</a:t>
            </a:r>
            <a:endParaRPr lang="fr-FR">
              <a:latin typeface="Calibri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2930525" y="3573463"/>
            <a:ext cx="3455988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5489575" y="1485900"/>
            <a:ext cx="1873250" cy="1474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PANDA sensitivity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sym typeface="Symbol"/>
              </a:rPr>
              <a:t>=0.2 </a:t>
            </a:r>
            <a:r>
              <a:rPr lang="en-US" dirty="0" err="1">
                <a:latin typeface="+mn-lt"/>
                <a:sym typeface="Symbol"/>
              </a:rPr>
              <a:t>pb</a:t>
            </a:r>
            <a:endParaRPr lang="en-US" dirty="0">
              <a:latin typeface="+mn-lt"/>
              <a:sym typeface="Symbo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100 </a:t>
            </a:r>
            <a:r>
              <a:rPr lang="en-US" dirty="0" err="1">
                <a:latin typeface="+mn-lt"/>
              </a:rPr>
              <a:t>evts</a:t>
            </a:r>
            <a:r>
              <a:rPr lang="en-US" dirty="0">
                <a:latin typeface="+mn-lt"/>
              </a:rPr>
              <a:t>/month at 100% efficiency</a:t>
            </a:r>
            <a:endParaRPr lang="fr-FR" dirty="0">
              <a:latin typeface="+mn-lt"/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 flipH="1">
            <a:off x="5922963" y="2686050"/>
            <a:ext cx="287337" cy="815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5" name="ZoneTexte 31"/>
          <p:cNvSpPr txBox="1">
            <a:spLocks noChangeArrowheads="1"/>
          </p:cNvSpPr>
          <p:nvPr/>
        </p:nvSpPr>
        <p:spPr bwMode="auto">
          <a:xfrm>
            <a:off x="5364163" y="4437063"/>
            <a:ext cx="57388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Studies with PandaRoot  </a:t>
            </a:r>
          </a:p>
          <a:p>
            <a:pPr>
              <a:buFont typeface="Arial" charset="0"/>
              <a:buNone/>
            </a:pPr>
            <a:r>
              <a:rPr lang="en-US" i="1">
                <a:solidFill>
                  <a:srgbClr val="990099"/>
                </a:solidFill>
                <a:latin typeface="Calibri" pitchFamily="34" charset="0"/>
              </a:rPr>
              <a:t>E. Ezelm</a:t>
            </a:r>
            <a:r>
              <a:rPr lang="en-US" i="1">
                <a:solidFill>
                  <a:srgbClr val="990099"/>
                </a:solidFill>
                <a:cs typeface="Arial" charset="0"/>
              </a:rPr>
              <a:t>ü</a:t>
            </a:r>
            <a:r>
              <a:rPr lang="en-US" i="1">
                <a:solidFill>
                  <a:srgbClr val="990099"/>
                </a:solidFill>
                <a:latin typeface="Calibri" pitchFamily="34" charset="0"/>
              </a:rPr>
              <a:t>ller  on-going work at Giessen</a:t>
            </a:r>
          </a:p>
        </p:txBody>
      </p:sp>
      <p:sp>
        <p:nvSpPr>
          <p:cNvPr id="22566" name="Text Box 42"/>
          <p:cNvSpPr txBox="1">
            <a:spLocks noChangeArrowheads="1"/>
          </p:cNvSpPr>
          <p:nvPr/>
        </p:nvSpPr>
        <p:spPr bwMode="auto">
          <a:xfrm>
            <a:off x="5580063" y="5811838"/>
            <a:ext cx="257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Could be improved with</a:t>
            </a:r>
          </a:p>
          <a:p>
            <a:r>
              <a:rPr lang="fr-FR"/>
              <a:t>optimized  algorithms?</a:t>
            </a:r>
          </a:p>
        </p:txBody>
      </p:sp>
      <p:sp>
        <p:nvSpPr>
          <p:cNvPr id="22567" name="AutoShape 43"/>
          <p:cNvSpPr>
            <a:spLocks noChangeArrowheads="1"/>
          </p:cNvSpPr>
          <p:nvPr/>
        </p:nvSpPr>
        <p:spPr bwMode="auto">
          <a:xfrm>
            <a:off x="4572000" y="5949950"/>
            <a:ext cx="615950" cy="215900"/>
          </a:xfrm>
          <a:prstGeom prst="notchedRightArrow">
            <a:avLst>
              <a:gd name="adj1" fmla="val 50000"/>
              <a:gd name="adj2" fmla="val 71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68" name="Text Box 44"/>
          <p:cNvSpPr txBox="1">
            <a:spLocks noChangeArrowheads="1"/>
          </p:cNvSpPr>
          <p:nvPr/>
        </p:nvSpPr>
        <p:spPr bwMode="auto">
          <a:xfrm>
            <a:off x="3603625" y="4418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2569" name="Text Box 45"/>
          <p:cNvSpPr txBox="1">
            <a:spLocks noChangeArrowheads="1"/>
          </p:cNvSpPr>
          <p:nvPr/>
        </p:nvSpPr>
        <p:spPr bwMode="auto">
          <a:xfrm>
            <a:off x="639763" y="46593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1124</Words>
  <Application>Microsoft Office PowerPoint</Application>
  <PresentationFormat>Affichage à l'écran (4:3)</PresentationFormat>
  <Paragraphs>364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Modèle de conception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Calibri</vt:lpstr>
      <vt:lpstr>Times New Roman</vt:lpstr>
      <vt:lpstr>Symbol</vt:lpstr>
      <vt:lpstr>Wingdings</vt:lpstr>
      <vt:lpstr>Courier New</vt:lpstr>
      <vt:lpstr>Comic Sans MS</vt:lpstr>
      <vt:lpstr>Thème Office</vt:lpstr>
      <vt:lpstr>Thème Office</vt:lpstr>
      <vt:lpstr> status of EMP activities and plans for the future  </vt:lpstr>
      <vt:lpstr>Outline </vt:lpstr>
      <vt:lpstr>Electromagnetic Processes </vt:lpstr>
      <vt:lpstr>Electromagnetic Time-Like form factors </vt:lpstr>
      <vt:lpstr>Electromagnetic Time-Like form factors </vt:lpstr>
      <vt:lpstr>Diapositive 6</vt:lpstr>
      <vt:lpstr>Radiative corrections </vt:lpstr>
      <vt:lpstr>Diapositive 8</vt:lpstr>
      <vt:lpstr>Diapositive 9</vt:lpstr>
      <vt:lpstr>Diapositive 10</vt:lpstr>
      <vt:lpstr>Predictions for PANDA   ppJ/ 0</vt:lpstr>
      <vt:lpstr>Diapositive 12</vt:lpstr>
      <vt:lpstr>Perspectives for other studies</vt:lpstr>
      <vt:lpstr>Diapositive 14</vt:lpstr>
      <vt:lpstr>Diapositive 15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Physics session</dc:title>
  <dc:creator>Béatrice Ramstein</dc:creator>
  <cp:lastModifiedBy>ramstein</cp:lastModifiedBy>
  <cp:revision>129</cp:revision>
  <dcterms:created xsi:type="dcterms:W3CDTF">2012-09-07T14:15:36Z</dcterms:created>
  <dcterms:modified xsi:type="dcterms:W3CDTF">2014-03-10T09:48:57Z</dcterms:modified>
</cp:coreProperties>
</file>