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99" r:id="rId4"/>
    <p:sldId id="300" r:id="rId5"/>
    <p:sldId id="297" r:id="rId6"/>
    <p:sldId id="298" r:id="rId7"/>
    <p:sldId id="286" r:id="rId8"/>
    <p:sldId id="288" r:id="rId9"/>
    <p:sldId id="287" r:id="rId10"/>
    <p:sldId id="284" r:id="rId11"/>
    <p:sldId id="285" r:id="rId12"/>
    <p:sldId id="289" r:id="rId13"/>
    <p:sldId id="290" r:id="rId14"/>
    <p:sldId id="291" r:id="rId15"/>
    <p:sldId id="280" r:id="rId16"/>
    <p:sldId id="302" r:id="rId17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FFFF00"/>
    <a:srgbClr val="FF6600"/>
    <a:srgbClr val="FFCC00"/>
    <a:srgbClr val="66FF33"/>
    <a:srgbClr val="FF0000"/>
    <a:srgbClr val="0000FF"/>
    <a:srgbClr val="E9ED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8" autoAdjust="0"/>
    <p:restoredTop sz="94660"/>
  </p:normalViewPr>
  <p:slideViewPr>
    <p:cSldViewPr>
      <p:cViewPr varScale="1">
        <p:scale>
          <a:sx n="69" d="100"/>
          <a:sy n="69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D9D9-1C6E-40FA-8053-FE218BB7187A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EE06-39F6-44F2-9052-2B91DA8A85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1A71-210C-4F9B-9573-A823BD7FAFFE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4823-4B1E-4B73-9730-5439140843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8183-F733-4B07-87FD-17596704148B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4703-D376-45E4-A7EF-02B818659D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D3F8-43DF-40FB-BDA7-F59FDA8B20F0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B187-D18A-4696-B910-77E37EAB2B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1884-A4AA-4E21-AA92-B312FB2B2387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D5AB-FEEF-4F66-9229-92CE2F2E47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33E0-351F-4017-B93D-F926A668EB90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9386-DB06-4CFE-917B-D66F47D38B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30A7-FB03-4B93-B039-0761A600DE5E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1336-EED9-4C8C-87D0-295A564E33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9933-3D44-4D73-9B8C-C2DA7AE48CEC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C86F-C9C6-4ABB-8F2B-3F4BAEC06A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F987-A478-4F23-9BF9-961982513F43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BD46-0530-4FFA-845D-E643A86286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AAB4-EDBD-4E78-9387-BE8E69A10804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B516-FD2A-4F6B-B315-ED1EE8FA60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A6AE-7B0E-4C93-9801-C979450FFAC1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2FB3-A038-4526-A4F0-A31B24D347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C7C6-1938-4E20-9F99-04AE4179526B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37D3-84D9-4002-8BCD-6E6BFDFABB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7691D-6311-4D42-8879-D94F4DF5603A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81351-1BAF-4BCB-AEF4-C30A949AE3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1828800"/>
          </a:xfrm>
          <a:solidFill>
            <a:srgbClr val="D0D8E8"/>
          </a:solidFill>
        </p:spPr>
        <p:txBody>
          <a:bodyPr/>
          <a:lstStyle/>
          <a:p>
            <a:pPr eaLnBrk="1" hangingPunct="1"/>
            <a:r>
              <a:rPr lang="fr-FR" sz="4000" smtClean="0"/>
              <a:t>EM channels with reduced luminosity and aceptance: preliminary results</a:t>
            </a: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1331913" y="3429000"/>
            <a:ext cx="6400800" cy="2016125"/>
          </a:xfrm>
          <a:solidFill>
            <a:srgbClr val="66FF33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u="sng" smtClean="0">
                <a:solidFill>
                  <a:srgbClr val="898989"/>
                </a:solidFill>
              </a:rPr>
              <a:t>T. Hennino</a:t>
            </a:r>
            <a:r>
              <a:rPr lang="fr-FR" sz="2400" smtClean="0">
                <a:solidFill>
                  <a:srgbClr val="898989"/>
                </a:solidFill>
              </a:rPr>
              <a:t>, E. Atomssa, S. Ong, B. Ramstein, J. Van de Wiele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898989"/>
                </a:solidFill>
              </a:rPr>
              <a:t>(IPN Orsay)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898989"/>
                </a:solidFill>
              </a:rPr>
              <a:t>PANDA coll. Meeting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rgbClr val="898989"/>
                </a:solidFill>
              </a:rPr>
              <a:t>GSI, 10-14 march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>
          <a:xfrm>
            <a:off x="1403350" y="58738"/>
            <a:ext cx="5554663" cy="561975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pbar p 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sz="40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4000" baseline="30000" smtClean="0">
                <a:solidFill>
                  <a:schemeClr val="bg1"/>
                </a:solidFill>
                <a:sym typeface="Wingdings" pitchFamily="2" charset="2"/>
              </a:rPr>
              <a:t>0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 J/</a:t>
            </a:r>
            <a:r>
              <a:rPr lang="fr-FR" sz="40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Y</a:t>
            </a:r>
            <a:endParaRPr lang="fr-FR" sz="4000" smtClean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179388" y="981075"/>
            <a:ext cx="8748712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b="1" smtClean="0"/>
              <a:t>Recent Lagrangian-based model calculations ( S. Ong and J. Van de Wiele)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b="1" smtClean="0"/>
              <a:t>OK with data (only 4 data points with large discrepancies)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b="1" smtClean="0">
                <a:latin typeface="Symbol" pitchFamily="18" charset="2"/>
              </a:rPr>
              <a:t>s</a:t>
            </a:r>
            <a:r>
              <a:rPr lang="fr-FR" sz="2000" b="1" smtClean="0"/>
              <a:t> = 0.1-0.2 nb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b="1" smtClean="0"/>
              <a:t>Test of models PS vs PV, w or w/o FF, 1 nucleon exchange vs nucleon + resonances </a:t>
            </a:r>
          </a:p>
          <a:p>
            <a:pPr eaLnBrk="1" hangingPunct="1">
              <a:lnSpc>
                <a:spcPct val="90000"/>
              </a:lnSpc>
            </a:pP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r>
              <a:rPr lang="fr-FR" sz="2000" b="1" smtClean="0"/>
              <a:t> </a:t>
            </a:r>
            <a:r>
              <a:rPr lang="fr-FR" sz="2000" b="1" smtClean="0">
                <a:latin typeface="Symbol" pitchFamily="18" charset="2"/>
              </a:rPr>
              <a:t>p</a:t>
            </a:r>
            <a:r>
              <a:rPr lang="fr-FR" sz="2000" b="1" baseline="30000" smtClean="0">
                <a:latin typeface="Symbol" pitchFamily="18" charset="2"/>
              </a:rPr>
              <a:t>0</a:t>
            </a:r>
            <a:r>
              <a:rPr lang="fr-FR" sz="2000" b="1" smtClean="0"/>
              <a:t> detected by 2 </a:t>
            </a:r>
            <a:r>
              <a:rPr lang="fr-FR" sz="2000" b="1" smtClean="0">
                <a:latin typeface="Symbol" pitchFamily="18" charset="2"/>
              </a:rPr>
              <a:t>g</a:t>
            </a: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r>
              <a:rPr lang="fr-FR" sz="2000" b="1" smtClean="0">
                <a:sym typeface="Wingdings" pitchFamily="2" charset="2"/>
              </a:rPr>
              <a:t>J/</a:t>
            </a:r>
            <a:r>
              <a:rPr lang="fr-FR" sz="2000" b="1" smtClean="0">
                <a:latin typeface="Symbol" pitchFamily="18" charset="2"/>
                <a:sym typeface="Wingdings" pitchFamily="2" charset="2"/>
              </a:rPr>
              <a:t>Y </a:t>
            </a:r>
            <a:r>
              <a:rPr lang="fr-FR" sz="2000" b="1" smtClean="0">
                <a:sym typeface="Wingdings" pitchFamily="2" charset="2"/>
              </a:rPr>
              <a:t>by e</a:t>
            </a:r>
            <a:r>
              <a:rPr lang="fr-FR" sz="2000" b="1" baseline="30000" smtClean="0">
                <a:sym typeface="Wingdings" pitchFamily="2" charset="2"/>
              </a:rPr>
              <a:t>+</a:t>
            </a:r>
            <a:r>
              <a:rPr lang="fr-FR" sz="2000" b="1" smtClean="0">
                <a:sym typeface="Wingdings" pitchFamily="2" charset="2"/>
              </a:rPr>
              <a:t> e</a:t>
            </a:r>
            <a:r>
              <a:rPr lang="fr-FR" sz="2000" b="1" baseline="30000" smtClean="0">
                <a:sym typeface="Wingdings" pitchFamily="2" charset="2"/>
              </a:rPr>
              <a:t>-</a:t>
            </a:r>
            <a:r>
              <a:rPr lang="fr-FR" sz="2000" b="1" smtClean="0">
                <a:sym typeface="Wingdings" pitchFamily="2" charset="2"/>
              </a:rPr>
              <a:t> (BR=6%)</a:t>
            </a:r>
            <a:endParaRPr lang="fr-FR" sz="2000" b="1" smtClean="0"/>
          </a:p>
          <a:p>
            <a:pPr eaLnBrk="1" hangingPunct="1">
              <a:lnSpc>
                <a:spcPct val="90000"/>
              </a:lnSpc>
            </a:pPr>
            <a:r>
              <a:rPr lang="fr-FR" sz="2000" b="1" smtClean="0"/>
              <a:t>5000 counts with </a:t>
            </a:r>
            <a:r>
              <a:rPr lang="fr-FR" sz="2000" b="1" smtClean="0">
                <a:latin typeface="Symbol" pitchFamily="18" charset="2"/>
              </a:rPr>
              <a:t>e</a:t>
            </a:r>
            <a:r>
              <a:rPr lang="fr-FR" sz="2000" b="1" baseline="-25000" smtClean="0"/>
              <a:t>rec+PID</a:t>
            </a:r>
            <a:r>
              <a:rPr lang="fr-FR" sz="2000" b="1" smtClean="0">
                <a:latin typeface="Symbol" pitchFamily="18" charset="2"/>
              </a:rPr>
              <a:t> </a:t>
            </a:r>
            <a:r>
              <a:rPr lang="fr-FR" sz="2000" b="1" smtClean="0"/>
              <a:t>=0.3 at full luminosity </a:t>
            </a:r>
            <a:r>
              <a:rPr lang="fr-FR" sz="2000" b="1" smtClean="0">
                <a:latin typeface="French Script MT" pitchFamily="66" charset="0"/>
              </a:rPr>
              <a:t>L</a:t>
            </a:r>
            <a:r>
              <a:rPr lang="fr-FR" sz="2000" b="1" smtClean="0"/>
              <a:t> = 2 fb</a:t>
            </a:r>
            <a:r>
              <a:rPr lang="fr-FR" sz="2000" b="1" baseline="30000" smtClean="0"/>
              <a:t>-1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b="1" smtClean="0"/>
              <a:t>Loss of a factor 100 with 6 slices (6/16) and reduced luminosity (1/10)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t="64404" r="51254"/>
          <a:stretch>
            <a:fillRect/>
          </a:stretch>
        </p:blipFill>
        <p:spPr bwMode="auto">
          <a:xfrm>
            <a:off x="755650" y="2636838"/>
            <a:ext cx="2808288" cy="1223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20938"/>
            <a:ext cx="2919412" cy="284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5" name="ZoneTexte 2"/>
          <p:cNvSpPr txBox="1">
            <a:spLocks noChangeArrowheads="1"/>
          </p:cNvSpPr>
          <p:nvPr/>
        </p:nvSpPr>
        <p:spPr bwMode="auto">
          <a:xfrm>
            <a:off x="5465763" y="3121025"/>
            <a:ext cx="17351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pp </a:t>
            </a:r>
            <a:r>
              <a:rPr lang="fr-FR" sz="1200" b="1">
                <a:latin typeface="Calibri" pitchFamily="34" charset="0"/>
                <a:sym typeface="Wingdings" pitchFamily="2" charset="2"/>
              </a:rPr>
              <a:t> J/</a:t>
            </a:r>
            <a:r>
              <a:rPr lang="fr-FR" sz="1200" b="1">
                <a:latin typeface="Symbol" pitchFamily="18" charset="2"/>
                <a:sym typeface="Wingdings" pitchFamily="2" charset="2"/>
              </a:rPr>
              <a:t>Y p</a:t>
            </a:r>
            <a:r>
              <a:rPr lang="fr-FR" sz="1200" b="1" baseline="30000">
                <a:latin typeface="Calibri" pitchFamily="34" charset="0"/>
                <a:sym typeface="Wingdings" pitchFamily="2" charset="2"/>
              </a:rPr>
              <a:t>0</a:t>
            </a:r>
            <a:endParaRPr lang="fr-FR" sz="1200" b="1" baseline="30000">
              <a:latin typeface="Calibri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537200" y="3151188"/>
            <a:ext cx="9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ZoneTexte 26"/>
          <p:cNvSpPr txBox="1">
            <a:spLocks noChangeArrowheads="1"/>
          </p:cNvSpPr>
          <p:nvPr/>
        </p:nvSpPr>
        <p:spPr bwMode="auto">
          <a:xfrm>
            <a:off x="6473825" y="3640138"/>
            <a:ext cx="95250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1">
                <a:latin typeface="Calibri" pitchFamily="34" charset="0"/>
              </a:rPr>
              <a:t>no Hadronic  FF</a:t>
            </a:r>
          </a:p>
        </p:txBody>
      </p:sp>
      <p:sp>
        <p:nvSpPr>
          <p:cNvPr id="13" name="ZoneTexte 32"/>
          <p:cNvSpPr txBox="1">
            <a:spLocks noChangeArrowheads="1"/>
          </p:cNvSpPr>
          <p:nvPr/>
        </p:nvSpPr>
        <p:spPr bwMode="auto">
          <a:xfrm>
            <a:off x="6545263" y="4121150"/>
            <a:ext cx="9525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err="1">
                <a:latin typeface="+mn-lt"/>
              </a:rPr>
              <a:t>Hadronic</a:t>
            </a:r>
            <a:r>
              <a:rPr lang="fr-FR" sz="1050" b="1" dirty="0">
                <a:latin typeface="+mn-lt"/>
              </a:rPr>
              <a:t> FF</a:t>
            </a:r>
          </a:p>
        </p:txBody>
      </p:sp>
      <p:sp>
        <p:nvSpPr>
          <p:cNvPr id="35849" name="ZoneTexte 23"/>
          <p:cNvSpPr txBox="1">
            <a:spLocks noChangeArrowheads="1"/>
          </p:cNvSpPr>
          <p:nvPr/>
        </p:nvSpPr>
        <p:spPr bwMode="auto">
          <a:xfrm>
            <a:off x="827088" y="3933825"/>
            <a:ext cx="2530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B400B4"/>
                </a:solidFill>
                <a:latin typeface="Calibri" pitchFamily="34" charset="0"/>
              </a:rPr>
              <a:t>J. Van de Wiele and S. Ong, EPJA 2013</a:t>
            </a:r>
            <a:endParaRPr lang="fr-FR" sz="1200" i="1">
              <a:solidFill>
                <a:srgbClr val="B400B4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acceptance_4gev_pi0_jpsi_0p0_8sl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765175"/>
            <a:ext cx="52562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468313" y="101600"/>
            <a:ext cx="8229600" cy="519113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Pbar p 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sz="40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4000" baseline="30000" smtClean="0">
                <a:solidFill>
                  <a:schemeClr val="bg1"/>
                </a:solidFill>
                <a:sym typeface="Wingdings" pitchFamily="2" charset="2"/>
              </a:rPr>
              <a:t>0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 J/</a:t>
            </a:r>
            <a:r>
              <a:rPr lang="fr-FR" sz="40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Y</a:t>
            </a:r>
            <a:endParaRPr lang="fr-FR" sz="4000" smtClean="0">
              <a:solidFill>
                <a:schemeClr val="bg1"/>
              </a:solidFill>
            </a:endParaRPr>
          </a:p>
        </p:txBody>
      </p:sp>
      <p:pic>
        <p:nvPicPr>
          <p:cNvPr id="36867" name="Picture 8" descr="acceptance_4gev_pi0_jpsi_0p0_3slices_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813" y="765175"/>
            <a:ext cx="5219700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6481763" y="908050"/>
            <a:ext cx="2655887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6 slices/ 16 slices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Forward suppressed by  ¼ only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Strong suppression of the backward Backward </a:t>
            </a:r>
            <a:r>
              <a:rPr lang="fr-FR" b="1">
                <a:latin typeface="Symbol" pitchFamily="18" charset="2"/>
              </a:rPr>
              <a:t>p</a:t>
            </a:r>
            <a:r>
              <a:rPr lang="fr-FR" b="1" baseline="30000"/>
              <a:t>0</a:t>
            </a:r>
            <a:r>
              <a:rPr lang="fr-FR"/>
              <a:t> </a:t>
            </a:r>
            <a:r>
              <a:rPr lang="fr-FR" b="1"/>
              <a:t>: 1/15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Sizeable amount of M=3 events</a:t>
            </a:r>
          </a:p>
          <a:p>
            <a:pPr>
              <a:spcBef>
                <a:spcPct val="50000"/>
              </a:spcBef>
            </a:pPr>
            <a:r>
              <a:rPr lang="fr-FR" b="1"/>
              <a:t>Possibility to retrieve them?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1871663" cy="600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p</a:t>
            </a:r>
            <a:r>
              <a:rPr lang="fr-FR" b="1" baseline="30000"/>
              <a:t>0</a:t>
            </a:r>
            <a:r>
              <a:rPr lang="fr-FR" b="1"/>
              <a:t> angular 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e  </a:t>
            </a:r>
            <a:r>
              <a:rPr lang="fr-FR" b="1"/>
              <a:t>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Multiplicity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395288" y="908050"/>
            <a:ext cx="288131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Full Barrel ECAL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083300" y="865188"/>
            <a:ext cx="2881313" cy="395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6/16 slices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7626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Transition Distribution Amplitudes</a:t>
            </a:r>
            <a:endParaRPr lang="fr-FR" sz="4000" baseline="30000" smtClean="0">
              <a:solidFill>
                <a:schemeClr val="bg1"/>
              </a:solidFill>
            </a:endParaRPr>
          </a:p>
        </p:txBody>
      </p:sp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179388" y="836613"/>
            <a:ext cx="8686800" cy="1800225"/>
          </a:xfrm>
        </p:spPr>
        <p:txBody>
          <a:bodyPr/>
          <a:lstStyle/>
          <a:p>
            <a:pPr eaLnBrk="1" hangingPunct="1"/>
            <a:r>
              <a:rPr lang="fr-FR" sz="2400" b="1" smtClean="0"/>
              <a:t>Access to a new component of the Nucleon WF (p </a:t>
            </a:r>
            <a:r>
              <a:rPr lang="fr-FR" sz="2400" b="1" smtClean="0">
                <a:sym typeface="Wingdings" pitchFamily="2" charset="2"/>
              </a:rPr>
              <a:t> </a:t>
            </a:r>
            <a:r>
              <a:rPr lang="fr-FR" sz="2400" b="1" smtClean="0">
                <a:latin typeface="Symbol" pitchFamily="18" charset="2"/>
                <a:sym typeface="Wingdings" pitchFamily="2" charset="2"/>
              </a:rPr>
              <a:t>p, h, r, </a:t>
            </a:r>
            <a:r>
              <a:rPr lang="fr-FR" sz="2400" b="1" smtClean="0">
                <a:sym typeface="Wingdings" pitchFamily="2" charset="2"/>
              </a:rPr>
              <a:t> )</a:t>
            </a:r>
          </a:p>
          <a:p>
            <a:pPr eaLnBrk="1" hangingPunct="1"/>
            <a:r>
              <a:rPr lang="fr-FR" sz="2400" b="1" smtClean="0">
                <a:sym typeface="Wingdings" pitchFamily="2" charset="2"/>
              </a:rPr>
              <a:t>B. Pire, K. Semenov, L. Szymanowski, </a:t>
            </a:r>
          </a:p>
          <a:p>
            <a:pPr eaLnBrk="1" hangingPunct="1"/>
            <a:r>
              <a:rPr lang="fr-FR" sz="2400" b="1" smtClean="0">
                <a:sym typeface="Wingdings" pitchFamily="2" charset="2"/>
              </a:rPr>
              <a:t>Thesis M.C. Mora Espi (Mainz/2013)</a:t>
            </a:r>
          </a:p>
          <a:p>
            <a:pPr eaLnBrk="1" hangingPunct="1"/>
            <a:r>
              <a:rPr lang="fr-FR" sz="2400" b="1" smtClean="0">
                <a:sym typeface="Wingdings" pitchFamily="2" charset="2"/>
              </a:rPr>
              <a:t>B. Ma, B. Ramstein</a:t>
            </a:r>
            <a:endParaRPr lang="fr-FR" sz="2400" b="1" smtClean="0"/>
          </a:p>
          <a:p>
            <a:pPr eaLnBrk="1" hangingPunct="1">
              <a:buFont typeface="Arial" charset="0"/>
              <a:buNone/>
            </a:pPr>
            <a:endParaRPr lang="fr-FR" sz="2400" b="1" smtClean="0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395288" y="2852738"/>
          <a:ext cx="3889375" cy="3529012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352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37897" name="ZoneTexte 105"/>
          <p:cNvSpPr txBox="1">
            <a:spLocks noChangeArrowheads="1"/>
          </p:cNvSpPr>
          <p:nvPr/>
        </p:nvSpPr>
        <p:spPr bwMode="auto">
          <a:xfrm>
            <a:off x="496888" y="2909888"/>
            <a:ext cx="1954212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endParaRPr lang="fr-FR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68313" y="5932488"/>
            <a:ext cx="3743325" cy="376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ransition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istribution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>
                <a:latin typeface="Calibri" pitchFamily="34" charset="0"/>
              </a:rPr>
              <a:t>mplitudes</a:t>
            </a:r>
            <a:endParaRPr lang="fr-FR">
              <a:latin typeface="Calibri" pitchFamily="34" charset="0"/>
            </a:endParaRPr>
          </a:p>
        </p:txBody>
      </p:sp>
      <p:grpSp>
        <p:nvGrpSpPr>
          <p:cNvPr id="37899" name="Groupe 76"/>
          <p:cNvGrpSpPr>
            <a:grpSpLocks/>
          </p:cNvGrpSpPr>
          <p:nvPr/>
        </p:nvGrpSpPr>
        <p:grpSpPr bwMode="auto">
          <a:xfrm>
            <a:off x="611188" y="3357563"/>
            <a:ext cx="2801937" cy="2449512"/>
            <a:chOff x="4572000" y="4797152"/>
            <a:chExt cx="1204254" cy="1080120"/>
          </a:xfrm>
        </p:grpSpPr>
        <p:sp>
          <p:nvSpPr>
            <p:cNvPr id="145" name="Rectangle 144"/>
            <p:cNvSpPr/>
            <p:nvPr/>
          </p:nvSpPr>
          <p:spPr>
            <a:xfrm>
              <a:off x="4591104" y="5711369"/>
              <a:ext cx="253814" cy="165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79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4797152"/>
              <a:ext cx="120425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Rectangle 145"/>
            <p:cNvSpPr/>
            <p:nvPr/>
          </p:nvSpPr>
          <p:spPr>
            <a:xfrm>
              <a:off x="4591104" y="4797152"/>
              <a:ext cx="338419" cy="165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7918" name="Text Box 10"/>
            <p:cNvSpPr txBox="1">
              <a:spLocks noChangeArrowheads="1"/>
            </p:cNvSpPr>
            <p:nvPr/>
          </p:nvSpPr>
          <p:spPr bwMode="auto">
            <a:xfrm>
              <a:off x="5351865" y="5473365"/>
              <a:ext cx="424389" cy="13440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  <a:sym typeface="Symbol" pitchFamily="18" charset="2"/>
                </a:rPr>
                <a:t></a:t>
              </a:r>
              <a:r>
                <a:rPr lang="fr-FR" sz="1400" baseline="30000">
                  <a:latin typeface="Calibri" pitchFamily="34" charset="0"/>
                  <a:sym typeface="Symbol" pitchFamily="18" charset="2"/>
                </a:rPr>
                <a:t>0</a:t>
              </a:r>
              <a:endParaRPr lang="fr-FR" sz="1400">
                <a:latin typeface="Calibri" pitchFamily="34" charset="0"/>
              </a:endParaRPr>
            </a:p>
          </p:txBody>
        </p:sp>
      </p:grpSp>
      <p:grpSp>
        <p:nvGrpSpPr>
          <p:cNvPr id="37900" name="Groupe 77"/>
          <p:cNvGrpSpPr>
            <a:grpSpLocks/>
          </p:cNvGrpSpPr>
          <p:nvPr/>
        </p:nvGrpSpPr>
        <p:grpSpPr bwMode="auto">
          <a:xfrm>
            <a:off x="617538" y="3687763"/>
            <a:ext cx="1333500" cy="1323975"/>
            <a:chOff x="4572000" y="4797153"/>
            <a:chExt cx="864209" cy="998880"/>
          </a:xfrm>
        </p:grpSpPr>
        <p:sp>
          <p:nvSpPr>
            <p:cNvPr id="37912" name="Text Box 10"/>
            <p:cNvSpPr txBox="1">
              <a:spLocks noChangeArrowheads="1"/>
            </p:cNvSpPr>
            <p:nvPr/>
          </p:nvSpPr>
          <p:spPr bwMode="auto">
            <a:xfrm>
              <a:off x="4572000" y="4797153"/>
              <a:ext cx="289098" cy="2766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p</a:t>
              </a:r>
            </a:p>
          </p:txBody>
        </p:sp>
        <p:sp>
          <p:nvSpPr>
            <p:cNvPr id="37913" name="ZoneTexte 153"/>
            <p:cNvSpPr txBox="1">
              <a:spLocks noChangeArrowheads="1"/>
            </p:cNvSpPr>
            <p:nvPr/>
          </p:nvSpPr>
          <p:spPr bwMode="auto">
            <a:xfrm>
              <a:off x="5219128" y="4797153"/>
              <a:ext cx="217081" cy="22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q</a:t>
              </a:r>
              <a:r>
                <a:rPr lang="en-US" sz="1400" baseline="30000">
                  <a:latin typeface="Calibri" pitchFamily="34" charset="0"/>
                </a:rPr>
                <a:t>2</a:t>
              </a:r>
              <a:endParaRPr lang="fr-FR" sz="1400" baseline="30000">
                <a:latin typeface="Calibri" pitchFamily="34" charset="0"/>
              </a:endParaRPr>
            </a:p>
          </p:txBody>
        </p:sp>
        <p:sp>
          <p:nvSpPr>
            <p:cNvPr id="37914" name="ZoneTexte 154"/>
            <p:cNvSpPr txBox="1">
              <a:spLocks noChangeArrowheads="1"/>
            </p:cNvSpPr>
            <p:nvPr/>
          </p:nvSpPr>
          <p:spPr bwMode="auto">
            <a:xfrm>
              <a:off x="5074064" y="5566075"/>
              <a:ext cx="158438" cy="22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t</a:t>
              </a:r>
              <a:endParaRPr lang="fr-FR" sz="1400">
                <a:latin typeface="Calibri" pitchFamily="34" charset="0"/>
              </a:endParaRPr>
            </a:p>
          </p:txBody>
        </p:sp>
      </p:grpSp>
      <p:sp>
        <p:nvSpPr>
          <p:cNvPr id="37901" name="ZoneTexte 163"/>
          <p:cNvSpPr txBox="1">
            <a:spLocks noChangeArrowheads="1"/>
          </p:cNvSpPr>
          <p:nvPr/>
        </p:nvSpPr>
        <p:spPr bwMode="auto">
          <a:xfrm>
            <a:off x="611188" y="50133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p</a:t>
            </a:r>
            <a:endParaRPr lang="fr-FR" b="1">
              <a:latin typeface="Calibri" pitchFamily="34" charset="0"/>
            </a:endParaRPr>
          </a:p>
        </p:txBody>
      </p:sp>
      <p:sp>
        <p:nvSpPr>
          <p:cNvPr id="37902" name="ZoneTexte 130"/>
          <p:cNvSpPr txBox="1">
            <a:spLocks noChangeArrowheads="1"/>
          </p:cNvSpPr>
          <p:nvPr/>
        </p:nvSpPr>
        <p:spPr bwMode="auto">
          <a:xfrm>
            <a:off x="657225" y="30686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901700" y="4635500"/>
            <a:ext cx="33337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3" name="Rectangle 192"/>
          <p:cNvSpPr/>
          <p:nvPr/>
        </p:nvSpPr>
        <p:spPr>
          <a:xfrm>
            <a:off x="2484438" y="4581525"/>
            <a:ext cx="33337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1855788" y="3770313"/>
            <a:ext cx="220662" cy="285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692275" y="3716338"/>
            <a:ext cx="288925" cy="2301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907" name="ZoneTexte 157"/>
          <p:cNvSpPr txBox="1">
            <a:spLocks noChangeArrowheads="1"/>
          </p:cNvSpPr>
          <p:nvPr/>
        </p:nvSpPr>
        <p:spPr bwMode="auto">
          <a:xfrm>
            <a:off x="2555875" y="3429000"/>
            <a:ext cx="777875" cy="396875"/>
          </a:xfrm>
          <a:prstGeom prst="rect">
            <a:avLst/>
          </a:prstGeom>
          <a:solidFill>
            <a:srgbClr val="E9ED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*</a:t>
            </a:r>
            <a:endParaRPr lang="fr-FR" sz="2000" b="1">
              <a:latin typeface="Calibri" pitchFamily="34" charset="0"/>
            </a:endParaRPr>
          </a:p>
        </p:txBody>
      </p:sp>
      <p:sp>
        <p:nvSpPr>
          <p:cNvPr id="37908" name="ZoneTexte 19"/>
          <p:cNvSpPr txBox="1">
            <a:spLocks noChangeArrowheads="1"/>
          </p:cNvSpPr>
          <p:nvPr/>
        </p:nvSpPr>
        <p:spPr bwMode="auto">
          <a:xfrm>
            <a:off x="4643438" y="3068638"/>
            <a:ext cx="374491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eorgia" pitchFamily="18" charset="0"/>
                <a:sym typeface="Symbol" pitchFamily="18" charset="2"/>
              </a:rPr>
              <a:t>Kinematical conditions: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large q</a:t>
            </a:r>
            <a:r>
              <a:rPr lang="en-US" baseline="3000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2</a:t>
            </a:r>
            <a:endParaRPr lang="en-US">
              <a:solidFill>
                <a:srgbClr val="FF0000"/>
              </a:solidFill>
              <a:latin typeface="Georgia" pitchFamily="18" charset="0"/>
              <a:sym typeface="Symbol" pitchFamily="18" charset="2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  <a:sym typeface="Symbol" pitchFamily="18" charset="2"/>
              </a:rPr>
              <a:t>small  </a:t>
            </a:r>
            <a:r>
              <a:rPr lang="fr-FR">
                <a:latin typeface="Georgia" pitchFamily="18" charset="0"/>
                <a:sym typeface="Symbol" pitchFamily="18" charset="2"/>
              </a:rPr>
              <a:t>t or u   </a:t>
            </a:r>
            <a:r>
              <a:rPr lang="fr-FR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(</a:t>
            </a:r>
            <a:r>
              <a:rPr lang="fr-FR" baseline="-2500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</a:t>
            </a:r>
            <a:r>
              <a:rPr lang="fr-FR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=0</a:t>
            </a:r>
            <a:r>
              <a:rPr lang="fr-FR" baseline="3000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0</a:t>
            </a:r>
            <a:r>
              <a:rPr lang="fr-FR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 or </a:t>
            </a:r>
            <a:r>
              <a:rPr lang="fr-FR" baseline="-2500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 </a:t>
            </a:r>
            <a:r>
              <a:rPr lang="fr-FR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= 180</a:t>
            </a:r>
            <a:r>
              <a:rPr lang="fr-FR" baseline="30000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0</a:t>
            </a:r>
            <a:r>
              <a:rPr lang="fr-FR">
                <a:solidFill>
                  <a:srgbClr val="FF0000"/>
                </a:solidFill>
                <a:latin typeface="Georgia" pitchFamily="18" charset="0"/>
                <a:sym typeface="Symbol" pitchFamily="18" charset="2"/>
              </a:rPr>
              <a:t>)</a:t>
            </a:r>
            <a:r>
              <a:rPr lang="fr-FR">
                <a:latin typeface="Georgia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7909" name="Line 32"/>
          <p:cNvSpPr>
            <a:spLocks noChangeShapeType="1"/>
          </p:cNvSpPr>
          <p:nvPr/>
        </p:nvSpPr>
        <p:spPr bwMode="auto">
          <a:xfrm>
            <a:off x="684213" y="3789363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10" name="ZoneTexte 157"/>
          <p:cNvSpPr txBox="1">
            <a:spLocks noChangeArrowheads="1"/>
          </p:cNvSpPr>
          <p:nvPr/>
        </p:nvSpPr>
        <p:spPr bwMode="auto">
          <a:xfrm>
            <a:off x="2700338" y="5373688"/>
            <a:ext cx="576262" cy="396875"/>
          </a:xfrm>
          <a:prstGeom prst="rect">
            <a:avLst/>
          </a:prstGeom>
          <a:solidFill>
            <a:srgbClr val="E9ED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baseline="30000">
              <a:latin typeface="Calibri" pitchFamily="34" charset="0"/>
            </a:endParaRPr>
          </a:p>
        </p:txBody>
      </p:sp>
      <p:sp>
        <p:nvSpPr>
          <p:cNvPr id="2" name="Ellipse 49"/>
          <p:cNvSpPr/>
          <p:nvPr/>
        </p:nvSpPr>
        <p:spPr>
          <a:xfrm>
            <a:off x="2482850" y="4883150"/>
            <a:ext cx="288925" cy="2301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acceptance_3p45gev_pi0_2740_0p0_8slices_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836613"/>
            <a:ext cx="48593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6356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TDA at s=10 GeV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  <a:r>
              <a:rPr lang="fr-FR" sz="4000" smtClean="0">
                <a:solidFill>
                  <a:schemeClr val="bg1"/>
                </a:solidFill>
              </a:rPr>
              <a:t> and q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  <a:r>
              <a:rPr lang="fr-FR" sz="4000" smtClean="0">
                <a:solidFill>
                  <a:schemeClr val="bg1"/>
                </a:solidFill>
              </a:rPr>
              <a:t>=7.5 GeV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268538" y="908050"/>
            <a:ext cx="2447925" cy="559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p</a:t>
            </a:r>
            <a:r>
              <a:rPr lang="fr-FR" b="1" baseline="30000"/>
              <a:t>0</a:t>
            </a:r>
            <a:r>
              <a:rPr lang="fr-FR" b="1"/>
              <a:t> angular 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e  </a:t>
            </a:r>
            <a:r>
              <a:rPr lang="fr-FR" b="1"/>
              <a:t>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Multiplicity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pic>
        <p:nvPicPr>
          <p:cNvPr id="38916" name="Picture 8" descr="acceptance_3p45gev_pi0_2740_0p0_3slices_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838200"/>
            <a:ext cx="47529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272213" y="908050"/>
            <a:ext cx="2692400" cy="5592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6 slices / 16 slices: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Average loss : 1/10</a:t>
            </a:r>
          </a:p>
          <a:p>
            <a:endParaRPr lang="fr-FR" b="1"/>
          </a:p>
          <a:p>
            <a:r>
              <a:rPr lang="fr-FR" b="1"/>
              <a:t>Forward (1/3) less </a:t>
            </a:r>
          </a:p>
          <a:p>
            <a:r>
              <a:rPr lang="fr-FR" b="1"/>
              <a:t>affected than bacward (1/25)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Most events in M=2</a:t>
            </a:r>
          </a:p>
          <a:p>
            <a:pPr>
              <a:spcBef>
                <a:spcPct val="50000"/>
              </a:spcBef>
            </a:pPr>
            <a:r>
              <a:rPr lang="fr-FR" b="1"/>
              <a:t>Retrieve M=3 events ?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395288" y="908050"/>
            <a:ext cx="288131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Full Barrel ECAL</a:t>
            </a: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6083300" y="946150"/>
            <a:ext cx="2881313" cy="3952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6/16 slices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acceptance_0p79gev_pi0_2000_0p0_8slices_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836613"/>
            <a:ext cx="48974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6356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TDA at s=5 GeV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  <a:r>
              <a:rPr lang="fr-FR" sz="4000" smtClean="0">
                <a:solidFill>
                  <a:schemeClr val="bg1"/>
                </a:solidFill>
              </a:rPr>
              <a:t> and q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  <a:r>
              <a:rPr lang="fr-FR" sz="4000" smtClean="0">
                <a:solidFill>
                  <a:schemeClr val="bg1"/>
                </a:solidFill>
              </a:rPr>
              <a:t>=4 GeV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2166938" y="981075"/>
            <a:ext cx="2232025" cy="559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 p</a:t>
            </a:r>
            <a:r>
              <a:rPr lang="fr-FR" b="1" baseline="30000"/>
              <a:t>0</a:t>
            </a:r>
            <a:r>
              <a:rPr lang="fr-FR" b="1"/>
              <a:t> Angular 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e  </a:t>
            </a:r>
            <a:r>
              <a:rPr lang="fr-FR" b="1"/>
              <a:t>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Multiplicity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pic>
        <p:nvPicPr>
          <p:cNvPr id="39940" name="Picture 8" descr="acceptance_0p79gev_pi0_2000_0p0_3slices_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836613"/>
            <a:ext cx="4752975" cy="5761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142038" y="927100"/>
            <a:ext cx="2881312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6 slices / 16 slices: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Average loss : 1/20</a:t>
            </a:r>
          </a:p>
          <a:p>
            <a:pPr>
              <a:spcBef>
                <a:spcPct val="50000"/>
              </a:spcBef>
            </a:pPr>
            <a:r>
              <a:rPr lang="fr-FR" b="1"/>
              <a:t>Forward less affected(1/7) than backward hemisphere (1/20)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Shifted multiplicity distribution: most events in M=1</a:t>
            </a:r>
          </a:p>
          <a:p>
            <a:pPr>
              <a:spcBef>
                <a:spcPct val="50000"/>
              </a:spcBef>
            </a:pPr>
            <a:r>
              <a:rPr lang="fr-FR" b="1"/>
              <a:t>Retrieve M=3 events?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6083300" y="865188"/>
            <a:ext cx="2881313" cy="395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6/16 slices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395288" y="908050"/>
            <a:ext cx="288131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Full Barrel ECAL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>
          <a:xfrm>
            <a:off x="107950" y="0"/>
            <a:ext cx="5903913" cy="47625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Counting rate vs scenario</a:t>
            </a:r>
          </a:p>
        </p:txBody>
      </p:sp>
      <p:graphicFrame>
        <p:nvGraphicFramePr>
          <p:cNvPr id="42217" name="Group 233"/>
          <p:cNvGraphicFramePr>
            <a:graphicFrameLocks noGrp="1"/>
          </p:cNvGraphicFramePr>
          <p:nvPr/>
        </p:nvGraphicFramePr>
        <p:xfrm>
          <a:off x="57150" y="941388"/>
          <a:ext cx="9088438" cy="5083175"/>
        </p:xfrm>
        <a:graphic>
          <a:graphicData uri="http://schemas.openxmlformats.org/drawingml/2006/table">
            <a:tbl>
              <a:tblPr/>
              <a:tblGrid>
                <a:gridCol w="676275"/>
                <a:gridCol w="728663"/>
                <a:gridCol w="728662"/>
                <a:gridCol w="652463"/>
                <a:gridCol w="685800"/>
                <a:gridCol w="715962"/>
                <a:gridCol w="595313"/>
                <a:gridCol w="704850"/>
                <a:gridCol w="649287"/>
                <a:gridCol w="719138"/>
                <a:gridCol w="22320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 (GeV</a:t>
                      </a:r>
                      <a:r>
                        <a:rPr kumimoji="0" 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 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(GeV</a:t>
                      </a:r>
                      <a:r>
                        <a:rPr kumimoji="0" 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fr-FR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(0°)/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(90°)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Full EMC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Sc.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(6/16)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 opp. slices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 slice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8.33 %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&lt; 0.01 %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Nucleon FF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,,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dj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&lt; 0.01 %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Nucleon FF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,,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dj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7.97 %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0.013 %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Nucleon FF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,,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dj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0.044 %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Nucleon FF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,, G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dj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5.97 %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Background for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9.32 %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Background for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37.0 %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3.85 %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Crossed Channel Compton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5.54 %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Hadronic models,Background for e</a:t>
                      </a:r>
                      <a:r>
                        <a:rPr kumimoji="0" lang="fr-F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</a:t>
                      </a:r>
                      <a:r>
                        <a:rPr kumimoji="0" lang="fr-F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5.98 %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&lt;0.01 %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Nucleon FF slightly below  theshold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/Y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9.61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9.11 %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1.13 %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0.24 %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Hadronic midels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/Y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9.61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2.27 %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0.58 %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Hadronic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4.43 %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0.14 %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0.007 %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10.2 %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1.22 %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0.26 %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288" y="6165850"/>
          <a:ext cx="8675687" cy="5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94"/>
                <a:gridCol w="1239494"/>
                <a:gridCol w="1239494"/>
                <a:gridCol w="1239494"/>
                <a:gridCol w="1239494"/>
                <a:gridCol w="1239494"/>
                <a:gridCol w="12394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</a:rPr>
                        <a:t>Counting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rate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</a:rPr>
                        <a:t>color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code</a:t>
                      </a:r>
                      <a:endParaRPr lang="fr-FR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&gt; 10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10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</a:t>
                      </a:r>
                      <a:endParaRPr lang="fr-FR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10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</a:t>
                      </a:r>
                      <a:endParaRPr lang="fr-FR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1000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100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&lt; 10 </a:t>
                      </a:r>
                      <a:endParaRPr lang="fr-FR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1162" name="ZoneTexte 6"/>
          <p:cNvSpPr txBox="1">
            <a:spLocks noChangeArrowheads="1"/>
          </p:cNvSpPr>
          <p:nvPr/>
        </p:nvSpPr>
        <p:spPr bwMode="auto">
          <a:xfrm>
            <a:off x="4643438" y="549275"/>
            <a:ext cx="1296987" cy="368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French Script MT" pitchFamily="66" charset="0"/>
              </a:rPr>
              <a:t>L</a:t>
            </a:r>
            <a:r>
              <a:rPr lang="fr-FR">
                <a:latin typeface="Calibri" pitchFamily="34" charset="0"/>
              </a:rPr>
              <a:t> = 0.2 fb</a:t>
            </a:r>
            <a:r>
              <a:rPr lang="fr-FR" baseline="30000">
                <a:latin typeface="Calibri" pitchFamily="34" charset="0"/>
              </a:rPr>
              <a:t>-1</a:t>
            </a:r>
          </a:p>
        </p:txBody>
      </p:sp>
      <p:sp>
        <p:nvSpPr>
          <p:cNvPr id="41163" name="ZoneTexte 7"/>
          <p:cNvSpPr txBox="1">
            <a:spLocks noChangeArrowheads="1"/>
          </p:cNvSpPr>
          <p:nvPr/>
        </p:nvSpPr>
        <p:spPr bwMode="auto">
          <a:xfrm>
            <a:off x="107950" y="549275"/>
            <a:ext cx="4392613" cy="368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Pbar p  </a:t>
            </a:r>
            <a:r>
              <a:rPr lang="fr-FR">
                <a:latin typeface="Calibri" pitchFamily="34" charset="0"/>
                <a:sym typeface="Wingdings" pitchFamily="2" charset="2"/>
              </a:rPr>
              <a:t>  a  + b   (</a:t>
            </a:r>
            <a:r>
              <a:rPr lang="fr-FR">
                <a:latin typeface="Symbol" pitchFamily="18" charset="2"/>
                <a:sym typeface="Wingdings" pitchFamily="2" charset="2"/>
              </a:rPr>
              <a:t>1 + 2</a:t>
            </a:r>
            <a:r>
              <a:rPr lang="fr-FR">
                <a:latin typeface="Calibri" pitchFamily="34" charset="0"/>
                <a:sym typeface="Wingdings" pitchFamily="2" charset="2"/>
              </a:rPr>
              <a:t>) + (</a:t>
            </a:r>
            <a:r>
              <a:rPr lang="fr-FR">
                <a:latin typeface="Symbol" pitchFamily="18" charset="2"/>
                <a:sym typeface="Wingdings" pitchFamily="2" charset="2"/>
              </a:rPr>
              <a:t>3 + 4</a:t>
            </a:r>
            <a:r>
              <a:rPr lang="fr-FR">
                <a:latin typeface="Calibri" pitchFamily="34" charset="0"/>
                <a:sym typeface="Wingdings" pitchFamily="2" charset="2"/>
              </a:rPr>
              <a:t>)</a:t>
            </a:r>
            <a:endParaRPr lang="fr-FR">
              <a:latin typeface="Calibri" pitchFamily="34" charset="0"/>
            </a:endParaRPr>
          </a:p>
        </p:txBody>
      </p:sp>
      <p:sp>
        <p:nvSpPr>
          <p:cNvPr id="41164" name="WordArt 206"/>
          <p:cNvSpPr>
            <a:spLocks noChangeArrowheads="1" noChangeShapeType="1" noTextEdit="1"/>
          </p:cNvSpPr>
          <p:nvPr/>
        </p:nvSpPr>
        <p:spPr bwMode="auto">
          <a:xfrm>
            <a:off x="6953250" y="0"/>
            <a:ext cx="21907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Preliminary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06438"/>
          </a:xfrm>
          <a:solidFill>
            <a:srgbClr val="0000FF"/>
          </a:solidFill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Conclusion and outlook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107950" y="908050"/>
            <a:ext cx="8893175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600" b="1" smtClean="0"/>
              <a:t>First order acceptance simulations done with 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Reduced luminosity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Reduced ECAL</a:t>
            </a:r>
          </a:p>
          <a:p>
            <a:pPr>
              <a:lnSpc>
                <a:spcPct val="80000"/>
              </a:lnSpc>
            </a:pPr>
            <a:r>
              <a:rPr lang="fr-FR" sz="1600" b="1" smtClean="0"/>
              <a:t>Main conclusion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Full Barrel ECAL is strongly preferred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Only possible reduced scenario for the Barrel ECAL is 6/16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Loss due to reduced luminosity and reduced  Barrel ECAL are comparable</a:t>
            </a:r>
          </a:p>
          <a:p>
            <a:pPr>
              <a:lnSpc>
                <a:spcPct val="80000"/>
              </a:lnSpc>
            </a:pPr>
            <a:r>
              <a:rPr lang="fr-FR" sz="1600" b="1" smtClean="0"/>
              <a:t>Nucleon Form Factor feasible in a first phase 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G</a:t>
            </a:r>
            <a:r>
              <a:rPr lang="fr-FR" sz="1400" b="1" baseline="-25000" smtClean="0"/>
              <a:t>eff </a:t>
            </a:r>
            <a:r>
              <a:rPr lang="fr-FR" sz="1400" b="1" smtClean="0"/>
              <a:t>possible up to q</a:t>
            </a:r>
            <a:r>
              <a:rPr lang="fr-FR" sz="1400" b="1" baseline="30000" smtClean="0"/>
              <a:t>2</a:t>
            </a:r>
            <a:r>
              <a:rPr lang="fr-FR" sz="1400" b="1" smtClean="0"/>
              <a:t>= 20 GeV</a:t>
            </a:r>
            <a:r>
              <a:rPr lang="fr-FR" sz="1400" b="1" baseline="30000" smtClean="0"/>
              <a:t>2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G</a:t>
            </a:r>
            <a:r>
              <a:rPr lang="fr-FR" sz="1400" b="1" baseline="-25000" smtClean="0"/>
              <a:t>E</a:t>
            </a:r>
            <a:r>
              <a:rPr lang="fr-FR" sz="1400" b="1" smtClean="0"/>
              <a:t>/G</a:t>
            </a:r>
            <a:r>
              <a:rPr lang="fr-FR" sz="1400" b="1" baseline="-25000" smtClean="0"/>
              <a:t>M</a:t>
            </a:r>
            <a:r>
              <a:rPr lang="fr-FR" sz="1400" b="1" smtClean="0"/>
              <a:t>  possible only up to q</a:t>
            </a:r>
            <a:r>
              <a:rPr lang="fr-FR" sz="1400" b="1" baseline="30000" smtClean="0"/>
              <a:t>2</a:t>
            </a:r>
            <a:r>
              <a:rPr lang="fr-FR" sz="1400" b="1" smtClean="0"/>
              <a:t>=9 (instead of q</a:t>
            </a:r>
            <a:r>
              <a:rPr lang="fr-FR" sz="1400" b="1" baseline="30000" smtClean="0"/>
              <a:t>2</a:t>
            </a:r>
            <a:r>
              <a:rPr lang="fr-FR" sz="1400" b="1" smtClean="0"/>
              <a:t>=14)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Competition with BES?</a:t>
            </a:r>
          </a:p>
          <a:p>
            <a:pPr>
              <a:lnSpc>
                <a:spcPct val="80000"/>
              </a:lnSpc>
            </a:pPr>
            <a:r>
              <a:rPr lang="fr-FR" sz="1600" b="1" smtClean="0"/>
              <a:t>3 body final states (</a:t>
            </a:r>
            <a:r>
              <a:rPr lang="fr-FR" sz="1600" b="1" smtClean="0">
                <a:latin typeface="Symbol" pitchFamily="18" charset="2"/>
              </a:rPr>
              <a:t>p</a:t>
            </a:r>
            <a:r>
              <a:rPr lang="fr-FR" sz="1600" b="1" baseline="30000" smtClean="0"/>
              <a:t>0</a:t>
            </a:r>
            <a:r>
              <a:rPr lang="fr-FR" sz="1600" b="1" smtClean="0"/>
              <a:t> e</a:t>
            </a:r>
            <a:r>
              <a:rPr lang="fr-FR" sz="1600" b="1" baseline="30000" smtClean="0"/>
              <a:t>+</a:t>
            </a:r>
            <a:r>
              <a:rPr lang="fr-FR" sz="1600" b="1" smtClean="0"/>
              <a:t> e</a:t>
            </a:r>
            <a:r>
              <a:rPr lang="fr-FR" sz="1600" b="1" baseline="30000" smtClean="0"/>
              <a:t>- </a:t>
            </a:r>
            <a:r>
              <a:rPr lang="fr-FR" sz="1600" b="1" smtClean="0"/>
              <a:t>) reduced by a factor 1/100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Only 200-300 counts per campaign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Possibilty to measure the q dependance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1 exception: </a:t>
            </a:r>
            <a:r>
              <a:rPr lang="fr-FR" sz="1400" b="1" smtClean="0">
                <a:latin typeface="Symbol" pitchFamily="18" charset="2"/>
              </a:rPr>
              <a:t>p</a:t>
            </a:r>
            <a:r>
              <a:rPr lang="fr-FR" sz="1400" b="1" baseline="30000" smtClean="0"/>
              <a:t>0</a:t>
            </a:r>
            <a:r>
              <a:rPr lang="fr-FR" sz="1400" b="1" smtClean="0"/>
              <a:t> e</a:t>
            </a:r>
            <a:r>
              <a:rPr lang="fr-FR" sz="1400" b="1" baseline="30000" smtClean="0"/>
              <a:t>+</a:t>
            </a:r>
            <a:r>
              <a:rPr lang="fr-FR" sz="1400" b="1" smtClean="0"/>
              <a:t> e</a:t>
            </a:r>
            <a:r>
              <a:rPr lang="fr-FR" sz="1400" b="1" baseline="30000" smtClean="0"/>
              <a:t>- </a:t>
            </a:r>
            <a:r>
              <a:rPr lang="fr-FR" sz="1400" b="1" smtClean="0"/>
              <a:t>at 1 GeV and low q</a:t>
            </a:r>
            <a:r>
              <a:rPr lang="fr-FR" sz="1400" b="1" baseline="30000" smtClean="0"/>
              <a:t>2 </a:t>
            </a:r>
            <a:r>
              <a:rPr lang="fr-FR" sz="1400" b="1" smtClean="0"/>
              <a:t>(&lt; 1 GeV</a:t>
            </a:r>
            <a:r>
              <a:rPr lang="fr-FR" sz="1400" b="1" baseline="30000" smtClean="0"/>
              <a:t>2</a:t>
            </a:r>
            <a:r>
              <a:rPr lang="fr-FR" sz="1400" b="1" smtClean="0"/>
              <a:t>) </a:t>
            </a:r>
            <a:r>
              <a:rPr lang="fr-FR" sz="1400" b="1" smtClean="0">
                <a:sym typeface="Wingdings" pitchFamily="2" charset="2"/>
              </a:rPr>
              <a:t> R  ( 5%) and cos(</a:t>
            </a:r>
            <a:r>
              <a:rPr lang="fr-FR" sz="1400" b="1" smtClean="0">
                <a:latin typeface="Symbol" pitchFamily="18" charset="2"/>
                <a:sym typeface="Wingdings" pitchFamily="2" charset="2"/>
              </a:rPr>
              <a:t>dj) (</a:t>
            </a:r>
            <a:r>
              <a:rPr lang="fr-FR" sz="1400" b="1" smtClean="0">
                <a:sym typeface="Wingdings" pitchFamily="2" charset="2"/>
              </a:rPr>
              <a:t> 60-80%)</a:t>
            </a:r>
            <a:endParaRPr lang="fr-FR" sz="1400" b="1" smtClean="0"/>
          </a:p>
          <a:p>
            <a:pPr>
              <a:lnSpc>
                <a:spcPct val="80000"/>
              </a:lnSpc>
            </a:pPr>
            <a:r>
              <a:rPr lang="fr-FR" sz="1600" b="1" smtClean="0"/>
              <a:t>Hadronic and mixed channels with </a:t>
            </a:r>
            <a:r>
              <a:rPr lang="fr-FR" sz="1600" b="1" smtClean="0">
                <a:latin typeface="Symbol" pitchFamily="18" charset="2"/>
              </a:rPr>
              <a:t>g</a:t>
            </a:r>
            <a:r>
              <a:rPr lang="fr-FR" sz="1600" b="1" smtClean="0"/>
              <a:t>s (</a:t>
            </a:r>
            <a:r>
              <a:rPr lang="fr-FR" sz="1600" b="1" smtClean="0">
                <a:latin typeface="Symbol" pitchFamily="18" charset="2"/>
              </a:rPr>
              <a:t>p</a:t>
            </a:r>
            <a:r>
              <a:rPr lang="fr-FR" sz="1600" b="1" baseline="30000" smtClean="0">
                <a:latin typeface="Symbol" pitchFamily="18" charset="2"/>
              </a:rPr>
              <a:t>0</a:t>
            </a:r>
            <a:r>
              <a:rPr lang="fr-FR" sz="1600" b="1" smtClean="0">
                <a:latin typeface="Symbol" pitchFamily="18" charset="2"/>
              </a:rPr>
              <a:t> p</a:t>
            </a:r>
            <a:r>
              <a:rPr lang="fr-FR" sz="1600" b="1" baseline="30000" smtClean="0">
                <a:latin typeface="Symbol" pitchFamily="18" charset="2"/>
              </a:rPr>
              <a:t>0</a:t>
            </a:r>
            <a:r>
              <a:rPr lang="fr-FR" sz="1600" b="1" smtClean="0">
                <a:latin typeface="Symbol" pitchFamily="18" charset="2"/>
              </a:rPr>
              <a:t>, p</a:t>
            </a:r>
            <a:r>
              <a:rPr lang="fr-FR" sz="1600" b="1" baseline="30000" smtClean="0">
                <a:latin typeface="Symbol" pitchFamily="18" charset="2"/>
              </a:rPr>
              <a:t>0</a:t>
            </a:r>
            <a:r>
              <a:rPr lang="fr-FR" sz="1600" b="1" smtClean="0">
                <a:latin typeface="Symbol" pitchFamily="18" charset="2"/>
              </a:rPr>
              <a:t> g </a:t>
            </a:r>
            <a:r>
              <a:rPr lang="fr-FR" sz="1600" b="1" smtClean="0"/>
              <a:t>and </a:t>
            </a:r>
            <a:r>
              <a:rPr lang="fr-FR" sz="1600" b="1" smtClean="0">
                <a:latin typeface="Symbol" pitchFamily="18" charset="2"/>
              </a:rPr>
              <a:t>g g )</a:t>
            </a:r>
            <a:endParaRPr lang="fr-FR" sz="1600" b="1" smtClean="0"/>
          </a:p>
          <a:p>
            <a:pPr lvl="1">
              <a:lnSpc>
                <a:spcPct val="80000"/>
              </a:lnSpc>
            </a:pPr>
            <a:r>
              <a:rPr lang="fr-FR" sz="1400" b="1" smtClean="0"/>
              <a:t>Doable : CR &gt; 10</a:t>
            </a:r>
            <a:r>
              <a:rPr lang="fr-FR" sz="1400" b="1" baseline="30000" smtClean="0"/>
              <a:t>5 </a:t>
            </a:r>
            <a:r>
              <a:rPr lang="fr-FR" sz="1400" b="1" smtClean="0"/>
              <a:t>per campaign  </a:t>
            </a:r>
            <a:r>
              <a:rPr lang="fr-FR" sz="1400" b="1" smtClean="0">
                <a:sym typeface="Wingdings" pitchFamily="2" charset="2"/>
              </a:rPr>
              <a:t>  measure poorly known channels and understand the detector</a:t>
            </a:r>
            <a:endParaRPr lang="fr-FR" sz="1400" b="1" smtClean="0"/>
          </a:p>
          <a:p>
            <a:pPr lvl="1">
              <a:lnSpc>
                <a:spcPct val="80000"/>
              </a:lnSpc>
            </a:pPr>
            <a:r>
              <a:rPr lang="fr-FR" sz="1400" b="1" smtClean="0">
                <a:latin typeface="Symbol" pitchFamily="18" charset="2"/>
              </a:rPr>
              <a:t>gg</a:t>
            </a:r>
            <a:r>
              <a:rPr lang="fr-FR" sz="1400" b="1" smtClean="0"/>
              <a:t>  restricted to the lowest energy</a:t>
            </a:r>
          </a:p>
          <a:p>
            <a:pPr lvl="1">
              <a:lnSpc>
                <a:spcPct val="80000"/>
              </a:lnSpc>
            </a:pPr>
            <a:endParaRPr lang="fr-FR" sz="1400" b="1" smtClean="0"/>
          </a:p>
          <a:p>
            <a:pPr>
              <a:lnSpc>
                <a:spcPct val="80000"/>
              </a:lnSpc>
            </a:pPr>
            <a:r>
              <a:rPr lang="fr-FR" sz="1600" b="1" smtClean="0"/>
              <a:t>Further steps</a:t>
            </a:r>
          </a:p>
          <a:p>
            <a:pPr lvl="1">
              <a:lnSpc>
                <a:spcPct val="80000"/>
              </a:lnSpc>
            </a:pPr>
            <a:r>
              <a:rPr lang="fr-FR" sz="1400" b="1" smtClean="0"/>
              <a:t>Select a few channels to perform full PANDAroot calculations if PID capabilities are reduced  (not considered in the present simulation)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490538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bg1"/>
                </a:solidFill>
              </a:rPr>
              <a:t>Investigation of EM channels with different scenarios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71438" y="692150"/>
            <a:ext cx="8964612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b="1" smtClean="0"/>
              <a:t>                                                </a:t>
            </a:r>
            <a:r>
              <a:rPr lang="fr-FR" sz="2400" b="1" smtClean="0"/>
              <a:t>Conditions of the simulation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400" b="1" smtClean="0"/>
          </a:p>
          <a:p>
            <a:pPr lvl="1" eaLnBrk="1" hangingPunct="1">
              <a:lnSpc>
                <a:spcPct val="90000"/>
              </a:lnSpc>
            </a:pPr>
            <a:r>
              <a:rPr lang="fr-FR" sz="2000" b="1" smtClean="0"/>
              <a:t>Accceptance sudies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Geometrical cuts only (</a:t>
            </a:r>
            <a:r>
              <a:rPr lang="fr-FR" sz="1800" b="1" smtClean="0">
                <a:latin typeface="Symbol" pitchFamily="18" charset="2"/>
              </a:rPr>
              <a:t>q</a:t>
            </a:r>
            <a:r>
              <a:rPr lang="fr-FR" sz="1800" b="1" smtClean="0"/>
              <a:t> and </a:t>
            </a:r>
            <a:r>
              <a:rPr lang="fr-FR" sz="1800" b="1" smtClean="0">
                <a:latin typeface="Symbol" pitchFamily="18" charset="2"/>
              </a:rPr>
              <a:t>j</a:t>
            </a:r>
            <a:r>
              <a:rPr lang="fr-FR" sz="1800" b="1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Detectors PID &amp; tracking capabilities remain identical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smtClean="0"/>
              <a:t>Fast simulations without reconstruction or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smtClean="0"/>
              <a:t>No PID considered (cf full simulation)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smtClean="0"/>
              <a:t>Detector framework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no DIPOLE ( 5/10°&lt;</a:t>
            </a:r>
            <a:r>
              <a:rPr lang="fr-FR" sz="1800" b="1" smtClean="0">
                <a:latin typeface="Symbol" pitchFamily="18" charset="2"/>
              </a:rPr>
              <a:t>q</a:t>
            </a:r>
            <a:r>
              <a:rPr lang="fr-FR" sz="1800" b="1" smtClean="0"/>
              <a:t>&lt; 147° 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 5°/10°&lt; </a:t>
            </a:r>
            <a:r>
              <a:rPr lang="fr-FR" sz="1800" b="1" smtClean="0">
                <a:latin typeface="Symbol" pitchFamily="18" charset="2"/>
              </a:rPr>
              <a:t>q</a:t>
            </a:r>
            <a:r>
              <a:rPr lang="fr-FR" sz="1800" b="1" smtClean="0"/>
              <a:t>&lt; 22° , 0&lt;</a:t>
            </a:r>
            <a:r>
              <a:rPr lang="fr-FR" sz="1800" b="1" smtClean="0">
                <a:latin typeface="Symbol" pitchFamily="18" charset="2"/>
              </a:rPr>
              <a:t>j</a:t>
            </a:r>
            <a:r>
              <a:rPr lang="fr-FR" sz="1800" b="1" smtClean="0"/>
              <a:t>&lt;360° : Forward ECAL + Tracking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 22°&lt; </a:t>
            </a:r>
            <a:r>
              <a:rPr lang="fr-FR" sz="1800" b="1" smtClean="0">
                <a:latin typeface="Symbol" pitchFamily="18" charset="2"/>
              </a:rPr>
              <a:t>q</a:t>
            </a:r>
            <a:r>
              <a:rPr lang="fr-FR" sz="1800" b="1" smtClean="0"/>
              <a:t>&lt; 147°  :  Barrel ECAL + Tracking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600" b="1" smtClean="0"/>
              <a:t>modularised Barrel ECAL</a:t>
            </a:r>
          </a:p>
          <a:p>
            <a:pPr lvl="4" eaLnBrk="1" hangingPunct="1">
              <a:lnSpc>
                <a:spcPct val="90000"/>
              </a:lnSpc>
            </a:pPr>
            <a:r>
              <a:rPr lang="fr-FR" sz="1600" b="1" smtClean="0"/>
              <a:t>16/16 (= full barrel)</a:t>
            </a:r>
          </a:p>
          <a:p>
            <a:pPr lvl="4" eaLnBrk="1" hangingPunct="1">
              <a:lnSpc>
                <a:spcPct val="90000"/>
              </a:lnSpc>
            </a:pPr>
            <a:r>
              <a:rPr lang="fr-FR" sz="1600" b="1" smtClean="0"/>
              <a:t>6/16 (3 back to back) (= scenario C)</a:t>
            </a:r>
          </a:p>
          <a:p>
            <a:pPr lvl="4" eaLnBrk="1" hangingPunct="1">
              <a:lnSpc>
                <a:spcPct val="90000"/>
              </a:lnSpc>
            </a:pPr>
            <a:r>
              <a:rPr lang="fr-FR" sz="1600" b="1" smtClean="0"/>
              <a:t>2/16 (back to back)  (intermediate cheap scenario)</a:t>
            </a:r>
          </a:p>
          <a:p>
            <a:pPr lvl="4" eaLnBrk="1" hangingPunct="1">
              <a:lnSpc>
                <a:spcPct val="90000"/>
              </a:lnSpc>
            </a:pPr>
            <a:r>
              <a:rPr lang="fr-FR" sz="1600" b="1" smtClean="0"/>
              <a:t>1/16 (the only slice available today)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 </a:t>
            </a:r>
            <a:r>
              <a:rPr lang="fr-FR" sz="1800" b="1" smtClean="0">
                <a:latin typeface="Symbol" pitchFamily="18" charset="2"/>
              </a:rPr>
              <a:t>q</a:t>
            </a:r>
            <a:r>
              <a:rPr lang="fr-FR" sz="1800" b="1" smtClean="0"/>
              <a:t> &gt;147°  :  No Backward calorimeter (for simplicity)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b="1" smtClean="0"/>
              <a:t>No muon detector</a:t>
            </a:r>
          </a:p>
          <a:p>
            <a:pPr lvl="3" eaLnBrk="1" hangingPunct="1">
              <a:lnSpc>
                <a:spcPct val="90000"/>
              </a:lnSpc>
              <a:buFont typeface="Arial" charset="0"/>
              <a:buNone/>
            </a:pPr>
            <a:endParaRPr lang="fr-FR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e 70"/>
          <p:cNvGrpSpPr>
            <a:grpSpLocks/>
          </p:cNvGrpSpPr>
          <p:nvPr/>
        </p:nvGrpSpPr>
        <p:grpSpPr bwMode="auto">
          <a:xfrm>
            <a:off x="-3175" y="1303338"/>
            <a:ext cx="8896350" cy="3889375"/>
            <a:chOff x="93663" y="2492896"/>
            <a:chExt cx="8439150" cy="3397372"/>
          </a:xfrm>
        </p:grpSpPr>
        <p:sp>
          <p:nvSpPr>
            <p:cNvPr id="29" name="Rectangle 28"/>
            <p:cNvSpPr/>
            <p:nvPr/>
          </p:nvSpPr>
          <p:spPr>
            <a:xfrm>
              <a:off x="3277168" y="4131955"/>
              <a:ext cx="1510434" cy="2884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19368" y="4130568"/>
              <a:ext cx="1513445" cy="2870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76738" y="4130568"/>
              <a:ext cx="1385442" cy="2870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hteck 28"/>
            <p:cNvSpPr/>
            <p:nvPr/>
          </p:nvSpPr>
          <p:spPr bwMode="auto">
            <a:xfrm>
              <a:off x="1476093" y="3573121"/>
              <a:ext cx="2582645" cy="3230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444" name="Bild 52" descr="Bildschirmfoto 2011-09-22 um 21.14.1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301" y="3433803"/>
              <a:ext cx="8270871" cy="2456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53"/>
            <p:cNvSpPr/>
            <p:nvPr/>
          </p:nvSpPr>
          <p:spPr bwMode="auto">
            <a:xfrm>
              <a:off x="93663" y="3434453"/>
              <a:ext cx="1219791" cy="21535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446" name="Textfeld 58"/>
            <p:cNvSpPr txBox="1">
              <a:spLocks noChangeArrowheads="1"/>
            </p:cNvSpPr>
            <p:nvPr/>
          </p:nvSpPr>
          <p:spPr bwMode="auto">
            <a:xfrm>
              <a:off x="2572400" y="5463170"/>
              <a:ext cx="436715" cy="2662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-20</a:t>
              </a:r>
            </a:p>
          </p:txBody>
        </p:sp>
        <p:sp>
          <p:nvSpPr>
            <p:cNvPr id="16447" name="Textfeld 59"/>
            <p:cNvSpPr txBox="1">
              <a:spLocks noChangeArrowheads="1"/>
            </p:cNvSpPr>
            <p:nvPr/>
          </p:nvSpPr>
          <p:spPr bwMode="auto">
            <a:xfrm>
              <a:off x="5606819" y="5457623"/>
              <a:ext cx="350879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10</a:t>
              </a:r>
            </a:p>
          </p:txBody>
        </p:sp>
        <p:sp>
          <p:nvSpPr>
            <p:cNvPr id="16448" name="Textfeld 60"/>
            <p:cNvSpPr txBox="1">
              <a:spLocks noChangeArrowheads="1"/>
            </p:cNvSpPr>
            <p:nvPr/>
          </p:nvSpPr>
          <p:spPr bwMode="auto">
            <a:xfrm>
              <a:off x="3602446" y="5432663"/>
              <a:ext cx="414127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-10</a:t>
              </a:r>
            </a:p>
          </p:txBody>
        </p:sp>
        <p:sp>
          <p:nvSpPr>
            <p:cNvPr id="16449" name="Textfeld 61"/>
            <p:cNvSpPr txBox="1">
              <a:spLocks noChangeArrowheads="1"/>
            </p:cNvSpPr>
            <p:nvPr/>
          </p:nvSpPr>
          <p:spPr bwMode="auto">
            <a:xfrm>
              <a:off x="7552462" y="5442370"/>
              <a:ext cx="426174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30</a:t>
              </a:r>
            </a:p>
          </p:txBody>
        </p:sp>
        <p:sp>
          <p:nvSpPr>
            <p:cNvPr id="16450" name="Textfeld 63"/>
            <p:cNvSpPr txBox="1">
              <a:spLocks noChangeArrowheads="1"/>
            </p:cNvSpPr>
            <p:nvPr/>
          </p:nvSpPr>
          <p:spPr bwMode="auto">
            <a:xfrm>
              <a:off x="1593555" y="5461783"/>
              <a:ext cx="667120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-30</a:t>
              </a:r>
            </a:p>
          </p:txBody>
        </p:sp>
        <p:sp>
          <p:nvSpPr>
            <p:cNvPr id="16451" name="Textfeld 64"/>
            <p:cNvSpPr txBox="1">
              <a:spLocks noChangeArrowheads="1"/>
            </p:cNvSpPr>
            <p:nvPr/>
          </p:nvSpPr>
          <p:spPr bwMode="auto">
            <a:xfrm rot="-5400000">
              <a:off x="4376475" y="4565135"/>
              <a:ext cx="1033079" cy="319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i="1">
                  <a:solidFill>
                    <a:srgbClr val="000000"/>
                  </a:solidFill>
                  <a:latin typeface="Georgia" pitchFamily="18" charset="0"/>
                </a:rPr>
                <a:t>unphysical</a:t>
              </a:r>
            </a:p>
          </p:txBody>
        </p:sp>
        <p:sp>
          <p:nvSpPr>
            <p:cNvPr id="16452" name="Textfeld 66"/>
            <p:cNvSpPr txBox="1">
              <a:spLocks noChangeArrowheads="1"/>
            </p:cNvSpPr>
            <p:nvPr/>
          </p:nvSpPr>
          <p:spPr bwMode="auto">
            <a:xfrm>
              <a:off x="290938" y="4140275"/>
              <a:ext cx="1138472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i="1">
                  <a:solidFill>
                    <a:srgbClr val="000000"/>
                  </a:solidFill>
                  <a:latin typeface="Georgia" pitchFamily="18" charset="0"/>
                </a:rPr>
                <a:t>|G</a:t>
              </a:r>
              <a:r>
                <a:rPr lang="de-DE" sz="1400" i="1" baseline="-25000">
                  <a:solidFill>
                    <a:srgbClr val="000000"/>
                  </a:solidFill>
                  <a:latin typeface="Georgia" pitchFamily="18" charset="0"/>
                </a:rPr>
                <a:t>M</a:t>
              </a:r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/μ</a:t>
              </a:r>
              <a:r>
                <a:rPr lang="en-GB" sz="1400" i="1" baseline="-25000">
                  <a:solidFill>
                    <a:srgbClr val="000000"/>
                  </a:solidFill>
                  <a:latin typeface="Georgia" pitchFamily="18" charset="0"/>
                </a:rPr>
                <a:t>p|</a:t>
              </a:r>
              <a:r>
                <a:rPr lang="de-DE" sz="1400" i="1">
                  <a:solidFill>
                    <a:srgbClr val="000000"/>
                  </a:solidFill>
                  <a:latin typeface="Georgia" pitchFamily="18" charset="0"/>
                </a:rPr>
                <a:t>|</a:t>
              </a:r>
              <a:endParaRPr lang="en-GB" sz="1400" i="1" baseline="-2500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6453" name="Textfeld 67"/>
            <p:cNvSpPr txBox="1">
              <a:spLocks noChangeArrowheads="1"/>
            </p:cNvSpPr>
            <p:nvPr/>
          </p:nvSpPr>
          <p:spPr bwMode="auto">
            <a:xfrm>
              <a:off x="861680" y="4914044"/>
              <a:ext cx="451774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10</a:t>
              </a:r>
              <a:r>
                <a:rPr lang="en-GB" sz="1400" i="1" baseline="30000">
                  <a:solidFill>
                    <a:srgbClr val="000000"/>
                  </a:solidFill>
                  <a:latin typeface="Georgia" pitchFamily="18" charset="0"/>
                </a:rPr>
                <a:t>-3</a:t>
              </a:r>
            </a:p>
          </p:txBody>
        </p:sp>
        <p:sp>
          <p:nvSpPr>
            <p:cNvPr id="16454" name="Textfeld 68"/>
            <p:cNvSpPr txBox="1">
              <a:spLocks noChangeArrowheads="1"/>
            </p:cNvSpPr>
            <p:nvPr/>
          </p:nvSpPr>
          <p:spPr bwMode="auto">
            <a:xfrm>
              <a:off x="848127" y="3907312"/>
              <a:ext cx="438221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10</a:t>
              </a:r>
              <a:r>
                <a:rPr lang="en-GB" sz="1400" i="1" baseline="30000">
                  <a:solidFill>
                    <a:srgbClr val="000000"/>
                  </a:solidFill>
                  <a:latin typeface="Georgia" pitchFamily="18" charset="0"/>
                </a:rPr>
                <a:t>-1</a:t>
              </a:r>
            </a:p>
          </p:txBody>
        </p:sp>
        <p:sp>
          <p:nvSpPr>
            <p:cNvPr id="16455" name="Textfeld 69"/>
            <p:cNvSpPr txBox="1">
              <a:spLocks noChangeArrowheads="1"/>
            </p:cNvSpPr>
            <p:nvPr/>
          </p:nvSpPr>
          <p:spPr bwMode="auto">
            <a:xfrm>
              <a:off x="848127" y="4407904"/>
              <a:ext cx="451774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10</a:t>
              </a:r>
              <a:r>
                <a:rPr lang="en-GB" sz="1400" i="1" baseline="30000">
                  <a:solidFill>
                    <a:srgbClr val="000000"/>
                  </a:solidFill>
                  <a:latin typeface="Georgia" pitchFamily="18" charset="0"/>
                </a:rPr>
                <a:t>-2</a:t>
              </a:r>
            </a:p>
          </p:txBody>
        </p:sp>
        <p:sp>
          <p:nvSpPr>
            <p:cNvPr id="16456" name="Textfeld 70"/>
            <p:cNvSpPr txBox="1">
              <a:spLocks noChangeArrowheads="1"/>
            </p:cNvSpPr>
            <p:nvPr/>
          </p:nvSpPr>
          <p:spPr bwMode="auto">
            <a:xfrm>
              <a:off x="861680" y="3434453"/>
              <a:ext cx="417138" cy="26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>
                  <a:solidFill>
                    <a:srgbClr val="000000"/>
                  </a:solidFill>
                  <a:latin typeface="Georgia" pitchFamily="18" charset="0"/>
                </a:rPr>
                <a:t>10</a:t>
              </a:r>
              <a:r>
                <a:rPr lang="en-GB" sz="1400" i="1" baseline="30000">
                  <a:solidFill>
                    <a:srgbClr val="000000"/>
                  </a:solidFill>
                  <a:latin typeface="Georgia" pitchFamily="18" charset="0"/>
                </a:rPr>
                <a:t>0</a:t>
              </a:r>
            </a:p>
          </p:txBody>
        </p:sp>
        <p:sp>
          <p:nvSpPr>
            <p:cNvPr id="16457" name="ZoneTexte 4"/>
            <p:cNvSpPr txBox="1">
              <a:spLocks noChangeArrowheads="1"/>
            </p:cNvSpPr>
            <p:nvPr/>
          </p:nvSpPr>
          <p:spPr bwMode="auto">
            <a:xfrm>
              <a:off x="6352247" y="2492896"/>
              <a:ext cx="2022445" cy="21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Georgia" pitchFamily="18" charset="0"/>
                </a:rPr>
                <a:t>From S. Pacetti, arXiv:1012.1232v1</a:t>
              </a:r>
            </a:p>
          </p:txBody>
        </p:sp>
      </p:grpSp>
      <p:sp>
        <p:nvSpPr>
          <p:cNvPr id="16390" name="Titre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633413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Nucleon Form factor</a:t>
            </a:r>
          </a:p>
        </p:txBody>
      </p:sp>
      <p:sp>
        <p:nvSpPr>
          <p:cNvPr id="16391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893175" cy="2016125"/>
          </a:xfrm>
        </p:spPr>
        <p:txBody>
          <a:bodyPr/>
          <a:lstStyle/>
          <a:p>
            <a:pPr eaLnBrk="1" hangingPunct="1"/>
            <a:r>
              <a:rPr lang="fr-FR" sz="2000" b="1" smtClean="0"/>
              <a:t>Access to Time-Like Form Factors (up to 28 GeV</a:t>
            </a:r>
            <a:r>
              <a:rPr lang="fr-FR" sz="2000" b="1" baseline="30000" smtClean="0"/>
              <a:t>2</a:t>
            </a:r>
            <a:r>
              <a:rPr lang="fr-FR" sz="2000" b="1" smtClean="0"/>
              <a:t>)</a:t>
            </a:r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r>
              <a:rPr lang="fr-FR" sz="2000" b="1" smtClean="0"/>
              <a:t>Asympotic behavior G</a:t>
            </a:r>
            <a:r>
              <a:rPr lang="fr-FR" sz="2000" b="1" baseline="-25000" smtClean="0"/>
              <a:t>E</a:t>
            </a:r>
            <a:r>
              <a:rPr lang="fr-FR" sz="2000" b="1" smtClean="0"/>
              <a:t> TL = G</a:t>
            </a:r>
            <a:r>
              <a:rPr lang="fr-FR" sz="2000" b="1" baseline="-25000" smtClean="0"/>
              <a:t>E</a:t>
            </a:r>
            <a:r>
              <a:rPr lang="fr-FR" sz="2000" b="1" smtClean="0"/>
              <a:t>SL …</a:t>
            </a:r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endParaRPr lang="fr-FR" sz="2000" b="1" smtClean="0"/>
          </a:p>
          <a:p>
            <a:pPr eaLnBrk="1" hangingPunct="1"/>
            <a:r>
              <a:rPr lang="fr-FR" sz="2000" b="1" smtClean="0"/>
              <a:t>Dispersion relation relates SL and TL</a:t>
            </a:r>
          </a:p>
          <a:p>
            <a:pPr eaLnBrk="1" hangingPunct="1"/>
            <a:r>
              <a:rPr lang="fr-FR" sz="2000" b="1" smtClean="0"/>
              <a:t>Dominant background  channel </a:t>
            </a:r>
            <a:r>
              <a:rPr lang="fr-FR" sz="2000" b="1" smtClean="0">
                <a:latin typeface="Symbol" pitchFamily="18" charset="2"/>
              </a:rPr>
              <a:t>p</a:t>
            </a:r>
            <a:r>
              <a:rPr lang="fr-FR" sz="2000" b="1" baseline="30000" smtClean="0">
                <a:latin typeface="Symbol" pitchFamily="18" charset="2"/>
              </a:rPr>
              <a:t>+</a:t>
            </a:r>
            <a:r>
              <a:rPr lang="fr-FR" sz="2000" b="1" smtClean="0">
                <a:latin typeface="Symbol" pitchFamily="18" charset="2"/>
              </a:rPr>
              <a:t>p</a:t>
            </a:r>
            <a:r>
              <a:rPr lang="fr-FR" sz="2000" b="1" baseline="30000" smtClean="0">
                <a:latin typeface="Symbol" pitchFamily="18" charset="2"/>
              </a:rPr>
              <a:t>-  </a:t>
            </a:r>
            <a:r>
              <a:rPr lang="fr-FR" sz="2000" b="1" smtClean="0"/>
              <a:t>(ECAL is a  KEY detector )</a:t>
            </a:r>
          </a:p>
          <a:p>
            <a:pPr eaLnBrk="1" hangingPunct="1"/>
            <a:r>
              <a:rPr lang="fr-FR" sz="2000" b="1" smtClean="0"/>
              <a:t>Assume reduced acceptance but same PID capabilities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55650" y="1268413"/>
          <a:ext cx="4960938" cy="631825"/>
        </p:xfrm>
        <a:graphic>
          <a:graphicData uri="http://schemas.openxmlformats.org/presentationml/2006/ole">
            <p:oleObj spid="_x0000_s16388" name="Équation" r:id="rId4" imgW="4279900" imgH="495300" progId="Equation.3">
              <p:embed/>
            </p:oleObj>
          </a:graphicData>
        </a:graphic>
      </p:graphicFrame>
      <p:cxnSp>
        <p:nvCxnSpPr>
          <p:cNvPr id="13" name="Gerade Verbindung 15"/>
          <p:cNvCxnSpPr/>
          <p:nvPr/>
        </p:nvCxnSpPr>
        <p:spPr bwMode="auto">
          <a:xfrm rot="5400000">
            <a:off x="4840288" y="2616200"/>
            <a:ext cx="585788" cy="96837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5289550" y="2420938"/>
            <a:ext cx="14288" cy="231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4" name="Group 20"/>
          <p:cNvGrpSpPr>
            <a:grpSpLocks/>
          </p:cNvGrpSpPr>
          <p:nvPr/>
        </p:nvGrpSpPr>
        <p:grpSpPr bwMode="auto">
          <a:xfrm>
            <a:off x="3359150" y="2700338"/>
            <a:ext cx="1136650" cy="663575"/>
            <a:chOff x="3145" y="1929"/>
            <a:chExt cx="2074" cy="1263"/>
          </a:xfrm>
        </p:grpSpPr>
        <p:sp>
          <p:nvSpPr>
            <p:cNvPr id="16430" name="Text Box 21"/>
            <p:cNvSpPr txBox="1">
              <a:spLocks noChangeArrowheads="1"/>
            </p:cNvSpPr>
            <p:nvPr/>
          </p:nvSpPr>
          <p:spPr bwMode="auto">
            <a:xfrm>
              <a:off x="3145" y="1947"/>
              <a:ext cx="556" cy="5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</a:t>
              </a:r>
              <a:r>
                <a:rPr lang="fr-FR" sz="1200" b="1" baseline="30000">
                  <a:latin typeface="Calibri" pitchFamily="34" charset="0"/>
                </a:rPr>
                <a:t>-</a:t>
              </a:r>
            </a:p>
          </p:txBody>
        </p:sp>
        <p:sp>
          <p:nvSpPr>
            <p:cNvPr id="16431" name="Line 22"/>
            <p:cNvSpPr>
              <a:spLocks noChangeShapeType="1"/>
            </p:cNvSpPr>
            <p:nvPr/>
          </p:nvSpPr>
          <p:spPr bwMode="auto">
            <a:xfrm>
              <a:off x="3648" y="2016"/>
              <a:ext cx="528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2" name="Line 23"/>
            <p:cNvSpPr>
              <a:spLocks noChangeShapeType="1"/>
            </p:cNvSpPr>
            <p:nvPr/>
          </p:nvSpPr>
          <p:spPr bwMode="auto">
            <a:xfrm flipV="1">
              <a:off x="3696" y="2688"/>
              <a:ext cx="528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3" name="Text Box 24"/>
            <p:cNvSpPr txBox="1">
              <a:spLocks noChangeArrowheads="1"/>
            </p:cNvSpPr>
            <p:nvPr/>
          </p:nvSpPr>
          <p:spPr bwMode="auto">
            <a:xfrm>
              <a:off x="4851" y="2612"/>
              <a:ext cx="336" cy="5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16434" name="Text Box 25"/>
            <p:cNvSpPr txBox="1">
              <a:spLocks noChangeArrowheads="1"/>
            </p:cNvSpPr>
            <p:nvPr/>
          </p:nvSpPr>
          <p:spPr bwMode="auto">
            <a:xfrm>
              <a:off x="3145" y="2612"/>
              <a:ext cx="507" cy="580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16435" name="Freeform 26"/>
            <p:cNvSpPr>
              <a:spLocks/>
            </p:cNvSpPr>
            <p:nvPr/>
          </p:nvSpPr>
          <p:spPr bwMode="auto">
            <a:xfrm rot="-7743325">
              <a:off x="4045" y="2387"/>
              <a:ext cx="335" cy="265"/>
            </a:xfrm>
            <a:custGeom>
              <a:avLst/>
              <a:gdLst>
                <a:gd name="T0" fmla="*/ 0 w 360"/>
                <a:gd name="T1" fmla="*/ 10 h 360"/>
                <a:gd name="T2" fmla="*/ 77 w 360"/>
                <a:gd name="T3" fmla="*/ 10 h 360"/>
                <a:gd name="T4" fmla="*/ 39 w 360"/>
                <a:gd name="T5" fmla="*/ 67 h 360"/>
                <a:gd name="T6" fmla="*/ 155 w 360"/>
                <a:gd name="T7" fmla="*/ 48 h 360"/>
                <a:gd name="T8" fmla="*/ 155 w 360"/>
                <a:gd name="T9" fmla="*/ 105 h 360"/>
                <a:gd name="T10" fmla="*/ 271 w 360"/>
                <a:gd name="T11" fmla="*/ 86 h 360"/>
                <a:gd name="T12" fmla="*/ 271 w 360"/>
                <a:gd name="T13" fmla="*/ 144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"/>
                <a:gd name="T22" fmla="*/ 0 h 360"/>
                <a:gd name="T23" fmla="*/ 360 w 36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6" name="Line 27"/>
            <p:cNvSpPr>
              <a:spLocks noChangeShapeType="1"/>
            </p:cNvSpPr>
            <p:nvPr/>
          </p:nvSpPr>
          <p:spPr bwMode="auto">
            <a:xfrm flipV="1">
              <a:off x="4176" y="2016"/>
              <a:ext cx="432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7" name="Line 28"/>
            <p:cNvSpPr>
              <a:spLocks noChangeShapeType="1"/>
            </p:cNvSpPr>
            <p:nvPr/>
          </p:nvSpPr>
          <p:spPr bwMode="auto">
            <a:xfrm>
              <a:off x="4224" y="2688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8" name="Text Box 29"/>
            <p:cNvSpPr txBox="1">
              <a:spLocks noChangeArrowheads="1"/>
            </p:cNvSpPr>
            <p:nvPr/>
          </p:nvSpPr>
          <p:spPr bwMode="auto">
            <a:xfrm>
              <a:off x="4657" y="1929"/>
              <a:ext cx="562" cy="5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</a:t>
              </a:r>
              <a:r>
                <a:rPr lang="fr-FR" sz="1400" baseline="30000">
                  <a:latin typeface="Calibri" pitchFamily="34" charset="0"/>
                </a:rPr>
                <a:t>-</a:t>
              </a:r>
            </a:p>
          </p:txBody>
        </p:sp>
        <p:sp>
          <p:nvSpPr>
            <p:cNvPr id="16439" name="Oval 30"/>
            <p:cNvSpPr>
              <a:spLocks noChangeArrowheads="1"/>
            </p:cNvSpPr>
            <p:nvPr/>
          </p:nvSpPr>
          <p:spPr bwMode="auto">
            <a:xfrm>
              <a:off x="4176" y="2592"/>
              <a:ext cx="96" cy="1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400">
                <a:latin typeface="Calibri" pitchFamily="34" charset="0"/>
              </a:endParaRPr>
            </a:p>
          </p:txBody>
        </p:sp>
      </p:grpSp>
      <p:grpSp>
        <p:nvGrpSpPr>
          <p:cNvPr id="16395" name="Groupe 79"/>
          <p:cNvGrpSpPr>
            <a:grpSpLocks/>
          </p:cNvGrpSpPr>
          <p:nvPr/>
        </p:nvGrpSpPr>
        <p:grpSpPr bwMode="auto">
          <a:xfrm>
            <a:off x="7377113" y="2452688"/>
            <a:ext cx="1530350" cy="804862"/>
            <a:chOff x="6371998" y="1109744"/>
            <a:chExt cx="1530019" cy="803917"/>
          </a:xfrm>
        </p:grpSpPr>
        <p:grpSp>
          <p:nvGrpSpPr>
            <p:cNvPr id="16419" name="Group 6"/>
            <p:cNvGrpSpPr>
              <a:grpSpLocks/>
            </p:cNvGrpSpPr>
            <p:nvPr/>
          </p:nvGrpSpPr>
          <p:grpSpPr bwMode="auto">
            <a:xfrm>
              <a:off x="6371998" y="1109744"/>
              <a:ext cx="1211698" cy="607568"/>
              <a:chOff x="602" y="2464"/>
              <a:chExt cx="1798" cy="810"/>
            </a:xfrm>
          </p:grpSpPr>
          <p:sp>
            <p:nvSpPr>
              <p:cNvPr id="16422" name="Line 8"/>
              <p:cNvSpPr>
                <a:spLocks noChangeShapeType="1"/>
              </p:cNvSpPr>
              <p:nvPr/>
            </p:nvSpPr>
            <p:spPr bwMode="auto">
              <a:xfrm>
                <a:off x="1056" y="2863"/>
                <a:ext cx="528" cy="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3" name="Line 9"/>
              <p:cNvSpPr>
                <a:spLocks noChangeShapeType="1"/>
              </p:cNvSpPr>
              <p:nvPr/>
            </p:nvSpPr>
            <p:spPr bwMode="auto">
              <a:xfrm flipV="1">
                <a:off x="1056" y="3024"/>
                <a:ext cx="528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4" name="Text Box 10"/>
              <p:cNvSpPr txBox="1">
                <a:spLocks noChangeArrowheads="1"/>
              </p:cNvSpPr>
              <p:nvPr/>
            </p:nvSpPr>
            <p:spPr bwMode="auto">
              <a:xfrm>
                <a:off x="602" y="2580"/>
                <a:ext cx="534" cy="4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6425" name="Freeform 12"/>
              <p:cNvSpPr>
                <a:spLocks/>
              </p:cNvSpPr>
              <p:nvPr/>
            </p:nvSpPr>
            <p:spPr bwMode="auto">
              <a:xfrm rot="-2317481">
                <a:off x="1632" y="2880"/>
                <a:ext cx="335" cy="265"/>
              </a:xfrm>
              <a:custGeom>
                <a:avLst/>
                <a:gdLst>
                  <a:gd name="T0" fmla="*/ 0 w 360"/>
                  <a:gd name="T1" fmla="*/ 10 h 360"/>
                  <a:gd name="T2" fmla="*/ 77 w 360"/>
                  <a:gd name="T3" fmla="*/ 10 h 360"/>
                  <a:gd name="T4" fmla="*/ 39 w 360"/>
                  <a:gd name="T5" fmla="*/ 67 h 360"/>
                  <a:gd name="T6" fmla="*/ 155 w 360"/>
                  <a:gd name="T7" fmla="*/ 48 h 360"/>
                  <a:gd name="T8" fmla="*/ 155 w 360"/>
                  <a:gd name="T9" fmla="*/ 105 h 360"/>
                  <a:gd name="T10" fmla="*/ 271 w 360"/>
                  <a:gd name="T11" fmla="*/ 86 h 360"/>
                  <a:gd name="T12" fmla="*/ 271 w 360"/>
                  <a:gd name="T13" fmla="*/ 144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0"/>
                  <a:gd name="T22" fmla="*/ 0 h 360"/>
                  <a:gd name="T23" fmla="*/ 360 w 36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0" h="360">
                    <a:moveTo>
                      <a:pt x="0" y="24"/>
                    </a:moveTo>
                    <a:cubicBezTo>
                      <a:pt x="44" y="12"/>
                      <a:pt x="88" y="0"/>
                      <a:pt x="96" y="24"/>
                    </a:cubicBezTo>
                    <a:cubicBezTo>
                      <a:pt x="104" y="48"/>
                      <a:pt x="32" y="152"/>
                      <a:pt x="48" y="168"/>
                    </a:cubicBezTo>
                    <a:cubicBezTo>
                      <a:pt x="64" y="184"/>
                      <a:pt x="168" y="104"/>
                      <a:pt x="192" y="120"/>
                    </a:cubicBezTo>
                    <a:cubicBezTo>
                      <a:pt x="216" y="136"/>
                      <a:pt x="168" y="248"/>
                      <a:pt x="192" y="264"/>
                    </a:cubicBezTo>
                    <a:cubicBezTo>
                      <a:pt x="216" y="280"/>
                      <a:pt x="312" y="200"/>
                      <a:pt x="336" y="216"/>
                    </a:cubicBezTo>
                    <a:cubicBezTo>
                      <a:pt x="360" y="232"/>
                      <a:pt x="336" y="336"/>
                      <a:pt x="336" y="36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6" name="Line 13"/>
              <p:cNvSpPr>
                <a:spLocks noChangeShapeType="1"/>
              </p:cNvSpPr>
              <p:nvPr/>
            </p:nvSpPr>
            <p:spPr bwMode="auto">
              <a:xfrm flipV="1">
                <a:off x="2016" y="2832"/>
                <a:ext cx="384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7" name="Line 14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33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28" name="Text Box 15"/>
              <p:cNvSpPr txBox="1">
                <a:spLocks noChangeArrowheads="1"/>
              </p:cNvSpPr>
              <p:nvPr/>
            </p:nvSpPr>
            <p:spPr bwMode="auto">
              <a:xfrm>
                <a:off x="663" y="2464"/>
                <a:ext cx="401" cy="48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16429" name="Oval 16"/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96" cy="18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alibri" pitchFamily="34" charset="0"/>
                </a:endParaRPr>
              </a:p>
            </p:txBody>
          </p:sp>
        </p:grpSp>
        <p:sp>
          <p:nvSpPr>
            <p:cNvPr id="16420" name="Text Box 21"/>
            <p:cNvSpPr txBox="1">
              <a:spLocks noChangeArrowheads="1"/>
            </p:cNvSpPr>
            <p:nvPr/>
          </p:nvSpPr>
          <p:spPr bwMode="auto">
            <a:xfrm>
              <a:off x="7578237" y="1249280"/>
              <a:ext cx="323780" cy="304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</a:t>
              </a:r>
              <a:r>
                <a:rPr lang="fr-FR" sz="1200" b="1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16421" name="Text Box 21"/>
            <p:cNvSpPr txBox="1">
              <a:spLocks noChangeArrowheads="1"/>
            </p:cNvSpPr>
            <p:nvPr/>
          </p:nvSpPr>
          <p:spPr bwMode="auto">
            <a:xfrm>
              <a:off x="7595696" y="1609219"/>
              <a:ext cx="304734" cy="304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</a:t>
              </a:r>
              <a:r>
                <a:rPr lang="fr-FR" sz="1200" b="1" baseline="30000">
                  <a:latin typeface="Calibri" pitchFamily="34" charset="0"/>
                </a:rPr>
                <a:t>-</a:t>
              </a:r>
            </a:p>
          </p:txBody>
        </p:sp>
      </p:grpSp>
      <p:grpSp>
        <p:nvGrpSpPr>
          <p:cNvPr id="16396" name="Groupe 86"/>
          <p:cNvGrpSpPr>
            <a:grpSpLocks/>
          </p:cNvGrpSpPr>
          <p:nvPr/>
        </p:nvGrpSpPr>
        <p:grpSpPr bwMode="auto">
          <a:xfrm>
            <a:off x="1774825" y="2693988"/>
            <a:ext cx="1295400" cy="661987"/>
            <a:chOff x="2771800" y="2564904"/>
            <a:chExt cx="1295400" cy="756009"/>
          </a:xfrm>
        </p:grpSpPr>
        <p:sp>
          <p:nvSpPr>
            <p:cNvPr id="16416" name="Rectangle 42"/>
            <p:cNvSpPr>
              <a:spLocks noChangeArrowheads="1"/>
            </p:cNvSpPr>
            <p:nvPr/>
          </p:nvSpPr>
          <p:spPr bwMode="auto">
            <a:xfrm>
              <a:off x="2771800" y="2581173"/>
              <a:ext cx="1295400" cy="7397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6417" name="Text Box 32"/>
            <p:cNvSpPr txBox="1">
              <a:spLocks noChangeArrowheads="1"/>
            </p:cNvSpPr>
            <p:nvPr/>
          </p:nvSpPr>
          <p:spPr bwMode="auto">
            <a:xfrm>
              <a:off x="2771800" y="2564904"/>
              <a:ext cx="1141413" cy="41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</a:rPr>
                <a:t>Space-like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2771800" y="2858605"/>
              <a:ext cx="1133475" cy="418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-Q</a:t>
              </a:r>
              <a:r>
                <a:rPr lang="fr-FR" baseline="30000">
                  <a:latin typeface="Calibri" pitchFamily="34" charset="0"/>
                </a:rPr>
                <a:t>2</a:t>
              </a:r>
              <a:r>
                <a:rPr lang="fr-FR">
                  <a:latin typeface="Calibri" pitchFamily="34" charset="0"/>
                </a:rPr>
                <a:t>=q</a:t>
              </a:r>
              <a:r>
                <a:rPr lang="fr-FR" baseline="30000">
                  <a:latin typeface="Calibri" pitchFamily="34" charset="0"/>
                </a:rPr>
                <a:t>2</a:t>
              </a:r>
              <a:r>
                <a:rPr lang="fr-FR">
                  <a:latin typeface="Calibri" pitchFamily="34" charset="0"/>
                </a:rPr>
                <a:t> &lt; 0</a:t>
              </a:r>
            </a:p>
          </p:txBody>
        </p:sp>
      </p:grpSp>
      <p:grpSp>
        <p:nvGrpSpPr>
          <p:cNvPr id="16397" name="Groupe 87"/>
          <p:cNvGrpSpPr>
            <a:grpSpLocks/>
          </p:cNvGrpSpPr>
          <p:nvPr/>
        </p:nvGrpSpPr>
        <p:grpSpPr bwMode="auto">
          <a:xfrm>
            <a:off x="5808663" y="2627313"/>
            <a:ext cx="1295400" cy="609600"/>
            <a:chOff x="5900398" y="2387352"/>
            <a:chExt cx="1295400" cy="609600"/>
          </a:xfrm>
        </p:grpSpPr>
        <p:sp>
          <p:nvSpPr>
            <p:cNvPr id="16413" name="Rectangle 43"/>
            <p:cNvSpPr>
              <a:spLocks noChangeArrowheads="1"/>
            </p:cNvSpPr>
            <p:nvPr/>
          </p:nvSpPr>
          <p:spPr bwMode="auto">
            <a:xfrm>
              <a:off x="5900398" y="2387352"/>
              <a:ext cx="1295400" cy="609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6414" name="Text Box 33"/>
            <p:cNvSpPr txBox="1">
              <a:spLocks noChangeArrowheads="1"/>
            </p:cNvSpPr>
            <p:nvPr/>
          </p:nvSpPr>
          <p:spPr bwMode="auto">
            <a:xfrm>
              <a:off x="6128998" y="2615952"/>
              <a:ext cx="952500" cy="36671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q</a:t>
              </a:r>
              <a:r>
                <a:rPr lang="fr-FR" baseline="30000">
                  <a:latin typeface="Calibri" pitchFamily="34" charset="0"/>
                </a:rPr>
                <a:t>2</a:t>
              </a:r>
              <a:r>
                <a:rPr lang="fr-FR">
                  <a:latin typeface="Calibri" pitchFamily="34" charset="0"/>
                </a:rPr>
                <a:t>&gt;4m</a:t>
              </a:r>
              <a:r>
                <a:rPr lang="fr-FR" baseline="-25000">
                  <a:latin typeface="Calibri" pitchFamily="34" charset="0"/>
                </a:rPr>
                <a:t>p</a:t>
              </a:r>
              <a:r>
                <a:rPr lang="fr-FR" baseline="30000">
                  <a:latin typeface="Calibri" pitchFamily="34" charset="0"/>
                </a:rPr>
                <a:t>2</a:t>
              </a:r>
            </a:p>
          </p:txBody>
        </p:sp>
        <p:sp>
          <p:nvSpPr>
            <p:cNvPr id="16415" name="Text Box 35"/>
            <p:cNvSpPr txBox="1">
              <a:spLocks noChangeArrowheads="1"/>
            </p:cNvSpPr>
            <p:nvPr/>
          </p:nvSpPr>
          <p:spPr bwMode="auto">
            <a:xfrm>
              <a:off x="5904830" y="2414215"/>
              <a:ext cx="1187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</a:rPr>
                <a:t>Time-Like</a:t>
              </a:r>
            </a:p>
          </p:txBody>
        </p:sp>
      </p:grpSp>
      <p:grpSp>
        <p:nvGrpSpPr>
          <p:cNvPr id="16398" name="Groupe 88"/>
          <p:cNvGrpSpPr>
            <a:grpSpLocks/>
          </p:cNvGrpSpPr>
          <p:nvPr/>
        </p:nvGrpSpPr>
        <p:grpSpPr bwMode="auto">
          <a:xfrm>
            <a:off x="7391400" y="3213100"/>
            <a:ext cx="1573213" cy="800100"/>
            <a:chOff x="6372200" y="1124744"/>
            <a:chExt cx="1572714" cy="801089"/>
          </a:xfrm>
        </p:grpSpPr>
        <p:grpSp>
          <p:nvGrpSpPr>
            <p:cNvPr id="16401" name="Group 6"/>
            <p:cNvGrpSpPr>
              <a:grpSpLocks/>
            </p:cNvGrpSpPr>
            <p:nvPr/>
          </p:nvGrpSpPr>
          <p:grpSpPr bwMode="auto">
            <a:xfrm>
              <a:off x="6677955" y="1124744"/>
              <a:ext cx="1266959" cy="801089"/>
              <a:chOff x="1056" y="2484"/>
              <a:chExt cx="1880" cy="1068"/>
            </a:xfrm>
          </p:grpSpPr>
          <p:sp>
            <p:nvSpPr>
              <p:cNvPr id="16404" name="Line 8"/>
              <p:cNvSpPr>
                <a:spLocks noChangeShapeType="1"/>
              </p:cNvSpPr>
              <p:nvPr/>
            </p:nvSpPr>
            <p:spPr bwMode="auto">
              <a:xfrm>
                <a:off x="1056" y="2863"/>
                <a:ext cx="528" cy="1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5" name="Line 9"/>
              <p:cNvSpPr>
                <a:spLocks noChangeShapeType="1"/>
              </p:cNvSpPr>
              <p:nvPr/>
            </p:nvSpPr>
            <p:spPr bwMode="auto">
              <a:xfrm flipV="1">
                <a:off x="1056" y="3024"/>
                <a:ext cx="528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6" name="Text Box 10"/>
              <p:cNvSpPr txBox="1">
                <a:spLocks noChangeArrowheads="1"/>
              </p:cNvSpPr>
              <p:nvPr/>
            </p:nvSpPr>
            <p:spPr bwMode="auto">
              <a:xfrm>
                <a:off x="2419" y="2484"/>
                <a:ext cx="517" cy="4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6407" name="Text Box 11"/>
              <p:cNvSpPr txBox="1">
                <a:spLocks noChangeArrowheads="1"/>
              </p:cNvSpPr>
              <p:nvPr/>
            </p:nvSpPr>
            <p:spPr bwMode="auto">
              <a:xfrm>
                <a:off x="2419" y="3060"/>
                <a:ext cx="303" cy="492"/>
              </a:xfrm>
              <a:prstGeom prst="rect">
                <a:avLst/>
              </a:prstGeom>
              <a:noFill/>
              <a:ln w="2857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6408" name="Freeform 12"/>
              <p:cNvSpPr>
                <a:spLocks/>
              </p:cNvSpPr>
              <p:nvPr/>
            </p:nvSpPr>
            <p:spPr bwMode="auto">
              <a:xfrm rot="-2317481">
                <a:off x="1632" y="2880"/>
                <a:ext cx="335" cy="265"/>
              </a:xfrm>
              <a:custGeom>
                <a:avLst/>
                <a:gdLst>
                  <a:gd name="T0" fmla="*/ 0 w 360"/>
                  <a:gd name="T1" fmla="*/ 10 h 360"/>
                  <a:gd name="T2" fmla="*/ 77 w 360"/>
                  <a:gd name="T3" fmla="*/ 10 h 360"/>
                  <a:gd name="T4" fmla="*/ 39 w 360"/>
                  <a:gd name="T5" fmla="*/ 67 h 360"/>
                  <a:gd name="T6" fmla="*/ 155 w 360"/>
                  <a:gd name="T7" fmla="*/ 48 h 360"/>
                  <a:gd name="T8" fmla="*/ 155 w 360"/>
                  <a:gd name="T9" fmla="*/ 105 h 360"/>
                  <a:gd name="T10" fmla="*/ 271 w 360"/>
                  <a:gd name="T11" fmla="*/ 86 h 360"/>
                  <a:gd name="T12" fmla="*/ 271 w 360"/>
                  <a:gd name="T13" fmla="*/ 144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0"/>
                  <a:gd name="T22" fmla="*/ 0 h 360"/>
                  <a:gd name="T23" fmla="*/ 360 w 36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0" h="360">
                    <a:moveTo>
                      <a:pt x="0" y="24"/>
                    </a:moveTo>
                    <a:cubicBezTo>
                      <a:pt x="44" y="12"/>
                      <a:pt x="88" y="0"/>
                      <a:pt x="96" y="24"/>
                    </a:cubicBezTo>
                    <a:cubicBezTo>
                      <a:pt x="104" y="48"/>
                      <a:pt x="32" y="152"/>
                      <a:pt x="48" y="168"/>
                    </a:cubicBezTo>
                    <a:cubicBezTo>
                      <a:pt x="64" y="184"/>
                      <a:pt x="168" y="104"/>
                      <a:pt x="192" y="120"/>
                    </a:cubicBezTo>
                    <a:cubicBezTo>
                      <a:pt x="216" y="136"/>
                      <a:pt x="168" y="248"/>
                      <a:pt x="192" y="264"/>
                    </a:cubicBezTo>
                    <a:cubicBezTo>
                      <a:pt x="216" y="280"/>
                      <a:pt x="312" y="200"/>
                      <a:pt x="336" y="216"/>
                    </a:cubicBezTo>
                    <a:cubicBezTo>
                      <a:pt x="360" y="232"/>
                      <a:pt x="336" y="336"/>
                      <a:pt x="336" y="36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09" name="Line 13"/>
              <p:cNvSpPr>
                <a:spLocks noChangeShapeType="1"/>
              </p:cNvSpPr>
              <p:nvPr/>
            </p:nvSpPr>
            <p:spPr bwMode="auto">
              <a:xfrm flipV="1">
                <a:off x="2016" y="2832"/>
                <a:ext cx="384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0" name="Line 14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33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1" name="Text Box 15"/>
              <p:cNvSpPr txBox="1">
                <a:spLocks noChangeArrowheads="1"/>
              </p:cNvSpPr>
              <p:nvPr/>
            </p:nvSpPr>
            <p:spPr bwMode="auto">
              <a:xfrm>
                <a:off x="2526" y="2868"/>
                <a:ext cx="399" cy="4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16412" name="Oval 16"/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96" cy="18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alibri" pitchFamily="34" charset="0"/>
                </a:endParaRPr>
              </a:p>
            </p:txBody>
          </p:sp>
        </p:grpSp>
        <p:sp>
          <p:nvSpPr>
            <p:cNvPr id="16402" name="Text Box 21"/>
            <p:cNvSpPr txBox="1">
              <a:spLocks noChangeArrowheads="1"/>
            </p:cNvSpPr>
            <p:nvPr/>
          </p:nvSpPr>
          <p:spPr bwMode="auto">
            <a:xfrm>
              <a:off x="6372200" y="1124744"/>
              <a:ext cx="323747" cy="305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</a:t>
              </a:r>
              <a:r>
                <a:rPr lang="fr-FR" sz="1200" b="1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16403" name="Text Box 21"/>
            <p:cNvSpPr txBox="1">
              <a:spLocks noChangeArrowheads="1"/>
            </p:cNvSpPr>
            <p:nvPr/>
          </p:nvSpPr>
          <p:spPr bwMode="auto">
            <a:xfrm>
              <a:off x="6372200" y="1556792"/>
              <a:ext cx="306494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e</a:t>
              </a:r>
              <a:r>
                <a:rPr lang="fr-FR" sz="1200" b="1" baseline="30000">
                  <a:latin typeface="Calibri" pitchFamily="34" charset="0"/>
                </a:rPr>
                <a:t>-</a:t>
              </a:r>
            </a:p>
          </p:txBody>
        </p:sp>
      </p:grpSp>
      <p:sp>
        <p:nvSpPr>
          <p:cNvPr id="16399" name="ZoneTexte 102"/>
          <p:cNvSpPr txBox="1">
            <a:spLocks noChangeArrowheads="1"/>
          </p:cNvSpPr>
          <p:nvPr/>
        </p:nvSpPr>
        <p:spPr bwMode="auto">
          <a:xfrm>
            <a:off x="7373938" y="28432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</a:t>
            </a:r>
            <a:endParaRPr lang="fr-FR">
              <a:latin typeface="Calibri" pitchFamily="34" charset="0"/>
            </a:endParaRPr>
          </a:p>
        </p:txBody>
      </p:sp>
      <p:sp>
        <p:nvSpPr>
          <p:cNvPr id="16400" name="ZoneTexte 4"/>
          <p:cNvSpPr txBox="1">
            <a:spLocks noChangeArrowheads="1"/>
          </p:cNvSpPr>
          <p:nvPr/>
        </p:nvSpPr>
        <p:spPr bwMode="auto">
          <a:xfrm>
            <a:off x="6711950" y="2205038"/>
            <a:ext cx="2132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solidFill>
                  <a:srgbClr val="000000"/>
                </a:solidFill>
                <a:latin typeface="Georgia" pitchFamily="18" charset="0"/>
              </a:rPr>
              <a:t>From S. Pacetti, arXiv:1012.1232v1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62675" y="3876675"/>
            <a:ext cx="2981325" cy="2981325"/>
          </a:xfrm>
        </p:spPr>
      </p:pic>
      <p:pic>
        <p:nvPicPr>
          <p:cNvPr id="17410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83381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62071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593725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re 1"/>
          <p:cNvSpPr>
            <a:spLocks/>
          </p:cNvSpPr>
          <p:nvPr/>
        </p:nvSpPr>
        <p:spPr bwMode="auto">
          <a:xfrm>
            <a:off x="1238250" y="44450"/>
            <a:ext cx="6357938" cy="4619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pbar p 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e</a:t>
            </a:r>
            <a:r>
              <a:rPr lang="fr-FR" sz="3200" baseline="300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+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e</a:t>
            </a:r>
            <a:r>
              <a:rPr lang="fr-FR" sz="3200" baseline="300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-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at 1 GeV (s=5.4 GeV</a:t>
            </a:r>
            <a:r>
              <a:rPr lang="fr-FR" sz="3200" baseline="300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2</a:t>
            </a:r>
            <a:r>
              <a:rPr lang="fr-FR" sz="32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)</a:t>
            </a:r>
            <a:endParaRPr lang="fr-FR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059113" y="1908175"/>
            <a:ext cx="2951162" cy="4041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With 16 slices: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 </a:t>
            </a:r>
            <a:r>
              <a:rPr lang="fr-FR" sz="1600" b="1">
                <a:latin typeface="Symbol" pitchFamily="18" charset="2"/>
              </a:rPr>
              <a:t>D</a:t>
            </a:r>
            <a:r>
              <a:rPr lang="fr-FR" sz="1600" b="1"/>
              <a:t>R/R = 2.7 %</a:t>
            </a:r>
          </a:p>
          <a:p>
            <a:pPr>
              <a:spcBef>
                <a:spcPct val="50000"/>
              </a:spcBef>
            </a:pPr>
            <a:endParaRPr lang="fr-FR" sz="1600" b="1"/>
          </a:p>
          <a:p>
            <a:pPr>
              <a:spcBef>
                <a:spcPct val="50000"/>
              </a:spcBef>
            </a:pPr>
            <a:r>
              <a:rPr lang="fr-FR" sz="1600" b="1"/>
              <a:t>With 6 slices (back to back)</a:t>
            </a:r>
          </a:p>
          <a:p>
            <a:pPr>
              <a:spcBef>
                <a:spcPct val="50000"/>
              </a:spcBef>
            </a:pPr>
            <a:r>
              <a:rPr lang="fr-FR" sz="1600" b="1">
                <a:latin typeface="Symbol" pitchFamily="18" charset="2"/>
              </a:rPr>
              <a:t>D</a:t>
            </a:r>
            <a:r>
              <a:rPr lang="fr-FR" sz="1600" b="1"/>
              <a:t>R/R = 4.4 %</a:t>
            </a:r>
          </a:p>
          <a:p>
            <a:pPr>
              <a:spcBef>
                <a:spcPct val="50000"/>
              </a:spcBef>
            </a:pPr>
            <a:endParaRPr lang="fr-FR" sz="1600" b="1"/>
          </a:p>
          <a:p>
            <a:pPr>
              <a:spcBef>
                <a:spcPct val="50000"/>
              </a:spcBef>
            </a:pPr>
            <a:r>
              <a:rPr lang="fr-FR" sz="1600" b="1"/>
              <a:t>With 2 slices:</a:t>
            </a:r>
          </a:p>
          <a:p>
            <a:pPr>
              <a:spcBef>
                <a:spcPct val="50000"/>
              </a:spcBef>
            </a:pPr>
            <a:r>
              <a:rPr lang="fr-FR" sz="1600" b="1">
                <a:latin typeface="Symbol" pitchFamily="18" charset="2"/>
              </a:rPr>
              <a:t>D</a:t>
            </a:r>
            <a:r>
              <a:rPr lang="fr-FR" sz="1600" b="1"/>
              <a:t>R/R= 8.2 %</a:t>
            </a:r>
          </a:p>
          <a:p>
            <a:pPr>
              <a:spcBef>
                <a:spcPct val="50000"/>
              </a:spcBef>
            </a:pPr>
            <a:endParaRPr lang="fr-FR" sz="1600" b="1"/>
          </a:p>
          <a:p>
            <a:pPr>
              <a:spcBef>
                <a:spcPct val="50000"/>
              </a:spcBef>
            </a:pPr>
            <a:r>
              <a:rPr lang="fr-FR" sz="1600" b="1"/>
              <a:t>With 1 slice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impossible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060700" y="1512888"/>
            <a:ext cx="2951163" cy="3952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Reduced luminosity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900113" y="1484313"/>
            <a:ext cx="1295400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16 slices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019925" y="1871663"/>
            <a:ext cx="1295400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6 slices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900113" y="4608513"/>
            <a:ext cx="1295400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2 slices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7019925" y="4652963"/>
            <a:ext cx="1295400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1 slice</a:t>
            </a: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585788" y="836613"/>
            <a:ext cx="0" cy="26638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2581275" y="836613"/>
            <a:ext cx="0" cy="26638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3059113" y="981075"/>
            <a:ext cx="295116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cos(</a:t>
            </a: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CM</a:t>
            </a:r>
            <a:r>
              <a:rPr lang="fr-FR" b="1"/>
              <a:t>) distributions</a:t>
            </a: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682625" y="6165850"/>
            <a:ext cx="17287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1188" y="6245225"/>
            <a:ext cx="1944687" cy="51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/>
              <a:t>Important loss due to e+/e-</a:t>
            </a:r>
          </a:p>
          <a:p>
            <a:pPr>
              <a:spcBef>
                <a:spcPct val="50000"/>
              </a:spcBef>
            </a:pPr>
            <a:r>
              <a:rPr lang="fr-FR" sz="1000" b="1"/>
              <a:t>opposite curvature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260475" y="44450"/>
            <a:ext cx="6551613" cy="504825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3200" smtClean="0">
                <a:solidFill>
                  <a:schemeClr val="bg1"/>
                </a:solidFill>
              </a:rPr>
              <a:t>pbar p </a:t>
            </a:r>
            <a:r>
              <a:rPr lang="fr-FR" sz="3200" smtClean="0">
                <a:solidFill>
                  <a:schemeClr val="bg1"/>
                </a:solidFill>
                <a:sym typeface="Wingdings" pitchFamily="2" charset="2"/>
              </a:rPr>
              <a:t> e</a:t>
            </a:r>
            <a:r>
              <a:rPr lang="fr-FR" sz="3200" baseline="30000" smtClean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sz="3200" smtClean="0">
                <a:solidFill>
                  <a:schemeClr val="bg1"/>
                </a:solidFill>
                <a:sym typeface="Wingdings" pitchFamily="2" charset="2"/>
              </a:rPr>
              <a:t> e</a:t>
            </a:r>
            <a:r>
              <a:rPr lang="fr-FR" sz="3200" baseline="30000" smtClean="0">
                <a:solidFill>
                  <a:schemeClr val="bg1"/>
                </a:solidFill>
                <a:sym typeface="Wingdings" pitchFamily="2" charset="2"/>
              </a:rPr>
              <a:t>-</a:t>
            </a:r>
            <a:r>
              <a:rPr lang="fr-FR" sz="3200" smtClean="0">
                <a:solidFill>
                  <a:schemeClr val="bg1"/>
                </a:solidFill>
                <a:sym typeface="Wingdings" pitchFamily="2" charset="2"/>
              </a:rPr>
              <a:t> at 4 GeV (s=11 GeV</a:t>
            </a:r>
            <a:r>
              <a:rPr lang="fr-FR" sz="3200" baseline="3000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fr-FR" sz="3200" smtClean="0">
                <a:solidFill>
                  <a:schemeClr val="bg1"/>
                </a:solidFill>
                <a:sym typeface="Wingdings" pitchFamily="2" charset="2"/>
              </a:rPr>
              <a:t>)</a:t>
            </a:r>
            <a:endParaRPr lang="fr-FR" sz="3200" smtClean="0">
              <a:solidFill>
                <a:schemeClr val="bg1"/>
              </a:solidFill>
            </a:endParaRPr>
          </a:p>
        </p:txBody>
      </p:sp>
      <p:pic>
        <p:nvPicPr>
          <p:cNvPr id="1843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80113" y="3789363"/>
            <a:ext cx="3055937" cy="3055937"/>
          </a:xfrm>
        </p:spPr>
      </p:pic>
      <p:pic>
        <p:nvPicPr>
          <p:cNvPr id="1843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0713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577850"/>
            <a:ext cx="3067050" cy="30670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8437" name="Imag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787775"/>
            <a:ext cx="30972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971550" y="1484313"/>
            <a:ext cx="1223963" cy="342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16/16 slices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948488" y="1484313"/>
            <a:ext cx="1223962" cy="342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6/16 slices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971550" y="5500688"/>
            <a:ext cx="1223963" cy="342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2/16 slices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877050" y="4437063"/>
            <a:ext cx="1223963" cy="342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1/16 slices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2916238" y="2058988"/>
            <a:ext cx="2951162" cy="367506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With 16 slices:</a:t>
            </a:r>
          </a:p>
          <a:p>
            <a:pPr>
              <a:spcBef>
                <a:spcPct val="50000"/>
              </a:spcBef>
            </a:pPr>
            <a:r>
              <a:rPr lang="fr-FR" sz="1600" b="1">
                <a:latin typeface="Symbol" pitchFamily="18" charset="2"/>
              </a:rPr>
              <a:t>D</a:t>
            </a:r>
            <a:r>
              <a:rPr lang="fr-FR" sz="1600" b="1"/>
              <a:t>R/R = 11 %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With 6 slices (back to back)</a:t>
            </a:r>
          </a:p>
          <a:p>
            <a:pPr>
              <a:spcBef>
                <a:spcPct val="50000"/>
              </a:spcBef>
            </a:pPr>
            <a:r>
              <a:rPr lang="fr-FR" sz="1600" b="1">
                <a:latin typeface="Symbol" pitchFamily="18" charset="2"/>
              </a:rPr>
              <a:t>D</a:t>
            </a:r>
            <a:r>
              <a:rPr lang="fr-FR" sz="1600" b="1"/>
              <a:t>R/R = 47 %</a:t>
            </a:r>
          </a:p>
          <a:p>
            <a:pPr>
              <a:spcBef>
                <a:spcPct val="50000"/>
              </a:spcBef>
            </a:pPr>
            <a:endParaRPr lang="fr-FR" sz="1600" b="1"/>
          </a:p>
          <a:p>
            <a:pPr>
              <a:spcBef>
                <a:spcPct val="50000"/>
              </a:spcBef>
            </a:pPr>
            <a:r>
              <a:rPr lang="fr-FR" sz="1600" b="1"/>
              <a:t>With 2 slices</a:t>
            </a:r>
          </a:p>
          <a:p>
            <a:pPr>
              <a:spcBef>
                <a:spcPct val="50000"/>
              </a:spcBef>
            </a:pPr>
            <a:r>
              <a:rPr lang="fr-FR" sz="1600" b="1">
                <a:latin typeface="Symbol" pitchFamily="18" charset="2"/>
              </a:rPr>
              <a:t>D</a:t>
            </a:r>
            <a:r>
              <a:rPr lang="fr-FR" sz="1600" b="1"/>
              <a:t>R/R &gt; 80 %</a:t>
            </a:r>
          </a:p>
          <a:p>
            <a:pPr>
              <a:spcBef>
                <a:spcPct val="50000"/>
              </a:spcBef>
            </a:pPr>
            <a:endParaRPr lang="fr-FR" sz="1600" b="1"/>
          </a:p>
          <a:p>
            <a:pPr>
              <a:spcBef>
                <a:spcPct val="50000"/>
              </a:spcBef>
            </a:pPr>
            <a:r>
              <a:rPr lang="fr-FR" sz="1600" b="1"/>
              <a:t>With 1 slice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impossible</a:t>
            </a: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2916238" y="1666875"/>
            <a:ext cx="295116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Reduced luminosity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2916238" y="1162050"/>
            <a:ext cx="295116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cos(</a:t>
            </a: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CM</a:t>
            </a:r>
            <a:r>
              <a:rPr lang="fr-FR" b="1"/>
              <a:t>) distributions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9" name="Rectangle 44"/>
          <p:cNvSpPr>
            <a:spLocks noGrp="1"/>
          </p:cNvSpPr>
          <p:nvPr>
            <p:ph type="title" sz="quarter"/>
          </p:nvPr>
        </p:nvSpPr>
        <p:spPr>
          <a:xfrm>
            <a:off x="962025" y="58738"/>
            <a:ext cx="6994525" cy="561975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Error on </a:t>
            </a:r>
            <a:r>
              <a:rPr lang="fr-FR" sz="400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fr-FR" sz="4000" smtClean="0">
                <a:solidFill>
                  <a:schemeClr val="bg1"/>
                </a:solidFill>
              </a:rPr>
              <a:t>R/R versus scenario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07950" y="836613"/>
          <a:ext cx="2808288" cy="1130300"/>
        </p:xfrm>
        <a:graphic>
          <a:graphicData uri="http://schemas.openxmlformats.org/presentationml/2006/ole">
            <p:oleObj spid="_x0000_s31748" name="Equation" r:id="rId3" imgW="1168200" imgH="46980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851275" y="760413"/>
          <a:ext cx="3887788" cy="508000"/>
        </p:xfrm>
        <a:graphic>
          <a:graphicData uri="http://schemas.openxmlformats.org/presentationml/2006/ole">
            <p:oleObj spid="_x0000_s31751" name="Equation" r:id="rId4" imgW="1942920" imgH="253800" progId="Equation.3">
              <p:embed/>
            </p:oleObj>
          </a:graphicData>
        </a:graphic>
      </p:graphicFrame>
      <p:graphicFrame>
        <p:nvGraphicFramePr>
          <p:cNvPr id="31901" name="Group 157"/>
          <p:cNvGraphicFramePr>
            <a:graphicFrameLocks noGrp="1"/>
          </p:cNvGraphicFramePr>
          <p:nvPr>
            <p:ph sz="quarter" idx="3"/>
          </p:nvPr>
        </p:nvGraphicFramePr>
        <p:xfrm>
          <a:off x="179388" y="2936875"/>
          <a:ext cx="8496300" cy="3730625"/>
        </p:xfrm>
        <a:graphic>
          <a:graphicData uri="http://schemas.openxmlformats.org/drawingml/2006/table">
            <a:tbl>
              <a:tblPr/>
              <a:tblGrid>
                <a:gridCol w="1052512"/>
                <a:gridCol w="1077913"/>
                <a:gridCol w="1590675"/>
                <a:gridCol w="1592262"/>
                <a:gridCol w="1589088"/>
                <a:gridCol w="1593850"/>
              </a:tblGrid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r>
                        <a:rPr kumimoji="0" lang="fr-F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(GeV)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(GeV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Full Barrel EMC  (16/16)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Barrel EMC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(6/16)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Barrel EMC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(2/16)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Barrel EMC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(1/16)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0.85%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2.7%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4.4%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8.2%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&gt;100%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52%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&gt;100%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47%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82%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&gt; 100%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&gt;100%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120%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 190%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&gt;100%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894" name="Text Box 10"/>
          <p:cNvSpPr txBox="1">
            <a:spLocks noChangeArrowheads="1"/>
          </p:cNvSpPr>
          <p:nvPr/>
        </p:nvSpPr>
        <p:spPr bwMode="auto">
          <a:xfrm>
            <a:off x="1600200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1895" name="Text Box 89"/>
          <p:cNvSpPr txBox="1">
            <a:spLocks noChangeArrowheads="1"/>
          </p:cNvSpPr>
          <p:nvPr/>
        </p:nvSpPr>
        <p:spPr bwMode="auto">
          <a:xfrm>
            <a:off x="34925" y="2133600"/>
            <a:ext cx="67675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Numbers in black: reduced Barrel EMC</a:t>
            </a: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0000FF"/>
                </a:solidFill>
              </a:rPr>
              <a:t>Numbers in blue: red. Barrel + reduced luminosity (0.2 fb</a:t>
            </a:r>
            <a:r>
              <a:rPr lang="fr-FR" b="1" baseline="30000">
                <a:solidFill>
                  <a:srgbClr val="0000FF"/>
                </a:solidFill>
              </a:rPr>
              <a:t>-1</a:t>
            </a:r>
            <a:r>
              <a:rPr lang="fr-FR" b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1896" name="Text Box 103"/>
          <p:cNvSpPr txBox="1">
            <a:spLocks noChangeArrowheads="1"/>
          </p:cNvSpPr>
          <p:nvPr/>
        </p:nvSpPr>
        <p:spPr bwMode="auto">
          <a:xfrm>
            <a:off x="3132138" y="796925"/>
            <a:ext cx="8651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With</a:t>
            </a:r>
          </a:p>
          <a:p>
            <a:pPr>
              <a:spcBef>
                <a:spcPct val="50000"/>
              </a:spcBef>
            </a:pPr>
            <a:r>
              <a:rPr lang="fr-FR" b="1"/>
              <a:t> </a:t>
            </a:r>
          </a:p>
          <a:p>
            <a:pPr>
              <a:spcBef>
                <a:spcPct val="50000"/>
              </a:spcBef>
            </a:pPr>
            <a:r>
              <a:rPr lang="fr-FR" b="1"/>
              <a:t>and</a:t>
            </a:r>
          </a:p>
        </p:txBody>
      </p:sp>
      <p:graphicFrame>
        <p:nvGraphicFramePr>
          <p:cNvPr id="31848" name="Object 104"/>
          <p:cNvGraphicFramePr>
            <a:graphicFrameLocks noChangeAspect="1"/>
          </p:cNvGraphicFramePr>
          <p:nvPr>
            <p:ph sz="quarter" idx="4"/>
          </p:nvPr>
        </p:nvGraphicFramePr>
        <p:xfrm>
          <a:off x="3851275" y="1484313"/>
          <a:ext cx="1117600" cy="604837"/>
        </p:xfrm>
        <a:graphic>
          <a:graphicData uri="http://schemas.openxmlformats.org/presentationml/2006/ole">
            <p:oleObj spid="_x0000_s31848" name="Equation" r:id="rId5" imgW="799920" imgH="431640" progId="Equation.3">
              <p:embed/>
            </p:oleObj>
          </a:graphicData>
        </a:graphic>
      </p:graphicFrame>
      <p:sp>
        <p:nvSpPr>
          <p:cNvPr id="31897" name="Text Box 114"/>
          <p:cNvSpPr txBox="1">
            <a:spLocks noChangeArrowheads="1"/>
          </p:cNvSpPr>
          <p:nvPr/>
        </p:nvSpPr>
        <p:spPr bwMode="auto">
          <a:xfrm>
            <a:off x="5724525" y="1484313"/>
            <a:ext cx="3240088" cy="10985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K=75 % for |cos(</a:t>
            </a:r>
            <a:r>
              <a:rPr lang="fr-FR" sz="1600" b="1">
                <a:latin typeface="Symbol" pitchFamily="18" charset="2"/>
              </a:rPr>
              <a:t>q</a:t>
            </a:r>
            <a:r>
              <a:rPr lang="fr-FR" sz="1600" b="1"/>
              <a:t>)| &lt; 1.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K=115 % for |cos(q)| &lt; 0.8 </a:t>
            </a:r>
          </a:p>
          <a:p>
            <a:pPr>
              <a:spcBef>
                <a:spcPct val="50000"/>
              </a:spcBef>
            </a:pPr>
            <a:r>
              <a:rPr lang="fr-FR" sz="1600" b="1"/>
              <a:t>K=220 % for |cos(q)| &lt; 0.6</a:t>
            </a:r>
          </a:p>
        </p:txBody>
      </p:sp>
      <p:sp>
        <p:nvSpPr>
          <p:cNvPr id="31898" name="Text Box 115"/>
          <p:cNvSpPr txBox="1">
            <a:spLocks noChangeArrowheads="1"/>
          </p:cNvSpPr>
          <p:nvPr/>
        </p:nvSpPr>
        <p:spPr bwMode="auto">
          <a:xfrm>
            <a:off x="8027988" y="792163"/>
            <a:ext cx="936625" cy="4048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Symbol" pitchFamily="18" charset="2"/>
              </a:rPr>
              <a:t>e</a:t>
            </a:r>
            <a:r>
              <a:rPr lang="fr-FR"/>
              <a:t> = 0.5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7626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bg1"/>
                </a:solidFill>
              </a:rPr>
              <a:t>Unphysical region: pbar p 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sz="36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3600" baseline="30000" smtClean="0">
                <a:solidFill>
                  <a:schemeClr val="bg1"/>
                </a:solidFill>
                <a:sym typeface="Wingdings" pitchFamily="2" charset="2"/>
              </a:rPr>
              <a:t>0 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e</a:t>
            </a:r>
            <a:r>
              <a:rPr lang="fr-FR" sz="3600" baseline="30000" smtClean="0">
                <a:solidFill>
                  <a:schemeClr val="bg1"/>
                </a:solidFill>
                <a:sym typeface="Wingdings" pitchFamily="2" charset="2"/>
              </a:rPr>
              <a:t>+ 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e</a:t>
            </a:r>
            <a:r>
              <a:rPr lang="fr-FR" sz="3600" baseline="30000" smtClean="0">
                <a:solidFill>
                  <a:schemeClr val="bg1"/>
                </a:solidFill>
                <a:sym typeface="Wingdings" pitchFamily="2" charset="2"/>
              </a:rPr>
              <a:t>-  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at 1 GeV</a:t>
            </a:r>
            <a:endParaRPr lang="fr-FR" sz="3600" smtClean="0">
              <a:solidFill>
                <a:schemeClr val="bg1"/>
              </a:solidFill>
            </a:endParaRP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1512887"/>
          </a:xfrm>
        </p:spPr>
        <p:txBody>
          <a:bodyPr/>
          <a:lstStyle/>
          <a:p>
            <a:pPr eaLnBrk="1" hangingPunct="1"/>
            <a:r>
              <a:rPr lang="fr-FR" sz="2000" b="1" smtClean="0"/>
              <a:t>Access to N FF in the unphysical region (thesis J. Boucher (2011) + J. Van de Wiele)</a:t>
            </a:r>
          </a:p>
          <a:p>
            <a:pPr eaLnBrk="1" hangingPunct="1"/>
            <a:r>
              <a:rPr lang="fr-FR" sz="2000" b="1" smtClean="0"/>
              <a:t>Through e</a:t>
            </a:r>
            <a:r>
              <a:rPr lang="fr-FR" sz="2000" b="1" baseline="30000" smtClean="0"/>
              <a:t>+</a:t>
            </a:r>
            <a:r>
              <a:rPr lang="fr-FR" sz="2000" b="1" smtClean="0"/>
              <a:t> angular distribution in </a:t>
            </a:r>
            <a:r>
              <a:rPr lang="fr-FR" sz="2000" b="1" smtClean="0">
                <a:latin typeface="Symbol" pitchFamily="18" charset="2"/>
              </a:rPr>
              <a:t>g</a:t>
            </a:r>
            <a:r>
              <a:rPr lang="fr-FR" sz="2000" b="1" smtClean="0"/>
              <a:t>* rest frame, access to |G</a:t>
            </a:r>
            <a:r>
              <a:rPr lang="fr-FR" sz="2000" b="1" baseline="-25000" smtClean="0"/>
              <a:t>E</a:t>
            </a:r>
            <a:r>
              <a:rPr lang="fr-FR" sz="2000" b="1" smtClean="0"/>
              <a:t>|/|G</a:t>
            </a:r>
            <a:r>
              <a:rPr lang="fr-FR" sz="2000" b="1" baseline="-25000" smtClean="0"/>
              <a:t>M</a:t>
            </a:r>
            <a:r>
              <a:rPr lang="fr-FR" sz="2000" b="1" smtClean="0"/>
              <a:t>| and |</a:t>
            </a:r>
            <a:r>
              <a:rPr lang="fr-FR" sz="2000" b="1" smtClean="0">
                <a:latin typeface="Symbol" pitchFamily="18" charset="2"/>
              </a:rPr>
              <a:t>j</a:t>
            </a:r>
            <a:r>
              <a:rPr lang="fr-FR" sz="2000" b="1" baseline="-25000" smtClean="0"/>
              <a:t>E</a:t>
            </a:r>
            <a:r>
              <a:rPr lang="fr-FR" sz="2000" b="1" smtClean="0"/>
              <a:t>-</a:t>
            </a:r>
            <a:r>
              <a:rPr lang="fr-FR" sz="2000" b="1" smtClean="0">
                <a:latin typeface="Symbol" pitchFamily="18" charset="2"/>
              </a:rPr>
              <a:t>j</a:t>
            </a:r>
            <a:r>
              <a:rPr lang="fr-FR" sz="2000" b="1" baseline="-25000" smtClean="0"/>
              <a:t>M</a:t>
            </a:r>
            <a:r>
              <a:rPr lang="fr-FR" sz="2000" b="1" smtClean="0"/>
              <a:t>|</a:t>
            </a:r>
          </a:p>
        </p:txBody>
      </p:sp>
      <p:pic>
        <p:nvPicPr>
          <p:cNvPr id="32771" name="Imag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060575"/>
            <a:ext cx="17287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Groupe 15"/>
          <p:cNvGrpSpPr>
            <a:grpSpLocks/>
          </p:cNvGrpSpPr>
          <p:nvPr/>
        </p:nvGrpSpPr>
        <p:grpSpPr bwMode="auto">
          <a:xfrm>
            <a:off x="5435600" y="1954213"/>
            <a:ext cx="2808288" cy="2122487"/>
            <a:chOff x="179512" y="1865302"/>
            <a:chExt cx="2808312" cy="2123252"/>
          </a:xfrm>
        </p:grpSpPr>
        <p:pic>
          <p:nvPicPr>
            <p:cNvPr id="32810" name="Imag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1865302"/>
              <a:ext cx="2808312" cy="18537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811" name="Rectangle 25"/>
            <p:cNvSpPr>
              <a:spLocks noChangeArrowheads="1"/>
            </p:cNvSpPr>
            <p:nvPr/>
          </p:nvSpPr>
          <p:spPr bwMode="auto">
            <a:xfrm>
              <a:off x="179512" y="3718582"/>
              <a:ext cx="2808312" cy="2699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Predicted   e</a:t>
              </a:r>
              <a:r>
                <a:rPr lang="fr-FR" sz="1100" b="1" baseline="30000">
                  <a:solidFill>
                    <a:srgbClr val="00B050"/>
                  </a:solidFill>
                  <a:latin typeface="Georgia" pitchFamily="18" charset="0"/>
                </a:rPr>
                <a:t>+</a:t>
              </a: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  distribution in </a:t>
              </a:r>
              <a:r>
                <a:rPr lang="fr-FR" sz="1100" b="1">
                  <a:solidFill>
                    <a:srgbClr val="00B050"/>
                  </a:solidFill>
                  <a:latin typeface="Symbol" pitchFamily="18" charset="2"/>
                </a:rPr>
                <a:t>g</a:t>
              </a: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*</a:t>
              </a:r>
            </a:p>
          </p:txBody>
        </p:sp>
        <p:sp>
          <p:nvSpPr>
            <p:cNvPr id="32812" name="Rectangle 27"/>
            <p:cNvSpPr>
              <a:spLocks noChangeArrowheads="1"/>
            </p:cNvSpPr>
            <p:nvPr/>
          </p:nvSpPr>
          <p:spPr bwMode="auto">
            <a:xfrm>
              <a:off x="323976" y="1876419"/>
              <a:ext cx="1079509" cy="30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>
                  <a:latin typeface="Georgia" pitchFamily="18" charset="0"/>
                </a:rPr>
                <a:t>N</a:t>
              </a:r>
              <a:r>
                <a:rPr lang="fr-FR" sz="1400" baseline="30000">
                  <a:latin typeface="Georgia" pitchFamily="18" charset="0"/>
                </a:rPr>
                <a:t>th</a:t>
              </a:r>
              <a:r>
                <a:rPr lang="fr-FR" sz="1400">
                  <a:latin typeface="Georgia" pitchFamily="18" charset="0"/>
                </a:rPr>
                <a:t>=18 486</a:t>
              </a:r>
            </a:p>
          </p:txBody>
        </p:sp>
      </p:grpSp>
      <p:pic>
        <p:nvPicPr>
          <p:cNvPr id="32773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860800"/>
            <a:ext cx="44164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3394075" y="4743450"/>
            <a:ext cx="344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359025" y="4930775"/>
            <a:ext cx="34448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Imag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9413" y="3887788"/>
            <a:ext cx="441642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1290638" y="5045075"/>
            <a:ext cx="80962" cy="730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33CC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484438" y="4895850"/>
            <a:ext cx="68262" cy="619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5164138" y="4752975"/>
            <a:ext cx="69850" cy="619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riangle isocèle 13"/>
          <p:cNvSpPr/>
          <p:nvPr/>
        </p:nvSpPr>
        <p:spPr>
          <a:xfrm>
            <a:off x="1290638" y="5761038"/>
            <a:ext cx="80962" cy="6191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riangle isocèle 20"/>
          <p:cNvSpPr/>
          <p:nvPr/>
        </p:nvSpPr>
        <p:spPr>
          <a:xfrm>
            <a:off x="2493963" y="5756275"/>
            <a:ext cx="79375" cy="6191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riangle isocèle 21"/>
          <p:cNvSpPr/>
          <p:nvPr/>
        </p:nvSpPr>
        <p:spPr>
          <a:xfrm>
            <a:off x="3506788" y="4694238"/>
            <a:ext cx="107950" cy="8572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riangle isocèle 22"/>
          <p:cNvSpPr/>
          <p:nvPr/>
        </p:nvSpPr>
        <p:spPr>
          <a:xfrm>
            <a:off x="6365875" y="4886325"/>
            <a:ext cx="80963" cy="6191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riangle isocèle 23"/>
          <p:cNvSpPr/>
          <p:nvPr/>
        </p:nvSpPr>
        <p:spPr>
          <a:xfrm>
            <a:off x="5164138" y="4805363"/>
            <a:ext cx="79375" cy="6191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2481263" y="4886325"/>
            <a:ext cx="85725" cy="777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33CC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164138" y="4733925"/>
            <a:ext cx="79375" cy="714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33CC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367463" y="4619625"/>
            <a:ext cx="80962" cy="730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33CC"/>
              </a:solidFill>
            </a:endParaRPr>
          </a:p>
        </p:txBody>
      </p:sp>
      <p:sp>
        <p:nvSpPr>
          <p:cNvPr id="28" name="Triangle isocèle 27"/>
          <p:cNvSpPr/>
          <p:nvPr/>
        </p:nvSpPr>
        <p:spPr>
          <a:xfrm>
            <a:off x="2479675" y="5737225"/>
            <a:ext cx="107950" cy="8413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riangle isocèle 28"/>
          <p:cNvSpPr/>
          <p:nvPr/>
        </p:nvSpPr>
        <p:spPr>
          <a:xfrm>
            <a:off x="1292225" y="5746750"/>
            <a:ext cx="107950" cy="8413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riangle isocèle 29"/>
          <p:cNvSpPr/>
          <p:nvPr/>
        </p:nvSpPr>
        <p:spPr>
          <a:xfrm>
            <a:off x="5154613" y="4802188"/>
            <a:ext cx="107950" cy="8413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riangle isocèle 30"/>
          <p:cNvSpPr/>
          <p:nvPr/>
        </p:nvSpPr>
        <p:spPr>
          <a:xfrm>
            <a:off x="6356350" y="4864100"/>
            <a:ext cx="107950" cy="8413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92" name="Rectangle 31"/>
          <p:cNvSpPr>
            <a:spLocks noChangeArrowheads="1"/>
          </p:cNvSpPr>
          <p:nvPr/>
        </p:nvSpPr>
        <p:spPr bwMode="auto">
          <a:xfrm rot="-5400000">
            <a:off x="131763" y="4457700"/>
            <a:ext cx="9779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Georgia" pitchFamily="18" charset="0"/>
              </a:rPr>
              <a:t>σ</a:t>
            </a:r>
            <a:r>
              <a:rPr lang="fr-FR" sz="1400" b="1" baseline="-25000">
                <a:latin typeface="Georgia" pitchFamily="18" charset="0"/>
              </a:rPr>
              <a:t>R</a:t>
            </a:r>
            <a:r>
              <a:rPr lang="fr-FR" sz="1400" b="1">
                <a:latin typeface="Georgia" pitchFamily="18" charset="0"/>
              </a:rPr>
              <a:t>/R [%]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32793" name="Rectangle 32"/>
          <p:cNvSpPr>
            <a:spLocks noChangeArrowheads="1"/>
          </p:cNvSpPr>
          <p:nvPr/>
        </p:nvSpPr>
        <p:spPr bwMode="auto">
          <a:xfrm rot="-5400000">
            <a:off x="3389312" y="4997451"/>
            <a:ext cx="22320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400" b="1">
                <a:latin typeface="Georgia" pitchFamily="18" charset="0"/>
              </a:rPr>
              <a:t>σ</a:t>
            </a:r>
            <a:r>
              <a:rPr lang="fr-FR" sz="1400" b="1" baseline="-25000">
                <a:latin typeface="Georgia" pitchFamily="18" charset="0"/>
              </a:rPr>
              <a:t>cos(</a:t>
            </a:r>
            <a:r>
              <a:rPr lang="el-GR" sz="1400" b="1" baseline="-25000">
                <a:latin typeface="Georgia" pitchFamily="18" charset="0"/>
              </a:rPr>
              <a:t>δφ</a:t>
            </a:r>
            <a:r>
              <a:rPr lang="fr-FR" sz="1400" b="1" baseline="-25000">
                <a:latin typeface="Georgia" pitchFamily="18" charset="0"/>
              </a:rPr>
              <a:t>) </a:t>
            </a:r>
            <a:r>
              <a:rPr lang="fr-FR" sz="1400" b="1">
                <a:latin typeface="Georgia" pitchFamily="18" charset="0"/>
              </a:rPr>
              <a:t>/cos(</a:t>
            </a:r>
            <a:r>
              <a:rPr lang="el-GR" sz="1400" b="1">
                <a:latin typeface="Georgia" pitchFamily="18" charset="0"/>
              </a:rPr>
              <a:t>δφ</a:t>
            </a:r>
            <a:r>
              <a:rPr lang="fr-FR" sz="1400" b="1">
                <a:latin typeface="Georgia" pitchFamily="18" charset="0"/>
              </a:rPr>
              <a:t>) [%]</a:t>
            </a:r>
            <a:endParaRPr lang="en-US" sz="1400" b="1">
              <a:latin typeface="Georgia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149350" y="5089525"/>
            <a:ext cx="34607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63638" y="5797550"/>
            <a:ext cx="3444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354263" y="5788025"/>
            <a:ext cx="3444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026025" y="4857750"/>
            <a:ext cx="344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226175" y="4914900"/>
            <a:ext cx="3444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016500" y="4775200"/>
            <a:ext cx="34607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230938" y="4657725"/>
            <a:ext cx="34448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1" name="ZoneTexte 4"/>
          <p:cNvSpPr txBox="1">
            <a:spLocks noChangeArrowheads="1"/>
          </p:cNvSpPr>
          <p:nvPr/>
        </p:nvSpPr>
        <p:spPr bwMode="auto">
          <a:xfrm>
            <a:off x="1116013" y="4202113"/>
            <a:ext cx="1368425" cy="37941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Georgia" pitchFamily="18" charset="0"/>
              </a:rPr>
              <a:t>|G</a:t>
            </a:r>
            <a:r>
              <a:rPr lang="fr-FR" baseline="-25000">
                <a:latin typeface="Georgia" pitchFamily="18" charset="0"/>
              </a:rPr>
              <a:t>E</a:t>
            </a:r>
            <a:r>
              <a:rPr lang="fr-FR">
                <a:latin typeface="Georgia" pitchFamily="18" charset="0"/>
              </a:rPr>
              <a:t>|/|G</a:t>
            </a:r>
            <a:r>
              <a:rPr lang="fr-FR" baseline="-25000">
                <a:latin typeface="Georgia" pitchFamily="18" charset="0"/>
              </a:rPr>
              <a:t>M</a:t>
            </a:r>
            <a:r>
              <a:rPr lang="fr-FR">
                <a:latin typeface="Georgia" pitchFamily="18" charset="0"/>
              </a:rPr>
              <a:t>|</a:t>
            </a:r>
          </a:p>
        </p:txBody>
      </p:sp>
      <p:sp>
        <p:nvSpPr>
          <p:cNvPr id="32802" name="ZoneTexte 41"/>
          <p:cNvSpPr txBox="1">
            <a:spLocks noChangeArrowheads="1"/>
          </p:cNvSpPr>
          <p:nvPr/>
        </p:nvSpPr>
        <p:spPr bwMode="auto">
          <a:xfrm>
            <a:off x="5262563" y="5418138"/>
            <a:ext cx="1339850" cy="37941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eorgia" pitchFamily="18" charset="0"/>
              </a:rPr>
              <a:t>cos</a:t>
            </a:r>
            <a:r>
              <a:rPr lang="fr-FR">
                <a:latin typeface="Symbol" pitchFamily="18" charset="2"/>
              </a:rPr>
              <a:t>(j</a:t>
            </a:r>
            <a:r>
              <a:rPr lang="fr-FR" baseline="-25000">
                <a:latin typeface="Georgia" pitchFamily="18" charset="0"/>
              </a:rPr>
              <a:t>E</a:t>
            </a:r>
            <a:r>
              <a:rPr lang="fr-FR">
                <a:latin typeface="Georgia" pitchFamily="18" charset="0"/>
              </a:rPr>
              <a:t>-</a:t>
            </a:r>
            <a:r>
              <a:rPr lang="fr-FR">
                <a:latin typeface="Symbol" pitchFamily="18" charset="2"/>
              </a:rPr>
              <a:t>j</a:t>
            </a:r>
            <a:r>
              <a:rPr lang="fr-FR" baseline="-25000">
                <a:latin typeface="Georgia" pitchFamily="18" charset="0"/>
              </a:rPr>
              <a:t>M</a:t>
            </a:r>
            <a:r>
              <a:rPr lang="fr-FR">
                <a:latin typeface="Georgia" pitchFamily="18" charset="0"/>
              </a:rPr>
              <a:t>)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316038" y="5780088"/>
            <a:ext cx="12176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28" idx="1"/>
            <a:endCxn id="22" idx="5"/>
          </p:cNvCxnSpPr>
          <p:nvPr/>
        </p:nvCxnSpPr>
        <p:spPr>
          <a:xfrm flipV="1">
            <a:off x="2508250" y="4737100"/>
            <a:ext cx="1081088" cy="10429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5" name="ZoneTexte 46"/>
          <p:cNvSpPr txBox="1">
            <a:spLocks noChangeArrowheads="1"/>
          </p:cNvSpPr>
          <p:nvPr/>
        </p:nvSpPr>
        <p:spPr bwMode="auto">
          <a:xfrm>
            <a:off x="2740025" y="5437188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B050"/>
                </a:solidFill>
                <a:latin typeface="Georgia" pitchFamily="18" charset="0"/>
              </a:rPr>
              <a:t>q</a:t>
            </a:r>
            <a:r>
              <a:rPr lang="fr-FR" sz="1400" b="1" baseline="30000">
                <a:solidFill>
                  <a:srgbClr val="00B050"/>
                </a:solidFill>
                <a:latin typeface="Georgia" pitchFamily="18" charset="0"/>
              </a:rPr>
              <a:t>2</a:t>
            </a:r>
            <a:r>
              <a:rPr lang="fr-FR" sz="1400" b="1">
                <a:solidFill>
                  <a:srgbClr val="00B050"/>
                </a:solidFill>
                <a:latin typeface="Georgia" pitchFamily="18" charset="0"/>
              </a:rPr>
              <a:t>=0.6</a:t>
            </a:r>
          </a:p>
        </p:txBody>
      </p:sp>
      <p:sp>
        <p:nvSpPr>
          <p:cNvPr id="32806" name="ZoneTexte 47"/>
          <p:cNvSpPr txBox="1">
            <a:spLocks noChangeArrowheads="1"/>
          </p:cNvSpPr>
          <p:nvPr/>
        </p:nvSpPr>
        <p:spPr bwMode="auto">
          <a:xfrm>
            <a:off x="1557338" y="4994275"/>
            <a:ext cx="630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7030A0"/>
                </a:solidFill>
                <a:latin typeface="Georgia" pitchFamily="18" charset="0"/>
              </a:rPr>
              <a:t>q</a:t>
            </a:r>
            <a:r>
              <a:rPr lang="fr-FR" sz="1400" b="1" baseline="30000">
                <a:solidFill>
                  <a:srgbClr val="7030A0"/>
                </a:solidFill>
                <a:latin typeface="Georgia" pitchFamily="18" charset="0"/>
              </a:rPr>
              <a:t>2</a:t>
            </a:r>
            <a:r>
              <a:rPr lang="fr-FR" sz="1400" b="1">
                <a:solidFill>
                  <a:srgbClr val="7030A0"/>
                </a:solidFill>
                <a:latin typeface="Georgia" pitchFamily="18" charset="0"/>
              </a:rPr>
              <a:t>=2</a:t>
            </a:r>
          </a:p>
        </p:txBody>
      </p:sp>
      <p:cxnSp>
        <p:nvCxnSpPr>
          <p:cNvPr id="49" name="Connecteur droit 48"/>
          <p:cNvCxnSpPr>
            <a:endCxn id="25" idx="2"/>
          </p:cNvCxnSpPr>
          <p:nvPr/>
        </p:nvCxnSpPr>
        <p:spPr>
          <a:xfrm flipV="1">
            <a:off x="1289050" y="4926013"/>
            <a:ext cx="1192213" cy="1492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8" name="ZoneTexte 51"/>
          <p:cNvSpPr txBox="1">
            <a:spLocks noChangeArrowheads="1"/>
          </p:cNvSpPr>
          <p:nvPr/>
        </p:nvSpPr>
        <p:spPr bwMode="auto">
          <a:xfrm>
            <a:off x="5384800" y="4930775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B050"/>
                </a:solidFill>
                <a:latin typeface="Georgia" pitchFamily="18" charset="0"/>
              </a:rPr>
              <a:t>q</a:t>
            </a:r>
            <a:r>
              <a:rPr lang="fr-FR" sz="1400" b="1" baseline="30000">
                <a:solidFill>
                  <a:srgbClr val="00B050"/>
                </a:solidFill>
                <a:latin typeface="Georgia" pitchFamily="18" charset="0"/>
              </a:rPr>
              <a:t>2</a:t>
            </a:r>
            <a:r>
              <a:rPr lang="fr-FR" sz="1400" b="1">
                <a:solidFill>
                  <a:srgbClr val="00B050"/>
                </a:solidFill>
                <a:latin typeface="Georgia" pitchFamily="18" charset="0"/>
              </a:rPr>
              <a:t>=0.6</a:t>
            </a:r>
          </a:p>
        </p:txBody>
      </p:sp>
      <p:sp>
        <p:nvSpPr>
          <p:cNvPr id="32809" name="ZoneTexte 52"/>
          <p:cNvSpPr txBox="1">
            <a:spLocks noChangeArrowheads="1"/>
          </p:cNvSpPr>
          <p:nvPr/>
        </p:nvSpPr>
        <p:spPr bwMode="auto">
          <a:xfrm>
            <a:off x="5468938" y="4418013"/>
            <a:ext cx="630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7030A0"/>
                </a:solidFill>
                <a:latin typeface="Georgia" pitchFamily="18" charset="0"/>
              </a:rPr>
              <a:t>q</a:t>
            </a:r>
            <a:r>
              <a:rPr lang="fr-FR" sz="1400" b="1" baseline="30000">
                <a:solidFill>
                  <a:srgbClr val="7030A0"/>
                </a:solidFill>
                <a:latin typeface="Georgia" pitchFamily="18" charset="0"/>
              </a:rPr>
              <a:t>2</a:t>
            </a:r>
            <a:r>
              <a:rPr lang="fr-FR" sz="1400" b="1">
                <a:solidFill>
                  <a:srgbClr val="7030A0"/>
                </a:solidFill>
                <a:latin typeface="Georgia" pitchFamily="18" charset="0"/>
              </a:rPr>
              <a:t>=2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acceptance_1gev_pi0_800_0p0_8slices_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908050"/>
            <a:ext cx="48974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63341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chemeClr val="bg1"/>
                </a:solidFill>
              </a:rPr>
              <a:t>pbar p 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sz="36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3600" baseline="30000" smtClean="0">
                <a:solidFill>
                  <a:schemeClr val="bg1"/>
                </a:solidFill>
                <a:sym typeface="Wingdings" pitchFamily="2" charset="2"/>
              </a:rPr>
              <a:t>0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 e</a:t>
            </a:r>
            <a:r>
              <a:rPr lang="fr-FR" sz="3600" baseline="30000" smtClean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 e</a:t>
            </a:r>
            <a:r>
              <a:rPr lang="fr-FR" sz="3600" baseline="30000" smtClean="0">
                <a:solidFill>
                  <a:schemeClr val="bg1"/>
                </a:solidFill>
                <a:sym typeface="Wingdings" pitchFamily="2" charset="2"/>
              </a:rPr>
              <a:t>-</a:t>
            </a:r>
            <a:r>
              <a:rPr lang="fr-FR" sz="3600" smtClean="0">
                <a:solidFill>
                  <a:schemeClr val="bg1"/>
                </a:solidFill>
                <a:sym typeface="Wingdings" pitchFamily="2" charset="2"/>
              </a:rPr>
              <a:t>  a</a:t>
            </a:r>
            <a:r>
              <a:rPr lang="fr-FR" sz="3600" smtClean="0">
                <a:solidFill>
                  <a:schemeClr val="bg1"/>
                </a:solidFill>
              </a:rPr>
              <a:t>t q</a:t>
            </a:r>
            <a:r>
              <a:rPr lang="fr-FR" sz="3600" baseline="30000" smtClean="0">
                <a:solidFill>
                  <a:schemeClr val="bg1"/>
                </a:solidFill>
              </a:rPr>
              <a:t>2</a:t>
            </a:r>
            <a:r>
              <a:rPr lang="fr-FR" sz="3600" smtClean="0">
                <a:solidFill>
                  <a:schemeClr val="bg1"/>
                </a:solidFill>
              </a:rPr>
              <a:t> = 0.64 GeV</a:t>
            </a:r>
            <a:r>
              <a:rPr lang="fr-FR" sz="3600" baseline="30000" smtClean="0">
                <a:solidFill>
                  <a:schemeClr val="bg1"/>
                </a:solidFill>
              </a:rPr>
              <a:t>2</a:t>
            </a:r>
            <a:r>
              <a:rPr lang="fr-FR" sz="3600" smtClean="0">
                <a:solidFill>
                  <a:schemeClr val="bg1"/>
                </a:solidFill>
              </a:rPr>
              <a:t> (</a:t>
            </a:r>
            <a:r>
              <a:rPr lang="fr-FR" sz="3600" smtClean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fr-FR" sz="3600" smtClean="0">
                <a:solidFill>
                  <a:schemeClr val="bg1"/>
                </a:solidFill>
              </a:rPr>
              <a:t> region)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174875" y="869950"/>
            <a:ext cx="2011363" cy="600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p</a:t>
            </a:r>
            <a:r>
              <a:rPr lang="fr-FR" b="1" baseline="30000"/>
              <a:t>0</a:t>
            </a:r>
            <a:r>
              <a:rPr lang="fr-FR" b="1"/>
              <a:t> angular 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e  </a:t>
            </a:r>
            <a:r>
              <a:rPr lang="fr-FR" b="1"/>
              <a:t>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Multiplicity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pic>
        <p:nvPicPr>
          <p:cNvPr id="33796" name="Picture 9" descr="acceptance_1gev_pi0_800_0p0_3slices_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893763"/>
            <a:ext cx="5400675" cy="568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6443663" y="930275"/>
            <a:ext cx="2852737" cy="5592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Average loss : 1/11</a:t>
            </a:r>
          </a:p>
          <a:p>
            <a:endParaRPr lang="fr-FR" b="1"/>
          </a:p>
          <a:p>
            <a:r>
              <a:rPr lang="fr-FR" b="1"/>
              <a:t>Forward (1/6) less </a:t>
            </a:r>
          </a:p>
          <a:p>
            <a:r>
              <a:rPr lang="fr-FR" b="1"/>
              <a:t>affected than backward (1/20)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Most events in M=0</a:t>
            </a:r>
          </a:p>
          <a:p>
            <a:pPr>
              <a:spcBef>
                <a:spcPct val="50000"/>
              </a:spcBef>
            </a:pPr>
            <a:r>
              <a:rPr lang="fr-FR" b="1"/>
              <a:t>Retrieve M=3 events ?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83300" y="946150"/>
            <a:ext cx="2881313" cy="3952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6/16 slices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395288" y="908050"/>
            <a:ext cx="288131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Full Barrel ECAL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acceptance_1gev_pi0_1414_0p0_8slices_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836613"/>
            <a:ext cx="54006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7993062" cy="633413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fr-FR" sz="4000" smtClean="0">
                <a:solidFill>
                  <a:schemeClr val="bg1"/>
                </a:solidFill>
              </a:rPr>
              <a:t>pbar p 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sz="400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4000" baseline="30000" smtClean="0">
                <a:solidFill>
                  <a:schemeClr val="bg1"/>
                </a:solidFill>
                <a:sym typeface="Wingdings" pitchFamily="2" charset="2"/>
              </a:rPr>
              <a:t>0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 e</a:t>
            </a:r>
            <a:r>
              <a:rPr lang="fr-FR" sz="4000" baseline="30000" smtClean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 e</a:t>
            </a:r>
            <a:r>
              <a:rPr lang="fr-FR" sz="4000" baseline="30000" smtClean="0">
                <a:solidFill>
                  <a:schemeClr val="bg1"/>
                </a:solidFill>
                <a:sym typeface="Wingdings" pitchFamily="2" charset="2"/>
              </a:rPr>
              <a:t>-</a:t>
            </a:r>
            <a:r>
              <a:rPr lang="fr-FR" sz="4000" smtClean="0">
                <a:solidFill>
                  <a:schemeClr val="bg1"/>
                </a:solidFill>
                <a:sym typeface="Wingdings" pitchFamily="2" charset="2"/>
              </a:rPr>
              <a:t> a</a:t>
            </a:r>
            <a:r>
              <a:rPr lang="fr-FR" sz="4000" smtClean="0">
                <a:solidFill>
                  <a:schemeClr val="bg1"/>
                </a:solidFill>
              </a:rPr>
              <a:t>t q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  <a:r>
              <a:rPr lang="fr-FR" sz="4000" smtClean="0">
                <a:solidFill>
                  <a:schemeClr val="bg1"/>
                </a:solidFill>
              </a:rPr>
              <a:t> = 2 GeV</a:t>
            </a:r>
            <a:r>
              <a:rPr lang="fr-FR" sz="4000" baseline="3000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19" name="ZoneTexte 5"/>
          <p:cNvSpPr txBox="1">
            <a:spLocks noChangeArrowheads="1"/>
          </p:cNvSpPr>
          <p:nvPr/>
        </p:nvSpPr>
        <p:spPr bwMode="auto">
          <a:xfrm>
            <a:off x="7740650" y="333375"/>
            <a:ext cx="165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8.61 %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268538" y="1052513"/>
            <a:ext cx="2447925" cy="559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p</a:t>
            </a:r>
            <a:r>
              <a:rPr lang="fr-FR" b="1" baseline="30000"/>
              <a:t>0</a:t>
            </a:r>
            <a:r>
              <a:rPr lang="fr-FR" b="1"/>
              <a:t> angular 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>
                <a:latin typeface="Symbol" pitchFamily="18" charset="2"/>
              </a:rPr>
              <a:t>q</a:t>
            </a:r>
            <a:r>
              <a:rPr lang="fr-FR" b="1" baseline="-25000"/>
              <a:t>e  </a:t>
            </a:r>
            <a:r>
              <a:rPr lang="fr-FR" b="1"/>
              <a:t>distribution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Multiplicity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pic>
        <p:nvPicPr>
          <p:cNvPr id="34821" name="Picture 9" descr="acceptance_1gev_pi0_1414_0p0_3slices_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836613"/>
            <a:ext cx="5400675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516688" y="908050"/>
            <a:ext cx="2735262" cy="710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6 slices / 16 slices: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Average loss : 1/10</a:t>
            </a:r>
          </a:p>
          <a:p>
            <a:endParaRPr lang="fr-FR" b="1"/>
          </a:p>
          <a:p>
            <a:r>
              <a:rPr lang="fr-FR" b="1"/>
              <a:t>Forward (1/5) less </a:t>
            </a:r>
          </a:p>
          <a:p>
            <a:r>
              <a:rPr lang="fr-FR" b="1"/>
              <a:t>affected than backward (1/30)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Most events in M=2</a:t>
            </a:r>
          </a:p>
          <a:p>
            <a:pPr>
              <a:spcBef>
                <a:spcPct val="50000"/>
              </a:spcBef>
            </a:pPr>
            <a:r>
              <a:rPr lang="fr-FR" b="1"/>
              <a:t>Possibility to retrieve M=3 events ?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83300" y="865188"/>
            <a:ext cx="2881313" cy="395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6/16 slices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395288" y="908050"/>
            <a:ext cx="2881312" cy="395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Full Barrel ECAL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1190</Words>
  <Application>Microsoft Office PowerPoint</Application>
  <PresentationFormat>Affichage à l'écran (4:3)</PresentationFormat>
  <Paragraphs>530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Symbol</vt:lpstr>
      <vt:lpstr>Georgia</vt:lpstr>
      <vt:lpstr>Wingdings</vt:lpstr>
      <vt:lpstr>French Script MT</vt:lpstr>
      <vt:lpstr>Times New Roman</vt:lpstr>
      <vt:lpstr>Thème Office</vt:lpstr>
      <vt:lpstr>Équation</vt:lpstr>
      <vt:lpstr>Equation</vt:lpstr>
      <vt:lpstr>EM channels with reduced luminosity and aceptance: preliminary results</vt:lpstr>
      <vt:lpstr>Investigation of EM channels with different scenarios</vt:lpstr>
      <vt:lpstr>Nucleon Form factor</vt:lpstr>
      <vt:lpstr>Diapositive 4</vt:lpstr>
      <vt:lpstr>pbar p  e+ e- at 4 GeV (s=11 GeV2)</vt:lpstr>
      <vt:lpstr>Error on DR/R versus scenario</vt:lpstr>
      <vt:lpstr>Unphysical region: pbar p  p0 e+ e-  at 1 GeV</vt:lpstr>
      <vt:lpstr>pbar p  p0 e+ e-  at q2 = 0.64 GeV2 (w region)</vt:lpstr>
      <vt:lpstr>pbar p  p0 e+ e- at q2 = 2 GeV2</vt:lpstr>
      <vt:lpstr>pbar p  p0 J/Y</vt:lpstr>
      <vt:lpstr>Pbar p  p0 J/Y</vt:lpstr>
      <vt:lpstr>Transition Distribution Amplitudes</vt:lpstr>
      <vt:lpstr>TDA at s=10 GeV2 and q2=7.5 GeV2</vt:lpstr>
      <vt:lpstr>TDA at s=5 GeV2 and q2=4 GeV2</vt:lpstr>
      <vt:lpstr>Counting rate vs scenario</vt:lpstr>
      <vt:lpstr>Conclusion and outlook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Pbar p  pi+ pi-  and K+ K-</dc:title>
  <dc:creator>$mellac</dc:creator>
  <cp:lastModifiedBy>hennino</cp:lastModifiedBy>
  <cp:revision>98</cp:revision>
  <cp:lastPrinted>2014-02-25T13:43:26Z</cp:lastPrinted>
  <dcterms:created xsi:type="dcterms:W3CDTF">2014-02-21T13:57:04Z</dcterms:created>
  <dcterms:modified xsi:type="dcterms:W3CDTF">2014-03-10T14:06:31Z</dcterms:modified>
</cp:coreProperties>
</file>