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2"/>
  </p:notesMasterIdLst>
  <p:sldIdLst>
    <p:sldId id="323" r:id="rId2"/>
    <p:sldId id="316" r:id="rId3"/>
    <p:sldId id="344" r:id="rId4"/>
    <p:sldId id="327" r:id="rId5"/>
    <p:sldId id="326" r:id="rId6"/>
    <p:sldId id="324" r:id="rId7"/>
    <p:sldId id="328" r:id="rId8"/>
    <p:sldId id="345" r:id="rId9"/>
    <p:sldId id="329" r:id="rId10"/>
    <p:sldId id="343" r:id="rId11"/>
    <p:sldId id="338" r:id="rId12"/>
    <p:sldId id="346" r:id="rId13"/>
    <p:sldId id="340" r:id="rId14"/>
    <p:sldId id="347" r:id="rId15"/>
    <p:sldId id="330" r:id="rId16"/>
    <p:sldId id="331" r:id="rId17"/>
    <p:sldId id="332" r:id="rId18"/>
    <p:sldId id="333" r:id="rId19"/>
    <p:sldId id="350" r:id="rId20"/>
    <p:sldId id="334" r:id="rId21"/>
    <p:sldId id="351" r:id="rId22"/>
    <p:sldId id="348" r:id="rId23"/>
    <p:sldId id="341" r:id="rId24"/>
    <p:sldId id="342" r:id="rId25"/>
    <p:sldId id="352" r:id="rId26"/>
    <p:sldId id="357" r:id="rId27"/>
    <p:sldId id="356" r:id="rId28"/>
    <p:sldId id="353" r:id="rId29"/>
    <p:sldId id="354" r:id="rId30"/>
    <p:sldId id="35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rev Sans" panose="020B0603030804020204" pitchFamily="3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8000"/>
    <a:srgbClr val="FF0066"/>
    <a:srgbClr val="009900"/>
    <a:srgbClr val="000099"/>
    <a:srgbClr val="99FF99"/>
    <a:srgbClr val="0066FF"/>
    <a:srgbClr val="FF99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4660"/>
  </p:normalViewPr>
  <p:slideViewPr>
    <p:cSldViewPr>
      <p:cViewPr varScale="1">
        <p:scale>
          <a:sx n="84" d="100"/>
          <a:sy n="84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623E-927B-41D1-8ABB-E722085B98AA}" type="datetimeFigureOut">
              <a:rPr lang="de-DE" smtClean="0"/>
              <a:pPr/>
              <a:t>11.03.2014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C85C5-7FB0-420B-85F0-D079F8C33B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25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8960"/>
            <a:ext cx="8219256" cy="490066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9511"/>
            <a:ext cx="1825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82" y="749080"/>
            <a:ext cx="3854059" cy="41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4283968" y="813282"/>
            <a:ext cx="4211960" cy="405587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en-US" sz="40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PANDA Software Trigger</a:t>
            </a:r>
            <a:br>
              <a:rPr lang="en-US" sz="40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0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Status Report</a:t>
            </a:r>
            <a:endParaRPr lang="de-DE" sz="40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6400800" cy="2520280"/>
          </a:xfrm>
        </p:spPr>
        <p:txBody>
          <a:bodyPr>
            <a:noAutofit/>
          </a:bodyPr>
          <a:lstStyle/>
          <a:p>
            <a:pPr algn="l"/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PANDA Collaboration Meeting</a:t>
            </a:r>
          </a:p>
          <a:p>
            <a:pPr algn="l"/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Computing Session </a:t>
            </a:r>
          </a:p>
          <a:p>
            <a:pPr algn="l"/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March 2014, GSI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sz="2000" b="1" smtClean="0">
                <a:solidFill>
                  <a:srgbClr val="3B8ABB"/>
                </a:solidFill>
              </a:rPr>
              <a:t>K. Götzen, D. Kang, R. Kliemt, F. Nerling</a:t>
            </a:r>
            <a:endParaRPr lang="de-DE" sz="2000" smtClean="0">
              <a:solidFill>
                <a:srgbClr val="3B8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Observables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mtClean="0">
                <a:solidFill>
                  <a:srgbClr val="0070C0"/>
                </a:solidFill>
              </a:rPr>
              <a:t>O(100)</a:t>
            </a:r>
            <a:r>
              <a:rPr lang="de-DE" smtClean="0"/>
              <a:t> event and candidate related </a:t>
            </a:r>
            <a:r>
              <a:rPr lang="de-DE" smtClean="0">
                <a:solidFill>
                  <a:srgbClr val="0070C0"/>
                </a:solidFill>
              </a:rPr>
              <a:t>observables </a:t>
            </a:r>
            <a:r>
              <a:rPr lang="de-DE" smtClean="0"/>
              <a:t>considered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" y="1556791"/>
            <a:ext cx="4611814" cy="442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54" y="1556792"/>
            <a:ext cx="435134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3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7813722" cy="19442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Identification of Selection Observables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328592"/>
          </a:xfrm>
        </p:spPr>
        <p:txBody>
          <a:bodyPr/>
          <a:lstStyle/>
          <a:p>
            <a:pPr marL="0" indent="0">
              <a:buNone/>
            </a:pPr>
            <a:r>
              <a:rPr lang="de-DE" smtClean="0"/>
              <a:t>Observable ranking  </a:t>
            </a:r>
            <a:r>
              <a:rPr lang="de-DE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(hint for manual optimisation):</a:t>
            </a:r>
          </a:p>
          <a:p>
            <a:r>
              <a:rPr lang="de-DE" smtClean="0"/>
              <a:t>Example: </a:t>
            </a:r>
            <a:r>
              <a:rPr lang="de-DE" smtClean="0">
                <a:solidFill>
                  <a:srgbClr val="CC0099"/>
                </a:solidFill>
              </a:rPr>
              <a:t>D</a:t>
            </a:r>
            <a:r>
              <a:rPr lang="de-DE" baseline="-25000" smtClean="0">
                <a:solidFill>
                  <a:srgbClr val="CC0099"/>
                </a:solidFill>
              </a:rPr>
              <a:t>s</a:t>
            </a:r>
            <a:r>
              <a:rPr lang="de-DE" smtClean="0">
                <a:solidFill>
                  <a:srgbClr val="CC0099"/>
                </a:solidFill>
              </a:rPr>
              <a:t>@5.5 GeV</a:t>
            </a:r>
            <a:r>
              <a:rPr lang="de-DE" sz="2000" smtClean="0">
                <a:solidFill>
                  <a:srgbClr val="CC0099"/>
                </a:solidFill>
              </a:rPr>
              <a:t/>
            </a:r>
            <a:br>
              <a:rPr lang="de-DE" sz="2000" smtClean="0">
                <a:solidFill>
                  <a:srgbClr val="CC0099"/>
                </a:solidFill>
              </a:rPr>
            </a:br>
            <a:endParaRPr lang="de-DE" sz="900" smtClean="0">
              <a:solidFill>
                <a:srgbClr val="CC0099"/>
              </a:solidFill>
            </a:endParaRPr>
          </a:p>
          <a:p>
            <a:r>
              <a:rPr lang="de-DE" sz="2000" smtClean="0">
                <a:solidFill>
                  <a:srgbClr val="0070C0"/>
                </a:solidFill>
              </a:rPr>
              <a:t>Fixed efficiency (e.g. 98%)</a:t>
            </a:r>
            <a:r>
              <a:rPr lang="de-DE" sz="2000" smtClean="0">
                <a:solidFill>
                  <a:srgbClr val="0070C0"/>
                </a:solidFill>
                <a:latin typeface="Arev Sans"/>
                <a:ea typeface="Arev Sans"/>
              </a:rPr>
              <a:t>→ </a:t>
            </a:r>
            <a:r>
              <a:rPr lang="de-DE" sz="2000" smtClean="0"/>
              <a:t>ranking by </a:t>
            </a:r>
            <a:r>
              <a:rPr lang="de-DE" sz="2000" smtClean="0">
                <a:solidFill>
                  <a:srgbClr val="0070C0"/>
                </a:solidFill>
              </a:rPr>
              <a:t>best background suppression</a:t>
            </a:r>
          </a:p>
          <a:p>
            <a:endParaRPr lang="de-DE" sz="2000">
              <a:solidFill>
                <a:srgbClr val="0070C0"/>
              </a:solidFill>
            </a:endParaRPr>
          </a:p>
          <a:p>
            <a:endParaRPr lang="de-DE" sz="2000" smtClean="0">
              <a:solidFill>
                <a:srgbClr val="0070C0"/>
              </a:solidFill>
            </a:endParaRPr>
          </a:p>
          <a:p>
            <a:endParaRPr lang="de-DE" sz="2000">
              <a:solidFill>
                <a:srgbClr val="0070C0"/>
              </a:solidFill>
            </a:endParaRPr>
          </a:p>
          <a:p>
            <a:endParaRPr lang="de-DE" sz="2000" smtClean="0">
              <a:solidFill>
                <a:srgbClr val="0070C0"/>
              </a:solidFill>
            </a:endParaRPr>
          </a:p>
          <a:p>
            <a:endParaRPr lang="de-DE" sz="2000" smtClean="0">
              <a:solidFill>
                <a:srgbClr val="0070C0"/>
              </a:solidFill>
            </a:endParaRPr>
          </a:p>
          <a:p>
            <a:endParaRPr lang="de-DE" sz="2000">
              <a:solidFill>
                <a:srgbClr val="0070C0"/>
              </a:solidFill>
            </a:endParaRPr>
          </a:p>
          <a:p>
            <a:r>
              <a:rPr lang="de-DE" sz="2000" smtClean="0">
                <a:solidFill>
                  <a:srgbClr val="0070C0"/>
                </a:solidFill>
              </a:rPr>
              <a:t>Fixed suppression (e.g. 98%) </a:t>
            </a:r>
            <a:r>
              <a:rPr lang="de-DE" sz="2000">
                <a:solidFill>
                  <a:srgbClr val="0070C0"/>
                </a:solidFill>
                <a:latin typeface="Arev Sans"/>
                <a:ea typeface="Arev Sans"/>
              </a:rPr>
              <a:t>→ </a:t>
            </a:r>
            <a:r>
              <a:rPr lang="de-DE" sz="2000" smtClean="0"/>
              <a:t>ranking by </a:t>
            </a:r>
            <a:r>
              <a:rPr lang="de-DE" sz="2000" smtClean="0">
                <a:solidFill>
                  <a:srgbClr val="0070C0"/>
                </a:solidFill>
              </a:rPr>
              <a:t>best </a:t>
            </a:r>
            <a:r>
              <a:rPr lang="de-DE" sz="2000">
                <a:solidFill>
                  <a:srgbClr val="0070C0"/>
                </a:solidFill>
              </a:rPr>
              <a:t>signal efficiency</a:t>
            </a:r>
          </a:p>
          <a:p>
            <a:pPr marL="0" indent="0">
              <a:buNone/>
            </a:pPr>
            <a:endParaRPr lang="de-DE" sz="2000" smtClean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11</a:t>
            </a:fld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8299439" y="3224241"/>
            <a:ext cx="809065" cy="584775"/>
            <a:chOff x="6476405" y="6014012"/>
            <a:chExt cx="809065" cy="584775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6476405" y="6176593"/>
              <a:ext cx="327843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6476405" y="6453336"/>
              <a:ext cx="32784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6804248" y="6014012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rgbClr val="0000FF"/>
                  </a:solidFill>
                </a:rPr>
                <a:t>sig</a:t>
              </a:r>
            </a:p>
            <a:p>
              <a:r>
                <a:rPr lang="de-DE" sz="1600" smtClean="0">
                  <a:solidFill>
                    <a:srgbClr val="FF0000"/>
                  </a:solidFill>
                </a:rPr>
                <a:t>bkg</a:t>
              </a:r>
              <a:endParaRPr lang="de-DE" sz="1600">
                <a:solidFill>
                  <a:srgbClr val="FF0000"/>
                </a:solidFill>
              </a:endParaRPr>
            </a:p>
          </p:txBody>
        </p:sp>
      </p:grpSp>
      <p:cxnSp>
        <p:nvCxnSpPr>
          <p:cNvPr id="16" name="Gerade Verbindung 15"/>
          <p:cNvCxnSpPr/>
          <p:nvPr/>
        </p:nvCxnSpPr>
        <p:spPr>
          <a:xfrm>
            <a:off x="107504" y="4221088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4" y="4725144"/>
            <a:ext cx="7813722" cy="1944216"/>
          </a:xfrm>
          <a:prstGeom prst="rect">
            <a:avLst/>
          </a:prstGeom>
        </p:spPr>
      </p:pic>
      <p:grpSp>
        <p:nvGrpSpPr>
          <p:cNvPr id="38" name="Gruppieren 37"/>
          <p:cNvGrpSpPr/>
          <p:nvPr/>
        </p:nvGrpSpPr>
        <p:grpSpPr>
          <a:xfrm>
            <a:off x="8299439" y="5733256"/>
            <a:ext cx="809065" cy="584775"/>
            <a:chOff x="6476405" y="6014012"/>
            <a:chExt cx="809065" cy="584775"/>
          </a:xfrm>
        </p:grpSpPr>
        <p:cxnSp>
          <p:nvCxnSpPr>
            <p:cNvPr id="39" name="Gerade Verbindung 38"/>
            <p:cNvCxnSpPr/>
            <p:nvPr/>
          </p:nvCxnSpPr>
          <p:spPr>
            <a:xfrm>
              <a:off x="6476405" y="6176593"/>
              <a:ext cx="327843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6476405" y="6453336"/>
              <a:ext cx="32784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6804248" y="6014012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rgbClr val="0000FF"/>
                  </a:solidFill>
                </a:rPr>
                <a:t>sig</a:t>
              </a:r>
            </a:p>
            <a:p>
              <a:r>
                <a:rPr lang="de-DE" sz="1600" smtClean="0">
                  <a:solidFill>
                    <a:srgbClr val="FF0000"/>
                  </a:solidFill>
                </a:rPr>
                <a:t>bkg</a:t>
              </a:r>
              <a:endParaRPr lang="de-DE" sz="16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6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Selection Example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mtClean="0"/>
              <a:t>D</a:t>
            </a:r>
            <a:r>
              <a:rPr lang="de-DE" baseline="30000" smtClean="0">
                <a:latin typeface="Calibri"/>
              </a:rPr>
              <a:t>±</a:t>
            </a:r>
            <a:r>
              <a:rPr lang="de-DE" baseline="-25000" smtClean="0"/>
              <a:t> </a:t>
            </a:r>
            <a:r>
              <a:rPr lang="de-DE"/>
              <a:t>trigger </a:t>
            </a:r>
            <a:r>
              <a:rPr lang="de-DE" smtClean="0"/>
              <a:t>on </a:t>
            </a:r>
            <a:r>
              <a:rPr lang="de-DE"/>
              <a:t>D</a:t>
            </a:r>
            <a:r>
              <a:rPr lang="de-DE" baseline="30000">
                <a:latin typeface="Calibri"/>
              </a:rPr>
              <a:t>± </a:t>
            </a:r>
            <a:r>
              <a:rPr lang="de-DE" smtClean="0"/>
              <a:t>/DPM </a:t>
            </a:r>
            <a:r>
              <a:rPr lang="de-DE"/>
              <a:t>data</a:t>
            </a:r>
            <a:r>
              <a:rPr lang="de-DE" smtClean="0"/>
              <a:t> @ 5.5 GeV: </a:t>
            </a:r>
            <a:r>
              <a:rPr lang="el-GR" sz="2400" smtClean="0">
                <a:solidFill>
                  <a:srgbClr val="CC0099"/>
                </a:solidFill>
              </a:rPr>
              <a:t>ε</a:t>
            </a:r>
            <a:r>
              <a:rPr lang="de-DE" sz="2400" baseline="-25000" smtClean="0">
                <a:solidFill>
                  <a:srgbClr val="CC0099"/>
                </a:solidFill>
              </a:rPr>
              <a:t>sig,ini</a:t>
            </a:r>
            <a:r>
              <a:rPr lang="de-DE" smtClean="0">
                <a:solidFill>
                  <a:srgbClr val="CC0099"/>
                </a:solidFill>
              </a:rPr>
              <a:t> = 79.4%</a:t>
            </a:r>
            <a:endParaRPr lang="de-DE"/>
          </a:p>
          <a:p>
            <a:pPr marL="0" indent="0">
              <a:spcBef>
                <a:spcPts val="0"/>
              </a:spcBef>
              <a:buNone/>
            </a:pPr>
            <a:endParaRPr lang="de-DE" sz="140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mtClean="0">
                <a:solidFill>
                  <a:srgbClr val="0070C0"/>
                </a:solidFill>
              </a:rPr>
              <a:t>High efficiency </a:t>
            </a:r>
            <a:r>
              <a:rPr lang="de-DE" smtClean="0"/>
              <a:t>optimisation (</a:t>
            </a:r>
            <a:r>
              <a:rPr lang="el-GR" sz="2400" smtClean="0">
                <a:solidFill>
                  <a:srgbClr val="0070C0"/>
                </a:solidFill>
              </a:rPr>
              <a:t>ε</a:t>
            </a:r>
            <a:r>
              <a:rPr lang="de-DE" baseline="-25000" smtClean="0">
                <a:solidFill>
                  <a:srgbClr val="0070C0"/>
                </a:solidFill>
              </a:rPr>
              <a:t>sig</a:t>
            </a:r>
            <a:r>
              <a:rPr lang="de-DE" smtClean="0">
                <a:solidFill>
                  <a:srgbClr val="0070C0"/>
                </a:solidFill>
              </a:rPr>
              <a:t> /</a:t>
            </a:r>
            <a:r>
              <a:rPr lang="el-GR" sz="2400">
                <a:solidFill>
                  <a:srgbClr val="0070C0"/>
                </a:solidFill>
              </a:rPr>
              <a:t> </a:t>
            </a:r>
            <a:r>
              <a:rPr lang="el-GR" sz="2400" smtClean="0">
                <a:solidFill>
                  <a:srgbClr val="0070C0"/>
                </a:solidFill>
              </a:rPr>
              <a:t>ε</a:t>
            </a:r>
            <a:r>
              <a:rPr lang="de-DE" sz="2400" baseline="-25000" smtClean="0">
                <a:solidFill>
                  <a:srgbClr val="0070C0"/>
                </a:solidFill>
              </a:rPr>
              <a:t>sig,ini</a:t>
            </a:r>
            <a:r>
              <a:rPr lang="de-DE" smtClean="0">
                <a:solidFill>
                  <a:srgbClr val="0070C0"/>
                </a:solidFill>
              </a:rPr>
              <a:t> ≈</a:t>
            </a:r>
            <a:r>
              <a:rPr lang="de-DE" smtClean="0"/>
              <a:t> </a:t>
            </a:r>
            <a:r>
              <a:rPr lang="de-DE" smtClean="0">
                <a:solidFill>
                  <a:srgbClr val="0070C0"/>
                </a:solidFill>
              </a:rPr>
              <a:t>90%</a:t>
            </a:r>
            <a:r>
              <a:rPr lang="de-DE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de-DE" smtClean="0"/>
          </a:p>
          <a:p>
            <a:pPr marL="0" indent="0">
              <a:spcBef>
                <a:spcPts val="0"/>
              </a:spcBef>
              <a:buNone/>
            </a:pPr>
            <a:endParaRPr lang="de-DE"/>
          </a:p>
          <a:p>
            <a:pPr marL="0" indent="0">
              <a:spcBef>
                <a:spcPts val="0"/>
              </a:spcBef>
              <a:buNone/>
            </a:pPr>
            <a:endParaRPr lang="de-DE" smtClean="0"/>
          </a:p>
          <a:p>
            <a:pPr marL="0" indent="0">
              <a:spcBef>
                <a:spcPts val="0"/>
              </a:spcBef>
              <a:buNone/>
            </a:pPr>
            <a:endParaRPr lang="de-DE"/>
          </a:p>
          <a:p>
            <a:pPr marL="0" indent="0">
              <a:spcBef>
                <a:spcPts val="0"/>
              </a:spcBef>
              <a:buNone/>
            </a:pPr>
            <a:endParaRPr lang="de-DE" smtClean="0"/>
          </a:p>
          <a:p>
            <a:pPr marL="0" indent="0">
              <a:spcBef>
                <a:spcPts val="0"/>
              </a:spcBef>
              <a:buNone/>
            </a:pPr>
            <a:endParaRPr lang="de-DE" sz="280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mtClean="0">
                <a:solidFill>
                  <a:srgbClr val="0070C0"/>
                </a:solidFill>
              </a:rPr>
              <a:t>High suppression </a:t>
            </a:r>
            <a:r>
              <a:rPr lang="de-DE" smtClean="0"/>
              <a:t>optimisation (</a:t>
            </a:r>
            <a:r>
              <a:rPr lang="el-GR" sz="2400" smtClean="0">
                <a:solidFill>
                  <a:srgbClr val="0070C0"/>
                </a:solidFill>
              </a:rPr>
              <a:t>ε</a:t>
            </a:r>
            <a:r>
              <a:rPr lang="de-DE" baseline="-25000" smtClean="0">
                <a:solidFill>
                  <a:srgbClr val="0070C0"/>
                </a:solidFill>
              </a:rPr>
              <a:t>bg</a:t>
            </a:r>
            <a:r>
              <a:rPr lang="de-DE" smtClean="0">
                <a:solidFill>
                  <a:srgbClr val="0070C0"/>
                </a:solidFill>
              </a:rPr>
              <a:t> = 0.01%</a:t>
            </a:r>
            <a:r>
              <a:rPr lang="de-DE" smtClean="0"/>
              <a:t>)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0" y="1946762"/>
            <a:ext cx="8521842" cy="19862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0" y="4395034"/>
            <a:ext cx="8521842" cy="1986294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179512" y="3903126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79512" y="1412776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bgerundetes Rechteck 11"/>
          <p:cNvSpPr/>
          <p:nvPr/>
        </p:nvSpPr>
        <p:spPr>
          <a:xfrm>
            <a:off x="7380312" y="2193575"/>
            <a:ext cx="720080" cy="216024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7884368" y="5202348"/>
            <a:ext cx="720080" cy="216024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2339752" y="2852936"/>
            <a:ext cx="21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4466149" y="2852936"/>
            <a:ext cx="21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6599513" y="2852936"/>
            <a:ext cx="21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2339752" y="5301208"/>
            <a:ext cx="21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4466149" y="5301208"/>
            <a:ext cx="21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6599513" y="5301208"/>
            <a:ext cx="21600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4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Toy MC </a:t>
            </a:r>
            <a:r>
              <a:rPr lang="de-DE" smtClean="0"/>
              <a:t>– High Efficiency Algorithms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" y="1124744"/>
            <a:ext cx="9108000" cy="123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2" y="2872534"/>
            <a:ext cx="9074162" cy="336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07504" y="241159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...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0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10 Trigger Lines </a:t>
            </a:r>
            <a:r>
              <a:rPr lang="de-DE" sz="3200" smtClean="0"/>
              <a:t>(e.g. D</a:t>
            </a:r>
            <a:r>
              <a:rPr lang="de-DE" sz="3200" baseline="-25000" smtClean="0"/>
              <a:t>s</a:t>
            </a:r>
            <a:r>
              <a:rPr lang="de-DE" sz="3200" smtClean="0"/>
              <a:t> data @ 5.5GeV)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Each plot </a:t>
            </a:r>
            <a:r>
              <a:rPr lang="de-DE" smtClean="0">
                <a:latin typeface="Arev Sans"/>
                <a:ea typeface="Arev Sans"/>
              </a:rPr>
              <a:t>→</a:t>
            </a:r>
            <a:r>
              <a:rPr lang="de-DE" smtClean="0"/>
              <a:t> </a:t>
            </a:r>
            <a:r>
              <a:rPr lang="de-DE" smtClean="0">
                <a:solidFill>
                  <a:srgbClr val="0070C0"/>
                </a:solidFill>
              </a:rPr>
              <a:t>invariant mass </a:t>
            </a:r>
            <a:r>
              <a:rPr lang="de-DE" smtClean="0"/>
              <a:t>of trigger specific candidates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17936"/>
            <a:ext cx="8593952" cy="3694060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 flipH="1">
            <a:off x="4932040" y="2025714"/>
            <a:ext cx="491762" cy="334750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427984" y="1569746"/>
            <a:ext cx="19916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/>
              <a:t>P</a:t>
            </a:r>
            <a:r>
              <a:rPr lang="de-DE" smtClean="0"/>
              <a:t>reselection region</a:t>
            </a:r>
            <a:endParaRPr lang="de-DE"/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4711379" y="5579948"/>
            <a:ext cx="81275" cy="51334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995936" y="6093296"/>
            <a:ext cx="285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MC truth matched spectrum</a:t>
            </a:r>
            <a:endParaRPr lang="de-DE">
              <a:solidFill>
                <a:srgbClr val="FF0000"/>
              </a:solidFill>
            </a:endParaRPr>
          </a:p>
        </p:txBody>
      </p:sp>
      <p:cxnSp>
        <p:nvCxnSpPr>
          <p:cNvPr id="20" name="Gerade Verbindung mit Pfeil 19"/>
          <p:cNvCxnSpPr>
            <a:stCxn id="22" idx="2"/>
          </p:cNvCxnSpPr>
          <p:nvPr/>
        </p:nvCxnSpPr>
        <p:spPr>
          <a:xfrm>
            <a:off x="2837606" y="2192736"/>
            <a:ext cx="1374354" cy="2233087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654077" y="1546405"/>
            <a:ext cx="2367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/>
              <a:t>Single trigger efficiency</a:t>
            </a:r>
          </a:p>
          <a:p>
            <a:pPr algn="ctr"/>
            <a:r>
              <a:rPr lang="de-DE" smtClean="0"/>
              <a:t>(event based)</a:t>
            </a:r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6695594" y="1447106"/>
            <a:ext cx="1583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>
                <a:solidFill>
                  <a:srgbClr val="CC0099"/>
                </a:solidFill>
              </a:rPr>
              <a:t>Total efficiency</a:t>
            </a:r>
          </a:p>
          <a:p>
            <a:pPr algn="ctr"/>
            <a:r>
              <a:rPr lang="de-DE" smtClean="0">
                <a:solidFill>
                  <a:srgbClr val="CC0099"/>
                </a:solidFill>
              </a:rPr>
              <a:t>(event based)</a:t>
            </a:r>
            <a:endParaRPr lang="de-DE">
              <a:solidFill>
                <a:srgbClr val="CC0099"/>
              </a:solidFill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7884368" y="2093437"/>
            <a:ext cx="349466" cy="19859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bgerundetes Rechteck 40"/>
          <p:cNvSpPr/>
          <p:nvPr/>
        </p:nvSpPr>
        <p:spPr>
          <a:xfrm>
            <a:off x="4118091" y="4425823"/>
            <a:ext cx="667792" cy="216024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/>
          <p:cNvSpPr/>
          <p:nvPr/>
        </p:nvSpPr>
        <p:spPr>
          <a:xfrm>
            <a:off x="8194978" y="2329225"/>
            <a:ext cx="697066" cy="258257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4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Toy MC</a:t>
            </a:r>
            <a:r>
              <a:rPr lang="de-DE" smtClean="0"/>
              <a:t> Example – </a:t>
            </a:r>
            <a:r>
              <a:rPr lang="de-DE" smtClean="0">
                <a:solidFill>
                  <a:srgbClr val="FFC000"/>
                </a:solidFill>
              </a:rPr>
              <a:t>Preselection</a:t>
            </a:r>
            <a:endParaRPr lang="de-DE">
              <a:solidFill>
                <a:srgbClr val="FFC000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32" y="1052736"/>
            <a:ext cx="5862592" cy="2520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33" y="3789320"/>
            <a:ext cx="5862591" cy="252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1958" y="4437112"/>
            <a:ext cx="1623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DPM</a:t>
            </a:r>
          </a:p>
          <a:p>
            <a:r>
              <a:rPr lang="el-GR" sz="2400">
                <a:solidFill>
                  <a:srgbClr val="CC0099"/>
                </a:solidFill>
              </a:rPr>
              <a:t>ε</a:t>
            </a:r>
            <a:r>
              <a:rPr lang="de-DE" sz="2400" baseline="-25000">
                <a:solidFill>
                  <a:srgbClr val="CC0099"/>
                </a:solidFill>
              </a:rPr>
              <a:t>tot</a:t>
            </a:r>
            <a:r>
              <a:rPr lang="de-DE" sz="2400">
                <a:solidFill>
                  <a:srgbClr val="CC0099"/>
                </a:solidFill>
              </a:rPr>
              <a:t> = </a:t>
            </a:r>
            <a:r>
              <a:rPr lang="de-DE" sz="2400" smtClean="0">
                <a:solidFill>
                  <a:srgbClr val="CC0099"/>
                </a:solidFill>
              </a:rPr>
              <a:t>21.9%</a:t>
            </a:r>
            <a:endParaRPr lang="de-DE" sz="2400">
              <a:solidFill>
                <a:srgbClr val="CC0099"/>
              </a:solidFill>
            </a:endParaRPr>
          </a:p>
          <a:p>
            <a:endParaRPr lang="de-DE" sz="2400"/>
          </a:p>
        </p:txBody>
      </p:sp>
      <p:sp>
        <p:nvSpPr>
          <p:cNvPr id="10" name="Textfeld 9"/>
          <p:cNvSpPr txBox="1"/>
          <p:nvPr/>
        </p:nvSpPr>
        <p:spPr>
          <a:xfrm>
            <a:off x="467544" y="1959223"/>
            <a:ext cx="1983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Ds </a:t>
            </a:r>
            <a:r>
              <a:rPr lang="de-DE" sz="2400" smtClean="0">
                <a:latin typeface="Arev Sans"/>
                <a:ea typeface="Arev Sans"/>
              </a:rPr>
              <a:t>→</a:t>
            </a:r>
            <a:r>
              <a:rPr lang="de-DE" sz="2400" smtClean="0"/>
              <a:t> K+ K- pi+</a:t>
            </a:r>
          </a:p>
          <a:p>
            <a:r>
              <a:rPr lang="el-GR" sz="2400">
                <a:solidFill>
                  <a:srgbClr val="008000"/>
                </a:solidFill>
              </a:rPr>
              <a:t>ε</a:t>
            </a:r>
            <a:r>
              <a:rPr lang="de-DE" sz="2400" baseline="-25000" smtClean="0">
                <a:solidFill>
                  <a:srgbClr val="008000"/>
                </a:solidFill>
              </a:rPr>
              <a:t>trig </a:t>
            </a:r>
            <a:r>
              <a:rPr lang="de-DE" sz="2400" smtClean="0">
                <a:solidFill>
                  <a:srgbClr val="008000"/>
                </a:solidFill>
              </a:rPr>
              <a:t> </a:t>
            </a:r>
            <a:r>
              <a:rPr lang="de-DE" sz="2400">
                <a:solidFill>
                  <a:srgbClr val="008000"/>
                </a:solidFill>
              </a:rPr>
              <a:t>= </a:t>
            </a:r>
            <a:r>
              <a:rPr lang="de-DE" sz="2400" smtClean="0">
                <a:solidFill>
                  <a:srgbClr val="008000"/>
                </a:solidFill>
              </a:rPr>
              <a:t>80.9%</a:t>
            </a:r>
            <a:endParaRPr lang="de-DE" sz="2400" smtClean="0">
              <a:solidFill>
                <a:srgbClr val="008000"/>
              </a:solidFill>
              <a:latin typeface="Calibri"/>
            </a:endParaRPr>
          </a:p>
          <a:p>
            <a:r>
              <a:rPr lang="el-GR" sz="2400" smtClean="0">
                <a:solidFill>
                  <a:srgbClr val="CC0099"/>
                </a:solidFill>
                <a:latin typeface="Calibri"/>
              </a:rPr>
              <a:t>ε</a:t>
            </a:r>
            <a:r>
              <a:rPr lang="de-DE" sz="2400" baseline="-25000" smtClean="0">
                <a:solidFill>
                  <a:srgbClr val="CC0099"/>
                </a:solidFill>
              </a:rPr>
              <a:t>tot</a:t>
            </a:r>
            <a:r>
              <a:rPr lang="de-DE" sz="2400" smtClean="0">
                <a:solidFill>
                  <a:srgbClr val="CC0099"/>
                </a:solidFill>
              </a:rPr>
              <a:t>  = 90.4%</a:t>
            </a:r>
            <a:endParaRPr lang="de-DE" sz="2400">
              <a:solidFill>
                <a:srgbClr val="CC0099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827584" y="3645024"/>
            <a:ext cx="7708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51520" y="908720"/>
            <a:ext cx="237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70C0"/>
                </a:solidFill>
              </a:rPr>
              <a:t>Data set (5.5GeV)</a:t>
            </a:r>
            <a:endParaRPr lang="de-DE" sz="2400">
              <a:solidFill>
                <a:srgbClr val="0070C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860032" y="2276872"/>
            <a:ext cx="1224136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0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Toy MC</a:t>
            </a:r>
            <a:r>
              <a:rPr lang="de-DE" smtClean="0"/>
              <a:t> Example – </a:t>
            </a:r>
            <a:r>
              <a:rPr lang="de-DE" smtClean="0">
                <a:solidFill>
                  <a:srgbClr val="FFC000"/>
                </a:solidFill>
              </a:rPr>
              <a:t>High Efficiency</a:t>
            </a:r>
            <a:endParaRPr lang="de-DE">
              <a:solidFill>
                <a:srgbClr val="FFC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71958" y="4437112"/>
            <a:ext cx="1468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DPM</a:t>
            </a:r>
          </a:p>
          <a:p>
            <a:r>
              <a:rPr lang="el-GR" sz="2400">
                <a:solidFill>
                  <a:srgbClr val="CC0099"/>
                </a:solidFill>
              </a:rPr>
              <a:t>ε</a:t>
            </a:r>
            <a:r>
              <a:rPr lang="de-DE" sz="2400" baseline="-25000">
                <a:solidFill>
                  <a:srgbClr val="CC0099"/>
                </a:solidFill>
              </a:rPr>
              <a:t>tot</a:t>
            </a:r>
            <a:r>
              <a:rPr lang="de-DE" sz="2400">
                <a:solidFill>
                  <a:srgbClr val="CC0099"/>
                </a:solidFill>
              </a:rPr>
              <a:t> = </a:t>
            </a:r>
            <a:r>
              <a:rPr lang="de-DE" sz="2400" smtClean="0">
                <a:solidFill>
                  <a:srgbClr val="CC0099"/>
                </a:solidFill>
              </a:rPr>
              <a:t>1.0%</a:t>
            </a:r>
            <a:endParaRPr lang="de-DE" sz="2400">
              <a:solidFill>
                <a:srgbClr val="CC0099"/>
              </a:solidFill>
            </a:endParaRPr>
          </a:p>
          <a:p>
            <a:endParaRPr lang="de-DE" sz="2400"/>
          </a:p>
        </p:txBody>
      </p:sp>
      <p:sp>
        <p:nvSpPr>
          <p:cNvPr id="10" name="Textfeld 9"/>
          <p:cNvSpPr txBox="1"/>
          <p:nvPr/>
        </p:nvSpPr>
        <p:spPr>
          <a:xfrm>
            <a:off x="467544" y="1959223"/>
            <a:ext cx="1983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Ds </a:t>
            </a:r>
            <a:r>
              <a:rPr lang="de-DE" sz="2400" smtClean="0">
                <a:latin typeface="Arev Sans"/>
                <a:ea typeface="Arev Sans"/>
              </a:rPr>
              <a:t>→</a:t>
            </a:r>
            <a:r>
              <a:rPr lang="de-DE" sz="2400" smtClean="0"/>
              <a:t> K+ K- pi+</a:t>
            </a:r>
          </a:p>
          <a:p>
            <a:r>
              <a:rPr lang="el-GR" sz="2400">
                <a:solidFill>
                  <a:srgbClr val="008000"/>
                </a:solidFill>
              </a:rPr>
              <a:t>ε</a:t>
            </a:r>
            <a:r>
              <a:rPr lang="de-DE" sz="2400" baseline="-25000" smtClean="0">
                <a:solidFill>
                  <a:srgbClr val="008000"/>
                </a:solidFill>
              </a:rPr>
              <a:t>trig </a:t>
            </a:r>
            <a:r>
              <a:rPr lang="de-DE" sz="2400" smtClean="0">
                <a:solidFill>
                  <a:srgbClr val="008000"/>
                </a:solidFill>
              </a:rPr>
              <a:t> = 73.0%</a:t>
            </a:r>
            <a:endParaRPr lang="de-DE" sz="2400">
              <a:solidFill>
                <a:srgbClr val="008000"/>
              </a:solidFill>
            </a:endParaRPr>
          </a:p>
          <a:p>
            <a:r>
              <a:rPr lang="el-GR" sz="2400" smtClean="0">
                <a:solidFill>
                  <a:srgbClr val="CC0099"/>
                </a:solidFill>
                <a:latin typeface="Calibri"/>
              </a:rPr>
              <a:t>ε</a:t>
            </a:r>
            <a:r>
              <a:rPr lang="de-DE" sz="2400" baseline="-25000" smtClean="0">
                <a:solidFill>
                  <a:srgbClr val="CC0099"/>
                </a:solidFill>
              </a:rPr>
              <a:t>tot</a:t>
            </a:r>
            <a:r>
              <a:rPr lang="de-DE" sz="2400" smtClean="0">
                <a:solidFill>
                  <a:srgbClr val="CC0099"/>
                </a:solidFill>
              </a:rPr>
              <a:t>  = 74.2%</a:t>
            </a:r>
            <a:endParaRPr lang="de-DE" sz="2400">
              <a:solidFill>
                <a:srgbClr val="CC0099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827584" y="3645024"/>
            <a:ext cx="7708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00" y="1053016"/>
            <a:ext cx="5862592" cy="2520000"/>
          </a:xfr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00" y="3789320"/>
            <a:ext cx="5862591" cy="25200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860032" y="2276872"/>
            <a:ext cx="1224136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51520" y="908720"/>
            <a:ext cx="237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70C0"/>
                </a:solidFill>
              </a:rPr>
              <a:t>Data set (5.5GeV)</a:t>
            </a:r>
            <a:endParaRPr lang="de-DE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Toy MC</a:t>
            </a:r>
            <a:r>
              <a:rPr lang="de-DE" smtClean="0"/>
              <a:t> Example – </a:t>
            </a:r>
            <a:r>
              <a:rPr lang="de-DE" smtClean="0">
                <a:solidFill>
                  <a:srgbClr val="FFC000"/>
                </a:solidFill>
              </a:rPr>
              <a:t>High Suppression</a:t>
            </a:r>
            <a:endParaRPr lang="de-DE">
              <a:solidFill>
                <a:srgbClr val="FFC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71958" y="4437112"/>
            <a:ext cx="1468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DPM</a:t>
            </a:r>
          </a:p>
          <a:p>
            <a:r>
              <a:rPr lang="el-GR" sz="2400">
                <a:solidFill>
                  <a:srgbClr val="CC0099"/>
                </a:solidFill>
              </a:rPr>
              <a:t>ε</a:t>
            </a:r>
            <a:r>
              <a:rPr lang="de-DE" sz="2400" baseline="-25000">
                <a:solidFill>
                  <a:srgbClr val="CC0099"/>
                </a:solidFill>
              </a:rPr>
              <a:t>tot</a:t>
            </a:r>
            <a:r>
              <a:rPr lang="de-DE" sz="2400">
                <a:solidFill>
                  <a:srgbClr val="CC0099"/>
                </a:solidFill>
              </a:rPr>
              <a:t> = </a:t>
            </a:r>
            <a:r>
              <a:rPr lang="de-DE" sz="2400" smtClean="0">
                <a:solidFill>
                  <a:srgbClr val="CC0099"/>
                </a:solidFill>
              </a:rPr>
              <a:t>0.1%</a:t>
            </a:r>
            <a:endParaRPr lang="de-DE" sz="2400">
              <a:solidFill>
                <a:srgbClr val="CC0099"/>
              </a:solidFill>
            </a:endParaRPr>
          </a:p>
          <a:p>
            <a:endParaRPr lang="de-DE" sz="2400"/>
          </a:p>
        </p:txBody>
      </p:sp>
      <p:sp>
        <p:nvSpPr>
          <p:cNvPr id="10" name="Textfeld 9"/>
          <p:cNvSpPr txBox="1"/>
          <p:nvPr/>
        </p:nvSpPr>
        <p:spPr>
          <a:xfrm>
            <a:off x="467544" y="1959223"/>
            <a:ext cx="1983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Ds </a:t>
            </a:r>
            <a:r>
              <a:rPr lang="de-DE" sz="2400" smtClean="0">
                <a:latin typeface="Arev Sans"/>
                <a:ea typeface="Arev Sans"/>
              </a:rPr>
              <a:t>→</a:t>
            </a:r>
            <a:r>
              <a:rPr lang="de-DE" sz="2400" smtClean="0"/>
              <a:t> K+ K- pi+</a:t>
            </a:r>
          </a:p>
          <a:p>
            <a:r>
              <a:rPr lang="el-GR" sz="2400">
                <a:solidFill>
                  <a:srgbClr val="008000"/>
                </a:solidFill>
              </a:rPr>
              <a:t>ε</a:t>
            </a:r>
            <a:r>
              <a:rPr lang="de-DE" sz="2400" baseline="-25000" smtClean="0">
                <a:solidFill>
                  <a:srgbClr val="008000"/>
                </a:solidFill>
              </a:rPr>
              <a:t>trig </a:t>
            </a:r>
            <a:r>
              <a:rPr lang="de-DE" sz="2400" smtClean="0">
                <a:solidFill>
                  <a:srgbClr val="008000"/>
                </a:solidFill>
              </a:rPr>
              <a:t> = </a:t>
            </a:r>
            <a:r>
              <a:rPr lang="de-DE" sz="2400" smtClean="0">
                <a:solidFill>
                  <a:srgbClr val="008000"/>
                </a:solidFill>
              </a:rPr>
              <a:t>57.2%</a:t>
            </a:r>
            <a:endParaRPr lang="de-DE" sz="2400">
              <a:solidFill>
                <a:srgbClr val="008000"/>
              </a:solidFill>
            </a:endParaRPr>
          </a:p>
          <a:p>
            <a:r>
              <a:rPr lang="el-GR" sz="2400" smtClean="0">
                <a:solidFill>
                  <a:srgbClr val="CC0099"/>
                </a:solidFill>
                <a:latin typeface="Calibri"/>
              </a:rPr>
              <a:t>ε</a:t>
            </a:r>
            <a:r>
              <a:rPr lang="de-DE" sz="2400" baseline="-25000" smtClean="0">
                <a:solidFill>
                  <a:srgbClr val="CC0099"/>
                </a:solidFill>
              </a:rPr>
              <a:t>tot</a:t>
            </a:r>
            <a:r>
              <a:rPr lang="de-DE" sz="2400">
                <a:solidFill>
                  <a:srgbClr val="CC0099"/>
                </a:solidFill>
              </a:rPr>
              <a:t> </a:t>
            </a:r>
            <a:r>
              <a:rPr lang="de-DE" sz="2400" smtClean="0">
                <a:solidFill>
                  <a:srgbClr val="CC0099"/>
                </a:solidFill>
              </a:rPr>
              <a:t> = </a:t>
            </a:r>
            <a:r>
              <a:rPr lang="de-DE" sz="2400" smtClean="0">
                <a:solidFill>
                  <a:srgbClr val="CC0099"/>
                </a:solidFill>
              </a:rPr>
              <a:t>57.8%</a:t>
            </a:r>
            <a:endParaRPr lang="de-DE" sz="2400">
              <a:solidFill>
                <a:srgbClr val="CC0099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827584" y="3645024"/>
            <a:ext cx="7708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00" y="1052736"/>
            <a:ext cx="5862592" cy="2520000"/>
          </a:xfr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00" y="3789320"/>
            <a:ext cx="5862591" cy="25200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860032" y="2276872"/>
            <a:ext cx="1224136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51520" y="908720"/>
            <a:ext cx="237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70C0"/>
                </a:solidFill>
              </a:rPr>
              <a:t>Data set (5.5GeV)</a:t>
            </a:r>
            <a:endParaRPr lang="de-DE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246780" cy="2880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246780" cy="2880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92" y="3789040"/>
            <a:ext cx="4246780" cy="28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Toy MC </a:t>
            </a:r>
            <a:r>
              <a:rPr lang="de-DE" smtClean="0"/>
              <a:t>– Efficiency Summary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9360"/>
            <a:ext cx="4246780" cy="2880000"/>
          </a:xfrm>
          <a:prstGeom prst="rect">
            <a:avLst/>
          </a:prstGeom>
        </p:spPr>
      </p:pic>
      <p:cxnSp>
        <p:nvCxnSpPr>
          <p:cNvPr id="21" name="Gerade Verbindung 20"/>
          <p:cNvCxnSpPr/>
          <p:nvPr/>
        </p:nvCxnSpPr>
        <p:spPr>
          <a:xfrm>
            <a:off x="5424807" y="3140968"/>
            <a:ext cx="2808312" cy="0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3" idx="2"/>
          </p:cNvCxnSpPr>
          <p:nvPr/>
        </p:nvCxnSpPr>
        <p:spPr>
          <a:xfrm flipV="1">
            <a:off x="6695390" y="3212976"/>
            <a:ext cx="0" cy="57638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/>
          <p:cNvGrpSpPr/>
          <p:nvPr/>
        </p:nvGrpSpPr>
        <p:grpSpPr>
          <a:xfrm>
            <a:off x="6516216" y="4653136"/>
            <a:ext cx="1889348" cy="1584173"/>
            <a:chOff x="6516216" y="4653136"/>
            <a:chExt cx="1889348" cy="1584173"/>
          </a:xfrm>
        </p:grpSpPr>
        <p:sp>
          <p:nvSpPr>
            <p:cNvPr id="3" name="Abgerundetes Rechteck 2"/>
            <p:cNvSpPr/>
            <p:nvPr/>
          </p:nvSpPr>
          <p:spPr>
            <a:xfrm>
              <a:off x="6516216" y="4747722"/>
              <a:ext cx="1889348" cy="1440000"/>
            </a:xfrm>
            <a:prstGeom prst="roundRect">
              <a:avLst>
                <a:gd name="adj" fmla="val 12978"/>
              </a:avLst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660232" y="5769489"/>
              <a:ext cx="1657826" cy="46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66"/>
                  </a:solidFill>
                </a:rPr>
                <a:t>D</a:t>
              </a:r>
              <a:r>
                <a:rPr lang="de-DE" baseline="30000" smtClean="0">
                  <a:solidFill>
                    <a:srgbClr val="FF0066"/>
                  </a:solidFill>
                </a:rPr>
                <a:t>0</a:t>
              </a:r>
              <a:r>
                <a:rPr lang="de-DE" smtClean="0">
                  <a:solidFill>
                    <a:srgbClr val="FF0066"/>
                  </a:solidFill>
                </a:rPr>
                <a:t>, D</a:t>
              </a:r>
              <a:r>
                <a:rPr lang="de-DE" baseline="30000" smtClean="0">
                  <a:solidFill>
                    <a:srgbClr val="FF0066"/>
                  </a:solidFill>
                </a:rPr>
                <a:t>+</a:t>
              </a:r>
              <a:r>
                <a:rPr lang="de-DE" smtClean="0">
                  <a:solidFill>
                    <a:srgbClr val="FF0066"/>
                  </a:solidFill>
                </a:rPr>
                <a:t>, D</a:t>
              </a:r>
              <a:r>
                <a:rPr lang="de-DE" baseline="-25000" smtClean="0">
                  <a:solidFill>
                    <a:srgbClr val="FF0066"/>
                  </a:solidFill>
                </a:rPr>
                <a:t>s</a:t>
              </a:r>
              <a:r>
                <a:rPr lang="de-DE" smtClean="0">
                  <a:solidFill>
                    <a:srgbClr val="FF0066"/>
                  </a:solidFill>
                </a:rPr>
                <a:t>, </a:t>
              </a:r>
              <a:r>
                <a:rPr lang="el-GR" smtClean="0">
                  <a:solidFill>
                    <a:srgbClr val="FF0066"/>
                  </a:solidFill>
                </a:rPr>
                <a:t>η</a:t>
              </a:r>
              <a:r>
                <a:rPr lang="de-DE" baseline="-25000" smtClean="0">
                  <a:solidFill>
                    <a:srgbClr val="FF0066"/>
                  </a:solidFill>
                </a:rPr>
                <a:t>c</a:t>
              </a:r>
              <a:r>
                <a:rPr lang="de-DE" smtClean="0">
                  <a:solidFill>
                    <a:srgbClr val="FF0066"/>
                  </a:solidFill>
                </a:rPr>
                <a:t>, </a:t>
              </a:r>
              <a:r>
                <a:rPr lang="el-GR" smtClean="0">
                  <a:solidFill>
                    <a:srgbClr val="FF0066"/>
                  </a:solidFill>
                </a:rPr>
                <a:t>Λ</a:t>
              </a:r>
              <a:r>
                <a:rPr lang="de-DE" baseline="-25000" smtClean="0">
                  <a:solidFill>
                    <a:srgbClr val="FF0066"/>
                  </a:solidFill>
                </a:rPr>
                <a:t>c</a:t>
              </a:r>
              <a:endParaRPr lang="de-DE" baseline="-25000">
                <a:solidFill>
                  <a:srgbClr val="FF0066"/>
                </a:solidFill>
              </a:endParaRPr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>
              <a:off x="7164288" y="4653136"/>
              <a:ext cx="0" cy="575904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 Verbindung mit Pfeil 19"/>
          <p:cNvCxnSpPr/>
          <p:nvPr/>
        </p:nvCxnSpPr>
        <p:spPr>
          <a:xfrm>
            <a:off x="4427984" y="2060848"/>
            <a:ext cx="864096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ihandform 26"/>
          <p:cNvSpPr/>
          <p:nvPr/>
        </p:nvSpPr>
        <p:spPr>
          <a:xfrm>
            <a:off x="4425244" y="2887596"/>
            <a:ext cx="1332089" cy="1266715"/>
          </a:xfrm>
          <a:custGeom>
            <a:avLst/>
            <a:gdLst>
              <a:gd name="connsiteX0" fmla="*/ 0 w 1332089"/>
              <a:gd name="connsiteY0" fmla="*/ 1323248 h 1323248"/>
              <a:gd name="connsiteX1" fmla="*/ 327378 w 1332089"/>
              <a:gd name="connsiteY1" fmla="*/ 928137 h 1323248"/>
              <a:gd name="connsiteX2" fmla="*/ 417689 w 1332089"/>
              <a:gd name="connsiteY2" fmla="*/ 81470 h 1323248"/>
              <a:gd name="connsiteX3" fmla="*/ 1332089 w 1332089"/>
              <a:gd name="connsiteY3" fmla="*/ 81470 h 1323248"/>
              <a:gd name="connsiteX0" fmla="*/ 0 w 1332089"/>
              <a:gd name="connsiteY0" fmla="*/ 1266715 h 1266715"/>
              <a:gd name="connsiteX1" fmla="*/ 327378 w 1332089"/>
              <a:gd name="connsiteY1" fmla="*/ 871604 h 1266715"/>
              <a:gd name="connsiteX2" fmla="*/ 440266 w 1332089"/>
              <a:gd name="connsiteY2" fmla="*/ 182982 h 1266715"/>
              <a:gd name="connsiteX3" fmla="*/ 1332089 w 1332089"/>
              <a:gd name="connsiteY3" fmla="*/ 24937 h 126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089" h="1266715">
                <a:moveTo>
                  <a:pt x="0" y="1266715"/>
                </a:moveTo>
                <a:cubicBezTo>
                  <a:pt x="128881" y="1172641"/>
                  <a:pt x="254000" y="1052226"/>
                  <a:pt x="327378" y="871604"/>
                </a:cubicBezTo>
                <a:cubicBezTo>
                  <a:pt x="400756" y="690982"/>
                  <a:pt x="272814" y="324093"/>
                  <a:pt x="440266" y="182982"/>
                </a:cubicBezTo>
                <a:cubicBezTo>
                  <a:pt x="607718" y="41871"/>
                  <a:pt x="958615" y="-45619"/>
                  <a:pt x="1332089" y="24937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2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246780" cy="28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Toy MC </a:t>
            </a:r>
            <a:r>
              <a:rPr lang="de-DE" smtClean="0"/>
              <a:t>– Relative Efficiencies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360"/>
            <a:ext cx="4246780" cy="28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92" y="3789360"/>
            <a:ext cx="4246780" cy="288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9360"/>
            <a:ext cx="4246780" cy="2880000"/>
          </a:xfrm>
          <a:prstGeom prst="rect">
            <a:avLst/>
          </a:prstGeom>
        </p:spPr>
      </p:pic>
      <p:cxnSp>
        <p:nvCxnSpPr>
          <p:cNvPr id="21" name="Gerade Verbindung 20"/>
          <p:cNvCxnSpPr/>
          <p:nvPr/>
        </p:nvCxnSpPr>
        <p:spPr>
          <a:xfrm>
            <a:off x="5424807" y="3140968"/>
            <a:ext cx="2808312" cy="0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3" idx="2"/>
          </p:cNvCxnSpPr>
          <p:nvPr/>
        </p:nvCxnSpPr>
        <p:spPr>
          <a:xfrm flipV="1">
            <a:off x="6695390" y="3212976"/>
            <a:ext cx="0" cy="57638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4427984" y="2060848"/>
            <a:ext cx="864096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ihandform 26"/>
          <p:cNvSpPr/>
          <p:nvPr/>
        </p:nvSpPr>
        <p:spPr>
          <a:xfrm>
            <a:off x="4425244" y="2887596"/>
            <a:ext cx="1332089" cy="1266715"/>
          </a:xfrm>
          <a:custGeom>
            <a:avLst/>
            <a:gdLst>
              <a:gd name="connsiteX0" fmla="*/ 0 w 1332089"/>
              <a:gd name="connsiteY0" fmla="*/ 1323248 h 1323248"/>
              <a:gd name="connsiteX1" fmla="*/ 327378 w 1332089"/>
              <a:gd name="connsiteY1" fmla="*/ 928137 h 1323248"/>
              <a:gd name="connsiteX2" fmla="*/ 417689 w 1332089"/>
              <a:gd name="connsiteY2" fmla="*/ 81470 h 1323248"/>
              <a:gd name="connsiteX3" fmla="*/ 1332089 w 1332089"/>
              <a:gd name="connsiteY3" fmla="*/ 81470 h 1323248"/>
              <a:gd name="connsiteX0" fmla="*/ 0 w 1332089"/>
              <a:gd name="connsiteY0" fmla="*/ 1266715 h 1266715"/>
              <a:gd name="connsiteX1" fmla="*/ 327378 w 1332089"/>
              <a:gd name="connsiteY1" fmla="*/ 871604 h 1266715"/>
              <a:gd name="connsiteX2" fmla="*/ 440266 w 1332089"/>
              <a:gd name="connsiteY2" fmla="*/ 182982 h 1266715"/>
              <a:gd name="connsiteX3" fmla="*/ 1332089 w 1332089"/>
              <a:gd name="connsiteY3" fmla="*/ 24937 h 126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089" h="1266715">
                <a:moveTo>
                  <a:pt x="0" y="1266715"/>
                </a:moveTo>
                <a:cubicBezTo>
                  <a:pt x="128881" y="1172641"/>
                  <a:pt x="254000" y="1052226"/>
                  <a:pt x="327378" y="871604"/>
                </a:cubicBezTo>
                <a:cubicBezTo>
                  <a:pt x="400756" y="690982"/>
                  <a:pt x="272814" y="324093"/>
                  <a:pt x="440266" y="182982"/>
                </a:cubicBezTo>
                <a:cubicBezTo>
                  <a:pt x="607718" y="41871"/>
                  <a:pt x="958615" y="-45619"/>
                  <a:pt x="1332089" y="24937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1642250" y="3788720"/>
            <a:ext cx="1395004" cy="21634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5780573" y="3788720"/>
            <a:ext cx="1395004" cy="21634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6516216" y="4653136"/>
            <a:ext cx="1889348" cy="1584173"/>
            <a:chOff x="6516216" y="4653136"/>
            <a:chExt cx="1889348" cy="1584173"/>
          </a:xfrm>
        </p:grpSpPr>
        <p:sp>
          <p:nvSpPr>
            <p:cNvPr id="25" name="Abgerundetes Rechteck 24"/>
            <p:cNvSpPr/>
            <p:nvPr/>
          </p:nvSpPr>
          <p:spPr>
            <a:xfrm>
              <a:off x="6516216" y="4747722"/>
              <a:ext cx="1889348" cy="1440000"/>
            </a:xfrm>
            <a:prstGeom prst="roundRect">
              <a:avLst>
                <a:gd name="adj" fmla="val 12978"/>
              </a:avLst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660232" y="5769489"/>
              <a:ext cx="1657826" cy="46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66"/>
                  </a:solidFill>
                </a:rPr>
                <a:t>D</a:t>
              </a:r>
              <a:r>
                <a:rPr lang="de-DE" baseline="30000" smtClean="0">
                  <a:solidFill>
                    <a:srgbClr val="FF0066"/>
                  </a:solidFill>
                </a:rPr>
                <a:t>0</a:t>
              </a:r>
              <a:r>
                <a:rPr lang="de-DE" smtClean="0">
                  <a:solidFill>
                    <a:srgbClr val="FF0066"/>
                  </a:solidFill>
                </a:rPr>
                <a:t>, D</a:t>
              </a:r>
              <a:r>
                <a:rPr lang="de-DE" baseline="30000" smtClean="0">
                  <a:solidFill>
                    <a:srgbClr val="FF0066"/>
                  </a:solidFill>
                </a:rPr>
                <a:t>+</a:t>
              </a:r>
              <a:r>
                <a:rPr lang="de-DE" smtClean="0">
                  <a:solidFill>
                    <a:srgbClr val="FF0066"/>
                  </a:solidFill>
                </a:rPr>
                <a:t>, D</a:t>
              </a:r>
              <a:r>
                <a:rPr lang="de-DE" baseline="-25000" smtClean="0">
                  <a:solidFill>
                    <a:srgbClr val="FF0066"/>
                  </a:solidFill>
                </a:rPr>
                <a:t>s</a:t>
              </a:r>
              <a:r>
                <a:rPr lang="de-DE" smtClean="0">
                  <a:solidFill>
                    <a:srgbClr val="FF0066"/>
                  </a:solidFill>
                </a:rPr>
                <a:t>, </a:t>
              </a:r>
              <a:r>
                <a:rPr lang="el-GR" smtClean="0">
                  <a:solidFill>
                    <a:srgbClr val="FF0066"/>
                  </a:solidFill>
                </a:rPr>
                <a:t>η</a:t>
              </a:r>
              <a:r>
                <a:rPr lang="de-DE" baseline="-25000" smtClean="0">
                  <a:solidFill>
                    <a:srgbClr val="FF0066"/>
                  </a:solidFill>
                </a:rPr>
                <a:t>c</a:t>
              </a:r>
              <a:r>
                <a:rPr lang="de-DE" smtClean="0">
                  <a:solidFill>
                    <a:srgbClr val="FF0066"/>
                  </a:solidFill>
                </a:rPr>
                <a:t>, </a:t>
              </a:r>
              <a:r>
                <a:rPr lang="el-GR" smtClean="0">
                  <a:solidFill>
                    <a:srgbClr val="FF0066"/>
                  </a:solidFill>
                </a:rPr>
                <a:t>Λ</a:t>
              </a:r>
              <a:r>
                <a:rPr lang="de-DE" baseline="-25000" smtClean="0">
                  <a:solidFill>
                    <a:srgbClr val="FF0066"/>
                  </a:solidFill>
                </a:rPr>
                <a:t>c</a:t>
              </a:r>
              <a:endParaRPr lang="de-DE" baseline="-25000">
                <a:solidFill>
                  <a:srgbClr val="FF0066"/>
                </a:solidFill>
              </a:endParaRPr>
            </a:p>
          </p:txBody>
        </p:sp>
        <p:cxnSp>
          <p:nvCxnSpPr>
            <p:cNvPr id="29" name="Gerade Verbindung mit Pfeil 28"/>
            <p:cNvCxnSpPr/>
            <p:nvPr/>
          </p:nvCxnSpPr>
          <p:spPr>
            <a:xfrm>
              <a:off x="7164288" y="4653136"/>
              <a:ext cx="0" cy="575904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12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Status Report about to be released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164288" y="5445224"/>
            <a:ext cx="1205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smtClean="0">
                <a:solidFill>
                  <a:srgbClr val="008000"/>
                </a:solidFill>
              </a:rPr>
              <a:t>58 pages </a:t>
            </a:r>
          </a:p>
          <a:p>
            <a:r>
              <a:rPr lang="de-DE" sz="2000" i="1" smtClean="0">
                <a:solidFill>
                  <a:srgbClr val="008000"/>
                </a:solidFill>
              </a:rPr>
              <a:t>(including</a:t>
            </a:r>
          </a:p>
          <a:p>
            <a:r>
              <a:rPr lang="de-DE" sz="2000" i="1" smtClean="0">
                <a:solidFill>
                  <a:srgbClr val="008000"/>
                </a:solidFill>
              </a:rPr>
              <a:t>appendix)</a:t>
            </a:r>
            <a:endParaRPr lang="de-DE" sz="2000" i="1">
              <a:solidFill>
                <a:srgbClr val="008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4680520" cy="593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987824" y="1052736"/>
            <a:ext cx="3019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smtClean="0">
                <a:latin typeface="+mj-lt"/>
                <a:cs typeface="Times New Roman" panose="02020603050405020304" pitchFamily="18" charset="0"/>
              </a:rPr>
              <a:t>K. Götzen, D. Kang, R. Kliemt, F. Nerling</a:t>
            </a:r>
            <a:endParaRPr lang="de-DE" sz="1400" i="1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2" y="909040"/>
            <a:ext cx="4246780" cy="288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0" y="3789360"/>
            <a:ext cx="4246780" cy="28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360"/>
            <a:ext cx="4246780" cy="288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246780" cy="28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Full MC </a:t>
            </a:r>
            <a:r>
              <a:rPr lang="de-DE" smtClean="0"/>
              <a:t>– Efficiency Summary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20</a:t>
            </a:fld>
            <a:endParaRPr lang="de-DE"/>
          </a:p>
        </p:txBody>
      </p:sp>
      <p:cxnSp>
        <p:nvCxnSpPr>
          <p:cNvPr id="21" name="Gerade Verbindung 20"/>
          <p:cNvCxnSpPr/>
          <p:nvPr/>
        </p:nvCxnSpPr>
        <p:spPr>
          <a:xfrm>
            <a:off x="5424807" y="3140968"/>
            <a:ext cx="2808312" cy="0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6516216" y="3212976"/>
            <a:ext cx="0" cy="57638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427984" y="1988840"/>
            <a:ext cx="864096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 14"/>
          <p:cNvSpPr/>
          <p:nvPr/>
        </p:nvSpPr>
        <p:spPr>
          <a:xfrm>
            <a:off x="4425244" y="2636912"/>
            <a:ext cx="1332089" cy="1517399"/>
          </a:xfrm>
          <a:custGeom>
            <a:avLst/>
            <a:gdLst>
              <a:gd name="connsiteX0" fmla="*/ 0 w 1332089"/>
              <a:gd name="connsiteY0" fmla="*/ 1323248 h 1323248"/>
              <a:gd name="connsiteX1" fmla="*/ 327378 w 1332089"/>
              <a:gd name="connsiteY1" fmla="*/ 928137 h 1323248"/>
              <a:gd name="connsiteX2" fmla="*/ 417689 w 1332089"/>
              <a:gd name="connsiteY2" fmla="*/ 81470 h 1323248"/>
              <a:gd name="connsiteX3" fmla="*/ 1332089 w 1332089"/>
              <a:gd name="connsiteY3" fmla="*/ 81470 h 1323248"/>
              <a:gd name="connsiteX0" fmla="*/ 0 w 1332089"/>
              <a:gd name="connsiteY0" fmla="*/ 1266715 h 1266715"/>
              <a:gd name="connsiteX1" fmla="*/ 327378 w 1332089"/>
              <a:gd name="connsiteY1" fmla="*/ 871604 h 1266715"/>
              <a:gd name="connsiteX2" fmla="*/ 440266 w 1332089"/>
              <a:gd name="connsiteY2" fmla="*/ 182982 h 1266715"/>
              <a:gd name="connsiteX3" fmla="*/ 1332089 w 1332089"/>
              <a:gd name="connsiteY3" fmla="*/ 24937 h 126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089" h="1266715">
                <a:moveTo>
                  <a:pt x="0" y="1266715"/>
                </a:moveTo>
                <a:cubicBezTo>
                  <a:pt x="128881" y="1172641"/>
                  <a:pt x="254000" y="1052226"/>
                  <a:pt x="327378" y="871604"/>
                </a:cubicBezTo>
                <a:cubicBezTo>
                  <a:pt x="400756" y="690982"/>
                  <a:pt x="272814" y="324093"/>
                  <a:pt x="440266" y="182982"/>
                </a:cubicBezTo>
                <a:cubicBezTo>
                  <a:pt x="607718" y="41871"/>
                  <a:pt x="958615" y="-45619"/>
                  <a:pt x="1332089" y="24937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5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2" y="909040"/>
            <a:ext cx="4246780" cy="288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246780" cy="28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Full MC </a:t>
            </a:r>
            <a:r>
              <a:rPr lang="de-DE" smtClean="0"/>
              <a:t>– Relative Efficiencies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21</a:t>
            </a:fld>
            <a:endParaRPr lang="de-DE"/>
          </a:p>
        </p:txBody>
      </p:sp>
      <p:cxnSp>
        <p:nvCxnSpPr>
          <p:cNvPr id="21" name="Gerade Verbindung 20"/>
          <p:cNvCxnSpPr/>
          <p:nvPr/>
        </p:nvCxnSpPr>
        <p:spPr>
          <a:xfrm>
            <a:off x="5424807" y="3140968"/>
            <a:ext cx="2808312" cy="0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360"/>
            <a:ext cx="4246780" cy="28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246780" cy="2880000"/>
          </a:xfrm>
          <a:prstGeom prst="rect">
            <a:avLst/>
          </a:prstGeom>
        </p:spPr>
      </p:pic>
      <p:cxnSp>
        <p:nvCxnSpPr>
          <p:cNvPr id="23" name="Gerade Verbindung mit Pfeil 22"/>
          <p:cNvCxnSpPr/>
          <p:nvPr/>
        </p:nvCxnSpPr>
        <p:spPr>
          <a:xfrm flipV="1">
            <a:off x="6516216" y="3212976"/>
            <a:ext cx="0" cy="57638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427984" y="1988840"/>
            <a:ext cx="864096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 14"/>
          <p:cNvSpPr/>
          <p:nvPr/>
        </p:nvSpPr>
        <p:spPr>
          <a:xfrm>
            <a:off x="4425244" y="2636912"/>
            <a:ext cx="1332089" cy="1517399"/>
          </a:xfrm>
          <a:custGeom>
            <a:avLst/>
            <a:gdLst>
              <a:gd name="connsiteX0" fmla="*/ 0 w 1332089"/>
              <a:gd name="connsiteY0" fmla="*/ 1323248 h 1323248"/>
              <a:gd name="connsiteX1" fmla="*/ 327378 w 1332089"/>
              <a:gd name="connsiteY1" fmla="*/ 928137 h 1323248"/>
              <a:gd name="connsiteX2" fmla="*/ 417689 w 1332089"/>
              <a:gd name="connsiteY2" fmla="*/ 81470 h 1323248"/>
              <a:gd name="connsiteX3" fmla="*/ 1332089 w 1332089"/>
              <a:gd name="connsiteY3" fmla="*/ 81470 h 1323248"/>
              <a:gd name="connsiteX0" fmla="*/ 0 w 1332089"/>
              <a:gd name="connsiteY0" fmla="*/ 1266715 h 1266715"/>
              <a:gd name="connsiteX1" fmla="*/ 327378 w 1332089"/>
              <a:gd name="connsiteY1" fmla="*/ 871604 h 1266715"/>
              <a:gd name="connsiteX2" fmla="*/ 440266 w 1332089"/>
              <a:gd name="connsiteY2" fmla="*/ 182982 h 1266715"/>
              <a:gd name="connsiteX3" fmla="*/ 1332089 w 1332089"/>
              <a:gd name="connsiteY3" fmla="*/ 24937 h 126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089" h="1266715">
                <a:moveTo>
                  <a:pt x="0" y="1266715"/>
                </a:moveTo>
                <a:cubicBezTo>
                  <a:pt x="128881" y="1172641"/>
                  <a:pt x="254000" y="1052226"/>
                  <a:pt x="327378" y="871604"/>
                </a:cubicBezTo>
                <a:cubicBezTo>
                  <a:pt x="400756" y="690982"/>
                  <a:pt x="272814" y="324093"/>
                  <a:pt x="440266" y="182982"/>
                </a:cubicBezTo>
                <a:cubicBezTo>
                  <a:pt x="607718" y="41871"/>
                  <a:pt x="958615" y="-45619"/>
                  <a:pt x="1332089" y="24937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1642250" y="3788720"/>
            <a:ext cx="1395004" cy="21634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5780573" y="3788720"/>
            <a:ext cx="1395004" cy="21634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5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Interesting observation...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7" name="Inhaltsplatzhalter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50000" r="38963"/>
          <a:stretch/>
        </p:blipFill>
        <p:spPr>
          <a:xfrm>
            <a:off x="862373" y="2526275"/>
            <a:ext cx="2438402" cy="252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 t="50000" r="39302"/>
          <a:stretch/>
        </p:blipFill>
        <p:spPr>
          <a:xfrm>
            <a:off x="3632545" y="2526275"/>
            <a:ext cx="2370666" cy="2520000"/>
          </a:xfrm>
          <a:prstGeom prst="rect">
            <a:avLst/>
          </a:prstGeom>
        </p:spPr>
      </p:pic>
      <p:pic>
        <p:nvPicPr>
          <p:cNvPr id="9" name="Inhaltsplatzhalt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1" t="50000" r="38910"/>
          <a:stretch/>
        </p:blipFill>
        <p:spPr>
          <a:xfrm>
            <a:off x="6334981" y="2526275"/>
            <a:ext cx="2370670" cy="252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66429" y="1613991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smtClean="0">
                <a:solidFill>
                  <a:srgbClr val="008000"/>
                </a:solidFill>
              </a:rPr>
              <a:t>ε</a:t>
            </a:r>
            <a:r>
              <a:rPr lang="de-DE" sz="2400" baseline="-25000">
                <a:solidFill>
                  <a:srgbClr val="008000"/>
                </a:solidFill>
              </a:rPr>
              <a:t>trig </a:t>
            </a:r>
            <a:r>
              <a:rPr lang="de-DE" sz="2400" smtClean="0">
                <a:solidFill>
                  <a:srgbClr val="008000"/>
                </a:solidFill>
              </a:rPr>
              <a:t>= 36.9%</a:t>
            </a:r>
            <a:endParaRPr lang="de-DE" sz="2400" smtClean="0">
              <a:solidFill>
                <a:srgbClr val="CC0099"/>
              </a:solidFill>
              <a:latin typeface="Calibri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59632" y="980728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Mass cut only</a:t>
            </a:r>
            <a:endParaRPr lang="de-DE" sz="2400"/>
          </a:p>
        </p:txBody>
      </p:sp>
      <p:sp>
        <p:nvSpPr>
          <p:cNvPr id="12" name="Textfeld 11"/>
          <p:cNvSpPr txBox="1"/>
          <p:nvPr/>
        </p:nvSpPr>
        <p:spPr>
          <a:xfrm>
            <a:off x="3929442" y="991761"/>
            <a:ext cx="200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High Efficiency</a:t>
            </a:r>
            <a:endParaRPr lang="de-DE" sz="2400"/>
          </a:p>
        </p:txBody>
      </p:sp>
      <p:sp>
        <p:nvSpPr>
          <p:cNvPr id="13" name="Textfeld 12"/>
          <p:cNvSpPr txBox="1"/>
          <p:nvPr/>
        </p:nvSpPr>
        <p:spPr>
          <a:xfrm>
            <a:off x="6406989" y="991761"/>
            <a:ext cx="234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High Suppression</a:t>
            </a:r>
            <a:endParaRPr lang="de-DE" sz="2400"/>
          </a:p>
        </p:txBody>
      </p:sp>
      <p:sp>
        <p:nvSpPr>
          <p:cNvPr id="14" name="Textfeld 13"/>
          <p:cNvSpPr txBox="1"/>
          <p:nvPr/>
        </p:nvSpPr>
        <p:spPr>
          <a:xfrm>
            <a:off x="4046716" y="1630541"/>
            <a:ext cx="1640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>
                <a:solidFill>
                  <a:srgbClr val="008000"/>
                </a:solidFill>
              </a:rPr>
              <a:t>ε</a:t>
            </a:r>
            <a:r>
              <a:rPr lang="de-DE" sz="2400" baseline="-25000">
                <a:solidFill>
                  <a:srgbClr val="008000"/>
                </a:solidFill>
              </a:rPr>
              <a:t>trig </a:t>
            </a:r>
            <a:r>
              <a:rPr lang="de-DE" sz="2400">
                <a:solidFill>
                  <a:srgbClr val="008000"/>
                </a:solidFill>
              </a:rPr>
              <a:t>= 32.9</a:t>
            </a:r>
            <a:r>
              <a:rPr lang="de-DE" sz="2400" smtClean="0">
                <a:solidFill>
                  <a:srgbClr val="008000"/>
                </a:solidFill>
              </a:rPr>
              <a:t>%</a:t>
            </a:r>
          </a:p>
          <a:p>
            <a:pPr algn="ctr"/>
            <a:r>
              <a:rPr lang="de-DE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rel: 89%</a:t>
            </a:r>
            <a:endParaRPr lang="de-DE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748231" y="1628800"/>
            <a:ext cx="1640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>
                <a:solidFill>
                  <a:srgbClr val="008000"/>
                </a:solidFill>
              </a:rPr>
              <a:t>ε</a:t>
            </a:r>
            <a:r>
              <a:rPr lang="de-DE" sz="2400" baseline="-25000">
                <a:solidFill>
                  <a:srgbClr val="008000"/>
                </a:solidFill>
              </a:rPr>
              <a:t>trig </a:t>
            </a:r>
            <a:r>
              <a:rPr lang="de-DE" sz="2400">
                <a:solidFill>
                  <a:srgbClr val="008000"/>
                </a:solidFill>
              </a:rPr>
              <a:t>= 11.8</a:t>
            </a:r>
            <a:r>
              <a:rPr lang="de-DE" sz="2400" smtClean="0">
                <a:solidFill>
                  <a:srgbClr val="008000"/>
                </a:solidFill>
              </a:rPr>
              <a:t>%</a:t>
            </a:r>
          </a:p>
          <a:p>
            <a:pPr algn="ctr"/>
            <a:r>
              <a:rPr lang="de-DE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rel: 32%</a:t>
            </a:r>
            <a:endParaRPr lang="de-DE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1294421" y="3750131"/>
            <a:ext cx="18002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049029" y="3727553"/>
            <a:ext cx="18002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717599" y="3152257"/>
            <a:ext cx="18002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581447" y="504627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chemeClr val="accent6">
                    <a:lumMod val="75000"/>
                  </a:schemeClr>
                </a:solidFill>
              </a:rPr>
              <a:t>N = 3300</a:t>
            </a:r>
            <a:endParaRPr lang="de-DE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318756" y="5046275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chemeClr val="accent6">
                    <a:lumMod val="75000"/>
                  </a:schemeClr>
                </a:solidFill>
              </a:rPr>
              <a:t>N = 2900</a:t>
            </a:r>
          </a:p>
          <a:p>
            <a:pPr algn="ctr"/>
            <a:r>
              <a:rPr lang="de-DE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rel: 88%</a:t>
            </a:r>
            <a:endParaRPr lang="de-DE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82046" y="5046275"/>
            <a:ext cx="1297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chemeClr val="accent6">
                    <a:lumMod val="75000"/>
                  </a:schemeClr>
                </a:solidFill>
              </a:rPr>
              <a:t>N = 2400</a:t>
            </a:r>
          </a:p>
          <a:p>
            <a:pPr algn="ctr"/>
            <a:r>
              <a:rPr lang="de-DE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rel: 73%</a:t>
            </a:r>
            <a:endParaRPr lang="de-DE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1520" y="4869160"/>
            <a:ext cx="787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rgbClr val="0070C0"/>
                </a:solidFill>
              </a:rPr>
              <a:t>MCT</a:t>
            </a:r>
          </a:p>
          <a:p>
            <a:pPr algn="ctr"/>
            <a:r>
              <a:rPr lang="de-DE" sz="2400" smtClean="0">
                <a:solidFill>
                  <a:srgbClr val="0070C0"/>
                </a:solidFill>
              </a:rPr>
              <a:t>peak</a:t>
            </a:r>
            <a:endParaRPr lang="de-DE" sz="2400">
              <a:solidFill>
                <a:srgbClr val="0070C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9399" y="1429324"/>
            <a:ext cx="1044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smtClean="0">
                <a:solidFill>
                  <a:srgbClr val="0070C0"/>
                </a:solidFill>
              </a:rPr>
              <a:t>Trigger</a:t>
            </a:r>
          </a:p>
          <a:p>
            <a:pPr algn="ctr"/>
            <a:r>
              <a:rPr lang="de-DE" sz="2400" smtClean="0">
                <a:solidFill>
                  <a:srgbClr val="0070C0"/>
                </a:solidFill>
              </a:rPr>
              <a:t>eff</a:t>
            </a:r>
            <a:endParaRPr lang="de-DE" sz="2400">
              <a:solidFill>
                <a:srgbClr val="0070C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06809" y="5877272"/>
            <a:ext cx="749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latin typeface="Arev Sans"/>
                <a:ea typeface="Arev Sans"/>
              </a:rPr>
              <a:t>→</a:t>
            </a:r>
            <a:r>
              <a:rPr lang="de-DE" sz="2400" smtClean="0">
                <a:ea typeface="Arev Sans"/>
              </a:rPr>
              <a:t> </a:t>
            </a:r>
            <a:r>
              <a:rPr lang="de-DE" sz="2400" smtClean="0">
                <a:solidFill>
                  <a:srgbClr val="0070C0"/>
                </a:solidFill>
                <a:ea typeface="Arev Sans"/>
              </a:rPr>
              <a:t>High eff</a:t>
            </a:r>
            <a:r>
              <a:rPr lang="de-DE" sz="2400" smtClean="0">
                <a:ea typeface="Arev Sans"/>
              </a:rPr>
              <a:t>@loose criteria due to </a:t>
            </a:r>
            <a:r>
              <a:rPr lang="de-DE" sz="2400" smtClean="0">
                <a:solidFill>
                  <a:srgbClr val="0070C0"/>
                </a:solidFill>
                <a:ea typeface="Arev Sans"/>
              </a:rPr>
              <a:t>non-MCT combinatorics</a:t>
            </a:r>
            <a:r>
              <a:rPr lang="de-DE" sz="2400" smtClean="0">
                <a:ea typeface="Arev Sans"/>
              </a:rPr>
              <a:t>! </a:t>
            </a:r>
            <a:endParaRPr lang="de-DE" sz="2400"/>
          </a:p>
        </p:txBody>
      </p:sp>
      <p:cxnSp>
        <p:nvCxnSpPr>
          <p:cNvPr id="28" name="Gerade Verbindung 27"/>
          <p:cNvCxnSpPr/>
          <p:nvPr/>
        </p:nvCxnSpPr>
        <p:spPr>
          <a:xfrm>
            <a:off x="3419872" y="1630541"/>
            <a:ext cx="0" cy="4174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6228184" y="1628800"/>
            <a:ext cx="0" cy="4174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Summary/Conclusion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mtClean="0"/>
              <a:t>Background level </a:t>
            </a:r>
            <a:r>
              <a:rPr lang="de-DE" smtClean="0">
                <a:solidFill>
                  <a:srgbClr val="0070C0"/>
                </a:solidFill>
              </a:rPr>
              <a:t>increases </a:t>
            </a:r>
            <a:r>
              <a:rPr lang="de-DE" smtClean="0"/>
              <a:t>with cms-energy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mtClean="0">
                <a:solidFill>
                  <a:srgbClr val="0070C0"/>
                </a:solidFill>
              </a:rPr>
              <a:t>Individual selection algorithm </a:t>
            </a:r>
            <a:r>
              <a:rPr lang="de-DE" smtClean="0"/>
              <a:t>for </a:t>
            </a:r>
            <a:r>
              <a:rPr lang="de-DE"/>
              <a:t>e</a:t>
            </a:r>
            <a:r>
              <a:rPr lang="de-DE" smtClean="0"/>
              <a:t>ach trigger at each energy 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mtClean="0"/>
              <a:t>Background reduction of </a:t>
            </a:r>
            <a:r>
              <a:rPr lang="de-DE" smtClean="0">
                <a:solidFill>
                  <a:srgbClr val="0070C0"/>
                </a:solidFill>
              </a:rPr>
              <a:t>1/1000 can be reached</a:t>
            </a:r>
            <a:r>
              <a:rPr lang="de-DE" smtClean="0"/>
              <a:t>, </a:t>
            </a:r>
            <a:br>
              <a:rPr lang="de-DE" smtClean="0"/>
            </a:br>
            <a:r>
              <a:rPr lang="de-DE" smtClean="0"/>
              <a:t>but at </a:t>
            </a:r>
            <a:r>
              <a:rPr lang="de-DE" smtClean="0">
                <a:solidFill>
                  <a:srgbClr val="0070C0"/>
                </a:solidFill>
              </a:rPr>
              <a:t>cost of signal</a:t>
            </a:r>
            <a:r>
              <a:rPr lang="de-DE" smtClean="0"/>
              <a:t> efficiency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mtClean="0"/>
              <a:t>Additional trigger lines </a:t>
            </a:r>
            <a:r>
              <a:rPr lang="de-DE" smtClean="0">
                <a:solidFill>
                  <a:srgbClr val="0070C0"/>
                </a:solidFill>
              </a:rPr>
              <a:t>costs individual efficiency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mtClean="0">
                <a:solidFill>
                  <a:srgbClr val="0070C0"/>
                </a:solidFill>
              </a:rPr>
              <a:t>Open charm, charmed baryons </a:t>
            </a:r>
            <a:r>
              <a:rPr lang="de-DE" smtClean="0"/>
              <a:t>and </a:t>
            </a:r>
            <a:r>
              <a:rPr lang="de-DE" smtClean="0">
                <a:solidFill>
                  <a:srgbClr val="0070C0"/>
                </a:solidFill>
              </a:rPr>
              <a:t>non-leptonic charmonium </a:t>
            </a:r>
            <a:r>
              <a:rPr lang="de-DE" smtClean="0"/>
              <a:t>are </a:t>
            </a:r>
            <a:r>
              <a:rPr lang="de-DE" smtClean="0">
                <a:solidFill>
                  <a:srgbClr val="0070C0"/>
                </a:solidFill>
              </a:rPr>
              <a:t>more difficult </a:t>
            </a:r>
            <a:r>
              <a:rPr lang="de-DE" smtClean="0"/>
              <a:t>to separated from background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mtClean="0">
                <a:solidFill>
                  <a:srgbClr val="0070C0"/>
                </a:solidFill>
              </a:rPr>
              <a:t>Cross tagging </a:t>
            </a:r>
            <a:r>
              <a:rPr lang="de-DE" smtClean="0"/>
              <a:t>effect could be </a:t>
            </a:r>
            <a:r>
              <a:rPr lang="de-DE" smtClean="0">
                <a:solidFill>
                  <a:srgbClr val="0070C0"/>
                </a:solidFill>
              </a:rPr>
              <a:t>important</a:t>
            </a:r>
            <a:r>
              <a:rPr lang="de-DE" smtClean="0"/>
              <a:t>, strongly depending on full trigger system configuration</a:t>
            </a:r>
          </a:p>
          <a:p>
            <a:pPr>
              <a:lnSpc>
                <a:spcPct val="150000"/>
              </a:lnSpc>
            </a:pPr>
            <a:endParaRPr lang="de-DE">
              <a:solidFill>
                <a:srgbClr val="0066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2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Open issues/next steps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de-DE" smtClean="0">
                <a:solidFill>
                  <a:srgbClr val="0070C0"/>
                </a:solidFill>
              </a:rPr>
              <a:t>Software Trigger related</a:t>
            </a:r>
          </a:p>
          <a:p>
            <a:pPr lvl="1">
              <a:lnSpc>
                <a:spcPts val="2700"/>
              </a:lnSpc>
            </a:pPr>
            <a:r>
              <a:rPr lang="de-DE" sz="2000"/>
              <a:t>P</a:t>
            </a:r>
            <a:r>
              <a:rPr lang="de-DE" sz="2000" smtClean="0"/>
              <a:t>hase space distortion after triggering?</a:t>
            </a:r>
          </a:p>
          <a:p>
            <a:pPr lvl="1">
              <a:lnSpc>
                <a:spcPts val="2700"/>
              </a:lnSpc>
            </a:pPr>
            <a:r>
              <a:rPr lang="de-DE" sz="2000" smtClean="0"/>
              <a:t>Add missing physics cases (Hypernuclei, in-matter phys.)</a:t>
            </a:r>
          </a:p>
          <a:p>
            <a:pPr lvl="1">
              <a:lnSpc>
                <a:spcPts val="2700"/>
              </a:lnSpc>
              <a:spcAft>
                <a:spcPts val="600"/>
              </a:spcAft>
            </a:pPr>
            <a:r>
              <a:rPr lang="de-DE" sz="2000" smtClean="0"/>
              <a:t>Triggering with sparse information possible?</a:t>
            </a:r>
          </a:p>
          <a:p>
            <a:pPr>
              <a:lnSpc>
                <a:spcPts val="2700"/>
              </a:lnSpc>
            </a:pPr>
            <a:r>
              <a:rPr lang="de-DE" smtClean="0">
                <a:solidFill>
                  <a:srgbClr val="0070C0"/>
                </a:solidFill>
              </a:rPr>
              <a:t>Physics related</a:t>
            </a:r>
          </a:p>
          <a:p>
            <a:pPr lvl="1">
              <a:lnSpc>
                <a:spcPts val="2700"/>
              </a:lnSpc>
            </a:pPr>
            <a:r>
              <a:rPr lang="de-DE" sz="2000" smtClean="0"/>
              <a:t>Final/complete list of trigger lines</a:t>
            </a:r>
          </a:p>
          <a:p>
            <a:pPr lvl="1">
              <a:lnSpc>
                <a:spcPts val="2700"/>
              </a:lnSpc>
            </a:pPr>
            <a:r>
              <a:rPr lang="de-DE" sz="2000" smtClean="0"/>
              <a:t>Always simultaneous tagging or different configurations?</a:t>
            </a:r>
          </a:p>
          <a:p>
            <a:pPr lvl="1">
              <a:lnSpc>
                <a:spcPts val="2700"/>
              </a:lnSpc>
              <a:spcAft>
                <a:spcPts val="600"/>
              </a:spcAft>
            </a:pPr>
            <a:r>
              <a:rPr lang="de-DE" sz="2000" smtClean="0"/>
              <a:t>Robustness of triggers </a:t>
            </a:r>
            <a:r>
              <a:rPr lang="de-DE" sz="2000" smtClean="0">
                <a:latin typeface="Arev Sans"/>
                <a:ea typeface="Arev Sans"/>
              </a:rPr>
              <a:t>→ </a:t>
            </a:r>
            <a:r>
              <a:rPr lang="de-DE" sz="2000" smtClean="0"/>
              <a:t>alternative background generator</a:t>
            </a:r>
          </a:p>
          <a:p>
            <a:pPr>
              <a:lnSpc>
                <a:spcPts val="2700"/>
              </a:lnSpc>
            </a:pPr>
            <a:r>
              <a:rPr lang="de-DE" smtClean="0">
                <a:solidFill>
                  <a:srgbClr val="0070C0"/>
                </a:solidFill>
              </a:rPr>
              <a:t>Computing/DAQ related</a:t>
            </a:r>
          </a:p>
          <a:p>
            <a:pPr lvl="1">
              <a:lnSpc>
                <a:spcPts val="2700"/>
              </a:lnSpc>
            </a:pPr>
            <a:r>
              <a:rPr lang="de-DE" sz="2000" smtClean="0"/>
              <a:t>Time-based simulation + real event building</a:t>
            </a:r>
          </a:p>
          <a:p>
            <a:pPr lvl="1">
              <a:lnSpc>
                <a:spcPts val="2700"/>
              </a:lnSpc>
            </a:pPr>
            <a:r>
              <a:rPr lang="de-DE" sz="2000"/>
              <a:t>A</a:t>
            </a:r>
            <a:r>
              <a:rPr lang="de-DE" sz="2000" smtClean="0"/>
              <a:t>lgorithms suitable for online reconstruction</a:t>
            </a:r>
          </a:p>
          <a:p>
            <a:pPr lvl="1">
              <a:lnSpc>
                <a:spcPts val="2700"/>
              </a:lnSpc>
            </a:pPr>
            <a:r>
              <a:rPr lang="de-DE" sz="2000" smtClean="0"/>
              <a:t>Data flow management (e.g. 0MQ)</a:t>
            </a:r>
          </a:p>
          <a:p>
            <a:pPr lvl="1">
              <a:lnSpc>
                <a:spcPts val="2700"/>
              </a:lnSpc>
            </a:pPr>
            <a:r>
              <a:rPr lang="de-DE" sz="2000" smtClean="0"/>
              <a:t>Implementation of algorithms on FPGA/GPU </a:t>
            </a:r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3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BACKUP</a:t>
            </a:r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6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Software Trigger within Trigger System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39552" y="2278828"/>
            <a:ext cx="7992889" cy="27035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b="1" smtClean="0"/>
              <a:t>Online Trigger System </a:t>
            </a:r>
            <a:r>
              <a:rPr lang="de-DE" i="1" smtClean="0"/>
              <a:t>(FPGA, GPU, CPU)</a:t>
            </a:r>
            <a:endParaRPr lang="de-DE" i="1"/>
          </a:p>
        </p:txBody>
      </p:sp>
      <p:sp>
        <p:nvSpPr>
          <p:cNvPr id="8" name="Pfeil nach unten 7"/>
          <p:cNvSpPr/>
          <p:nvPr/>
        </p:nvSpPr>
        <p:spPr>
          <a:xfrm>
            <a:off x="3915466" y="1741980"/>
            <a:ext cx="864096" cy="36004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997831" y="1165916"/>
            <a:ext cx="269936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Raw Data/Simulation</a:t>
            </a:r>
            <a:endParaRPr lang="de-DE" b="1"/>
          </a:p>
        </p:txBody>
      </p:sp>
      <p:sp>
        <p:nvSpPr>
          <p:cNvPr id="10" name="Rechteck 9"/>
          <p:cNvSpPr/>
          <p:nvPr/>
        </p:nvSpPr>
        <p:spPr>
          <a:xfrm>
            <a:off x="755576" y="2678084"/>
            <a:ext cx="1982378" cy="2160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smtClean="0"/>
              <a:t>Online Reco</a:t>
            </a:r>
            <a:endParaRPr lang="de-DE" b="1"/>
          </a:p>
        </p:txBody>
      </p:sp>
      <p:sp>
        <p:nvSpPr>
          <p:cNvPr id="11" name="Rechteck 10"/>
          <p:cNvSpPr/>
          <p:nvPr/>
        </p:nvSpPr>
        <p:spPr>
          <a:xfrm>
            <a:off x="3669742" y="3038124"/>
            <a:ext cx="1982378" cy="14041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Event Building</a:t>
            </a:r>
            <a:endParaRPr lang="de-DE" b="1"/>
          </a:p>
        </p:txBody>
      </p:sp>
      <p:sp>
        <p:nvSpPr>
          <p:cNvPr id="12" name="Rechteck 11"/>
          <p:cNvSpPr/>
          <p:nvPr/>
        </p:nvSpPr>
        <p:spPr>
          <a:xfrm>
            <a:off x="899592" y="3038124"/>
            <a:ext cx="1656184" cy="46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/>
              <a:t>Tracking</a:t>
            </a:r>
            <a:endParaRPr lang="de-DE" b="1"/>
          </a:p>
        </p:txBody>
      </p:sp>
      <p:sp>
        <p:nvSpPr>
          <p:cNvPr id="13" name="Rechteck 12"/>
          <p:cNvSpPr/>
          <p:nvPr/>
        </p:nvSpPr>
        <p:spPr>
          <a:xfrm>
            <a:off x="899592" y="3614188"/>
            <a:ext cx="1656184" cy="46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/>
              <a:t>PID</a:t>
            </a:r>
            <a:endParaRPr lang="de-DE" b="1"/>
          </a:p>
        </p:txBody>
      </p:sp>
      <p:sp>
        <p:nvSpPr>
          <p:cNvPr id="14" name="Rechteck 13"/>
          <p:cNvSpPr/>
          <p:nvPr/>
        </p:nvSpPr>
        <p:spPr>
          <a:xfrm>
            <a:off x="899592" y="4190253"/>
            <a:ext cx="1656184" cy="46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/>
              <a:t>Neutral Reco</a:t>
            </a:r>
            <a:endParaRPr lang="de-DE" b="1"/>
          </a:p>
        </p:txBody>
      </p:sp>
      <p:sp>
        <p:nvSpPr>
          <p:cNvPr id="15" name="Rechteck 14"/>
          <p:cNvSpPr/>
          <p:nvPr/>
        </p:nvSpPr>
        <p:spPr>
          <a:xfrm>
            <a:off x="6262030" y="3038124"/>
            <a:ext cx="1982378" cy="14041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Software Trigger</a:t>
            </a:r>
            <a:endParaRPr lang="de-DE" b="1"/>
          </a:p>
        </p:txBody>
      </p:sp>
      <p:sp>
        <p:nvSpPr>
          <p:cNvPr id="16" name="Pfeil nach rechts 15"/>
          <p:cNvSpPr/>
          <p:nvPr/>
        </p:nvSpPr>
        <p:spPr>
          <a:xfrm>
            <a:off x="5796136" y="3572479"/>
            <a:ext cx="360040" cy="404242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>
            <a:off x="3915466" y="5198364"/>
            <a:ext cx="864096" cy="5760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997831" y="5918444"/>
            <a:ext cx="269936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Data Storage</a:t>
            </a:r>
            <a:endParaRPr lang="de-DE" b="1"/>
          </a:p>
        </p:txBody>
      </p:sp>
      <p:sp>
        <p:nvSpPr>
          <p:cNvPr id="19" name="Rechteckiger Pfeil 18"/>
          <p:cNvSpPr/>
          <p:nvPr/>
        </p:nvSpPr>
        <p:spPr>
          <a:xfrm rot="10800000">
            <a:off x="5004048" y="4622300"/>
            <a:ext cx="2304255" cy="864096"/>
          </a:xfrm>
          <a:prstGeom prst="bentArrow">
            <a:avLst>
              <a:gd name="adj1" fmla="val 16338"/>
              <a:gd name="adj2" fmla="val 14758"/>
              <a:gd name="adj3" fmla="val 21812"/>
              <a:gd name="adj4" fmla="val 276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084168" y="1165916"/>
            <a:ext cx="2448273" cy="43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Physics Channels</a:t>
            </a:r>
            <a:endParaRPr lang="de-DE" b="1"/>
          </a:p>
        </p:txBody>
      </p:sp>
      <p:sp>
        <p:nvSpPr>
          <p:cNvPr id="21" name="Pfeil nach unten 20"/>
          <p:cNvSpPr/>
          <p:nvPr/>
        </p:nvSpPr>
        <p:spPr>
          <a:xfrm>
            <a:off x="7128284" y="1741980"/>
            <a:ext cx="252028" cy="1152128"/>
          </a:xfrm>
          <a:prstGeom prst="downArrow">
            <a:avLst>
              <a:gd name="adj1" fmla="val 50000"/>
              <a:gd name="adj2" fmla="val 60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2" name="Gruppieren 21"/>
          <p:cNvGrpSpPr/>
          <p:nvPr/>
        </p:nvGrpSpPr>
        <p:grpSpPr>
          <a:xfrm>
            <a:off x="2832540" y="3231491"/>
            <a:ext cx="803356" cy="886753"/>
            <a:chOff x="1215046" y="262624"/>
            <a:chExt cx="975748" cy="1048440"/>
          </a:xfrm>
        </p:grpSpPr>
        <p:sp>
          <p:nvSpPr>
            <p:cNvPr id="23" name="Gebogener Pfeil 22"/>
            <p:cNvSpPr/>
            <p:nvPr/>
          </p:nvSpPr>
          <p:spPr>
            <a:xfrm rot="19975744">
              <a:off x="1215046" y="404664"/>
              <a:ext cx="936105" cy="9064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664945"/>
                <a:gd name="adj5" fmla="val 125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4" name="Gebogener Pfeil 23"/>
            <p:cNvSpPr/>
            <p:nvPr/>
          </p:nvSpPr>
          <p:spPr>
            <a:xfrm rot="9431659">
              <a:off x="1254690" y="262624"/>
              <a:ext cx="936104" cy="9064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664945"/>
                <a:gd name="adj5" fmla="val 125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5" name="Pfeil nach oben und unten 24"/>
          <p:cNvSpPr/>
          <p:nvPr/>
        </p:nvSpPr>
        <p:spPr>
          <a:xfrm>
            <a:off x="1043608" y="3272124"/>
            <a:ext cx="216024" cy="57606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5652120" y="5405096"/>
            <a:ext cx="121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Trigger Tag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36450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Full MC Tracking </a:t>
            </a:r>
            <a:r>
              <a:rPr lang="de-DE" smtClean="0">
                <a:solidFill>
                  <a:srgbClr val="FF0000"/>
                </a:solidFill>
              </a:rPr>
              <a:t>- Discrepancy!</a:t>
            </a:r>
            <a:endParaRPr lang="de-DE">
              <a:solidFill>
                <a:srgbClr val="FF0000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" y="2125227"/>
            <a:ext cx="8787915" cy="288032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980728"/>
            <a:ext cx="83632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mtClean="0"/>
              <a:t>Current tracking efficiency lower than in STT TDR</a:t>
            </a:r>
          </a:p>
          <a:p>
            <a:pPr marL="0" indent="0">
              <a:buFont typeface="Arial" pitchFamily="34" charset="0"/>
              <a:buNone/>
            </a:pPr>
            <a:r>
              <a:rPr lang="de-DE" smtClean="0"/>
              <a:t>(target pipe region taken out by</a:t>
            </a:r>
            <a:r>
              <a:rPr lang="de-DE" smtClean="0">
                <a:solidFill>
                  <a:srgbClr val="008000"/>
                </a:solidFill>
              </a:rPr>
              <a:t> ||</a:t>
            </a:r>
            <a:r>
              <a:rPr lang="el-GR" smtClean="0">
                <a:solidFill>
                  <a:srgbClr val="008000"/>
                </a:solidFill>
              </a:rPr>
              <a:t>φ</a:t>
            </a:r>
            <a:r>
              <a:rPr lang="de-DE" smtClean="0">
                <a:solidFill>
                  <a:srgbClr val="008000"/>
                </a:solidFill>
              </a:rPr>
              <a:t>| - 90°| &gt; 4° </a:t>
            </a:r>
            <a:r>
              <a:rPr lang="de-DE" smtClean="0"/>
              <a:t>for plots below)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1763689" y="2701292"/>
            <a:ext cx="1080119" cy="2512208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267744" y="5213500"/>
            <a:ext cx="1837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0099"/>
                </a:solidFill>
              </a:rPr>
              <a:t>75-80% average</a:t>
            </a:r>
            <a:endParaRPr lang="de-DE" sz="2000">
              <a:solidFill>
                <a:srgbClr val="CC0099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899592" y="3176360"/>
            <a:ext cx="288032" cy="2189227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899592" y="5478323"/>
            <a:ext cx="1373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0099"/>
                </a:solidFill>
              </a:rPr>
              <a:t>drop at low</a:t>
            </a:r>
          </a:p>
          <a:p>
            <a:r>
              <a:rPr lang="de-DE" sz="2000" smtClean="0">
                <a:solidFill>
                  <a:srgbClr val="CC0099"/>
                </a:solidFill>
              </a:rPr>
              <a:t>momenta</a:t>
            </a:r>
            <a:endParaRPr lang="de-DE" sz="2000">
              <a:solidFill>
                <a:srgbClr val="CC0099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 flipV="1">
            <a:off x="3995936" y="3284984"/>
            <a:ext cx="432048" cy="1728462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355975" y="5059612"/>
            <a:ext cx="1660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0099"/>
                </a:solidFill>
              </a:rPr>
              <a:t>unisotropic</a:t>
            </a:r>
          </a:p>
          <a:p>
            <a:r>
              <a:rPr lang="de-DE" sz="2000" smtClean="0">
                <a:solidFill>
                  <a:srgbClr val="CC0099"/>
                </a:solidFill>
              </a:rPr>
              <a:t>in FWD region</a:t>
            </a:r>
            <a:endParaRPr lang="de-DE" sz="2000">
              <a:solidFill>
                <a:srgbClr val="CC009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300192" y="5213500"/>
            <a:ext cx="2584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smtClean="0">
                <a:solidFill>
                  <a:srgbClr val="FF0000"/>
                </a:solidFill>
              </a:rPr>
              <a:t>Susanne confirmed the</a:t>
            </a:r>
          </a:p>
          <a:p>
            <a:r>
              <a:rPr lang="de-DE" i="1" smtClean="0">
                <a:solidFill>
                  <a:srgbClr val="FF0000"/>
                </a:solidFill>
              </a:rPr>
              <a:t>TDR numbers – has to be </a:t>
            </a:r>
          </a:p>
          <a:p>
            <a:r>
              <a:rPr lang="de-DE" i="1" smtClean="0">
                <a:solidFill>
                  <a:srgbClr val="FF0000"/>
                </a:solidFill>
              </a:rPr>
              <a:t>clarified.</a:t>
            </a:r>
            <a:endParaRPr lang="de-DE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13" y="1053016"/>
            <a:ext cx="5862592" cy="2520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Full MC</a:t>
            </a:r>
            <a:r>
              <a:rPr lang="de-DE" smtClean="0"/>
              <a:t> Example – </a:t>
            </a:r>
            <a:r>
              <a:rPr lang="de-DE" smtClean="0">
                <a:solidFill>
                  <a:srgbClr val="FFC000"/>
                </a:solidFill>
              </a:rPr>
              <a:t>Preselection</a:t>
            </a:r>
            <a:endParaRPr lang="de-DE">
              <a:solidFill>
                <a:srgbClr val="FFC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Feb. 28,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PANDA Monthly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71958" y="4437112"/>
            <a:ext cx="1623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DPM</a:t>
            </a:r>
          </a:p>
          <a:p>
            <a:r>
              <a:rPr lang="el-GR" sz="2400">
                <a:solidFill>
                  <a:srgbClr val="CC0099"/>
                </a:solidFill>
              </a:rPr>
              <a:t>ε</a:t>
            </a:r>
            <a:r>
              <a:rPr lang="de-DE" sz="2400" baseline="-25000">
                <a:solidFill>
                  <a:srgbClr val="CC0099"/>
                </a:solidFill>
              </a:rPr>
              <a:t>tot</a:t>
            </a:r>
            <a:r>
              <a:rPr lang="de-DE" sz="2400">
                <a:solidFill>
                  <a:srgbClr val="CC0099"/>
                </a:solidFill>
              </a:rPr>
              <a:t> = </a:t>
            </a:r>
            <a:r>
              <a:rPr lang="de-DE" sz="2400" smtClean="0">
                <a:solidFill>
                  <a:srgbClr val="CC0099"/>
                </a:solidFill>
              </a:rPr>
              <a:t>45.1%</a:t>
            </a:r>
            <a:endParaRPr lang="de-DE" sz="2400">
              <a:solidFill>
                <a:srgbClr val="CC0099"/>
              </a:solidFill>
            </a:endParaRPr>
          </a:p>
          <a:p>
            <a:endParaRPr lang="de-DE" sz="2400"/>
          </a:p>
        </p:txBody>
      </p:sp>
      <p:sp>
        <p:nvSpPr>
          <p:cNvPr id="10" name="Textfeld 9"/>
          <p:cNvSpPr txBox="1"/>
          <p:nvPr/>
        </p:nvSpPr>
        <p:spPr>
          <a:xfrm>
            <a:off x="467544" y="1959223"/>
            <a:ext cx="1983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Ds </a:t>
            </a:r>
            <a:r>
              <a:rPr lang="de-DE" sz="2400" smtClean="0">
                <a:latin typeface="Arev Sans"/>
                <a:ea typeface="Arev Sans"/>
              </a:rPr>
              <a:t>→</a:t>
            </a:r>
            <a:r>
              <a:rPr lang="de-DE" sz="2400" smtClean="0"/>
              <a:t> K+ K- pi+</a:t>
            </a:r>
          </a:p>
          <a:p>
            <a:r>
              <a:rPr lang="el-GR" sz="2400">
                <a:solidFill>
                  <a:srgbClr val="008000"/>
                </a:solidFill>
              </a:rPr>
              <a:t>ε</a:t>
            </a:r>
            <a:r>
              <a:rPr lang="de-DE" sz="2400" baseline="-25000">
                <a:solidFill>
                  <a:srgbClr val="008000"/>
                </a:solidFill>
              </a:rPr>
              <a:t>trig </a:t>
            </a:r>
            <a:r>
              <a:rPr lang="de-DE" sz="2400" smtClean="0">
                <a:solidFill>
                  <a:srgbClr val="008000"/>
                </a:solidFill>
              </a:rPr>
              <a:t>= 36.9%</a:t>
            </a:r>
            <a:endParaRPr lang="de-DE" sz="2400" smtClean="0">
              <a:solidFill>
                <a:srgbClr val="CC0099"/>
              </a:solidFill>
              <a:latin typeface="Calibri"/>
            </a:endParaRPr>
          </a:p>
          <a:p>
            <a:r>
              <a:rPr lang="el-GR" sz="2400" smtClean="0">
                <a:solidFill>
                  <a:srgbClr val="CC0099"/>
                </a:solidFill>
                <a:latin typeface="Calibri"/>
              </a:rPr>
              <a:t>ε</a:t>
            </a:r>
            <a:r>
              <a:rPr lang="de-DE" sz="2400" baseline="-25000" smtClean="0">
                <a:solidFill>
                  <a:srgbClr val="CC0099"/>
                </a:solidFill>
              </a:rPr>
              <a:t>tot</a:t>
            </a:r>
            <a:r>
              <a:rPr lang="de-DE" sz="2400" smtClean="0">
                <a:solidFill>
                  <a:srgbClr val="CC0099"/>
                </a:solidFill>
              </a:rPr>
              <a:t> = 58.3%</a:t>
            </a:r>
            <a:endParaRPr lang="de-DE" sz="2400">
              <a:solidFill>
                <a:srgbClr val="CC0099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827584" y="3645024"/>
            <a:ext cx="7708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4860032" y="2276872"/>
            <a:ext cx="1224136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14" y="3789320"/>
            <a:ext cx="5862591" cy="25200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251520" y="908720"/>
            <a:ext cx="237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70C0"/>
                </a:solidFill>
              </a:rPr>
              <a:t>Data set (5.5GeV)</a:t>
            </a:r>
            <a:endParaRPr lang="de-DE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72" y="1052736"/>
            <a:ext cx="5862591" cy="25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Full MC</a:t>
            </a:r>
            <a:r>
              <a:rPr lang="de-DE" smtClean="0"/>
              <a:t> Example – </a:t>
            </a:r>
            <a:r>
              <a:rPr lang="de-DE" smtClean="0">
                <a:solidFill>
                  <a:srgbClr val="FFC000"/>
                </a:solidFill>
              </a:rPr>
              <a:t>High Efficiency</a:t>
            </a:r>
            <a:endParaRPr lang="de-DE">
              <a:solidFill>
                <a:srgbClr val="FFC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Feb. 28,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PANDA Monthly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71958" y="4437112"/>
            <a:ext cx="1623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DPM</a:t>
            </a:r>
          </a:p>
          <a:p>
            <a:r>
              <a:rPr lang="el-GR" sz="2400">
                <a:solidFill>
                  <a:srgbClr val="CC0099"/>
                </a:solidFill>
              </a:rPr>
              <a:t>ε</a:t>
            </a:r>
            <a:r>
              <a:rPr lang="de-DE" sz="2400" baseline="-25000">
                <a:solidFill>
                  <a:srgbClr val="CC0099"/>
                </a:solidFill>
              </a:rPr>
              <a:t>tot</a:t>
            </a:r>
            <a:r>
              <a:rPr lang="de-DE" sz="2400">
                <a:solidFill>
                  <a:srgbClr val="CC0099"/>
                </a:solidFill>
              </a:rPr>
              <a:t> = </a:t>
            </a:r>
            <a:r>
              <a:rPr lang="de-DE" sz="2400" smtClean="0">
                <a:solidFill>
                  <a:srgbClr val="CC0099"/>
                </a:solidFill>
              </a:rPr>
              <a:t>12.2%</a:t>
            </a:r>
            <a:endParaRPr lang="de-DE" sz="2400">
              <a:solidFill>
                <a:srgbClr val="CC0099"/>
              </a:solidFill>
            </a:endParaRPr>
          </a:p>
          <a:p>
            <a:endParaRPr lang="de-DE" sz="2400"/>
          </a:p>
        </p:txBody>
      </p:sp>
      <p:sp>
        <p:nvSpPr>
          <p:cNvPr id="10" name="Textfeld 9"/>
          <p:cNvSpPr txBox="1"/>
          <p:nvPr/>
        </p:nvSpPr>
        <p:spPr>
          <a:xfrm>
            <a:off x="467544" y="1959223"/>
            <a:ext cx="1983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Ds </a:t>
            </a:r>
            <a:r>
              <a:rPr lang="de-DE" sz="2400" smtClean="0">
                <a:latin typeface="Arev Sans"/>
                <a:ea typeface="Arev Sans"/>
              </a:rPr>
              <a:t>→</a:t>
            </a:r>
            <a:r>
              <a:rPr lang="de-DE" sz="2400" smtClean="0"/>
              <a:t> K+ K- pi+</a:t>
            </a:r>
          </a:p>
          <a:p>
            <a:r>
              <a:rPr lang="el-GR" sz="2400">
                <a:solidFill>
                  <a:srgbClr val="008000"/>
                </a:solidFill>
              </a:rPr>
              <a:t>ε</a:t>
            </a:r>
            <a:r>
              <a:rPr lang="de-DE" sz="2400" baseline="-25000">
                <a:solidFill>
                  <a:srgbClr val="008000"/>
                </a:solidFill>
              </a:rPr>
              <a:t>trig </a:t>
            </a:r>
            <a:r>
              <a:rPr lang="de-DE" sz="2400" smtClean="0">
                <a:solidFill>
                  <a:srgbClr val="008000"/>
                </a:solidFill>
              </a:rPr>
              <a:t>= 32.9%</a:t>
            </a:r>
            <a:endParaRPr lang="de-DE" sz="2400">
              <a:solidFill>
                <a:srgbClr val="008000"/>
              </a:solidFill>
            </a:endParaRPr>
          </a:p>
          <a:p>
            <a:r>
              <a:rPr lang="el-GR" sz="2400" smtClean="0">
                <a:solidFill>
                  <a:srgbClr val="CC0099"/>
                </a:solidFill>
                <a:latin typeface="Calibri"/>
              </a:rPr>
              <a:t>ε</a:t>
            </a:r>
            <a:r>
              <a:rPr lang="de-DE" sz="2400" baseline="-25000" smtClean="0">
                <a:solidFill>
                  <a:srgbClr val="CC0099"/>
                </a:solidFill>
              </a:rPr>
              <a:t>tot</a:t>
            </a:r>
            <a:r>
              <a:rPr lang="de-DE" sz="2400" smtClean="0">
                <a:solidFill>
                  <a:srgbClr val="CC0099"/>
                </a:solidFill>
              </a:rPr>
              <a:t> = 43.8%</a:t>
            </a:r>
            <a:endParaRPr lang="de-DE" sz="2400">
              <a:solidFill>
                <a:srgbClr val="CC0099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827584" y="3645024"/>
            <a:ext cx="7708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4860032" y="2276872"/>
            <a:ext cx="1224136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51520" y="908720"/>
            <a:ext cx="237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70C0"/>
                </a:solidFill>
              </a:rPr>
              <a:t>Data set (5.5GeV)</a:t>
            </a:r>
            <a:endParaRPr lang="de-DE" sz="2400">
              <a:solidFill>
                <a:srgbClr val="0070C0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72" y="3777276"/>
            <a:ext cx="586259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95536" y="908720"/>
            <a:ext cx="8496944" cy="2304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Definition of Software Trigger Task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80728"/>
            <a:ext cx="843528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mtClean="0">
                <a:solidFill>
                  <a:srgbClr val="008000"/>
                </a:solidFill>
              </a:rPr>
              <a:t>Duties of the Software Trigger Group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de-DE" smtClean="0"/>
              <a:t>Find</a:t>
            </a:r>
            <a:r>
              <a:rPr lang="de-DE" smtClean="0">
                <a:solidFill>
                  <a:srgbClr val="0070C0"/>
                </a:solidFill>
              </a:rPr>
              <a:t> principle potential </a:t>
            </a:r>
            <a:r>
              <a:rPr lang="de-DE" smtClean="0"/>
              <a:t>by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smtClean="0"/>
              <a:t>starting from idealised conditions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de-DE" smtClean="0"/>
              <a:t>Identify </a:t>
            </a:r>
            <a:r>
              <a:rPr lang="de-DE" smtClean="0">
                <a:solidFill>
                  <a:srgbClr val="0070C0"/>
                </a:solidFill>
              </a:rPr>
              <a:t>observables</a:t>
            </a:r>
            <a:r>
              <a:rPr lang="de-DE" smtClean="0"/>
              <a:t> allowing signal/background </a:t>
            </a:r>
            <a:r>
              <a:rPr lang="de-DE" smtClean="0">
                <a:solidFill>
                  <a:srgbClr val="0070C0"/>
                </a:solidFill>
              </a:rPr>
              <a:t>separation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de-DE" smtClean="0"/>
              <a:t>Develop </a:t>
            </a:r>
            <a:r>
              <a:rPr lang="de-DE" smtClean="0">
                <a:solidFill>
                  <a:srgbClr val="0070C0"/>
                </a:solidFill>
              </a:rPr>
              <a:t>algorithms suppressing data rate </a:t>
            </a:r>
            <a:r>
              <a:rPr lang="de-DE" smtClean="0"/>
              <a:t>at high efficiencies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de-DE" smtClean="0"/>
              <a:t>Determine </a:t>
            </a:r>
            <a:r>
              <a:rPr lang="de-DE" smtClean="0">
                <a:solidFill>
                  <a:srgbClr val="0070C0"/>
                </a:solidFill>
              </a:rPr>
              <a:t>performance</a:t>
            </a:r>
            <a:r>
              <a:rPr lang="de-DE" smtClean="0"/>
              <a:t> for different scenarios</a:t>
            </a:r>
          </a:p>
          <a:p>
            <a:pPr>
              <a:spcAft>
                <a:spcPts val="600"/>
              </a:spcAft>
            </a:pPr>
            <a:endParaRPr lang="de-DE" sz="1100" smtClean="0"/>
          </a:p>
          <a:p>
            <a:pPr marL="0" indent="0">
              <a:buNone/>
            </a:pPr>
            <a:r>
              <a:rPr lang="de-DE" smtClean="0">
                <a:solidFill>
                  <a:srgbClr val="CC0099"/>
                </a:solidFill>
              </a:rPr>
              <a:t>Connected issues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de-DE" smtClean="0"/>
              <a:t>Define a complete </a:t>
            </a:r>
            <a:r>
              <a:rPr lang="de-DE" smtClean="0">
                <a:solidFill>
                  <a:srgbClr val="0070C0"/>
                </a:solidFill>
              </a:rPr>
              <a:t>list of physics channels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de-DE" smtClean="0"/>
              <a:t>Develop </a:t>
            </a:r>
            <a:r>
              <a:rPr lang="de-DE" smtClean="0">
                <a:solidFill>
                  <a:srgbClr val="0070C0"/>
                </a:solidFill>
              </a:rPr>
              <a:t>realistic online-like reconstruction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(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/>
              <a:t>time-based simulation + event building + online reco algo's)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de-DE" smtClean="0">
                <a:solidFill>
                  <a:srgbClr val="0070C0"/>
                </a:solidFill>
              </a:rPr>
              <a:t>Implement</a:t>
            </a:r>
            <a:r>
              <a:rPr lang="de-DE" smtClean="0"/>
              <a:t> selection algorithms on appropriate online compute elements </a:t>
            </a:r>
            <a:r>
              <a:rPr lang="de-DE" smtClean="0">
                <a:solidFill>
                  <a:srgbClr val="0070C0"/>
                </a:solidFill>
              </a:rPr>
              <a:t>like FPGA, GPU, ...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de-DE" smtClean="0">
                <a:solidFill>
                  <a:srgbClr val="0070C0"/>
                </a:solidFill>
              </a:rPr>
              <a:t>Acquisition</a:t>
            </a:r>
            <a:r>
              <a:rPr lang="de-DE" smtClean="0"/>
              <a:t> and handling of the </a:t>
            </a:r>
            <a:r>
              <a:rPr lang="de-DE" smtClean="0">
                <a:solidFill>
                  <a:srgbClr val="0070C0"/>
                </a:solidFill>
              </a:rPr>
              <a:t>information necessary</a:t>
            </a:r>
            <a:r>
              <a:rPr lang="de-DE" smtClean="0"/>
              <a:t> to perform selection (DAQ level)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21" y="1053016"/>
            <a:ext cx="5862592" cy="2520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Full MC</a:t>
            </a:r>
            <a:r>
              <a:rPr lang="de-DE" smtClean="0"/>
              <a:t> Example – </a:t>
            </a:r>
            <a:r>
              <a:rPr lang="de-DE" smtClean="0">
                <a:solidFill>
                  <a:srgbClr val="FFC000"/>
                </a:solidFill>
              </a:rPr>
              <a:t>High Suppression</a:t>
            </a:r>
            <a:endParaRPr lang="de-DE">
              <a:solidFill>
                <a:srgbClr val="FFC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Feb. 28,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Götzen - PANDA Monthly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71958" y="4437112"/>
            <a:ext cx="1468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DPM</a:t>
            </a:r>
          </a:p>
          <a:p>
            <a:r>
              <a:rPr lang="el-GR" sz="2400">
                <a:solidFill>
                  <a:srgbClr val="CC0099"/>
                </a:solidFill>
              </a:rPr>
              <a:t>ε</a:t>
            </a:r>
            <a:r>
              <a:rPr lang="de-DE" sz="2400" baseline="-25000">
                <a:solidFill>
                  <a:srgbClr val="CC0099"/>
                </a:solidFill>
              </a:rPr>
              <a:t>tot</a:t>
            </a:r>
            <a:r>
              <a:rPr lang="de-DE" sz="2400">
                <a:solidFill>
                  <a:srgbClr val="CC0099"/>
                </a:solidFill>
              </a:rPr>
              <a:t> = </a:t>
            </a:r>
            <a:r>
              <a:rPr lang="de-DE" sz="2400" smtClean="0">
                <a:solidFill>
                  <a:srgbClr val="CC0099"/>
                </a:solidFill>
              </a:rPr>
              <a:t>0.1%</a:t>
            </a:r>
            <a:endParaRPr lang="de-DE" sz="2400">
              <a:solidFill>
                <a:srgbClr val="CC0099"/>
              </a:solidFill>
            </a:endParaRPr>
          </a:p>
          <a:p>
            <a:endParaRPr lang="de-DE" sz="2400"/>
          </a:p>
        </p:txBody>
      </p:sp>
      <p:sp>
        <p:nvSpPr>
          <p:cNvPr id="10" name="Textfeld 9"/>
          <p:cNvSpPr txBox="1"/>
          <p:nvPr/>
        </p:nvSpPr>
        <p:spPr>
          <a:xfrm>
            <a:off x="467544" y="1959223"/>
            <a:ext cx="1983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Ds </a:t>
            </a:r>
            <a:r>
              <a:rPr lang="de-DE" sz="2400" smtClean="0">
                <a:latin typeface="Arev Sans"/>
                <a:ea typeface="Arev Sans"/>
              </a:rPr>
              <a:t>→</a:t>
            </a:r>
            <a:r>
              <a:rPr lang="de-DE" sz="2400" smtClean="0"/>
              <a:t> K+ K- pi+</a:t>
            </a:r>
          </a:p>
          <a:p>
            <a:r>
              <a:rPr lang="el-GR" sz="2400" smtClean="0">
                <a:solidFill>
                  <a:srgbClr val="008000"/>
                </a:solidFill>
              </a:rPr>
              <a:t>ε</a:t>
            </a:r>
            <a:r>
              <a:rPr lang="de-DE" sz="2400" baseline="-25000" smtClean="0">
                <a:solidFill>
                  <a:srgbClr val="008000"/>
                </a:solidFill>
              </a:rPr>
              <a:t>trig </a:t>
            </a:r>
            <a:r>
              <a:rPr lang="de-DE" sz="2400" smtClean="0">
                <a:solidFill>
                  <a:srgbClr val="008000"/>
                </a:solidFill>
              </a:rPr>
              <a:t>= 11.8%</a:t>
            </a:r>
          </a:p>
          <a:p>
            <a:r>
              <a:rPr lang="el-GR" sz="2400" smtClean="0">
                <a:solidFill>
                  <a:srgbClr val="CC0099"/>
                </a:solidFill>
                <a:latin typeface="Calibri"/>
              </a:rPr>
              <a:t>ε</a:t>
            </a:r>
            <a:r>
              <a:rPr lang="de-DE" sz="2400" baseline="-25000" smtClean="0">
                <a:solidFill>
                  <a:srgbClr val="CC0099"/>
                </a:solidFill>
              </a:rPr>
              <a:t>tot</a:t>
            </a:r>
            <a:r>
              <a:rPr lang="de-DE" sz="2400" smtClean="0">
                <a:solidFill>
                  <a:srgbClr val="CC0099"/>
                </a:solidFill>
              </a:rPr>
              <a:t> = 14.5%</a:t>
            </a:r>
            <a:endParaRPr lang="de-DE" sz="2400">
              <a:solidFill>
                <a:srgbClr val="CC0099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827584" y="3645024"/>
            <a:ext cx="7708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4860032" y="2276872"/>
            <a:ext cx="1224136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22" y="3777276"/>
            <a:ext cx="5862591" cy="2520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51520" y="908720"/>
            <a:ext cx="237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70C0"/>
                </a:solidFill>
              </a:rPr>
              <a:t>Data set (5.5GeV)</a:t>
            </a:r>
            <a:endParaRPr lang="de-DE" sz="240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010307" y="2433082"/>
            <a:ext cx="617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smtClean="0">
                <a:solidFill>
                  <a:srgbClr val="FF0000"/>
                </a:solidFill>
                <a:sym typeface="Wingdings"/>
              </a:rPr>
              <a:t></a:t>
            </a:r>
            <a:endParaRPr lang="de-DE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Toy &amp; Full MC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mtClean="0"/>
              <a:t>Assumption: </a:t>
            </a:r>
            <a:r>
              <a:rPr lang="de-DE" smtClean="0">
                <a:solidFill>
                  <a:srgbClr val="0070C0"/>
                </a:solidFill>
              </a:rPr>
              <a:t>tracking, neutral reco, PID &amp; event building</a:t>
            </a:r>
            <a:r>
              <a:rPr lang="de-DE" smtClean="0"/>
              <a:t> works</a:t>
            </a:r>
          </a:p>
          <a:p>
            <a:endParaRPr lang="de-DE" sz="1000" smtClean="0"/>
          </a:p>
          <a:p>
            <a:r>
              <a:rPr lang="de-DE" smtClean="0">
                <a:solidFill>
                  <a:srgbClr val="0070C0"/>
                </a:solidFill>
              </a:rPr>
              <a:t>Toy MC </a:t>
            </a:r>
            <a:r>
              <a:rPr lang="de-DE" i="1" smtClean="0">
                <a:solidFill>
                  <a:schemeClr val="accent6">
                    <a:lumMod val="75000"/>
                  </a:schemeClr>
                </a:solidFill>
              </a:rPr>
              <a:t>(50k each signal, 500k DPM)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mtClean="0">
                <a:solidFill>
                  <a:srgbClr val="0070C0"/>
                </a:solidFill>
              </a:rPr>
              <a:t>Find principal potential </a:t>
            </a:r>
            <a:r>
              <a:rPr lang="de-DE" smtClean="0"/>
              <a:t>under defined conditions</a:t>
            </a:r>
          </a:p>
          <a:p>
            <a:pPr lvl="1"/>
            <a:r>
              <a:rPr lang="de-DE" smtClean="0"/>
              <a:t>Tracking: </a:t>
            </a:r>
            <a:r>
              <a:rPr lang="el-GR" smtClean="0">
                <a:solidFill>
                  <a:srgbClr val="008000"/>
                </a:solidFill>
                <a:latin typeface="Calibri"/>
              </a:rPr>
              <a:t>ε</a:t>
            </a:r>
            <a:r>
              <a:rPr lang="de-DE" baseline="-25000" smtClean="0">
                <a:solidFill>
                  <a:srgbClr val="008000"/>
                </a:solidFill>
              </a:rPr>
              <a:t>trk</a:t>
            </a:r>
            <a:r>
              <a:rPr lang="de-DE" smtClean="0">
                <a:solidFill>
                  <a:srgbClr val="008000"/>
                </a:solidFill>
              </a:rPr>
              <a:t> = 95%, </a:t>
            </a:r>
            <a:r>
              <a:rPr lang="el-GR">
                <a:solidFill>
                  <a:srgbClr val="008000"/>
                </a:solidFill>
                <a:latin typeface="Calibri"/>
              </a:rPr>
              <a:t>Δ</a:t>
            </a:r>
            <a:r>
              <a:rPr lang="de-DE" smtClean="0">
                <a:solidFill>
                  <a:srgbClr val="008000"/>
                </a:solidFill>
              </a:rPr>
              <a:t>p/p = 5%, </a:t>
            </a:r>
            <a:r>
              <a:rPr lang="el-GR" smtClean="0">
                <a:solidFill>
                  <a:srgbClr val="008000"/>
                </a:solidFill>
                <a:latin typeface="Calibri"/>
              </a:rPr>
              <a:t>Δ</a:t>
            </a:r>
            <a:r>
              <a:rPr lang="el-GR" smtClean="0">
                <a:solidFill>
                  <a:srgbClr val="008000"/>
                </a:solidFill>
              </a:rPr>
              <a:t>θ</a:t>
            </a:r>
            <a:r>
              <a:rPr lang="de-DE" smtClean="0">
                <a:solidFill>
                  <a:srgbClr val="008000"/>
                </a:solidFill>
              </a:rPr>
              <a:t> = </a:t>
            </a:r>
            <a:r>
              <a:rPr lang="el-GR" smtClean="0">
                <a:solidFill>
                  <a:srgbClr val="008000"/>
                </a:solidFill>
                <a:latin typeface="Calibri"/>
              </a:rPr>
              <a:t>Δ</a:t>
            </a:r>
            <a:r>
              <a:rPr lang="el-GR">
                <a:solidFill>
                  <a:srgbClr val="008000"/>
                </a:solidFill>
              </a:rPr>
              <a:t>φ</a:t>
            </a:r>
            <a:r>
              <a:rPr lang="de-DE" smtClean="0">
                <a:solidFill>
                  <a:srgbClr val="008000"/>
                </a:solidFill>
              </a:rPr>
              <a:t> = 1 mrad</a:t>
            </a:r>
          </a:p>
          <a:p>
            <a:pPr lvl="1"/>
            <a:r>
              <a:rPr lang="de-DE" smtClean="0"/>
              <a:t>PID: </a:t>
            </a:r>
            <a:r>
              <a:rPr lang="el-GR" smtClean="0">
                <a:solidFill>
                  <a:srgbClr val="008000"/>
                </a:solidFill>
                <a:latin typeface="Calibri"/>
              </a:rPr>
              <a:t>ε</a:t>
            </a:r>
            <a:r>
              <a:rPr lang="de-DE" baseline="-25000" smtClean="0">
                <a:solidFill>
                  <a:srgbClr val="008000"/>
                </a:solidFill>
              </a:rPr>
              <a:t>PID</a:t>
            </a:r>
            <a:r>
              <a:rPr lang="de-DE" smtClean="0">
                <a:solidFill>
                  <a:srgbClr val="008000"/>
                </a:solidFill>
              </a:rPr>
              <a:t> = 95%, mis-ID = 5%</a:t>
            </a:r>
          </a:p>
          <a:p>
            <a:pPr lvl="1"/>
            <a:r>
              <a:rPr lang="de-DE" smtClean="0"/>
              <a:t>Neutrals: </a:t>
            </a:r>
            <a:r>
              <a:rPr lang="el-GR" smtClean="0">
                <a:solidFill>
                  <a:srgbClr val="008000"/>
                </a:solidFill>
                <a:latin typeface="Calibri"/>
              </a:rPr>
              <a:t>Δ</a:t>
            </a:r>
            <a:r>
              <a:rPr lang="de-DE" smtClean="0">
                <a:solidFill>
                  <a:srgbClr val="008000"/>
                </a:solidFill>
              </a:rPr>
              <a:t>E/E = 5%, </a:t>
            </a:r>
            <a:r>
              <a:rPr lang="el-GR">
                <a:solidFill>
                  <a:srgbClr val="008000"/>
                </a:solidFill>
                <a:latin typeface="Calibri"/>
              </a:rPr>
              <a:t>Δ</a:t>
            </a:r>
            <a:r>
              <a:rPr lang="el-GR">
                <a:solidFill>
                  <a:srgbClr val="008000"/>
                </a:solidFill>
              </a:rPr>
              <a:t>θ</a:t>
            </a:r>
            <a:r>
              <a:rPr lang="de-DE">
                <a:solidFill>
                  <a:srgbClr val="008000"/>
                </a:solidFill>
              </a:rPr>
              <a:t> = </a:t>
            </a:r>
            <a:r>
              <a:rPr lang="el-GR">
                <a:solidFill>
                  <a:srgbClr val="008000"/>
                </a:solidFill>
                <a:latin typeface="Calibri"/>
              </a:rPr>
              <a:t>Δ</a:t>
            </a:r>
            <a:r>
              <a:rPr lang="el-GR">
                <a:solidFill>
                  <a:srgbClr val="008000"/>
                </a:solidFill>
              </a:rPr>
              <a:t>φ</a:t>
            </a:r>
            <a:r>
              <a:rPr lang="de-DE">
                <a:solidFill>
                  <a:srgbClr val="008000"/>
                </a:solidFill>
              </a:rPr>
              <a:t> = </a:t>
            </a:r>
            <a:r>
              <a:rPr lang="de-DE" smtClean="0">
                <a:solidFill>
                  <a:srgbClr val="008000"/>
                </a:solidFill>
              </a:rPr>
              <a:t>3 mrad</a:t>
            </a:r>
            <a:endParaRPr lang="de-DE">
              <a:solidFill>
                <a:srgbClr val="008000"/>
              </a:solidFill>
            </a:endParaRPr>
          </a:p>
          <a:p>
            <a:pPr marL="57150" indent="0">
              <a:buNone/>
            </a:pPr>
            <a:endParaRPr lang="de-DE" sz="1000"/>
          </a:p>
          <a:p>
            <a:r>
              <a:rPr lang="de-DE" smtClean="0">
                <a:solidFill>
                  <a:srgbClr val="0070C0"/>
                </a:solidFill>
              </a:rPr>
              <a:t>Full MC </a:t>
            </a:r>
            <a:r>
              <a:rPr lang="de-DE" i="1" smtClean="0">
                <a:solidFill>
                  <a:schemeClr val="accent6">
                    <a:lumMod val="75000"/>
                  </a:schemeClr>
                </a:solidFill>
              </a:rPr>
              <a:t>(500k each signal, 1M DPM)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mtClean="0">
                <a:solidFill>
                  <a:srgbClr val="0070C0"/>
                </a:solidFill>
              </a:rPr>
              <a:t>More realistic</a:t>
            </a:r>
            <a:r>
              <a:rPr lang="de-DE" smtClean="0"/>
              <a:t>, but stick to the current sotware</a:t>
            </a:r>
          </a:p>
          <a:p>
            <a:pPr lvl="1"/>
            <a:r>
              <a:rPr lang="de-DE" smtClean="0"/>
              <a:t>PandaROOT </a:t>
            </a:r>
            <a:r>
              <a:rPr lang="de-DE" smtClean="0">
                <a:solidFill>
                  <a:srgbClr val="0070C0"/>
                </a:solidFill>
              </a:rPr>
              <a:t>release/jan14</a:t>
            </a:r>
            <a:r>
              <a:rPr lang="de-DE" smtClean="0"/>
              <a:t>, external packages </a:t>
            </a:r>
            <a:r>
              <a:rPr lang="de-DE" smtClean="0">
                <a:solidFill>
                  <a:srgbClr val="0070C0"/>
                </a:solidFill>
              </a:rPr>
              <a:t>apr13</a:t>
            </a:r>
          </a:p>
          <a:p>
            <a:pPr lvl="1"/>
            <a:r>
              <a:rPr lang="de-DE" smtClean="0"/>
              <a:t>Tracks: </a:t>
            </a:r>
            <a:r>
              <a:rPr lang="de-DE" smtClean="0">
                <a:solidFill>
                  <a:srgbClr val="008000"/>
                </a:solidFill>
              </a:rPr>
              <a:t>p &gt; 100 MeV/c</a:t>
            </a:r>
          </a:p>
          <a:p>
            <a:pPr lvl="1"/>
            <a:r>
              <a:rPr lang="de-DE" smtClean="0"/>
              <a:t>Neutrals: </a:t>
            </a:r>
            <a:r>
              <a:rPr lang="de-DE" smtClean="0">
                <a:solidFill>
                  <a:srgbClr val="008000"/>
                </a:solidFill>
              </a:rPr>
              <a:t>E &gt; 100 MeV</a:t>
            </a:r>
          </a:p>
          <a:p>
            <a:pPr lvl="1"/>
            <a:r>
              <a:rPr lang="de-DE" smtClean="0"/>
              <a:t>PID: </a:t>
            </a:r>
            <a:r>
              <a:rPr lang="de-DE" smtClean="0">
                <a:solidFill>
                  <a:srgbClr val="008000"/>
                </a:solidFill>
              </a:rPr>
              <a:t>P &gt; 10%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0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Full MC PID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de-DE" smtClean="0"/>
              <a:t>Particle Identification: </a:t>
            </a:r>
            <a:r>
              <a:rPr lang="de-DE" smtClean="0">
                <a:solidFill>
                  <a:srgbClr val="008000"/>
                </a:solidFill>
              </a:rPr>
              <a:t>P &gt; 10%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5</a:t>
            </a:fld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66854" y="2060848"/>
            <a:ext cx="9041650" cy="4248472"/>
            <a:chOff x="66854" y="2060848"/>
            <a:chExt cx="9041650" cy="424847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60848"/>
              <a:ext cx="8789941" cy="424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Gerade Verbindung 7"/>
            <p:cNvCxnSpPr/>
            <p:nvPr/>
          </p:nvCxnSpPr>
          <p:spPr>
            <a:xfrm>
              <a:off x="467544" y="3656312"/>
              <a:ext cx="8640960" cy="0"/>
            </a:xfrm>
            <a:prstGeom prst="line">
              <a:avLst/>
            </a:prstGeom>
            <a:ln w="19050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467544" y="5755833"/>
              <a:ext cx="8640960" cy="0"/>
            </a:xfrm>
            <a:prstGeom prst="line">
              <a:avLst/>
            </a:prstGeom>
            <a:ln w="19050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 rot="16200000">
              <a:off x="-173372" y="2805129"/>
              <a:ext cx="849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99"/>
                  </a:solidFill>
                </a:rPr>
                <a:t>correct</a:t>
              </a:r>
              <a:endParaRPr lang="de-DE">
                <a:solidFill>
                  <a:srgbClr val="000099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-137913" y="4893361"/>
              <a:ext cx="778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wrong</a:t>
              </a:r>
              <a:endParaRPr lang="de-DE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4067944" y="1208946"/>
            <a:ext cx="4499459" cy="1508565"/>
            <a:chOff x="4067944" y="1208946"/>
            <a:chExt cx="4499459" cy="1508565"/>
          </a:xfrm>
        </p:grpSpPr>
        <p:cxnSp>
          <p:nvCxnSpPr>
            <p:cNvPr id="14" name="Gerade Verbindung mit Pfeil 13"/>
            <p:cNvCxnSpPr/>
            <p:nvPr/>
          </p:nvCxnSpPr>
          <p:spPr>
            <a:xfrm flipH="1">
              <a:off x="4067944" y="1916832"/>
              <a:ext cx="1584176" cy="792088"/>
            </a:xfrm>
            <a:prstGeom prst="straightConnector1">
              <a:avLst/>
            </a:prstGeom>
            <a:ln w="28575"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H="1">
              <a:off x="5652120" y="1916832"/>
              <a:ext cx="576064" cy="792088"/>
            </a:xfrm>
            <a:prstGeom prst="straightConnector1">
              <a:avLst/>
            </a:prstGeom>
            <a:ln w="28575"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5174551" y="1208946"/>
              <a:ext cx="33928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smtClean="0">
                  <a:solidFill>
                    <a:srgbClr val="CC0099"/>
                  </a:solidFill>
                </a:rPr>
                <a:t>Hadron PID worse than before </a:t>
              </a:r>
            </a:p>
            <a:p>
              <a:pPr algn="ctr"/>
              <a:r>
                <a:rPr lang="de-DE" sz="2000" smtClean="0">
                  <a:solidFill>
                    <a:srgbClr val="CC0099"/>
                  </a:solidFill>
                </a:rPr>
                <a:t>due to often missing DIRC info</a:t>
              </a:r>
              <a:endParaRPr lang="de-DE" sz="2000">
                <a:solidFill>
                  <a:srgbClr val="CC0099"/>
                </a:solidFill>
              </a:endParaRP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>
              <a:off x="6870977" y="1916832"/>
              <a:ext cx="653351" cy="800679"/>
            </a:xfrm>
            <a:prstGeom prst="straightConnector1">
              <a:avLst/>
            </a:prstGeom>
            <a:ln w="28575"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23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Channel List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8436818" cy="142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6277042" y="1280335"/>
            <a:ext cx="1584176" cy="2808312"/>
          </a:xfrm>
          <a:prstGeom prst="rect">
            <a:avLst/>
          </a:prstGeom>
          <a:solidFill>
            <a:srgbClr val="99FF99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0070C0"/>
                </a:solidFill>
              </a:rPr>
              <a:t>10 Channels under investigation</a:t>
            </a:r>
          </a:p>
          <a:p>
            <a:endParaRPr lang="de-DE">
              <a:solidFill>
                <a:srgbClr val="0066FF"/>
              </a:solidFill>
            </a:endParaRPr>
          </a:p>
          <a:p>
            <a:endParaRPr lang="de-DE" smtClean="0">
              <a:solidFill>
                <a:srgbClr val="0066FF"/>
              </a:solidFill>
            </a:endParaRPr>
          </a:p>
          <a:p>
            <a:endParaRPr lang="de-DE">
              <a:solidFill>
                <a:srgbClr val="0066FF"/>
              </a:solidFill>
            </a:endParaRPr>
          </a:p>
          <a:p>
            <a:endParaRPr lang="de-DE" smtClean="0">
              <a:solidFill>
                <a:srgbClr val="0066FF"/>
              </a:solidFill>
            </a:endParaRPr>
          </a:p>
          <a:p>
            <a:endParaRPr lang="de-DE">
              <a:solidFill>
                <a:srgbClr val="0066FF"/>
              </a:solidFill>
            </a:endParaRPr>
          </a:p>
          <a:p>
            <a:endParaRPr lang="de-DE" smtClean="0">
              <a:solidFill>
                <a:srgbClr val="0066FF"/>
              </a:solidFill>
            </a:endParaRPr>
          </a:p>
          <a:p>
            <a:endParaRPr lang="de-DE">
              <a:solidFill>
                <a:srgbClr val="0066FF"/>
              </a:solidFill>
            </a:endParaRPr>
          </a:p>
          <a:p>
            <a:endParaRPr lang="de-DE" smtClean="0">
              <a:solidFill>
                <a:srgbClr val="0066FF"/>
              </a:solidFill>
            </a:endParaRPr>
          </a:p>
          <a:p>
            <a:r>
              <a:rPr lang="de-DE" smtClean="0">
                <a:solidFill>
                  <a:srgbClr val="0070C0"/>
                </a:solidFill>
              </a:rPr>
              <a:t>Data sets at 4 different center-of-mass energies</a:t>
            </a:r>
            <a:endParaRPr lang="de-DE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6" y="1268760"/>
            <a:ext cx="8652842" cy="31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Strategy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67544" y="1004534"/>
            <a:ext cx="4920885" cy="1368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de-DE" b="1" smtClean="0"/>
              <a:t>EvtGen</a:t>
            </a:r>
          </a:p>
          <a:p>
            <a:pPr algn="ctr"/>
            <a:r>
              <a:rPr lang="de-DE" sz="1600" i="1" smtClean="0"/>
              <a:t>Physics Channel 1</a:t>
            </a:r>
          </a:p>
          <a:p>
            <a:pPr algn="ctr"/>
            <a:r>
              <a:rPr lang="de-DE" sz="1600" i="1" smtClean="0"/>
              <a:t>Physics Channel 2</a:t>
            </a:r>
          </a:p>
          <a:p>
            <a:pPr algn="ctr"/>
            <a:r>
              <a:rPr lang="de-DE" sz="1600" i="1" smtClean="0"/>
              <a:t>...</a:t>
            </a:r>
          </a:p>
          <a:p>
            <a:pPr algn="ctr"/>
            <a:r>
              <a:rPr lang="de-DE" sz="1600" i="1" smtClean="0"/>
              <a:t>Physics Channel m</a:t>
            </a:r>
          </a:p>
          <a:p>
            <a:pPr algn="ctr"/>
            <a:r>
              <a:rPr lang="de-DE" b="1" smtClean="0"/>
              <a:t>DPM</a:t>
            </a:r>
          </a:p>
          <a:p>
            <a:pPr algn="ctr"/>
            <a:endParaRPr lang="de-DE" b="1" smtClean="0"/>
          </a:p>
          <a:p>
            <a:pPr algn="ctr"/>
            <a:r>
              <a:rPr lang="de-DE" sz="1600" i="1" smtClean="0"/>
              <a:t>Background</a:t>
            </a:r>
            <a:endParaRPr lang="de-DE" sz="1600" i="1"/>
          </a:p>
        </p:txBody>
      </p:sp>
      <p:sp>
        <p:nvSpPr>
          <p:cNvPr id="10" name="Rechteck 9"/>
          <p:cNvSpPr/>
          <p:nvPr/>
        </p:nvSpPr>
        <p:spPr>
          <a:xfrm>
            <a:off x="467544" y="3234826"/>
            <a:ext cx="2371948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Toy MC</a:t>
            </a:r>
            <a:endParaRPr lang="de-DE" b="1"/>
          </a:p>
        </p:txBody>
      </p:sp>
      <p:sp>
        <p:nvSpPr>
          <p:cNvPr id="11" name="Rechteck 10"/>
          <p:cNvSpPr/>
          <p:nvPr/>
        </p:nvSpPr>
        <p:spPr>
          <a:xfrm>
            <a:off x="3012166" y="3234827"/>
            <a:ext cx="2376594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Full MC</a:t>
            </a:r>
            <a:endParaRPr lang="de-DE" b="1"/>
          </a:p>
        </p:txBody>
      </p:sp>
      <p:sp>
        <p:nvSpPr>
          <p:cNvPr id="12" name="Rechteck 11"/>
          <p:cNvSpPr/>
          <p:nvPr/>
        </p:nvSpPr>
        <p:spPr>
          <a:xfrm>
            <a:off x="527889" y="4552671"/>
            <a:ext cx="1050691" cy="43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Trigger 1</a:t>
            </a:r>
            <a:endParaRPr lang="de-DE" b="1"/>
          </a:p>
        </p:txBody>
      </p:sp>
      <p:sp>
        <p:nvSpPr>
          <p:cNvPr id="13" name="Rechteck 12"/>
          <p:cNvSpPr/>
          <p:nvPr/>
        </p:nvSpPr>
        <p:spPr>
          <a:xfrm>
            <a:off x="4248303" y="4552671"/>
            <a:ext cx="1050691" cy="43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Trigger n</a:t>
            </a:r>
            <a:endParaRPr lang="de-DE" b="1"/>
          </a:p>
        </p:txBody>
      </p:sp>
      <p:sp>
        <p:nvSpPr>
          <p:cNvPr id="14" name="Rechteck 13"/>
          <p:cNvSpPr/>
          <p:nvPr/>
        </p:nvSpPr>
        <p:spPr>
          <a:xfrm>
            <a:off x="542434" y="5725124"/>
            <a:ext cx="4771105" cy="43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Trigger Decision </a:t>
            </a:r>
            <a:r>
              <a:rPr lang="de-DE" b="1" i="1" smtClean="0"/>
              <a:t>(Logical OR)</a:t>
            </a:r>
            <a:endParaRPr lang="de-DE" b="1" i="1"/>
          </a:p>
        </p:txBody>
      </p:sp>
      <p:sp>
        <p:nvSpPr>
          <p:cNvPr id="15" name="Textfeld 14"/>
          <p:cNvSpPr txBox="1"/>
          <p:nvPr/>
        </p:nvSpPr>
        <p:spPr>
          <a:xfrm>
            <a:off x="6228184" y="1148550"/>
            <a:ext cx="1995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Event Generation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i="1" smtClean="0"/>
              <a:t>Signal</a:t>
            </a:r>
            <a:endParaRPr lang="de-DE" i="1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i="1" smtClean="0"/>
              <a:t>Background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228184" y="3060828"/>
            <a:ext cx="1815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Simulation &amp;</a:t>
            </a:r>
          </a:p>
          <a:p>
            <a:r>
              <a:rPr lang="de-DE" sz="2000" smtClean="0"/>
              <a:t>Reconstruction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228184" y="4181018"/>
            <a:ext cx="27954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/>
              <a:t>Event Filtering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i="1" smtClean="0"/>
              <a:t>Combinatorics</a:t>
            </a:r>
            <a:endParaRPr lang="de-DE" i="1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i="1"/>
              <a:t>Mass Window </a:t>
            </a:r>
            <a:r>
              <a:rPr lang="de-DE" i="1" smtClean="0"/>
              <a:t>Selection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i="1" smtClean="0"/>
              <a:t>Trigger Specific Selection</a:t>
            </a:r>
            <a:br>
              <a:rPr lang="de-DE" i="1" smtClean="0"/>
            </a:br>
            <a:r>
              <a:rPr lang="de-DE" i="1" smtClean="0">
                <a:latin typeface="Arev Sans"/>
                <a:ea typeface="Arev Sans"/>
              </a:rPr>
              <a:t>→ </a:t>
            </a:r>
            <a:r>
              <a:rPr lang="de-DE" i="1"/>
              <a:t>Event T</a:t>
            </a:r>
            <a:r>
              <a:rPr lang="de-DE" i="1" smtClean="0"/>
              <a:t>agging</a:t>
            </a:r>
          </a:p>
        </p:txBody>
      </p:sp>
      <p:sp>
        <p:nvSpPr>
          <p:cNvPr id="18" name="Rechteck 17"/>
          <p:cNvSpPr/>
          <p:nvPr/>
        </p:nvSpPr>
        <p:spPr>
          <a:xfrm>
            <a:off x="1673443" y="4552671"/>
            <a:ext cx="1050691" cy="43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Trigger 2</a:t>
            </a:r>
            <a:endParaRPr lang="de-DE" b="1"/>
          </a:p>
        </p:txBody>
      </p:sp>
      <p:sp>
        <p:nvSpPr>
          <p:cNvPr id="19" name="Textfeld 18"/>
          <p:cNvSpPr txBox="1"/>
          <p:nvPr/>
        </p:nvSpPr>
        <p:spPr>
          <a:xfrm>
            <a:off x="3880183" y="458402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...</a:t>
            </a:r>
            <a:endParaRPr lang="de-DE" b="1"/>
          </a:p>
        </p:txBody>
      </p:sp>
      <p:sp>
        <p:nvSpPr>
          <p:cNvPr id="20" name="Pfeil nach unten 19"/>
          <p:cNvSpPr/>
          <p:nvPr/>
        </p:nvSpPr>
        <p:spPr>
          <a:xfrm>
            <a:off x="995942" y="5077052"/>
            <a:ext cx="216024" cy="494764"/>
          </a:xfrm>
          <a:prstGeom prst="down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21" name="Pfeil nach unten 20"/>
          <p:cNvSpPr/>
          <p:nvPr/>
        </p:nvSpPr>
        <p:spPr>
          <a:xfrm>
            <a:off x="2076062" y="5077052"/>
            <a:ext cx="216024" cy="494764"/>
          </a:xfrm>
          <a:prstGeom prst="down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22" name="Pfeil nach unten 21"/>
          <p:cNvSpPr/>
          <p:nvPr/>
        </p:nvSpPr>
        <p:spPr>
          <a:xfrm>
            <a:off x="3228190" y="5077052"/>
            <a:ext cx="216024" cy="494764"/>
          </a:xfrm>
          <a:prstGeom prst="down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23" name="Textfeld 22"/>
          <p:cNvSpPr txBox="1"/>
          <p:nvPr/>
        </p:nvSpPr>
        <p:spPr>
          <a:xfrm>
            <a:off x="6228184" y="5765194"/>
            <a:ext cx="20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Global Trigger Tag</a:t>
            </a:r>
            <a:endParaRPr lang="de-DE" sz="2000"/>
          </a:p>
        </p:txBody>
      </p:sp>
      <p:sp>
        <p:nvSpPr>
          <p:cNvPr id="24" name="Pfeil nach unten 23"/>
          <p:cNvSpPr/>
          <p:nvPr/>
        </p:nvSpPr>
        <p:spPr>
          <a:xfrm>
            <a:off x="2058059" y="3780908"/>
            <a:ext cx="1739855" cy="355391"/>
          </a:xfrm>
          <a:prstGeom prst="downArrow">
            <a:avLst>
              <a:gd name="adj1" fmla="val 30535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eschweifte Klammer links 24"/>
          <p:cNvSpPr/>
          <p:nvPr/>
        </p:nvSpPr>
        <p:spPr>
          <a:xfrm rot="5400000">
            <a:off x="2819972" y="1991863"/>
            <a:ext cx="216028" cy="4771104"/>
          </a:xfrm>
          <a:prstGeom prst="leftBrace">
            <a:avLst>
              <a:gd name="adj1" fmla="val 105010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839492" y="4552671"/>
            <a:ext cx="1050691" cy="43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Trigger 3</a:t>
            </a:r>
            <a:endParaRPr lang="de-DE" b="1"/>
          </a:p>
        </p:txBody>
      </p:sp>
      <p:sp>
        <p:nvSpPr>
          <p:cNvPr id="27" name="Pfeil nach unten 26"/>
          <p:cNvSpPr/>
          <p:nvPr/>
        </p:nvSpPr>
        <p:spPr>
          <a:xfrm>
            <a:off x="4668350" y="5077052"/>
            <a:ext cx="216024" cy="494764"/>
          </a:xfrm>
          <a:prstGeom prst="down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28" name="Geschweifte Klammer links 27"/>
          <p:cNvSpPr/>
          <p:nvPr/>
        </p:nvSpPr>
        <p:spPr>
          <a:xfrm rot="5400000">
            <a:off x="2819972" y="671212"/>
            <a:ext cx="216028" cy="4771104"/>
          </a:xfrm>
          <a:prstGeom prst="leftBrace">
            <a:avLst>
              <a:gd name="adj1" fmla="val 105010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2058059" y="2467272"/>
            <a:ext cx="1739855" cy="355391"/>
          </a:xfrm>
          <a:prstGeom prst="downArrow">
            <a:avLst>
              <a:gd name="adj1" fmla="val 30535"/>
              <a:gd name="adj2" fmla="val 50000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4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Based </a:t>
            </a:r>
            <a:r>
              <a:rPr lang="de-DE"/>
              <a:t>E</a:t>
            </a:r>
            <a:r>
              <a:rPr lang="de-DE" smtClean="0"/>
              <a:t>fficiency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2953489"/>
          </a:xfrm>
        </p:spPr>
        <p:txBody>
          <a:bodyPr>
            <a:normAutofit/>
          </a:bodyPr>
          <a:lstStyle/>
          <a:p>
            <a:r>
              <a:rPr lang="de-DE" smtClean="0"/>
              <a:t>All presented </a:t>
            </a:r>
            <a:r>
              <a:rPr lang="de-DE" smtClean="0">
                <a:solidFill>
                  <a:srgbClr val="0070C0"/>
                </a:solidFill>
              </a:rPr>
              <a:t>efficiencies are event based</a:t>
            </a:r>
          </a:p>
          <a:p>
            <a:r>
              <a:rPr lang="de-DE" smtClean="0"/>
              <a:t>In general: </a:t>
            </a:r>
            <a:r>
              <a:rPr lang="el-GR" sz="2400">
                <a:solidFill>
                  <a:srgbClr val="0070C0"/>
                </a:solidFill>
              </a:rPr>
              <a:t>ε</a:t>
            </a:r>
            <a:r>
              <a:rPr lang="de-DE" sz="2400" baseline="-25000">
                <a:solidFill>
                  <a:srgbClr val="0070C0"/>
                </a:solidFill>
              </a:rPr>
              <a:t>tot</a:t>
            </a:r>
            <a:r>
              <a:rPr lang="de-DE" sz="2400">
                <a:solidFill>
                  <a:srgbClr val="0070C0"/>
                </a:solidFill>
              </a:rPr>
              <a:t> </a:t>
            </a:r>
            <a:r>
              <a:rPr lang="de-DE" sz="2000" smtClean="0">
                <a:solidFill>
                  <a:srgbClr val="0070C0"/>
                </a:solidFill>
              </a:rPr>
              <a:t>&lt; </a:t>
            </a:r>
            <a:r>
              <a:rPr lang="de-DE" smtClean="0">
                <a:solidFill>
                  <a:srgbClr val="0070C0"/>
                </a:solidFill>
                <a:latin typeface="Arev Sans"/>
                <a:ea typeface="Arev Sans"/>
              </a:rPr>
              <a:t>∑</a:t>
            </a:r>
            <a:r>
              <a:rPr lang="el-GR" sz="2400" smtClean="0">
                <a:solidFill>
                  <a:srgbClr val="0070C0"/>
                </a:solidFill>
              </a:rPr>
              <a:t>ε</a:t>
            </a:r>
            <a:r>
              <a:rPr lang="de-DE" sz="2400" baseline="-25000" smtClean="0">
                <a:solidFill>
                  <a:srgbClr val="0070C0"/>
                </a:solidFill>
              </a:rPr>
              <a:t>trig</a:t>
            </a:r>
            <a:endParaRPr lang="de-DE" sz="2400" smtClean="0"/>
          </a:p>
          <a:p>
            <a:r>
              <a:rPr lang="de-DE" smtClean="0">
                <a:solidFill>
                  <a:srgbClr val="0070C0"/>
                </a:solidFill>
              </a:rPr>
              <a:t>Four</a:t>
            </a:r>
            <a:r>
              <a:rPr lang="de-DE" smtClean="0"/>
              <a:t> different cases:</a:t>
            </a:r>
          </a:p>
          <a:p>
            <a:pPr marL="722313" lvl="1" indent="-360363">
              <a:buFont typeface="+mj-lt"/>
              <a:buAutoNum type="arabicPeriod"/>
            </a:pPr>
            <a:r>
              <a:rPr lang="de-DE" sz="2000" i="1" smtClean="0">
                <a:solidFill>
                  <a:srgbClr val="008000"/>
                </a:solidFill>
              </a:rPr>
              <a:t>Trigger T</a:t>
            </a:r>
            <a:r>
              <a:rPr lang="de-DE" sz="2000" i="1" baseline="-25000" smtClean="0">
                <a:solidFill>
                  <a:srgbClr val="008000"/>
                </a:solidFill>
              </a:rPr>
              <a:t>X</a:t>
            </a:r>
            <a:r>
              <a:rPr lang="de-DE" sz="2000" i="1" smtClean="0">
                <a:solidFill>
                  <a:srgbClr val="008000"/>
                </a:solidFill>
              </a:rPr>
              <a:t> </a:t>
            </a:r>
            <a:r>
              <a:rPr lang="de-DE" sz="2000" smtClean="0"/>
              <a:t>tags due to </a:t>
            </a:r>
            <a:r>
              <a:rPr lang="de-DE" sz="2000" i="1" smtClean="0">
                <a:solidFill>
                  <a:srgbClr val="008000"/>
                </a:solidFill>
              </a:rPr>
              <a:t>correctly</a:t>
            </a:r>
            <a:r>
              <a:rPr lang="de-DE" sz="2000" smtClean="0"/>
              <a:t> reconstructed candidate </a:t>
            </a:r>
            <a:r>
              <a:rPr lang="de-DE" sz="2000" i="1" smtClean="0">
                <a:solidFill>
                  <a:srgbClr val="008000"/>
                </a:solidFill>
              </a:rPr>
              <a:t>X</a:t>
            </a:r>
          </a:p>
          <a:p>
            <a:pPr marL="722313" lvl="1" indent="-360363">
              <a:buFont typeface="+mj-lt"/>
              <a:buAutoNum type="arabicPeriod"/>
            </a:pPr>
            <a:r>
              <a:rPr lang="de-DE" sz="2000" i="1" smtClean="0">
                <a:solidFill>
                  <a:srgbClr val="008000"/>
                </a:solidFill>
              </a:rPr>
              <a:t>T</a:t>
            </a:r>
            <a:r>
              <a:rPr lang="de-DE" sz="2000" i="1" baseline="-25000" smtClean="0">
                <a:solidFill>
                  <a:srgbClr val="008000"/>
                </a:solidFill>
              </a:rPr>
              <a:t>X</a:t>
            </a:r>
            <a:r>
              <a:rPr lang="de-DE" sz="2000" smtClean="0">
                <a:solidFill>
                  <a:srgbClr val="008000"/>
                </a:solidFill>
              </a:rPr>
              <a:t> </a:t>
            </a:r>
            <a:r>
              <a:rPr lang="de-DE" sz="2000" smtClean="0"/>
              <a:t>tags due to </a:t>
            </a:r>
            <a:r>
              <a:rPr lang="de-DE" sz="2000" i="1" smtClean="0">
                <a:solidFill>
                  <a:srgbClr val="008000"/>
                </a:solidFill>
              </a:rPr>
              <a:t>random</a:t>
            </a:r>
            <a:r>
              <a:rPr lang="de-DE" sz="2000" smtClean="0"/>
              <a:t> cand. form event containing</a:t>
            </a:r>
            <a:r>
              <a:rPr lang="de-DE" sz="2000" i="1" smtClean="0">
                <a:solidFill>
                  <a:srgbClr val="008000"/>
                </a:solidFill>
              </a:rPr>
              <a:t> signal X</a:t>
            </a:r>
          </a:p>
          <a:p>
            <a:pPr marL="722313" lvl="1" indent="-360363">
              <a:buFont typeface="+mj-lt"/>
              <a:buAutoNum type="arabicPeriod"/>
            </a:pPr>
            <a:r>
              <a:rPr lang="de-DE" sz="2000" i="1" smtClean="0">
                <a:solidFill>
                  <a:srgbClr val="008000"/>
                </a:solidFill>
              </a:rPr>
              <a:t>T</a:t>
            </a:r>
            <a:r>
              <a:rPr lang="de-DE" sz="2000" i="1" baseline="-25000" smtClean="0">
                <a:solidFill>
                  <a:srgbClr val="0000FF"/>
                </a:solidFill>
              </a:rPr>
              <a:t>Y</a:t>
            </a:r>
            <a:r>
              <a:rPr lang="de-DE" sz="2000" smtClean="0">
                <a:solidFill>
                  <a:srgbClr val="008000"/>
                </a:solidFill>
              </a:rPr>
              <a:t> </a:t>
            </a:r>
            <a:r>
              <a:rPr lang="de-DE" sz="2000" smtClean="0"/>
              <a:t>tags due to </a:t>
            </a:r>
            <a:r>
              <a:rPr lang="de-DE" sz="2000" i="1" smtClean="0">
                <a:solidFill>
                  <a:srgbClr val="008000"/>
                </a:solidFill>
              </a:rPr>
              <a:t>random</a:t>
            </a:r>
            <a:r>
              <a:rPr lang="de-DE" sz="2000" smtClean="0"/>
              <a:t> cand. from event containing</a:t>
            </a:r>
            <a:r>
              <a:rPr lang="de-DE" sz="2000" i="1" smtClean="0">
                <a:solidFill>
                  <a:srgbClr val="008000"/>
                </a:solidFill>
              </a:rPr>
              <a:t> signal X</a:t>
            </a:r>
          </a:p>
          <a:p>
            <a:pPr marL="722313" lvl="1" indent="-360363">
              <a:buFont typeface="+mj-lt"/>
              <a:buAutoNum type="arabicPeriod"/>
            </a:pPr>
            <a:r>
              <a:rPr lang="de-DE" sz="2000" i="1" smtClean="0">
                <a:solidFill>
                  <a:srgbClr val="FF0000"/>
                </a:solidFill>
              </a:rPr>
              <a:t>T</a:t>
            </a:r>
            <a:r>
              <a:rPr lang="de-DE" sz="2000" i="1" baseline="-25000" smtClean="0">
                <a:solidFill>
                  <a:srgbClr val="FF0000"/>
                </a:solidFill>
              </a:rPr>
              <a:t>X</a:t>
            </a:r>
            <a:r>
              <a:rPr lang="de-DE" sz="2000" smtClean="0"/>
              <a:t> tags due to </a:t>
            </a:r>
            <a:r>
              <a:rPr lang="de-DE" sz="2000" i="1" smtClean="0">
                <a:solidFill>
                  <a:srgbClr val="FF0000"/>
                </a:solidFill>
              </a:rPr>
              <a:t>random</a:t>
            </a:r>
            <a:r>
              <a:rPr lang="de-DE" sz="2000" smtClean="0"/>
              <a:t> cand. from </a:t>
            </a:r>
            <a:r>
              <a:rPr lang="de-DE" sz="2000" i="1" smtClean="0">
                <a:solidFill>
                  <a:srgbClr val="FF0000"/>
                </a:solidFill>
              </a:rPr>
              <a:t>background</a:t>
            </a:r>
            <a:endParaRPr lang="de-DE" sz="2000" i="1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8</a:t>
            </a:fld>
            <a:endParaRPr lang="de-DE"/>
          </a:p>
        </p:txBody>
      </p:sp>
      <p:cxnSp>
        <p:nvCxnSpPr>
          <p:cNvPr id="40" name="Gerade Verbindung 39"/>
          <p:cNvCxnSpPr/>
          <p:nvPr/>
        </p:nvCxnSpPr>
        <p:spPr>
          <a:xfrm>
            <a:off x="323528" y="3861048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251520" y="4633100"/>
            <a:ext cx="1035410" cy="1136159"/>
            <a:chOff x="3874498" y="2004809"/>
            <a:chExt cx="1035410" cy="1136159"/>
          </a:xfrm>
        </p:grpSpPr>
        <p:cxnSp>
          <p:nvCxnSpPr>
            <p:cNvPr id="38" name="Gerade Verbindung 37"/>
            <p:cNvCxnSpPr/>
            <p:nvPr/>
          </p:nvCxnSpPr>
          <p:spPr>
            <a:xfrm>
              <a:off x="3995936" y="2492896"/>
              <a:ext cx="432048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3995936" y="2708920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3995936" y="2924944"/>
              <a:ext cx="432048" cy="0"/>
            </a:xfrm>
            <a:prstGeom prst="line">
              <a:avLst/>
            </a:prstGeom>
            <a:ln w="28575">
              <a:solidFill>
                <a:srgbClr val="008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/>
            <p:cNvSpPr txBox="1"/>
            <p:nvPr/>
          </p:nvSpPr>
          <p:spPr>
            <a:xfrm>
              <a:off x="4370978" y="2022707"/>
              <a:ext cx="53893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mtClean="0"/>
                <a:t>Evt.</a:t>
              </a:r>
            </a:p>
            <a:p>
              <a:pPr algn="ctr"/>
              <a:r>
                <a:rPr lang="de-DE" b="1" smtClean="0">
                  <a:solidFill>
                    <a:schemeClr val="accent1"/>
                  </a:solidFill>
                </a:rPr>
                <a:t>1</a:t>
              </a:r>
            </a:p>
            <a:p>
              <a:pPr algn="ctr">
                <a:lnSpc>
                  <a:spcPts val="1800"/>
                </a:lnSpc>
              </a:pPr>
              <a:r>
                <a:rPr lang="de-DE" b="1" smtClean="0">
                  <a:solidFill>
                    <a:srgbClr val="FF0000"/>
                  </a:solidFill>
                </a:rPr>
                <a:t>2</a:t>
              </a:r>
            </a:p>
            <a:p>
              <a:pPr algn="ctr">
                <a:lnSpc>
                  <a:spcPts val="1800"/>
                </a:lnSpc>
              </a:pPr>
              <a:r>
                <a:rPr lang="de-DE" b="1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47" name="Abgerundetes Rechteck 46"/>
            <p:cNvSpPr/>
            <p:nvPr/>
          </p:nvSpPr>
          <p:spPr>
            <a:xfrm>
              <a:off x="3874498" y="2004809"/>
              <a:ext cx="985980" cy="1136159"/>
            </a:xfrm>
            <a:prstGeom prst="roundRect">
              <a:avLst>
                <a:gd name="adj" fmla="val 4612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1588213" y="3933056"/>
            <a:ext cx="2592288" cy="2520280"/>
            <a:chOff x="1732229" y="188640"/>
            <a:chExt cx="2592288" cy="2520280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1732229" y="188640"/>
              <a:ext cx="2592288" cy="2520280"/>
              <a:chOff x="1187624" y="1556792"/>
              <a:chExt cx="2592288" cy="2520280"/>
            </a:xfrm>
          </p:grpSpPr>
          <p:cxnSp>
            <p:nvCxnSpPr>
              <p:cNvPr id="52" name="Gerade Verbindung mit Pfeil 51"/>
              <p:cNvCxnSpPr/>
              <p:nvPr/>
            </p:nvCxnSpPr>
            <p:spPr>
              <a:xfrm>
                <a:off x="1187624" y="3645024"/>
                <a:ext cx="259228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mit Pfeil 52"/>
              <p:cNvCxnSpPr/>
              <p:nvPr/>
            </p:nvCxnSpPr>
            <p:spPr>
              <a:xfrm flipV="1">
                <a:off x="1259632" y="2060848"/>
                <a:ext cx="0" cy="16645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hteck 53"/>
              <p:cNvSpPr/>
              <p:nvPr/>
            </p:nvSpPr>
            <p:spPr>
              <a:xfrm>
                <a:off x="1835696" y="2204863"/>
                <a:ext cx="1008112" cy="14245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5" name="Gerade Verbindung 54"/>
              <p:cNvCxnSpPr/>
              <p:nvPr/>
            </p:nvCxnSpPr>
            <p:spPr>
              <a:xfrm>
                <a:off x="1547664" y="3140968"/>
                <a:ext cx="0" cy="504056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/>
            </p:nvCxnSpPr>
            <p:spPr>
              <a:xfrm>
                <a:off x="1979712" y="3140968"/>
                <a:ext cx="0" cy="504056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/>
            </p:nvCxnSpPr>
            <p:spPr>
              <a:xfrm>
                <a:off x="3131840" y="3140968"/>
                <a:ext cx="0" cy="504056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/>
            </p:nvCxnSpPr>
            <p:spPr>
              <a:xfrm>
                <a:off x="2480036" y="3140968"/>
                <a:ext cx="0" cy="50405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/>
            </p:nvCxnSpPr>
            <p:spPr>
              <a:xfrm>
                <a:off x="2627784" y="3140968"/>
                <a:ext cx="0" cy="50405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feld 59"/>
              <p:cNvSpPr txBox="1"/>
              <p:nvPr/>
            </p:nvSpPr>
            <p:spPr>
              <a:xfrm>
                <a:off x="1219376" y="1556792"/>
                <a:ext cx="23759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i="1" smtClean="0"/>
                  <a:t>Λ</a:t>
                </a:r>
                <a:r>
                  <a:rPr lang="de-DE" sz="2000" i="1" baseline="-25000" smtClean="0"/>
                  <a:t>c</a:t>
                </a:r>
                <a:r>
                  <a:rPr lang="de-DE" sz="2000" i="1" baseline="30000"/>
                  <a:t> ±</a:t>
                </a:r>
                <a:r>
                  <a:rPr lang="de-DE" sz="2000" i="1" baseline="-25000" smtClean="0"/>
                  <a:t> </a:t>
                </a:r>
                <a:r>
                  <a:rPr lang="de-DE" sz="2000" i="1" smtClean="0"/>
                  <a:t>:    </a:t>
                </a:r>
                <a:r>
                  <a:rPr lang="el-GR" sz="2200" smtClean="0">
                    <a:latin typeface="Calibri"/>
                  </a:rPr>
                  <a:t>ε</a:t>
                </a:r>
                <a:r>
                  <a:rPr lang="de-DE" sz="2200" baseline="-25000" smtClean="0">
                    <a:latin typeface="Calibri"/>
                  </a:rPr>
                  <a:t>1</a:t>
                </a:r>
                <a:r>
                  <a:rPr lang="de-DE" sz="2000" smtClean="0">
                    <a:latin typeface="Calibri"/>
                  </a:rPr>
                  <a:t> = 2/3 = 66%</a:t>
                </a:r>
                <a:endParaRPr lang="de-DE" sz="2000"/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2731251" y="3676962"/>
                <a:ext cx="9557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smtClean="0"/>
                  <a:t>m(pK</a:t>
                </a:r>
                <a:r>
                  <a:rPr lang="el-GR" sz="2000" smtClean="0"/>
                  <a:t>π</a:t>
                </a:r>
                <a:r>
                  <a:rPr lang="de-DE" sz="2000" smtClean="0"/>
                  <a:t>)</a:t>
                </a:r>
                <a:endParaRPr lang="de-DE" sz="2000" baseline="-25000"/>
              </a:p>
            </p:txBody>
          </p:sp>
          <p:cxnSp>
            <p:nvCxnSpPr>
              <p:cNvPr id="62" name="Gerade Verbindung 61"/>
              <p:cNvCxnSpPr/>
              <p:nvPr/>
            </p:nvCxnSpPr>
            <p:spPr>
              <a:xfrm>
                <a:off x="3491880" y="3140968"/>
                <a:ext cx="0" cy="504056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/>
            </p:nvCxnSpPr>
            <p:spPr>
              <a:xfrm>
                <a:off x="3059832" y="3140968"/>
                <a:ext cx="0" cy="504056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feld 50"/>
            <p:cNvSpPr txBox="1"/>
            <p:nvPr/>
          </p:nvSpPr>
          <p:spPr>
            <a:xfrm>
              <a:off x="2373619" y="836712"/>
              <a:ext cx="938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tag: </a:t>
              </a:r>
              <a:r>
                <a:rPr lang="de-DE" b="1" smtClean="0">
                  <a:solidFill>
                    <a:srgbClr val="0070C0"/>
                  </a:solidFill>
                </a:rPr>
                <a:t>1</a:t>
              </a:r>
              <a:r>
                <a:rPr lang="de-DE"/>
                <a:t>,</a:t>
              </a:r>
              <a:r>
                <a:rPr lang="de-DE" smtClean="0">
                  <a:solidFill>
                    <a:srgbClr val="0070C0"/>
                  </a:solidFill>
                </a:rPr>
                <a:t> </a:t>
              </a:r>
              <a:r>
                <a:rPr lang="de-DE" b="1" smtClean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4499992" y="3934217"/>
            <a:ext cx="2592288" cy="2519119"/>
            <a:chOff x="4788024" y="189801"/>
            <a:chExt cx="2592288" cy="2519119"/>
          </a:xfrm>
        </p:grpSpPr>
        <p:grpSp>
          <p:nvGrpSpPr>
            <p:cNvPr id="65" name="Gruppieren 64"/>
            <p:cNvGrpSpPr/>
            <p:nvPr/>
          </p:nvGrpSpPr>
          <p:grpSpPr>
            <a:xfrm>
              <a:off x="4788024" y="189801"/>
              <a:ext cx="2592288" cy="2519119"/>
              <a:chOff x="4499992" y="1557953"/>
              <a:chExt cx="2592288" cy="2519119"/>
            </a:xfrm>
          </p:grpSpPr>
          <p:cxnSp>
            <p:nvCxnSpPr>
              <p:cNvPr id="67" name="Gerade Verbindung mit Pfeil 66"/>
              <p:cNvCxnSpPr/>
              <p:nvPr/>
            </p:nvCxnSpPr>
            <p:spPr>
              <a:xfrm>
                <a:off x="4499992" y="3645023"/>
                <a:ext cx="259228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mit Pfeil 67"/>
              <p:cNvCxnSpPr/>
              <p:nvPr/>
            </p:nvCxnSpPr>
            <p:spPr>
              <a:xfrm flipV="1">
                <a:off x="4572000" y="2060847"/>
                <a:ext cx="0" cy="16645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hteck 68"/>
              <p:cNvSpPr/>
              <p:nvPr/>
            </p:nvSpPr>
            <p:spPr>
              <a:xfrm>
                <a:off x="5148064" y="2204862"/>
                <a:ext cx="1008112" cy="14245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0" name="Gerade Verbindung 69"/>
              <p:cNvCxnSpPr/>
              <p:nvPr/>
            </p:nvCxnSpPr>
            <p:spPr>
              <a:xfrm>
                <a:off x="6012160" y="3140967"/>
                <a:ext cx="0" cy="504056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70"/>
              <p:cNvCxnSpPr/>
              <p:nvPr/>
            </p:nvCxnSpPr>
            <p:spPr>
              <a:xfrm>
                <a:off x="6300192" y="3140968"/>
                <a:ext cx="0" cy="504056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/>
              <p:cNvCxnSpPr/>
              <p:nvPr/>
            </p:nvCxnSpPr>
            <p:spPr>
              <a:xfrm>
                <a:off x="4788024" y="3125403"/>
                <a:ext cx="0" cy="50405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feld 72"/>
              <p:cNvSpPr txBox="1"/>
              <p:nvPr/>
            </p:nvSpPr>
            <p:spPr>
              <a:xfrm>
                <a:off x="4532345" y="1557953"/>
                <a:ext cx="234391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i="1" smtClean="0"/>
                  <a:t>D</a:t>
                </a:r>
                <a:r>
                  <a:rPr lang="de-DE" sz="2000" i="1" baseline="-25000" smtClean="0"/>
                  <a:t>s</a:t>
                </a:r>
                <a:r>
                  <a:rPr lang="de-DE" sz="2000" i="1" baseline="30000">
                    <a:latin typeface="Calibri"/>
                  </a:rPr>
                  <a:t>±</a:t>
                </a:r>
                <a:r>
                  <a:rPr lang="de-DE" sz="2000" i="1" baseline="30000" smtClean="0"/>
                  <a:t> </a:t>
                </a:r>
                <a:r>
                  <a:rPr lang="de-DE" sz="2000" i="1" smtClean="0"/>
                  <a:t>:    </a:t>
                </a:r>
                <a:r>
                  <a:rPr lang="el-GR" sz="2200" smtClean="0"/>
                  <a:t>ε</a:t>
                </a:r>
                <a:r>
                  <a:rPr lang="de-DE" sz="2200" baseline="-25000" smtClean="0"/>
                  <a:t>2</a:t>
                </a:r>
                <a:r>
                  <a:rPr lang="de-DE" sz="2000" smtClean="0"/>
                  <a:t> </a:t>
                </a:r>
                <a:r>
                  <a:rPr lang="de-DE" sz="2000"/>
                  <a:t>= </a:t>
                </a:r>
                <a:r>
                  <a:rPr lang="de-DE" sz="2000" smtClean="0"/>
                  <a:t>1/3 </a:t>
                </a:r>
                <a:r>
                  <a:rPr lang="de-DE" sz="2000"/>
                  <a:t>= </a:t>
                </a:r>
                <a:r>
                  <a:rPr lang="de-DE" sz="2000" smtClean="0"/>
                  <a:t>33%</a:t>
                </a: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6066165" y="3676962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smtClean="0"/>
                  <a:t>m(KK</a:t>
                </a:r>
                <a:r>
                  <a:rPr lang="el-GR" sz="2000" smtClean="0"/>
                  <a:t>π</a:t>
                </a:r>
                <a:r>
                  <a:rPr lang="de-DE" sz="2000" smtClean="0"/>
                  <a:t>)</a:t>
                </a:r>
                <a:endParaRPr lang="de-DE" sz="2000" baseline="-25000" smtClean="0"/>
              </a:p>
            </p:txBody>
          </p:sp>
          <p:cxnSp>
            <p:nvCxnSpPr>
              <p:cNvPr id="75" name="Gerade Verbindung 74"/>
              <p:cNvCxnSpPr/>
              <p:nvPr/>
            </p:nvCxnSpPr>
            <p:spPr>
              <a:xfrm>
                <a:off x="5004048" y="3140967"/>
                <a:ext cx="0" cy="504056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75"/>
              <p:cNvCxnSpPr/>
              <p:nvPr/>
            </p:nvCxnSpPr>
            <p:spPr>
              <a:xfrm>
                <a:off x="6660232" y="3140968"/>
                <a:ext cx="0" cy="50405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feld 65"/>
            <p:cNvSpPr txBox="1"/>
            <p:nvPr/>
          </p:nvSpPr>
          <p:spPr>
            <a:xfrm>
              <a:off x="5436096" y="836712"/>
              <a:ext cx="710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tag: </a:t>
              </a:r>
              <a:r>
                <a:rPr lang="de-DE" b="1" smtClean="0">
                  <a:solidFill>
                    <a:srgbClr val="0070C0"/>
                  </a:solidFill>
                </a:rPr>
                <a:t>1</a:t>
              </a:r>
              <a:endParaRPr lang="de-DE" b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77" name="Textfeld 76"/>
          <p:cNvSpPr txBox="1"/>
          <p:nvPr/>
        </p:nvSpPr>
        <p:spPr>
          <a:xfrm>
            <a:off x="7164288" y="4747791"/>
            <a:ext cx="1805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smtClean="0"/>
              <a:t>ε</a:t>
            </a:r>
            <a:r>
              <a:rPr lang="de-DE" sz="2000" baseline="-25000" smtClean="0"/>
              <a:t>tot</a:t>
            </a:r>
            <a:r>
              <a:rPr lang="de-DE" sz="2000" smtClean="0"/>
              <a:t> = 2/3 = 66%</a:t>
            </a:r>
          </a:p>
          <a:p>
            <a:r>
              <a:rPr lang="de-DE" sz="2000"/>
              <a:t> </a:t>
            </a:r>
            <a:r>
              <a:rPr lang="de-DE" sz="2000" smtClean="0"/>
              <a:t>       &lt; </a:t>
            </a:r>
            <a:r>
              <a:rPr lang="el-GR" sz="2200" smtClean="0"/>
              <a:t>ε</a:t>
            </a:r>
            <a:r>
              <a:rPr lang="de-DE" sz="2000" baseline="-25000"/>
              <a:t>1</a:t>
            </a:r>
            <a:r>
              <a:rPr lang="de-DE" sz="2000" smtClean="0"/>
              <a:t> + </a:t>
            </a:r>
            <a:r>
              <a:rPr lang="el-GR" sz="2200" smtClean="0"/>
              <a:t>ε</a:t>
            </a:r>
            <a:r>
              <a:rPr lang="de-DE" sz="2000" baseline="-25000"/>
              <a:t>2</a:t>
            </a:r>
            <a:r>
              <a:rPr lang="de-DE" sz="2000" smtClean="0"/>
              <a:t> </a:t>
            </a:r>
            <a:endParaRPr lang="de-DE" sz="2000"/>
          </a:p>
        </p:txBody>
      </p:sp>
      <p:sp>
        <p:nvSpPr>
          <p:cNvPr id="7" name="Geschweifte Klammer rechts 6"/>
          <p:cNvSpPr/>
          <p:nvPr/>
        </p:nvSpPr>
        <p:spPr>
          <a:xfrm>
            <a:off x="8017836" y="2204864"/>
            <a:ext cx="124754" cy="6184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142590" y="2339588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>
                <a:solidFill>
                  <a:srgbClr val="0070C0"/>
                </a:solidFill>
              </a:rPr>
              <a:t>ε</a:t>
            </a:r>
            <a:r>
              <a:rPr lang="de-DE" sz="2000" baseline="-25000">
                <a:solidFill>
                  <a:srgbClr val="0070C0"/>
                </a:solidFill>
              </a:rPr>
              <a:t>X</a:t>
            </a:r>
            <a:endParaRPr lang="de-DE" sz="2000"/>
          </a:p>
        </p:txBody>
      </p:sp>
      <p:sp>
        <p:nvSpPr>
          <p:cNvPr id="78" name="Textfeld 77"/>
          <p:cNvSpPr txBox="1"/>
          <p:nvPr/>
        </p:nvSpPr>
        <p:spPr>
          <a:xfrm>
            <a:off x="8603301" y="2491988"/>
            <a:ext cx="50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>
                <a:solidFill>
                  <a:srgbClr val="0070C0"/>
                </a:solidFill>
              </a:rPr>
              <a:t>ε</a:t>
            </a:r>
            <a:r>
              <a:rPr lang="de-DE" sz="2000" baseline="-25000" smtClean="0">
                <a:solidFill>
                  <a:srgbClr val="0070C0"/>
                </a:solidFill>
              </a:rPr>
              <a:t>tot</a:t>
            </a:r>
            <a:endParaRPr lang="de-DE" sz="2000"/>
          </a:p>
        </p:txBody>
      </p:sp>
      <p:sp>
        <p:nvSpPr>
          <p:cNvPr id="79" name="Geschweifte Klammer rechts 78"/>
          <p:cNvSpPr/>
          <p:nvPr/>
        </p:nvSpPr>
        <p:spPr>
          <a:xfrm>
            <a:off x="8511818" y="2204864"/>
            <a:ext cx="124754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3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Selection Optimisation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r>
              <a:rPr lang="de-DE" smtClean="0">
                <a:solidFill>
                  <a:srgbClr val="0070C0"/>
                </a:solidFill>
              </a:rPr>
              <a:t>Four different selection approaches </a:t>
            </a:r>
            <a:r>
              <a:rPr lang="de-DE" smtClean="0"/>
              <a:t>have been studied</a:t>
            </a:r>
            <a:endParaRPr lang="de-DE"/>
          </a:p>
          <a:p>
            <a:pPr lvl="1"/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Preselection</a:t>
            </a:r>
          </a:p>
          <a:p>
            <a:pPr lvl="2"/>
            <a:r>
              <a:rPr lang="de-DE" smtClean="0"/>
              <a:t>Combinatorics</a:t>
            </a:r>
          </a:p>
          <a:p>
            <a:pPr lvl="2"/>
            <a:r>
              <a:rPr lang="de-DE" smtClean="0">
                <a:solidFill>
                  <a:srgbClr val="0070C0"/>
                </a:solidFill>
              </a:rPr>
              <a:t>Mass window cut </a:t>
            </a:r>
            <a:r>
              <a:rPr lang="de-DE" smtClean="0">
                <a:solidFill>
                  <a:srgbClr val="0070C0"/>
                </a:solidFill>
                <a:ea typeface="Verdana" panose="020B0604030504040204" pitchFamily="34" charset="0"/>
              </a:rPr>
              <a:t>±8</a:t>
            </a:r>
            <a:r>
              <a:rPr lang="el-GR" smtClean="0">
                <a:solidFill>
                  <a:srgbClr val="0070C0"/>
                </a:solidFill>
                <a:ea typeface="Verdana" panose="020B0604030504040204" pitchFamily="34" charset="0"/>
              </a:rPr>
              <a:t>σ</a:t>
            </a:r>
            <a:r>
              <a:rPr lang="de-DE" smtClean="0">
                <a:solidFill>
                  <a:srgbClr val="0070C0"/>
                </a:solidFill>
                <a:ea typeface="Verdana" panose="020B0604030504040204" pitchFamily="34" charset="0"/>
              </a:rPr>
              <a:t> </a:t>
            </a:r>
            <a:r>
              <a:rPr lang="de-DE" smtClean="0">
                <a:ea typeface="Verdana" panose="020B0604030504040204" pitchFamily="34" charset="0"/>
              </a:rPr>
              <a:t>around nominal mass</a:t>
            </a:r>
            <a:endParaRPr lang="de-DE">
              <a:ea typeface="Verdana" panose="020B0604030504040204" pitchFamily="34" charset="0"/>
            </a:endParaRPr>
          </a:p>
          <a:p>
            <a:pPr lvl="1"/>
            <a:r>
              <a:rPr lang="de-DE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High Signal </a:t>
            </a:r>
            <a:r>
              <a:rPr lang="de-DE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E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fficiency </a:t>
            </a:r>
            <a:r>
              <a:rPr lang="de-DE" i="1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(manually)</a:t>
            </a:r>
          </a:p>
          <a:p>
            <a:pPr lvl="2"/>
            <a:r>
              <a:rPr lang="de-DE" smtClean="0">
                <a:solidFill>
                  <a:srgbClr val="0070C0"/>
                </a:solidFill>
                <a:ea typeface="Verdana" panose="020B0604030504040204" pitchFamily="34" charset="0"/>
              </a:rPr>
              <a:t>Retain 90% of efficiency </a:t>
            </a:r>
            <a:r>
              <a:rPr lang="de-DE" smtClean="0">
                <a:ea typeface="Verdana" panose="020B0604030504040204" pitchFamily="34" charset="0"/>
              </a:rPr>
              <a:t>per trigger line w.r.t. preseletion</a:t>
            </a:r>
            <a:endParaRPr lang="de-DE">
              <a:ea typeface="Verdana" panose="020B0604030504040204" pitchFamily="34" charset="0"/>
            </a:endParaRPr>
          </a:p>
          <a:p>
            <a:pPr lvl="1"/>
            <a:r>
              <a:rPr lang="de-DE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High Background </a:t>
            </a:r>
            <a:r>
              <a:rPr lang="de-DE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S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uppression </a:t>
            </a:r>
            <a:r>
              <a:rPr lang="de-DE" i="1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</a:rPr>
              <a:t>(manually)</a:t>
            </a:r>
          </a:p>
          <a:p>
            <a:pPr lvl="2"/>
            <a:r>
              <a:rPr lang="de-DE" smtClean="0">
                <a:solidFill>
                  <a:srgbClr val="0070C0"/>
                </a:solidFill>
                <a:ea typeface="Verdana" panose="020B0604030504040204" pitchFamily="34" charset="0"/>
              </a:rPr>
              <a:t>Reject 99.9% DPM </a:t>
            </a:r>
            <a:r>
              <a:rPr lang="de-DE">
                <a:ea typeface="Verdana" panose="020B0604030504040204" pitchFamily="34" charset="0"/>
              </a:rPr>
              <a:t>in total </a:t>
            </a:r>
            <a:r>
              <a:rPr lang="de-DE" smtClean="0">
                <a:ea typeface="Verdana" panose="020B0604030504040204" pitchFamily="34" charset="0"/>
              </a:rPr>
              <a:t>(</a:t>
            </a:r>
            <a:r>
              <a:rPr lang="de-DE">
                <a:ea typeface="Verdana" panose="020B0604030504040204" pitchFamily="34" charset="0"/>
              </a:rPr>
              <a:t>all triggers simultaneous) </a:t>
            </a:r>
            <a:endParaRPr lang="de-DE" smtClean="0">
              <a:ea typeface="Verdana" panose="020B0604030504040204" pitchFamily="34" charset="0"/>
            </a:endParaRPr>
          </a:p>
          <a:p>
            <a:pPr lvl="1"/>
            <a:r>
              <a:rPr lang="de-DE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TMVA based</a:t>
            </a:r>
          </a:p>
          <a:p>
            <a:pPr lvl="2"/>
            <a:r>
              <a:rPr lang="de-DE" smtClean="0">
                <a:ea typeface="Verdana" panose="020B0604030504040204" pitchFamily="34" charset="0"/>
              </a:rPr>
              <a:t>Classification problem in </a:t>
            </a:r>
            <a:r>
              <a:rPr lang="de-DE" smtClean="0">
                <a:solidFill>
                  <a:srgbClr val="0070C0"/>
                </a:solidFill>
                <a:ea typeface="Verdana" panose="020B0604030504040204" pitchFamily="34" charset="0"/>
              </a:rPr>
              <a:t>multi-dimensional parameter space</a:t>
            </a:r>
          </a:p>
          <a:p>
            <a:pPr lvl="2"/>
            <a:r>
              <a:rPr lang="de-DE" smtClean="0">
                <a:ea typeface="Verdana" panose="020B0604030504040204" pitchFamily="34" charset="0"/>
              </a:rPr>
              <a:t>Proper handling of </a:t>
            </a:r>
            <a:r>
              <a:rPr lang="de-DE" smtClean="0">
                <a:solidFill>
                  <a:srgbClr val="0070C0"/>
                </a:solidFill>
                <a:ea typeface="Verdana" panose="020B0604030504040204" pitchFamily="34" charset="0"/>
              </a:rPr>
              <a:t>correlations between observables</a:t>
            </a:r>
          </a:p>
          <a:p>
            <a:pPr lvl="2"/>
            <a:endParaRPr lang="de-DE">
              <a:ea typeface="Verdana" panose="020B0604030504040204" pitchFamily="34" charset="0"/>
            </a:endParaRPr>
          </a:p>
          <a:p>
            <a:r>
              <a:rPr lang="de-DE" smtClean="0">
                <a:solidFill>
                  <a:srgbClr val="CC0099"/>
                </a:solidFill>
                <a:ea typeface="Verdana" panose="020B0604030504040204" pitchFamily="34" charset="0"/>
              </a:rPr>
              <a:t>Each trigger line @ each energy </a:t>
            </a:r>
            <a:r>
              <a:rPr lang="de-DE" smtClean="0">
                <a:solidFill>
                  <a:srgbClr val="CC0099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CC0099"/>
                </a:solidFill>
                <a:ea typeface="Verdana" panose="020B0604030504040204" pitchFamily="34" charset="0"/>
              </a:rPr>
              <a:t> individual optimisation!</a:t>
            </a:r>
            <a:endParaRPr lang="de-DE">
              <a:solidFill>
                <a:srgbClr val="CC0099"/>
              </a:solidFill>
              <a:ea typeface="Verdana" panose="020B060403050404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CM Mar.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6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1377</Words>
  <Application>Microsoft Office PowerPoint</Application>
  <PresentationFormat>Bildschirmpräsentation (4:3)</PresentationFormat>
  <Paragraphs>357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Times New Roman</vt:lpstr>
      <vt:lpstr>Calibri</vt:lpstr>
      <vt:lpstr>Arev Sans</vt:lpstr>
      <vt:lpstr>Wingdings</vt:lpstr>
      <vt:lpstr>Verdana</vt:lpstr>
      <vt:lpstr>Larissa-Design</vt:lpstr>
      <vt:lpstr>PANDA Software Trigger Status Report</vt:lpstr>
      <vt:lpstr>Status Report about to be released</vt:lpstr>
      <vt:lpstr>Definition of Software Trigger Task</vt:lpstr>
      <vt:lpstr>Toy &amp; Full MC</vt:lpstr>
      <vt:lpstr>Full MC PID</vt:lpstr>
      <vt:lpstr>Channel List</vt:lpstr>
      <vt:lpstr>Strategy</vt:lpstr>
      <vt:lpstr>Event Based Efficiency</vt:lpstr>
      <vt:lpstr>Selection Optimisation</vt:lpstr>
      <vt:lpstr>Observables</vt:lpstr>
      <vt:lpstr>Identification of Selection Observables</vt:lpstr>
      <vt:lpstr>Selection Example</vt:lpstr>
      <vt:lpstr>Toy MC – High Efficiency Algorithms</vt:lpstr>
      <vt:lpstr>The 10 Trigger Lines (e.g. Ds data @ 5.5GeV)</vt:lpstr>
      <vt:lpstr>Toy MC Example – Preselection</vt:lpstr>
      <vt:lpstr>Toy MC Example – High Efficiency</vt:lpstr>
      <vt:lpstr>Toy MC Example – High Suppression</vt:lpstr>
      <vt:lpstr>Toy MC – Efficiency Summary</vt:lpstr>
      <vt:lpstr>Toy MC – Relative Efficiencies</vt:lpstr>
      <vt:lpstr>Full MC – Efficiency Summary</vt:lpstr>
      <vt:lpstr>Full MC – Relative Efficiencies</vt:lpstr>
      <vt:lpstr>Interesting observation...</vt:lpstr>
      <vt:lpstr>Summary/Conclusion</vt:lpstr>
      <vt:lpstr>Open issues/next steps</vt:lpstr>
      <vt:lpstr>BACKUP</vt:lpstr>
      <vt:lpstr>Software Trigger within Trigger System</vt:lpstr>
      <vt:lpstr>Full MC Tracking - Discrepancy!</vt:lpstr>
      <vt:lpstr>Full MC Example – Preselection</vt:lpstr>
      <vt:lpstr>Full MC Example – High Efficiency</vt:lpstr>
      <vt:lpstr>Full MC Example – High Suppression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for a PANDA Software Trigger</dc:title>
  <dc:creator>klausg</dc:creator>
  <cp:lastModifiedBy>klausg</cp:lastModifiedBy>
  <cp:revision>258</cp:revision>
  <dcterms:created xsi:type="dcterms:W3CDTF">2011-05-24T10:52:51Z</dcterms:created>
  <dcterms:modified xsi:type="dcterms:W3CDTF">2014-03-11T07:18:07Z</dcterms:modified>
</cp:coreProperties>
</file>