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753" r:id="rId2"/>
    <p:sldMasterId id="2147483766" r:id="rId3"/>
    <p:sldMasterId id="2147483778" r:id="rId4"/>
  </p:sldMasterIdLst>
  <p:notesMasterIdLst>
    <p:notesMasterId r:id="rId45"/>
  </p:notesMasterIdLst>
  <p:sldIdLst>
    <p:sldId id="847" r:id="rId5"/>
    <p:sldId id="936" r:id="rId6"/>
    <p:sldId id="981" r:id="rId7"/>
    <p:sldId id="979" r:id="rId8"/>
    <p:sldId id="980" r:id="rId9"/>
    <p:sldId id="977" r:id="rId10"/>
    <p:sldId id="982" r:id="rId11"/>
    <p:sldId id="975" r:id="rId12"/>
    <p:sldId id="983" r:id="rId13"/>
    <p:sldId id="952" r:id="rId14"/>
    <p:sldId id="976" r:id="rId15"/>
    <p:sldId id="953" r:id="rId16"/>
    <p:sldId id="964" r:id="rId17"/>
    <p:sldId id="965" r:id="rId18"/>
    <p:sldId id="966" r:id="rId19"/>
    <p:sldId id="967" r:id="rId20"/>
    <p:sldId id="968" r:id="rId21"/>
    <p:sldId id="969" r:id="rId22"/>
    <p:sldId id="971" r:id="rId23"/>
    <p:sldId id="939" r:id="rId24"/>
    <p:sldId id="972" r:id="rId25"/>
    <p:sldId id="961" r:id="rId26"/>
    <p:sldId id="962" r:id="rId27"/>
    <p:sldId id="942" r:id="rId28"/>
    <p:sldId id="941" r:id="rId29"/>
    <p:sldId id="945" r:id="rId30"/>
    <p:sldId id="946" r:id="rId31"/>
    <p:sldId id="891" r:id="rId32"/>
    <p:sldId id="900" r:id="rId33"/>
    <p:sldId id="893" r:id="rId34"/>
    <p:sldId id="899" r:id="rId35"/>
    <p:sldId id="857" r:id="rId36"/>
    <p:sldId id="829" r:id="rId37"/>
    <p:sldId id="884" r:id="rId38"/>
    <p:sldId id="798" r:id="rId39"/>
    <p:sldId id="843" r:id="rId40"/>
    <p:sldId id="858" r:id="rId41"/>
    <p:sldId id="956" r:id="rId42"/>
    <p:sldId id="860" r:id="rId43"/>
    <p:sldId id="973" r:id="rId44"/>
  </p:sldIdLst>
  <p:sldSz cx="9144000" cy="6858000" type="screen4x3"/>
  <p:notesSz cx="6794500" cy="9906000"/>
  <p:defaultTextStyle>
    <a:defPPr>
      <a:defRPr lang="de-DE"/>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CC00"/>
    <a:srgbClr val="008000"/>
    <a:srgbClr val="FF7C80"/>
    <a:srgbClr val="0000FF"/>
    <a:srgbClr val="996633"/>
    <a:srgbClr val="777777"/>
    <a:srgbClr val="FFFFFF"/>
    <a:srgbClr val="000099"/>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99749" autoAdjust="0"/>
  </p:normalViewPr>
  <p:slideViewPr>
    <p:cSldViewPr>
      <p:cViewPr varScale="1">
        <p:scale>
          <a:sx n="92" d="100"/>
          <a:sy n="92" d="100"/>
        </p:scale>
        <p:origin x="-1050" y="-90"/>
      </p:cViewPr>
      <p:guideLst>
        <p:guide orient="horz" pos="383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de-DE"/>
          </a:p>
        </p:txBody>
      </p:sp>
      <p:sp>
        <p:nvSpPr>
          <p:cNvPr id="5123" name="Rectangle 3"/>
          <p:cNvSpPr>
            <a:spLocks noGrp="1" noChangeArrowheads="1"/>
          </p:cNvSpPr>
          <p:nvPr>
            <p:ph type="dt" idx="1"/>
          </p:nvPr>
        </p:nvSpPr>
        <p:spPr bwMode="auto">
          <a:xfrm>
            <a:off x="384810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p>
        </p:txBody>
      </p:sp>
      <p:sp>
        <p:nvSpPr>
          <p:cNvPr id="55300" name="Rectangle 4"/>
          <p:cNvSpPr>
            <a:spLocks noGrp="1" noRot="1" noChangeAspect="1" noChangeArrowheads="1" noTextEdit="1"/>
          </p:cNvSpPr>
          <p:nvPr>
            <p:ph type="sldImg" idx="2"/>
          </p:nvPr>
        </p:nvSpPr>
        <p:spPr bwMode="auto">
          <a:xfrm>
            <a:off x="920750" y="742950"/>
            <a:ext cx="4953000" cy="37147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79450" y="4705350"/>
            <a:ext cx="5435600" cy="445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5126" name="Rectangle 6"/>
          <p:cNvSpPr>
            <a:spLocks noGrp="1" noChangeArrowheads="1"/>
          </p:cNvSpPr>
          <p:nvPr>
            <p:ph type="ftr" sz="quarter" idx="4"/>
          </p:nvPr>
        </p:nvSpPr>
        <p:spPr bwMode="auto">
          <a:xfrm>
            <a:off x="0" y="94091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de-DE"/>
          </a:p>
        </p:txBody>
      </p:sp>
      <p:sp>
        <p:nvSpPr>
          <p:cNvPr id="5127" name="Rectangle 7"/>
          <p:cNvSpPr>
            <a:spLocks noGrp="1" noChangeArrowheads="1"/>
          </p:cNvSpPr>
          <p:nvPr>
            <p:ph type="sldNum" sz="quarter" idx="5"/>
          </p:nvPr>
        </p:nvSpPr>
        <p:spPr bwMode="auto">
          <a:xfrm>
            <a:off x="3848100" y="94091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4C18924-470B-40D2-8047-1BB8E0E0B81E}" type="slidenum">
              <a:rPr lang="de-DE"/>
              <a:pPr>
                <a:defRPr/>
              </a:pPr>
              <a:t>‹Nr.›</a:t>
            </a:fld>
            <a:endParaRPr lang="de-DE"/>
          </a:p>
        </p:txBody>
      </p:sp>
    </p:spTree>
    <p:extLst>
      <p:ext uri="{BB962C8B-B14F-4D97-AF65-F5344CB8AC3E}">
        <p14:creationId xmlns:p14="http://schemas.microsoft.com/office/powerpoint/2010/main" val="37872113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AF37316-2748-4A5B-86EA-4EA3B954F08B}" type="slidenum">
              <a:rPr lang="de-DE" smtClean="0">
                <a:solidFill>
                  <a:prstClr val="black"/>
                </a:solidFill>
              </a:rPr>
              <a:pPr/>
              <a:t>13</a:t>
            </a:fld>
            <a:endParaRPr lang="de-DE" smtClean="0">
              <a:solidFill>
                <a:prstClr val="black"/>
              </a:solidFill>
            </a:endParaRPr>
          </a:p>
        </p:txBody>
      </p:sp>
      <p:sp>
        <p:nvSpPr>
          <p:cNvPr id="56323" name="Text Box 2"/>
          <p:cNvSpPr txBox="1">
            <a:spLocks noChangeArrowheads="1"/>
          </p:cNvSpPr>
          <p:nvPr/>
        </p:nvSpPr>
        <p:spPr bwMode="auto">
          <a:xfrm>
            <a:off x="2124075" y="754063"/>
            <a:ext cx="2547938" cy="3714750"/>
          </a:xfrm>
          <a:prstGeom prst="rect">
            <a:avLst/>
          </a:prstGeom>
          <a:solidFill>
            <a:srgbClr val="FFFFFF"/>
          </a:solidFill>
          <a:ln w="9360">
            <a:solidFill>
              <a:srgbClr val="000000"/>
            </a:solidFill>
            <a:miter lim="800000"/>
            <a:headEnd/>
            <a:tailEnd/>
          </a:ln>
        </p:spPr>
        <p:txBody>
          <a:bodyPr wrap="none" anchor="ctr"/>
          <a:lstStyle/>
          <a:p>
            <a:endParaRPr lang="de-DE">
              <a:solidFill>
                <a:prstClr val="black"/>
              </a:solidFill>
            </a:endParaRPr>
          </a:p>
        </p:txBody>
      </p:sp>
      <p:sp>
        <p:nvSpPr>
          <p:cNvPr id="56324" name="Rectangle 3"/>
          <p:cNvSpPr>
            <a:spLocks noGrp="1" noChangeArrowheads="1"/>
          </p:cNvSpPr>
          <p:nvPr>
            <p:ph type="body"/>
          </p:nvPr>
        </p:nvSpPr>
        <p:spPr>
          <a:xfrm>
            <a:off x="679450" y="4705350"/>
            <a:ext cx="5429250" cy="4457700"/>
          </a:xfrm>
          <a:noFill/>
          <a:ln/>
        </p:spPr>
        <p:txBody>
          <a:bodyPr wrap="none" anchor="ctr"/>
          <a:lstStyle/>
          <a:p>
            <a:pPr defTabSz="457200"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miter lim="800000"/>
            <a:headEnd/>
            <a:tailEnd/>
          </a:ln>
        </p:spPr>
        <p:txBody>
          <a:bodyPr/>
          <a:lstStyle/>
          <a:p>
            <a:fld id="{EBE7CC6D-B71C-4D25-BE58-F0E33EE0C166}" type="slidenum">
              <a:rPr lang="en-GB" altLang="de-DE">
                <a:solidFill>
                  <a:prstClr val="black"/>
                </a:solidFill>
              </a:rPr>
              <a:pPr/>
              <a:t>19</a:t>
            </a:fld>
            <a:endParaRPr lang="en-GB" altLang="de-DE">
              <a:solidFill>
                <a:prstClr val="black"/>
              </a:solidFill>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en-GB" altLang="de-DE" smtClean="0"/>
              <a:t>I do not show PM3, as due to strong shift in the average charge, one obtains unrealisticly good resolution.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92198C56-B084-4C70-B29F-A162C03C4664}" type="slidenum">
              <a:rPr lang="en-GB" altLang="de-DE">
                <a:solidFill>
                  <a:prstClr val="black"/>
                </a:solidFill>
              </a:rPr>
              <a:pPr/>
              <a:t>40</a:t>
            </a:fld>
            <a:endParaRPr lang="en-GB" altLang="de-DE">
              <a:solidFill>
                <a:prstClr val="black"/>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r>
              <a:rPr lang="en-GB" altLang="de-DE" smtClean="0"/>
              <a:t>I wrote here that y axis in channel is, although it was calibrated in ns. But, as in different QTC sensitivity ranges the same values in ns leads to different charges in pC and we cannot show all this in the figures, I thought in order to avoid confusion I write it in channels.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H. Simon ● HIC4FAIR Giessen</a:t>
            </a:r>
            <a:endParaRPr lang="de-DE"/>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H. Simon ● HIC4FAIR Giessen</a:t>
            </a:r>
            <a:endParaRPr lang="de-DE"/>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52400"/>
            <a:ext cx="2057400" cy="59737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52400"/>
            <a:ext cx="6019800" cy="5973763"/>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H. Simon ● HIC4FAIR Giessen</a:t>
            </a:r>
            <a:endParaRPr lang="de-DE"/>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33400" y="152400"/>
            <a:ext cx="77724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t>H. Simon ● HIC4FAIR Giessen</a:t>
            </a:r>
            <a:endParaRPr lang="de-DE"/>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3" name="Rectangle 5"/>
          <p:cNvSpPr>
            <a:spLocks noGrp="1" noChangeArrowheads="1"/>
          </p:cNvSpPr>
          <p:nvPr>
            <p:ph type="ftr" sz="quarter" idx="11"/>
          </p:nvPr>
        </p:nvSpPr>
        <p:spPr/>
        <p:txBody>
          <a:bodyPr/>
          <a:lstStyle>
            <a:lvl1pPr>
              <a:defRPr/>
            </a:lvl1pPr>
          </a:lstStyle>
          <a:p>
            <a:pPr>
              <a:defRPr/>
            </a:pPr>
            <a:r>
              <a:rPr lang="de-DE" smtClean="0"/>
              <a:t>H. Simon ● HIC4FAIR Giessen</a:t>
            </a: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73E02B78-C162-4366-A6FE-A0791F0EA177}" type="slidenum">
              <a:rPr lang="de-DE"/>
              <a:pPr>
                <a:defRPr/>
              </a:pPr>
              <a:t>‹Nr.›</a:t>
            </a:fld>
            <a:r>
              <a:rPr lang="de-DE"/>
              <a:t> / 31</a:t>
            </a:r>
          </a:p>
          <a:p>
            <a:pPr>
              <a:defRPr/>
            </a:pPr>
            <a:endParaRPr lang="de-DE"/>
          </a:p>
        </p:txBody>
      </p:sp>
    </p:spTree>
    <p:extLst>
      <p:ext uri="{BB962C8B-B14F-4D97-AF65-F5344CB8AC3E}">
        <p14:creationId xmlns:p14="http://schemas.microsoft.com/office/powerpoint/2010/main" val="27464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ftr" sz="quarter" idx="10"/>
          </p:nvPr>
        </p:nvSpPr>
        <p:spPr>
          <a:ln/>
        </p:spPr>
        <p:txBody>
          <a:bodyPr/>
          <a:lstStyle>
            <a:lvl1pPr>
              <a:defRPr/>
            </a:lvl1p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ftr" sz="quarter" idx="10"/>
          </p:nvPr>
        </p:nvSpPr>
        <p:spPr>
          <a:ln/>
        </p:spPr>
        <p:txBody>
          <a:bodyPr/>
          <a:lstStyle>
            <a:lvl1pPr>
              <a:defRPr/>
            </a:lvl1p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H. Simon ● HIC4FAIR Giessen</a:t>
            </a:r>
            <a:endParaRPr lang="de-DE"/>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52400"/>
            <a:ext cx="2057400" cy="59737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52400"/>
            <a:ext cx="6019800" cy="5973763"/>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33400" y="152400"/>
            <a:ext cx="77724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H. Simon ● HIC4FAIR Giessen</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4ACD2E-743B-49F2-BC11-CA17EF9C78BB}"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Picture 15"/>
          <p:cNvPicPr>
            <a:picLocks noChangeAspect="1" noChangeArrowheads="1"/>
          </p:cNvPicPr>
          <p:nvPr userDrawn="1"/>
        </p:nvPicPr>
        <p:blipFill>
          <a:blip r:embed="rId2" cstate="print"/>
          <a:srcRect/>
          <a:stretch>
            <a:fillRect/>
          </a:stretch>
        </p:blipFill>
        <p:spPr bwMode="auto">
          <a:xfrm>
            <a:off x="0" y="0"/>
            <a:ext cx="9144000" cy="1125538"/>
          </a:xfrm>
          <a:prstGeom prst="rect">
            <a:avLst/>
          </a:prstGeom>
          <a:noFill/>
          <a:ln w="9525">
            <a:noFill/>
            <a:miter lim="800000"/>
            <a:headEnd/>
            <a:tailEnd/>
          </a:ln>
        </p:spPr>
      </p:pic>
      <p:sp>
        <p:nvSpPr>
          <p:cNvPr id="2" name="Titel 1"/>
          <p:cNvSpPr>
            <a:spLocks noGrp="1"/>
          </p:cNvSpPr>
          <p:nvPr>
            <p:ph type="title"/>
          </p:nvPr>
        </p:nvSpPr>
        <p:spPr>
          <a:xfrm>
            <a:off x="5742" y="6442"/>
            <a:ext cx="9138258" cy="1125538"/>
          </a:xfrm>
        </p:spPr>
        <p:txBody>
          <a:bodyPr/>
          <a:lstStyle>
            <a:lvl1pPr>
              <a:defRPr sz="3200">
                <a:solidFill>
                  <a:schemeClr val="accent3"/>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umsplatzhalt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ußzeilenplatzhalter 4"/>
          <p:cNvSpPr>
            <a:spLocks noGrp="1"/>
          </p:cNvSpPr>
          <p:nvPr>
            <p:ph type="ftr" sz="quarter" idx="11"/>
          </p:nvPr>
        </p:nvSpPr>
        <p:spPr/>
        <p:txBody>
          <a:bodyPr/>
          <a:lstStyle>
            <a:lvl1pPr>
              <a:defRPr/>
            </a:lvl1pPr>
          </a:lstStyle>
          <a:p>
            <a:pPr>
              <a:defRPr/>
            </a:pPr>
            <a:r>
              <a:rPr lang="en-US" smtClean="0">
                <a:solidFill>
                  <a:srgbClr val="000000"/>
                </a:solidFill>
              </a:rPr>
              <a:t>H. Simon ● HIC4FAIR Giessen</a:t>
            </a:r>
            <a:endParaRPr lang="en-US">
              <a:solidFill>
                <a:srgbClr val="000000"/>
              </a:solidFill>
            </a:endParaRPr>
          </a:p>
        </p:txBody>
      </p:sp>
      <p:sp>
        <p:nvSpPr>
          <p:cNvPr id="7" name="Foliennummernplatzhalter 5"/>
          <p:cNvSpPr>
            <a:spLocks noGrp="1"/>
          </p:cNvSpPr>
          <p:nvPr>
            <p:ph type="sldNum" sz="quarter" idx="12"/>
          </p:nvPr>
        </p:nvSpPr>
        <p:spPr/>
        <p:txBody>
          <a:bodyPr/>
          <a:lstStyle>
            <a:lvl1pPr>
              <a:defRPr/>
            </a:lvl1pPr>
          </a:lstStyle>
          <a:p>
            <a:pPr>
              <a:defRPr/>
            </a:pPr>
            <a:fld id="{076ABC26-7667-4AD9-A2CC-96FB72F1BCCD}"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H. Simon ● HIC4FAIR Giessen</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3647DD-DEF3-4062-8139-96CB9006AE2A}"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H. Simon ● HIC4FAIR Giessen</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35C6B6-DC81-40C3-A60F-1AD845E18ACA}"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H. Simon ● HIC4FAIR Giessen</a:t>
            </a:r>
            <a:endParaRPr lang="de-DE"/>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H. Simon ● HIC4FAIR Giessen</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5B41E0-8414-4A67-8B6D-B86E7EF7D406}"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H. Simon ● HIC4FAIR Giessen</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2F776B-C28C-4F71-804A-5154EFA07CDE}"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H. Simon ● HIC4FAIR Giessen</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9A3324-AA31-498A-9D96-70E8472FEF41}"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H. Simon ● HIC4FAIR Giessen</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5EE08-B203-47EF-9EA9-D8B7CC5C43F0}"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H. Simon ● HIC4FAIR Giessen</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621D8C-6133-43D6-B180-AF3E72E3A771}"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H. Simon ● HIC4FAIR Giessen</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C95E84-44DC-4422-93F2-E212D8CFDC2E}"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H. Simon ● HIC4FAIR Giessen</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DD15F2-AD2A-4359-8D48-1611CA8B1F60}"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de-DE" smtClean="0">
                <a:solidFill>
                  <a:srgbClr val="000000"/>
                </a:solidFill>
              </a:rPr>
              <a:t>H. Simon ● HIC4FAIR Giessen</a:t>
            </a:r>
            <a:endParaRPr lang="en-US"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7435C2-7516-4433-9ECF-57392298FFFF}" type="slidenum">
              <a:rPr lang="en-US" altLang="de-DE">
                <a:solidFill>
                  <a:srgbClr val="000000"/>
                </a:solidFill>
              </a:rPr>
              <a:pPr>
                <a:defRPr/>
              </a:pPr>
              <a:t>‹Nr.›</a:t>
            </a:fld>
            <a:endParaRPr lang="en-US" altLang="de-DE">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de-DE" smtClean="0">
                <a:solidFill>
                  <a:srgbClr val="000000"/>
                </a:solidFill>
              </a:rPr>
              <a:t>H. Simon ● HIC4FAIR Giessen</a:t>
            </a:r>
            <a:endParaRPr lang="en-US"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B27529-E0BB-47B7-8642-A4324345BFDF}" type="slidenum">
              <a:rPr lang="en-US" altLang="de-DE">
                <a:solidFill>
                  <a:srgbClr val="000000"/>
                </a:solidFill>
              </a:rPr>
              <a:pPr>
                <a:defRPr/>
              </a:pPr>
              <a:t>‹Nr.›</a:t>
            </a:fld>
            <a:endParaRPr lang="en-US" altLang="de-DE">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de-DE" smtClean="0">
                <a:solidFill>
                  <a:srgbClr val="000000"/>
                </a:solidFill>
              </a:rPr>
              <a:t>H. Simon ● HIC4FAIR Giessen</a:t>
            </a:r>
            <a:endParaRPr lang="en-US"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B48806-2587-42D8-87E5-CFEB3DEB3972}" type="slidenum">
              <a:rPr lang="en-US" altLang="de-DE">
                <a:solidFill>
                  <a:srgbClr val="000000"/>
                </a:solidFill>
              </a:rPr>
              <a:pPr>
                <a:defRPr/>
              </a:pPr>
              <a:t>‹Nr.›</a:t>
            </a:fld>
            <a:endParaRPr lang="en-US" altLang="de-DE">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t>H. Simon ● HIC4FAIR Giessen</a:t>
            </a:r>
            <a:endParaRPr lang="de-DE"/>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de-DE" smtClean="0">
                <a:solidFill>
                  <a:srgbClr val="000000"/>
                </a:solidFill>
              </a:rPr>
              <a:t>H. Simon ● HIC4FAIR Giessen</a:t>
            </a:r>
            <a:endParaRPr lang="en-US" alt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54353-FF37-4F6E-A0E1-1E43D3B3285E}" type="slidenum">
              <a:rPr lang="en-US" altLang="de-DE">
                <a:solidFill>
                  <a:srgbClr val="000000"/>
                </a:solidFill>
              </a:rPr>
              <a:pPr>
                <a:defRPr/>
              </a:pPr>
              <a:t>‹Nr.›</a:t>
            </a:fld>
            <a:endParaRPr lang="en-US" altLang="de-DE">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de-DE" smtClean="0">
                <a:solidFill>
                  <a:srgbClr val="000000"/>
                </a:solidFill>
              </a:rPr>
              <a:t>H. Simon ● HIC4FAIR Giessen</a:t>
            </a:r>
            <a:endParaRPr lang="en-US" alt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EECD3A-0F3E-4D60-A2BD-8009B6687D01}" type="slidenum">
              <a:rPr lang="en-US" altLang="de-DE">
                <a:solidFill>
                  <a:srgbClr val="000000"/>
                </a:solidFill>
              </a:rPr>
              <a:pPr>
                <a:defRPr/>
              </a:pPr>
              <a:t>‹Nr.›</a:t>
            </a:fld>
            <a:endParaRPr lang="en-US" altLang="de-DE">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de-DE" smtClean="0">
                <a:solidFill>
                  <a:srgbClr val="000000"/>
                </a:solidFill>
              </a:rPr>
              <a:t>H. Simon ● HIC4FAIR Giessen</a:t>
            </a:r>
            <a:endParaRPr lang="en-US" alt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79A9A9-8F9F-4633-98C1-05BB7A3692E1}" type="slidenum">
              <a:rPr lang="en-US" altLang="de-DE">
                <a:solidFill>
                  <a:srgbClr val="000000"/>
                </a:solidFill>
              </a:rPr>
              <a:pPr>
                <a:defRPr/>
              </a:pPr>
              <a:t>‹Nr.›</a:t>
            </a:fld>
            <a:endParaRPr lang="en-US" altLang="de-DE">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de-DE" smtClean="0">
                <a:solidFill>
                  <a:srgbClr val="000000"/>
                </a:solidFill>
              </a:rPr>
              <a:t>H. Simon ● HIC4FAIR Giessen</a:t>
            </a:r>
            <a:endParaRPr lang="en-US" alt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05E6F19-94D4-4DD1-9DEE-D3BC598E8BE1}" type="slidenum">
              <a:rPr lang="en-US" altLang="de-DE">
                <a:solidFill>
                  <a:srgbClr val="000000"/>
                </a:solidFill>
              </a:rPr>
              <a:pPr>
                <a:defRPr/>
              </a:pPr>
              <a:t>‹Nr.›</a:t>
            </a:fld>
            <a:endParaRPr lang="en-US" altLang="de-DE">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de-DE" smtClean="0">
                <a:solidFill>
                  <a:srgbClr val="000000"/>
                </a:solidFill>
              </a:rPr>
              <a:t>H. Simon ● HIC4FAIR Giessen</a:t>
            </a:r>
            <a:endParaRPr lang="en-US" alt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9F8280-A502-46E1-A985-172A8D3D25DA}" type="slidenum">
              <a:rPr lang="en-US" altLang="de-DE">
                <a:solidFill>
                  <a:srgbClr val="000000"/>
                </a:solidFill>
              </a:rPr>
              <a:pPr>
                <a:defRPr/>
              </a:pPr>
              <a:t>‹Nr.›</a:t>
            </a:fld>
            <a:endParaRPr lang="en-US" altLang="de-DE">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de-DE" smtClean="0">
                <a:solidFill>
                  <a:srgbClr val="000000"/>
                </a:solidFill>
              </a:rPr>
              <a:t>H. Simon ● HIC4FAIR Giessen</a:t>
            </a:r>
            <a:endParaRPr lang="en-US" alt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E01BBD-1986-480A-95DC-A3C0AC1B8F43}" type="slidenum">
              <a:rPr lang="en-US" altLang="de-DE">
                <a:solidFill>
                  <a:srgbClr val="000000"/>
                </a:solidFill>
              </a:rPr>
              <a:pPr>
                <a:defRPr/>
              </a:pPr>
              <a:t>‹Nr.›</a:t>
            </a:fld>
            <a:endParaRPr lang="en-US" altLang="de-DE">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de-DE" smtClean="0">
                <a:solidFill>
                  <a:srgbClr val="000000"/>
                </a:solidFill>
              </a:rPr>
              <a:t>H. Simon ● HIC4FAIR Giessen</a:t>
            </a:r>
            <a:endParaRPr lang="en-US"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D4F91-F7DC-4E3A-B039-D624AB600213}" type="slidenum">
              <a:rPr lang="en-US" altLang="de-DE">
                <a:solidFill>
                  <a:srgbClr val="000000"/>
                </a:solidFill>
              </a:rPr>
              <a:pPr>
                <a:defRPr/>
              </a:pPr>
              <a:t>‹Nr.›</a:t>
            </a:fld>
            <a:endParaRPr lang="en-US" altLang="de-DE">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de-DE" smtClean="0">
                <a:solidFill>
                  <a:srgbClr val="000000"/>
                </a:solidFill>
              </a:rPr>
              <a:t>H. Simon ● HIC4FAIR Giessen</a:t>
            </a:r>
            <a:endParaRPr lang="en-US"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834AF2-282F-4209-87DB-D1E78491DBA6}" type="slidenum">
              <a:rPr lang="en-US" altLang="de-DE">
                <a:solidFill>
                  <a:srgbClr val="000000"/>
                </a:solidFill>
              </a:rPr>
              <a:pPr>
                <a:defRPr/>
              </a:pPr>
              <a:t>‹Nr.›</a:t>
            </a:fld>
            <a:endParaRPr lang="en-US" altLang="de-DE">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ftr" sz="quarter" idx="10"/>
          </p:nvPr>
        </p:nvSpPr>
        <p:spPr>
          <a:ln/>
        </p:spPr>
        <p:txBody>
          <a:bodyPr/>
          <a:lstStyle>
            <a:lvl1pPr>
              <a:defRPr/>
            </a:lvl1pPr>
          </a:lstStyle>
          <a:p>
            <a:pPr>
              <a:defRPr/>
            </a:pPr>
            <a:r>
              <a:rPr lang="en-US" smtClean="0"/>
              <a:t>H. Simon ● HIC4FAIR Giessen</a:t>
            </a:r>
            <a:endParaRPr lang="de-DE"/>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ftr" sz="quarter" idx="10"/>
          </p:nvPr>
        </p:nvSpPr>
        <p:spPr>
          <a:ln/>
        </p:spPr>
        <p:txBody>
          <a:bodyPr/>
          <a:lstStyle>
            <a:lvl1pPr>
              <a:defRPr/>
            </a:lvl1pPr>
          </a:lstStyle>
          <a:p>
            <a:pPr>
              <a:defRPr/>
            </a:pPr>
            <a:r>
              <a:rPr lang="en-US" smtClean="0"/>
              <a:t>H. Simon ● HIC4FAIR Giessen</a:t>
            </a:r>
            <a:endParaRPr lang="de-DE"/>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smtClean="0"/>
              <a:t>H. Simon ● HIC4FAIR Giessen</a:t>
            </a:r>
            <a:endParaRPr lang="de-DE"/>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t>H. Simon ● HIC4FAIR Giessen</a:t>
            </a:r>
            <a:endParaRPr lang="de-DE"/>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t>H. Simon ● HIC4FAIR Giessen</a:t>
            </a:r>
            <a:endParaRPr lang="de-DE"/>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ead-FAIR-transparency"/>
          <p:cNvPicPr>
            <a:picLocks noChangeAspect="1" noChangeArrowheads="1"/>
          </p:cNvPicPr>
          <p:nvPr userDrawn="1"/>
        </p:nvPicPr>
        <p:blipFill>
          <a:blip r:embed="rId15" cstate="print"/>
          <a:srcRect/>
          <a:stretch>
            <a:fillRect/>
          </a:stretch>
        </p:blipFill>
        <p:spPr bwMode="auto">
          <a:xfrm>
            <a:off x="0" y="0"/>
            <a:ext cx="9144000" cy="1501775"/>
          </a:xfrm>
          <a:prstGeom prst="rect">
            <a:avLst/>
          </a:prstGeom>
          <a:noFill/>
          <a:ln w="9525">
            <a:noFill/>
            <a:miter lim="800000"/>
            <a:headEnd/>
            <a:tailEnd/>
          </a:ln>
        </p:spPr>
      </p:pic>
      <p:sp>
        <p:nvSpPr>
          <p:cNvPr id="2051" name="Rectangle 3"/>
          <p:cNvSpPr>
            <a:spLocks noGrp="1" noChangeArrowheads="1"/>
          </p:cNvSpPr>
          <p:nvPr>
            <p:ph type="title"/>
          </p:nvPr>
        </p:nvSpPr>
        <p:spPr bwMode="auto">
          <a:xfrm>
            <a:off x="5334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smtClean="0"/>
          </a:p>
        </p:txBody>
      </p:sp>
      <p:sp>
        <p:nvSpPr>
          <p:cNvPr id="156676" name="Rectangle 4"/>
          <p:cNvSpPr>
            <a:spLocks noGrp="1" noChangeArrowheads="1"/>
          </p:cNvSpPr>
          <p:nvPr>
            <p:ph type="ftr" sz="quarter" idx="3"/>
          </p:nvPr>
        </p:nvSpPr>
        <p:spPr bwMode="auto">
          <a:xfrm>
            <a:off x="1219200" y="6438900"/>
            <a:ext cx="66421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Times New Roman" pitchFamily="18" charset="0"/>
                <a:ea typeface="Arial Unicode MS" pitchFamily="34" charset="-128"/>
                <a:cs typeface="Arial Unicode MS" pitchFamily="34" charset="-128"/>
              </a:defRPr>
            </a:lvl1pPr>
          </a:lstStyle>
          <a:p>
            <a:pPr>
              <a:defRPr/>
            </a:pPr>
            <a:r>
              <a:rPr lang="en-US" smtClean="0"/>
              <a:t>H. Simon ● HIC4FAIR Giessen</a:t>
            </a:r>
            <a:endParaRPr lang="de-DE"/>
          </a:p>
        </p:txBody>
      </p:sp>
      <p:sp>
        <p:nvSpPr>
          <p:cNvPr id="2053" name="Rectangle 5"/>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pic>
        <p:nvPicPr>
          <p:cNvPr id="2054" name="Picture 6" descr="FAIR_4c"/>
          <p:cNvPicPr>
            <a:picLocks noChangeAspect="1" noChangeArrowheads="1"/>
          </p:cNvPicPr>
          <p:nvPr userDrawn="1"/>
        </p:nvPicPr>
        <p:blipFill>
          <a:blip r:embed="rId16" cstate="print"/>
          <a:srcRect/>
          <a:stretch>
            <a:fillRect/>
          </a:stretch>
        </p:blipFill>
        <p:spPr bwMode="auto">
          <a:xfrm>
            <a:off x="8026400" y="6227763"/>
            <a:ext cx="1117600" cy="630237"/>
          </a:xfrm>
          <a:prstGeom prst="rect">
            <a:avLst/>
          </a:prstGeom>
          <a:noFill/>
          <a:ln w="9525">
            <a:noFill/>
            <a:miter lim="800000"/>
            <a:headEnd/>
            <a:tailEnd/>
          </a:ln>
        </p:spPr>
      </p:pic>
      <p:pic>
        <p:nvPicPr>
          <p:cNvPr id="2055" name="Picture 7" descr="gsi-logo-100x35-transp"/>
          <p:cNvPicPr>
            <a:picLocks noChangeAspect="1" noChangeArrowheads="1"/>
          </p:cNvPicPr>
          <p:nvPr userDrawn="1"/>
        </p:nvPicPr>
        <p:blipFill>
          <a:blip r:embed="rId17" cstate="print"/>
          <a:srcRect/>
          <a:stretch>
            <a:fillRect/>
          </a:stretch>
        </p:blipFill>
        <p:spPr bwMode="auto">
          <a:xfrm>
            <a:off x="76200" y="6362700"/>
            <a:ext cx="952500"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52" r:id="rId12"/>
    <p:sldLayoutId id="2147483790" r:id="rId13"/>
  </p:sldLayoutIdLst>
  <p:transition/>
  <p:hf sldNum="0" hdr="0" dt="0"/>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ead-FAIR-transparency"/>
          <p:cNvPicPr>
            <a:picLocks noChangeAspect="1" noChangeArrowheads="1"/>
          </p:cNvPicPr>
          <p:nvPr userDrawn="1"/>
        </p:nvPicPr>
        <p:blipFill>
          <a:blip r:embed="rId14" cstate="print"/>
          <a:srcRect/>
          <a:stretch>
            <a:fillRect/>
          </a:stretch>
        </p:blipFill>
        <p:spPr bwMode="auto">
          <a:xfrm>
            <a:off x="0" y="0"/>
            <a:ext cx="9144000" cy="1501775"/>
          </a:xfrm>
          <a:prstGeom prst="rect">
            <a:avLst/>
          </a:prstGeom>
          <a:noFill/>
          <a:ln w="9525">
            <a:noFill/>
            <a:miter lim="800000"/>
            <a:headEnd/>
            <a:tailEnd/>
          </a:ln>
        </p:spPr>
      </p:pic>
      <p:sp>
        <p:nvSpPr>
          <p:cNvPr id="2051" name="Rectangle 3"/>
          <p:cNvSpPr>
            <a:spLocks noGrp="1" noChangeArrowheads="1"/>
          </p:cNvSpPr>
          <p:nvPr>
            <p:ph type="title"/>
          </p:nvPr>
        </p:nvSpPr>
        <p:spPr bwMode="auto">
          <a:xfrm>
            <a:off x="5334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smtClean="0"/>
          </a:p>
        </p:txBody>
      </p:sp>
      <p:sp>
        <p:nvSpPr>
          <p:cNvPr id="156676" name="Rectangle 4"/>
          <p:cNvSpPr>
            <a:spLocks noGrp="1" noChangeArrowheads="1"/>
          </p:cNvSpPr>
          <p:nvPr>
            <p:ph type="ftr" sz="quarter" idx="3"/>
          </p:nvPr>
        </p:nvSpPr>
        <p:spPr bwMode="auto">
          <a:xfrm>
            <a:off x="1219200" y="6438900"/>
            <a:ext cx="66421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Times New Roman" pitchFamily="18" charset="0"/>
                <a:ea typeface="Arial Unicode MS" pitchFamily="34" charset="-128"/>
                <a:cs typeface="Arial Unicode MS" pitchFamily="34" charset="-128"/>
              </a:defRPr>
            </a:lvl1pPr>
          </a:lstStyle>
          <a:p>
            <a:pPr>
              <a:defRPr/>
            </a:pPr>
            <a:r>
              <a:rPr lang="en-US" smtClean="0">
                <a:solidFill>
                  <a:srgbClr val="000000"/>
                </a:solidFill>
              </a:rPr>
              <a:t>H. Simon ● HIC4FAIR Giessen</a:t>
            </a:r>
            <a:endParaRPr lang="de-DE">
              <a:solidFill>
                <a:srgbClr val="000000"/>
              </a:solidFill>
            </a:endParaRPr>
          </a:p>
        </p:txBody>
      </p:sp>
      <p:sp>
        <p:nvSpPr>
          <p:cNvPr id="2053" name="Rectangle 5"/>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pic>
        <p:nvPicPr>
          <p:cNvPr id="2054" name="Picture 6" descr="FAIR_4c"/>
          <p:cNvPicPr>
            <a:picLocks noChangeAspect="1" noChangeArrowheads="1"/>
          </p:cNvPicPr>
          <p:nvPr userDrawn="1"/>
        </p:nvPicPr>
        <p:blipFill>
          <a:blip r:embed="rId15" cstate="print"/>
          <a:srcRect/>
          <a:stretch>
            <a:fillRect/>
          </a:stretch>
        </p:blipFill>
        <p:spPr bwMode="auto">
          <a:xfrm>
            <a:off x="8026400" y="6227763"/>
            <a:ext cx="1117600" cy="630237"/>
          </a:xfrm>
          <a:prstGeom prst="rect">
            <a:avLst/>
          </a:prstGeom>
          <a:noFill/>
          <a:ln w="9525">
            <a:noFill/>
            <a:miter lim="800000"/>
            <a:headEnd/>
            <a:tailEnd/>
          </a:ln>
        </p:spPr>
      </p:pic>
      <p:pic>
        <p:nvPicPr>
          <p:cNvPr id="2055" name="Picture 7" descr="gsi-logo-100x35-transp"/>
          <p:cNvPicPr>
            <a:picLocks noChangeAspect="1" noChangeArrowheads="1"/>
          </p:cNvPicPr>
          <p:nvPr userDrawn="1"/>
        </p:nvPicPr>
        <p:blipFill>
          <a:blip r:embed="rId16" cstate="print"/>
          <a:srcRect/>
          <a:stretch>
            <a:fillRect/>
          </a:stretch>
        </p:blipFill>
        <p:spPr bwMode="auto">
          <a:xfrm>
            <a:off x="76200" y="6362700"/>
            <a:ext cx="952500"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ransition/>
  <p:hf sldNum="0" hdr="0" dt="0"/>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r>
              <a:rPr lang="en-US" smtClean="0">
                <a:solidFill>
                  <a:srgbClr val="000000"/>
                </a:solidFill>
              </a:rPr>
              <a:t>H. Simon ● HIC4FAIR Giessen</a:t>
            </a: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1FDA9FC3-B7E3-4D18-83D0-D3F1582FCB59}" type="slidenum">
              <a:rPr lang="en-US">
                <a:solidFill>
                  <a:srgbClr val="000000"/>
                </a:solidFill>
              </a:rPr>
              <a:pPr>
                <a:defRPr/>
              </a:pPr>
              <a:t>‹Nr.›</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de-DE" smtClean="0"/>
              <a:t>Textmasterformate durch Klicken bearbeiten</a:t>
            </a:r>
          </a:p>
          <a:p>
            <a:pPr lvl="1"/>
            <a:r>
              <a:rPr lang="en-US" altLang="de-DE" smtClean="0"/>
              <a:t>Zweite Ebene</a:t>
            </a:r>
          </a:p>
          <a:p>
            <a:pPr lvl="2"/>
            <a:r>
              <a:rPr lang="en-US" altLang="de-DE" smtClean="0"/>
              <a:t>Dritte Ebene</a:t>
            </a:r>
          </a:p>
          <a:p>
            <a:pPr lvl="3"/>
            <a:r>
              <a:rPr lang="en-US" altLang="de-DE" smtClean="0"/>
              <a:t>Vierte Ebene</a:t>
            </a:r>
          </a:p>
          <a:p>
            <a:pPr lvl="4"/>
            <a:r>
              <a:rPr lang="en-US" alt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de-D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US" altLang="de-DE" smtClean="0">
                <a:solidFill>
                  <a:srgbClr val="000000"/>
                </a:solidFill>
              </a:rPr>
              <a:t>H. Simon ● HIC4FAIR Giessen</a:t>
            </a:r>
            <a:endParaRPr lang="en-US" altLang="de-D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223D23ED-9ECE-4DB0-A492-4631C5920FC6}" type="slidenum">
              <a:rPr lang="en-US" altLang="de-DE">
                <a:solidFill>
                  <a:srgbClr val="000000"/>
                </a:solidFill>
              </a:rPr>
              <a:pPr>
                <a:defRPr/>
              </a:pPr>
              <a:t>‹Nr.›</a:t>
            </a:fld>
            <a:endParaRPr lang="en-US" altLang="de-DE">
              <a:solidFill>
                <a:srgbClr val="000000"/>
              </a:solidFill>
            </a:endParaRP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5.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www.ohwr.org/projects/white-rabbi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C:\Dokumente und Einstellungen\Haik\Desktop\20111109-SFAIR\Orffyreus_Das_Mersseburgische_Perpetuum_Mobile.jpg"/>
          <p:cNvPicPr>
            <a:picLocks noChangeAspect="1" noChangeArrowheads="1"/>
          </p:cNvPicPr>
          <p:nvPr/>
        </p:nvPicPr>
        <p:blipFill>
          <a:blip r:embed="rId2" cstate="print"/>
          <a:srcRect/>
          <a:stretch>
            <a:fillRect/>
          </a:stretch>
        </p:blipFill>
        <p:spPr bwMode="auto">
          <a:xfrm>
            <a:off x="827088" y="1503363"/>
            <a:ext cx="7561262" cy="4762500"/>
          </a:xfrm>
          <a:prstGeom prst="rect">
            <a:avLst/>
          </a:prstGeom>
          <a:noFill/>
          <a:ln w="9525">
            <a:noFill/>
            <a:miter lim="800000"/>
            <a:headEnd/>
            <a:tailEnd/>
          </a:ln>
        </p:spPr>
      </p:pic>
      <p:sp>
        <p:nvSpPr>
          <p:cNvPr id="6" name="Rechteck 5"/>
          <p:cNvSpPr/>
          <p:nvPr/>
        </p:nvSpPr>
        <p:spPr>
          <a:xfrm>
            <a:off x="0" y="1484313"/>
            <a:ext cx="9144000" cy="4752975"/>
          </a:xfrm>
          <a:prstGeom prst="rect">
            <a:avLst/>
          </a:prstGeom>
          <a:solidFill>
            <a:srgbClr val="FFFFF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7107" name="Textfeld 2"/>
          <p:cNvSpPr txBox="1">
            <a:spLocks noChangeArrowheads="1"/>
          </p:cNvSpPr>
          <p:nvPr/>
        </p:nvSpPr>
        <p:spPr bwMode="auto">
          <a:xfrm>
            <a:off x="179388" y="476250"/>
            <a:ext cx="4851585" cy="2246769"/>
          </a:xfrm>
          <a:prstGeom prst="rect">
            <a:avLst/>
          </a:prstGeom>
          <a:noFill/>
          <a:ln w="9525">
            <a:noFill/>
            <a:miter lim="800000"/>
            <a:headEnd/>
            <a:tailEnd/>
          </a:ln>
        </p:spPr>
        <p:txBody>
          <a:bodyPr wrap="none">
            <a:spAutoFit/>
          </a:bodyPr>
          <a:lstStyle/>
          <a:p>
            <a:pPr>
              <a:defRPr/>
            </a:pPr>
            <a:r>
              <a:rPr lang="de-DE" sz="2800" dirty="0"/>
              <a:t>NUSTAR DAQ </a:t>
            </a:r>
            <a:r>
              <a:rPr lang="de-DE" sz="2800" dirty="0" err="1" smtClean="0"/>
              <a:t>developments</a:t>
            </a:r>
            <a:r>
              <a:rPr lang="de-DE" sz="2800" dirty="0" smtClean="0"/>
              <a:t/>
            </a:r>
            <a:br>
              <a:rPr lang="de-DE" sz="2800" dirty="0" smtClean="0"/>
            </a:br>
            <a:r>
              <a:rPr lang="de-DE" sz="2800" dirty="0" err="1" smtClean="0">
                <a:solidFill>
                  <a:schemeClr val="accent6"/>
                </a:solidFill>
                <a:latin typeface="Arial" pitchFamily="34" charset="0"/>
              </a:rPr>
              <a:t>H.Simon</a:t>
            </a:r>
            <a:r>
              <a:rPr lang="de-DE" sz="2800" dirty="0">
                <a:latin typeface="Arial" pitchFamily="34" charset="0"/>
              </a:rPr>
              <a:t/>
            </a:r>
            <a:br>
              <a:rPr lang="de-DE" sz="2800" dirty="0">
                <a:latin typeface="Arial" pitchFamily="34" charset="0"/>
              </a:rPr>
            </a:br>
            <a:endParaRPr lang="de-DE" sz="2800" dirty="0">
              <a:latin typeface="Arial" pitchFamily="34" charset="0"/>
            </a:endParaRPr>
          </a:p>
          <a:p>
            <a:pPr>
              <a:defRPr/>
            </a:pPr>
            <a:endParaRPr lang="de-DE" sz="2800" dirty="0">
              <a:solidFill>
                <a:srgbClr val="000099"/>
              </a:solidFill>
              <a:latin typeface="Arial" pitchFamily="34" charset="0"/>
            </a:endParaRPr>
          </a:p>
          <a:p>
            <a:pPr>
              <a:defRPr/>
            </a:pPr>
            <a:r>
              <a:rPr lang="de-DE" sz="2800" dirty="0">
                <a:solidFill>
                  <a:srgbClr val="000099"/>
                </a:solidFill>
                <a:latin typeface="Arial" pitchFamily="34" charset="0"/>
              </a:rPr>
              <a:t>	MENU</a:t>
            </a:r>
          </a:p>
        </p:txBody>
      </p:sp>
      <p:sp>
        <p:nvSpPr>
          <p:cNvPr id="47108" name="Textfeld 3"/>
          <p:cNvSpPr txBox="1">
            <a:spLocks noChangeArrowheads="1"/>
          </p:cNvSpPr>
          <p:nvPr/>
        </p:nvSpPr>
        <p:spPr bwMode="auto">
          <a:xfrm>
            <a:off x="1104900" y="2924175"/>
            <a:ext cx="6442789" cy="2246769"/>
          </a:xfrm>
          <a:prstGeom prst="rect">
            <a:avLst/>
          </a:prstGeom>
          <a:noFill/>
          <a:ln w="9525">
            <a:noFill/>
            <a:miter lim="800000"/>
            <a:headEnd/>
            <a:tailEnd/>
          </a:ln>
        </p:spPr>
        <p:txBody>
          <a:bodyPr wrap="none">
            <a:spAutoFit/>
          </a:bodyPr>
          <a:lstStyle/>
          <a:p>
            <a:pPr marL="457200" indent="-457200">
              <a:buFont typeface="Arial" pitchFamily="34" charset="0"/>
              <a:buAutoNum type="arabicPeriod"/>
              <a:defRPr/>
            </a:pPr>
            <a:r>
              <a:rPr lang="de-DE" sz="2800" dirty="0">
                <a:solidFill>
                  <a:schemeClr val="accent6"/>
                </a:solidFill>
                <a:latin typeface="Arial" pitchFamily="34" charset="0"/>
              </a:rPr>
              <a:t>  </a:t>
            </a:r>
            <a:r>
              <a:rPr lang="de-DE" sz="2800" dirty="0" err="1" smtClean="0">
                <a:solidFill>
                  <a:schemeClr val="accent6"/>
                </a:solidFill>
                <a:latin typeface="Arial" pitchFamily="34" charset="0"/>
              </a:rPr>
              <a:t>Building</a:t>
            </a:r>
            <a:r>
              <a:rPr lang="de-DE" sz="2800" dirty="0" smtClean="0">
                <a:solidFill>
                  <a:schemeClr val="accent6"/>
                </a:solidFill>
                <a:latin typeface="Arial" pitchFamily="34" charset="0"/>
              </a:rPr>
              <a:t> </a:t>
            </a:r>
            <a:r>
              <a:rPr lang="de-DE" sz="2800" dirty="0" err="1" smtClean="0">
                <a:solidFill>
                  <a:schemeClr val="accent6"/>
                </a:solidFill>
                <a:latin typeface="Arial" pitchFamily="34" charset="0"/>
              </a:rPr>
              <a:t>blocks</a:t>
            </a:r>
            <a:endParaRPr lang="de-DE" sz="2800" dirty="0" smtClean="0">
              <a:solidFill>
                <a:schemeClr val="accent6"/>
              </a:solidFill>
              <a:latin typeface="Arial" pitchFamily="34" charset="0"/>
            </a:endParaRPr>
          </a:p>
          <a:p>
            <a:pPr marL="457200" indent="-457200">
              <a:buFont typeface="Arial" pitchFamily="34" charset="0"/>
              <a:buAutoNum type="arabicPeriod"/>
              <a:defRPr/>
            </a:pPr>
            <a:r>
              <a:rPr lang="de-DE" sz="2800" dirty="0" smtClean="0">
                <a:solidFill>
                  <a:schemeClr val="accent6"/>
                </a:solidFill>
                <a:latin typeface="Arial" pitchFamily="34" charset="0"/>
              </a:rPr>
              <a:t>  Precision time </a:t>
            </a:r>
            <a:r>
              <a:rPr lang="de-DE" sz="2800" dirty="0" err="1" smtClean="0">
                <a:solidFill>
                  <a:schemeClr val="accent6"/>
                </a:solidFill>
                <a:latin typeface="Arial" pitchFamily="34" charset="0"/>
              </a:rPr>
              <a:t>base</a:t>
            </a:r>
            <a:r>
              <a:rPr lang="de-DE" sz="2800" dirty="0" smtClean="0">
                <a:solidFill>
                  <a:schemeClr val="accent6"/>
                </a:solidFill>
                <a:latin typeface="Arial" pitchFamily="34" charset="0"/>
              </a:rPr>
              <a:t> on </a:t>
            </a:r>
            <a:r>
              <a:rPr lang="de-DE" sz="2800" dirty="0" err="1" smtClean="0">
                <a:solidFill>
                  <a:schemeClr val="accent6"/>
                </a:solidFill>
                <a:latin typeface="Arial" pitchFamily="34" charset="0"/>
              </a:rPr>
              <a:t>the</a:t>
            </a:r>
            <a:r>
              <a:rPr lang="de-DE" sz="2800" dirty="0" smtClean="0">
                <a:solidFill>
                  <a:schemeClr val="accent6"/>
                </a:solidFill>
                <a:latin typeface="Arial" pitchFamily="34" charset="0"/>
              </a:rPr>
              <a:t> </a:t>
            </a:r>
            <a:r>
              <a:rPr lang="de-DE" sz="2800" dirty="0" err="1" smtClean="0">
                <a:solidFill>
                  <a:schemeClr val="accent6"/>
                </a:solidFill>
                <a:latin typeface="Arial" pitchFamily="34" charset="0"/>
              </a:rPr>
              <a:t>campus</a:t>
            </a:r>
            <a:endParaRPr lang="de-DE" sz="2800" dirty="0">
              <a:solidFill>
                <a:schemeClr val="accent6"/>
              </a:solidFill>
              <a:latin typeface="Arial" pitchFamily="34" charset="0"/>
            </a:endParaRPr>
          </a:p>
          <a:p>
            <a:pPr marL="457200" indent="-457200">
              <a:buFont typeface="Arial" pitchFamily="34" charset="0"/>
              <a:buAutoNum type="arabicPeriod"/>
              <a:defRPr/>
            </a:pPr>
            <a:r>
              <a:rPr lang="de-DE" sz="2800" dirty="0">
                <a:solidFill>
                  <a:schemeClr val="accent6"/>
                </a:solidFill>
                <a:latin typeface="Arial" pitchFamily="34" charset="0"/>
              </a:rPr>
              <a:t>  </a:t>
            </a:r>
            <a:r>
              <a:rPr lang="de-DE" sz="2800" dirty="0" smtClean="0">
                <a:solidFill>
                  <a:schemeClr val="accent6"/>
                </a:solidFill>
                <a:latin typeface="Arial" pitchFamily="34" charset="0"/>
              </a:rPr>
              <a:t>… </a:t>
            </a:r>
            <a:r>
              <a:rPr lang="de-DE" sz="2800" dirty="0" err="1" smtClean="0">
                <a:solidFill>
                  <a:schemeClr val="accent6"/>
                </a:solidFill>
                <a:latin typeface="Arial" pitchFamily="34" charset="0"/>
              </a:rPr>
              <a:t>and</a:t>
            </a:r>
            <a:r>
              <a:rPr lang="de-DE" sz="2800" dirty="0" smtClean="0">
                <a:solidFill>
                  <a:schemeClr val="accent6"/>
                </a:solidFill>
                <a:latin typeface="Arial" pitchFamily="34" charset="0"/>
              </a:rPr>
              <a:t> </a:t>
            </a:r>
            <a:r>
              <a:rPr lang="de-DE" sz="2800" dirty="0" err="1" smtClean="0">
                <a:solidFill>
                  <a:schemeClr val="accent6"/>
                </a:solidFill>
                <a:latin typeface="Arial" pitchFamily="34" charset="0"/>
              </a:rPr>
              <a:t>measurement</a:t>
            </a:r>
            <a:endParaRPr lang="de-DE" sz="2800" dirty="0">
              <a:solidFill>
                <a:schemeClr val="accent6"/>
              </a:solidFill>
              <a:latin typeface="Arial" pitchFamily="34" charset="0"/>
            </a:endParaRPr>
          </a:p>
          <a:p>
            <a:pPr marL="457200" indent="-457200">
              <a:buFont typeface="Arial" pitchFamily="34" charset="0"/>
              <a:buAutoNum type="arabicPeriod"/>
              <a:defRPr/>
            </a:pPr>
            <a:r>
              <a:rPr lang="de-DE" sz="2800" dirty="0">
                <a:solidFill>
                  <a:schemeClr val="accent6"/>
                </a:solidFill>
                <a:latin typeface="Arial" pitchFamily="34" charset="0"/>
              </a:rPr>
              <a:t>  </a:t>
            </a:r>
            <a:r>
              <a:rPr lang="de-DE" sz="2800" dirty="0" smtClean="0">
                <a:solidFill>
                  <a:schemeClr val="accent6"/>
                </a:solidFill>
                <a:latin typeface="Arial" pitchFamily="34" charset="0"/>
              </a:rPr>
              <a:t>New Frontends</a:t>
            </a:r>
          </a:p>
          <a:p>
            <a:pPr marL="457200" indent="-457200">
              <a:buFont typeface="Arial" pitchFamily="34" charset="0"/>
              <a:buAutoNum type="arabicPeriod"/>
              <a:defRPr/>
            </a:pPr>
            <a:r>
              <a:rPr lang="de-DE" sz="2800" dirty="0">
                <a:solidFill>
                  <a:schemeClr val="accent6"/>
                </a:solidFill>
                <a:latin typeface="Arial" pitchFamily="34" charset="0"/>
              </a:rPr>
              <a:t> </a:t>
            </a:r>
            <a:r>
              <a:rPr lang="de-DE" sz="2800" dirty="0" smtClean="0">
                <a:solidFill>
                  <a:schemeClr val="accent6"/>
                </a:solidFill>
                <a:latin typeface="Arial" pitchFamily="34" charset="0"/>
              </a:rPr>
              <a:t> </a:t>
            </a:r>
            <a:r>
              <a:rPr lang="de-DE" sz="2800" dirty="0" err="1" smtClean="0">
                <a:solidFill>
                  <a:schemeClr val="accent6"/>
                </a:solidFill>
                <a:latin typeface="Arial" pitchFamily="34" charset="0"/>
              </a:rPr>
              <a:t>Summary</a:t>
            </a:r>
            <a:endParaRPr lang="de-DE" sz="2800" dirty="0">
              <a:solidFill>
                <a:schemeClr val="accent6"/>
              </a:solidFill>
              <a:latin typeface="Arial" pitchFamily="34" charset="0"/>
            </a:endParaRPr>
          </a:p>
        </p:txBody>
      </p:sp>
      <p:sp>
        <p:nvSpPr>
          <p:cNvPr id="4102" name="Fußzeilenplatzhalter 6"/>
          <p:cNvSpPr>
            <a:spLocks noGrp="1"/>
          </p:cNvSpPr>
          <p:nvPr>
            <p:ph type="ftr" sz="quarter" idx="10"/>
          </p:nvPr>
        </p:nvSpPr>
        <p:spPr>
          <a:noFill/>
        </p:spPr>
        <p:txBody>
          <a:bodyPr/>
          <a:lstStyle/>
          <a:p>
            <a:r>
              <a:rPr lang="en-US" smtClean="0"/>
              <a:t>H. Simon ● HIC4FAIR Giessen</a:t>
            </a:r>
            <a:endParaRPr lang="de-DE"/>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341784"/>
            <a:ext cx="8610600" cy="1143000"/>
          </a:xfrm>
        </p:spPr>
        <p:txBody>
          <a:bodyPr/>
          <a:lstStyle/>
          <a:p>
            <a:r>
              <a:rPr lang="de-DE" dirty="0" smtClean="0"/>
              <a:t>Precision Time </a:t>
            </a:r>
            <a:r>
              <a:rPr lang="de-DE" dirty="0" err="1" smtClean="0"/>
              <a:t>distribution</a:t>
            </a:r>
            <a:r>
              <a:rPr lang="de-DE" dirty="0" smtClean="0"/>
              <a:t>:</a:t>
            </a:r>
            <a:br>
              <a:rPr lang="de-DE" dirty="0" smtClean="0"/>
            </a:br>
            <a:r>
              <a:rPr lang="de-DE" dirty="0" smtClean="0"/>
              <a:t>(b) BuTiS 				      </a:t>
            </a:r>
            <a:r>
              <a:rPr lang="de-DE" sz="2400" dirty="0" smtClean="0"/>
              <a:t>(P. Moritz, B. Zipfel)</a:t>
            </a:r>
            <a:endParaRPr lang="de-DE" sz="2400" dirty="0"/>
          </a:p>
        </p:txBody>
      </p:sp>
      <p:sp>
        <p:nvSpPr>
          <p:cNvPr id="3" name="Inhaltsplatzhalter 2"/>
          <p:cNvSpPr>
            <a:spLocks noGrp="1"/>
          </p:cNvSpPr>
          <p:nvPr>
            <p:ph idx="1"/>
          </p:nvPr>
        </p:nvSpPr>
        <p:spPr>
          <a:xfrm>
            <a:off x="3635896" y="1600200"/>
            <a:ext cx="5050904" cy="4525963"/>
          </a:xfrm>
        </p:spPr>
        <p:txBody>
          <a:bodyPr/>
          <a:lstStyle/>
          <a:p>
            <a:pPr>
              <a:buNone/>
            </a:pPr>
            <a:endParaRPr lang="de-DE" dirty="0"/>
          </a:p>
        </p:txBody>
      </p:sp>
      <p:sp>
        <p:nvSpPr>
          <p:cNvPr id="4" name="Fußzeilenplatzhalter 3"/>
          <p:cNvSpPr>
            <a:spLocks noGrp="1"/>
          </p:cNvSpPr>
          <p:nvPr>
            <p:ph type="ftr" sz="quarter" idx="10"/>
          </p:nvPr>
        </p:nvSpPr>
        <p:spPr/>
        <p:txBody>
          <a:bodyPr/>
          <a:lstStyle/>
          <a:p>
            <a:pPr>
              <a:defRPr/>
            </a:pPr>
            <a:r>
              <a:rPr lang="en-US" smtClean="0"/>
              <a:t>H. Simon ● HIC4FAIR Giessen</a:t>
            </a:r>
            <a:endParaRPr lang="de-DE"/>
          </a:p>
        </p:txBody>
      </p:sp>
      <p:pic>
        <p:nvPicPr>
          <p:cNvPr id="1027" name="Picture 3"/>
          <p:cNvPicPr>
            <a:picLocks noChangeAspect="1" noChangeArrowheads="1"/>
          </p:cNvPicPr>
          <p:nvPr/>
        </p:nvPicPr>
        <p:blipFill>
          <a:blip r:embed="rId2" cstate="print"/>
          <a:srcRect/>
          <a:stretch>
            <a:fillRect/>
          </a:stretch>
        </p:blipFill>
        <p:spPr bwMode="auto">
          <a:xfrm>
            <a:off x="5580112" y="1412776"/>
            <a:ext cx="3563888" cy="177837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0" y="1484784"/>
            <a:ext cx="4014867" cy="5373216"/>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3347864" y="3360294"/>
            <a:ext cx="5760640" cy="352508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ußzeilenplatzhalter 1"/>
          <p:cNvSpPr>
            <a:spLocks noGrp="1"/>
          </p:cNvSpPr>
          <p:nvPr>
            <p:ph type="ftr" sz="quarter" idx="10"/>
          </p:nvPr>
        </p:nvSpPr>
        <p:spPr>
          <a:noFill/>
        </p:spPr>
        <p:txBody>
          <a:bodyPr/>
          <a:lstStyle/>
          <a:p>
            <a:r>
              <a:rPr lang="en-US" smtClean="0"/>
              <a:t>H. Simon ● HIC4FAIR Giessen</a:t>
            </a:r>
            <a:endParaRPr lang="de-DE"/>
          </a:p>
        </p:txBody>
      </p:sp>
      <p:sp>
        <p:nvSpPr>
          <p:cNvPr id="37891" name="Rectangle 2"/>
          <p:cNvSpPr>
            <a:spLocks noGrp="1" noChangeArrowheads="1"/>
          </p:cNvSpPr>
          <p:nvPr>
            <p:ph type="title" idx="4294967295"/>
          </p:nvPr>
        </p:nvSpPr>
        <p:spPr>
          <a:xfrm>
            <a:off x="251520" y="414338"/>
            <a:ext cx="7772400" cy="1143000"/>
          </a:xfrm>
        </p:spPr>
        <p:txBody>
          <a:bodyPr/>
          <a:lstStyle/>
          <a:p>
            <a:pPr eaLnBrk="1" hangingPunct="1"/>
            <a:r>
              <a:rPr lang="en-US" dirty="0" smtClean="0"/>
              <a:t>Precision timing </a:t>
            </a:r>
            <a:r>
              <a:rPr lang="en-US" dirty="0" smtClean="0">
                <a:solidFill>
                  <a:schemeClr val="accent2"/>
                </a:solidFill>
              </a:rPr>
              <a:t>(&lt;50ps</a:t>
            </a:r>
            <a:r>
              <a:rPr lang="en-US" dirty="0" smtClean="0"/>
              <a:t>) vs. </a:t>
            </a:r>
            <a:r>
              <a:rPr lang="en-US" dirty="0" smtClean="0">
                <a:solidFill>
                  <a:srgbClr val="FF0000"/>
                </a:solidFill>
              </a:rPr>
              <a:t>Campus Clock</a:t>
            </a:r>
            <a:endParaRPr lang="en-US" sz="2400" dirty="0" smtClean="0">
              <a:solidFill>
                <a:schemeClr val="accent2"/>
              </a:solidFill>
            </a:endParaRPr>
          </a:p>
        </p:txBody>
      </p:sp>
      <p:grpSp>
        <p:nvGrpSpPr>
          <p:cNvPr id="2" name="Group 7"/>
          <p:cNvGrpSpPr>
            <a:grpSpLocks/>
          </p:cNvGrpSpPr>
          <p:nvPr/>
        </p:nvGrpSpPr>
        <p:grpSpPr bwMode="auto">
          <a:xfrm>
            <a:off x="303213" y="1930400"/>
            <a:ext cx="8661400" cy="1354138"/>
            <a:chOff x="108" y="1538"/>
            <a:chExt cx="5456" cy="853"/>
          </a:xfrm>
        </p:grpSpPr>
        <p:sp>
          <p:nvSpPr>
            <p:cNvPr id="37895" name="Rectangle 8"/>
            <p:cNvSpPr>
              <a:spLocks noChangeArrowheads="1"/>
            </p:cNvSpPr>
            <p:nvPr/>
          </p:nvSpPr>
          <p:spPr bwMode="auto">
            <a:xfrm>
              <a:off x="236" y="1706"/>
              <a:ext cx="227" cy="136"/>
            </a:xfrm>
            <a:prstGeom prst="rect">
              <a:avLst/>
            </a:prstGeom>
            <a:solidFill>
              <a:srgbClr val="FF0000"/>
            </a:solidFill>
            <a:ln w="9525">
              <a:noFill/>
              <a:miter lim="800000"/>
              <a:headEnd/>
              <a:tailEnd/>
            </a:ln>
          </p:spPr>
          <p:txBody>
            <a:bodyPr wrap="none" anchor="ctr"/>
            <a:lstStyle/>
            <a:p>
              <a:endParaRPr lang="en-US"/>
            </a:p>
          </p:txBody>
        </p:sp>
        <p:grpSp>
          <p:nvGrpSpPr>
            <p:cNvPr id="3" name="Group 9"/>
            <p:cNvGrpSpPr>
              <a:grpSpLocks/>
            </p:cNvGrpSpPr>
            <p:nvPr/>
          </p:nvGrpSpPr>
          <p:grpSpPr bwMode="auto">
            <a:xfrm>
              <a:off x="113" y="1706"/>
              <a:ext cx="5451" cy="137"/>
              <a:chOff x="158" y="1842"/>
              <a:chExt cx="5451" cy="137"/>
            </a:xfrm>
          </p:grpSpPr>
          <p:grpSp>
            <p:nvGrpSpPr>
              <p:cNvPr id="4" name="Group 10"/>
              <p:cNvGrpSpPr>
                <a:grpSpLocks/>
              </p:cNvGrpSpPr>
              <p:nvPr/>
            </p:nvGrpSpPr>
            <p:grpSpPr bwMode="auto">
              <a:xfrm>
                <a:off x="158" y="1842"/>
                <a:ext cx="1822" cy="137"/>
                <a:chOff x="158" y="1842"/>
                <a:chExt cx="1822" cy="137"/>
              </a:xfrm>
            </p:grpSpPr>
            <p:grpSp>
              <p:nvGrpSpPr>
                <p:cNvPr id="5" name="Group 11"/>
                <p:cNvGrpSpPr>
                  <a:grpSpLocks/>
                </p:cNvGrpSpPr>
                <p:nvPr/>
              </p:nvGrpSpPr>
              <p:grpSpPr bwMode="auto">
                <a:xfrm>
                  <a:off x="158" y="1842"/>
                  <a:ext cx="454" cy="137"/>
                  <a:chOff x="158" y="1842"/>
                  <a:chExt cx="454" cy="137"/>
                </a:xfrm>
              </p:grpSpPr>
              <p:cxnSp>
                <p:nvCxnSpPr>
                  <p:cNvPr id="37956" name="AutoShape 12"/>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37957" name="AutoShape 13"/>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6" name="Group 14"/>
                <p:cNvGrpSpPr>
                  <a:grpSpLocks/>
                </p:cNvGrpSpPr>
                <p:nvPr/>
              </p:nvGrpSpPr>
              <p:grpSpPr bwMode="auto">
                <a:xfrm>
                  <a:off x="617" y="1842"/>
                  <a:ext cx="454" cy="137"/>
                  <a:chOff x="158" y="1842"/>
                  <a:chExt cx="454" cy="137"/>
                </a:xfrm>
              </p:grpSpPr>
              <p:cxnSp>
                <p:nvCxnSpPr>
                  <p:cNvPr id="37954" name="AutoShape 15"/>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37955" name="AutoShape 16"/>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7" name="Group 17"/>
                <p:cNvGrpSpPr>
                  <a:grpSpLocks/>
                </p:cNvGrpSpPr>
                <p:nvPr/>
              </p:nvGrpSpPr>
              <p:grpSpPr bwMode="auto">
                <a:xfrm>
                  <a:off x="1526" y="1842"/>
                  <a:ext cx="454" cy="137"/>
                  <a:chOff x="158" y="1842"/>
                  <a:chExt cx="454" cy="137"/>
                </a:xfrm>
              </p:grpSpPr>
              <p:cxnSp>
                <p:nvCxnSpPr>
                  <p:cNvPr id="37952" name="AutoShape 18"/>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37953" name="AutoShape 19"/>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8" name="Group 20"/>
                <p:cNvGrpSpPr>
                  <a:grpSpLocks/>
                </p:cNvGrpSpPr>
                <p:nvPr/>
              </p:nvGrpSpPr>
              <p:grpSpPr bwMode="auto">
                <a:xfrm>
                  <a:off x="1078" y="1842"/>
                  <a:ext cx="454" cy="137"/>
                  <a:chOff x="158" y="1842"/>
                  <a:chExt cx="454" cy="137"/>
                </a:xfrm>
              </p:grpSpPr>
              <p:cxnSp>
                <p:nvCxnSpPr>
                  <p:cNvPr id="37950" name="AutoShape 21"/>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37951" name="AutoShape 22"/>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grpSp>
            <p:nvGrpSpPr>
              <p:cNvPr id="9" name="Group 23"/>
              <p:cNvGrpSpPr>
                <a:grpSpLocks/>
              </p:cNvGrpSpPr>
              <p:nvPr/>
            </p:nvGrpSpPr>
            <p:grpSpPr bwMode="auto">
              <a:xfrm>
                <a:off x="1973" y="1842"/>
                <a:ext cx="1822" cy="137"/>
                <a:chOff x="158" y="1842"/>
                <a:chExt cx="1822" cy="137"/>
              </a:xfrm>
            </p:grpSpPr>
            <p:grpSp>
              <p:nvGrpSpPr>
                <p:cNvPr id="10" name="Group 24"/>
                <p:cNvGrpSpPr>
                  <a:grpSpLocks/>
                </p:cNvGrpSpPr>
                <p:nvPr/>
              </p:nvGrpSpPr>
              <p:grpSpPr bwMode="auto">
                <a:xfrm>
                  <a:off x="158" y="1842"/>
                  <a:ext cx="454" cy="137"/>
                  <a:chOff x="158" y="1842"/>
                  <a:chExt cx="454" cy="137"/>
                </a:xfrm>
              </p:grpSpPr>
              <p:cxnSp>
                <p:nvCxnSpPr>
                  <p:cNvPr id="37944" name="AutoShape 25"/>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37945" name="AutoShape 26"/>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11" name="Group 27"/>
                <p:cNvGrpSpPr>
                  <a:grpSpLocks/>
                </p:cNvGrpSpPr>
                <p:nvPr/>
              </p:nvGrpSpPr>
              <p:grpSpPr bwMode="auto">
                <a:xfrm>
                  <a:off x="617" y="1842"/>
                  <a:ext cx="454" cy="137"/>
                  <a:chOff x="158" y="1842"/>
                  <a:chExt cx="454" cy="137"/>
                </a:xfrm>
              </p:grpSpPr>
              <p:cxnSp>
                <p:nvCxnSpPr>
                  <p:cNvPr id="37942" name="AutoShape 28"/>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37943" name="AutoShape 29"/>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12" name="Group 30"/>
                <p:cNvGrpSpPr>
                  <a:grpSpLocks/>
                </p:cNvGrpSpPr>
                <p:nvPr/>
              </p:nvGrpSpPr>
              <p:grpSpPr bwMode="auto">
                <a:xfrm>
                  <a:off x="1526" y="1842"/>
                  <a:ext cx="454" cy="137"/>
                  <a:chOff x="158" y="1842"/>
                  <a:chExt cx="454" cy="137"/>
                </a:xfrm>
              </p:grpSpPr>
              <p:cxnSp>
                <p:nvCxnSpPr>
                  <p:cNvPr id="37940" name="AutoShape 31"/>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37941" name="AutoShape 32"/>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13" name="Group 33"/>
                <p:cNvGrpSpPr>
                  <a:grpSpLocks/>
                </p:cNvGrpSpPr>
                <p:nvPr/>
              </p:nvGrpSpPr>
              <p:grpSpPr bwMode="auto">
                <a:xfrm>
                  <a:off x="1078" y="1842"/>
                  <a:ext cx="454" cy="137"/>
                  <a:chOff x="158" y="1842"/>
                  <a:chExt cx="454" cy="137"/>
                </a:xfrm>
              </p:grpSpPr>
              <p:cxnSp>
                <p:nvCxnSpPr>
                  <p:cNvPr id="37938" name="AutoShape 34"/>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37939" name="AutoShape 35"/>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grpSp>
            <p:nvGrpSpPr>
              <p:cNvPr id="14" name="Group 36"/>
              <p:cNvGrpSpPr>
                <a:grpSpLocks/>
              </p:cNvGrpSpPr>
              <p:nvPr/>
            </p:nvGrpSpPr>
            <p:grpSpPr bwMode="auto">
              <a:xfrm>
                <a:off x="3787" y="1842"/>
                <a:ext cx="1822" cy="137"/>
                <a:chOff x="158" y="1842"/>
                <a:chExt cx="1822" cy="137"/>
              </a:xfrm>
            </p:grpSpPr>
            <p:grpSp>
              <p:nvGrpSpPr>
                <p:cNvPr id="15" name="Group 37"/>
                <p:cNvGrpSpPr>
                  <a:grpSpLocks/>
                </p:cNvGrpSpPr>
                <p:nvPr/>
              </p:nvGrpSpPr>
              <p:grpSpPr bwMode="auto">
                <a:xfrm>
                  <a:off x="158" y="1842"/>
                  <a:ext cx="454" cy="137"/>
                  <a:chOff x="158" y="1842"/>
                  <a:chExt cx="454" cy="137"/>
                </a:xfrm>
              </p:grpSpPr>
              <p:cxnSp>
                <p:nvCxnSpPr>
                  <p:cNvPr id="37932" name="AutoShape 38"/>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37933" name="AutoShape 39"/>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16" name="Group 40"/>
                <p:cNvGrpSpPr>
                  <a:grpSpLocks/>
                </p:cNvGrpSpPr>
                <p:nvPr/>
              </p:nvGrpSpPr>
              <p:grpSpPr bwMode="auto">
                <a:xfrm>
                  <a:off x="617" y="1842"/>
                  <a:ext cx="454" cy="137"/>
                  <a:chOff x="158" y="1842"/>
                  <a:chExt cx="454" cy="137"/>
                </a:xfrm>
              </p:grpSpPr>
              <p:cxnSp>
                <p:nvCxnSpPr>
                  <p:cNvPr id="37930" name="AutoShape 41"/>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37931" name="AutoShape 42"/>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17" name="Group 43"/>
                <p:cNvGrpSpPr>
                  <a:grpSpLocks/>
                </p:cNvGrpSpPr>
                <p:nvPr/>
              </p:nvGrpSpPr>
              <p:grpSpPr bwMode="auto">
                <a:xfrm>
                  <a:off x="1526" y="1842"/>
                  <a:ext cx="454" cy="137"/>
                  <a:chOff x="158" y="1842"/>
                  <a:chExt cx="454" cy="137"/>
                </a:xfrm>
              </p:grpSpPr>
              <p:cxnSp>
                <p:nvCxnSpPr>
                  <p:cNvPr id="37928" name="AutoShape 44"/>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37929" name="AutoShape 45"/>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18" name="Group 46"/>
                <p:cNvGrpSpPr>
                  <a:grpSpLocks/>
                </p:cNvGrpSpPr>
                <p:nvPr/>
              </p:nvGrpSpPr>
              <p:grpSpPr bwMode="auto">
                <a:xfrm>
                  <a:off x="1078" y="1842"/>
                  <a:ext cx="454" cy="137"/>
                  <a:chOff x="158" y="1842"/>
                  <a:chExt cx="454" cy="137"/>
                </a:xfrm>
              </p:grpSpPr>
              <p:cxnSp>
                <p:nvCxnSpPr>
                  <p:cNvPr id="37926" name="AutoShape 47"/>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37927" name="AutoShape 48"/>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grpSp>
        <p:grpSp>
          <p:nvGrpSpPr>
            <p:cNvPr id="19" name="Group 49"/>
            <p:cNvGrpSpPr>
              <a:grpSpLocks/>
            </p:cNvGrpSpPr>
            <p:nvPr/>
          </p:nvGrpSpPr>
          <p:grpSpPr bwMode="auto">
            <a:xfrm>
              <a:off x="576" y="1760"/>
              <a:ext cx="716" cy="586"/>
              <a:chOff x="113" y="1760"/>
              <a:chExt cx="716" cy="586"/>
            </a:xfrm>
          </p:grpSpPr>
          <p:sp>
            <p:nvSpPr>
              <p:cNvPr id="37915" name="Rectangle 50"/>
              <p:cNvSpPr>
                <a:spLocks noChangeArrowheads="1"/>
              </p:cNvSpPr>
              <p:nvPr/>
            </p:nvSpPr>
            <p:spPr bwMode="auto">
              <a:xfrm flipH="1">
                <a:off x="385" y="1979"/>
                <a:ext cx="46" cy="18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916" name="Text Box 51"/>
              <p:cNvSpPr txBox="1">
                <a:spLocks noChangeArrowheads="1"/>
              </p:cNvSpPr>
              <p:nvPr/>
            </p:nvSpPr>
            <p:spPr bwMode="auto">
              <a:xfrm>
                <a:off x="113" y="2115"/>
                <a:ext cx="716" cy="231"/>
              </a:xfrm>
              <a:prstGeom prst="rect">
                <a:avLst/>
              </a:prstGeom>
              <a:noFill/>
              <a:ln w="9525">
                <a:noFill/>
                <a:miter lim="800000"/>
                <a:headEnd/>
                <a:tailEnd/>
              </a:ln>
            </p:spPr>
            <p:txBody>
              <a:bodyPr wrap="none">
                <a:spAutoFit/>
              </a:bodyPr>
              <a:lstStyle/>
              <a:p>
                <a:r>
                  <a:rPr lang="en-US" sz="1800">
                    <a:solidFill>
                      <a:schemeClr val="accent2"/>
                    </a:solidFill>
                    <a:latin typeface="Times New Roman" pitchFamily="18" charset="0"/>
                  </a:rPr>
                  <a:t>ch. i det A</a:t>
                </a:r>
              </a:p>
            </p:txBody>
          </p:sp>
          <p:sp>
            <p:nvSpPr>
              <p:cNvPr id="37917" name="Line 52"/>
              <p:cNvSpPr>
                <a:spLocks noChangeShapeType="1"/>
              </p:cNvSpPr>
              <p:nvPr/>
            </p:nvSpPr>
            <p:spPr bwMode="auto">
              <a:xfrm>
                <a:off x="681" y="1760"/>
                <a:ext cx="0" cy="408"/>
              </a:xfrm>
              <a:prstGeom prst="line">
                <a:avLst/>
              </a:prstGeom>
              <a:noFill/>
              <a:ln w="9525">
                <a:solidFill>
                  <a:schemeClr val="tx1"/>
                </a:solidFill>
                <a:prstDash val="dash"/>
                <a:round/>
                <a:headEnd/>
                <a:tailEnd/>
              </a:ln>
            </p:spPr>
            <p:txBody>
              <a:bodyPr/>
              <a:lstStyle/>
              <a:p>
                <a:endParaRPr lang="de-DE"/>
              </a:p>
            </p:txBody>
          </p:sp>
          <p:sp>
            <p:nvSpPr>
              <p:cNvPr id="37918" name="Line 53"/>
              <p:cNvSpPr>
                <a:spLocks noChangeShapeType="1"/>
              </p:cNvSpPr>
              <p:nvPr/>
            </p:nvSpPr>
            <p:spPr bwMode="auto">
              <a:xfrm>
                <a:off x="439" y="2128"/>
                <a:ext cx="226" cy="0"/>
              </a:xfrm>
              <a:prstGeom prst="line">
                <a:avLst/>
              </a:prstGeom>
              <a:noFill/>
              <a:ln w="15875">
                <a:solidFill>
                  <a:schemeClr val="accent2"/>
                </a:solidFill>
                <a:round/>
                <a:headEnd type="triangle" w="med" len="med"/>
                <a:tailEnd type="triangle" w="med" len="med"/>
              </a:ln>
            </p:spPr>
            <p:txBody>
              <a:bodyPr/>
              <a:lstStyle/>
              <a:p>
                <a:endParaRPr lang="de-DE"/>
              </a:p>
            </p:txBody>
          </p:sp>
        </p:grpSp>
        <p:grpSp>
          <p:nvGrpSpPr>
            <p:cNvPr id="20" name="Group 54"/>
            <p:cNvGrpSpPr>
              <a:grpSpLocks/>
            </p:cNvGrpSpPr>
            <p:nvPr/>
          </p:nvGrpSpPr>
          <p:grpSpPr bwMode="auto">
            <a:xfrm>
              <a:off x="3787" y="1789"/>
              <a:ext cx="755" cy="602"/>
              <a:chOff x="3787" y="1789"/>
              <a:chExt cx="755" cy="602"/>
            </a:xfrm>
          </p:grpSpPr>
          <p:sp>
            <p:nvSpPr>
              <p:cNvPr id="37911" name="Rectangle 55"/>
              <p:cNvSpPr>
                <a:spLocks noChangeArrowheads="1"/>
              </p:cNvSpPr>
              <p:nvPr/>
            </p:nvSpPr>
            <p:spPr bwMode="auto">
              <a:xfrm flipH="1">
                <a:off x="4150" y="2024"/>
                <a:ext cx="46" cy="18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912" name="Text Box 56"/>
              <p:cNvSpPr txBox="1">
                <a:spLocks noChangeArrowheads="1"/>
              </p:cNvSpPr>
              <p:nvPr/>
            </p:nvSpPr>
            <p:spPr bwMode="auto">
              <a:xfrm>
                <a:off x="3787" y="2160"/>
                <a:ext cx="708" cy="231"/>
              </a:xfrm>
              <a:prstGeom prst="rect">
                <a:avLst/>
              </a:prstGeom>
              <a:noFill/>
              <a:ln w="9525">
                <a:noFill/>
                <a:miter lim="800000"/>
                <a:headEnd/>
                <a:tailEnd/>
              </a:ln>
            </p:spPr>
            <p:txBody>
              <a:bodyPr wrap="none">
                <a:spAutoFit/>
              </a:bodyPr>
              <a:lstStyle/>
              <a:p>
                <a:r>
                  <a:rPr lang="en-US" sz="1800">
                    <a:solidFill>
                      <a:schemeClr val="accent2"/>
                    </a:solidFill>
                    <a:latin typeface="Times New Roman" pitchFamily="18" charset="0"/>
                  </a:rPr>
                  <a:t>ch. j det B</a:t>
                </a:r>
              </a:p>
            </p:txBody>
          </p:sp>
          <p:sp>
            <p:nvSpPr>
              <p:cNvPr id="37913" name="Line 57"/>
              <p:cNvSpPr>
                <a:spLocks noChangeShapeType="1"/>
              </p:cNvSpPr>
              <p:nvPr/>
            </p:nvSpPr>
            <p:spPr bwMode="auto">
              <a:xfrm>
                <a:off x="4542" y="1789"/>
                <a:ext cx="0" cy="408"/>
              </a:xfrm>
              <a:prstGeom prst="line">
                <a:avLst/>
              </a:prstGeom>
              <a:noFill/>
              <a:ln w="9525">
                <a:solidFill>
                  <a:schemeClr val="tx1"/>
                </a:solidFill>
                <a:prstDash val="dash"/>
                <a:round/>
                <a:headEnd/>
                <a:tailEnd/>
              </a:ln>
            </p:spPr>
            <p:txBody>
              <a:bodyPr/>
              <a:lstStyle/>
              <a:p>
                <a:endParaRPr lang="de-DE"/>
              </a:p>
            </p:txBody>
          </p:sp>
          <p:sp>
            <p:nvSpPr>
              <p:cNvPr id="37914" name="Line 58"/>
              <p:cNvSpPr>
                <a:spLocks noChangeShapeType="1"/>
              </p:cNvSpPr>
              <p:nvPr/>
            </p:nvSpPr>
            <p:spPr bwMode="auto">
              <a:xfrm>
                <a:off x="4195" y="2160"/>
                <a:ext cx="318" cy="0"/>
              </a:xfrm>
              <a:prstGeom prst="line">
                <a:avLst/>
              </a:prstGeom>
              <a:noFill/>
              <a:ln w="15875">
                <a:solidFill>
                  <a:schemeClr val="accent2"/>
                </a:solidFill>
                <a:round/>
                <a:headEnd type="triangle" w="med" len="med"/>
                <a:tailEnd type="triangle" w="med" len="med"/>
              </a:ln>
            </p:spPr>
            <p:txBody>
              <a:bodyPr/>
              <a:lstStyle/>
              <a:p>
                <a:endParaRPr lang="de-DE"/>
              </a:p>
            </p:txBody>
          </p:sp>
        </p:grpSp>
        <p:sp>
          <p:nvSpPr>
            <p:cNvPr id="37899" name="AutoShape 59"/>
            <p:cNvSpPr>
              <a:spLocks noChangeArrowheads="1"/>
            </p:cNvSpPr>
            <p:nvPr/>
          </p:nvSpPr>
          <p:spPr bwMode="auto">
            <a:xfrm>
              <a:off x="1882" y="1888"/>
              <a:ext cx="1771" cy="317"/>
            </a:xfrm>
            <a:prstGeom prst="cloudCallout">
              <a:avLst>
                <a:gd name="adj1" fmla="val -48389"/>
                <a:gd name="adj2" fmla="val 32019"/>
              </a:avLst>
            </a:prstGeom>
            <a:solidFill>
              <a:schemeClr val="accent1"/>
            </a:solidFill>
            <a:ln w="9525">
              <a:solidFill>
                <a:schemeClr val="tx1"/>
              </a:solidFill>
              <a:round/>
              <a:headEnd/>
              <a:tailEnd/>
            </a:ln>
          </p:spPr>
          <p:txBody>
            <a:bodyPr/>
            <a:lstStyle/>
            <a:p>
              <a:pPr algn="ctr"/>
              <a:r>
                <a:rPr lang="en-US" sz="2000">
                  <a:solidFill>
                    <a:schemeClr val="accent2"/>
                  </a:solidFill>
                </a:rPr>
                <a:t>several 100 m</a:t>
              </a:r>
            </a:p>
          </p:txBody>
        </p:sp>
        <p:sp>
          <p:nvSpPr>
            <p:cNvPr id="37900" name="Text Box 60"/>
            <p:cNvSpPr txBox="1">
              <a:spLocks noChangeArrowheads="1"/>
            </p:cNvSpPr>
            <p:nvPr/>
          </p:nvSpPr>
          <p:spPr bwMode="auto">
            <a:xfrm>
              <a:off x="191" y="1538"/>
              <a:ext cx="169" cy="173"/>
            </a:xfrm>
            <a:prstGeom prst="rect">
              <a:avLst/>
            </a:prstGeom>
            <a:noFill/>
            <a:ln w="9525">
              <a:noFill/>
              <a:miter lim="800000"/>
              <a:headEnd/>
              <a:tailEnd/>
            </a:ln>
          </p:spPr>
          <p:txBody>
            <a:bodyPr wrap="none">
              <a:spAutoFit/>
            </a:bodyPr>
            <a:lstStyle/>
            <a:p>
              <a:r>
                <a:rPr lang="en-US" sz="1200">
                  <a:solidFill>
                    <a:srgbClr val="FF0000"/>
                  </a:solidFill>
                </a:rPr>
                <a:t>0</a:t>
              </a:r>
            </a:p>
          </p:txBody>
        </p:sp>
        <p:sp>
          <p:nvSpPr>
            <p:cNvPr id="37901" name="Text Box 61"/>
            <p:cNvSpPr txBox="1">
              <a:spLocks noChangeArrowheads="1"/>
            </p:cNvSpPr>
            <p:nvPr/>
          </p:nvSpPr>
          <p:spPr bwMode="auto">
            <a:xfrm>
              <a:off x="681" y="1541"/>
              <a:ext cx="169" cy="173"/>
            </a:xfrm>
            <a:prstGeom prst="rect">
              <a:avLst/>
            </a:prstGeom>
            <a:noFill/>
            <a:ln w="9525">
              <a:noFill/>
              <a:miter lim="800000"/>
              <a:headEnd/>
              <a:tailEnd/>
            </a:ln>
          </p:spPr>
          <p:txBody>
            <a:bodyPr wrap="none">
              <a:spAutoFit/>
            </a:bodyPr>
            <a:lstStyle/>
            <a:p>
              <a:r>
                <a:rPr lang="en-US" sz="1200">
                  <a:solidFill>
                    <a:srgbClr val="FF0000"/>
                  </a:solidFill>
                </a:rPr>
                <a:t>1</a:t>
              </a:r>
            </a:p>
          </p:txBody>
        </p:sp>
        <p:sp>
          <p:nvSpPr>
            <p:cNvPr id="37902" name="Text Box 62"/>
            <p:cNvSpPr txBox="1">
              <a:spLocks noChangeArrowheads="1"/>
            </p:cNvSpPr>
            <p:nvPr/>
          </p:nvSpPr>
          <p:spPr bwMode="auto">
            <a:xfrm>
              <a:off x="1138" y="1546"/>
              <a:ext cx="169" cy="173"/>
            </a:xfrm>
            <a:prstGeom prst="rect">
              <a:avLst/>
            </a:prstGeom>
            <a:noFill/>
            <a:ln w="9525">
              <a:noFill/>
              <a:miter lim="800000"/>
              <a:headEnd/>
              <a:tailEnd/>
            </a:ln>
          </p:spPr>
          <p:txBody>
            <a:bodyPr wrap="none">
              <a:spAutoFit/>
            </a:bodyPr>
            <a:lstStyle/>
            <a:p>
              <a:r>
                <a:rPr lang="en-US" sz="1200">
                  <a:solidFill>
                    <a:srgbClr val="FF0000"/>
                  </a:solidFill>
                </a:rPr>
                <a:t>2</a:t>
              </a:r>
            </a:p>
          </p:txBody>
        </p:sp>
        <p:sp>
          <p:nvSpPr>
            <p:cNvPr id="37903" name="Text Box 63"/>
            <p:cNvSpPr txBox="1">
              <a:spLocks noChangeArrowheads="1"/>
            </p:cNvSpPr>
            <p:nvPr/>
          </p:nvSpPr>
          <p:spPr bwMode="auto">
            <a:xfrm>
              <a:off x="1573" y="1546"/>
              <a:ext cx="169" cy="173"/>
            </a:xfrm>
            <a:prstGeom prst="rect">
              <a:avLst/>
            </a:prstGeom>
            <a:noFill/>
            <a:ln w="9525">
              <a:noFill/>
              <a:miter lim="800000"/>
              <a:headEnd/>
              <a:tailEnd/>
            </a:ln>
          </p:spPr>
          <p:txBody>
            <a:bodyPr wrap="none">
              <a:spAutoFit/>
            </a:bodyPr>
            <a:lstStyle/>
            <a:p>
              <a:r>
                <a:rPr lang="en-US" sz="1200">
                  <a:solidFill>
                    <a:srgbClr val="FF0000"/>
                  </a:solidFill>
                </a:rPr>
                <a:t>3</a:t>
              </a:r>
            </a:p>
          </p:txBody>
        </p:sp>
        <p:sp>
          <p:nvSpPr>
            <p:cNvPr id="37904" name="Text Box 64"/>
            <p:cNvSpPr txBox="1">
              <a:spLocks noChangeArrowheads="1"/>
            </p:cNvSpPr>
            <p:nvPr/>
          </p:nvSpPr>
          <p:spPr bwMode="auto">
            <a:xfrm>
              <a:off x="2040" y="1541"/>
              <a:ext cx="169" cy="173"/>
            </a:xfrm>
            <a:prstGeom prst="rect">
              <a:avLst/>
            </a:prstGeom>
            <a:noFill/>
            <a:ln w="9525">
              <a:noFill/>
              <a:miter lim="800000"/>
              <a:headEnd/>
              <a:tailEnd/>
            </a:ln>
          </p:spPr>
          <p:txBody>
            <a:bodyPr wrap="none">
              <a:spAutoFit/>
            </a:bodyPr>
            <a:lstStyle/>
            <a:p>
              <a:r>
                <a:rPr lang="en-US" sz="1200">
                  <a:solidFill>
                    <a:srgbClr val="FF0000"/>
                  </a:solidFill>
                </a:rPr>
                <a:t>4</a:t>
              </a:r>
            </a:p>
          </p:txBody>
        </p:sp>
        <p:sp>
          <p:nvSpPr>
            <p:cNvPr id="37905" name="Text Box 65"/>
            <p:cNvSpPr txBox="1">
              <a:spLocks noChangeArrowheads="1"/>
            </p:cNvSpPr>
            <p:nvPr/>
          </p:nvSpPr>
          <p:spPr bwMode="auto">
            <a:xfrm>
              <a:off x="2480" y="1546"/>
              <a:ext cx="169" cy="173"/>
            </a:xfrm>
            <a:prstGeom prst="rect">
              <a:avLst/>
            </a:prstGeom>
            <a:noFill/>
            <a:ln w="9525">
              <a:noFill/>
              <a:miter lim="800000"/>
              <a:headEnd/>
              <a:tailEnd/>
            </a:ln>
          </p:spPr>
          <p:txBody>
            <a:bodyPr wrap="none">
              <a:spAutoFit/>
            </a:bodyPr>
            <a:lstStyle/>
            <a:p>
              <a:r>
                <a:rPr lang="en-US" sz="1200">
                  <a:solidFill>
                    <a:srgbClr val="FF0000"/>
                  </a:solidFill>
                </a:rPr>
                <a:t>5</a:t>
              </a:r>
            </a:p>
          </p:txBody>
        </p:sp>
        <p:sp>
          <p:nvSpPr>
            <p:cNvPr id="37906" name="Text Box 66"/>
            <p:cNvSpPr txBox="1">
              <a:spLocks noChangeArrowheads="1"/>
            </p:cNvSpPr>
            <p:nvPr/>
          </p:nvSpPr>
          <p:spPr bwMode="auto">
            <a:xfrm>
              <a:off x="2931" y="1541"/>
              <a:ext cx="169" cy="173"/>
            </a:xfrm>
            <a:prstGeom prst="rect">
              <a:avLst/>
            </a:prstGeom>
            <a:noFill/>
            <a:ln w="9525">
              <a:noFill/>
              <a:miter lim="800000"/>
              <a:headEnd/>
              <a:tailEnd/>
            </a:ln>
          </p:spPr>
          <p:txBody>
            <a:bodyPr wrap="none">
              <a:spAutoFit/>
            </a:bodyPr>
            <a:lstStyle/>
            <a:p>
              <a:r>
                <a:rPr lang="en-US" sz="1200">
                  <a:solidFill>
                    <a:srgbClr val="FF0000"/>
                  </a:solidFill>
                </a:rPr>
                <a:t>6</a:t>
              </a:r>
            </a:p>
          </p:txBody>
        </p:sp>
        <p:sp>
          <p:nvSpPr>
            <p:cNvPr id="37907" name="Text Box 67"/>
            <p:cNvSpPr txBox="1">
              <a:spLocks noChangeArrowheads="1"/>
            </p:cNvSpPr>
            <p:nvPr/>
          </p:nvSpPr>
          <p:spPr bwMode="auto">
            <a:xfrm>
              <a:off x="3379" y="1546"/>
              <a:ext cx="169" cy="173"/>
            </a:xfrm>
            <a:prstGeom prst="rect">
              <a:avLst/>
            </a:prstGeom>
            <a:noFill/>
            <a:ln w="9525">
              <a:noFill/>
              <a:miter lim="800000"/>
              <a:headEnd/>
              <a:tailEnd/>
            </a:ln>
          </p:spPr>
          <p:txBody>
            <a:bodyPr wrap="none">
              <a:spAutoFit/>
            </a:bodyPr>
            <a:lstStyle/>
            <a:p>
              <a:r>
                <a:rPr lang="en-US" sz="1200">
                  <a:solidFill>
                    <a:srgbClr val="FF0000"/>
                  </a:solidFill>
                </a:rPr>
                <a:t>7</a:t>
              </a:r>
            </a:p>
          </p:txBody>
        </p:sp>
        <p:sp>
          <p:nvSpPr>
            <p:cNvPr id="37908" name="Text Box 68"/>
            <p:cNvSpPr txBox="1">
              <a:spLocks noChangeArrowheads="1"/>
            </p:cNvSpPr>
            <p:nvPr/>
          </p:nvSpPr>
          <p:spPr bwMode="auto">
            <a:xfrm>
              <a:off x="3816" y="1541"/>
              <a:ext cx="169" cy="173"/>
            </a:xfrm>
            <a:prstGeom prst="rect">
              <a:avLst/>
            </a:prstGeom>
            <a:noFill/>
            <a:ln w="9525">
              <a:noFill/>
              <a:miter lim="800000"/>
              <a:headEnd/>
              <a:tailEnd/>
            </a:ln>
          </p:spPr>
          <p:txBody>
            <a:bodyPr wrap="none">
              <a:spAutoFit/>
            </a:bodyPr>
            <a:lstStyle/>
            <a:p>
              <a:r>
                <a:rPr lang="en-US" sz="1200">
                  <a:solidFill>
                    <a:srgbClr val="FF0000"/>
                  </a:solidFill>
                </a:rPr>
                <a:t>8</a:t>
              </a:r>
            </a:p>
          </p:txBody>
        </p:sp>
        <p:sp>
          <p:nvSpPr>
            <p:cNvPr id="37909" name="Text Box 69"/>
            <p:cNvSpPr txBox="1">
              <a:spLocks noChangeArrowheads="1"/>
            </p:cNvSpPr>
            <p:nvPr/>
          </p:nvSpPr>
          <p:spPr bwMode="auto">
            <a:xfrm>
              <a:off x="4284" y="1554"/>
              <a:ext cx="169" cy="173"/>
            </a:xfrm>
            <a:prstGeom prst="rect">
              <a:avLst/>
            </a:prstGeom>
            <a:noFill/>
            <a:ln w="9525">
              <a:noFill/>
              <a:miter lim="800000"/>
              <a:headEnd/>
              <a:tailEnd/>
            </a:ln>
          </p:spPr>
          <p:txBody>
            <a:bodyPr wrap="none">
              <a:spAutoFit/>
            </a:bodyPr>
            <a:lstStyle/>
            <a:p>
              <a:r>
                <a:rPr lang="en-US" sz="1200">
                  <a:solidFill>
                    <a:srgbClr val="FF0000"/>
                  </a:solidFill>
                </a:rPr>
                <a:t>9</a:t>
              </a:r>
            </a:p>
          </p:txBody>
        </p:sp>
        <p:sp>
          <p:nvSpPr>
            <p:cNvPr id="37910" name="Text Box 70"/>
            <p:cNvSpPr txBox="1">
              <a:spLocks noChangeArrowheads="1"/>
            </p:cNvSpPr>
            <p:nvPr/>
          </p:nvSpPr>
          <p:spPr bwMode="auto">
            <a:xfrm rot="-3600000">
              <a:off x="32" y="1898"/>
              <a:ext cx="440" cy="288"/>
            </a:xfrm>
            <a:prstGeom prst="rect">
              <a:avLst/>
            </a:prstGeom>
            <a:noFill/>
            <a:ln w="9525">
              <a:noFill/>
              <a:miter lim="800000"/>
              <a:headEnd/>
              <a:tailEnd/>
            </a:ln>
          </p:spPr>
          <p:txBody>
            <a:bodyPr wrap="none">
              <a:spAutoFit/>
            </a:bodyPr>
            <a:lstStyle/>
            <a:p>
              <a:r>
                <a:rPr lang="en-US" sz="1200" b="1">
                  <a:solidFill>
                    <a:srgbClr val="FF0000"/>
                  </a:solidFill>
                </a:rPr>
                <a:t>t</a:t>
              </a:r>
              <a:r>
                <a:rPr lang="en-US" sz="1200" b="1" baseline="-25000">
                  <a:solidFill>
                    <a:srgbClr val="FF0000"/>
                  </a:solidFill>
                </a:rPr>
                <a:t>0</a:t>
              </a:r>
              <a:r>
                <a:rPr lang="en-US" sz="1200" b="1">
                  <a:solidFill>
                    <a:srgbClr val="FF0000"/>
                  </a:solidFill>
                </a:rPr>
                <a:t> time-</a:t>
              </a:r>
              <a:br>
                <a:rPr lang="en-US" sz="1200" b="1">
                  <a:solidFill>
                    <a:srgbClr val="FF0000"/>
                  </a:solidFill>
                </a:rPr>
              </a:br>
              <a:r>
                <a:rPr lang="en-US" sz="1200" b="1">
                  <a:solidFill>
                    <a:srgbClr val="FF0000"/>
                  </a:solidFill>
                </a:rPr>
                <a:t>stamp</a:t>
              </a:r>
            </a:p>
          </p:txBody>
        </p:sp>
      </p:grpSp>
      <p:pic>
        <p:nvPicPr>
          <p:cNvPr id="37893" name="Picture 3" descr="20071015-BuTiS-10Mhz-200MHz-T0"/>
          <p:cNvPicPr>
            <a:picLocks noChangeAspect="1" noChangeArrowheads="1"/>
          </p:cNvPicPr>
          <p:nvPr/>
        </p:nvPicPr>
        <p:blipFill>
          <a:blip r:embed="rId2" cstate="print"/>
          <a:srcRect/>
          <a:stretch>
            <a:fillRect/>
          </a:stretch>
        </p:blipFill>
        <p:spPr bwMode="auto">
          <a:xfrm>
            <a:off x="179388" y="3789363"/>
            <a:ext cx="4537075" cy="2592387"/>
          </a:xfrm>
          <a:prstGeom prst="rect">
            <a:avLst/>
          </a:prstGeom>
          <a:noFill/>
          <a:ln w="9525">
            <a:noFill/>
            <a:miter lim="800000"/>
            <a:headEnd/>
            <a:tailEnd/>
          </a:ln>
        </p:spPr>
      </p:pic>
      <p:pic>
        <p:nvPicPr>
          <p:cNvPr id="37894" name="Picture 4" descr="AGF00012"/>
          <p:cNvPicPr>
            <a:picLocks noChangeAspect="1" noChangeArrowheads="1"/>
          </p:cNvPicPr>
          <p:nvPr/>
        </p:nvPicPr>
        <p:blipFill>
          <a:blip r:embed="rId3" cstate="print"/>
          <a:srcRect t="20937"/>
          <a:stretch>
            <a:fillRect/>
          </a:stretch>
        </p:blipFill>
        <p:spPr bwMode="auto">
          <a:xfrm>
            <a:off x="4730750" y="3798888"/>
            <a:ext cx="4356100" cy="2582862"/>
          </a:xfrm>
          <a:prstGeom prst="rect">
            <a:avLst/>
          </a:prstGeom>
          <a:noFill/>
          <a:ln w="9525">
            <a:noFill/>
            <a:miter lim="800000"/>
            <a:headEnd/>
            <a:tailEnd/>
          </a:ln>
        </p:spPr>
      </p:pic>
    </p:spTree>
    <p:extLst>
      <p:ext uri="{BB962C8B-B14F-4D97-AF65-F5344CB8AC3E}">
        <p14:creationId xmlns:p14="http://schemas.microsoft.com/office/powerpoint/2010/main" val="41182661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984" y="332656"/>
            <a:ext cx="7772400" cy="1143000"/>
          </a:xfrm>
        </p:spPr>
        <p:txBody>
          <a:bodyPr/>
          <a:lstStyle/>
          <a:p>
            <a:r>
              <a:rPr lang="de-DE" dirty="0" smtClean="0"/>
              <a:t>Performance: </a:t>
            </a:r>
            <a:r>
              <a:rPr lang="de-DE" dirty="0" err="1" smtClean="0"/>
              <a:t>Accuracy</a:t>
            </a:r>
            <a:r>
              <a:rPr lang="de-DE" dirty="0" smtClean="0"/>
              <a:t> </a:t>
            </a:r>
            <a:r>
              <a:rPr lang="de-DE" dirty="0" err="1" smtClean="0"/>
              <a:t>and</a:t>
            </a:r>
            <a:r>
              <a:rPr lang="de-DE" dirty="0" smtClean="0"/>
              <a:t> Precision …</a:t>
            </a:r>
            <a:br>
              <a:rPr lang="de-DE" dirty="0" smtClean="0"/>
            </a:br>
            <a:r>
              <a:rPr lang="de-DE" sz="2000" dirty="0" smtClean="0"/>
              <a:t>J. Frühauf, K. Koch, N. Kurz, P. Moritz, B. Zipfel</a:t>
            </a:r>
            <a:endParaRPr lang="de-DE" sz="2000" dirty="0"/>
          </a:p>
        </p:txBody>
      </p:sp>
      <p:sp>
        <p:nvSpPr>
          <p:cNvPr id="4" name="Fußzeilenplatzhalter 3"/>
          <p:cNvSpPr>
            <a:spLocks noGrp="1"/>
          </p:cNvSpPr>
          <p:nvPr>
            <p:ph type="ftr" sz="quarter" idx="10"/>
          </p:nvPr>
        </p:nvSpPr>
        <p:spPr/>
        <p:txBody>
          <a:bodyPr/>
          <a:lstStyle/>
          <a:p>
            <a:pPr>
              <a:defRPr/>
            </a:pPr>
            <a:r>
              <a:rPr lang="en-US" smtClean="0"/>
              <a:t>H. Simon ● HIC4FAIR Giessen</a:t>
            </a:r>
            <a:endParaRPr lang="de-DE"/>
          </a:p>
        </p:txBody>
      </p:sp>
      <p:pic>
        <p:nvPicPr>
          <p:cNvPr id="86019" name="Picture 3" descr="C:\Dokumente und Einstellungen\Haik\Desktop\20130326-HIC4FAIR-DAQ\NIK-Butis-haik.png"/>
          <p:cNvPicPr>
            <a:picLocks noChangeAspect="1" noChangeArrowheads="1"/>
          </p:cNvPicPr>
          <p:nvPr/>
        </p:nvPicPr>
        <p:blipFill>
          <a:blip r:embed="rId2" cstate="print"/>
          <a:srcRect/>
          <a:stretch>
            <a:fillRect/>
          </a:stretch>
        </p:blipFill>
        <p:spPr bwMode="auto">
          <a:xfrm>
            <a:off x="35496" y="1484784"/>
            <a:ext cx="5220072" cy="2379957"/>
          </a:xfrm>
          <a:prstGeom prst="rect">
            <a:avLst/>
          </a:prstGeom>
          <a:noFill/>
        </p:spPr>
      </p:pic>
      <p:sp>
        <p:nvSpPr>
          <p:cNvPr id="7" name="Textfeld 6"/>
          <p:cNvSpPr txBox="1"/>
          <p:nvPr/>
        </p:nvSpPr>
        <p:spPr>
          <a:xfrm>
            <a:off x="5436096" y="1412776"/>
            <a:ext cx="3686009" cy="1938992"/>
          </a:xfrm>
          <a:prstGeom prst="rect">
            <a:avLst/>
          </a:prstGeom>
          <a:noFill/>
        </p:spPr>
        <p:txBody>
          <a:bodyPr wrap="none" rtlCol="0">
            <a:spAutoFit/>
          </a:bodyPr>
          <a:lstStyle/>
          <a:p>
            <a:r>
              <a:rPr lang="de-DE" dirty="0" smtClean="0"/>
              <a:t>Q1/2013</a:t>
            </a:r>
          </a:p>
          <a:p>
            <a:r>
              <a:rPr lang="de-DE" dirty="0" smtClean="0"/>
              <a:t>Optical </a:t>
            </a:r>
            <a:r>
              <a:rPr lang="de-DE" dirty="0" err="1" smtClean="0"/>
              <a:t>distance</a:t>
            </a:r>
            <a:r>
              <a:rPr lang="de-DE" dirty="0" smtClean="0"/>
              <a:t> ~2 km!</a:t>
            </a:r>
          </a:p>
          <a:p>
            <a:r>
              <a:rPr lang="de-DE" dirty="0" smtClean="0"/>
              <a:t>Path </a:t>
            </a:r>
            <a:r>
              <a:rPr lang="de-DE" dirty="0" err="1" smtClean="0"/>
              <a:t>compensation</a:t>
            </a:r>
            <a:endParaRPr lang="de-DE" dirty="0" smtClean="0"/>
          </a:p>
          <a:p>
            <a:pPr>
              <a:buFont typeface="Wingdings" pitchFamily="2" charset="2"/>
              <a:buChar char="è"/>
            </a:pPr>
            <a:r>
              <a:rPr lang="de-DE" dirty="0" err="1" smtClean="0">
                <a:solidFill>
                  <a:srgbClr val="FF0000"/>
                </a:solidFill>
                <a:sym typeface="Wingdings" pitchFamily="2" charset="2"/>
              </a:rPr>
              <a:t>Better</a:t>
            </a:r>
            <a:r>
              <a:rPr lang="de-DE" dirty="0" smtClean="0">
                <a:solidFill>
                  <a:srgbClr val="FF0000"/>
                </a:solidFill>
                <a:sym typeface="Wingdings" pitchFamily="2" charset="2"/>
              </a:rPr>
              <a:t> </a:t>
            </a:r>
            <a:r>
              <a:rPr lang="de-DE" dirty="0" err="1" smtClean="0">
                <a:solidFill>
                  <a:srgbClr val="FF0000"/>
                </a:solidFill>
                <a:sym typeface="Wingdings" pitchFamily="2" charset="2"/>
              </a:rPr>
              <a:t>than</a:t>
            </a:r>
            <a:r>
              <a:rPr lang="de-DE" dirty="0" smtClean="0">
                <a:solidFill>
                  <a:srgbClr val="FF0000"/>
                </a:solidFill>
                <a:sym typeface="Wingdings" pitchFamily="2" charset="2"/>
              </a:rPr>
              <a:t> 50ps </a:t>
            </a:r>
            <a:br>
              <a:rPr lang="de-DE" dirty="0" smtClean="0">
                <a:solidFill>
                  <a:srgbClr val="FF0000"/>
                </a:solidFill>
                <a:sym typeface="Wingdings" pitchFamily="2" charset="2"/>
              </a:rPr>
            </a:br>
            <a:r>
              <a:rPr lang="de-DE" dirty="0" smtClean="0">
                <a:solidFill>
                  <a:srgbClr val="FF0000"/>
                </a:solidFill>
                <a:sym typeface="Wingdings" pitchFamily="2" charset="2"/>
              </a:rPr>
              <a:t>    design </a:t>
            </a:r>
            <a:r>
              <a:rPr lang="de-DE" dirty="0" err="1" smtClean="0">
                <a:solidFill>
                  <a:srgbClr val="FF0000"/>
                </a:solidFill>
                <a:sym typeface="Wingdings" pitchFamily="2" charset="2"/>
              </a:rPr>
              <a:t>goal</a:t>
            </a:r>
            <a:r>
              <a:rPr lang="de-DE" dirty="0" smtClean="0">
                <a:solidFill>
                  <a:srgbClr val="FF0000"/>
                </a:solidFill>
                <a:sym typeface="Wingdings" pitchFamily="2" charset="2"/>
              </a:rPr>
              <a:t> </a:t>
            </a:r>
            <a:r>
              <a:rPr lang="de-DE" dirty="0" smtClean="0">
                <a:solidFill>
                  <a:srgbClr val="FF0000"/>
                </a:solidFill>
                <a:sym typeface="Wingdings" pitchFamily="2" charset="2"/>
              </a:rPr>
              <a:t>! Test 2014</a:t>
            </a:r>
            <a:endParaRPr lang="de-DE" dirty="0">
              <a:solidFill>
                <a:srgbClr val="FF0000"/>
              </a:solidFill>
            </a:endParaRPr>
          </a:p>
        </p:txBody>
      </p:sp>
      <p:pic>
        <p:nvPicPr>
          <p:cNvPr id="86020" name="Picture 4" descr="C:\Dokumente und Einstellungen\Haik\Desktop\20130326-HIC4FAIR-DAQ\BuTis-via-RefGen.png"/>
          <p:cNvPicPr>
            <a:picLocks noChangeAspect="1" noChangeArrowheads="1"/>
          </p:cNvPicPr>
          <p:nvPr/>
        </p:nvPicPr>
        <p:blipFill>
          <a:blip r:embed="rId3" cstate="print"/>
          <a:srcRect/>
          <a:stretch>
            <a:fillRect/>
          </a:stretch>
        </p:blipFill>
        <p:spPr bwMode="auto">
          <a:xfrm>
            <a:off x="0" y="3861048"/>
            <a:ext cx="4139952" cy="2996952"/>
          </a:xfrm>
          <a:prstGeom prst="rect">
            <a:avLst/>
          </a:prstGeom>
          <a:noFill/>
        </p:spPr>
      </p:pic>
      <p:pic>
        <p:nvPicPr>
          <p:cNvPr id="86018" name="Picture 2"/>
          <p:cNvPicPr>
            <a:picLocks noChangeAspect="1" noChangeArrowheads="1"/>
          </p:cNvPicPr>
          <p:nvPr/>
        </p:nvPicPr>
        <p:blipFill>
          <a:blip r:embed="rId4" cstate="print"/>
          <a:srcRect/>
          <a:stretch>
            <a:fillRect/>
          </a:stretch>
        </p:blipFill>
        <p:spPr bwMode="auto">
          <a:xfrm>
            <a:off x="3961838" y="3356992"/>
            <a:ext cx="5146666" cy="2989296"/>
          </a:xfrm>
          <a:prstGeom prst="rect">
            <a:avLst/>
          </a:prstGeom>
          <a:noFill/>
          <a:ln w="9525">
            <a:solidFill>
              <a:schemeClr val="tx1"/>
            </a:solidFill>
            <a:miter lim="800000"/>
            <a:headEnd/>
            <a:tailEnd/>
          </a:ln>
        </p:spPr>
      </p:pic>
      <p:sp>
        <p:nvSpPr>
          <p:cNvPr id="9" name="Textfeld 8"/>
          <p:cNvSpPr txBox="1"/>
          <p:nvPr/>
        </p:nvSpPr>
        <p:spPr>
          <a:xfrm>
            <a:off x="573176" y="1988840"/>
            <a:ext cx="1622560" cy="461665"/>
          </a:xfrm>
          <a:prstGeom prst="rect">
            <a:avLst/>
          </a:prstGeom>
          <a:noFill/>
        </p:spPr>
        <p:txBody>
          <a:bodyPr wrap="none" rtlCol="0">
            <a:spAutoFit/>
          </a:bodyPr>
          <a:lstStyle/>
          <a:p>
            <a:r>
              <a:rPr lang="de-DE" dirty="0" smtClean="0">
                <a:solidFill>
                  <a:srgbClr val="FF0000"/>
                </a:solidFill>
              </a:rPr>
              <a:t>13ps RMS</a:t>
            </a:r>
            <a:endParaRPr lang="de-DE" dirty="0">
              <a:solidFill>
                <a:srgbClr val="FF0000"/>
              </a:solidFill>
            </a:endParaRPr>
          </a:p>
        </p:txBody>
      </p:sp>
      <p:sp>
        <p:nvSpPr>
          <p:cNvPr id="10" name="Textfeld 9"/>
          <p:cNvSpPr txBox="1"/>
          <p:nvPr/>
        </p:nvSpPr>
        <p:spPr>
          <a:xfrm>
            <a:off x="631979" y="6309320"/>
            <a:ext cx="1851789" cy="461665"/>
          </a:xfrm>
          <a:prstGeom prst="rect">
            <a:avLst/>
          </a:prstGeom>
          <a:noFill/>
        </p:spPr>
        <p:txBody>
          <a:bodyPr wrap="none" rtlCol="0">
            <a:spAutoFit/>
          </a:bodyPr>
          <a:lstStyle/>
          <a:p>
            <a:r>
              <a:rPr lang="de-DE" dirty="0" smtClean="0">
                <a:solidFill>
                  <a:srgbClr val="FF0000"/>
                </a:solidFill>
              </a:rPr>
              <a:t>+-10ps syst</a:t>
            </a:r>
            <a:r>
              <a:rPr lang="de-DE" dirty="0" smtClean="0"/>
              <a:t>.</a:t>
            </a:r>
            <a:endParaRPr lang="de-DE" dirty="0"/>
          </a:p>
        </p:txBody>
      </p:sp>
      <p:cxnSp>
        <p:nvCxnSpPr>
          <p:cNvPr id="13" name="Gerade Verbindung mit Pfeil 12"/>
          <p:cNvCxnSpPr/>
          <p:nvPr/>
        </p:nvCxnSpPr>
        <p:spPr>
          <a:xfrm flipH="1">
            <a:off x="971600" y="3645024"/>
            <a:ext cx="1728192" cy="14401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ußzeilenplatzhalter 3"/>
          <p:cNvSpPr>
            <a:spLocks noGrp="1"/>
          </p:cNvSpPr>
          <p:nvPr>
            <p:ph type="ftr" sz="quarter" idx="10"/>
          </p:nvPr>
        </p:nvSpPr>
        <p:spPr>
          <a:noFill/>
        </p:spPr>
        <p:txBody>
          <a:bodyPr/>
          <a:lstStyle/>
          <a:p>
            <a:r>
              <a:rPr lang="en-US" smtClean="0">
                <a:solidFill>
                  <a:srgbClr val="000000"/>
                </a:solidFill>
              </a:rPr>
              <a:t>H. Simon ● HIC4FAIR Giessen</a:t>
            </a:r>
            <a:endParaRPr lang="de-DE">
              <a:solidFill>
                <a:srgbClr val="000000"/>
              </a:solidFill>
            </a:endParaRPr>
          </a:p>
        </p:txBody>
      </p:sp>
      <p:sp>
        <p:nvSpPr>
          <p:cNvPr id="31747" name="Rectangle 2"/>
          <p:cNvSpPr>
            <a:spLocks noChangeArrowheads="1"/>
          </p:cNvSpPr>
          <p:nvPr/>
        </p:nvSpPr>
        <p:spPr bwMode="auto">
          <a:xfrm>
            <a:off x="2374900" y="3140075"/>
            <a:ext cx="1936750" cy="104775"/>
          </a:xfrm>
          <a:prstGeom prst="rect">
            <a:avLst/>
          </a:prstGeom>
          <a:solidFill>
            <a:srgbClr val="BBE0E3"/>
          </a:solidFill>
          <a:ln w="9360">
            <a:solidFill>
              <a:srgbClr val="000000"/>
            </a:solidFill>
            <a:miter lim="800000"/>
            <a:headEnd/>
            <a:tailEnd/>
          </a:ln>
        </p:spPr>
        <p:txBody>
          <a:bodyPr wrap="none" anchor="ctr"/>
          <a:lstStyle/>
          <a:p>
            <a:endParaRPr lang="de-DE">
              <a:solidFill>
                <a:srgbClr val="000000"/>
              </a:solidFill>
            </a:endParaRPr>
          </a:p>
        </p:txBody>
      </p:sp>
      <p:sp>
        <p:nvSpPr>
          <p:cNvPr id="31748" name="Rectangle 3"/>
          <p:cNvSpPr>
            <a:spLocks noChangeArrowheads="1"/>
          </p:cNvSpPr>
          <p:nvPr/>
        </p:nvSpPr>
        <p:spPr bwMode="auto">
          <a:xfrm>
            <a:off x="1506538" y="3400425"/>
            <a:ext cx="2805112" cy="104775"/>
          </a:xfrm>
          <a:prstGeom prst="rect">
            <a:avLst/>
          </a:prstGeom>
          <a:solidFill>
            <a:srgbClr val="BBE0E3"/>
          </a:solidFill>
          <a:ln w="9360">
            <a:solidFill>
              <a:srgbClr val="000000"/>
            </a:solidFill>
            <a:miter lim="800000"/>
            <a:headEnd/>
            <a:tailEnd/>
          </a:ln>
        </p:spPr>
        <p:txBody>
          <a:bodyPr wrap="none" anchor="ctr"/>
          <a:lstStyle/>
          <a:p>
            <a:endParaRPr lang="de-DE">
              <a:solidFill>
                <a:srgbClr val="000000"/>
              </a:solidFill>
            </a:endParaRPr>
          </a:p>
        </p:txBody>
      </p:sp>
      <p:sp>
        <p:nvSpPr>
          <p:cNvPr id="31749" name="Rectangle 4"/>
          <p:cNvSpPr>
            <a:spLocks noChangeArrowheads="1"/>
          </p:cNvSpPr>
          <p:nvPr/>
        </p:nvSpPr>
        <p:spPr bwMode="auto">
          <a:xfrm>
            <a:off x="4608513" y="3140075"/>
            <a:ext cx="2384425" cy="104775"/>
          </a:xfrm>
          <a:prstGeom prst="rect">
            <a:avLst/>
          </a:prstGeom>
          <a:solidFill>
            <a:srgbClr val="BBE0E3"/>
          </a:solidFill>
          <a:ln w="9360">
            <a:solidFill>
              <a:srgbClr val="000000"/>
            </a:solidFill>
            <a:miter lim="800000"/>
            <a:headEnd/>
            <a:tailEnd/>
          </a:ln>
        </p:spPr>
        <p:txBody>
          <a:bodyPr wrap="none" anchor="ctr"/>
          <a:lstStyle/>
          <a:p>
            <a:endParaRPr lang="de-DE">
              <a:solidFill>
                <a:srgbClr val="000000"/>
              </a:solidFill>
            </a:endParaRPr>
          </a:p>
        </p:txBody>
      </p:sp>
      <p:sp>
        <p:nvSpPr>
          <p:cNvPr id="31750" name="Rectangle 5"/>
          <p:cNvSpPr>
            <a:spLocks noChangeArrowheads="1"/>
          </p:cNvSpPr>
          <p:nvPr/>
        </p:nvSpPr>
        <p:spPr bwMode="auto">
          <a:xfrm>
            <a:off x="1506538" y="3244850"/>
            <a:ext cx="373062" cy="157163"/>
          </a:xfrm>
          <a:prstGeom prst="rect">
            <a:avLst/>
          </a:prstGeom>
          <a:solidFill>
            <a:srgbClr val="808080"/>
          </a:solidFill>
          <a:ln w="9360">
            <a:solidFill>
              <a:srgbClr val="000000"/>
            </a:solidFill>
            <a:miter lim="800000"/>
            <a:headEnd/>
            <a:tailEnd/>
          </a:ln>
        </p:spPr>
        <p:txBody>
          <a:bodyPr wrap="none" anchor="ctr"/>
          <a:lstStyle/>
          <a:p>
            <a:endParaRPr lang="de-DE">
              <a:solidFill>
                <a:srgbClr val="000000"/>
              </a:solidFill>
            </a:endParaRPr>
          </a:p>
        </p:txBody>
      </p:sp>
      <p:sp>
        <p:nvSpPr>
          <p:cNvPr id="31751" name="Rectangle 6"/>
          <p:cNvSpPr>
            <a:spLocks noChangeArrowheads="1"/>
          </p:cNvSpPr>
          <p:nvPr/>
        </p:nvSpPr>
        <p:spPr bwMode="auto">
          <a:xfrm>
            <a:off x="1506538" y="3505200"/>
            <a:ext cx="373062" cy="157163"/>
          </a:xfrm>
          <a:prstGeom prst="rect">
            <a:avLst/>
          </a:prstGeom>
          <a:solidFill>
            <a:srgbClr val="808080"/>
          </a:solidFill>
          <a:ln w="9360">
            <a:solidFill>
              <a:srgbClr val="000000"/>
            </a:solidFill>
            <a:miter lim="800000"/>
            <a:headEnd/>
            <a:tailEnd/>
          </a:ln>
        </p:spPr>
        <p:txBody>
          <a:bodyPr wrap="none" anchor="ctr"/>
          <a:lstStyle/>
          <a:p>
            <a:endParaRPr lang="de-DE">
              <a:solidFill>
                <a:srgbClr val="000000"/>
              </a:solidFill>
            </a:endParaRPr>
          </a:p>
        </p:txBody>
      </p:sp>
      <p:sp>
        <p:nvSpPr>
          <p:cNvPr id="31752" name="Rectangle 7"/>
          <p:cNvSpPr>
            <a:spLocks noChangeArrowheads="1"/>
          </p:cNvSpPr>
          <p:nvPr/>
        </p:nvSpPr>
        <p:spPr bwMode="auto">
          <a:xfrm>
            <a:off x="2771775" y="3244850"/>
            <a:ext cx="50800" cy="157163"/>
          </a:xfrm>
          <a:prstGeom prst="rect">
            <a:avLst/>
          </a:prstGeom>
          <a:solidFill>
            <a:srgbClr val="FFCC00"/>
          </a:solidFill>
          <a:ln w="9360">
            <a:solidFill>
              <a:srgbClr val="000000"/>
            </a:solidFill>
            <a:miter lim="800000"/>
            <a:headEnd/>
            <a:tailEnd/>
          </a:ln>
        </p:spPr>
        <p:txBody>
          <a:bodyPr wrap="none" anchor="ctr"/>
          <a:lstStyle/>
          <a:p>
            <a:endParaRPr lang="de-DE">
              <a:solidFill>
                <a:srgbClr val="000000"/>
              </a:solidFill>
            </a:endParaRPr>
          </a:p>
        </p:txBody>
      </p:sp>
      <p:sp>
        <p:nvSpPr>
          <p:cNvPr id="31753" name="Rectangle 8"/>
          <p:cNvSpPr>
            <a:spLocks noChangeArrowheads="1"/>
          </p:cNvSpPr>
          <p:nvPr/>
        </p:nvSpPr>
        <p:spPr bwMode="auto">
          <a:xfrm>
            <a:off x="3665538" y="3244850"/>
            <a:ext cx="50800" cy="157163"/>
          </a:xfrm>
          <a:prstGeom prst="rect">
            <a:avLst/>
          </a:prstGeom>
          <a:solidFill>
            <a:srgbClr val="FFCC00"/>
          </a:solidFill>
          <a:ln w="9360">
            <a:solidFill>
              <a:srgbClr val="000000"/>
            </a:solidFill>
            <a:miter lim="800000"/>
            <a:headEnd/>
            <a:tailEnd/>
          </a:ln>
        </p:spPr>
        <p:txBody>
          <a:bodyPr wrap="none" anchor="ctr"/>
          <a:lstStyle/>
          <a:p>
            <a:endParaRPr lang="de-DE">
              <a:solidFill>
                <a:srgbClr val="000000"/>
              </a:solidFill>
            </a:endParaRPr>
          </a:p>
        </p:txBody>
      </p:sp>
      <p:sp>
        <p:nvSpPr>
          <p:cNvPr id="31754" name="Rectangle 9"/>
          <p:cNvSpPr>
            <a:spLocks noChangeArrowheads="1"/>
          </p:cNvSpPr>
          <p:nvPr/>
        </p:nvSpPr>
        <p:spPr bwMode="auto">
          <a:xfrm>
            <a:off x="5056188" y="3244850"/>
            <a:ext cx="50800" cy="157163"/>
          </a:xfrm>
          <a:prstGeom prst="rect">
            <a:avLst/>
          </a:prstGeom>
          <a:solidFill>
            <a:srgbClr val="FFCC00"/>
          </a:solidFill>
          <a:ln w="9360">
            <a:solidFill>
              <a:srgbClr val="000000"/>
            </a:solidFill>
            <a:miter lim="800000"/>
            <a:headEnd/>
            <a:tailEnd/>
          </a:ln>
        </p:spPr>
        <p:txBody>
          <a:bodyPr wrap="none" anchor="ctr"/>
          <a:lstStyle/>
          <a:p>
            <a:endParaRPr lang="de-DE">
              <a:solidFill>
                <a:srgbClr val="000000"/>
              </a:solidFill>
            </a:endParaRPr>
          </a:p>
        </p:txBody>
      </p:sp>
      <p:sp>
        <p:nvSpPr>
          <p:cNvPr id="31755" name="Rectangle 10"/>
          <p:cNvSpPr>
            <a:spLocks noChangeArrowheads="1"/>
          </p:cNvSpPr>
          <p:nvPr/>
        </p:nvSpPr>
        <p:spPr bwMode="auto">
          <a:xfrm>
            <a:off x="6197600" y="3244850"/>
            <a:ext cx="50800" cy="157163"/>
          </a:xfrm>
          <a:prstGeom prst="rect">
            <a:avLst/>
          </a:prstGeom>
          <a:solidFill>
            <a:srgbClr val="FFCC00"/>
          </a:solidFill>
          <a:ln w="9360">
            <a:solidFill>
              <a:srgbClr val="000000"/>
            </a:solidFill>
            <a:miter lim="800000"/>
            <a:headEnd/>
            <a:tailEnd/>
          </a:ln>
        </p:spPr>
        <p:txBody>
          <a:bodyPr wrap="none" anchor="ctr"/>
          <a:lstStyle/>
          <a:p>
            <a:endParaRPr lang="de-DE">
              <a:solidFill>
                <a:srgbClr val="000000"/>
              </a:solidFill>
            </a:endParaRPr>
          </a:p>
        </p:txBody>
      </p:sp>
      <p:sp>
        <p:nvSpPr>
          <p:cNvPr id="31756" name="Rectangle 11"/>
          <p:cNvSpPr>
            <a:spLocks noChangeArrowheads="1"/>
          </p:cNvSpPr>
          <p:nvPr/>
        </p:nvSpPr>
        <p:spPr bwMode="auto">
          <a:xfrm>
            <a:off x="4608513" y="3400425"/>
            <a:ext cx="3201987" cy="104775"/>
          </a:xfrm>
          <a:prstGeom prst="rect">
            <a:avLst/>
          </a:prstGeom>
          <a:solidFill>
            <a:srgbClr val="BBE0E3"/>
          </a:solidFill>
          <a:ln w="9360">
            <a:solidFill>
              <a:srgbClr val="000000"/>
            </a:solidFill>
            <a:miter lim="800000"/>
            <a:headEnd/>
            <a:tailEnd/>
          </a:ln>
        </p:spPr>
        <p:txBody>
          <a:bodyPr wrap="none" anchor="ctr"/>
          <a:lstStyle/>
          <a:p>
            <a:endParaRPr lang="de-DE">
              <a:solidFill>
                <a:srgbClr val="000000"/>
              </a:solidFill>
            </a:endParaRPr>
          </a:p>
        </p:txBody>
      </p:sp>
      <p:sp>
        <p:nvSpPr>
          <p:cNvPr id="31757" name="Rectangle 12"/>
          <p:cNvSpPr>
            <a:spLocks noChangeArrowheads="1"/>
          </p:cNvSpPr>
          <p:nvPr/>
        </p:nvSpPr>
        <p:spPr bwMode="auto">
          <a:xfrm>
            <a:off x="2771775" y="2984500"/>
            <a:ext cx="50800" cy="157163"/>
          </a:xfrm>
          <a:prstGeom prst="rect">
            <a:avLst/>
          </a:prstGeom>
          <a:solidFill>
            <a:srgbClr val="FFCC00"/>
          </a:solidFill>
          <a:ln w="9360">
            <a:solidFill>
              <a:srgbClr val="000000"/>
            </a:solidFill>
            <a:miter lim="800000"/>
            <a:headEnd/>
            <a:tailEnd/>
          </a:ln>
        </p:spPr>
        <p:txBody>
          <a:bodyPr wrap="none" anchor="ctr"/>
          <a:lstStyle/>
          <a:p>
            <a:endParaRPr lang="de-DE">
              <a:solidFill>
                <a:srgbClr val="000000"/>
              </a:solidFill>
            </a:endParaRPr>
          </a:p>
        </p:txBody>
      </p:sp>
      <p:sp>
        <p:nvSpPr>
          <p:cNvPr id="31758" name="Rectangle 13"/>
          <p:cNvSpPr>
            <a:spLocks noChangeArrowheads="1"/>
          </p:cNvSpPr>
          <p:nvPr/>
        </p:nvSpPr>
        <p:spPr bwMode="auto">
          <a:xfrm>
            <a:off x="5502275" y="2984500"/>
            <a:ext cx="50800" cy="157163"/>
          </a:xfrm>
          <a:prstGeom prst="rect">
            <a:avLst/>
          </a:prstGeom>
          <a:solidFill>
            <a:srgbClr val="FFCC00"/>
          </a:solidFill>
          <a:ln w="9360">
            <a:solidFill>
              <a:srgbClr val="000000"/>
            </a:solidFill>
            <a:miter lim="800000"/>
            <a:headEnd/>
            <a:tailEnd/>
          </a:ln>
        </p:spPr>
        <p:txBody>
          <a:bodyPr wrap="none" anchor="ctr"/>
          <a:lstStyle/>
          <a:p>
            <a:endParaRPr lang="de-DE">
              <a:solidFill>
                <a:srgbClr val="000000"/>
              </a:solidFill>
            </a:endParaRPr>
          </a:p>
        </p:txBody>
      </p:sp>
      <p:cxnSp>
        <p:nvCxnSpPr>
          <p:cNvPr id="31759" name="AutoShape 14"/>
          <p:cNvCxnSpPr>
            <a:cxnSpLocks noChangeShapeType="1"/>
            <a:stCxn id="31757" idx="0"/>
            <a:endCxn id="31758" idx="0"/>
          </p:cNvCxnSpPr>
          <p:nvPr/>
        </p:nvCxnSpPr>
        <p:spPr bwMode="auto">
          <a:xfrm>
            <a:off x="2797175" y="2984500"/>
            <a:ext cx="2730500" cy="1588"/>
          </a:xfrm>
          <a:prstGeom prst="curvedConnector3">
            <a:avLst>
              <a:gd name="adj1" fmla="val 50000"/>
            </a:avLst>
          </a:prstGeom>
          <a:noFill/>
          <a:ln w="9360">
            <a:solidFill>
              <a:srgbClr val="000000"/>
            </a:solidFill>
            <a:miter lim="800000"/>
            <a:headEnd/>
            <a:tailEnd type="triangle" w="med" len="med"/>
          </a:ln>
        </p:spPr>
      </p:cxnSp>
      <p:sp>
        <p:nvSpPr>
          <p:cNvPr id="31760" name="Rectangle 15"/>
          <p:cNvSpPr>
            <a:spLocks noChangeArrowheads="1"/>
          </p:cNvSpPr>
          <p:nvPr/>
        </p:nvSpPr>
        <p:spPr bwMode="auto">
          <a:xfrm>
            <a:off x="4310063" y="3297238"/>
            <a:ext cx="298450" cy="104775"/>
          </a:xfrm>
          <a:prstGeom prst="rect">
            <a:avLst/>
          </a:prstGeom>
          <a:solidFill>
            <a:srgbClr val="808080"/>
          </a:solidFill>
          <a:ln w="9360">
            <a:solidFill>
              <a:srgbClr val="000000"/>
            </a:solidFill>
            <a:miter lim="800000"/>
            <a:headEnd/>
            <a:tailEnd/>
          </a:ln>
        </p:spPr>
        <p:txBody>
          <a:bodyPr wrap="none" anchor="ctr"/>
          <a:lstStyle/>
          <a:p>
            <a:endParaRPr lang="de-DE">
              <a:solidFill>
                <a:srgbClr val="000000"/>
              </a:solidFill>
            </a:endParaRPr>
          </a:p>
        </p:txBody>
      </p:sp>
      <p:sp>
        <p:nvSpPr>
          <p:cNvPr id="31761" name="Rectangle 16"/>
          <p:cNvSpPr>
            <a:spLocks noChangeArrowheads="1"/>
          </p:cNvSpPr>
          <p:nvPr/>
        </p:nvSpPr>
        <p:spPr bwMode="auto">
          <a:xfrm>
            <a:off x="7240588" y="3297238"/>
            <a:ext cx="446087" cy="104775"/>
          </a:xfrm>
          <a:prstGeom prst="rect">
            <a:avLst/>
          </a:prstGeom>
          <a:solidFill>
            <a:srgbClr val="FF6600"/>
          </a:solidFill>
          <a:ln w="9360">
            <a:solidFill>
              <a:srgbClr val="000000"/>
            </a:solidFill>
            <a:miter lim="800000"/>
            <a:headEnd/>
            <a:tailEnd/>
          </a:ln>
        </p:spPr>
        <p:txBody>
          <a:bodyPr wrap="none" anchor="ctr"/>
          <a:lstStyle/>
          <a:p>
            <a:endParaRPr lang="de-DE">
              <a:solidFill>
                <a:srgbClr val="000000"/>
              </a:solidFill>
            </a:endParaRPr>
          </a:p>
        </p:txBody>
      </p:sp>
      <p:sp>
        <p:nvSpPr>
          <p:cNvPr id="31762" name="Text Box 17"/>
          <p:cNvSpPr txBox="1">
            <a:spLocks noChangeArrowheads="1"/>
          </p:cNvSpPr>
          <p:nvPr/>
        </p:nvSpPr>
        <p:spPr bwMode="auto">
          <a:xfrm>
            <a:off x="5257800" y="2530475"/>
            <a:ext cx="1920875" cy="347663"/>
          </a:xfrm>
          <a:prstGeom prst="rect">
            <a:avLst/>
          </a:prstGeom>
          <a:noFill/>
          <a:ln w="9525">
            <a:noFill/>
            <a:round/>
            <a:headEnd/>
            <a:tailEnd/>
          </a:ln>
        </p:spPr>
        <p:txBody>
          <a:bodyPr wrap="none" lIns="90000" tIns="46800" rIns="90000" bIns="46800">
            <a:spAutoFit/>
          </a:bodyPr>
          <a:lstStyle/>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000000"/>
                </a:solidFill>
              </a:rPr>
              <a:t>piggyback - QDC</a:t>
            </a:r>
          </a:p>
        </p:txBody>
      </p:sp>
      <p:sp>
        <p:nvSpPr>
          <p:cNvPr id="31763" name="Text Box 18"/>
          <p:cNvSpPr txBox="1">
            <a:spLocks noChangeArrowheads="1"/>
          </p:cNvSpPr>
          <p:nvPr/>
        </p:nvSpPr>
        <p:spPr bwMode="auto">
          <a:xfrm>
            <a:off x="4800600" y="3673475"/>
            <a:ext cx="1616075" cy="603250"/>
          </a:xfrm>
          <a:prstGeom prst="rect">
            <a:avLst/>
          </a:prstGeom>
          <a:noFill/>
          <a:ln w="9525">
            <a:noFill/>
            <a:round/>
            <a:headEnd/>
            <a:tailEnd/>
          </a:ln>
        </p:spPr>
        <p:txBody>
          <a:bodyPr wrap="none" lIns="90000" tIns="46800" rIns="90000" bIns="46800">
            <a:spAutoFit/>
          </a:bodyPr>
          <a:lstStyle/>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000000"/>
                </a:solidFill>
              </a:rPr>
              <a:t>tacquila board</a:t>
            </a:r>
          </a:p>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000000"/>
                </a:solidFill>
              </a:rPr>
              <a:t>(17 ch.)</a:t>
            </a:r>
          </a:p>
        </p:txBody>
      </p:sp>
      <p:sp>
        <p:nvSpPr>
          <p:cNvPr id="31764" name="Text Box 19"/>
          <p:cNvSpPr txBox="1">
            <a:spLocks noChangeArrowheads="1"/>
          </p:cNvSpPr>
          <p:nvPr/>
        </p:nvSpPr>
        <p:spPr bwMode="auto">
          <a:xfrm>
            <a:off x="2743200" y="3794125"/>
            <a:ext cx="1933575" cy="347663"/>
          </a:xfrm>
          <a:prstGeom prst="rect">
            <a:avLst/>
          </a:prstGeom>
          <a:noFill/>
          <a:ln w="9525">
            <a:noFill/>
            <a:round/>
            <a:headEnd/>
            <a:tailEnd/>
          </a:ln>
        </p:spPr>
        <p:txBody>
          <a:bodyPr wrap="none" lIns="90000" tIns="46800" rIns="90000" bIns="46800">
            <a:spAutoFit/>
          </a:bodyPr>
          <a:lstStyle/>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000000"/>
                </a:solidFill>
              </a:rPr>
              <a:t>LAND FEE (new)</a:t>
            </a:r>
          </a:p>
        </p:txBody>
      </p:sp>
      <p:sp>
        <p:nvSpPr>
          <p:cNvPr id="31765" name="Rectangle 20"/>
          <p:cNvSpPr>
            <a:spLocks noChangeArrowheads="1"/>
          </p:cNvSpPr>
          <p:nvPr/>
        </p:nvSpPr>
        <p:spPr bwMode="auto">
          <a:xfrm>
            <a:off x="3070225" y="3035300"/>
            <a:ext cx="447675" cy="103188"/>
          </a:xfrm>
          <a:prstGeom prst="rect">
            <a:avLst/>
          </a:prstGeom>
          <a:solidFill>
            <a:srgbClr val="FF6600"/>
          </a:solidFill>
          <a:ln w="9360">
            <a:solidFill>
              <a:srgbClr val="000000"/>
            </a:solidFill>
            <a:miter lim="800000"/>
            <a:headEnd/>
            <a:tailEnd/>
          </a:ln>
        </p:spPr>
        <p:txBody>
          <a:bodyPr wrap="none" anchor="ctr"/>
          <a:lstStyle/>
          <a:p>
            <a:endParaRPr lang="de-DE">
              <a:solidFill>
                <a:srgbClr val="000000"/>
              </a:solidFill>
            </a:endParaRPr>
          </a:p>
        </p:txBody>
      </p:sp>
      <p:sp>
        <p:nvSpPr>
          <p:cNvPr id="31766" name="Rectangle 21"/>
          <p:cNvSpPr>
            <a:spLocks noChangeArrowheads="1"/>
          </p:cNvSpPr>
          <p:nvPr/>
        </p:nvSpPr>
        <p:spPr bwMode="auto">
          <a:xfrm>
            <a:off x="3665538" y="3035300"/>
            <a:ext cx="447675" cy="103188"/>
          </a:xfrm>
          <a:prstGeom prst="rect">
            <a:avLst/>
          </a:prstGeom>
          <a:solidFill>
            <a:srgbClr val="FF6600"/>
          </a:solidFill>
          <a:ln w="9360">
            <a:solidFill>
              <a:srgbClr val="000000"/>
            </a:solidFill>
            <a:miter lim="800000"/>
            <a:headEnd/>
            <a:tailEnd/>
          </a:ln>
        </p:spPr>
        <p:txBody>
          <a:bodyPr wrap="none" anchor="ctr"/>
          <a:lstStyle/>
          <a:p>
            <a:endParaRPr lang="de-DE">
              <a:solidFill>
                <a:srgbClr val="000000"/>
              </a:solidFill>
            </a:endParaRPr>
          </a:p>
        </p:txBody>
      </p:sp>
      <p:sp>
        <p:nvSpPr>
          <p:cNvPr id="31767" name="Text Box 22"/>
          <p:cNvSpPr txBox="1">
            <a:spLocks noChangeArrowheads="1"/>
          </p:cNvSpPr>
          <p:nvPr/>
        </p:nvSpPr>
        <p:spPr bwMode="auto">
          <a:xfrm>
            <a:off x="2539614" y="2060848"/>
            <a:ext cx="2464434" cy="609783"/>
          </a:xfrm>
          <a:prstGeom prst="rect">
            <a:avLst/>
          </a:prstGeom>
          <a:noFill/>
          <a:ln w="9525">
            <a:noFill/>
            <a:round/>
            <a:headEnd/>
            <a:tailEnd/>
          </a:ln>
        </p:spPr>
        <p:txBody>
          <a:bodyPr wrap="none" lIns="90000" tIns="46800" rIns="90000" bIns="46800">
            <a:spAutoFit/>
          </a:bodyPr>
          <a:lstStyle/>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dirty="0" smtClean="0">
                <a:solidFill>
                  <a:srgbClr val="000000"/>
                </a:solidFill>
              </a:rPr>
              <a:t>TRIPLEX </a:t>
            </a:r>
          </a:p>
          <a:p>
            <a:pPr defTabSz="457200">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dirty="0" smtClean="0">
                <a:solidFill>
                  <a:srgbClr val="000000"/>
                </a:solidFill>
              </a:rPr>
              <a:t>controls/monitor </a:t>
            </a:r>
            <a:r>
              <a:rPr lang="en-GB" sz="1800" dirty="0">
                <a:solidFill>
                  <a:srgbClr val="000000"/>
                </a:solidFill>
              </a:rPr>
              <a:t>(new)</a:t>
            </a:r>
          </a:p>
        </p:txBody>
      </p:sp>
      <p:pic>
        <p:nvPicPr>
          <p:cNvPr id="31768" name="Picture 23"/>
          <p:cNvPicPr>
            <a:picLocks noChangeAspect="1" noChangeArrowheads="1"/>
          </p:cNvPicPr>
          <p:nvPr/>
        </p:nvPicPr>
        <p:blipFill>
          <a:blip r:embed="rId3" cstate="print"/>
          <a:srcRect/>
          <a:stretch>
            <a:fillRect/>
          </a:stretch>
        </p:blipFill>
        <p:spPr bwMode="auto">
          <a:xfrm>
            <a:off x="1600200" y="4929188"/>
            <a:ext cx="5943600" cy="1379537"/>
          </a:xfrm>
          <a:prstGeom prst="rect">
            <a:avLst/>
          </a:prstGeom>
          <a:noFill/>
          <a:ln w="9525">
            <a:noFill/>
            <a:round/>
            <a:headEnd/>
            <a:tailEnd/>
          </a:ln>
        </p:spPr>
      </p:pic>
      <p:pic>
        <p:nvPicPr>
          <p:cNvPr id="31769" name="Picture 24"/>
          <p:cNvPicPr>
            <a:picLocks noChangeAspect="1" noChangeArrowheads="1"/>
          </p:cNvPicPr>
          <p:nvPr/>
        </p:nvPicPr>
        <p:blipFill>
          <a:blip r:embed="rId4" cstate="print"/>
          <a:srcRect/>
          <a:stretch>
            <a:fillRect/>
          </a:stretch>
        </p:blipFill>
        <p:spPr bwMode="auto">
          <a:xfrm>
            <a:off x="950913" y="1508125"/>
            <a:ext cx="1108075" cy="1312863"/>
          </a:xfrm>
          <a:prstGeom prst="rect">
            <a:avLst/>
          </a:prstGeom>
          <a:noFill/>
          <a:ln w="9525">
            <a:noFill/>
            <a:round/>
            <a:headEnd/>
            <a:tailEnd/>
          </a:ln>
        </p:spPr>
      </p:pic>
      <p:pic>
        <p:nvPicPr>
          <p:cNvPr id="31770" name="Picture 25"/>
          <p:cNvPicPr>
            <a:picLocks noChangeAspect="1" noChangeArrowheads="1"/>
          </p:cNvPicPr>
          <p:nvPr/>
        </p:nvPicPr>
        <p:blipFill>
          <a:blip r:embed="rId5" cstate="print"/>
          <a:srcRect/>
          <a:stretch>
            <a:fillRect/>
          </a:stretch>
        </p:blipFill>
        <p:spPr bwMode="auto">
          <a:xfrm>
            <a:off x="6400800" y="1508125"/>
            <a:ext cx="1828800" cy="914400"/>
          </a:xfrm>
          <a:prstGeom prst="rect">
            <a:avLst/>
          </a:prstGeom>
          <a:noFill/>
          <a:ln w="9525">
            <a:noFill/>
            <a:round/>
            <a:headEnd/>
            <a:tailEnd/>
          </a:ln>
        </p:spPr>
      </p:pic>
      <p:pic>
        <p:nvPicPr>
          <p:cNvPr id="31771" name="Picture 26"/>
          <p:cNvPicPr>
            <a:picLocks noChangeAspect="1" noChangeArrowheads="1"/>
          </p:cNvPicPr>
          <p:nvPr/>
        </p:nvPicPr>
        <p:blipFill>
          <a:blip r:embed="rId6" cstate="print"/>
          <a:srcRect/>
          <a:stretch>
            <a:fillRect/>
          </a:stretch>
        </p:blipFill>
        <p:spPr bwMode="auto">
          <a:xfrm>
            <a:off x="685800" y="3794125"/>
            <a:ext cx="1600200" cy="925513"/>
          </a:xfrm>
          <a:prstGeom prst="rect">
            <a:avLst/>
          </a:prstGeom>
          <a:noFill/>
          <a:ln w="9525">
            <a:noFill/>
            <a:round/>
            <a:headEnd/>
            <a:tailEnd/>
          </a:ln>
        </p:spPr>
      </p:pic>
      <p:pic>
        <p:nvPicPr>
          <p:cNvPr id="31772" name="Picture 27"/>
          <p:cNvPicPr>
            <a:picLocks noChangeAspect="1" noChangeArrowheads="1"/>
          </p:cNvPicPr>
          <p:nvPr/>
        </p:nvPicPr>
        <p:blipFill>
          <a:blip r:embed="rId7" cstate="print"/>
          <a:srcRect/>
          <a:stretch>
            <a:fillRect/>
          </a:stretch>
        </p:blipFill>
        <p:spPr bwMode="auto">
          <a:xfrm>
            <a:off x="6629400" y="3794125"/>
            <a:ext cx="2286000" cy="914400"/>
          </a:xfrm>
          <a:prstGeom prst="rect">
            <a:avLst/>
          </a:prstGeom>
          <a:noFill/>
          <a:ln w="9525">
            <a:noFill/>
            <a:round/>
            <a:headEnd/>
            <a:tailEnd/>
          </a:ln>
        </p:spPr>
      </p:pic>
      <p:sp>
        <p:nvSpPr>
          <p:cNvPr id="31773" name="Line 28"/>
          <p:cNvSpPr>
            <a:spLocks noChangeShapeType="1"/>
          </p:cNvSpPr>
          <p:nvPr/>
        </p:nvSpPr>
        <p:spPr bwMode="auto">
          <a:xfrm flipH="1">
            <a:off x="2087563" y="2471738"/>
            <a:ext cx="469900" cy="1587"/>
          </a:xfrm>
          <a:prstGeom prst="line">
            <a:avLst/>
          </a:prstGeom>
          <a:noFill/>
          <a:ln w="9360">
            <a:solidFill>
              <a:srgbClr val="000000"/>
            </a:solidFill>
            <a:round/>
            <a:headEnd/>
            <a:tailEnd type="triangle" w="med" len="med"/>
          </a:ln>
        </p:spPr>
        <p:txBody>
          <a:bodyPr/>
          <a:lstStyle/>
          <a:p>
            <a:endParaRPr lang="de-DE">
              <a:solidFill>
                <a:srgbClr val="000000"/>
              </a:solidFill>
            </a:endParaRPr>
          </a:p>
        </p:txBody>
      </p:sp>
      <p:sp>
        <p:nvSpPr>
          <p:cNvPr id="31774" name="Line 29"/>
          <p:cNvSpPr>
            <a:spLocks noChangeShapeType="1"/>
          </p:cNvSpPr>
          <p:nvPr/>
        </p:nvSpPr>
        <p:spPr bwMode="auto">
          <a:xfrm>
            <a:off x="2971800" y="2651125"/>
            <a:ext cx="685800" cy="457200"/>
          </a:xfrm>
          <a:prstGeom prst="line">
            <a:avLst/>
          </a:prstGeom>
          <a:noFill/>
          <a:ln w="9360">
            <a:solidFill>
              <a:srgbClr val="000000"/>
            </a:solidFill>
            <a:round/>
            <a:headEnd/>
            <a:tailEnd type="triangle" w="med" len="med"/>
          </a:ln>
        </p:spPr>
        <p:txBody>
          <a:bodyPr/>
          <a:lstStyle/>
          <a:p>
            <a:endParaRPr lang="de-DE">
              <a:solidFill>
                <a:srgbClr val="000000"/>
              </a:solidFill>
            </a:endParaRPr>
          </a:p>
        </p:txBody>
      </p:sp>
      <p:sp>
        <p:nvSpPr>
          <p:cNvPr id="31775" name="Line 30"/>
          <p:cNvSpPr>
            <a:spLocks noChangeShapeType="1"/>
          </p:cNvSpPr>
          <p:nvPr/>
        </p:nvSpPr>
        <p:spPr bwMode="auto">
          <a:xfrm flipV="1">
            <a:off x="5786438" y="2116138"/>
            <a:ext cx="457200" cy="469900"/>
          </a:xfrm>
          <a:prstGeom prst="line">
            <a:avLst/>
          </a:prstGeom>
          <a:noFill/>
          <a:ln w="9360">
            <a:solidFill>
              <a:srgbClr val="000000"/>
            </a:solidFill>
            <a:round/>
            <a:headEnd/>
            <a:tailEnd type="triangle" w="med" len="med"/>
          </a:ln>
        </p:spPr>
        <p:txBody>
          <a:bodyPr/>
          <a:lstStyle/>
          <a:p>
            <a:endParaRPr lang="de-DE">
              <a:solidFill>
                <a:srgbClr val="000000"/>
              </a:solidFill>
            </a:endParaRPr>
          </a:p>
        </p:txBody>
      </p:sp>
      <p:sp>
        <p:nvSpPr>
          <p:cNvPr id="31776" name="Line 31"/>
          <p:cNvSpPr>
            <a:spLocks noChangeShapeType="1"/>
          </p:cNvSpPr>
          <p:nvPr/>
        </p:nvSpPr>
        <p:spPr bwMode="auto">
          <a:xfrm>
            <a:off x="5943600" y="2879725"/>
            <a:ext cx="1588" cy="228600"/>
          </a:xfrm>
          <a:prstGeom prst="line">
            <a:avLst/>
          </a:prstGeom>
          <a:noFill/>
          <a:ln w="9360">
            <a:solidFill>
              <a:srgbClr val="000000"/>
            </a:solidFill>
            <a:round/>
            <a:headEnd/>
            <a:tailEnd type="triangle" w="med" len="med"/>
          </a:ln>
        </p:spPr>
        <p:txBody>
          <a:bodyPr/>
          <a:lstStyle/>
          <a:p>
            <a:endParaRPr lang="de-DE">
              <a:solidFill>
                <a:srgbClr val="000000"/>
              </a:solidFill>
            </a:endParaRPr>
          </a:p>
        </p:txBody>
      </p:sp>
      <p:sp>
        <p:nvSpPr>
          <p:cNvPr id="31777" name="Line 32"/>
          <p:cNvSpPr>
            <a:spLocks noChangeShapeType="1"/>
          </p:cNvSpPr>
          <p:nvPr/>
        </p:nvSpPr>
        <p:spPr bwMode="auto">
          <a:xfrm flipH="1">
            <a:off x="2279650" y="4022725"/>
            <a:ext cx="469900" cy="228600"/>
          </a:xfrm>
          <a:prstGeom prst="line">
            <a:avLst/>
          </a:prstGeom>
          <a:noFill/>
          <a:ln w="9360">
            <a:solidFill>
              <a:srgbClr val="000000"/>
            </a:solidFill>
            <a:round/>
            <a:headEnd/>
            <a:tailEnd type="triangle" w="med" len="med"/>
          </a:ln>
        </p:spPr>
        <p:txBody>
          <a:bodyPr/>
          <a:lstStyle/>
          <a:p>
            <a:endParaRPr lang="de-DE">
              <a:solidFill>
                <a:srgbClr val="000000"/>
              </a:solidFill>
            </a:endParaRPr>
          </a:p>
        </p:txBody>
      </p:sp>
      <p:sp>
        <p:nvSpPr>
          <p:cNvPr id="31778" name="Line 33"/>
          <p:cNvSpPr>
            <a:spLocks noChangeShapeType="1"/>
          </p:cNvSpPr>
          <p:nvPr/>
        </p:nvSpPr>
        <p:spPr bwMode="auto">
          <a:xfrm flipH="1" flipV="1">
            <a:off x="3194050" y="3559175"/>
            <a:ext cx="241300" cy="241300"/>
          </a:xfrm>
          <a:prstGeom prst="line">
            <a:avLst/>
          </a:prstGeom>
          <a:noFill/>
          <a:ln w="9360">
            <a:solidFill>
              <a:srgbClr val="000000"/>
            </a:solidFill>
            <a:round/>
            <a:headEnd/>
            <a:tailEnd type="triangle" w="med" len="med"/>
          </a:ln>
        </p:spPr>
        <p:txBody>
          <a:bodyPr/>
          <a:lstStyle/>
          <a:p>
            <a:endParaRPr lang="de-DE">
              <a:solidFill>
                <a:srgbClr val="000000"/>
              </a:solidFill>
            </a:endParaRPr>
          </a:p>
        </p:txBody>
      </p:sp>
      <p:sp>
        <p:nvSpPr>
          <p:cNvPr id="31779" name="Line 34"/>
          <p:cNvSpPr>
            <a:spLocks noChangeShapeType="1"/>
          </p:cNvSpPr>
          <p:nvPr/>
        </p:nvSpPr>
        <p:spPr bwMode="auto">
          <a:xfrm flipV="1">
            <a:off x="5643563" y="3522663"/>
            <a:ext cx="228600" cy="241300"/>
          </a:xfrm>
          <a:prstGeom prst="line">
            <a:avLst/>
          </a:prstGeom>
          <a:noFill/>
          <a:ln w="9360">
            <a:solidFill>
              <a:srgbClr val="000000"/>
            </a:solidFill>
            <a:round/>
            <a:headEnd/>
            <a:tailEnd type="triangle" w="med" len="med"/>
          </a:ln>
        </p:spPr>
        <p:txBody>
          <a:bodyPr/>
          <a:lstStyle/>
          <a:p>
            <a:endParaRPr lang="de-DE">
              <a:solidFill>
                <a:srgbClr val="000000"/>
              </a:solidFill>
            </a:endParaRPr>
          </a:p>
        </p:txBody>
      </p:sp>
      <p:sp>
        <p:nvSpPr>
          <p:cNvPr id="31780" name="Line 35"/>
          <p:cNvSpPr>
            <a:spLocks noChangeShapeType="1"/>
          </p:cNvSpPr>
          <p:nvPr/>
        </p:nvSpPr>
        <p:spPr bwMode="auto">
          <a:xfrm>
            <a:off x="5943600" y="4022725"/>
            <a:ext cx="457200" cy="228600"/>
          </a:xfrm>
          <a:prstGeom prst="line">
            <a:avLst/>
          </a:prstGeom>
          <a:noFill/>
          <a:ln w="9360">
            <a:solidFill>
              <a:srgbClr val="000000"/>
            </a:solidFill>
            <a:round/>
            <a:headEnd/>
            <a:tailEnd type="triangle" w="med" len="med"/>
          </a:ln>
        </p:spPr>
        <p:txBody>
          <a:bodyPr/>
          <a:lstStyle/>
          <a:p>
            <a:endParaRPr lang="de-DE">
              <a:solidFill>
                <a:srgbClr val="000000"/>
              </a:solidFill>
            </a:endParaRPr>
          </a:p>
        </p:txBody>
      </p:sp>
      <p:sp>
        <p:nvSpPr>
          <p:cNvPr id="31781" name="Text Box 36"/>
          <p:cNvSpPr txBox="1">
            <a:spLocks noChangeArrowheads="1"/>
          </p:cNvSpPr>
          <p:nvPr/>
        </p:nvSpPr>
        <p:spPr bwMode="auto">
          <a:xfrm>
            <a:off x="3657600" y="4660900"/>
            <a:ext cx="1893888" cy="346075"/>
          </a:xfrm>
          <a:prstGeom prst="rect">
            <a:avLst/>
          </a:prstGeom>
          <a:noFill/>
          <a:ln w="9525">
            <a:noFill/>
            <a:round/>
            <a:headEnd/>
            <a:tailEnd/>
          </a:ln>
        </p:spPr>
        <p:txBody>
          <a:bodyPr wrap="none" lIns="90000" tIns="45000" rIns="90000" bIns="45000"/>
          <a:lstStyle/>
          <a:p>
            <a:pPr defTabSz="457200">
              <a:lnSpc>
                <a:spcPct val="87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000000"/>
                </a:solidFill>
              </a:rPr>
              <a:t>complete system</a:t>
            </a:r>
          </a:p>
        </p:txBody>
      </p:sp>
      <p:sp>
        <p:nvSpPr>
          <p:cNvPr id="31782" name="Text Box 37"/>
          <p:cNvSpPr txBox="1">
            <a:spLocks noChangeArrowheads="1"/>
          </p:cNvSpPr>
          <p:nvPr/>
        </p:nvSpPr>
        <p:spPr bwMode="auto">
          <a:xfrm>
            <a:off x="0" y="555080"/>
            <a:ext cx="9036496" cy="1001712"/>
          </a:xfrm>
          <a:prstGeom prst="rect">
            <a:avLst/>
          </a:prstGeom>
          <a:noFill/>
          <a:ln w="9525">
            <a:noFill/>
            <a:round/>
            <a:headEnd/>
            <a:tailEnd/>
          </a:ln>
        </p:spPr>
        <p:txBody>
          <a:bodyPr lIns="90000" tIns="45000" rIns="90000" bIns="45000"/>
          <a:lstStyle/>
          <a:p>
            <a:pPr defTabSz="457200">
              <a:lnSpc>
                <a:spcPct val="81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a:solidFill>
                  <a:srgbClr val="000000"/>
                </a:solidFill>
              </a:rPr>
              <a:t>Fully Integrated </a:t>
            </a:r>
            <a:r>
              <a:rPr lang="en-GB" sz="2800" b="1" dirty="0" smtClean="0">
                <a:solidFill>
                  <a:srgbClr val="000000"/>
                </a:solidFill>
              </a:rPr>
              <a:t>Readout System</a:t>
            </a:r>
            <a:r>
              <a:rPr lang="en-GB" sz="2800" b="1" dirty="0">
                <a:solidFill>
                  <a:srgbClr val="000000"/>
                </a:solidFill>
              </a:rPr>
              <a:t>: (orig. for FOPI</a:t>
            </a:r>
            <a:r>
              <a:rPr lang="en-GB" sz="2800" b="1" dirty="0" smtClean="0">
                <a:solidFill>
                  <a:srgbClr val="000000"/>
                </a:solidFill>
              </a:rPr>
              <a:t>)</a:t>
            </a:r>
            <a:br>
              <a:rPr lang="en-GB" sz="2800" b="1" dirty="0" smtClean="0">
                <a:solidFill>
                  <a:srgbClr val="000000"/>
                </a:solidFill>
              </a:rPr>
            </a:br>
            <a:r>
              <a:rPr lang="en-GB" dirty="0" smtClean="0">
                <a:solidFill>
                  <a:srgbClr val="000000"/>
                </a:solidFill>
              </a:rPr>
              <a:t>(K. </a:t>
            </a:r>
            <a:r>
              <a:rPr lang="en-GB" dirty="0" smtClean="0">
                <a:solidFill>
                  <a:srgbClr val="000000"/>
                </a:solidFill>
              </a:rPr>
              <a:t>Koch, </a:t>
            </a:r>
            <a:r>
              <a:rPr lang="en-GB" dirty="0" smtClean="0">
                <a:solidFill>
                  <a:srgbClr val="2D2D8A"/>
                </a:solidFill>
              </a:rPr>
              <a:t>C. </a:t>
            </a:r>
            <a:r>
              <a:rPr lang="en-GB" dirty="0" smtClean="0">
                <a:solidFill>
                  <a:srgbClr val="2D2D8A"/>
                </a:solidFill>
              </a:rPr>
              <a:t>Caesar/TUDA)</a:t>
            </a:r>
            <a:endParaRPr lang="en-GB" dirty="0">
              <a:solidFill>
                <a:srgbClr val="2D2D8A"/>
              </a:solidFill>
            </a:endParaRPr>
          </a:p>
        </p:txBody>
      </p:sp>
      <p:sp>
        <p:nvSpPr>
          <p:cNvPr id="31783" name="Text Box 38"/>
          <p:cNvSpPr txBox="1">
            <a:spLocks noChangeArrowheads="1"/>
          </p:cNvSpPr>
          <p:nvPr/>
        </p:nvSpPr>
        <p:spPr bwMode="auto">
          <a:xfrm>
            <a:off x="66675" y="5464175"/>
            <a:ext cx="184150" cy="457200"/>
          </a:xfrm>
          <a:prstGeom prst="rect">
            <a:avLst/>
          </a:prstGeom>
          <a:noFill/>
          <a:ln w="9525">
            <a:noFill/>
            <a:miter lim="800000"/>
            <a:headEnd/>
            <a:tailEnd/>
          </a:ln>
        </p:spPr>
        <p:txBody>
          <a:bodyPr wrap="none">
            <a:spAutoFit/>
          </a:bodyPr>
          <a:lstStyle/>
          <a:p>
            <a:endParaRPr lang="en-US">
              <a:solidFill>
                <a:srgbClr val="000000"/>
              </a:solidFill>
            </a:endParaRPr>
          </a:p>
        </p:txBody>
      </p:sp>
      <p:sp>
        <p:nvSpPr>
          <p:cNvPr id="2" name="Rechteck 1"/>
          <p:cNvSpPr/>
          <p:nvPr/>
        </p:nvSpPr>
        <p:spPr>
          <a:xfrm>
            <a:off x="3914031" y="1586560"/>
            <a:ext cx="1408975" cy="461665"/>
          </a:xfrm>
          <a:prstGeom prst="rect">
            <a:avLst/>
          </a:prstGeom>
        </p:spPr>
        <p:txBody>
          <a:bodyPr wrap="none">
            <a:spAutoFit/>
          </a:bodyPr>
          <a:lstStyle/>
          <a:p>
            <a:r>
              <a:rPr lang="de-DE" b="1" dirty="0" err="1">
                <a:solidFill>
                  <a:schemeClr val="accent6"/>
                </a:solidFill>
                <a:latin typeface="Arial" pitchFamily="34" charset="0"/>
              </a:rPr>
              <a:t>Tacquila</a:t>
            </a:r>
            <a:endParaRPr lang="de-DE" b="1" dirty="0">
              <a:solidFill>
                <a:schemeClr val="accent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feld 2"/>
          <p:cNvSpPr txBox="1">
            <a:spLocks noChangeArrowheads="1"/>
          </p:cNvSpPr>
          <p:nvPr/>
        </p:nvSpPr>
        <p:spPr bwMode="auto">
          <a:xfrm>
            <a:off x="250825" y="476250"/>
            <a:ext cx="9205913" cy="1323975"/>
          </a:xfrm>
          <a:prstGeom prst="rect">
            <a:avLst/>
          </a:prstGeom>
          <a:noFill/>
          <a:ln w="9525">
            <a:noFill/>
            <a:miter lim="800000"/>
            <a:headEnd/>
            <a:tailEnd/>
          </a:ln>
        </p:spPr>
        <p:txBody>
          <a:bodyPr wrap="none">
            <a:spAutoFit/>
          </a:bodyPr>
          <a:lstStyle/>
          <a:p>
            <a:pPr>
              <a:defRPr/>
            </a:pPr>
            <a:r>
              <a:rPr lang="de-DE" sz="2800" dirty="0" err="1" smtClean="0">
                <a:solidFill>
                  <a:srgbClr val="000000"/>
                </a:solidFill>
                <a:latin typeface="Arial" pitchFamily="34" charset="0"/>
              </a:rPr>
              <a:t>Tacquila</a:t>
            </a:r>
            <a:r>
              <a:rPr lang="de-DE" sz="2800" dirty="0" smtClean="0">
                <a:solidFill>
                  <a:srgbClr val="000000"/>
                </a:solidFill>
                <a:latin typeface="Arial" pitchFamily="34" charset="0"/>
              </a:rPr>
              <a:t> (TAC27 ASIC) </a:t>
            </a:r>
            <a:r>
              <a:rPr lang="de-DE" sz="2800" dirty="0" smtClean="0">
                <a:solidFill>
                  <a:srgbClr val="000000"/>
                </a:solidFill>
                <a:latin typeface="Arial" pitchFamily="34" charset="0"/>
                <a:sym typeface="Wingdings" panose="05000000000000000000" pitchFamily="2" charset="2"/>
              </a:rPr>
              <a:t> FPGA TDCs</a:t>
            </a:r>
            <a:endParaRPr lang="de-DE" sz="2800" dirty="0">
              <a:solidFill>
                <a:srgbClr val="000000"/>
              </a:solidFill>
              <a:latin typeface="Arial" pitchFamily="34" charset="0"/>
              <a:sym typeface="Wingdings" pitchFamily="2" charset="2"/>
            </a:endParaRPr>
          </a:p>
          <a:p>
            <a:pPr>
              <a:defRPr/>
            </a:pPr>
            <a:r>
              <a:rPr lang="de-DE" dirty="0">
                <a:solidFill>
                  <a:srgbClr val="000000"/>
                </a:solidFill>
                <a:latin typeface="Arial" pitchFamily="34" charset="0"/>
                <a:sym typeface="Wingdings" pitchFamily="2" charset="2"/>
              </a:rPr>
              <a:t>J. Fruehauf, N. Kurz, </a:t>
            </a:r>
            <a:r>
              <a:rPr lang="de-DE" b="1" dirty="0">
                <a:solidFill>
                  <a:srgbClr val="FF0000"/>
                </a:solidFill>
                <a:latin typeface="Arial" pitchFamily="34" charset="0"/>
                <a:sym typeface="Wingdings" pitchFamily="2" charset="2"/>
              </a:rPr>
              <a:t>J. Hoffmann</a:t>
            </a:r>
            <a:r>
              <a:rPr lang="de-DE" dirty="0">
                <a:solidFill>
                  <a:srgbClr val="000000"/>
                </a:solidFill>
                <a:latin typeface="Arial" pitchFamily="34" charset="0"/>
                <a:sym typeface="Wingdings" pitchFamily="2" charset="2"/>
              </a:rPr>
              <a:t>, M. </a:t>
            </a:r>
            <a:r>
              <a:rPr lang="de-DE" dirty="0" err="1">
                <a:solidFill>
                  <a:srgbClr val="000000"/>
                </a:solidFill>
                <a:latin typeface="Arial" pitchFamily="34" charset="0"/>
                <a:sym typeface="Wingdings" pitchFamily="2" charset="2"/>
              </a:rPr>
              <a:t>Traxler</a:t>
            </a:r>
            <a:r>
              <a:rPr lang="de-DE" dirty="0">
                <a:solidFill>
                  <a:srgbClr val="000000"/>
                </a:solidFill>
                <a:latin typeface="Arial" pitchFamily="34" charset="0"/>
                <a:sym typeface="Wingdings" pitchFamily="2" charset="2"/>
              </a:rPr>
              <a:t> </a:t>
            </a:r>
            <a:r>
              <a:rPr lang="de-DE" dirty="0">
                <a:solidFill>
                  <a:srgbClr val="2D2D8A">
                    <a:lumMod val="60000"/>
                    <a:lumOff val="40000"/>
                  </a:srgbClr>
                </a:solidFill>
                <a:latin typeface="Arial" pitchFamily="34" charset="0"/>
                <a:sym typeface="Wingdings" pitchFamily="2" charset="2"/>
              </a:rPr>
              <a:t>&amp; E. Bayer </a:t>
            </a:r>
            <a:r>
              <a:rPr lang="de-DE" b="1" dirty="0">
                <a:solidFill>
                  <a:srgbClr val="000000"/>
                </a:solidFill>
                <a:effectLst>
                  <a:outerShdw blurRad="38100" dist="38100" dir="2700000" algn="tl">
                    <a:srgbClr val="000000">
                      <a:alpha val="43137"/>
                    </a:srgbClr>
                  </a:outerShdw>
                </a:effectLst>
                <a:latin typeface="Arial" pitchFamily="34" charset="0"/>
                <a:sym typeface="Wingdings" pitchFamily="2" charset="2"/>
              </a:rPr>
              <a:t>(CSEE)</a:t>
            </a:r>
          </a:p>
          <a:p>
            <a:pPr>
              <a:defRPr/>
            </a:pPr>
            <a:endParaRPr lang="de-DE" sz="2800" dirty="0">
              <a:solidFill>
                <a:srgbClr val="2D2D8A">
                  <a:lumMod val="60000"/>
                  <a:lumOff val="40000"/>
                </a:srgbClr>
              </a:solidFill>
              <a:latin typeface="Arial" pitchFamily="34" charset="0"/>
            </a:endParaRPr>
          </a:p>
        </p:txBody>
      </p:sp>
      <p:sp>
        <p:nvSpPr>
          <p:cNvPr id="23556" name="Textfeld 7"/>
          <p:cNvSpPr txBox="1">
            <a:spLocks noChangeArrowheads="1"/>
          </p:cNvSpPr>
          <p:nvPr/>
        </p:nvSpPr>
        <p:spPr bwMode="auto">
          <a:xfrm>
            <a:off x="419100" y="1527175"/>
            <a:ext cx="8002588" cy="461963"/>
          </a:xfrm>
          <a:prstGeom prst="rect">
            <a:avLst/>
          </a:prstGeom>
          <a:noFill/>
          <a:ln w="9525">
            <a:noFill/>
            <a:miter lim="800000"/>
            <a:headEnd/>
            <a:tailEnd/>
          </a:ln>
        </p:spPr>
        <p:txBody>
          <a:bodyPr wrap="none">
            <a:spAutoFit/>
          </a:bodyPr>
          <a:lstStyle/>
          <a:p>
            <a:r>
              <a:rPr lang="de-DE">
                <a:solidFill>
                  <a:srgbClr val="000000"/>
                </a:solidFill>
              </a:rPr>
              <a:t>VME based system for SOFIA run at Cave-C: 07-09/2012</a:t>
            </a:r>
          </a:p>
        </p:txBody>
      </p:sp>
      <p:pic>
        <p:nvPicPr>
          <p:cNvPr id="23557" name="Picture 3"/>
          <p:cNvPicPr>
            <a:picLocks noChangeAspect="1" noChangeArrowheads="1"/>
          </p:cNvPicPr>
          <p:nvPr/>
        </p:nvPicPr>
        <p:blipFill>
          <a:blip r:embed="rId2" cstate="print"/>
          <a:srcRect/>
          <a:stretch>
            <a:fillRect/>
          </a:stretch>
        </p:blipFill>
        <p:spPr bwMode="auto">
          <a:xfrm>
            <a:off x="434975" y="1973263"/>
            <a:ext cx="7305675" cy="2247900"/>
          </a:xfrm>
          <a:prstGeom prst="rect">
            <a:avLst/>
          </a:prstGeom>
          <a:noFill/>
          <a:ln w="9525">
            <a:noFill/>
            <a:miter lim="800000"/>
            <a:headEnd/>
            <a:tailEnd/>
          </a:ln>
        </p:spPr>
      </p:pic>
      <p:sp>
        <p:nvSpPr>
          <p:cNvPr id="23558" name="Textfeld 12"/>
          <p:cNvSpPr txBox="1">
            <a:spLocks noChangeArrowheads="1"/>
          </p:cNvSpPr>
          <p:nvPr/>
        </p:nvSpPr>
        <p:spPr bwMode="auto">
          <a:xfrm>
            <a:off x="468313" y="4149725"/>
            <a:ext cx="8632825" cy="2308225"/>
          </a:xfrm>
          <a:prstGeom prst="rect">
            <a:avLst/>
          </a:prstGeom>
          <a:noFill/>
          <a:ln w="9525">
            <a:noFill/>
            <a:miter lim="800000"/>
            <a:headEnd/>
            <a:tailEnd/>
          </a:ln>
        </p:spPr>
        <p:txBody>
          <a:bodyPr wrap="none">
            <a:spAutoFit/>
          </a:bodyPr>
          <a:lstStyle/>
          <a:p>
            <a:pPr>
              <a:buFont typeface="Wingdings" pitchFamily="2" charset="2"/>
              <a:buChar char="è"/>
            </a:pPr>
            <a:r>
              <a:rPr lang="de-DE" dirty="0">
                <a:solidFill>
                  <a:srgbClr val="000000"/>
                </a:solidFill>
                <a:sym typeface="Wingdings" pitchFamily="2" charset="2"/>
              </a:rPr>
              <a:t>Implementation in </a:t>
            </a:r>
            <a:r>
              <a:rPr lang="de-DE" dirty="0" err="1">
                <a:solidFill>
                  <a:srgbClr val="000000"/>
                </a:solidFill>
                <a:sym typeface="Wingdings" pitchFamily="2" charset="2"/>
              </a:rPr>
              <a:t>Lattice</a:t>
            </a:r>
            <a:r>
              <a:rPr lang="de-DE" dirty="0">
                <a:solidFill>
                  <a:srgbClr val="000000"/>
                </a:solidFill>
                <a:sym typeface="Wingdings" pitchFamily="2" charset="2"/>
              </a:rPr>
              <a:t> FPGA LFE3-150 (</a:t>
            </a:r>
            <a:r>
              <a:rPr lang="de-DE" b="1" dirty="0">
                <a:solidFill>
                  <a:srgbClr val="FF0000"/>
                </a:solidFill>
                <a:sym typeface="Wingdings" pitchFamily="2" charset="2"/>
              </a:rPr>
              <a:t>Board  </a:t>
            </a:r>
            <a:r>
              <a:rPr lang="de-DE" b="1" dirty="0" smtClean="0">
                <a:solidFill>
                  <a:srgbClr val="FF0000"/>
                </a:solidFill>
                <a:sym typeface="Wingdings" pitchFamily="2" charset="2"/>
              </a:rPr>
              <a:t>2014</a:t>
            </a:r>
            <a:r>
              <a:rPr lang="de-DE" dirty="0" smtClean="0">
                <a:solidFill>
                  <a:srgbClr val="000000"/>
                </a:solidFill>
                <a:sym typeface="Wingdings" pitchFamily="2" charset="2"/>
              </a:rPr>
              <a:t>) </a:t>
            </a:r>
            <a:endParaRPr lang="de-DE" dirty="0">
              <a:solidFill>
                <a:srgbClr val="000000"/>
              </a:solidFill>
              <a:sym typeface="Wingdings" pitchFamily="2" charset="2"/>
            </a:endParaRPr>
          </a:p>
          <a:p>
            <a:r>
              <a:rPr lang="de-DE" dirty="0">
                <a:solidFill>
                  <a:srgbClr val="000000"/>
                </a:solidFill>
                <a:sym typeface="Wingdings" pitchFamily="2" charset="2"/>
              </a:rPr>
              <a:t>    </a:t>
            </a:r>
            <a:r>
              <a:rPr lang="de-DE" dirty="0" err="1">
                <a:solidFill>
                  <a:srgbClr val="000000"/>
                </a:solidFill>
                <a:sym typeface="Wingdings" pitchFamily="2" charset="2"/>
              </a:rPr>
              <a:t>coupling</a:t>
            </a:r>
            <a:r>
              <a:rPr lang="de-DE" dirty="0">
                <a:solidFill>
                  <a:srgbClr val="000000"/>
                </a:solidFill>
                <a:sym typeface="Wingdings" pitchFamily="2" charset="2"/>
              </a:rPr>
              <a:t>  </a:t>
            </a:r>
            <a:r>
              <a:rPr lang="de-DE" dirty="0" err="1">
                <a:solidFill>
                  <a:srgbClr val="000000"/>
                </a:solidFill>
                <a:sym typeface="Wingdings" pitchFamily="2" charset="2"/>
              </a:rPr>
              <a:t>to</a:t>
            </a:r>
            <a:r>
              <a:rPr lang="de-DE" dirty="0">
                <a:solidFill>
                  <a:srgbClr val="000000"/>
                </a:solidFill>
                <a:sym typeface="Wingdings" pitchFamily="2" charset="2"/>
              </a:rPr>
              <a:t> </a:t>
            </a:r>
            <a:r>
              <a:rPr lang="de-DE" b="1" dirty="0" err="1">
                <a:solidFill>
                  <a:srgbClr val="FF0000"/>
                </a:solidFill>
                <a:sym typeface="Wingdings" pitchFamily="2" charset="2"/>
              </a:rPr>
              <a:t>modified</a:t>
            </a:r>
            <a:r>
              <a:rPr lang="de-DE" b="1" dirty="0">
                <a:solidFill>
                  <a:srgbClr val="FF0000"/>
                </a:solidFill>
                <a:sym typeface="Wingdings" pitchFamily="2" charset="2"/>
              </a:rPr>
              <a:t> FEBEX </a:t>
            </a:r>
            <a:r>
              <a:rPr lang="de-DE" dirty="0">
                <a:solidFill>
                  <a:srgbClr val="000000"/>
                </a:solidFill>
                <a:sym typeface="Wingdings" pitchFamily="2" charset="2"/>
              </a:rPr>
              <a:t>(Hades TRB)</a:t>
            </a:r>
          </a:p>
          <a:p>
            <a:r>
              <a:rPr lang="de-DE" dirty="0">
                <a:solidFill>
                  <a:srgbClr val="000000"/>
                </a:solidFill>
                <a:sym typeface="Wingdings" pitchFamily="2" charset="2"/>
              </a:rPr>
              <a:t>    </a:t>
            </a:r>
            <a:r>
              <a:rPr lang="de-DE" dirty="0" err="1">
                <a:solidFill>
                  <a:srgbClr val="000000"/>
                </a:solidFill>
                <a:sym typeface="Wingdings" pitchFamily="2" charset="2"/>
              </a:rPr>
              <a:t>readout</a:t>
            </a:r>
            <a:r>
              <a:rPr lang="de-DE" dirty="0">
                <a:solidFill>
                  <a:srgbClr val="000000"/>
                </a:solidFill>
                <a:sym typeface="Wingdings" pitchFamily="2" charset="2"/>
              </a:rPr>
              <a:t> </a:t>
            </a:r>
            <a:r>
              <a:rPr lang="de-DE" dirty="0" err="1">
                <a:solidFill>
                  <a:srgbClr val="000000"/>
                </a:solidFill>
                <a:sym typeface="Wingdings" pitchFamily="2" charset="2"/>
              </a:rPr>
              <a:t>architecture</a:t>
            </a:r>
            <a:r>
              <a:rPr lang="de-DE" dirty="0">
                <a:solidFill>
                  <a:srgbClr val="000000"/>
                </a:solidFill>
                <a:sym typeface="Wingdings" pitchFamily="2" charset="2"/>
              </a:rPr>
              <a:t> (2 </a:t>
            </a:r>
            <a:r>
              <a:rPr lang="de-DE" dirty="0" err="1">
                <a:solidFill>
                  <a:srgbClr val="000000"/>
                </a:solidFill>
                <a:sym typeface="Wingdings" pitchFamily="2" charset="2"/>
              </a:rPr>
              <a:t>fibre</a:t>
            </a:r>
            <a:r>
              <a:rPr lang="de-DE" dirty="0">
                <a:solidFill>
                  <a:srgbClr val="000000"/>
                </a:solidFill>
                <a:sym typeface="Wingdings" pitchFamily="2" charset="2"/>
              </a:rPr>
              <a:t> links)</a:t>
            </a:r>
          </a:p>
          <a:p>
            <a:r>
              <a:rPr lang="de-DE" dirty="0">
                <a:solidFill>
                  <a:srgbClr val="000000"/>
                </a:solidFill>
                <a:sym typeface="Wingdings" pitchFamily="2" charset="2"/>
              </a:rPr>
              <a:t>    (</a:t>
            </a:r>
            <a:r>
              <a:rPr lang="de-DE" dirty="0" err="1">
                <a:solidFill>
                  <a:srgbClr val="000000"/>
                </a:solidFill>
                <a:sym typeface="Wingdings" pitchFamily="2" charset="2"/>
              </a:rPr>
              <a:t>no</a:t>
            </a:r>
            <a:r>
              <a:rPr lang="de-DE" dirty="0">
                <a:solidFill>
                  <a:srgbClr val="000000"/>
                </a:solidFill>
                <a:sym typeface="Wingdings" pitchFamily="2" charset="2"/>
              </a:rPr>
              <a:t> SAM, </a:t>
            </a:r>
            <a:r>
              <a:rPr lang="de-DE" dirty="0" err="1">
                <a:solidFill>
                  <a:srgbClr val="000000"/>
                </a:solidFill>
                <a:sym typeface="Wingdings" pitchFamily="2" charset="2"/>
              </a:rPr>
              <a:t>no</a:t>
            </a:r>
            <a:r>
              <a:rPr lang="de-DE" dirty="0">
                <a:solidFill>
                  <a:srgbClr val="000000"/>
                </a:solidFill>
                <a:sym typeface="Wingdings" pitchFamily="2" charset="2"/>
              </a:rPr>
              <a:t> TAC27, </a:t>
            </a:r>
            <a:r>
              <a:rPr lang="de-DE" dirty="0" err="1">
                <a:solidFill>
                  <a:srgbClr val="000000"/>
                </a:solidFill>
                <a:sym typeface="Wingdings" pitchFamily="2" charset="2"/>
              </a:rPr>
              <a:t>multihit</a:t>
            </a:r>
            <a:endParaRPr lang="de-DE" dirty="0">
              <a:solidFill>
                <a:srgbClr val="000000"/>
              </a:solidFill>
              <a:sym typeface="Wingdings" pitchFamily="2" charset="2"/>
            </a:endParaRPr>
          </a:p>
          <a:p>
            <a:r>
              <a:rPr lang="de-DE" dirty="0">
                <a:solidFill>
                  <a:srgbClr val="000000"/>
                </a:solidFill>
                <a:sym typeface="Wingdings" pitchFamily="2" charset="2"/>
              </a:rPr>
              <a:t>     &amp; </a:t>
            </a:r>
            <a:r>
              <a:rPr lang="de-DE" dirty="0" err="1">
                <a:solidFill>
                  <a:srgbClr val="000000"/>
                </a:solidFill>
                <a:sym typeface="Wingdings" pitchFamily="2" charset="2"/>
              </a:rPr>
              <a:t>ToT</a:t>
            </a:r>
            <a:r>
              <a:rPr lang="de-DE" dirty="0">
                <a:solidFill>
                  <a:srgbClr val="000000"/>
                </a:solidFill>
                <a:sym typeface="Wingdings" pitchFamily="2" charset="2"/>
              </a:rPr>
              <a:t> </a:t>
            </a:r>
            <a:r>
              <a:rPr lang="de-DE" dirty="0" err="1">
                <a:solidFill>
                  <a:srgbClr val="000000"/>
                </a:solidFill>
                <a:sym typeface="Wingdings" pitchFamily="2" charset="2"/>
              </a:rPr>
              <a:t>capable</a:t>
            </a:r>
            <a:r>
              <a:rPr lang="de-DE" dirty="0">
                <a:solidFill>
                  <a:srgbClr val="000000"/>
                </a:solidFill>
                <a:sym typeface="Wingdings" pitchFamily="2" charset="2"/>
              </a:rPr>
              <a:t>  :o) </a:t>
            </a:r>
          </a:p>
          <a:p>
            <a:r>
              <a:rPr lang="de-DE" dirty="0">
                <a:solidFill>
                  <a:srgbClr val="000000"/>
                </a:solidFill>
                <a:sym typeface="Wingdings" pitchFamily="2" charset="2"/>
              </a:rPr>
              <a:t>TDC </a:t>
            </a:r>
            <a:r>
              <a:rPr lang="de-DE" dirty="0" err="1">
                <a:solidFill>
                  <a:srgbClr val="000000"/>
                </a:solidFill>
                <a:sym typeface="Wingdings" pitchFamily="2" charset="2"/>
              </a:rPr>
              <a:t>implementation</a:t>
            </a:r>
            <a:r>
              <a:rPr lang="de-DE" dirty="0">
                <a:solidFill>
                  <a:srgbClr val="000000"/>
                </a:solidFill>
                <a:sym typeface="Wingdings" pitchFamily="2" charset="2"/>
              </a:rPr>
              <a:t> </a:t>
            </a:r>
            <a:r>
              <a:rPr lang="de-DE" dirty="0" smtClean="0">
                <a:solidFill>
                  <a:srgbClr val="000000"/>
                </a:solidFill>
                <a:sym typeface="Wingdings" pitchFamily="2" charset="2"/>
              </a:rPr>
              <a:t>Q4/2013</a:t>
            </a:r>
            <a:r>
              <a:rPr lang="de-DE" dirty="0" smtClean="0">
                <a:solidFill>
                  <a:srgbClr val="000000"/>
                </a:solidFill>
                <a:sym typeface="Wingdings" pitchFamily="2" charset="2"/>
              </a:rPr>
              <a:t>.</a:t>
            </a:r>
            <a:endParaRPr lang="de-DE" dirty="0">
              <a:solidFill>
                <a:srgbClr val="000000"/>
              </a:solidFill>
              <a:sym typeface="Wingdings" pitchFamily="2" charset="2"/>
            </a:endParaRPr>
          </a:p>
        </p:txBody>
      </p:sp>
      <p:pic>
        <p:nvPicPr>
          <p:cNvPr id="23560" name="Picture 9"/>
          <p:cNvPicPr>
            <a:picLocks noChangeAspect="1" noChangeArrowheads="1"/>
          </p:cNvPicPr>
          <p:nvPr/>
        </p:nvPicPr>
        <p:blipFill>
          <a:blip r:embed="rId3" cstate="print"/>
          <a:srcRect/>
          <a:stretch>
            <a:fillRect/>
          </a:stretch>
        </p:blipFill>
        <p:spPr bwMode="auto">
          <a:xfrm>
            <a:off x="5508625" y="4905375"/>
            <a:ext cx="3635375" cy="1952625"/>
          </a:xfrm>
          <a:prstGeom prst="rect">
            <a:avLst/>
          </a:prstGeom>
          <a:noFill/>
          <a:ln w="9525">
            <a:noFill/>
            <a:miter lim="800000"/>
            <a:headEnd/>
            <a:tailEnd/>
          </a:ln>
        </p:spPr>
      </p:pic>
      <p:sp>
        <p:nvSpPr>
          <p:cNvPr id="2" name="Fußzeilenplatzhalter 1"/>
          <p:cNvSpPr>
            <a:spLocks noGrp="1"/>
          </p:cNvSpPr>
          <p:nvPr>
            <p:ph type="ftr" sz="quarter" idx="10"/>
          </p:nvPr>
        </p:nvSpPr>
        <p:spPr/>
        <p:txBody>
          <a:bodyPr/>
          <a:lstStyle/>
          <a:p>
            <a:pPr>
              <a:defRPr/>
            </a:pPr>
            <a:r>
              <a:rPr lang="en-US" smtClean="0">
                <a:solidFill>
                  <a:srgbClr val="000000"/>
                </a:solidFill>
              </a:rPr>
              <a:t>H. Simon ● HIC4FAIR Giessen</a:t>
            </a:r>
            <a:endParaRPr lang="de-DE">
              <a:solidFill>
                <a:srgbClr val="000000"/>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50" y="6350"/>
            <a:ext cx="9137650" cy="1125538"/>
          </a:xfrm>
        </p:spPr>
        <p:txBody>
          <a:bodyPr/>
          <a:lstStyle/>
          <a:p>
            <a:pPr>
              <a:defRPr/>
            </a:pPr>
            <a:r>
              <a:rPr lang="de-DE" dirty="0" err="1" smtClean="0"/>
              <a:t>Tamex</a:t>
            </a:r>
            <a:r>
              <a:rPr lang="de-DE" dirty="0" smtClean="0"/>
              <a:t>                               J. Hoffmann</a:t>
            </a:r>
            <a:endParaRPr lang="de-DE" dirty="0"/>
          </a:p>
        </p:txBody>
      </p:sp>
      <p:sp>
        <p:nvSpPr>
          <p:cNvPr id="4" name="Fußzeilenplatzhalter 3"/>
          <p:cNvSpPr>
            <a:spLocks noGrp="1"/>
          </p:cNvSpPr>
          <p:nvPr>
            <p:ph type="ftr" sz="quarter" idx="11"/>
          </p:nvPr>
        </p:nvSpPr>
        <p:spPr/>
        <p:txBody>
          <a:bodyPr/>
          <a:lstStyle/>
          <a:p>
            <a:pPr>
              <a:defRPr/>
            </a:pPr>
            <a:r>
              <a:rPr lang="en-US" smtClean="0">
                <a:solidFill>
                  <a:srgbClr val="000000"/>
                </a:solidFill>
              </a:rPr>
              <a:t>H. Simon ● HIC4FAIR Giessen</a:t>
            </a:r>
            <a:endParaRPr lang="en-US" dirty="0">
              <a:solidFill>
                <a:srgbClr val="000000"/>
              </a:solidFill>
            </a:endParaRPr>
          </a:p>
        </p:txBody>
      </p:sp>
      <p:pic>
        <p:nvPicPr>
          <p:cNvPr id="16388" name="Picture 2"/>
          <p:cNvPicPr>
            <a:picLocks noChangeAspect="1" noChangeArrowheads="1"/>
          </p:cNvPicPr>
          <p:nvPr/>
        </p:nvPicPr>
        <p:blipFill>
          <a:blip r:embed="rId2" cstate="print"/>
          <a:srcRect/>
          <a:stretch>
            <a:fillRect/>
          </a:stretch>
        </p:blipFill>
        <p:spPr bwMode="auto">
          <a:xfrm>
            <a:off x="295275" y="1495425"/>
            <a:ext cx="6292850" cy="3617913"/>
          </a:xfrm>
          <a:prstGeom prst="rect">
            <a:avLst/>
          </a:prstGeom>
          <a:noFill/>
          <a:ln w="9525">
            <a:noFill/>
            <a:miter lim="800000"/>
            <a:headEnd/>
            <a:tailEnd/>
          </a:ln>
        </p:spPr>
      </p:pic>
      <p:sp>
        <p:nvSpPr>
          <p:cNvPr id="16389" name="Textfeld 5"/>
          <p:cNvSpPr txBox="1">
            <a:spLocks noChangeArrowheads="1"/>
          </p:cNvSpPr>
          <p:nvPr/>
        </p:nvSpPr>
        <p:spPr bwMode="auto">
          <a:xfrm>
            <a:off x="6659563" y="2492375"/>
            <a:ext cx="2365375" cy="2586038"/>
          </a:xfrm>
          <a:prstGeom prst="rect">
            <a:avLst/>
          </a:prstGeom>
          <a:noFill/>
          <a:ln w="9525">
            <a:noFill/>
            <a:miter lim="800000"/>
            <a:headEnd/>
            <a:tailEnd/>
          </a:ln>
        </p:spPr>
        <p:txBody>
          <a:bodyPr wrap="none">
            <a:spAutoFit/>
          </a:bodyPr>
          <a:lstStyle/>
          <a:p>
            <a:r>
              <a:rPr lang="de-DE" sz="1800" smtClean="0">
                <a:solidFill>
                  <a:srgbClr val="000000"/>
                </a:solidFill>
                <a:cs typeface="Arial" charset="0"/>
              </a:rPr>
              <a:t>Based on Febex:</a:t>
            </a:r>
          </a:p>
          <a:p>
            <a:endParaRPr lang="de-DE" sz="1800" smtClean="0">
              <a:solidFill>
                <a:srgbClr val="000000"/>
              </a:solidFill>
              <a:cs typeface="Arial" charset="0"/>
            </a:endParaRPr>
          </a:p>
          <a:p>
            <a:r>
              <a:rPr lang="de-DE" sz="1800" smtClean="0">
                <a:solidFill>
                  <a:srgbClr val="000000"/>
                </a:solidFill>
                <a:cs typeface="Arial" charset="0"/>
              </a:rPr>
              <a:t>-FPGA TDC</a:t>
            </a:r>
          </a:p>
          <a:p>
            <a:r>
              <a:rPr lang="de-DE" sz="1800" smtClean="0">
                <a:solidFill>
                  <a:srgbClr val="000000"/>
                </a:solidFill>
                <a:cs typeface="Arial" charset="0"/>
              </a:rPr>
              <a:t>-Time over Threshold</a:t>
            </a:r>
          </a:p>
          <a:p>
            <a:r>
              <a:rPr lang="de-DE" sz="1800" smtClean="0">
                <a:solidFill>
                  <a:srgbClr val="000000"/>
                </a:solidFill>
                <a:cs typeface="Arial" charset="0"/>
              </a:rPr>
              <a:t>-QDC interface</a:t>
            </a:r>
          </a:p>
          <a:p>
            <a:r>
              <a:rPr lang="de-DE" sz="1800" smtClean="0">
                <a:solidFill>
                  <a:srgbClr val="000000"/>
                </a:solidFill>
                <a:cs typeface="Arial" charset="0"/>
              </a:rPr>
              <a:t>-48V Power</a:t>
            </a:r>
          </a:p>
          <a:p>
            <a:r>
              <a:rPr lang="de-DE" sz="1800" smtClean="0">
                <a:solidFill>
                  <a:srgbClr val="000000"/>
                </a:solidFill>
                <a:cs typeface="Arial" charset="0"/>
              </a:rPr>
              <a:t>-BuTiS/Closy clock</a:t>
            </a:r>
          </a:p>
          <a:p>
            <a:r>
              <a:rPr lang="de-DE" sz="1800" smtClean="0">
                <a:solidFill>
                  <a:srgbClr val="000000"/>
                </a:solidFill>
                <a:cs typeface="Arial" charset="0"/>
              </a:rPr>
              <a:t>  &amp; gate (ch. 17)</a:t>
            </a:r>
          </a:p>
          <a:p>
            <a:r>
              <a:rPr lang="de-DE" sz="1800" smtClean="0">
                <a:solidFill>
                  <a:srgbClr val="000000"/>
                </a:solidFill>
                <a:cs typeface="Arial" charset="0"/>
              </a:rPr>
              <a:t>  via backplane</a:t>
            </a:r>
          </a:p>
        </p:txBody>
      </p:sp>
      <p:sp>
        <p:nvSpPr>
          <p:cNvPr id="16390" name="Textfeld 6"/>
          <p:cNvSpPr txBox="1">
            <a:spLocks noChangeArrowheads="1"/>
          </p:cNvSpPr>
          <p:nvPr/>
        </p:nvSpPr>
        <p:spPr bwMode="auto">
          <a:xfrm>
            <a:off x="1119188" y="5373688"/>
            <a:ext cx="3165475" cy="461962"/>
          </a:xfrm>
          <a:prstGeom prst="rect">
            <a:avLst/>
          </a:prstGeom>
          <a:noFill/>
          <a:ln w="9525">
            <a:noFill/>
            <a:miter lim="800000"/>
            <a:headEnd/>
            <a:tailEnd/>
          </a:ln>
        </p:spPr>
        <p:txBody>
          <a:bodyPr wrap="none">
            <a:spAutoFit/>
          </a:bodyPr>
          <a:lstStyle/>
          <a:p>
            <a:r>
              <a:rPr lang="de-DE" smtClean="0">
                <a:solidFill>
                  <a:srgbClr val="000000"/>
                </a:solidFill>
                <a:cs typeface="Arial" charset="0"/>
              </a:rPr>
              <a:t>Prototyping underway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50" y="6350"/>
            <a:ext cx="9137650" cy="1125538"/>
          </a:xfrm>
        </p:spPr>
        <p:txBody>
          <a:bodyPr/>
          <a:lstStyle/>
          <a:p>
            <a:pPr algn="l">
              <a:defRPr/>
            </a:pPr>
            <a:r>
              <a:rPr lang="de-DE" dirty="0" smtClean="0"/>
              <a:t>   System Design</a:t>
            </a:r>
            <a:br>
              <a:rPr lang="de-DE" dirty="0" smtClean="0"/>
            </a:br>
            <a:r>
              <a:rPr lang="de-DE" dirty="0" smtClean="0"/>
              <a:t>  (</a:t>
            </a:r>
            <a:r>
              <a:rPr lang="de-DE" dirty="0" err="1" smtClean="0"/>
              <a:t>for</a:t>
            </a:r>
            <a:r>
              <a:rPr lang="de-DE" dirty="0" smtClean="0"/>
              <a:t> </a:t>
            </a:r>
            <a:r>
              <a:rPr lang="de-DE" dirty="0" err="1" smtClean="0"/>
              <a:t>two</a:t>
            </a:r>
            <a:r>
              <a:rPr lang="de-DE" dirty="0" smtClean="0"/>
              <a:t> double planes)</a:t>
            </a:r>
            <a:endParaRPr lang="de-DE" dirty="0"/>
          </a:p>
        </p:txBody>
      </p:sp>
      <p:sp>
        <p:nvSpPr>
          <p:cNvPr id="4" name="Fußzeilenplatzhalter 3"/>
          <p:cNvSpPr>
            <a:spLocks noGrp="1"/>
          </p:cNvSpPr>
          <p:nvPr>
            <p:ph type="ftr" sz="quarter" idx="11"/>
          </p:nvPr>
        </p:nvSpPr>
        <p:spPr/>
        <p:txBody>
          <a:bodyPr/>
          <a:lstStyle/>
          <a:p>
            <a:pPr>
              <a:defRPr/>
            </a:pPr>
            <a:r>
              <a:rPr lang="en-US" smtClean="0">
                <a:solidFill>
                  <a:srgbClr val="000000"/>
                </a:solidFill>
              </a:rPr>
              <a:t>H. Simon ● HIC4FAIR Giessen</a:t>
            </a:r>
            <a:endParaRPr lang="en-US">
              <a:solidFill>
                <a:srgbClr val="000000"/>
              </a:solidFill>
            </a:endParaRPr>
          </a:p>
        </p:txBody>
      </p:sp>
      <p:pic>
        <p:nvPicPr>
          <p:cNvPr id="17412" name="Picture 2"/>
          <p:cNvPicPr>
            <a:picLocks noChangeAspect="1" noChangeArrowheads="1"/>
          </p:cNvPicPr>
          <p:nvPr/>
        </p:nvPicPr>
        <p:blipFill>
          <a:blip r:embed="rId2" cstate="print"/>
          <a:srcRect/>
          <a:stretch>
            <a:fillRect/>
          </a:stretch>
        </p:blipFill>
        <p:spPr bwMode="auto">
          <a:xfrm>
            <a:off x="4500563" y="0"/>
            <a:ext cx="4643437" cy="6929438"/>
          </a:xfrm>
          <a:prstGeom prst="rect">
            <a:avLst/>
          </a:prstGeom>
          <a:noFill/>
          <a:ln w="9525">
            <a:noFill/>
            <a:miter lim="800000"/>
            <a:headEnd/>
            <a:tailEnd/>
          </a:ln>
        </p:spPr>
      </p:pic>
      <p:sp>
        <p:nvSpPr>
          <p:cNvPr id="17413" name="Textfeld 5"/>
          <p:cNvSpPr txBox="1">
            <a:spLocks noChangeArrowheads="1"/>
          </p:cNvSpPr>
          <p:nvPr/>
        </p:nvSpPr>
        <p:spPr bwMode="auto">
          <a:xfrm>
            <a:off x="468313" y="1412875"/>
            <a:ext cx="3832225" cy="1938338"/>
          </a:xfrm>
          <a:prstGeom prst="rect">
            <a:avLst/>
          </a:prstGeom>
          <a:noFill/>
          <a:ln w="9525">
            <a:noFill/>
            <a:miter lim="800000"/>
            <a:headEnd/>
            <a:tailEnd/>
          </a:ln>
        </p:spPr>
        <p:txBody>
          <a:bodyPr wrap="none">
            <a:spAutoFit/>
          </a:bodyPr>
          <a:lstStyle/>
          <a:p>
            <a:pPr>
              <a:buFont typeface="Arial" charset="0"/>
              <a:buChar char="•"/>
            </a:pPr>
            <a:r>
              <a:rPr lang="de-DE" smtClean="0">
                <a:solidFill>
                  <a:srgbClr val="000000"/>
                </a:solidFill>
                <a:cs typeface="Arial" charset="0"/>
              </a:rPr>
              <a:t> No LV power distribution</a:t>
            </a:r>
            <a:br>
              <a:rPr lang="de-DE" smtClean="0">
                <a:solidFill>
                  <a:srgbClr val="000000"/>
                </a:solidFill>
                <a:cs typeface="Arial" charset="0"/>
              </a:rPr>
            </a:br>
            <a:r>
              <a:rPr lang="de-DE" smtClean="0">
                <a:solidFill>
                  <a:srgbClr val="000000"/>
                </a:solidFill>
                <a:cs typeface="Arial" charset="0"/>
              </a:rPr>
              <a:t>  issues</a:t>
            </a:r>
          </a:p>
          <a:p>
            <a:pPr>
              <a:buFont typeface="Arial" charset="0"/>
              <a:buChar char="•"/>
            </a:pPr>
            <a:r>
              <a:rPr lang="de-DE" smtClean="0">
                <a:solidFill>
                  <a:srgbClr val="000000"/>
                </a:solidFill>
                <a:cs typeface="Arial" charset="0"/>
              </a:rPr>
              <a:t> Optical interface</a:t>
            </a:r>
          </a:p>
          <a:p>
            <a:pPr>
              <a:buFont typeface="Arial" charset="0"/>
              <a:buChar char="•"/>
            </a:pPr>
            <a:r>
              <a:rPr lang="de-DE" smtClean="0">
                <a:solidFill>
                  <a:srgbClr val="000000"/>
                </a:solidFill>
                <a:cs typeface="Arial" charset="0"/>
              </a:rPr>
              <a:t> Local trigger/controls </a:t>
            </a:r>
          </a:p>
          <a:p>
            <a:r>
              <a:rPr lang="de-DE" smtClean="0">
                <a:solidFill>
                  <a:srgbClr val="000000"/>
                </a:solidFill>
                <a:cs typeface="Arial" charset="0"/>
              </a:rPr>
              <a:t>  via copper (double plane)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50" y="6350"/>
            <a:ext cx="9137650" cy="1125538"/>
          </a:xfrm>
        </p:spPr>
        <p:txBody>
          <a:bodyPr/>
          <a:lstStyle/>
          <a:p>
            <a:pPr>
              <a:defRPr/>
            </a:pPr>
            <a:r>
              <a:rPr lang="de-DE" dirty="0" smtClean="0"/>
              <a:t>Electronics box</a:t>
            </a:r>
            <a:endParaRPr lang="de-DE" dirty="0"/>
          </a:p>
        </p:txBody>
      </p:sp>
      <p:sp>
        <p:nvSpPr>
          <p:cNvPr id="4" name="Fußzeilenplatzhalter 3"/>
          <p:cNvSpPr>
            <a:spLocks noGrp="1"/>
          </p:cNvSpPr>
          <p:nvPr>
            <p:ph type="ftr" sz="quarter" idx="11"/>
          </p:nvPr>
        </p:nvSpPr>
        <p:spPr/>
        <p:txBody>
          <a:bodyPr/>
          <a:lstStyle/>
          <a:p>
            <a:pPr>
              <a:defRPr/>
            </a:pPr>
            <a:r>
              <a:rPr lang="en-US" smtClean="0">
                <a:solidFill>
                  <a:srgbClr val="000000"/>
                </a:solidFill>
              </a:rPr>
              <a:t>H. Simon ● HIC4FAIR Giessen</a:t>
            </a:r>
            <a:endParaRPr lang="en-US">
              <a:solidFill>
                <a:srgbClr val="000000"/>
              </a:solidFill>
            </a:endParaRPr>
          </a:p>
        </p:txBody>
      </p:sp>
      <p:pic>
        <p:nvPicPr>
          <p:cNvPr id="18436" name="Picture 3" descr="C:\Dokumente und Einstellungen\Haik\Desktop\20130514-R3B-Meeting\Elektronik_offen.jpg"/>
          <p:cNvPicPr>
            <a:picLocks noChangeAspect="1" noChangeArrowheads="1"/>
          </p:cNvPicPr>
          <p:nvPr/>
        </p:nvPicPr>
        <p:blipFill>
          <a:blip r:embed="rId2" cstate="print"/>
          <a:srcRect/>
          <a:stretch>
            <a:fillRect/>
          </a:stretch>
        </p:blipFill>
        <p:spPr bwMode="auto">
          <a:xfrm>
            <a:off x="3313113" y="1120775"/>
            <a:ext cx="5722937" cy="5045075"/>
          </a:xfrm>
          <a:prstGeom prst="rect">
            <a:avLst/>
          </a:prstGeom>
          <a:noFill/>
          <a:ln w="9525">
            <a:noFill/>
            <a:miter lim="800000"/>
            <a:headEnd/>
            <a:tailEnd/>
          </a:ln>
        </p:spPr>
      </p:pic>
      <p:sp>
        <p:nvSpPr>
          <p:cNvPr id="18437" name="Textfeld 5"/>
          <p:cNvSpPr txBox="1">
            <a:spLocks noChangeArrowheads="1"/>
          </p:cNvSpPr>
          <p:nvPr/>
        </p:nvSpPr>
        <p:spPr bwMode="auto">
          <a:xfrm>
            <a:off x="468313" y="1412875"/>
            <a:ext cx="3336925" cy="3416300"/>
          </a:xfrm>
          <a:prstGeom prst="rect">
            <a:avLst/>
          </a:prstGeom>
          <a:noFill/>
          <a:ln w="9525">
            <a:noFill/>
            <a:miter lim="800000"/>
            <a:headEnd/>
            <a:tailEnd/>
          </a:ln>
        </p:spPr>
        <p:txBody>
          <a:bodyPr wrap="none">
            <a:spAutoFit/>
          </a:bodyPr>
          <a:lstStyle/>
          <a:p>
            <a:pPr>
              <a:buFont typeface="Arial" charset="0"/>
              <a:buChar char="•"/>
            </a:pPr>
            <a:r>
              <a:rPr lang="de-DE" smtClean="0">
                <a:solidFill>
                  <a:srgbClr val="000000"/>
                </a:solidFill>
                <a:cs typeface="Arial" charset="0"/>
              </a:rPr>
              <a:t> Void: Triplex</a:t>
            </a:r>
          </a:p>
          <a:p>
            <a:r>
              <a:rPr lang="de-DE" smtClean="0">
                <a:solidFill>
                  <a:srgbClr val="000000"/>
                </a:solidFill>
                <a:cs typeface="Arial" charset="0"/>
              </a:rPr>
              <a:t>  interface card</a:t>
            </a:r>
          </a:p>
          <a:p>
            <a:pPr>
              <a:buFont typeface="Arial" charset="0"/>
              <a:buChar char="•"/>
            </a:pPr>
            <a:r>
              <a:rPr lang="de-DE" smtClean="0">
                <a:solidFill>
                  <a:srgbClr val="000000"/>
                </a:solidFill>
                <a:cs typeface="Arial" charset="0"/>
              </a:rPr>
              <a:t> optional QDC</a:t>
            </a:r>
          </a:p>
          <a:p>
            <a:pPr>
              <a:buFont typeface="Arial" charset="0"/>
              <a:buChar char="•"/>
            </a:pPr>
            <a:r>
              <a:rPr lang="de-DE" smtClean="0">
                <a:solidFill>
                  <a:srgbClr val="000000"/>
                </a:solidFill>
                <a:cs typeface="Arial" charset="0"/>
              </a:rPr>
              <a:t> Boxes can be moved </a:t>
            </a:r>
          </a:p>
          <a:p>
            <a:r>
              <a:rPr lang="de-DE" smtClean="0">
                <a:solidFill>
                  <a:srgbClr val="000000"/>
                </a:solidFill>
                <a:cs typeface="Arial" charset="0"/>
              </a:rPr>
              <a:t>  out for maintenance</a:t>
            </a:r>
          </a:p>
          <a:p>
            <a:pPr>
              <a:buFont typeface="Arial" charset="0"/>
              <a:buChar char="•"/>
            </a:pPr>
            <a:r>
              <a:rPr lang="de-DE" smtClean="0">
                <a:solidFill>
                  <a:srgbClr val="000000"/>
                </a:solidFill>
                <a:cs typeface="Arial" charset="0"/>
              </a:rPr>
              <a:t> Air cooling </a:t>
            </a:r>
            <a:br>
              <a:rPr lang="de-DE" smtClean="0">
                <a:solidFill>
                  <a:srgbClr val="000000"/>
                </a:solidFill>
                <a:cs typeface="Arial" charset="0"/>
              </a:rPr>
            </a:br>
            <a:r>
              <a:rPr lang="de-DE" smtClean="0">
                <a:solidFill>
                  <a:srgbClr val="000000"/>
                </a:solidFill>
                <a:cs typeface="Arial" charset="0"/>
              </a:rPr>
              <a:t>  (vertical flow)</a:t>
            </a:r>
          </a:p>
          <a:p>
            <a:pPr>
              <a:buFont typeface="Arial" charset="0"/>
              <a:buChar char="•"/>
            </a:pPr>
            <a:r>
              <a:rPr lang="de-DE" smtClean="0">
                <a:solidFill>
                  <a:srgbClr val="000000"/>
                </a:solidFill>
                <a:cs typeface="Arial" charset="0"/>
              </a:rPr>
              <a:t> reduced cabling </a:t>
            </a:r>
            <a:br>
              <a:rPr lang="de-DE" smtClean="0">
                <a:solidFill>
                  <a:srgbClr val="000000"/>
                </a:solidFill>
                <a:cs typeface="Arial" charset="0"/>
              </a:rPr>
            </a:br>
            <a:r>
              <a:rPr lang="de-DE" smtClean="0">
                <a:solidFill>
                  <a:srgbClr val="000000"/>
                </a:solidFill>
                <a:cs typeface="Arial" charset="0"/>
              </a:rPr>
              <a:t>  through backplane!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a:xfrm>
            <a:off x="533400" y="341313"/>
            <a:ext cx="7772400" cy="1143000"/>
          </a:xfrm>
        </p:spPr>
        <p:txBody>
          <a:bodyPr/>
          <a:lstStyle/>
          <a:p>
            <a:r>
              <a:rPr lang="de-DE" dirty="0" err="1" smtClean="0"/>
              <a:t>NeuLAND</a:t>
            </a:r>
            <a:r>
              <a:rPr lang="de-DE" dirty="0" smtClean="0"/>
              <a:t> </a:t>
            </a:r>
            <a:r>
              <a:rPr lang="de-DE" dirty="0" err="1" smtClean="0"/>
              <a:t>integration</a:t>
            </a:r>
            <a:r>
              <a:rPr lang="de-DE" dirty="0" smtClean="0"/>
              <a:t/>
            </a:r>
            <a:br>
              <a:rPr lang="de-DE" dirty="0" smtClean="0"/>
            </a:br>
            <a:r>
              <a:rPr lang="de-DE" dirty="0" smtClean="0"/>
              <a:t>D. </a:t>
            </a:r>
            <a:r>
              <a:rPr lang="de-DE" dirty="0" smtClean="0"/>
              <a:t>Körper, </a:t>
            </a:r>
            <a:r>
              <a:rPr lang="de-DE" dirty="0" smtClean="0">
                <a:solidFill>
                  <a:schemeClr val="accent6"/>
                </a:solidFill>
              </a:rPr>
              <a:t>C. </a:t>
            </a:r>
            <a:r>
              <a:rPr lang="de-DE" dirty="0" smtClean="0">
                <a:solidFill>
                  <a:schemeClr val="accent6"/>
                </a:solidFill>
              </a:rPr>
              <a:t>Cäsar/TUDA</a:t>
            </a:r>
            <a:endParaRPr lang="de-DE" dirty="0" smtClean="0">
              <a:solidFill>
                <a:schemeClr val="accent6"/>
              </a:solidFill>
            </a:endParaRPr>
          </a:p>
        </p:txBody>
      </p:sp>
      <p:sp>
        <p:nvSpPr>
          <p:cNvPr id="26627" name="Fußzeilenplatzhalter 4"/>
          <p:cNvSpPr>
            <a:spLocks noGrp="1"/>
          </p:cNvSpPr>
          <p:nvPr>
            <p:ph type="ftr" sz="quarter" idx="10"/>
          </p:nvPr>
        </p:nvSpPr>
        <p:spPr>
          <a:noFill/>
        </p:spPr>
        <p:txBody>
          <a:bodyPr/>
          <a:lstStyle/>
          <a:p>
            <a:r>
              <a:rPr lang="en-US" smtClean="0">
                <a:solidFill>
                  <a:srgbClr val="000000"/>
                </a:solidFill>
              </a:rPr>
              <a:t>H. Simon ● HIC4FAIR Giessen</a:t>
            </a:r>
            <a:endParaRPr lang="de-DE">
              <a:solidFill>
                <a:srgbClr val="000000"/>
              </a:solidFill>
            </a:endParaRPr>
          </a:p>
        </p:txBody>
      </p:sp>
      <p:pic>
        <p:nvPicPr>
          <p:cNvPr id="26628" name="Picture 2" descr="C:\Dokumente und Einstellungen\Haik\Desktop\20121213-Madrid\HV_spaeter_alle_anschluesse_aussen.jpg"/>
          <p:cNvPicPr>
            <a:picLocks noChangeAspect="1" noChangeArrowheads="1"/>
          </p:cNvPicPr>
          <p:nvPr/>
        </p:nvPicPr>
        <p:blipFill>
          <a:blip r:embed="rId2" cstate="print"/>
          <a:srcRect/>
          <a:stretch>
            <a:fillRect/>
          </a:stretch>
        </p:blipFill>
        <p:spPr bwMode="auto">
          <a:xfrm>
            <a:off x="4875213" y="5291138"/>
            <a:ext cx="4233862" cy="1593850"/>
          </a:xfrm>
          <a:prstGeom prst="rect">
            <a:avLst/>
          </a:prstGeom>
          <a:noFill/>
          <a:ln w="9525">
            <a:noFill/>
            <a:miter lim="800000"/>
            <a:headEnd/>
            <a:tailEnd/>
          </a:ln>
        </p:spPr>
      </p:pic>
      <p:pic>
        <p:nvPicPr>
          <p:cNvPr id="26629" name="Picture 3" descr="C:\Dokumente und Einstellungen\Haik\Desktop\20121213-Madrid\isometrische_Ansicht_alle_Ebenen.jpg"/>
          <p:cNvPicPr>
            <a:picLocks noChangeAspect="1" noChangeArrowheads="1"/>
          </p:cNvPicPr>
          <p:nvPr/>
        </p:nvPicPr>
        <p:blipFill>
          <a:blip r:embed="rId3" cstate="print"/>
          <a:srcRect/>
          <a:stretch>
            <a:fillRect/>
          </a:stretch>
        </p:blipFill>
        <p:spPr bwMode="auto">
          <a:xfrm>
            <a:off x="3708400" y="1484313"/>
            <a:ext cx="5400675" cy="3811587"/>
          </a:xfrm>
          <a:prstGeom prst="rect">
            <a:avLst/>
          </a:prstGeom>
          <a:noFill/>
          <a:ln w="9525">
            <a:noFill/>
            <a:miter lim="800000"/>
            <a:headEnd/>
            <a:tailEnd/>
          </a:ln>
        </p:spPr>
      </p:pic>
      <p:pic>
        <p:nvPicPr>
          <p:cNvPr id="26630" name="Picture 4" descr="C:\Dokumente und Einstellungen\Haik\Desktop\20121213-Madrid\Elektronikkiste.jpg"/>
          <p:cNvPicPr>
            <a:picLocks noChangeAspect="1" noChangeArrowheads="1"/>
          </p:cNvPicPr>
          <p:nvPr/>
        </p:nvPicPr>
        <p:blipFill>
          <a:blip r:embed="rId4" cstate="print"/>
          <a:srcRect/>
          <a:stretch>
            <a:fillRect/>
          </a:stretch>
        </p:blipFill>
        <p:spPr bwMode="auto">
          <a:xfrm>
            <a:off x="-36513" y="1449388"/>
            <a:ext cx="2484438" cy="5408612"/>
          </a:xfrm>
          <a:prstGeom prst="rect">
            <a:avLst/>
          </a:prstGeom>
          <a:noFill/>
          <a:ln w="9525">
            <a:noFill/>
            <a:miter lim="800000"/>
            <a:headEnd/>
            <a:tailEnd/>
          </a:ln>
        </p:spPr>
      </p:pic>
      <p:sp>
        <p:nvSpPr>
          <p:cNvPr id="26631" name="Textfeld 8"/>
          <p:cNvSpPr txBox="1">
            <a:spLocks noChangeArrowheads="1"/>
          </p:cNvSpPr>
          <p:nvPr/>
        </p:nvSpPr>
        <p:spPr bwMode="auto">
          <a:xfrm>
            <a:off x="1773238" y="2205038"/>
            <a:ext cx="2293937" cy="461962"/>
          </a:xfrm>
          <a:prstGeom prst="rect">
            <a:avLst/>
          </a:prstGeom>
          <a:noFill/>
          <a:ln w="9525">
            <a:noFill/>
            <a:miter lim="800000"/>
            <a:headEnd/>
            <a:tailEnd/>
          </a:ln>
        </p:spPr>
        <p:txBody>
          <a:bodyPr wrap="none">
            <a:spAutoFit/>
          </a:bodyPr>
          <a:lstStyle/>
          <a:p>
            <a:r>
              <a:rPr lang="de-DE">
                <a:solidFill>
                  <a:srgbClr val="000000"/>
                </a:solidFill>
                <a:sym typeface="Wingdings" pitchFamily="2" charset="2"/>
              </a:rPr>
              <a:t></a:t>
            </a:r>
            <a:r>
              <a:rPr lang="de-DE">
                <a:solidFill>
                  <a:srgbClr val="000000"/>
                </a:solidFill>
              </a:rPr>
              <a:t>Electronics</a:t>
            </a:r>
            <a:r>
              <a:rPr lang="de-DE">
                <a:solidFill>
                  <a:srgbClr val="000000"/>
                </a:solidFill>
                <a:sym typeface="Wingdings" pitchFamily="2" charset="2"/>
              </a:rPr>
              <a:t></a:t>
            </a:r>
            <a:endParaRPr lang="de-DE">
              <a:solidFill>
                <a:srgbClr val="000000"/>
              </a:solidFill>
            </a:endParaRPr>
          </a:p>
        </p:txBody>
      </p:sp>
      <p:sp>
        <p:nvSpPr>
          <p:cNvPr id="26632" name="Textfeld 9"/>
          <p:cNvSpPr txBox="1">
            <a:spLocks noChangeArrowheads="1"/>
          </p:cNvSpPr>
          <p:nvPr/>
        </p:nvSpPr>
        <p:spPr bwMode="auto">
          <a:xfrm>
            <a:off x="4859338" y="4868863"/>
            <a:ext cx="612775" cy="1200150"/>
          </a:xfrm>
          <a:prstGeom prst="rect">
            <a:avLst/>
          </a:prstGeom>
          <a:noFill/>
          <a:ln w="9525">
            <a:noFill/>
            <a:miter lim="800000"/>
            <a:headEnd/>
            <a:tailEnd/>
          </a:ln>
        </p:spPr>
        <p:txBody>
          <a:bodyPr wrap="none">
            <a:spAutoFit/>
          </a:bodyPr>
          <a:lstStyle/>
          <a:p>
            <a:r>
              <a:rPr lang="de-DE">
                <a:solidFill>
                  <a:srgbClr val="000000"/>
                </a:solidFill>
                <a:sym typeface="Wingdings" pitchFamily="2" charset="2"/>
              </a:rPr>
              <a:t>   </a:t>
            </a:r>
            <a:r>
              <a:rPr lang="de-DE" b="1">
                <a:solidFill>
                  <a:srgbClr val="000000"/>
                </a:solidFill>
                <a:sym typeface="Wingdings" pitchFamily="2" charset="2"/>
              </a:rPr>
              <a:t>↑</a:t>
            </a:r>
          </a:p>
          <a:p>
            <a:r>
              <a:rPr lang="de-DE">
                <a:solidFill>
                  <a:srgbClr val="000000"/>
                </a:solidFill>
                <a:sym typeface="Wingdings" pitchFamily="2" charset="2"/>
              </a:rPr>
              <a:t>HV</a:t>
            </a:r>
          </a:p>
          <a:p>
            <a:r>
              <a:rPr lang="de-DE">
                <a:solidFill>
                  <a:srgbClr val="000000"/>
                </a:solidFill>
                <a:sym typeface="Wingdings" pitchFamily="2" charset="2"/>
              </a:rPr>
              <a:t>  </a:t>
            </a:r>
            <a:r>
              <a:rPr lang="de-DE" b="1">
                <a:solidFill>
                  <a:srgbClr val="000000"/>
                </a:solidFill>
                <a:sym typeface="Wingdings" pitchFamily="2" charset="2"/>
              </a:rPr>
              <a:t> ↓</a:t>
            </a:r>
            <a:endParaRPr lang="de-DE" b="1">
              <a:solidFill>
                <a:srgbClr val="000000"/>
              </a:solidFill>
            </a:endParaRPr>
          </a:p>
        </p:txBody>
      </p:sp>
      <p:sp>
        <p:nvSpPr>
          <p:cNvPr id="26633" name="Textfeld 10"/>
          <p:cNvSpPr txBox="1">
            <a:spLocks noChangeArrowheads="1"/>
          </p:cNvSpPr>
          <p:nvPr/>
        </p:nvSpPr>
        <p:spPr bwMode="auto">
          <a:xfrm>
            <a:off x="1763713" y="3789363"/>
            <a:ext cx="2978150" cy="2678112"/>
          </a:xfrm>
          <a:prstGeom prst="rect">
            <a:avLst/>
          </a:prstGeom>
          <a:noFill/>
          <a:ln w="9525">
            <a:noFill/>
            <a:miter lim="800000"/>
            <a:headEnd/>
            <a:tailEnd/>
          </a:ln>
        </p:spPr>
        <p:txBody>
          <a:bodyPr wrap="none">
            <a:spAutoFit/>
          </a:bodyPr>
          <a:lstStyle/>
          <a:p>
            <a:r>
              <a:rPr lang="de-DE">
                <a:solidFill>
                  <a:srgbClr val="000000"/>
                </a:solidFill>
              </a:rPr>
              <a:t>Self contained</a:t>
            </a:r>
          </a:p>
          <a:p>
            <a:r>
              <a:rPr lang="de-DE">
                <a:solidFill>
                  <a:srgbClr val="000000"/>
                </a:solidFill>
              </a:rPr>
              <a:t>Readout and </a:t>
            </a:r>
          </a:p>
          <a:p>
            <a:r>
              <a:rPr lang="de-DE">
                <a:solidFill>
                  <a:srgbClr val="000000"/>
                </a:solidFill>
              </a:rPr>
              <a:t>supplies</a:t>
            </a:r>
          </a:p>
          <a:p>
            <a:endParaRPr lang="de-DE">
              <a:solidFill>
                <a:srgbClr val="000000"/>
              </a:solidFill>
            </a:endParaRPr>
          </a:p>
          <a:p>
            <a:pPr>
              <a:buFont typeface="Arial" charset="0"/>
              <a:buChar char="•"/>
            </a:pPr>
            <a:r>
              <a:rPr lang="de-DE">
                <a:solidFill>
                  <a:srgbClr val="000000"/>
                </a:solidFill>
              </a:rPr>
              <a:t> HV </a:t>
            </a:r>
            <a:br>
              <a:rPr lang="de-DE">
                <a:solidFill>
                  <a:srgbClr val="000000"/>
                </a:solidFill>
              </a:rPr>
            </a:br>
            <a:r>
              <a:rPr lang="de-DE">
                <a:solidFill>
                  <a:srgbClr val="000000"/>
                </a:solidFill>
              </a:rPr>
              <a:t>2kV main supply</a:t>
            </a:r>
          </a:p>
          <a:p>
            <a:r>
              <a:rPr lang="de-DE">
                <a:solidFill>
                  <a:srgbClr val="000000"/>
                </a:solidFill>
              </a:rPr>
              <a:t>Controllable dividers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76200" y="120650"/>
            <a:ext cx="9144000" cy="1292662"/>
          </a:xfrm>
          <a:prstGeom prst="rect">
            <a:avLst/>
          </a:prstGeom>
          <a:noFill/>
          <a:ln w="9525">
            <a:noFill/>
            <a:miter lim="800000"/>
            <a:headEnd/>
            <a:tailEnd/>
          </a:ln>
          <a:effectLst/>
        </p:spPr>
        <p:txBody>
          <a:bodyPr>
            <a:spAutoFit/>
          </a:bodyPr>
          <a:lstStyle/>
          <a:p>
            <a:pPr>
              <a:spcBef>
                <a:spcPct val="50000"/>
              </a:spcBef>
            </a:pPr>
            <a:r>
              <a:rPr lang="en-US" altLang="de-DE" b="1" dirty="0">
                <a:solidFill>
                  <a:srgbClr val="A50021"/>
                </a:solidFill>
              </a:rPr>
              <a:t>Rate dependence </a:t>
            </a:r>
            <a:r>
              <a:rPr lang="en-US" altLang="de-DE" b="1" dirty="0" smtClean="0">
                <a:solidFill>
                  <a:srgbClr val="A50021"/>
                </a:solidFill>
              </a:rPr>
              <a:t>for </a:t>
            </a:r>
            <a:r>
              <a:rPr lang="en-US" altLang="de-DE" b="1" dirty="0" err="1" smtClean="0">
                <a:solidFill>
                  <a:srgbClr val="A50021"/>
                </a:solidFill>
              </a:rPr>
              <a:t>ToF</a:t>
            </a:r>
            <a:r>
              <a:rPr lang="en-US" altLang="de-DE" b="1" dirty="0" smtClean="0">
                <a:solidFill>
                  <a:srgbClr val="A50021"/>
                </a:solidFill>
              </a:rPr>
              <a:t>/</a:t>
            </a:r>
            <a:r>
              <a:rPr lang="en-US" altLang="de-DE" b="1" dirty="0" smtClean="0">
                <a:solidFill>
                  <a:srgbClr val="A50021"/>
                </a:solidFill>
                <a:latin typeface="Symbol" panose="05050102010706020507" pitchFamily="18" charset="2"/>
              </a:rPr>
              <a:t>D</a:t>
            </a:r>
            <a:r>
              <a:rPr lang="en-US" altLang="de-DE" b="1" dirty="0" smtClean="0">
                <a:solidFill>
                  <a:srgbClr val="A50021"/>
                </a:solidFill>
              </a:rPr>
              <a:t>E </a:t>
            </a:r>
            <a:r>
              <a:rPr lang="en-US" altLang="de-DE" b="1" dirty="0">
                <a:solidFill>
                  <a:srgbClr val="A50021"/>
                </a:solidFill>
              </a:rPr>
              <a:t>measurement (Scintillator Wall</a:t>
            </a:r>
            <a:r>
              <a:rPr lang="en-US" altLang="de-DE" b="1" dirty="0" smtClean="0">
                <a:solidFill>
                  <a:srgbClr val="A50021"/>
                </a:solidFill>
              </a:rPr>
              <a:t>)</a:t>
            </a:r>
            <a:endParaRPr lang="en-US" altLang="de-DE" sz="2000" dirty="0">
              <a:solidFill>
                <a:srgbClr val="000000"/>
              </a:solidFill>
            </a:endParaRPr>
          </a:p>
          <a:p>
            <a:pPr>
              <a:spcBef>
                <a:spcPct val="50000"/>
              </a:spcBef>
            </a:pPr>
            <a:r>
              <a:rPr lang="en-US" altLang="de-DE" sz="1800" dirty="0" smtClean="0">
                <a:solidFill>
                  <a:srgbClr val="000000"/>
                </a:solidFill>
              </a:rPr>
              <a:t>PM1</a:t>
            </a:r>
            <a:r>
              <a:rPr lang="en-US" altLang="de-DE" sz="1800" dirty="0" smtClean="0">
                <a:solidFill>
                  <a:srgbClr val="000000"/>
                </a:solidFill>
              </a:rPr>
              <a:t>: </a:t>
            </a:r>
            <a:r>
              <a:rPr lang="en-US" altLang="de-DE" sz="1800" dirty="0" smtClean="0">
                <a:solidFill>
                  <a:srgbClr val="000000"/>
                </a:solidFill>
              </a:rPr>
              <a:t>Fully active base</a:t>
            </a:r>
            <a:r>
              <a:rPr lang="en-US" altLang="de-DE" sz="1800" dirty="0" smtClean="0">
                <a:solidFill>
                  <a:srgbClr val="000000"/>
                </a:solidFill>
              </a:rPr>
              <a:t>, </a:t>
            </a:r>
            <a:r>
              <a:rPr lang="en-US" altLang="de-DE" sz="1800" dirty="0" smtClean="0">
                <a:solidFill>
                  <a:srgbClr val="000000"/>
                </a:solidFill>
              </a:rPr>
              <a:t>PM2: 1st </a:t>
            </a:r>
            <a:r>
              <a:rPr lang="en-US" altLang="de-DE" sz="1800" dirty="0" smtClean="0">
                <a:solidFill>
                  <a:srgbClr val="000000"/>
                </a:solidFill>
              </a:rPr>
              <a:t>generation </a:t>
            </a:r>
            <a:r>
              <a:rPr lang="en-US" altLang="de-DE" sz="1800" dirty="0" err="1" smtClean="0">
                <a:solidFill>
                  <a:srgbClr val="000000"/>
                </a:solidFill>
              </a:rPr>
              <a:t>NeuLAND</a:t>
            </a:r>
            <a:r>
              <a:rPr lang="en-US" altLang="de-DE" sz="1800" dirty="0" smtClean="0">
                <a:solidFill>
                  <a:srgbClr val="000000"/>
                </a:solidFill>
              </a:rPr>
              <a:t> PM</a:t>
            </a:r>
          </a:p>
          <a:p>
            <a:pPr>
              <a:spcBef>
                <a:spcPct val="50000"/>
              </a:spcBef>
            </a:pPr>
            <a:r>
              <a:rPr lang="en-US" altLang="de-DE" sz="1800" dirty="0" smtClean="0">
                <a:solidFill>
                  <a:srgbClr val="FF0000"/>
                </a:solidFill>
              </a:rPr>
              <a:t>In test: </a:t>
            </a:r>
            <a:r>
              <a:rPr lang="en-US" altLang="de-DE" sz="1800" dirty="0" smtClean="0">
                <a:solidFill>
                  <a:srgbClr val="FF0000"/>
                </a:solidFill>
              </a:rPr>
              <a:t>QTC (ASIC), </a:t>
            </a:r>
            <a:r>
              <a:rPr lang="en-US" altLang="de-DE" sz="1800" dirty="0" err="1" smtClean="0">
                <a:solidFill>
                  <a:srgbClr val="FF0000"/>
                </a:solidFill>
              </a:rPr>
              <a:t>ToT</a:t>
            </a:r>
            <a:r>
              <a:rPr lang="en-US" altLang="de-DE" sz="1800" dirty="0" smtClean="0">
                <a:solidFill>
                  <a:srgbClr val="FF0000"/>
                </a:solidFill>
              </a:rPr>
              <a:t> + </a:t>
            </a:r>
            <a:r>
              <a:rPr lang="en-US" altLang="de-DE" sz="1800" dirty="0" smtClean="0">
                <a:solidFill>
                  <a:srgbClr val="FF0000"/>
                </a:solidFill>
              </a:rPr>
              <a:t>FPGA TDC, dedicated QDC board (for reference)</a:t>
            </a:r>
          </a:p>
        </p:txBody>
      </p:sp>
      <p:pic>
        <p:nvPicPr>
          <p:cNvPr id="6147" name="Picture 6"/>
          <p:cNvPicPr>
            <a:picLocks noChangeAspect="1" noChangeArrowheads="1"/>
          </p:cNvPicPr>
          <p:nvPr/>
        </p:nvPicPr>
        <p:blipFill>
          <a:blip r:embed="rId3" cstate="print"/>
          <a:srcRect l="7642"/>
          <a:stretch>
            <a:fillRect/>
          </a:stretch>
        </p:blipFill>
        <p:spPr bwMode="auto">
          <a:xfrm>
            <a:off x="108520" y="1628800"/>
            <a:ext cx="3815408" cy="2982883"/>
          </a:xfrm>
          <a:prstGeom prst="rect">
            <a:avLst/>
          </a:prstGeom>
          <a:noFill/>
          <a:ln w="9525">
            <a:noFill/>
            <a:miter lim="800000"/>
            <a:headEnd/>
            <a:tailEnd/>
          </a:ln>
          <a:effectLst/>
        </p:spPr>
      </p:pic>
      <p:pic>
        <p:nvPicPr>
          <p:cNvPr id="6148" name="Picture 7"/>
          <p:cNvPicPr>
            <a:picLocks noChangeAspect="1" noChangeArrowheads="1"/>
          </p:cNvPicPr>
          <p:nvPr/>
        </p:nvPicPr>
        <p:blipFill>
          <a:blip r:embed="rId4" cstate="print"/>
          <a:srcRect l="6679" r="1505"/>
          <a:stretch>
            <a:fillRect/>
          </a:stretch>
        </p:blipFill>
        <p:spPr bwMode="auto">
          <a:xfrm>
            <a:off x="4499992" y="1670252"/>
            <a:ext cx="3794042" cy="2982884"/>
          </a:xfrm>
          <a:prstGeom prst="rect">
            <a:avLst/>
          </a:prstGeom>
          <a:noFill/>
          <a:ln w="9525">
            <a:noFill/>
            <a:miter lim="800000"/>
            <a:headEnd/>
            <a:tailEnd/>
          </a:ln>
          <a:effectLst/>
        </p:spPr>
      </p:pic>
      <p:sp>
        <p:nvSpPr>
          <p:cNvPr id="5" name="Textfeld 4"/>
          <p:cNvSpPr txBox="1"/>
          <p:nvPr/>
        </p:nvSpPr>
        <p:spPr>
          <a:xfrm>
            <a:off x="35496" y="6351711"/>
            <a:ext cx="4393190" cy="461665"/>
          </a:xfrm>
          <a:prstGeom prst="rect">
            <a:avLst/>
          </a:prstGeom>
          <a:noFill/>
        </p:spPr>
        <p:txBody>
          <a:bodyPr wrap="none" rtlCol="0">
            <a:spAutoFit/>
          </a:bodyPr>
          <a:lstStyle/>
          <a:p>
            <a:r>
              <a:rPr lang="de-DE" dirty="0">
                <a:solidFill>
                  <a:schemeClr val="accent6"/>
                </a:solidFill>
              </a:rPr>
              <a:t>J. </a:t>
            </a:r>
            <a:r>
              <a:rPr lang="de-DE" dirty="0" err="1" smtClean="0">
                <a:solidFill>
                  <a:schemeClr val="accent6"/>
                </a:solidFill>
              </a:rPr>
              <a:t>Gerbig</a:t>
            </a:r>
            <a:r>
              <a:rPr lang="de-DE" dirty="0" smtClean="0">
                <a:solidFill>
                  <a:srgbClr val="000000"/>
                </a:solidFill>
              </a:rPr>
              <a:t>, M</a:t>
            </a:r>
            <a:r>
              <a:rPr lang="de-DE" dirty="0" smtClean="0">
                <a:solidFill>
                  <a:srgbClr val="000000"/>
                </a:solidFill>
              </a:rPr>
              <a:t>. </a:t>
            </a:r>
            <a:r>
              <a:rPr lang="de-DE" dirty="0" smtClean="0">
                <a:solidFill>
                  <a:srgbClr val="000000"/>
                </a:solidFill>
              </a:rPr>
              <a:t>Heil, A</a:t>
            </a:r>
            <a:r>
              <a:rPr lang="de-DE" dirty="0" smtClean="0">
                <a:solidFill>
                  <a:srgbClr val="000000"/>
                </a:solidFill>
              </a:rPr>
              <a:t>. </a:t>
            </a:r>
            <a:r>
              <a:rPr lang="de-DE" dirty="0" err="1" smtClean="0">
                <a:solidFill>
                  <a:srgbClr val="000000"/>
                </a:solidFill>
              </a:rPr>
              <a:t>Kelic</a:t>
            </a:r>
            <a:r>
              <a:rPr lang="de-DE" dirty="0" smtClean="0">
                <a:solidFill>
                  <a:srgbClr val="000000"/>
                </a:solidFill>
              </a:rPr>
              <a:t>-Heil</a:t>
            </a:r>
            <a:endParaRPr lang="de-DE" dirty="0">
              <a:solidFill>
                <a:srgbClr val="000000"/>
              </a:solidFill>
            </a:endParaRPr>
          </a:p>
        </p:txBody>
      </p:sp>
      <p:sp>
        <p:nvSpPr>
          <p:cNvPr id="2" name="Textfeld 1"/>
          <p:cNvSpPr txBox="1"/>
          <p:nvPr/>
        </p:nvSpPr>
        <p:spPr>
          <a:xfrm>
            <a:off x="107504" y="5118283"/>
            <a:ext cx="7981672" cy="830997"/>
          </a:xfrm>
          <a:prstGeom prst="rect">
            <a:avLst/>
          </a:prstGeom>
          <a:noFill/>
        </p:spPr>
        <p:txBody>
          <a:bodyPr wrap="none" rtlCol="0">
            <a:spAutoFit/>
          </a:bodyPr>
          <a:lstStyle/>
          <a:p>
            <a:pPr marL="342900" indent="-342900">
              <a:buFont typeface="Arial" panose="020B0604020202020204" pitchFamily="34" charset="0"/>
              <a:buChar char="•"/>
            </a:pPr>
            <a:r>
              <a:rPr lang="de-DE" dirty="0" smtClean="0"/>
              <a:t>large </a:t>
            </a:r>
            <a:r>
              <a:rPr lang="de-DE" dirty="0" err="1" smtClean="0"/>
              <a:t>signals</a:t>
            </a:r>
            <a:r>
              <a:rPr lang="de-DE" dirty="0" smtClean="0"/>
              <a:t> </a:t>
            </a:r>
            <a:r>
              <a:rPr lang="de-DE" dirty="0" smtClean="0">
                <a:sym typeface="Wingdings" panose="05000000000000000000" pitchFamily="2" charset="2"/>
              </a:rPr>
              <a:t> </a:t>
            </a:r>
            <a:r>
              <a:rPr lang="de-DE" dirty="0" smtClean="0">
                <a:solidFill>
                  <a:srgbClr val="FF0000"/>
                </a:solidFill>
                <a:sym typeface="Wingdings" panose="05000000000000000000" pitchFamily="2" charset="2"/>
              </a:rPr>
              <a:t>time </a:t>
            </a:r>
            <a:r>
              <a:rPr lang="de-DE" dirty="0" err="1" smtClean="0">
                <a:solidFill>
                  <a:srgbClr val="FF0000"/>
                </a:solidFill>
                <a:sym typeface="Wingdings" panose="05000000000000000000" pitchFamily="2" charset="2"/>
              </a:rPr>
              <a:t>resolution</a:t>
            </a:r>
            <a:r>
              <a:rPr lang="de-DE" dirty="0" smtClean="0">
                <a:sym typeface="Wingdings" panose="05000000000000000000" pitchFamily="2" charset="2"/>
              </a:rPr>
              <a:t> </a:t>
            </a:r>
            <a:r>
              <a:rPr lang="de-DE" dirty="0" err="1" smtClean="0">
                <a:sym typeface="Wingdings" panose="05000000000000000000" pitchFamily="2" charset="2"/>
              </a:rPr>
              <a:t>does</a:t>
            </a:r>
            <a:r>
              <a:rPr lang="de-DE" dirty="0" smtClean="0">
                <a:sym typeface="Wingdings" panose="05000000000000000000" pitchFamily="2" charset="2"/>
              </a:rPr>
              <a:t> not </a:t>
            </a:r>
            <a:r>
              <a:rPr lang="de-DE" dirty="0" err="1" smtClean="0">
                <a:sym typeface="Wingdings" panose="05000000000000000000" pitchFamily="2" charset="2"/>
              </a:rPr>
              <a:t>depend</a:t>
            </a:r>
            <a:r>
              <a:rPr lang="de-DE" dirty="0" smtClean="0">
                <a:sym typeface="Wingdings" panose="05000000000000000000" pitchFamily="2" charset="2"/>
              </a:rPr>
              <a:t> on </a:t>
            </a:r>
            <a:r>
              <a:rPr lang="de-DE" dirty="0" err="1" smtClean="0"/>
              <a:t>tts</a:t>
            </a:r>
            <a:endParaRPr lang="de-DE" dirty="0" smtClean="0"/>
          </a:p>
          <a:p>
            <a:pPr marL="342900" indent="-342900">
              <a:buFont typeface="Arial" panose="020B0604020202020204" pitchFamily="34" charset="0"/>
              <a:buChar char="•"/>
            </a:pPr>
            <a:r>
              <a:rPr lang="de-DE" dirty="0" err="1" smtClean="0"/>
              <a:t>electronics</a:t>
            </a:r>
            <a:r>
              <a:rPr lang="de-DE" dirty="0" smtClean="0"/>
              <a:t> &amp; scintillator </a:t>
            </a:r>
            <a:r>
              <a:rPr lang="de-DE" dirty="0" err="1" smtClean="0"/>
              <a:t>properties</a:t>
            </a:r>
            <a:r>
              <a:rPr lang="de-DE" dirty="0" smtClean="0"/>
              <a:t> </a:t>
            </a:r>
            <a:endParaRPr lang="de-DE"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C:\Dokumente und Einstellungen\Haik\Desktop\20111109-SFAIR\blocks.jpg"/>
          <p:cNvPicPr>
            <a:picLocks noChangeAspect="1" noChangeArrowheads="1"/>
          </p:cNvPicPr>
          <p:nvPr/>
        </p:nvPicPr>
        <p:blipFill>
          <a:blip r:embed="rId2" cstate="print"/>
          <a:srcRect/>
          <a:stretch>
            <a:fillRect/>
          </a:stretch>
        </p:blipFill>
        <p:spPr bwMode="auto">
          <a:xfrm>
            <a:off x="6332538" y="3738563"/>
            <a:ext cx="3111500" cy="2522537"/>
          </a:xfrm>
          <a:prstGeom prst="rect">
            <a:avLst/>
          </a:prstGeom>
          <a:noFill/>
          <a:ln w="9525">
            <a:noFill/>
            <a:miter lim="800000"/>
            <a:headEnd/>
            <a:tailEnd/>
          </a:ln>
        </p:spPr>
      </p:pic>
      <p:sp>
        <p:nvSpPr>
          <p:cNvPr id="90115" name="Titel 1"/>
          <p:cNvSpPr>
            <a:spLocks noGrp="1"/>
          </p:cNvSpPr>
          <p:nvPr>
            <p:ph type="title"/>
          </p:nvPr>
        </p:nvSpPr>
        <p:spPr>
          <a:xfrm>
            <a:off x="34925" y="332656"/>
            <a:ext cx="7772400" cy="1143000"/>
          </a:xfrm>
        </p:spPr>
        <p:txBody>
          <a:bodyPr/>
          <a:lstStyle/>
          <a:p>
            <a:pPr>
              <a:defRPr/>
            </a:pPr>
            <a:r>
              <a:rPr lang="de-DE" dirty="0" smtClean="0"/>
              <a:t>NUSTAR DAQ:</a:t>
            </a:r>
            <a:br>
              <a:rPr lang="de-DE" dirty="0" smtClean="0"/>
            </a:br>
            <a:r>
              <a:rPr lang="de-DE" dirty="0" smtClean="0"/>
              <a:t>Providing </a:t>
            </a:r>
            <a:r>
              <a:rPr lang="de-DE" dirty="0" err="1" smtClean="0"/>
              <a:t>building</a:t>
            </a:r>
            <a:r>
              <a:rPr lang="de-DE" dirty="0" smtClean="0"/>
              <a:t> </a:t>
            </a:r>
            <a:r>
              <a:rPr lang="de-DE" dirty="0" err="1" smtClean="0"/>
              <a:t>blocks</a:t>
            </a:r>
            <a:r>
              <a:rPr lang="de-DE" dirty="0" smtClean="0"/>
              <a:t> </a:t>
            </a:r>
            <a:r>
              <a:rPr lang="de-DE" dirty="0" err="1" smtClean="0"/>
              <a:t>and</a:t>
            </a:r>
            <a:r>
              <a:rPr lang="de-DE" dirty="0" smtClean="0"/>
              <a:t> links …</a:t>
            </a:r>
            <a:endParaRPr lang="de-DE" dirty="0" smtClean="0">
              <a:solidFill>
                <a:schemeClr val="accent3">
                  <a:lumMod val="50000"/>
                </a:schemeClr>
              </a:solidFill>
            </a:endParaRPr>
          </a:p>
        </p:txBody>
      </p:sp>
      <p:sp>
        <p:nvSpPr>
          <p:cNvPr id="87043" name="Inhaltsplatzhalter 2"/>
          <p:cNvSpPr>
            <a:spLocks noGrp="1"/>
          </p:cNvSpPr>
          <p:nvPr>
            <p:ph idx="1"/>
          </p:nvPr>
        </p:nvSpPr>
        <p:spPr>
          <a:xfrm>
            <a:off x="0" y="1484313"/>
            <a:ext cx="9144000" cy="4525962"/>
          </a:xfrm>
        </p:spPr>
        <p:txBody>
          <a:bodyPr/>
          <a:lstStyle/>
          <a:p>
            <a:pPr>
              <a:defRPr/>
            </a:pPr>
            <a:r>
              <a:rPr lang="de-DE" dirty="0" smtClean="0">
                <a:solidFill>
                  <a:schemeClr val="accent6"/>
                </a:solidFill>
              </a:rPr>
              <a:t>Integration </a:t>
            </a:r>
            <a:r>
              <a:rPr lang="de-DE" dirty="0" err="1" smtClean="0">
                <a:solidFill>
                  <a:schemeClr val="accent6"/>
                </a:solidFill>
              </a:rPr>
              <a:t>of</a:t>
            </a:r>
            <a:r>
              <a:rPr lang="de-DE" dirty="0" smtClean="0">
                <a:solidFill>
                  <a:schemeClr val="accent6"/>
                </a:solidFill>
              </a:rPr>
              <a:t> </a:t>
            </a:r>
            <a:r>
              <a:rPr lang="de-DE" dirty="0" err="1" smtClean="0">
                <a:solidFill>
                  <a:schemeClr val="accent6"/>
                </a:solidFill>
              </a:rPr>
              <a:t>foreign</a:t>
            </a:r>
            <a:r>
              <a:rPr lang="de-DE" dirty="0" smtClean="0">
                <a:solidFill>
                  <a:schemeClr val="accent6"/>
                </a:solidFill>
              </a:rPr>
              <a:t> </a:t>
            </a:r>
            <a:r>
              <a:rPr lang="de-DE" dirty="0" err="1" smtClean="0">
                <a:solidFill>
                  <a:schemeClr val="accent6"/>
                </a:solidFill>
              </a:rPr>
              <a:t>systems</a:t>
            </a:r>
            <a:r>
              <a:rPr lang="de-DE" dirty="0" smtClean="0">
                <a:solidFill>
                  <a:schemeClr val="accent6"/>
                </a:solidFill>
              </a:rPr>
              <a:t> </a:t>
            </a:r>
          </a:p>
          <a:p>
            <a:pPr lvl="1">
              <a:defRPr/>
            </a:pPr>
            <a:r>
              <a:rPr lang="de-DE" sz="2400" dirty="0" smtClean="0"/>
              <a:t>GET, AGATA, …</a:t>
            </a:r>
          </a:p>
          <a:p>
            <a:pPr>
              <a:defRPr/>
            </a:pPr>
            <a:r>
              <a:rPr lang="de-DE" dirty="0" err="1" smtClean="0">
                <a:solidFill>
                  <a:schemeClr val="accent6"/>
                </a:solidFill>
              </a:rPr>
              <a:t>and</a:t>
            </a:r>
            <a:r>
              <a:rPr lang="de-DE" dirty="0" smtClean="0">
                <a:solidFill>
                  <a:schemeClr val="accent6"/>
                </a:solidFill>
              </a:rPr>
              <a:t> ‚</a:t>
            </a:r>
            <a:r>
              <a:rPr lang="de-DE" dirty="0" err="1" smtClean="0">
                <a:solidFill>
                  <a:schemeClr val="accent6"/>
                </a:solidFill>
              </a:rPr>
              <a:t>Triggerless</a:t>
            </a:r>
            <a:r>
              <a:rPr lang="de-DE" dirty="0" smtClean="0">
                <a:solidFill>
                  <a:schemeClr val="accent6"/>
                </a:solidFill>
              </a:rPr>
              <a:t>‘ / </a:t>
            </a:r>
            <a:r>
              <a:rPr lang="de-DE" dirty="0" err="1" smtClean="0">
                <a:solidFill>
                  <a:schemeClr val="accent6"/>
                </a:solidFill>
              </a:rPr>
              <a:t>dead</a:t>
            </a:r>
            <a:r>
              <a:rPr lang="de-DE" dirty="0" smtClean="0">
                <a:solidFill>
                  <a:schemeClr val="accent6"/>
                </a:solidFill>
              </a:rPr>
              <a:t> time </a:t>
            </a:r>
            <a:r>
              <a:rPr lang="de-DE" dirty="0" err="1" smtClean="0">
                <a:solidFill>
                  <a:schemeClr val="accent6"/>
                </a:solidFill>
              </a:rPr>
              <a:t>free</a:t>
            </a:r>
            <a:r>
              <a:rPr lang="de-DE" dirty="0" smtClean="0">
                <a:solidFill>
                  <a:schemeClr val="accent6"/>
                </a:solidFill>
              </a:rPr>
              <a:t> </a:t>
            </a:r>
            <a:r>
              <a:rPr lang="de-DE" dirty="0" err="1" smtClean="0">
                <a:solidFill>
                  <a:schemeClr val="accent6"/>
                </a:solidFill>
              </a:rPr>
              <a:t>sys</a:t>
            </a:r>
            <a:r>
              <a:rPr lang="de-DE" dirty="0" smtClean="0">
                <a:solidFill>
                  <a:schemeClr val="accent6"/>
                </a:solidFill>
              </a:rPr>
              <a:t>. </a:t>
            </a:r>
          </a:p>
          <a:p>
            <a:pPr marL="0" indent="0">
              <a:buNone/>
              <a:defRPr/>
            </a:pPr>
            <a:endParaRPr lang="de-DE" dirty="0" smtClean="0">
              <a:solidFill>
                <a:schemeClr val="accent6"/>
              </a:solidFill>
            </a:endParaRPr>
          </a:p>
          <a:p>
            <a:pPr>
              <a:defRPr/>
            </a:pPr>
            <a:r>
              <a:rPr lang="de-DE" dirty="0" smtClean="0">
                <a:solidFill>
                  <a:schemeClr val="accent6"/>
                </a:solidFill>
              </a:rPr>
              <a:t>Compact time </a:t>
            </a:r>
            <a:r>
              <a:rPr lang="de-DE" dirty="0" err="1" smtClean="0">
                <a:solidFill>
                  <a:schemeClr val="accent6"/>
                </a:solidFill>
              </a:rPr>
              <a:t>and</a:t>
            </a:r>
            <a:r>
              <a:rPr lang="de-DE" dirty="0" smtClean="0">
                <a:solidFill>
                  <a:schemeClr val="accent6"/>
                </a:solidFill>
              </a:rPr>
              <a:t> </a:t>
            </a:r>
            <a:r>
              <a:rPr lang="de-DE" dirty="0" err="1" smtClean="0">
                <a:solidFill>
                  <a:schemeClr val="accent6"/>
                </a:solidFill>
              </a:rPr>
              <a:t>charge</a:t>
            </a:r>
            <a:r>
              <a:rPr lang="de-DE" dirty="0" smtClean="0">
                <a:solidFill>
                  <a:schemeClr val="accent6"/>
                </a:solidFill>
              </a:rPr>
              <a:t> </a:t>
            </a:r>
            <a:r>
              <a:rPr lang="de-DE" dirty="0" err="1" smtClean="0">
                <a:solidFill>
                  <a:schemeClr val="accent6"/>
                </a:solidFill>
              </a:rPr>
              <a:t>measurement</a:t>
            </a:r>
            <a:r>
              <a:rPr lang="de-DE" dirty="0" smtClean="0">
                <a:solidFill>
                  <a:schemeClr val="accent6"/>
                </a:solidFill>
              </a:rPr>
              <a:t> </a:t>
            </a:r>
            <a:r>
              <a:rPr lang="de-DE" dirty="0" err="1" smtClean="0">
                <a:solidFill>
                  <a:schemeClr val="accent6"/>
                </a:solidFill>
              </a:rPr>
              <a:t>systems</a:t>
            </a:r>
            <a:endParaRPr lang="de-DE" dirty="0" smtClean="0">
              <a:solidFill>
                <a:schemeClr val="accent6"/>
              </a:solidFill>
            </a:endParaRPr>
          </a:p>
          <a:p>
            <a:pPr lvl="1">
              <a:defRPr/>
            </a:pPr>
            <a:r>
              <a:rPr lang="de-DE" sz="2400" dirty="0" smtClean="0"/>
              <a:t>Upgrade </a:t>
            </a:r>
            <a:r>
              <a:rPr lang="de-DE" sz="2400" dirty="0" err="1" smtClean="0"/>
              <a:t>to</a:t>
            </a:r>
            <a:r>
              <a:rPr lang="de-DE" sz="2400" dirty="0" smtClean="0"/>
              <a:t> </a:t>
            </a:r>
            <a:r>
              <a:rPr lang="de-DE" sz="2400" dirty="0" err="1" smtClean="0"/>
              <a:t>tac-asic-free</a:t>
            </a:r>
            <a:r>
              <a:rPr lang="de-DE" sz="2400" dirty="0" smtClean="0"/>
              <a:t> </a:t>
            </a:r>
            <a:r>
              <a:rPr lang="de-DE" sz="2400" dirty="0" err="1" smtClean="0"/>
              <a:t>fpga-based</a:t>
            </a:r>
            <a:r>
              <a:rPr lang="de-DE" sz="2400" dirty="0" smtClean="0"/>
              <a:t> </a:t>
            </a:r>
            <a:r>
              <a:rPr lang="de-DE" sz="2400" dirty="0" err="1" smtClean="0"/>
              <a:t>multihit-tdc</a:t>
            </a:r>
            <a:endParaRPr lang="de-DE" sz="2400" dirty="0" smtClean="0"/>
          </a:p>
          <a:p>
            <a:pPr>
              <a:defRPr/>
            </a:pPr>
            <a:r>
              <a:rPr lang="de-DE" dirty="0" smtClean="0">
                <a:solidFill>
                  <a:schemeClr val="accent6"/>
                </a:solidFill>
              </a:rPr>
              <a:t>Time </a:t>
            </a:r>
            <a:r>
              <a:rPr lang="de-DE" dirty="0" err="1" smtClean="0">
                <a:solidFill>
                  <a:schemeClr val="accent6"/>
                </a:solidFill>
              </a:rPr>
              <a:t>distribution</a:t>
            </a:r>
            <a:r>
              <a:rPr lang="de-DE" dirty="0" smtClean="0">
                <a:solidFill>
                  <a:schemeClr val="accent6"/>
                </a:solidFill>
              </a:rPr>
              <a:t> </a:t>
            </a:r>
            <a:r>
              <a:rPr lang="de-DE" dirty="0" err="1" smtClean="0">
                <a:solidFill>
                  <a:schemeClr val="accent6"/>
                </a:solidFill>
              </a:rPr>
              <a:t>and</a:t>
            </a:r>
            <a:r>
              <a:rPr lang="de-DE" dirty="0" smtClean="0">
                <a:solidFill>
                  <a:schemeClr val="accent6"/>
                </a:solidFill>
              </a:rPr>
              <a:t> </a:t>
            </a:r>
            <a:r>
              <a:rPr lang="de-DE" dirty="0" err="1" smtClean="0">
                <a:solidFill>
                  <a:schemeClr val="accent6"/>
                </a:solidFill>
              </a:rPr>
              <a:t>stamping</a:t>
            </a:r>
            <a:endParaRPr lang="de-DE" dirty="0" smtClean="0">
              <a:solidFill>
                <a:schemeClr val="accent6"/>
              </a:solidFill>
            </a:endParaRPr>
          </a:p>
          <a:p>
            <a:pPr lvl="1">
              <a:defRPr/>
            </a:pPr>
            <a:r>
              <a:rPr lang="de-DE" sz="2400" dirty="0" err="1" smtClean="0"/>
              <a:t>BuTiS</a:t>
            </a:r>
            <a:r>
              <a:rPr lang="de-DE" sz="2400" dirty="0" smtClean="0"/>
              <a:t> </a:t>
            </a:r>
          </a:p>
          <a:p>
            <a:pPr lvl="1">
              <a:defRPr/>
            </a:pPr>
            <a:r>
              <a:rPr lang="de-DE" sz="2400" dirty="0" smtClean="0"/>
              <a:t>White </a:t>
            </a:r>
            <a:r>
              <a:rPr lang="de-DE" sz="2400" dirty="0" err="1" smtClean="0"/>
              <a:t>Rabbit</a:t>
            </a:r>
            <a:r>
              <a:rPr lang="de-DE" sz="2400" dirty="0" smtClean="0"/>
              <a:t> </a:t>
            </a:r>
          </a:p>
        </p:txBody>
      </p:sp>
      <p:sp>
        <p:nvSpPr>
          <p:cNvPr id="70661" name="Fußzeilenplatzhalter 3"/>
          <p:cNvSpPr>
            <a:spLocks noGrp="1"/>
          </p:cNvSpPr>
          <p:nvPr>
            <p:ph type="ftr" sz="quarter" idx="10"/>
          </p:nvPr>
        </p:nvSpPr>
        <p:spPr>
          <a:noFill/>
        </p:spPr>
        <p:txBody>
          <a:bodyPr/>
          <a:lstStyle/>
          <a:p>
            <a:r>
              <a:rPr lang="en-US" smtClean="0"/>
              <a:t>H. Simon ● HIC4FAIR Giessen</a:t>
            </a:r>
            <a:endParaRPr lang="de-DE" smtClean="0"/>
          </a:p>
        </p:txBody>
      </p:sp>
      <p:pic>
        <p:nvPicPr>
          <p:cNvPr id="70662" name="Picture 6" descr="C:\Dokumente und Einstellungen\Haik\Desktop\20111109-SFAIR\link.bmp"/>
          <p:cNvPicPr>
            <a:picLocks noChangeAspect="1" noChangeArrowheads="1"/>
          </p:cNvPicPr>
          <p:nvPr/>
        </p:nvPicPr>
        <p:blipFill>
          <a:blip r:embed="rId3" cstate="print"/>
          <a:srcRect/>
          <a:stretch>
            <a:fillRect/>
          </a:stretch>
        </p:blipFill>
        <p:spPr bwMode="auto">
          <a:xfrm>
            <a:off x="6426200" y="1684338"/>
            <a:ext cx="2719388" cy="17287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ußzeilenplatzhalter 1"/>
          <p:cNvSpPr>
            <a:spLocks noGrp="1"/>
          </p:cNvSpPr>
          <p:nvPr>
            <p:ph type="ftr" sz="quarter" idx="10"/>
          </p:nvPr>
        </p:nvSpPr>
        <p:spPr>
          <a:noFill/>
        </p:spPr>
        <p:txBody>
          <a:bodyPr/>
          <a:lstStyle/>
          <a:p>
            <a:r>
              <a:rPr lang="en-US" smtClean="0"/>
              <a:t>H. Simon ● HIC4FAIR Giessen</a:t>
            </a:r>
            <a:endParaRPr lang="de-DE"/>
          </a:p>
        </p:txBody>
      </p:sp>
      <p:sp>
        <p:nvSpPr>
          <p:cNvPr id="28675" name="Textfeld 2"/>
          <p:cNvSpPr txBox="1">
            <a:spLocks noChangeArrowheads="1"/>
          </p:cNvSpPr>
          <p:nvPr/>
        </p:nvSpPr>
        <p:spPr bwMode="auto">
          <a:xfrm>
            <a:off x="107504" y="476672"/>
            <a:ext cx="8208912" cy="1815882"/>
          </a:xfrm>
          <a:prstGeom prst="rect">
            <a:avLst/>
          </a:prstGeom>
          <a:noFill/>
          <a:ln w="9525">
            <a:noFill/>
            <a:miter lim="800000"/>
            <a:headEnd/>
            <a:tailEnd/>
          </a:ln>
        </p:spPr>
        <p:txBody>
          <a:bodyPr wrap="square">
            <a:spAutoFit/>
          </a:bodyPr>
          <a:lstStyle/>
          <a:p>
            <a:r>
              <a:rPr lang="de-DE" sz="2800" dirty="0"/>
              <a:t>NXYTER (PMT </a:t>
            </a:r>
            <a:r>
              <a:rPr lang="de-DE" sz="2800" dirty="0" err="1"/>
              <a:t>adapted</a:t>
            </a:r>
            <a:r>
              <a:rPr lang="de-DE" sz="2800" dirty="0"/>
              <a:t> </a:t>
            </a:r>
            <a:r>
              <a:rPr lang="de-DE" sz="2800" dirty="0" err="1"/>
              <a:t>readout</a:t>
            </a:r>
            <a:r>
              <a:rPr lang="de-DE" sz="2800" dirty="0"/>
              <a:t> </a:t>
            </a:r>
            <a:r>
              <a:rPr lang="de-DE" sz="2800" dirty="0" err="1"/>
              <a:t>system</a:t>
            </a:r>
            <a:r>
              <a:rPr lang="de-DE" sz="2800" dirty="0" smtClean="0"/>
              <a:t>)</a:t>
            </a:r>
          </a:p>
          <a:p>
            <a:r>
              <a:rPr lang="de-DE" sz="2800" dirty="0" smtClean="0"/>
              <a:t>J. Hoffmann, </a:t>
            </a:r>
            <a:r>
              <a:rPr lang="de-DE" sz="2800" dirty="0" err="1" smtClean="0"/>
              <a:t>N.Kurz</a:t>
            </a:r>
            <a:r>
              <a:rPr lang="de-DE" sz="2800" dirty="0" smtClean="0"/>
              <a:t>, </a:t>
            </a:r>
            <a:r>
              <a:rPr lang="de-DE" sz="2800" dirty="0" err="1" smtClean="0"/>
              <a:t>B.Voss</a:t>
            </a:r>
            <a:r>
              <a:rPr lang="de-DE" sz="2800" dirty="0" smtClean="0"/>
              <a:t>, </a:t>
            </a:r>
            <a:r>
              <a:rPr lang="de-DE" sz="2800" dirty="0" smtClean="0">
                <a:solidFill>
                  <a:schemeClr val="accent6"/>
                </a:solidFill>
              </a:rPr>
              <a:t>P. </a:t>
            </a:r>
            <a:r>
              <a:rPr lang="de-DE" sz="2800" dirty="0" err="1" smtClean="0">
                <a:solidFill>
                  <a:schemeClr val="accent6"/>
                </a:solidFill>
              </a:rPr>
              <a:t>Schrock</a:t>
            </a:r>
            <a:r>
              <a:rPr lang="de-DE" sz="2800" dirty="0" smtClean="0">
                <a:solidFill>
                  <a:schemeClr val="accent6"/>
                </a:solidFill>
              </a:rPr>
              <a:t> </a:t>
            </a:r>
          </a:p>
          <a:p>
            <a:endParaRPr lang="de-DE" sz="2800" dirty="0" smtClean="0"/>
          </a:p>
          <a:p>
            <a:endParaRPr lang="de-DE" sz="2800" dirty="0"/>
          </a:p>
        </p:txBody>
      </p:sp>
      <p:sp>
        <p:nvSpPr>
          <p:cNvPr id="33796" name="Textfeld 3"/>
          <p:cNvSpPr txBox="1">
            <a:spLocks noChangeArrowheads="1"/>
          </p:cNvSpPr>
          <p:nvPr/>
        </p:nvSpPr>
        <p:spPr bwMode="auto">
          <a:xfrm>
            <a:off x="395288" y="1508125"/>
            <a:ext cx="5010150" cy="1200150"/>
          </a:xfrm>
          <a:prstGeom prst="rect">
            <a:avLst/>
          </a:prstGeom>
          <a:noFill/>
          <a:ln w="9525">
            <a:noFill/>
            <a:miter lim="800000"/>
            <a:headEnd/>
            <a:tailEnd/>
          </a:ln>
        </p:spPr>
        <p:txBody>
          <a:bodyPr wrap="none">
            <a:spAutoFit/>
          </a:bodyPr>
          <a:lstStyle/>
          <a:p>
            <a:pPr>
              <a:buFont typeface="Arial" pitchFamily="34" charset="0"/>
              <a:buChar char="•"/>
              <a:defRPr/>
            </a:pPr>
            <a:r>
              <a:rPr lang="de-DE" dirty="0"/>
              <a:t> NXYTER </a:t>
            </a:r>
            <a:r>
              <a:rPr lang="de-DE" dirty="0" err="1"/>
              <a:t>Readout</a:t>
            </a:r>
            <a:r>
              <a:rPr lang="de-DE" dirty="0"/>
              <a:t>  </a:t>
            </a:r>
          </a:p>
          <a:p>
            <a:pPr>
              <a:defRPr/>
            </a:pPr>
            <a:r>
              <a:rPr lang="de-DE" dirty="0"/>
              <a:t>(</a:t>
            </a:r>
            <a:r>
              <a:rPr lang="de-DE" dirty="0">
                <a:solidFill>
                  <a:schemeClr val="accent6"/>
                </a:solidFill>
              </a:rPr>
              <a:t>in </a:t>
            </a:r>
            <a:r>
              <a:rPr lang="de-DE" dirty="0" err="1">
                <a:solidFill>
                  <a:schemeClr val="accent6"/>
                </a:solidFill>
              </a:rPr>
              <a:t>vacuum</a:t>
            </a:r>
            <a:r>
              <a:rPr lang="de-DE" dirty="0">
                <a:solidFill>
                  <a:schemeClr val="accent6"/>
                </a:solidFill>
              </a:rPr>
              <a:t> </a:t>
            </a:r>
            <a:r>
              <a:rPr lang="de-DE" dirty="0" err="1"/>
              <a:t>and</a:t>
            </a:r>
            <a:r>
              <a:rPr lang="de-DE" dirty="0"/>
              <a:t> </a:t>
            </a:r>
            <a:r>
              <a:rPr lang="de-DE" dirty="0" err="1"/>
              <a:t>as</a:t>
            </a:r>
            <a:r>
              <a:rPr lang="de-DE" dirty="0"/>
              <a:t> MBS </a:t>
            </a:r>
            <a:r>
              <a:rPr lang="de-DE" dirty="0" err="1"/>
              <a:t>subsystem</a:t>
            </a:r>
            <a:endParaRPr lang="de-DE" dirty="0"/>
          </a:p>
          <a:p>
            <a:pPr>
              <a:defRPr/>
            </a:pPr>
            <a:r>
              <a:rPr lang="de-DE" dirty="0">
                <a:sym typeface="Wingdings" pitchFamily="2" charset="2"/>
              </a:rPr>
              <a:t> </a:t>
            </a:r>
            <a:r>
              <a:rPr lang="de-DE" dirty="0" err="1">
                <a:sym typeface="Wingdings" pitchFamily="2" charset="2"/>
              </a:rPr>
              <a:t>SuperFRS</a:t>
            </a:r>
            <a:r>
              <a:rPr lang="de-DE" dirty="0">
                <a:solidFill>
                  <a:schemeClr val="accent6"/>
                </a:solidFill>
                <a:sym typeface="Wingdings" pitchFamily="2" charset="2"/>
              </a:rPr>
              <a:t>/R³B</a:t>
            </a:r>
            <a:r>
              <a:rPr lang="de-DE" dirty="0"/>
              <a:t>)   </a:t>
            </a:r>
            <a:r>
              <a:rPr lang="de-DE" dirty="0" err="1"/>
              <a:t>Exp</a:t>
            </a:r>
            <a:r>
              <a:rPr lang="de-DE" dirty="0"/>
              <a:t>: </a:t>
            </a:r>
            <a:r>
              <a:rPr lang="de-DE" dirty="0" smtClean="0"/>
              <a:t>2012/14</a:t>
            </a:r>
            <a:endParaRPr lang="de-DE" dirty="0"/>
          </a:p>
        </p:txBody>
      </p:sp>
      <p:pic>
        <p:nvPicPr>
          <p:cNvPr id="28677" name="Picture 3"/>
          <p:cNvPicPr>
            <a:picLocks noChangeAspect="1" noChangeArrowheads="1"/>
          </p:cNvPicPr>
          <p:nvPr/>
        </p:nvPicPr>
        <p:blipFill>
          <a:blip r:embed="rId2" cstate="print"/>
          <a:srcRect/>
          <a:stretch>
            <a:fillRect/>
          </a:stretch>
        </p:blipFill>
        <p:spPr bwMode="auto">
          <a:xfrm>
            <a:off x="5292601" y="1628775"/>
            <a:ext cx="3671887" cy="2281238"/>
          </a:xfrm>
          <a:prstGeom prst="rect">
            <a:avLst/>
          </a:prstGeom>
          <a:noFill/>
          <a:ln w="9525">
            <a:noFill/>
            <a:miter lim="800000"/>
            <a:headEnd/>
            <a:tailEnd/>
          </a:ln>
        </p:spPr>
      </p:pic>
      <p:pic>
        <p:nvPicPr>
          <p:cNvPr id="28678" name="Picture 2"/>
          <p:cNvPicPr>
            <a:picLocks noChangeAspect="1" noChangeArrowheads="1"/>
          </p:cNvPicPr>
          <p:nvPr/>
        </p:nvPicPr>
        <p:blipFill>
          <a:blip r:embed="rId3" cstate="print"/>
          <a:srcRect t="64873"/>
          <a:stretch>
            <a:fillRect/>
          </a:stretch>
        </p:blipFill>
        <p:spPr bwMode="auto">
          <a:xfrm>
            <a:off x="5364163" y="3994150"/>
            <a:ext cx="3816350" cy="1600200"/>
          </a:xfrm>
          <a:prstGeom prst="rect">
            <a:avLst/>
          </a:prstGeom>
          <a:noFill/>
          <a:ln w="9525">
            <a:noFill/>
            <a:miter lim="800000"/>
            <a:headEnd/>
            <a:tailEnd/>
          </a:ln>
        </p:spPr>
      </p:pic>
      <p:sp>
        <p:nvSpPr>
          <p:cNvPr id="28679" name="Textfeld 6"/>
          <p:cNvSpPr txBox="1">
            <a:spLocks noChangeArrowheads="1"/>
          </p:cNvSpPr>
          <p:nvPr/>
        </p:nvSpPr>
        <p:spPr bwMode="auto">
          <a:xfrm>
            <a:off x="5857875" y="4149725"/>
            <a:ext cx="1522413" cy="460375"/>
          </a:xfrm>
          <a:prstGeom prst="rect">
            <a:avLst/>
          </a:prstGeom>
          <a:noFill/>
          <a:ln w="9525">
            <a:noFill/>
            <a:miter lim="800000"/>
            <a:headEnd/>
            <a:tailEnd/>
          </a:ln>
        </p:spPr>
        <p:txBody>
          <a:bodyPr wrap="none">
            <a:spAutoFit/>
          </a:bodyPr>
          <a:lstStyle/>
          <a:p>
            <a:r>
              <a:rPr lang="de-DE">
                <a:sym typeface="Wingdings" pitchFamily="2" charset="2"/>
              </a:rPr>
              <a:t> </a:t>
            </a:r>
            <a:r>
              <a:rPr lang="de-DE"/>
              <a:t>Attenix</a:t>
            </a:r>
          </a:p>
        </p:txBody>
      </p:sp>
      <p:pic>
        <p:nvPicPr>
          <p:cNvPr id="28680" name="Picture 2" descr="gemex"/>
          <p:cNvPicPr>
            <a:picLocks noChangeAspect="1" noChangeArrowheads="1"/>
          </p:cNvPicPr>
          <p:nvPr/>
        </p:nvPicPr>
        <p:blipFill>
          <a:blip r:embed="rId4" cstate="print"/>
          <a:srcRect b="7500"/>
          <a:stretch>
            <a:fillRect/>
          </a:stretch>
        </p:blipFill>
        <p:spPr bwMode="auto">
          <a:xfrm>
            <a:off x="0" y="2781300"/>
            <a:ext cx="5083175" cy="3527425"/>
          </a:xfrm>
          <a:prstGeom prst="rect">
            <a:avLst/>
          </a:prstGeom>
          <a:noFill/>
          <a:ln w="9525">
            <a:noFill/>
            <a:miter lim="800000"/>
            <a:headEnd/>
            <a:tailEnd/>
          </a:ln>
        </p:spPr>
      </p:pic>
      <p:sp>
        <p:nvSpPr>
          <p:cNvPr id="28681" name="Textfeld 8"/>
          <p:cNvSpPr txBox="1">
            <a:spLocks noChangeArrowheads="1"/>
          </p:cNvSpPr>
          <p:nvPr/>
        </p:nvSpPr>
        <p:spPr bwMode="auto">
          <a:xfrm>
            <a:off x="5310188" y="5157788"/>
            <a:ext cx="958850" cy="338137"/>
          </a:xfrm>
          <a:prstGeom prst="rect">
            <a:avLst/>
          </a:prstGeom>
          <a:noFill/>
          <a:ln w="9525">
            <a:noFill/>
            <a:miter lim="800000"/>
            <a:headEnd/>
            <a:tailEnd/>
          </a:ln>
        </p:spPr>
        <p:txBody>
          <a:bodyPr wrap="none">
            <a:spAutoFit/>
          </a:bodyPr>
          <a:lstStyle/>
          <a:p>
            <a:r>
              <a:rPr lang="de-DE" sz="1600" b="1">
                <a:solidFill>
                  <a:srgbClr val="FF0000"/>
                </a:solidFill>
              </a:rPr>
              <a:t>HM9500</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10257" y="1700808"/>
            <a:ext cx="4837807" cy="468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spcAft>
                <a:spcPts val="600"/>
              </a:spcAft>
              <a:defRPr/>
            </a:pPr>
            <a:r>
              <a:rPr lang="en-US" sz="1600" b="1" dirty="0" smtClean="0">
                <a:latin typeface="+mn-lt"/>
              </a:rPr>
              <a:t>Tracking Detectors (GEM TPC) </a:t>
            </a:r>
          </a:p>
          <a:p>
            <a:pPr lvl="0">
              <a:spcBef>
                <a:spcPts val="300"/>
              </a:spcBef>
            </a:pPr>
            <a:r>
              <a:rPr lang="en-US" sz="1600" dirty="0">
                <a:latin typeface="+mj-lt"/>
              </a:rPr>
              <a:t>32 pieces, </a:t>
            </a:r>
            <a:r>
              <a:rPr lang="en-US" sz="1600" dirty="0" smtClean="0">
                <a:latin typeface="+mj-lt"/>
              </a:rPr>
              <a:t>In-kind HIP</a:t>
            </a:r>
          </a:p>
          <a:p>
            <a:pPr marL="285750" lvl="0" indent="-285750">
              <a:spcBef>
                <a:spcPts val="300"/>
              </a:spcBef>
              <a:buFont typeface="Arial" panose="020B0604020202020204" pitchFamily="34" charset="0"/>
              <a:buChar char="•"/>
            </a:pPr>
            <a:r>
              <a:rPr lang="en-US" sz="1600" dirty="0" smtClean="0">
                <a:latin typeface="+mj-lt"/>
              </a:rPr>
              <a:t>N</a:t>
            </a:r>
            <a:r>
              <a:rPr lang="en-US" sz="1600" dirty="0" smtClean="0">
                <a:latin typeface="+mj-lt"/>
              </a:rPr>
              <a:t>oise problems</a:t>
            </a:r>
          </a:p>
          <a:p>
            <a:pPr marL="285750" lvl="0" indent="-285750">
              <a:spcBef>
                <a:spcPts val="300"/>
              </a:spcBef>
              <a:buFont typeface="Arial" panose="020B0604020202020204" pitchFamily="34" charset="0"/>
              <a:buChar char="•"/>
            </a:pPr>
            <a:r>
              <a:rPr lang="en-US" sz="1600" dirty="0" smtClean="0">
                <a:latin typeface="+mj-lt"/>
              </a:rPr>
              <a:t>Time Correlations (free running readout)</a:t>
            </a:r>
          </a:p>
          <a:p>
            <a:pPr marL="285750" lvl="0" indent="-285750">
              <a:spcBef>
                <a:spcPts val="300"/>
              </a:spcBef>
              <a:buFont typeface="Arial" panose="020B0604020202020204" pitchFamily="34" charset="0"/>
              <a:buChar char="•"/>
            </a:pPr>
            <a:endParaRPr lang="en-US" sz="1600" dirty="0">
              <a:latin typeface="+mj-lt"/>
            </a:endParaRPr>
          </a:p>
          <a:p>
            <a:pPr marL="285750" lvl="0" indent="-285750">
              <a:spcBef>
                <a:spcPts val="300"/>
              </a:spcBef>
              <a:buFont typeface="Arial" panose="020B0604020202020204" pitchFamily="34" charset="0"/>
              <a:buChar char="•"/>
            </a:pPr>
            <a:endParaRPr lang="en-US" sz="1600" dirty="0" smtClean="0">
              <a:latin typeface="+mj-lt"/>
            </a:endParaRPr>
          </a:p>
          <a:p>
            <a:pPr marL="285750" lvl="0" indent="-285750">
              <a:spcBef>
                <a:spcPts val="300"/>
              </a:spcBef>
              <a:buFont typeface="Arial" panose="020B0604020202020204" pitchFamily="34" charset="0"/>
              <a:buChar char="•"/>
            </a:pPr>
            <a:endParaRPr lang="en-US" sz="1600" dirty="0">
              <a:latin typeface="+mj-lt"/>
            </a:endParaRPr>
          </a:p>
          <a:p>
            <a:pPr marL="285750" lvl="0" indent="-285750">
              <a:spcBef>
                <a:spcPts val="300"/>
              </a:spcBef>
              <a:buFont typeface="Arial" panose="020B0604020202020204" pitchFamily="34" charset="0"/>
              <a:buChar char="•"/>
            </a:pPr>
            <a:endParaRPr lang="en-US" sz="1600" dirty="0" smtClean="0">
              <a:latin typeface="+mj-lt"/>
            </a:endParaRPr>
          </a:p>
          <a:p>
            <a:pPr marL="285750" lvl="0" indent="-285750">
              <a:spcBef>
                <a:spcPts val="300"/>
              </a:spcBef>
              <a:buFont typeface="Arial" panose="020B0604020202020204" pitchFamily="34" charset="0"/>
              <a:buChar char="•"/>
            </a:pPr>
            <a:endParaRPr lang="en-US" sz="1600" dirty="0">
              <a:latin typeface="+mj-lt"/>
            </a:endParaRPr>
          </a:p>
          <a:p>
            <a:pPr marL="285750" lvl="0" indent="-285750">
              <a:spcBef>
                <a:spcPts val="300"/>
              </a:spcBef>
              <a:buFont typeface="Arial" panose="020B0604020202020204" pitchFamily="34" charset="0"/>
              <a:buChar char="•"/>
            </a:pPr>
            <a:endParaRPr lang="en-US" sz="1600" dirty="0" smtClean="0">
              <a:latin typeface="+mj-lt"/>
            </a:endParaRPr>
          </a:p>
          <a:p>
            <a:pPr marL="285750" lvl="0" indent="-285750">
              <a:spcBef>
                <a:spcPts val="300"/>
              </a:spcBef>
              <a:buFont typeface="Arial" panose="020B0604020202020204" pitchFamily="34" charset="0"/>
              <a:buChar char="•"/>
            </a:pPr>
            <a:endParaRPr lang="en-US" sz="1600" dirty="0">
              <a:latin typeface="+mj-lt"/>
            </a:endParaRPr>
          </a:p>
          <a:p>
            <a:pPr marL="285750" lvl="0" indent="-285750">
              <a:spcBef>
                <a:spcPts val="300"/>
              </a:spcBef>
              <a:buFont typeface="Arial" panose="020B0604020202020204" pitchFamily="34" charset="0"/>
              <a:buChar char="•"/>
            </a:pPr>
            <a:endParaRPr lang="en-US" sz="1600" dirty="0" smtClean="0">
              <a:latin typeface="+mj-lt"/>
            </a:endParaRPr>
          </a:p>
          <a:p>
            <a:pPr marL="285750" lvl="0" indent="-285750">
              <a:spcBef>
                <a:spcPts val="300"/>
              </a:spcBef>
              <a:buFont typeface="Arial" panose="020B0604020202020204" pitchFamily="34" charset="0"/>
              <a:buChar char="•"/>
            </a:pPr>
            <a:endParaRPr lang="en-US" sz="1600" dirty="0">
              <a:latin typeface="+mj-lt"/>
            </a:endParaRPr>
          </a:p>
          <a:p>
            <a:pPr marL="285750" lvl="0" indent="-285750">
              <a:spcBef>
                <a:spcPts val="300"/>
              </a:spcBef>
              <a:buFont typeface="Arial" panose="020B0604020202020204" pitchFamily="34" charset="0"/>
              <a:buChar char="•"/>
            </a:pPr>
            <a:r>
              <a:rPr lang="en-US" sz="1600" dirty="0" smtClean="0">
                <a:latin typeface="+mj-lt"/>
              </a:rPr>
              <a:t>Bonding </a:t>
            </a:r>
          </a:p>
          <a:p>
            <a:pPr marL="285750" lvl="0" indent="-285750">
              <a:spcBef>
                <a:spcPts val="300"/>
              </a:spcBef>
              <a:buFont typeface="Arial" panose="020B0604020202020204" pitchFamily="34" charset="0"/>
              <a:buChar char="•"/>
            </a:pPr>
            <a:r>
              <a:rPr lang="en-US" sz="1600" dirty="0" smtClean="0">
                <a:latin typeface="+mj-lt"/>
              </a:rPr>
              <a:t>Board just ordered</a:t>
            </a:r>
          </a:p>
          <a:p>
            <a:pPr marL="285750" lvl="0" indent="-285750">
              <a:spcBef>
                <a:spcPts val="300"/>
              </a:spcBef>
              <a:buFont typeface="Arial" panose="020B0604020202020204" pitchFamily="34" charset="0"/>
              <a:buChar char="•"/>
            </a:pPr>
            <a:endParaRPr lang="en-US" sz="1600" dirty="0">
              <a:latin typeface="+mj-lt"/>
            </a:endParaRPr>
          </a:p>
        </p:txBody>
      </p:sp>
      <p:sp>
        <p:nvSpPr>
          <p:cNvPr id="8199" name="Text Box 10"/>
          <p:cNvSpPr txBox="1">
            <a:spLocks noChangeArrowheads="1"/>
          </p:cNvSpPr>
          <p:nvPr/>
        </p:nvSpPr>
        <p:spPr bwMode="auto">
          <a:xfrm>
            <a:off x="36512" y="368139"/>
            <a:ext cx="9144000"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sz="2400" b="1" dirty="0" smtClean="0">
                <a:solidFill>
                  <a:schemeClr val="accent6"/>
                </a:solidFill>
                <a:effectLst>
                  <a:outerShdw blurRad="38100" dist="38100" dir="2700000" algn="tl">
                    <a:srgbClr val="000000">
                      <a:alpha val="43137"/>
                    </a:srgbClr>
                  </a:outerShdw>
                </a:effectLst>
              </a:rPr>
              <a:t>Super-FRS: </a:t>
            </a:r>
            <a:r>
              <a:rPr lang="de-DE" sz="2400" b="1" dirty="0" err="1" smtClean="0">
                <a:solidFill>
                  <a:schemeClr val="accent6"/>
                </a:solidFill>
                <a:effectLst>
                  <a:outerShdw blurRad="38100" dist="38100" dir="2700000" algn="tl">
                    <a:srgbClr val="000000">
                      <a:alpha val="43137"/>
                    </a:srgbClr>
                  </a:outerShdw>
                </a:effectLst>
              </a:rPr>
              <a:t>Gemex</a:t>
            </a:r>
            <a:r>
              <a:rPr lang="de-DE" sz="2400" b="1" dirty="0" smtClean="0">
                <a:solidFill>
                  <a:schemeClr val="accent6"/>
                </a:solidFill>
                <a:effectLst>
                  <a:outerShdw blurRad="38100" dist="38100" dir="2700000" algn="tl">
                    <a:srgbClr val="000000">
                      <a:alpha val="43137"/>
                    </a:srgbClr>
                  </a:outerShdw>
                </a:effectLst>
              </a:rPr>
              <a:t> V2</a:t>
            </a:r>
            <a:br>
              <a:rPr lang="de-DE" sz="2400" b="1" dirty="0" smtClean="0">
                <a:solidFill>
                  <a:schemeClr val="accent6"/>
                </a:solidFill>
                <a:effectLst>
                  <a:outerShdw blurRad="38100" dist="38100" dir="2700000" algn="tl">
                    <a:srgbClr val="000000">
                      <a:alpha val="43137"/>
                    </a:srgbClr>
                  </a:outerShdw>
                </a:effectLst>
              </a:rPr>
            </a:br>
            <a:r>
              <a:rPr lang="de-DE" dirty="0" smtClean="0"/>
              <a:t>J</a:t>
            </a:r>
            <a:r>
              <a:rPr lang="de-DE" dirty="0"/>
              <a:t>. Hoffmann, </a:t>
            </a:r>
            <a:r>
              <a:rPr lang="de-DE" dirty="0" err="1"/>
              <a:t>N.Kurz</a:t>
            </a:r>
            <a:r>
              <a:rPr lang="de-DE" dirty="0"/>
              <a:t>, </a:t>
            </a:r>
            <a:r>
              <a:rPr lang="de-DE" dirty="0" err="1"/>
              <a:t>B.Voss</a:t>
            </a:r>
            <a:r>
              <a:rPr lang="de-DE" dirty="0"/>
              <a:t>, </a:t>
            </a:r>
            <a:r>
              <a:rPr lang="de-DE" dirty="0" smtClean="0"/>
              <a:t/>
            </a:r>
            <a:br>
              <a:rPr lang="de-DE" dirty="0" smtClean="0"/>
            </a:br>
            <a:r>
              <a:rPr lang="de-DE" dirty="0" smtClean="0">
                <a:solidFill>
                  <a:schemeClr val="accent6"/>
                </a:solidFill>
              </a:rPr>
              <a:t>C</a:t>
            </a:r>
            <a:r>
              <a:rPr lang="de-DE" dirty="0">
                <a:solidFill>
                  <a:schemeClr val="accent6"/>
                </a:solidFill>
              </a:rPr>
              <a:t>. Nociforo, A. Prochazka, F. </a:t>
            </a:r>
            <a:r>
              <a:rPr lang="de-DE" dirty="0" smtClean="0">
                <a:solidFill>
                  <a:schemeClr val="accent6"/>
                </a:solidFill>
              </a:rPr>
              <a:t>Garcia/HIP   </a:t>
            </a:r>
            <a:endParaRPr lang="de-DE" dirty="0">
              <a:solidFill>
                <a:schemeClr val="accent6"/>
              </a:solidFill>
            </a:endParaRPr>
          </a:p>
          <a:p>
            <a:pPr eaLnBrk="1" hangingPunct="1">
              <a:spcBef>
                <a:spcPct val="50000"/>
              </a:spcBef>
            </a:pPr>
            <a:endParaRPr lang="de-DE" sz="2400" b="1" dirty="0"/>
          </a:p>
        </p:txBody>
      </p:sp>
      <p:sp>
        <p:nvSpPr>
          <p:cNvPr id="22" name="TextBox 21"/>
          <p:cNvSpPr txBox="1"/>
          <p:nvPr/>
        </p:nvSpPr>
        <p:spPr>
          <a:xfrm>
            <a:off x="397917" y="7268568"/>
            <a:ext cx="6171882" cy="307777"/>
          </a:xfrm>
          <a:prstGeom prst="rect">
            <a:avLst/>
          </a:prstGeom>
          <a:noFill/>
        </p:spPr>
        <p:txBody>
          <a:bodyPr wrap="none" rtlCol="0">
            <a:spAutoFit/>
          </a:bodyPr>
          <a:lstStyle/>
          <a:p>
            <a:r>
              <a:rPr lang="de-DE" sz="1400" dirty="0" err="1" smtClean="0"/>
              <a:t>short</a:t>
            </a:r>
            <a:r>
              <a:rPr lang="de-DE" sz="1400" dirty="0" smtClean="0"/>
              <a:t> </a:t>
            </a:r>
            <a:r>
              <a:rPr lang="de-DE" sz="1400" dirty="0" err="1" smtClean="0"/>
              <a:t>and</a:t>
            </a:r>
            <a:r>
              <a:rPr lang="de-DE" sz="1400" dirty="0" smtClean="0"/>
              <a:t> </a:t>
            </a:r>
            <a:r>
              <a:rPr lang="de-DE" sz="1400" dirty="0" err="1" smtClean="0"/>
              <a:t>long</a:t>
            </a:r>
            <a:r>
              <a:rPr lang="de-DE" sz="1400" dirty="0" smtClean="0"/>
              <a:t> </a:t>
            </a:r>
            <a:r>
              <a:rPr lang="de-DE" sz="1400" dirty="0" err="1" smtClean="0"/>
              <a:t>multiplet</a:t>
            </a:r>
            <a:r>
              <a:rPr lang="de-DE" sz="1400" dirty="0" smtClean="0"/>
              <a:t>  tank </a:t>
            </a:r>
            <a:r>
              <a:rPr lang="de-DE" sz="1400" dirty="0" err="1" smtClean="0"/>
              <a:t>with</a:t>
            </a:r>
            <a:r>
              <a:rPr lang="de-DE" sz="1400" dirty="0" smtClean="0"/>
              <a:t> </a:t>
            </a:r>
            <a:r>
              <a:rPr lang="de-DE" sz="1400" dirty="0" err="1" smtClean="0"/>
              <a:t>quadrupoles</a:t>
            </a:r>
            <a:r>
              <a:rPr lang="de-DE" sz="1400" dirty="0" smtClean="0"/>
              <a:t> (</a:t>
            </a:r>
            <a:r>
              <a:rPr lang="de-DE" sz="1400" dirty="0" err="1" smtClean="0"/>
              <a:t>yellow</a:t>
            </a:r>
            <a:r>
              <a:rPr lang="de-DE" sz="1400" dirty="0" smtClean="0"/>
              <a:t>) </a:t>
            </a:r>
            <a:r>
              <a:rPr lang="de-DE" sz="1400" dirty="0" err="1" smtClean="0"/>
              <a:t>and</a:t>
            </a:r>
            <a:r>
              <a:rPr lang="de-DE" sz="1400" dirty="0" smtClean="0"/>
              <a:t> sextupoles (</a:t>
            </a:r>
            <a:r>
              <a:rPr lang="de-DE" sz="1400" dirty="0" err="1" smtClean="0"/>
              <a:t>red</a:t>
            </a:r>
            <a:r>
              <a:rPr lang="de-DE" sz="1400" dirty="0" smtClean="0"/>
              <a:t>)</a:t>
            </a:r>
            <a:endParaRPr lang="en-US" sz="1400" dirty="0"/>
          </a:p>
        </p:txBody>
      </p:sp>
      <p:pic>
        <p:nvPicPr>
          <p:cNvPr id="17" name="Inhaltsplatzhalt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263" y="4444695"/>
            <a:ext cx="3158241" cy="2368681"/>
          </a:xfrm>
          <a:prstGeom prst="rect">
            <a:avLst/>
          </a:prstGeom>
        </p:spPr>
      </p:pic>
      <p:pic>
        <p:nvPicPr>
          <p:cNvPr id="9" name="Inhaltsplatzhalter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263" y="1770526"/>
            <a:ext cx="3158241" cy="2666586"/>
          </a:xfrm>
          <a:prstGeom prst="rect">
            <a:avLst/>
          </a:prstGeom>
        </p:spPr>
      </p:pic>
      <p:pic>
        <p:nvPicPr>
          <p:cNvPr id="10" name="Inhaltsplatzhalter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950262" y="0"/>
            <a:ext cx="3158241" cy="1901391"/>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996952"/>
            <a:ext cx="4104424" cy="2153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3019" y="2996952"/>
            <a:ext cx="1238250" cy="385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ußzeilenplatzhalter 1"/>
          <p:cNvSpPr>
            <a:spLocks noGrp="1"/>
          </p:cNvSpPr>
          <p:nvPr>
            <p:ph type="ftr" sz="quarter" idx="11"/>
          </p:nvPr>
        </p:nvSpPr>
        <p:spPr/>
        <p:txBody>
          <a:bodyPr/>
          <a:lstStyle/>
          <a:p>
            <a:pPr>
              <a:defRPr/>
            </a:pPr>
            <a:r>
              <a:rPr lang="de-DE" smtClean="0"/>
              <a:t>H. Simon ● HIC4FAIR Giessen</a:t>
            </a:r>
            <a:endParaRPr lang="de-DE"/>
          </a:p>
        </p:txBody>
      </p:sp>
    </p:spTree>
    <p:extLst>
      <p:ext uri="{BB962C8B-B14F-4D97-AF65-F5344CB8AC3E}">
        <p14:creationId xmlns:p14="http://schemas.microsoft.com/office/powerpoint/2010/main" val="1999067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107950" y="404813"/>
            <a:ext cx="9036050" cy="1143000"/>
          </a:xfrm>
        </p:spPr>
        <p:txBody>
          <a:bodyPr/>
          <a:lstStyle/>
          <a:p>
            <a:r>
              <a:rPr lang="de-DE" dirty="0" smtClean="0"/>
              <a:t>VA-TA/Si-</a:t>
            </a:r>
            <a:r>
              <a:rPr lang="de-DE" dirty="0" err="1" smtClean="0"/>
              <a:t>Detector</a:t>
            </a:r>
            <a:r>
              <a:rPr lang="de-DE" dirty="0" smtClean="0"/>
              <a:t> </a:t>
            </a:r>
            <a:r>
              <a:rPr lang="de-DE" dirty="0" err="1" smtClean="0"/>
              <a:t>controlled</a:t>
            </a:r>
            <a:r>
              <a:rPr lang="de-DE" dirty="0" smtClean="0"/>
              <a:t> </a:t>
            </a:r>
            <a:r>
              <a:rPr lang="de-DE" dirty="0" err="1" smtClean="0"/>
              <a:t>by</a:t>
            </a:r>
            <a:r>
              <a:rPr lang="de-DE" dirty="0" smtClean="0"/>
              <a:t> </a:t>
            </a:r>
            <a:r>
              <a:rPr lang="de-DE" dirty="0" err="1" smtClean="0"/>
              <a:t>Logic</a:t>
            </a:r>
            <a:r>
              <a:rPr lang="de-DE" dirty="0" smtClean="0"/>
              <a:t> Module</a:t>
            </a:r>
            <a:br>
              <a:rPr lang="de-DE" dirty="0" smtClean="0"/>
            </a:br>
            <a:r>
              <a:rPr lang="de-DE" sz="2400" dirty="0" err="1" smtClean="0">
                <a:solidFill>
                  <a:srgbClr val="FF0000"/>
                </a:solidFill>
              </a:rPr>
              <a:t>M.Holl</a:t>
            </a:r>
            <a:r>
              <a:rPr lang="de-DE" sz="2400" dirty="0" smtClean="0">
                <a:solidFill>
                  <a:srgbClr val="FF0000"/>
                </a:solidFill>
              </a:rPr>
              <a:t> (PHD </a:t>
            </a:r>
            <a:r>
              <a:rPr lang="de-DE" sz="2400" dirty="0" err="1" smtClean="0">
                <a:solidFill>
                  <a:srgbClr val="FF0000"/>
                </a:solidFill>
              </a:rPr>
              <a:t>thesis</a:t>
            </a:r>
            <a:r>
              <a:rPr lang="de-DE" sz="2400" dirty="0" smtClean="0">
                <a:solidFill>
                  <a:srgbClr val="FF0000"/>
                </a:solidFill>
              </a:rPr>
              <a:t>)</a:t>
            </a:r>
            <a:r>
              <a:rPr lang="de-DE" sz="2400" dirty="0" smtClean="0"/>
              <a:t>, </a:t>
            </a:r>
            <a:r>
              <a:rPr lang="de-DE" sz="2400" dirty="0" smtClean="0">
                <a:solidFill>
                  <a:schemeClr val="accent6"/>
                </a:solidFill>
              </a:rPr>
              <a:t>P</a:t>
            </a:r>
            <a:r>
              <a:rPr lang="de-DE" sz="2400" dirty="0" smtClean="0">
                <a:solidFill>
                  <a:schemeClr val="accent6"/>
                </a:solidFill>
              </a:rPr>
              <a:t>. </a:t>
            </a:r>
            <a:r>
              <a:rPr lang="de-DE" sz="2400" dirty="0" err="1" smtClean="0">
                <a:solidFill>
                  <a:schemeClr val="accent6"/>
                </a:solidFill>
              </a:rPr>
              <a:t>Schakel</a:t>
            </a:r>
            <a:endParaRPr lang="de-DE" sz="2400" dirty="0" smtClean="0">
              <a:solidFill>
                <a:schemeClr val="accent6"/>
              </a:solidFill>
            </a:endParaRPr>
          </a:p>
        </p:txBody>
      </p:sp>
      <p:sp>
        <p:nvSpPr>
          <p:cNvPr id="27651" name="Textplatzhalter 2"/>
          <p:cNvSpPr>
            <a:spLocks noGrp="1"/>
          </p:cNvSpPr>
          <p:nvPr>
            <p:ph type="body" sz="half" idx="1"/>
          </p:nvPr>
        </p:nvSpPr>
        <p:spPr>
          <a:xfrm>
            <a:off x="107504" y="1600200"/>
            <a:ext cx="4038600" cy="4525963"/>
          </a:xfrm>
        </p:spPr>
        <p:txBody>
          <a:bodyPr/>
          <a:lstStyle/>
          <a:p>
            <a:r>
              <a:rPr lang="de-DE" sz="2400" dirty="0" err="1" smtClean="0"/>
              <a:t>Self-triggered</a:t>
            </a:r>
            <a:r>
              <a:rPr lang="de-DE" sz="2400" dirty="0" smtClean="0"/>
              <a:t>, </a:t>
            </a:r>
            <a:r>
              <a:rPr lang="de-DE" sz="2400" dirty="0" err="1" smtClean="0"/>
              <a:t>vacuum</a:t>
            </a:r>
            <a:r>
              <a:rPr lang="de-DE" sz="2400" dirty="0" smtClean="0"/>
              <a:t> </a:t>
            </a:r>
          </a:p>
          <a:p>
            <a:pPr marL="0" indent="0">
              <a:buNone/>
            </a:pPr>
            <a:r>
              <a:rPr lang="de-DE" sz="2400" dirty="0" err="1" smtClean="0"/>
              <a:t>compatible</a:t>
            </a:r>
            <a:r>
              <a:rPr lang="de-DE" sz="2400" dirty="0" smtClean="0"/>
              <a:t> </a:t>
            </a:r>
            <a:r>
              <a:rPr lang="de-DE" sz="2400" dirty="0" err="1" smtClean="0"/>
              <a:t>electronics</a:t>
            </a:r>
            <a:endParaRPr lang="de-DE" sz="2400" dirty="0" smtClean="0"/>
          </a:p>
          <a:p>
            <a:pPr marL="0" indent="0">
              <a:buNone/>
            </a:pPr>
            <a:r>
              <a:rPr lang="de-DE" sz="2400" dirty="0" err="1" smtClean="0"/>
              <a:t>with</a:t>
            </a:r>
            <a:r>
              <a:rPr lang="de-DE" sz="2400" dirty="0" smtClean="0"/>
              <a:t> </a:t>
            </a:r>
            <a:r>
              <a:rPr lang="de-DE" sz="2400" dirty="0" err="1" smtClean="0"/>
              <a:t>sparse</a:t>
            </a:r>
            <a:r>
              <a:rPr lang="de-DE" sz="2400" dirty="0" smtClean="0"/>
              <a:t> </a:t>
            </a:r>
            <a:r>
              <a:rPr lang="de-DE" sz="2400" dirty="0" err="1" smtClean="0"/>
              <a:t>readout</a:t>
            </a:r>
            <a:endParaRPr lang="de-DE" sz="2400" dirty="0" smtClean="0"/>
          </a:p>
        </p:txBody>
      </p:sp>
      <p:sp>
        <p:nvSpPr>
          <p:cNvPr id="27652" name="Fußzeilenplatzhalter 4"/>
          <p:cNvSpPr>
            <a:spLocks noGrp="1"/>
          </p:cNvSpPr>
          <p:nvPr>
            <p:ph type="ftr" sz="quarter" idx="10"/>
          </p:nvPr>
        </p:nvSpPr>
        <p:spPr>
          <a:noFill/>
        </p:spPr>
        <p:txBody>
          <a:bodyPr/>
          <a:lstStyle/>
          <a:p>
            <a:r>
              <a:rPr lang="en-US" smtClean="0"/>
              <a:t>H. Simon ● HIC4FAIR Giessen</a:t>
            </a:r>
            <a:endParaRPr lang="de-DE"/>
          </a:p>
        </p:txBody>
      </p:sp>
      <p:pic>
        <p:nvPicPr>
          <p:cNvPr id="27653" name="Picture 2"/>
          <p:cNvPicPr>
            <a:picLocks noChangeAspect="1" noChangeArrowheads="1"/>
          </p:cNvPicPr>
          <p:nvPr/>
        </p:nvPicPr>
        <p:blipFill>
          <a:blip r:embed="rId2" cstate="print"/>
          <a:srcRect/>
          <a:stretch>
            <a:fillRect/>
          </a:stretch>
        </p:blipFill>
        <p:spPr bwMode="auto">
          <a:xfrm>
            <a:off x="3967163" y="1556792"/>
            <a:ext cx="1790565" cy="1411709"/>
          </a:xfrm>
          <a:prstGeom prst="rect">
            <a:avLst/>
          </a:prstGeom>
          <a:noFill/>
          <a:ln w="9525">
            <a:noFill/>
            <a:miter lim="800000"/>
            <a:headEnd/>
            <a:tailEnd/>
          </a:ln>
        </p:spPr>
      </p:pic>
      <p:pic>
        <p:nvPicPr>
          <p:cNvPr id="27654" name="Picture 3"/>
          <p:cNvPicPr>
            <a:picLocks noChangeAspect="1" noChangeArrowheads="1"/>
          </p:cNvPicPr>
          <p:nvPr/>
        </p:nvPicPr>
        <p:blipFill>
          <a:blip r:embed="rId3" cstate="print"/>
          <a:srcRect/>
          <a:stretch>
            <a:fillRect/>
          </a:stretch>
        </p:blipFill>
        <p:spPr bwMode="auto">
          <a:xfrm>
            <a:off x="3995738" y="2996952"/>
            <a:ext cx="4824412" cy="1727200"/>
          </a:xfrm>
          <a:prstGeom prst="rect">
            <a:avLst/>
          </a:prstGeom>
          <a:noFill/>
          <a:ln w="9525">
            <a:noFill/>
            <a:miter lim="800000"/>
            <a:headEnd/>
            <a:tailEnd/>
          </a:ln>
        </p:spPr>
      </p:pic>
      <p:sp>
        <p:nvSpPr>
          <p:cNvPr id="27655" name="Textfeld 9"/>
          <p:cNvSpPr txBox="1">
            <a:spLocks noChangeArrowheads="1"/>
          </p:cNvSpPr>
          <p:nvPr/>
        </p:nvSpPr>
        <p:spPr bwMode="auto">
          <a:xfrm>
            <a:off x="5940425" y="1426915"/>
            <a:ext cx="2647950" cy="1570037"/>
          </a:xfrm>
          <a:prstGeom prst="rect">
            <a:avLst/>
          </a:prstGeom>
          <a:noFill/>
          <a:ln w="9525">
            <a:noFill/>
            <a:miter lim="800000"/>
            <a:headEnd/>
            <a:tailEnd/>
          </a:ln>
        </p:spPr>
        <p:txBody>
          <a:bodyPr wrap="none">
            <a:spAutoFit/>
          </a:bodyPr>
          <a:lstStyle/>
          <a:p>
            <a:r>
              <a:rPr lang="de-DE" dirty="0"/>
              <a:t>Interface Board</a:t>
            </a:r>
          </a:p>
          <a:p>
            <a:endParaRPr lang="de-DE" dirty="0"/>
          </a:p>
          <a:p>
            <a:r>
              <a:rPr lang="de-DE" dirty="0"/>
              <a:t>       VA/TA Board </a:t>
            </a:r>
          </a:p>
          <a:p>
            <a:r>
              <a:rPr lang="de-DE" dirty="0"/>
              <a:t>     (256 Channel)</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7162" y="4611493"/>
            <a:ext cx="5176837" cy="2193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11" y="3107996"/>
            <a:ext cx="3519485" cy="154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88" y="4651679"/>
            <a:ext cx="3375086" cy="1725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341784"/>
            <a:ext cx="7772400" cy="1143000"/>
          </a:xfrm>
        </p:spPr>
        <p:txBody>
          <a:bodyPr/>
          <a:lstStyle/>
          <a:p>
            <a:r>
              <a:rPr lang="de-DE" dirty="0" smtClean="0"/>
              <a:t>Open </a:t>
            </a:r>
            <a:r>
              <a:rPr lang="de-DE" dirty="0" err="1" smtClean="0"/>
              <a:t>Issues</a:t>
            </a:r>
            <a:r>
              <a:rPr lang="de-DE" dirty="0" smtClean="0"/>
              <a:t> (</a:t>
            </a:r>
            <a:r>
              <a:rPr lang="de-DE" dirty="0" err="1" smtClean="0"/>
              <a:t>under</a:t>
            </a:r>
            <a:r>
              <a:rPr lang="de-DE" dirty="0" smtClean="0"/>
              <a:t> </a:t>
            </a:r>
            <a:r>
              <a:rPr lang="de-DE" dirty="0" err="1" smtClean="0"/>
              <a:t>discussion</a:t>
            </a:r>
            <a:r>
              <a:rPr lang="de-DE" dirty="0" smtClean="0"/>
              <a:t>) </a:t>
            </a:r>
            <a:r>
              <a:rPr lang="de-DE" dirty="0" smtClean="0"/>
              <a:t/>
            </a:r>
            <a:br>
              <a:rPr lang="de-DE" dirty="0" smtClean="0"/>
            </a:br>
            <a:r>
              <a:rPr lang="de-DE" sz="2400" dirty="0" smtClean="0">
                <a:solidFill>
                  <a:schemeClr val="accent6"/>
                </a:solidFill>
              </a:rPr>
              <a:t>NUSTAR DAQ WG </a:t>
            </a:r>
            <a:r>
              <a:rPr lang="de-DE" sz="2400" dirty="0">
                <a:solidFill>
                  <a:schemeClr val="accent6"/>
                </a:solidFill>
                <a:sym typeface="Wingdings" pitchFamily="2" charset="2"/>
              </a:rPr>
              <a:t> TDR  2014 </a:t>
            </a:r>
            <a:endParaRPr lang="de-DE" sz="2400" dirty="0">
              <a:solidFill>
                <a:schemeClr val="accent6"/>
              </a:solidFill>
            </a:endParaRPr>
          </a:p>
        </p:txBody>
      </p:sp>
      <p:sp>
        <p:nvSpPr>
          <p:cNvPr id="4" name="Fußzeilenplatzhalter 3"/>
          <p:cNvSpPr>
            <a:spLocks noGrp="1"/>
          </p:cNvSpPr>
          <p:nvPr>
            <p:ph type="ftr" sz="quarter" idx="10"/>
          </p:nvPr>
        </p:nvSpPr>
        <p:spPr/>
        <p:txBody>
          <a:bodyPr/>
          <a:lstStyle/>
          <a:p>
            <a:pPr>
              <a:defRPr/>
            </a:pPr>
            <a:r>
              <a:rPr lang="en-US" smtClean="0"/>
              <a:t>H. Simon ● HIC4FAIR Giessen</a:t>
            </a:r>
            <a:endParaRPr lang="de-DE"/>
          </a:p>
        </p:txBody>
      </p:sp>
      <p:pic>
        <p:nvPicPr>
          <p:cNvPr id="5" name="Picture 3" descr="C:\Dokumente und Einstellungen\Haik\Desktop\20131007-Helsinki\paramflow.png"/>
          <p:cNvPicPr>
            <a:picLocks noChangeAspect="1" noChangeArrowheads="1"/>
          </p:cNvPicPr>
          <p:nvPr/>
        </p:nvPicPr>
        <p:blipFill>
          <a:blip r:embed="rId2" cstate="print"/>
          <a:srcRect t="60845" r="66697"/>
          <a:stretch>
            <a:fillRect/>
          </a:stretch>
        </p:blipFill>
        <p:spPr bwMode="auto">
          <a:xfrm>
            <a:off x="360040" y="1628800"/>
            <a:ext cx="3059832" cy="4655592"/>
          </a:xfrm>
          <a:prstGeom prst="rect">
            <a:avLst/>
          </a:prstGeom>
          <a:noFill/>
        </p:spPr>
      </p:pic>
      <p:sp>
        <p:nvSpPr>
          <p:cNvPr id="6" name="Textfeld 5"/>
          <p:cNvSpPr txBox="1"/>
          <p:nvPr/>
        </p:nvSpPr>
        <p:spPr>
          <a:xfrm>
            <a:off x="3700414" y="1850048"/>
            <a:ext cx="4976042" cy="1938992"/>
          </a:xfrm>
          <a:prstGeom prst="rect">
            <a:avLst/>
          </a:prstGeom>
          <a:noFill/>
        </p:spPr>
        <p:txBody>
          <a:bodyPr wrap="none" rtlCol="0">
            <a:spAutoFit/>
          </a:bodyPr>
          <a:lstStyle/>
          <a:p>
            <a:pPr>
              <a:buFont typeface="Arial" pitchFamily="34" charset="0"/>
              <a:buChar char="•"/>
            </a:pPr>
            <a:r>
              <a:rPr lang="de-DE" dirty="0" smtClean="0"/>
              <a:t> Settings </a:t>
            </a:r>
            <a:r>
              <a:rPr lang="de-DE" dirty="0" err="1" smtClean="0"/>
              <a:t>and</a:t>
            </a:r>
            <a:r>
              <a:rPr lang="de-DE" dirty="0" smtClean="0"/>
              <a:t> Setup </a:t>
            </a:r>
            <a:r>
              <a:rPr lang="de-DE" dirty="0" err="1" smtClean="0"/>
              <a:t>descr</a:t>
            </a:r>
            <a:r>
              <a:rPr lang="de-DE" dirty="0" smtClean="0"/>
              <a:t>.:</a:t>
            </a:r>
          </a:p>
          <a:p>
            <a:pPr lvl="1">
              <a:buFontTx/>
              <a:buChar char="-"/>
            </a:pPr>
            <a:r>
              <a:rPr lang="de-DE" dirty="0" err="1" smtClean="0"/>
              <a:t>where</a:t>
            </a:r>
            <a:r>
              <a:rPr lang="de-DE" dirty="0" smtClean="0"/>
              <a:t> </a:t>
            </a:r>
            <a:r>
              <a:rPr lang="de-DE" dirty="0" err="1" smtClean="0"/>
              <a:t>and</a:t>
            </a:r>
            <a:r>
              <a:rPr lang="de-DE" dirty="0" smtClean="0"/>
              <a:t> </a:t>
            </a:r>
            <a:r>
              <a:rPr lang="de-DE" dirty="0" err="1" smtClean="0"/>
              <a:t>how</a:t>
            </a:r>
            <a:r>
              <a:rPr lang="de-DE" dirty="0" smtClean="0"/>
              <a:t> </a:t>
            </a:r>
            <a:r>
              <a:rPr lang="de-DE" dirty="0" err="1" smtClean="0"/>
              <a:t>to</a:t>
            </a:r>
            <a:r>
              <a:rPr lang="de-DE" dirty="0" smtClean="0"/>
              <a:t> </a:t>
            </a:r>
            <a:r>
              <a:rPr lang="de-DE" dirty="0" err="1" smtClean="0"/>
              <a:t>store</a:t>
            </a:r>
            <a:r>
              <a:rPr lang="de-DE" dirty="0" smtClean="0"/>
              <a:t> </a:t>
            </a:r>
            <a:r>
              <a:rPr lang="de-DE" dirty="0" err="1" smtClean="0"/>
              <a:t>them</a:t>
            </a:r>
            <a:r>
              <a:rPr lang="de-DE" dirty="0" smtClean="0"/>
              <a:t> ?</a:t>
            </a:r>
          </a:p>
          <a:p>
            <a:pPr>
              <a:buFont typeface="Arial" pitchFamily="34" charset="0"/>
              <a:buChar char="•"/>
            </a:pPr>
            <a:r>
              <a:rPr lang="de-DE" dirty="0" smtClean="0"/>
              <a:t> SCADA </a:t>
            </a:r>
            <a:r>
              <a:rPr lang="de-DE" dirty="0" err="1" smtClean="0"/>
              <a:t>functionality</a:t>
            </a:r>
            <a:r>
              <a:rPr lang="de-DE" dirty="0" smtClean="0"/>
              <a:t> </a:t>
            </a:r>
          </a:p>
          <a:p>
            <a:pPr>
              <a:buFont typeface="Arial" pitchFamily="34" charset="0"/>
              <a:buChar char="•"/>
            </a:pPr>
            <a:r>
              <a:rPr lang="de-DE" dirty="0" smtClean="0"/>
              <a:t> Feedback Loops </a:t>
            </a:r>
          </a:p>
          <a:p>
            <a:pPr lvl="1"/>
            <a:r>
              <a:rPr lang="de-DE" dirty="0" smtClean="0"/>
              <a:t>-Interaction </a:t>
            </a:r>
            <a:r>
              <a:rPr lang="de-DE" dirty="0" err="1" smtClean="0"/>
              <a:t>with</a:t>
            </a:r>
            <a:r>
              <a:rPr lang="de-DE" dirty="0" smtClean="0"/>
              <a:t> </a:t>
            </a:r>
            <a:r>
              <a:rPr lang="de-DE" dirty="0" err="1" smtClean="0"/>
              <a:t>controls</a:t>
            </a:r>
            <a:r>
              <a:rPr lang="de-DE" dirty="0" smtClean="0"/>
              <a:t> </a:t>
            </a:r>
          </a:p>
        </p:txBody>
      </p:sp>
      <p:sp>
        <p:nvSpPr>
          <p:cNvPr id="7" name="Textfeld 6"/>
          <p:cNvSpPr txBox="1"/>
          <p:nvPr/>
        </p:nvSpPr>
        <p:spPr>
          <a:xfrm>
            <a:off x="3707904" y="4509120"/>
            <a:ext cx="5471370" cy="1569660"/>
          </a:xfrm>
          <a:prstGeom prst="rect">
            <a:avLst/>
          </a:prstGeom>
          <a:noFill/>
        </p:spPr>
        <p:txBody>
          <a:bodyPr wrap="none" rtlCol="0">
            <a:spAutoFit/>
          </a:bodyPr>
          <a:lstStyle/>
          <a:p>
            <a:r>
              <a:rPr lang="de-DE" dirty="0" smtClean="0"/>
              <a:t>Controls </a:t>
            </a:r>
            <a:r>
              <a:rPr lang="de-DE" dirty="0" smtClean="0"/>
              <a:t>(EPICS</a:t>
            </a:r>
            <a:r>
              <a:rPr lang="de-DE" dirty="0" smtClean="0"/>
              <a:t>) </a:t>
            </a:r>
          </a:p>
          <a:p>
            <a:r>
              <a:rPr lang="de-DE" dirty="0" smtClean="0"/>
              <a:t>    -Interaction </a:t>
            </a:r>
            <a:r>
              <a:rPr lang="de-DE" dirty="0" err="1" smtClean="0"/>
              <a:t>with</a:t>
            </a:r>
            <a:r>
              <a:rPr lang="de-DE" dirty="0" smtClean="0"/>
              <a:t> </a:t>
            </a:r>
            <a:r>
              <a:rPr lang="de-DE" dirty="0" err="1" smtClean="0"/>
              <a:t>accelerator</a:t>
            </a:r>
            <a:r>
              <a:rPr lang="de-DE" dirty="0" smtClean="0"/>
              <a:t> </a:t>
            </a:r>
            <a:r>
              <a:rPr lang="de-DE" dirty="0" err="1" smtClean="0"/>
              <a:t>controls</a:t>
            </a:r>
            <a:endParaRPr lang="de-DE" dirty="0"/>
          </a:p>
          <a:p>
            <a:r>
              <a:rPr lang="de-DE" dirty="0" smtClean="0"/>
              <a:t>    -Online Analysis</a:t>
            </a:r>
            <a:endParaRPr lang="de-DE" dirty="0" smtClean="0"/>
          </a:p>
          <a:p>
            <a:r>
              <a:rPr lang="de-DE" dirty="0" smtClean="0"/>
              <a:t>    </a:t>
            </a:r>
            <a:r>
              <a:rPr lang="de-DE" dirty="0" smtClean="0"/>
              <a:t>-</a:t>
            </a:r>
            <a:r>
              <a:rPr lang="de-DE" dirty="0" smtClean="0"/>
              <a:t>Webservice </a:t>
            </a:r>
            <a:r>
              <a:rPr lang="de-DE" dirty="0" err="1" smtClean="0"/>
              <a:t>based</a:t>
            </a:r>
            <a:r>
              <a:rPr lang="de-DE" dirty="0" smtClean="0"/>
              <a:t> </a:t>
            </a:r>
            <a:r>
              <a:rPr lang="de-DE" dirty="0" err="1" smtClean="0"/>
              <a:t>middleware</a:t>
            </a:r>
            <a:endParaRPr lang="de-DE" dirty="0" smtClean="0"/>
          </a:p>
        </p:txBody>
      </p:sp>
      <p:sp>
        <p:nvSpPr>
          <p:cNvPr id="8" name="Pfeil nach links und rechts 7"/>
          <p:cNvSpPr/>
          <p:nvPr/>
        </p:nvSpPr>
        <p:spPr>
          <a:xfrm rot="1269619">
            <a:off x="2738375" y="4737947"/>
            <a:ext cx="936104" cy="3600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p:cNvSpPr/>
          <p:nvPr/>
        </p:nvSpPr>
        <p:spPr>
          <a:xfrm>
            <a:off x="0" y="2170178"/>
            <a:ext cx="25152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C:\Dokumente und Einstellungen\Haik\Desktop\20111109-SFAIR\blocks.jpg"/>
          <p:cNvPicPr>
            <a:picLocks noChangeAspect="1" noChangeArrowheads="1"/>
          </p:cNvPicPr>
          <p:nvPr/>
        </p:nvPicPr>
        <p:blipFill>
          <a:blip r:embed="rId2" cstate="print"/>
          <a:srcRect/>
          <a:stretch>
            <a:fillRect/>
          </a:stretch>
        </p:blipFill>
        <p:spPr bwMode="auto">
          <a:xfrm>
            <a:off x="6332538" y="3738563"/>
            <a:ext cx="3111500" cy="2522537"/>
          </a:xfrm>
          <a:prstGeom prst="rect">
            <a:avLst/>
          </a:prstGeom>
          <a:noFill/>
          <a:ln w="9525">
            <a:noFill/>
            <a:miter lim="800000"/>
            <a:headEnd/>
            <a:tailEnd/>
          </a:ln>
        </p:spPr>
      </p:pic>
      <p:sp>
        <p:nvSpPr>
          <p:cNvPr id="90115" name="Titel 1"/>
          <p:cNvSpPr>
            <a:spLocks noGrp="1"/>
          </p:cNvSpPr>
          <p:nvPr>
            <p:ph type="title"/>
          </p:nvPr>
        </p:nvSpPr>
        <p:spPr>
          <a:xfrm>
            <a:off x="34925" y="332656"/>
            <a:ext cx="7772400" cy="1143000"/>
          </a:xfrm>
        </p:spPr>
        <p:txBody>
          <a:bodyPr/>
          <a:lstStyle/>
          <a:p>
            <a:pPr>
              <a:defRPr/>
            </a:pPr>
            <a:r>
              <a:rPr lang="de-DE" dirty="0" smtClean="0"/>
              <a:t>NUSTAR DAQ:</a:t>
            </a:r>
            <a:br>
              <a:rPr lang="de-DE" dirty="0" smtClean="0"/>
            </a:br>
            <a:r>
              <a:rPr lang="de-DE" dirty="0" err="1" smtClean="0"/>
              <a:t>Summary</a:t>
            </a:r>
            <a:endParaRPr lang="de-DE" dirty="0" smtClean="0">
              <a:solidFill>
                <a:schemeClr val="accent3">
                  <a:lumMod val="50000"/>
                </a:schemeClr>
              </a:solidFill>
            </a:endParaRPr>
          </a:p>
        </p:txBody>
      </p:sp>
      <p:sp>
        <p:nvSpPr>
          <p:cNvPr id="87043" name="Inhaltsplatzhalter 2"/>
          <p:cNvSpPr>
            <a:spLocks noGrp="1"/>
          </p:cNvSpPr>
          <p:nvPr>
            <p:ph idx="1"/>
          </p:nvPr>
        </p:nvSpPr>
        <p:spPr>
          <a:xfrm>
            <a:off x="0" y="1412776"/>
            <a:ext cx="9144000" cy="4525962"/>
          </a:xfrm>
        </p:spPr>
        <p:txBody>
          <a:bodyPr/>
          <a:lstStyle/>
          <a:p>
            <a:pPr>
              <a:defRPr/>
            </a:pPr>
            <a:r>
              <a:rPr lang="de-DE" dirty="0" smtClean="0">
                <a:solidFill>
                  <a:schemeClr val="accent6"/>
                </a:solidFill>
              </a:rPr>
              <a:t>Free </a:t>
            </a:r>
            <a:r>
              <a:rPr lang="de-DE" dirty="0" err="1" smtClean="0">
                <a:solidFill>
                  <a:schemeClr val="accent6"/>
                </a:solidFill>
              </a:rPr>
              <a:t>configurable</a:t>
            </a:r>
            <a:r>
              <a:rPr lang="de-DE" dirty="0" smtClean="0">
                <a:solidFill>
                  <a:schemeClr val="accent6"/>
                </a:solidFill>
              </a:rPr>
              <a:t> DAQ </a:t>
            </a:r>
            <a:r>
              <a:rPr lang="de-DE" dirty="0" err="1" smtClean="0">
                <a:solidFill>
                  <a:schemeClr val="accent6"/>
                </a:solidFill>
              </a:rPr>
              <a:t>nodes</a:t>
            </a:r>
            <a:r>
              <a:rPr lang="de-DE" dirty="0" smtClean="0">
                <a:solidFill>
                  <a:schemeClr val="accent6"/>
                </a:solidFill>
              </a:rPr>
              <a:t> </a:t>
            </a:r>
          </a:p>
          <a:p>
            <a:pPr lvl="1">
              <a:defRPr/>
            </a:pPr>
            <a:r>
              <a:rPr lang="de-DE" sz="2400" dirty="0" smtClean="0"/>
              <a:t>Time </a:t>
            </a:r>
            <a:r>
              <a:rPr lang="de-DE" sz="2400" dirty="0" err="1" smtClean="0"/>
              <a:t>stamped</a:t>
            </a:r>
            <a:endParaRPr lang="de-DE" sz="2400" dirty="0" smtClean="0"/>
          </a:p>
          <a:p>
            <a:pPr lvl="1">
              <a:defRPr/>
            </a:pPr>
            <a:r>
              <a:rPr lang="de-DE" sz="2400" dirty="0" err="1" smtClean="0"/>
              <a:t>Triggered</a:t>
            </a:r>
            <a:endParaRPr lang="de-DE" sz="2400" dirty="0" smtClean="0"/>
          </a:p>
          <a:p>
            <a:pPr lvl="1">
              <a:defRPr/>
            </a:pPr>
            <a:r>
              <a:rPr lang="de-DE" sz="2400" dirty="0" smtClean="0"/>
              <a:t>„</a:t>
            </a:r>
            <a:r>
              <a:rPr lang="de-DE" sz="2400" dirty="0" err="1" smtClean="0"/>
              <a:t>Foreign</a:t>
            </a:r>
            <a:r>
              <a:rPr lang="de-DE" sz="2400" dirty="0" smtClean="0"/>
              <a:t>“ </a:t>
            </a:r>
            <a:r>
              <a:rPr lang="de-DE" sz="2400" dirty="0" err="1" smtClean="0"/>
              <a:t>systems</a:t>
            </a:r>
            <a:r>
              <a:rPr lang="de-DE" sz="2400" dirty="0" smtClean="0"/>
              <a:t> </a:t>
            </a:r>
            <a:r>
              <a:rPr lang="de-DE" sz="2400" dirty="0" err="1" smtClean="0"/>
              <a:t>easily</a:t>
            </a:r>
            <a:r>
              <a:rPr lang="de-DE" sz="2400" dirty="0" smtClean="0"/>
              <a:t> </a:t>
            </a:r>
            <a:r>
              <a:rPr lang="de-DE" sz="2400" dirty="0" err="1" smtClean="0"/>
              <a:t>being</a:t>
            </a:r>
            <a:r>
              <a:rPr lang="de-DE" sz="2400" dirty="0" smtClean="0"/>
              <a:t> </a:t>
            </a:r>
            <a:r>
              <a:rPr lang="de-DE" sz="2400" dirty="0" err="1" smtClean="0"/>
              <a:t>integrated</a:t>
            </a:r>
            <a:r>
              <a:rPr lang="de-DE" sz="2400" dirty="0" smtClean="0"/>
              <a:t> </a:t>
            </a:r>
            <a:endParaRPr lang="de-DE" dirty="0" smtClean="0">
              <a:solidFill>
                <a:schemeClr val="accent2">
                  <a:lumMod val="40000"/>
                  <a:lumOff val="60000"/>
                </a:schemeClr>
              </a:solidFill>
            </a:endParaRPr>
          </a:p>
          <a:p>
            <a:pPr>
              <a:defRPr/>
            </a:pPr>
            <a:r>
              <a:rPr lang="de-DE" dirty="0" smtClean="0">
                <a:solidFill>
                  <a:schemeClr val="accent6"/>
                </a:solidFill>
              </a:rPr>
              <a:t>Compact time </a:t>
            </a:r>
            <a:r>
              <a:rPr lang="de-DE" dirty="0" err="1" smtClean="0">
                <a:solidFill>
                  <a:schemeClr val="accent6"/>
                </a:solidFill>
              </a:rPr>
              <a:t>and</a:t>
            </a:r>
            <a:r>
              <a:rPr lang="de-DE" dirty="0" smtClean="0">
                <a:solidFill>
                  <a:schemeClr val="accent6"/>
                </a:solidFill>
              </a:rPr>
              <a:t> </a:t>
            </a:r>
            <a:r>
              <a:rPr lang="de-DE" dirty="0" err="1" smtClean="0">
                <a:solidFill>
                  <a:schemeClr val="accent6"/>
                </a:solidFill>
              </a:rPr>
              <a:t>charge</a:t>
            </a:r>
            <a:r>
              <a:rPr lang="de-DE" dirty="0" smtClean="0">
                <a:solidFill>
                  <a:schemeClr val="accent6"/>
                </a:solidFill>
              </a:rPr>
              <a:t> </a:t>
            </a:r>
            <a:r>
              <a:rPr lang="de-DE" dirty="0" err="1" smtClean="0">
                <a:solidFill>
                  <a:schemeClr val="accent6"/>
                </a:solidFill>
              </a:rPr>
              <a:t>measurement</a:t>
            </a:r>
            <a:r>
              <a:rPr lang="de-DE" dirty="0" smtClean="0">
                <a:solidFill>
                  <a:schemeClr val="accent6"/>
                </a:solidFill>
              </a:rPr>
              <a:t> </a:t>
            </a:r>
            <a:r>
              <a:rPr lang="de-DE" dirty="0" err="1" smtClean="0">
                <a:solidFill>
                  <a:schemeClr val="accent6"/>
                </a:solidFill>
              </a:rPr>
              <a:t>systems</a:t>
            </a:r>
            <a:endParaRPr lang="de-DE" dirty="0" smtClean="0">
              <a:solidFill>
                <a:schemeClr val="accent6"/>
              </a:solidFill>
            </a:endParaRPr>
          </a:p>
          <a:p>
            <a:pPr lvl="1">
              <a:defRPr/>
            </a:pPr>
            <a:r>
              <a:rPr lang="de-DE" sz="2400" dirty="0" smtClean="0"/>
              <a:t>FPGA </a:t>
            </a:r>
            <a:r>
              <a:rPr lang="de-DE" sz="2400" dirty="0" err="1" smtClean="0"/>
              <a:t>based</a:t>
            </a:r>
            <a:r>
              <a:rPr lang="de-DE" sz="2400" dirty="0" smtClean="0"/>
              <a:t> TDCs</a:t>
            </a:r>
          </a:p>
          <a:p>
            <a:pPr>
              <a:defRPr/>
            </a:pPr>
            <a:r>
              <a:rPr lang="de-DE" dirty="0" smtClean="0">
                <a:solidFill>
                  <a:schemeClr val="accent6"/>
                </a:solidFill>
              </a:rPr>
              <a:t>Time </a:t>
            </a:r>
            <a:r>
              <a:rPr lang="de-DE" dirty="0" err="1" smtClean="0">
                <a:solidFill>
                  <a:schemeClr val="accent6"/>
                </a:solidFill>
              </a:rPr>
              <a:t>distribution</a:t>
            </a:r>
            <a:r>
              <a:rPr lang="de-DE" dirty="0" smtClean="0">
                <a:solidFill>
                  <a:schemeClr val="accent6"/>
                </a:solidFill>
              </a:rPr>
              <a:t> </a:t>
            </a:r>
            <a:r>
              <a:rPr lang="de-DE" dirty="0" err="1" smtClean="0">
                <a:solidFill>
                  <a:schemeClr val="accent6"/>
                </a:solidFill>
              </a:rPr>
              <a:t>and</a:t>
            </a:r>
            <a:r>
              <a:rPr lang="de-DE" dirty="0" smtClean="0">
                <a:solidFill>
                  <a:schemeClr val="accent6"/>
                </a:solidFill>
              </a:rPr>
              <a:t> </a:t>
            </a:r>
            <a:r>
              <a:rPr lang="de-DE" dirty="0" err="1" smtClean="0">
                <a:solidFill>
                  <a:schemeClr val="accent6"/>
                </a:solidFill>
              </a:rPr>
              <a:t>stamping</a:t>
            </a:r>
            <a:endParaRPr lang="de-DE" dirty="0" smtClean="0">
              <a:solidFill>
                <a:schemeClr val="accent6"/>
              </a:solidFill>
            </a:endParaRPr>
          </a:p>
          <a:p>
            <a:pPr lvl="1">
              <a:defRPr/>
            </a:pPr>
            <a:r>
              <a:rPr lang="de-DE" sz="2400" dirty="0" err="1" smtClean="0"/>
              <a:t>BuTiS</a:t>
            </a:r>
            <a:r>
              <a:rPr lang="de-DE" sz="2400" dirty="0" smtClean="0"/>
              <a:t> </a:t>
            </a:r>
            <a:r>
              <a:rPr lang="de-DE" sz="2400" dirty="0" err="1" smtClean="0"/>
              <a:t>precision</a:t>
            </a:r>
            <a:r>
              <a:rPr lang="de-DE" sz="2400" dirty="0" smtClean="0"/>
              <a:t> </a:t>
            </a:r>
            <a:r>
              <a:rPr lang="de-DE" sz="2400" dirty="0" err="1" smtClean="0"/>
              <a:t>timing</a:t>
            </a:r>
            <a:endParaRPr lang="de-DE" sz="2400" dirty="0" smtClean="0"/>
          </a:p>
          <a:p>
            <a:pPr lvl="1">
              <a:defRPr/>
            </a:pPr>
            <a:r>
              <a:rPr lang="de-DE" sz="2400" dirty="0" smtClean="0"/>
              <a:t>White </a:t>
            </a:r>
            <a:r>
              <a:rPr lang="de-DE" sz="2400" dirty="0" err="1" smtClean="0"/>
              <a:t>Rabbit</a:t>
            </a:r>
            <a:r>
              <a:rPr lang="de-DE" sz="2400" dirty="0" smtClean="0"/>
              <a:t> + </a:t>
            </a:r>
            <a:r>
              <a:rPr lang="de-DE" sz="2400" dirty="0" err="1" smtClean="0"/>
              <a:t>lightweigth</a:t>
            </a:r>
            <a:r>
              <a:rPr lang="de-DE" sz="2400" dirty="0" smtClean="0"/>
              <a:t> </a:t>
            </a:r>
            <a:r>
              <a:rPr lang="de-DE" sz="2400" dirty="0" err="1" smtClean="0"/>
              <a:t>serial</a:t>
            </a:r>
            <a:r>
              <a:rPr lang="de-DE" sz="2400" dirty="0" smtClean="0"/>
              <a:t> </a:t>
            </a:r>
            <a:r>
              <a:rPr lang="de-DE" sz="2400" dirty="0" err="1" smtClean="0"/>
              <a:t>protocol</a:t>
            </a:r>
            <a:endParaRPr lang="de-DE" sz="2400" dirty="0" smtClean="0"/>
          </a:p>
          <a:p>
            <a:pPr>
              <a:defRPr/>
            </a:pPr>
            <a:r>
              <a:rPr lang="de-DE" dirty="0" smtClean="0">
                <a:solidFill>
                  <a:schemeClr val="accent6"/>
                </a:solidFill>
              </a:rPr>
              <a:t>Frontends</a:t>
            </a:r>
            <a:endParaRPr lang="de-DE" sz="2400" dirty="0" smtClean="0"/>
          </a:p>
          <a:p>
            <a:pPr lvl="1">
              <a:defRPr/>
            </a:pPr>
            <a:r>
              <a:rPr lang="de-DE" sz="2400" dirty="0" smtClean="0"/>
              <a:t>Frontends Si/PMT in </a:t>
            </a:r>
            <a:r>
              <a:rPr lang="de-DE" sz="2400" dirty="0" err="1" smtClean="0"/>
              <a:t>vacuum</a:t>
            </a:r>
            <a:r>
              <a:rPr lang="de-DE" sz="2400" dirty="0" smtClean="0"/>
              <a:t> (NXYTER ff.)</a:t>
            </a:r>
          </a:p>
        </p:txBody>
      </p:sp>
      <p:sp>
        <p:nvSpPr>
          <p:cNvPr id="70661" name="Fußzeilenplatzhalter 3"/>
          <p:cNvSpPr>
            <a:spLocks noGrp="1"/>
          </p:cNvSpPr>
          <p:nvPr>
            <p:ph type="ftr" sz="quarter" idx="10"/>
          </p:nvPr>
        </p:nvSpPr>
        <p:spPr>
          <a:noFill/>
        </p:spPr>
        <p:txBody>
          <a:bodyPr/>
          <a:lstStyle/>
          <a:p>
            <a:r>
              <a:rPr lang="en-US" smtClean="0"/>
              <a:t>H. Simon ● HIC4FAIR Giessen</a:t>
            </a:r>
            <a:endParaRPr lang="de-DE" smtClean="0"/>
          </a:p>
        </p:txBody>
      </p:sp>
      <p:pic>
        <p:nvPicPr>
          <p:cNvPr id="70662" name="Picture 6" descr="C:\Dokumente und Einstellungen\Haik\Desktop\20111109-SFAIR\link.bmp"/>
          <p:cNvPicPr>
            <a:picLocks noChangeAspect="1" noChangeArrowheads="1"/>
          </p:cNvPicPr>
          <p:nvPr/>
        </p:nvPicPr>
        <p:blipFill>
          <a:blip r:embed="rId3" cstate="print"/>
          <a:srcRect/>
          <a:stretch>
            <a:fillRect/>
          </a:stretch>
        </p:blipFill>
        <p:spPr bwMode="auto">
          <a:xfrm>
            <a:off x="6426200" y="1684338"/>
            <a:ext cx="2719388" cy="17287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Summary</a:t>
            </a:r>
            <a:endParaRPr lang="de-DE" dirty="0"/>
          </a:p>
        </p:txBody>
      </p:sp>
      <p:sp>
        <p:nvSpPr>
          <p:cNvPr id="3" name="Textplatzhalter 2"/>
          <p:cNvSpPr>
            <a:spLocks noGrp="1"/>
          </p:cNvSpPr>
          <p:nvPr>
            <p:ph type="body" sz="half" idx="1"/>
          </p:nvPr>
        </p:nvSpPr>
        <p:spPr/>
        <p:txBody>
          <a:bodyPr/>
          <a:lstStyle/>
          <a:p>
            <a:endParaRPr lang="de-DE"/>
          </a:p>
        </p:txBody>
      </p:sp>
      <p:sp>
        <p:nvSpPr>
          <p:cNvPr id="4" name="Inhaltsplatzhalter 3"/>
          <p:cNvSpPr>
            <a:spLocks noGrp="1"/>
          </p:cNvSpPr>
          <p:nvPr>
            <p:ph sz="half" idx="2"/>
          </p:nvPr>
        </p:nvSpPr>
        <p:spPr/>
        <p:txBody>
          <a:bodyPr/>
          <a:lstStyle/>
          <a:p>
            <a:endParaRPr lang="de-DE"/>
          </a:p>
        </p:txBody>
      </p:sp>
      <p:sp>
        <p:nvSpPr>
          <p:cNvPr id="5" name="Fußzeilenplatzhalter 4"/>
          <p:cNvSpPr>
            <a:spLocks noGrp="1"/>
          </p:cNvSpPr>
          <p:nvPr>
            <p:ph type="ftr" sz="quarter" idx="10"/>
          </p:nvPr>
        </p:nvSpPr>
        <p:spPr/>
        <p:txBody>
          <a:bodyPr/>
          <a:lstStyle/>
          <a:p>
            <a:pPr>
              <a:defRPr/>
            </a:pPr>
            <a:r>
              <a:rPr lang="en-US" smtClean="0"/>
              <a:t>H. Simon ● HIC4FAIR Giessen</a:t>
            </a:r>
            <a:endParaRPr lang="de-DE"/>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a:xfrm>
            <a:off x="533400" y="357188"/>
            <a:ext cx="7772400" cy="1143000"/>
          </a:xfrm>
        </p:spPr>
        <p:txBody>
          <a:bodyPr/>
          <a:lstStyle/>
          <a:p>
            <a:r>
              <a:rPr lang="de-DE" smtClean="0"/>
              <a:t>Test Bench 20091208 (schematic)</a:t>
            </a:r>
          </a:p>
        </p:txBody>
      </p:sp>
      <p:sp>
        <p:nvSpPr>
          <p:cNvPr id="41987" name="Fußzeilenplatzhalter 3"/>
          <p:cNvSpPr>
            <a:spLocks noGrp="1"/>
          </p:cNvSpPr>
          <p:nvPr>
            <p:ph type="ftr" sz="quarter" idx="10"/>
          </p:nvPr>
        </p:nvSpPr>
        <p:spPr>
          <a:xfrm>
            <a:off x="1219200" y="6426200"/>
            <a:ext cx="6642100" cy="288925"/>
          </a:xfrm>
          <a:noFill/>
        </p:spPr>
        <p:txBody>
          <a:bodyPr/>
          <a:lstStyle/>
          <a:p>
            <a:r>
              <a:rPr lang="en-US" smtClean="0"/>
              <a:t>H. Simon ● HIC4FAIR Giessen</a:t>
            </a:r>
            <a:endParaRPr lang="de-DE"/>
          </a:p>
        </p:txBody>
      </p:sp>
      <p:sp>
        <p:nvSpPr>
          <p:cNvPr id="41988" name="Textfeld 10"/>
          <p:cNvSpPr txBox="1">
            <a:spLocks noChangeArrowheads="1"/>
          </p:cNvSpPr>
          <p:nvPr/>
        </p:nvSpPr>
        <p:spPr bwMode="auto">
          <a:xfrm>
            <a:off x="714375" y="1714500"/>
            <a:ext cx="7986713" cy="1200150"/>
          </a:xfrm>
          <a:prstGeom prst="rect">
            <a:avLst/>
          </a:prstGeom>
          <a:noFill/>
          <a:ln w="9525">
            <a:noFill/>
            <a:miter lim="800000"/>
            <a:headEnd/>
            <a:tailEnd/>
          </a:ln>
        </p:spPr>
        <p:txBody>
          <a:bodyPr wrap="none">
            <a:spAutoFit/>
          </a:bodyPr>
          <a:lstStyle/>
          <a:p>
            <a:pPr>
              <a:buFont typeface="Arial" charset="0"/>
              <a:buChar char="•"/>
            </a:pPr>
            <a:r>
              <a:rPr lang="de-DE"/>
              <a:t> Demonstration of BuTiS capabilities</a:t>
            </a:r>
          </a:p>
          <a:p>
            <a:pPr>
              <a:buFont typeface="Arial" charset="0"/>
              <a:buChar char="•"/>
            </a:pPr>
            <a:r>
              <a:rPr lang="de-DE"/>
              <a:t> Two Tacquila systems at two coupled BuTiS generators </a:t>
            </a:r>
          </a:p>
          <a:p>
            <a:pPr>
              <a:buFont typeface="Arial" charset="0"/>
              <a:buChar char="•"/>
            </a:pPr>
            <a:r>
              <a:rPr lang="de-DE"/>
              <a:t> Schematic View: </a:t>
            </a:r>
          </a:p>
        </p:txBody>
      </p:sp>
      <p:sp>
        <p:nvSpPr>
          <p:cNvPr id="12" name="Rechteck 11"/>
          <p:cNvSpPr/>
          <p:nvPr/>
        </p:nvSpPr>
        <p:spPr>
          <a:xfrm>
            <a:off x="428625" y="3214688"/>
            <a:ext cx="1214438"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err="1">
                <a:solidFill>
                  <a:schemeClr val="tx2"/>
                </a:solidFill>
              </a:rPr>
              <a:t>BuTiS</a:t>
            </a:r>
            <a:endParaRPr lang="de-DE" dirty="0">
              <a:solidFill>
                <a:schemeClr val="tx2"/>
              </a:solidFill>
            </a:endParaRPr>
          </a:p>
        </p:txBody>
      </p:sp>
      <p:sp>
        <p:nvSpPr>
          <p:cNvPr id="13" name="Rechteck 12"/>
          <p:cNvSpPr/>
          <p:nvPr/>
        </p:nvSpPr>
        <p:spPr>
          <a:xfrm>
            <a:off x="428625" y="4714875"/>
            <a:ext cx="1214438" cy="500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err="1">
                <a:solidFill>
                  <a:schemeClr val="tx2"/>
                </a:solidFill>
              </a:rPr>
              <a:t>BuTiS</a:t>
            </a:r>
            <a:endParaRPr lang="de-DE" dirty="0">
              <a:solidFill>
                <a:schemeClr val="tx2"/>
              </a:solidFill>
            </a:endParaRPr>
          </a:p>
        </p:txBody>
      </p:sp>
      <p:sp>
        <p:nvSpPr>
          <p:cNvPr id="14" name="Rechteck 13"/>
          <p:cNvSpPr/>
          <p:nvPr/>
        </p:nvSpPr>
        <p:spPr>
          <a:xfrm>
            <a:off x="2071688" y="3214688"/>
            <a:ext cx="1214437"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err="1">
                <a:solidFill>
                  <a:schemeClr val="tx1"/>
                </a:solidFill>
              </a:rPr>
              <a:t>Diskr</a:t>
            </a:r>
            <a:r>
              <a:rPr lang="de-DE" dirty="0"/>
              <a:t>.</a:t>
            </a:r>
          </a:p>
        </p:txBody>
      </p:sp>
      <p:cxnSp>
        <p:nvCxnSpPr>
          <p:cNvPr id="16" name="Gerade Verbindung mit Pfeil 15"/>
          <p:cNvCxnSpPr/>
          <p:nvPr/>
        </p:nvCxnSpPr>
        <p:spPr>
          <a:xfrm rot="5400000">
            <a:off x="213519" y="4215607"/>
            <a:ext cx="1000125"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Gerade Verbindung mit Pfeil 16"/>
          <p:cNvCxnSpPr/>
          <p:nvPr/>
        </p:nvCxnSpPr>
        <p:spPr>
          <a:xfrm rot="5400000">
            <a:off x="499269" y="4214019"/>
            <a:ext cx="1000125"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1994" name="Textfeld 17"/>
          <p:cNvSpPr txBox="1">
            <a:spLocks noChangeArrowheads="1"/>
          </p:cNvSpPr>
          <p:nvPr/>
        </p:nvSpPr>
        <p:spPr bwMode="auto">
          <a:xfrm>
            <a:off x="982663" y="3741738"/>
            <a:ext cx="1303337" cy="830262"/>
          </a:xfrm>
          <a:prstGeom prst="rect">
            <a:avLst/>
          </a:prstGeom>
          <a:noFill/>
          <a:ln w="9525">
            <a:noFill/>
            <a:miter lim="800000"/>
            <a:headEnd/>
            <a:tailEnd/>
          </a:ln>
        </p:spPr>
        <p:txBody>
          <a:bodyPr wrap="none">
            <a:spAutoFit/>
          </a:bodyPr>
          <a:lstStyle/>
          <a:p>
            <a:r>
              <a:rPr lang="de-DE"/>
              <a:t>10 MHz</a:t>
            </a:r>
          </a:p>
          <a:p>
            <a:r>
              <a:rPr lang="de-DE"/>
              <a:t>T0/10µs</a:t>
            </a:r>
          </a:p>
        </p:txBody>
      </p:sp>
      <p:sp>
        <p:nvSpPr>
          <p:cNvPr id="19" name="Rechteck 18"/>
          <p:cNvSpPr/>
          <p:nvPr/>
        </p:nvSpPr>
        <p:spPr>
          <a:xfrm>
            <a:off x="2071688" y="4714875"/>
            <a:ext cx="1214437" cy="500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err="1">
                <a:solidFill>
                  <a:schemeClr val="tx1"/>
                </a:solidFill>
              </a:rPr>
              <a:t>Diskr</a:t>
            </a:r>
            <a:r>
              <a:rPr lang="de-DE" dirty="0"/>
              <a:t>.</a:t>
            </a:r>
          </a:p>
        </p:txBody>
      </p:sp>
      <p:sp>
        <p:nvSpPr>
          <p:cNvPr id="20" name="Rechteck 19"/>
          <p:cNvSpPr/>
          <p:nvPr/>
        </p:nvSpPr>
        <p:spPr>
          <a:xfrm>
            <a:off x="3571875" y="3214688"/>
            <a:ext cx="1428750"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tx1"/>
                </a:solidFill>
              </a:rPr>
              <a:t>CLOSY</a:t>
            </a:r>
            <a:r>
              <a:rPr lang="de-DE" dirty="0"/>
              <a:t>.</a:t>
            </a:r>
          </a:p>
        </p:txBody>
      </p:sp>
      <p:sp>
        <p:nvSpPr>
          <p:cNvPr id="21" name="Rechteck 20"/>
          <p:cNvSpPr/>
          <p:nvPr/>
        </p:nvSpPr>
        <p:spPr>
          <a:xfrm>
            <a:off x="3571875" y="4714875"/>
            <a:ext cx="1428750" cy="500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tx1"/>
                </a:solidFill>
              </a:rPr>
              <a:t>CLOSY</a:t>
            </a:r>
            <a:r>
              <a:rPr lang="de-DE" dirty="0"/>
              <a:t>.</a:t>
            </a:r>
          </a:p>
        </p:txBody>
      </p:sp>
      <p:sp>
        <p:nvSpPr>
          <p:cNvPr id="22" name="Rechteck 21"/>
          <p:cNvSpPr/>
          <p:nvPr/>
        </p:nvSpPr>
        <p:spPr>
          <a:xfrm>
            <a:off x="5429250" y="3000375"/>
            <a:ext cx="2143125"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err="1">
                <a:solidFill>
                  <a:schemeClr val="tx1"/>
                </a:solidFill>
              </a:rPr>
              <a:t>Tacquila</a:t>
            </a:r>
            <a:endParaRPr lang="de-DE" dirty="0">
              <a:solidFill>
                <a:schemeClr val="tx1"/>
              </a:solidFill>
            </a:endParaRPr>
          </a:p>
        </p:txBody>
      </p:sp>
      <p:sp>
        <p:nvSpPr>
          <p:cNvPr id="23" name="Rechteck 22"/>
          <p:cNvSpPr/>
          <p:nvPr/>
        </p:nvSpPr>
        <p:spPr>
          <a:xfrm>
            <a:off x="5429250" y="4500563"/>
            <a:ext cx="2143125"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err="1">
                <a:solidFill>
                  <a:schemeClr val="tx1"/>
                </a:solidFill>
              </a:rPr>
              <a:t>Tacquila</a:t>
            </a:r>
            <a:endParaRPr lang="de-DE" dirty="0">
              <a:solidFill>
                <a:schemeClr val="tx1"/>
              </a:solidFill>
            </a:endParaRPr>
          </a:p>
        </p:txBody>
      </p:sp>
      <p:sp>
        <p:nvSpPr>
          <p:cNvPr id="42000" name="Textfeld 23"/>
          <p:cNvSpPr txBox="1">
            <a:spLocks noChangeArrowheads="1"/>
          </p:cNvSpPr>
          <p:nvPr/>
        </p:nvSpPr>
        <p:spPr bwMode="auto">
          <a:xfrm>
            <a:off x="5429250" y="3357563"/>
            <a:ext cx="561975" cy="276225"/>
          </a:xfrm>
          <a:prstGeom prst="rect">
            <a:avLst/>
          </a:prstGeom>
          <a:noFill/>
          <a:ln w="9525">
            <a:noFill/>
            <a:miter lim="800000"/>
            <a:headEnd/>
            <a:tailEnd/>
          </a:ln>
        </p:spPr>
        <p:txBody>
          <a:bodyPr>
            <a:spAutoFit/>
          </a:bodyPr>
          <a:lstStyle/>
          <a:p>
            <a:r>
              <a:rPr lang="de-DE" sz="1200"/>
              <a:t>clk</a:t>
            </a:r>
          </a:p>
        </p:txBody>
      </p:sp>
      <p:sp>
        <p:nvSpPr>
          <p:cNvPr id="42001" name="Textfeld 24"/>
          <p:cNvSpPr txBox="1">
            <a:spLocks noChangeArrowheads="1"/>
          </p:cNvSpPr>
          <p:nvPr/>
        </p:nvSpPr>
        <p:spPr bwMode="auto">
          <a:xfrm>
            <a:off x="5429250" y="4857750"/>
            <a:ext cx="561975" cy="276225"/>
          </a:xfrm>
          <a:prstGeom prst="rect">
            <a:avLst/>
          </a:prstGeom>
          <a:noFill/>
          <a:ln w="9525">
            <a:noFill/>
            <a:miter lim="800000"/>
            <a:headEnd/>
            <a:tailEnd/>
          </a:ln>
        </p:spPr>
        <p:txBody>
          <a:bodyPr>
            <a:spAutoFit/>
          </a:bodyPr>
          <a:lstStyle/>
          <a:p>
            <a:r>
              <a:rPr lang="de-DE" sz="1200"/>
              <a:t>clk</a:t>
            </a:r>
          </a:p>
        </p:txBody>
      </p:sp>
      <p:sp>
        <p:nvSpPr>
          <p:cNvPr id="26" name="Pfeil nach rechts 25"/>
          <p:cNvSpPr/>
          <p:nvPr/>
        </p:nvSpPr>
        <p:spPr>
          <a:xfrm>
            <a:off x="1643063" y="3357563"/>
            <a:ext cx="428625"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7" name="Pfeil nach rechts 26"/>
          <p:cNvSpPr/>
          <p:nvPr/>
        </p:nvSpPr>
        <p:spPr>
          <a:xfrm>
            <a:off x="1643063" y="4929188"/>
            <a:ext cx="428625"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8" name="Pfeil nach rechts 27"/>
          <p:cNvSpPr/>
          <p:nvPr/>
        </p:nvSpPr>
        <p:spPr>
          <a:xfrm>
            <a:off x="3286125" y="3357563"/>
            <a:ext cx="28575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9" name="Pfeil nach rechts 28"/>
          <p:cNvSpPr/>
          <p:nvPr/>
        </p:nvSpPr>
        <p:spPr>
          <a:xfrm>
            <a:off x="3286125" y="4929188"/>
            <a:ext cx="28575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0" name="Pfeil nach rechts 29"/>
          <p:cNvSpPr/>
          <p:nvPr/>
        </p:nvSpPr>
        <p:spPr>
          <a:xfrm>
            <a:off x="5000625" y="4929188"/>
            <a:ext cx="428625"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1" name="Pfeil nach rechts 30"/>
          <p:cNvSpPr/>
          <p:nvPr/>
        </p:nvSpPr>
        <p:spPr>
          <a:xfrm>
            <a:off x="5000625" y="3429000"/>
            <a:ext cx="428625"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33" name="Form 32"/>
          <p:cNvCxnSpPr>
            <a:endCxn id="22" idx="3"/>
          </p:cNvCxnSpPr>
          <p:nvPr/>
        </p:nvCxnSpPr>
        <p:spPr>
          <a:xfrm rot="16200000" flipV="1">
            <a:off x="7536656" y="3464719"/>
            <a:ext cx="714375" cy="642938"/>
          </a:xfrm>
          <a:prstGeom prst="bentConnector2">
            <a:avLst/>
          </a:prstGeom>
          <a:ln>
            <a:solidFill>
              <a:srgbClr val="002060"/>
            </a:solidFill>
            <a:tailEnd type="arrow"/>
          </a:ln>
        </p:spPr>
        <p:style>
          <a:lnRef idx="3">
            <a:schemeClr val="dk1"/>
          </a:lnRef>
          <a:fillRef idx="0">
            <a:schemeClr val="dk1"/>
          </a:fillRef>
          <a:effectRef idx="2">
            <a:schemeClr val="dk1"/>
          </a:effectRef>
          <a:fontRef idx="minor">
            <a:schemeClr val="tx1"/>
          </a:fontRef>
        </p:style>
      </p:cxnSp>
      <p:cxnSp>
        <p:nvCxnSpPr>
          <p:cNvPr id="34" name="Form 33"/>
          <p:cNvCxnSpPr/>
          <p:nvPr/>
        </p:nvCxnSpPr>
        <p:spPr>
          <a:xfrm rot="10800000" flipV="1">
            <a:off x="7572375" y="4143375"/>
            <a:ext cx="1285875" cy="642938"/>
          </a:xfrm>
          <a:prstGeom prst="bentConnector3">
            <a:avLst>
              <a:gd name="adj1" fmla="val 50000"/>
            </a:avLst>
          </a:prstGeom>
          <a:ln>
            <a:solidFill>
              <a:srgbClr val="002060"/>
            </a:solidFill>
            <a:tailEnd type="arrow"/>
          </a:ln>
        </p:spPr>
        <p:style>
          <a:lnRef idx="3">
            <a:schemeClr val="dk1"/>
          </a:lnRef>
          <a:fillRef idx="0">
            <a:schemeClr val="dk1"/>
          </a:fillRef>
          <a:effectRef idx="2">
            <a:schemeClr val="dk1"/>
          </a:effectRef>
          <a:fontRef idx="minor">
            <a:schemeClr val="tx1"/>
          </a:fontRef>
        </p:style>
      </p:cxnSp>
      <p:sp>
        <p:nvSpPr>
          <p:cNvPr id="42010" name="Textfeld 36"/>
          <p:cNvSpPr txBox="1">
            <a:spLocks noChangeArrowheads="1"/>
          </p:cNvSpPr>
          <p:nvPr/>
        </p:nvSpPr>
        <p:spPr bwMode="auto">
          <a:xfrm>
            <a:off x="5000625" y="5572125"/>
            <a:ext cx="3929063" cy="830263"/>
          </a:xfrm>
          <a:prstGeom prst="rect">
            <a:avLst/>
          </a:prstGeom>
          <a:noFill/>
          <a:ln w="9525">
            <a:solidFill>
              <a:srgbClr val="002060"/>
            </a:solidFill>
            <a:miter lim="800000"/>
            <a:headEnd/>
            <a:tailEnd/>
          </a:ln>
        </p:spPr>
        <p:txBody>
          <a:bodyPr>
            <a:spAutoFit/>
          </a:bodyPr>
          <a:lstStyle/>
          <a:p>
            <a:r>
              <a:rPr lang="de-DE"/>
              <a:t>10 MHz Function generator</a:t>
            </a:r>
          </a:p>
          <a:p>
            <a:r>
              <a:rPr lang="de-DE"/>
              <a:t>‚Events‘ </a:t>
            </a:r>
          </a:p>
        </p:txBody>
      </p:sp>
      <p:cxnSp>
        <p:nvCxnSpPr>
          <p:cNvPr id="39" name="Gerade Verbindung 38"/>
          <p:cNvCxnSpPr/>
          <p:nvPr/>
        </p:nvCxnSpPr>
        <p:spPr>
          <a:xfrm rot="5400000">
            <a:off x="8143875" y="4857750"/>
            <a:ext cx="1428750" cy="0"/>
          </a:xfrm>
          <a:prstGeom prst="line">
            <a:avLst/>
          </a:prstGeom>
          <a:ln>
            <a:solidFill>
              <a:srgbClr val="002060"/>
            </a:solidFill>
          </a:ln>
        </p:spPr>
        <p:style>
          <a:lnRef idx="3">
            <a:schemeClr val="dk1"/>
          </a:lnRef>
          <a:fillRef idx="0">
            <a:schemeClr val="dk1"/>
          </a:fillRef>
          <a:effectRef idx="2">
            <a:schemeClr val="dk1"/>
          </a:effectRef>
          <a:fontRef idx="minor">
            <a:schemeClr val="tx1"/>
          </a:fontRef>
        </p:style>
      </p:cxnSp>
      <p:sp>
        <p:nvSpPr>
          <p:cNvPr id="42012" name="Textfeld 39"/>
          <p:cNvSpPr txBox="1">
            <a:spLocks noChangeArrowheads="1"/>
          </p:cNvSpPr>
          <p:nvPr/>
        </p:nvSpPr>
        <p:spPr bwMode="auto">
          <a:xfrm>
            <a:off x="7312025" y="3295650"/>
            <a:ext cx="561975" cy="276225"/>
          </a:xfrm>
          <a:prstGeom prst="rect">
            <a:avLst/>
          </a:prstGeom>
          <a:noFill/>
          <a:ln w="9525">
            <a:noFill/>
            <a:miter lim="800000"/>
            <a:headEnd/>
            <a:tailEnd/>
          </a:ln>
        </p:spPr>
        <p:txBody>
          <a:bodyPr>
            <a:spAutoFit/>
          </a:bodyPr>
          <a:lstStyle/>
          <a:p>
            <a:r>
              <a:rPr lang="de-DE" sz="1200"/>
              <a:t>#2</a:t>
            </a:r>
          </a:p>
        </p:txBody>
      </p:sp>
      <p:sp>
        <p:nvSpPr>
          <p:cNvPr id="42013" name="Textfeld 40"/>
          <p:cNvSpPr txBox="1">
            <a:spLocks noChangeArrowheads="1"/>
          </p:cNvSpPr>
          <p:nvPr/>
        </p:nvSpPr>
        <p:spPr bwMode="auto">
          <a:xfrm>
            <a:off x="7296150" y="4652963"/>
            <a:ext cx="561975" cy="276225"/>
          </a:xfrm>
          <a:prstGeom prst="rect">
            <a:avLst/>
          </a:prstGeom>
          <a:noFill/>
          <a:ln w="9525">
            <a:noFill/>
            <a:miter lim="800000"/>
            <a:headEnd/>
            <a:tailEnd/>
          </a:ln>
        </p:spPr>
        <p:txBody>
          <a:bodyPr>
            <a:spAutoFit/>
          </a:bodyPr>
          <a:lstStyle/>
          <a:p>
            <a:r>
              <a:rPr lang="de-DE" sz="1200"/>
              <a:t>#2</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ußzeilenplatzhalter 1"/>
          <p:cNvSpPr>
            <a:spLocks noGrp="1"/>
          </p:cNvSpPr>
          <p:nvPr>
            <p:ph type="ftr" sz="quarter" idx="10"/>
          </p:nvPr>
        </p:nvSpPr>
        <p:spPr>
          <a:noFill/>
        </p:spPr>
        <p:txBody>
          <a:bodyPr/>
          <a:lstStyle/>
          <a:p>
            <a:r>
              <a:rPr lang="en-US" smtClean="0"/>
              <a:t>H. Simon ● HIC4FAIR Giessen</a:t>
            </a:r>
            <a:endParaRPr lang="de-DE"/>
          </a:p>
        </p:txBody>
      </p:sp>
      <p:sp>
        <p:nvSpPr>
          <p:cNvPr id="43011" name="Titel 1"/>
          <p:cNvSpPr>
            <a:spLocks noGrp="1"/>
          </p:cNvSpPr>
          <p:nvPr>
            <p:ph type="title" idx="4294967295"/>
          </p:nvPr>
        </p:nvSpPr>
        <p:spPr>
          <a:xfrm>
            <a:off x="533400" y="357188"/>
            <a:ext cx="7772400" cy="1143000"/>
          </a:xfrm>
        </p:spPr>
        <p:txBody>
          <a:bodyPr/>
          <a:lstStyle/>
          <a:p>
            <a:pPr eaLnBrk="1" hangingPunct="1"/>
            <a:r>
              <a:rPr lang="de-DE" smtClean="0"/>
              <a:t>Result: Test Bench</a:t>
            </a:r>
          </a:p>
        </p:txBody>
      </p:sp>
      <p:pic>
        <p:nvPicPr>
          <p:cNvPr id="43012" name="Picture 2" descr="C:\Dokumente und Einstellungen\Haik\Desktop\DAQ\Pictures\SANY0861.JPG"/>
          <p:cNvPicPr>
            <a:picLocks noChangeAspect="1" noChangeArrowheads="1"/>
          </p:cNvPicPr>
          <p:nvPr/>
        </p:nvPicPr>
        <p:blipFill>
          <a:blip r:embed="rId2" cstate="print"/>
          <a:srcRect/>
          <a:stretch>
            <a:fillRect/>
          </a:stretch>
        </p:blipFill>
        <p:spPr bwMode="auto">
          <a:xfrm>
            <a:off x="642938" y="1571625"/>
            <a:ext cx="7286625" cy="4786313"/>
          </a:xfrm>
          <a:prstGeom prst="rect">
            <a:avLst/>
          </a:prstGeom>
          <a:noFill/>
          <a:ln w="9525">
            <a:noFill/>
            <a:miter lim="800000"/>
            <a:headEnd/>
            <a:tailEnd/>
          </a:ln>
        </p:spPr>
      </p:pic>
      <p:sp>
        <p:nvSpPr>
          <p:cNvPr id="6" name="Abgerundete rechteckige Legende 5"/>
          <p:cNvSpPr/>
          <p:nvPr/>
        </p:nvSpPr>
        <p:spPr>
          <a:xfrm>
            <a:off x="7572375" y="1143000"/>
            <a:ext cx="1357313" cy="785813"/>
          </a:xfrm>
          <a:prstGeom prst="wedgeRoundRectCallout">
            <a:avLst>
              <a:gd name="adj1" fmla="val -130498"/>
              <a:gd name="adj2" fmla="val 530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tx2"/>
                </a:solidFill>
              </a:rPr>
              <a:t>Karsten Koch</a:t>
            </a:r>
          </a:p>
        </p:txBody>
      </p:sp>
      <p:sp>
        <p:nvSpPr>
          <p:cNvPr id="10" name="Abgerundete rechteckige Legende 9"/>
          <p:cNvSpPr/>
          <p:nvPr/>
        </p:nvSpPr>
        <p:spPr>
          <a:xfrm>
            <a:off x="2000250" y="2000250"/>
            <a:ext cx="1285875" cy="1071563"/>
          </a:xfrm>
          <a:prstGeom prst="wedgeRoundRectCallout">
            <a:avLst>
              <a:gd name="adj1" fmla="val 77641"/>
              <a:gd name="adj2" fmla="val -31382"/>
              <a:gd name="adj3" fmla="val 16667"/>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tx2"/>
                </a:solidFill>
              </a:rPr>
              <a:t> </a:t>
            </a:r>
            <a:r>
              <a:rPr lang="de-DE" b="1" dirty="0">
                <a:solidFill>
                  <a:srgbClr val="FF0000"/>
                </a:solidFill>
              </a:rPr>
              <a:t>17ps </a:t>
            </a:r>
            <a:r>
              <a:rPr lang="de-DE" b="1" dirty="0" err="1">
                <a:solidFill>
                  <a:srgbClr val="FF0000"/>
                </a:solidFill>
              </a:rPr>
              <a:t>rms</a:t>
            </a:r>
            <a:r>
              <a:rPr lang="de-DE" b="1" dirty="0">
                <a:solidFill>
                  <a:srgbClr val="FF0000"/>
                </a:solidFill>
              </a:rPr>
              <a:t> </a:t>
            </a:r>
            <a:br>
              <a:rPr lang="de-DE" b="1" dirty="0">
                <a:solidFill>
                  <a:srgbClr val="FF0000"/>
                </a:solidFill>
              </a:rPr>
            </a:br>
            <a:r>
              <a:rPr lang="de-DE" b="1" dirty="0" err="1">
                <a:solidFill>
                  <a:srgbClr val="FF0000"/>
                </a:solidFill>
              </a:rPr>
              <a:t>ch-ch</a:t>
            </a:r>
            <a:endParaRPr lang="de-DE" b="1" dirty="0">
              <a:solidFill>
                <a:srgbClr val="FF0000"/>
              </a:solidFill>
            </a:endParaRPr>
          </a:p>
        </p:txBody>
      </p:sp>
      <p:sp>
        <p:nvSpPr>
          <p:cNvPr id="7" name="Textfeld 6"/>
          <p:cNvSpPr txBox="1"/>
          <p:nvPr/>
        </p:nvSpPr>
        <p:spPr>
          <a:xfrm>
            <a:off x="7162800" y="3429000"/>
            <a:ext cx="1981200" cy="1570038"/>
          </a:xfrm>
          <a:prstGeom prst="rect">
            <a:avLst/>
          </a:prstGeom>
          <a:solidFill>
            <a:schemeClr val="bg1">
              <a:lumMod val="95000"/>
            </a:schemeClr>
          </a:solidFill>
        </p:spPr>
        <p:txBody>
          <a:bodyPr wrap="none">
            <a:spAutoFit/>
          </a:bodyPr>
          <a:lstStyle/>
          <a:p>
            <a:pPr>
              <a:defRPr/>
            </a:pPr>
            <a:r>
              <a:rPr lang="de-DE" dirty="0" err="1"/>
              <a:t>Very</a:t>
            </a:r>
            <a:r>
              <a:rPr lang="de-DE" dirty="0"/>
              <a:t> </a:t>
            </a:r>
            <a:r>
              <a:rPr lang="de-DE" dirty="0" err="1"/>
              <a:t>good</a:t>
            </a:r>
            <a:endParaRPr lang="de-DE" dirty="0"/>
          </a:p>
          <a:p>
            <a:pPr>
              <a:defRPr/>
            </a:pPr>
            <a:r>
              <a:rPr lang="de-DE" dirty="0" err="1"/>
              <a:t>Stability</a:t>
            </a:r>
            <a:r>
              <a:rPr lang="de-DE" dirty="0"/>
              <a:t> !</a:t>
            </a:r>
          </a:p>
          <a:p>
            <a:pPr>
              <a:defRPr/>
            </a:pPr>
            <a:r>
              <a:rPr lang="de-DE" dirty="0">
                <a:solidFill>
                  <a:srgbClr val="FF0000"/>
                </a:solidFill>
              </a:rPr>
              <a:t>Drift </a:t>
            </a:r>
            <a:r>
              <a:rPr lang="de-DE" dirty="0" err="1">
                <a:solidFill>
                  <a:srgbClr val="FF0000"/>
                </a:solidFill>
              </a:rPr>
              <a:t>few</a:t>
            </a:r>
            <a:r>
              <a:rPr lang="de-DE" dirty="0">
                <a:solidFill>
                  <a:srgbClr val="FF0000"/>
                </a:solidFill>
              </a:rPr>
              <a:t> </a:t>
            </a:r>
            <a:r>
              <a:rPr lang="de-DE" dirty="0" err="1">
                <a:solidFill>
                  <a:srgbClr val="FF0000"/>
                </a:solidFill>
              </a:rPr>
              <a:t>ps</a:t>
            </a:r>
            <a:r>
              <a:rPr lang="de-DE" dirty="0">
                <a:solidFill>
                  <a:srgbClr val="FF0000"/>
                </a:solidFill>
              </a:rPr>
              <a:t>/</a:t>
            </a:r>
          </a:p>
          <a:p>
            <a:pPr>
              <a:defRPr/>
            </a:pPr>
            <a:r>
              <a:rPr lang="de-DE" dirty="0" err="1">
                <a:solidFill>
                  <a:srgbClr val="FF0000"/>
                </a:solidFill>
              </a:rPr>
              <a:t>few</a:t>
            </a:r>
            <a:r>
              <a:rPr lang="de-DE" dirty="0">
                <a:solidFill>
                  <a:srgbClr val="FF0000"/>
                </a:solidFill>
              </a:rPr>
              <a:t> </a:t>
            </a:r>
            <a:r>
              <a:rPr lang="de-DE" dirty="0" err="1">
                <a:solidFill>
                  <a:srgbClr val="FF0000"/>
                </a:solidFill>
              </a:rPr>
              <a:t>seconds</a:t>
            </a:r>
            <a:r>
              <a:rPr lang="de-DE" dirty="0">
                <a:solidFill>
                  <a:srgbClr val="FF0000"/>
                </a:solidFill>
              </a:rPr>
              <a:t> </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ußzeilenplatzhalter 1"/>
          <p:cNvSpPr>
            <a:spLocks noGrp="1"/>
          </p:cNvSpPr>
          <p:nvPr>
            <p:ph type="ftr" sz="quarter" idx="10"/>
          </p:nvPr>
        </p:nvSpPr>
        <p:spPr>
          <a:noFill/>
        </p:spPr>
        <p:txBody>
          <a:bodyPr/>
          <a:lstStyle/>
          <a:p>
            <a:r>
              <a:rPr lang="en-US" smtClean="0"/>
              <a:t>H. Simon ● HIC4FAIR Giessen</a:t>
            </a:r>
            <a:endParaRPr lang="de-DE"/>
          </a:p>
        </p:txBody>
      </p:sp>
      <p:sp>
        <p:nvSpPr>
          <p:cNvPr id="21507" name="Textfeld 2"/>
          <p:cNvSpPr txBox="1">
            <a:spLocks noChangeArrowheads="1"/>
          </p:cNvSpPr>
          <p:nvPr/>
        </p:nvSpPr>
        <p:spPr bwMode="auto">
          <a:xfrm>
            <a:off x="395288" y="692150"/>
            <a:ext cx="5083175" cy="523875"/>
          </a:xfrm>
          <a:prstGeom prst="rect">
            <a:avLst/>
          </a:prstGeom>
          <a:noFill/>
          <a:ln w="9525">
            <a:noFill/>
            <a:miter lim="800000"/>
            <a:headEnd/>
            <a:tailEnd/>
          </a:ln>
        </p:spPr>
        <p:txBody>
          <a:bodyPr wrap="none">
            <a:spAutoFit/>
          </a:bodyPr>
          <a:lstStyle/>
          <a:p>
            <a:r>
              <a:rPr lang="de-DE" sz="2800"/>
              <a:t>Tacquila system developments</a:t>
            </a:r>
          </a:p>
        </p:txBody>
      </p:sp>
      <p:sp>
        <p:nvSpPr>
          <p:cNvPr id="21508" name="Textfeld 3"/>
          <p:cNvSpPr txBox="1">
            <a:spLocks noChangeArrowheads="1"/>
          </p:cNvSpPr>
          <p:nvPr/>
        </p:nvSpPr>
        <p:spPr bwMode="auto">
          <a:xfrm>
            <a:off x="395288" y="1508125"/>
            <a:ext cx="4691062" cy="461963"/>
          </a:xfrm>
          <a:prstGeom prst="rect">
            <a:avLst/>
          </a:prstGeom>
          <a:noFill/>
          <a:ln w="9525">
            <a:noFill/>
            <a:miter lim="800000"/>
            <a:headEnd/>
            <a:tailEnd/>
          </a:ln>
        </p:spPr>
        <p:txBody>
          <a:bodyPr wrap="none">
            <a:spAutoFit/>
          </a:bodyPr>
          <a:lstStyle/>
          <a:p>
            <a:pPr>
              <a:buFont typeface="Arial" charset="0"/>
              <a:buChar char="•"/>
            </a:pPr>
            <a:r>
              <a:rPr lang="de-DE"/>
              <a:t> Further changes FEE </a:t>
            </a:r>
            <a:r>
              <a:rPr lang="de-DE">
                <a:sym typeface="Wingdings" pitchFamily="2" charset="2"/>
              </a:rPr>
              <a:t>(ongoing)</a:t>
            </a:r>
            <a:endParaRPr lang="de-DE"/>
          </a:p>
        </p:txBody>
      </p:sp>
      <p:pic>
        <p:nvPicPr>
          <p:cNvPr id="21509" name="Picture 2" descr="C:\Dokumente und Einstellungen\Haik\Desktop\Talks\20111017-Bucharest\NewTacquilaFEE\IMGP5671.JPG"/>
          <p:cNvPicPr>
            <a:picLocks noChangeAspect="1" noChangeArrowheads="1"/>
          </p:cNvPicPr>
          <p:nvPr/>
        </p:nvPicPr>
        <p:blipFill>
          <a:blip r:embed="rId2" cstate="print"/>
          <a:srcRect/>
          <a:stretch>
            <a:fillRect/>
          </a:stretch>
        </p:blipFill>
        <p:spPr bwMode="auto">
          <a:xfrm>
            <a:off x="0" y="2133600"/>
            <a:ext cx="5148263" cy="3160713"/>
          </a:xfrm>
          <a:prstGeom prst="rect">
            <a:avLst/>
          </a:prstGeom>
          <a:noFill/>
          <a:ln w="9525">
            <a:noFill/>
            <a:miter lim="800000"/>
            <a:headEnd/>
            <a:tailEnd/>
          </a:ln>
        </p:spPr>
      </p:pic>
      <p:sp>
        <p:nvSpPr>
          <p:cNvPr id="21510" name="Textfeld 11"/>
          <p:cNvSpPr txBox="1">
            <a:spLocks noChangeArrowheads="1"/>
          </p:cNvSpPr>
          <p:nvPr/>
        </p:nvSpPr>
        <p:spPr bwMode="auto">
          <a:xfrm>
            <a:off x="6084888" y="1533525"/>
            <a:ext cx="3154362" cy="3416300"/>
          </a:xfrm>
          <a:prstGeom prst="rect">
            <a:avLst/>
          </a:prstGeom>
          <a:noFill/>
          <a:ln w="9525">
            <a:noFill/>
            <a:miter lim="800000"/>
            <a:headEnd/>
            <a:tailEnd/>
          </a:ln>
        </p:spPr>
        <p:txBody>
          <a:bodyPr wrap="none">
            <a:spAutoFit/>
          </a:bodyPr>
          <a:lstStyle/>
          <a:p>
            <a:r>
              <a:rPr lang="de-DE"/>
              <a:t>Production run 2012</a:t>
            </a:r>
          </a:p>
          <a:p>
            <a:r>
              <a:rPr lang="de-DE">
                <a:sym typeface="Wingdings" pitchFamily="2" charset="2"/>
              </a:rPr>
              <a:t> NeuLAND test (ok)</a:t>
            </a:r>
            <a:endParaRPr lang="de-DE"/>
          </a:p>
          <a:p>
            <a:endParaRPr lang="de-DE"/>
          </a:p>
          <a:p>
            <a:r>
              <a:rPr lang="de-DE"/>
              <a:t>&amp; New Network </a:t>
            </a:r>
          </a:p>
          <a:p>
            <a:r>
              <a:rPr lang="de-DE"/>
              <a:t>Triplex Controler</a:t>
            </a:r>
          </a:p>
          <a:p>
            <a:endParaRPr lang="de-DE"/>
          </a:p>
          <a:p>
            <a:pPr>
              <a:buFont typeface="Wingdings" pitchFamily="2" charset="2"/>
              <a:buChar char="è"/>
            </a:pPr>
            <a:r>
              <a:rPr lang="de-DE">
                <a:sym typeface="Wingdings" pitchFamily="2" charset="2"/>
              </a:rPr>
              <a:t>Next step</a:t>
            </a:r>
          </a:p>
          <a:p>
            <a:r>
              <a:rPr lang="de-DE">
                <a:sym typeface="Wingdings" pitchFamily="2" charset="2"/>
              </a:rPr>
              <a:t>    FPGA TDC</a:t>
            </a:r>
          </a:p>
          <a:p>
            <a:r>
              <a:rPr lang="de-DE">
                <a:sym typeface="Wingdings" pitchFamily="2" charset="2"/>
              </a:rPr>
              <a:t>    (Talk: J. Taieb) </a:t>
            </a:r>
            <a:endParaRPr lang="de-DE"/>
          </a:p>
        </p:txBody>
      </p:sp>
      <p:pic>
        <p:nvPicPr>
          <p:cNvPr id="21511" name="Picture 2" descr="C:\Dokumente und Einstellungen\Haik\Desktop\20120718-R3BMeeting\tx1-r5_1329907.gif"/>
          <p:cNvPicPr>
            <a:picLocks noChangeAspect="1" noChangeArrowheads="1"/>
          </p:cNvPicPr>
          <p:nvPr/>
        </p:nvPicPr>
        <p:blipFill>
          <a:blip r:embed="rId3" cstate="print"/>
          <a:srcRect t="1868" b="72079"/>
          <a:stretch>
            <a:fillRect/>
          </a:stretch>
        </p:blipFill>
        <p:spPr bwMode="auto">
          <a:xfrm>
            <a:off x="4413250" y="4508500"/>
            <a:ext cx="4695825" cy="1719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0"/>
          <p:cNvSpPr txBox="1">
            <a:spLocks noChangeArrowheads="1"/>
          </p:cNvSpPr>
          <p:nvPr/>
        </p:nvSpPr>
        <p:spPr bwMode="auto">
          <a:xfrm>
            <a:off x="6443663" y="1916113"/>
            <a:ext cx="2644775" cy="2309812"/>
          </a:xfrm>
          <a:prstGeom prst="rect">
            <a:avLst/>
          </a:prstGeom>
          <a:noFill/>
          <a:ln w="9525">
            <a:noFill/>
            <a:miter lim="800000"/>
            <a:headEnd/>
            <a:tailEnd/>
          </a:ln>
        </p:spPr>
        <p:txBody>
          <a:bodyPr wrap="none">
            <a:spAutoFit/>
          </a:bodyPr>
          <a:lstStyle/>
          <a:p>
            <a:r>
              <a:rPr lang="de-DE"/>
              <a:t>QDC </a:t>
            </a:r>
          </a:p>
          <a:p>
            <a:endParaRPr lang="de-DE"/>
          </a:p>
          <a:p>
            <a:r>
              <a:rPr lang="de-DE"/>
              <a:t> </a:t>
            </a:r>
          </a:p>
          <a:p>
            <a:r>
              <a:rPr lang="de-DE">
                <a:sym typeface="Wingdings" pitchFamily="2" charset="2"/>
              </a:rPr>
              <a:t></a:t>
            </a:r>
            <a:r>
              <a:rPr lang="de-DE"/>
              <a:t>ADC Reference</a:t>
            </a:r>
          </a:p>
          <a:p>
            <a:r>
              <a:rPr lang="de-DE"/>
              <a:t>Voltage change</a:t>
            </a:r>
          </a:p>
          <a:p>
            <a:r>
              <a:rPr lang="de-DE" b="1">
                <a:solidFill>
                  <a:srgbClr val="FF0000"/>
                </a:solidFill>
              </a:rPr>
              <a:t>*2.5</a:t>
            </a:r>
          </a:p>
        </p:txBody>
      </p:sp>
      <p:sp>
        <p:nvSpPr>
          <p:cNvPr id="22531" name="Fußzeilenplatzhalter 3"/>
          <p:cNvSpPr>
            <a:spLocks noGrp="1"/>
          </p:cNvSpPr>
          <p:nvPr>
            <p:ph type="ftr" sz="quarter" idx="10"/>
          </p:nvPr>
        </p:nvSpPr>
        <p:spPr>
          <a:noFill/>
        </p:spPr>
        <p:txBody>
          <a:bodyPr/>
          <a:lstStyle/>
          <a:p>
            <a:r>
              <a:rPr lang="en-US" smtClean="0"/>
              <a:t>H. Simon ● HIC4FAIR Giessen</a:t>
            </a:r>
            <a:endParaRPr lang="en-US"/>
          </a:p>
        </p:txBody>
      </p:sp>
      <p:sp>
        <p:nvSpPr>
          <p:cNvPr id="22532" name="Rectangle 2"/>
          <p:cNvSpPr>
            <a:spLocks noGrp="1" noChangeArrowheads="1"/>
          </p:cNvSpPr>
          <p:nvPr>
            <p:ph type="title"/>
          </p:nvPr>
        </p:nvSpPr>
        <p:spPr>
          <a:xfrm>
            <a:off x="457200" y="414338"/>
            <a:ext cx="8229600" cy="1143000"/>
          </a:xfrm>
        </p:spPr>
        <p:txBody>
          <a:bodyPr anchor="t"/>
          <a:lstStyle/>
          <a:p>
            <a:pPr eaLnBrk="1" hangingPunct="1"/>
            <a:r>
              <a:rPr lang="de-DE" smtClean="0"/>
              <a:t>FEC (Front End Card) changes </a:t>
            </a:r>
            <a:r>
              <a:rPr lang="de-DE" smtClean="0">
                <a:sym typeface="Wingdings" pitchFamily="2" charset="2"/>
              </a:rPr>
              <a:t> </a:t>
            </a:r>
            <a:br>
              <a:rPr lang="de-DE" smtClean="0">
                <a:sym typeface="Wingdings" pitchFamily="2" charset="2"/>
              </a:rPr>
            </a:br>
            <a:r>
              <a:rPr lang="de-DE" smtClean="0">
                <a:sym typeface="Wingdings" pitchFamily="2" charset="2"/>
              </a:rPr>
              <a:t>( </a:t>
            </a:r>
            <a:r>
              <a:rPr lang="de-DE" smtClean="0">
                <a:solidFill>
                  <a:srgbClr val="FF0000"/>
                </a:solidFill>
                <a:sym typeface="Wingdings" pitchFamily="2" charset="2"/>
              </a:rPr>
              <a:t>1V  150mV</a:t>
            </a:r>
            <a:r>
              <a:rPr lang="de-DE" smtClean="0">
                <a:sym typeface="Wingdings" pitchFamily="2" charset="2"/>
              </a:rPr>
              <a:t>) </a:t>
            </a:r>
            <a:r>
              <a:rPr lang="de-DE" smtClean="0"/>
              <a:t> </a:t>
            </a:r>
          </a:p>
        </p:txBody>
      </p:sp>
      <p:pic>
        <p:nvPicPr>
          <p:cNvPr id="22533" name="Picture 3" descr="20060214-Tacquila-Ciobanu-Board_1"/>
          <p:cNvPicPr>
            <a:picLocks noChangeAspect="1" noChangeArrowheads="1"/>
          </p:cNvPicPr>
          <p:nvPr/>
        </p:nvPicPr>
        <p:blipFill>
          <a:blip r:embed="rId2" cstate="print"/>
          <a:srcRect l="5217" r="52168" b="66600"/>
          <a:stretch>
            <a:fillRect/>
          </a:stretch>
        </p:blipFill>
        <p:spPr bwMode="auto">
          <a:xfrm>
            <a:off x="0" y="1484313"/>
            <a:ext cx="6108700" cy="5289550"/>
          </a:xfrm>
          <a:prstGeom prst="rect">
            <a:avLst/>
          </a:prstGeom>
          <a:noFill/>
          <a:ln w="9525">
            <a:noFill/>
            <a:miter lim="800000"/>
            <a:headEnd/>
            <a:tailEnd/>
          </a:ln>
        </p:spPr>
      </p:pic>
      <p:sp>
        <p:nvSpPr>
          <p:cNvPr id="22534" name="Oval 4"/>
          <p:cNvSpPr>
            <a:spLocks noChangeArrowheads="1"/>
          </p:cNvSpPr>
          <p:nvPr/>
        </p:nvSpPr>
        <p:spPr bwMode="auto">
          <a:xfrm>
            <a:off x="2095500" y="2184400"/>
            <a:ext cx="787400" cy="2311400"/>
          </a:xfrm>
          <a:prstGeom prst="ellipse">
            <a:avLst/>
          </a:prstGeom>
          <a:noFill/>
          <a:ln w="38100">
            <a:solidFill>
              <a:srgbClr val="0000FF"/>
            </a:solidFill>
            <a:round/>
            <a:headEnd/>
            <a:tailEnd/>
          </a:ln>
        </p:spPr>
        <p:txBody>
          <a:bodyPr anchor="ctr">
            <a:spAutoFit/>
          </a:bodyPr>
          <a:lstStyle/>
          <a:p>
            <a:endParaRPr lang="de-DE"/>
          </a:p>
        </p:txBody>
      </p:sp>
      <p:sp>
        <p:nvSpPr>
          <p:cNvPr id="22535" name="Oval 5"/>
          <p:cNvSpPr>
            <a:spLocks noChangeArrowheads="1"/>
          </p:cNvSpPr>
          <p:nvPr/>
        </p:nvSpPr>
        <p:spPr bwMode="auto">
          <a:xfrm>
            <a:off x="3327400" y="3992563"/>
            <a:ext cx="1511300" cy="1524000"/>
          </a:xfrm>
          <a:prstGeom prst="ellipse">
            <a:avLst/>
          </a:prstGeom>
          <a:noFill/>
          <a:ln w="38100">
            <a:solidFill>
              <a:srgbClr val="0000FF"/>
            </a:solidFill>
            <a:round/>
            <a:headEnd/>
            <a:tailEnd/>
          </a:ln>
        </p:spPr>
        <p:txBody>
          <a:bodyPr wrap="none" anchor="ctr">
            <a:spAutoFit/>
          </a:bodyPr>
          <a:lstStyle/>
          <a:p>
            <a:endParaRPr lang="de-DE"/>
          </a:p>
        </p:txBody>
      </p:sp>
      <p:sp>
        <p:nvSpPr>
          <p:cNvPr id="22536" name="AutoShape 6"/>
          <p:cNvSpPr>
            <a:spLocks noChangeArrowheads="1"/>
          </p:cNvSpPr>
          <p:nvPr/>
        </p:nvSpPr>
        <p:spPr bwMode="auto">
          <a:xfrm>
            <a:off x="101600" y="3365500"/>
            <a:ext cx="622300" cy="533400"/>
          </a:xfrm>
          <a:prstGeom prst="rightArrow">
            <a:avLst>
              <a:gd name="adj1" fmla="val 50000"/>
              <a:gd name="adj2" fmla="val 29167"/>
            </a:avLst>
          </a:prstGeom>
          <a:solidFill>
            <a:srgbClr val="FFB34C"/>
          </a:solidFill>
          <a:ln w="9525">
            <a:noFill/>
            <a:miter lim="800000"/>
            <a:headEnd/>
            <a:tailEnd/>
          </a:ln>
        </p:spPr>
        <p:txBody>
          <a:bodyPr anchor="ctr">
            <a:spAutoFit/>
          </a:bodyPr>
          <a:lstStyle/>
          <a:p>
            <a:endParaRPr lang="de-DE"/>
          </a:p>
        </p:txBody>
      </p:sp>
      <p:sp>
        <p:nvSpPr>
          <p:cNvPr id="22537" name="AutoShape 7"/>
          <p:cNvSpPr>
            <a:spLocks noChangeArrowheads="1"/>
          </p:cNvSpPr>
          <p:nvPr/>
        </p:nvSpPr>
        <p:spPr bwMode="auto">
          <a:xfrm>
            <a:off x="6553200" y="4127500"/>
            <a:ext cx="660400" cy="533400"/>
          </a:xfrm>
          <a:prstGeom prst="rightArrow">
            <a:avLst>
              <a:gd name="adj1" fmla="val 50000"/>
              <a:gd name="adj2" fmla="val 30952"/>
            </a:avLst>
          </a:prstGeom>
          <a:solidFill>
            <a:srgbClr val="FFB34C"/>
          </a:solidFill>
          <a:ln w="9525">
            <a:noFill/>
            <a:miter lim="800000"/>
            <a:headEnd/>
            <a:tailEnd/>
          </a:ln>
        </p:spPr>
        <p:txBody>
          <a:bodyPr wrap="none" anchor="ctr">
            <a:spAutoFit/>
          </a:bodyPr>
          <a:lstStyle/>
          <a:p>
            <a:endParaRPr lang="de-DE"/>
          </a:p>
        </p:txBody>
      </p:sp>
      <p:sp>
        <p:nvSpPr>
          <p:cNvPr id="22538" name="AutoShape 8"/>
          <p:cNvSpPr>
            <a:spLocks noChangeArrowheads="1"/>
          </p:cNvSpPr>
          <p:nvPr/>
        </p:nvSpPr>
        <p:spPr bwMode="auto">
          <a:xfrm>
            <a:off x="6565900" y="2535238"/>
            <a:ext cx="660400" cy="533400"/>
          </a:xfrm>
          <a:prstGeom prst="rightArrow">
            <a:avLst>
              <a:gd name="adj1" fmla="val 50000"/>
              <a:gd name="adj2" fmla="val 30952"/>
            </a:avLst>
          </a:prstGeom>
          <a:solidFill>
            <a:srgbClr val="FFB34C"/>
          </a:solidFill>
          <a:ln w="9525">
            <a:noFill/>
            <a:miter lim="800000"/>
            <a:headEnd/>
            <a:tailEnd/>
          </a:ln>
        </p:spPr>
        <p:txBody>
          <a:bodyPr wrap="none" anchor="ctr">
            <a:spAutoFit/>
          </a:bodyPr>
          <a:lstStyle/>
          <a:p>
            <a:endParaRPr lang="de-DE"/>
          </a:p>
        </p:txBody>
      </p:sp>
      <p:sp>
        <p:nvSpPr>
          <p:cNvPr id="22539" name="Text Box 9"/>
          <p:cNvSpPr txBox="1">
            <a:spLocks noChangeArrowheads="1"/>
          </p:cNvSpPr>
          <p:nvPr/>
        </p:nvSpPr>
        <p:spPr bwMode="auto">
          <a:xfrm>
            <a:off x="6664325" y="4633913"/>
            <a:ext cx="339725" cy="427037"/>
          </a:xfrm>
          <a:prstGeom prst="rect">
            <a:avLst/>
          </a:prstGeom>
          <a:noFill/>
          <a:ln w="9525">
            <a:noFill/>
            <a:miter lim="800000"/>
            <a:headEnd/>
            <a:tailEnd/>
          </a:ln>
        </p:spPr>
        <p:txBody>
          <a:bodyPr wrap="none">
            <a:spAutoFit/>
          </a:bodyPr>
          <a:lstStyle/>
          <a:p>
            <a:r>
              <a:rPr lang="de-DE"/>
              <a:t>T</a:t>
            </a:r>
          </a:p>
        </p:txBody>
      </p:sp>
      <p:sp>
        <p:nvSpPr>
          <p:cNvPr id="22540" name="AutoShape 11"/>
          <p:cNvSpPr>
            <a:spLocks noChangeArrowheads="1"/>
          </p:cNvSpPr>
          <p:nvPr/>
        </p:nvSpPr>
        <p:spPr bwMode="auto">
          <a:xfrm>
            <a:off x="165100" y="1397000"/>
            <a:ext cx="1320800" cy="571500"/>
          </a:xfrm>
          <a:prstGeom prst="wedgeRectCallout">
            <a:avLst>
              <a:gd name="adj1" fmla="val 105889"/>
              <a:gd name="adj2" fmla="val 123889"/>
            </a:avLst>
          </a:prstGeom>
          <a:solidFill>
            <a:srgbClr val="FFB34C"/>
          </a:solidFill>
          <a:ln w="9525">
            <a:noFill/>
            <a:miter lim="800000"/>
            <a:headEnd/>
            <a:tailEnd/>
          </a:ln>
        </p:spPr>
        <p:txBody>
          <a:bodyPr/>
          <a:lstStyle/>
          <a:p>
            <a:pPr algn="ctr"/>
            <a:endParaRPr lang="en-US"/>
          </a:p>
        </p:txBody>
      </p:sp>
      <p:sp>
        <p:nvSpPr>
          <p:cNvPr id="22541" name="Text Box 12"/>
          <p:cNvSpPr txBox="1">
            <a:spLocks noChangeArrowheads="1"/>
          </p:cNvSpPr>
          <p:nvPr/>
        </p:nvSpPr>
        <p:spPr bwMode="auto">
          <a:xfrm>
            <a:off x="225425" y="1431925"/>
            <a:ext cx="1860550" cy="461963"/>
          </a:xfrm>
          <a:prstGeom prst="rect">
            <a:avLst/>
          </a:prstGeom>
          <a:noFill/>
          <a:ln w="9525">
            <a:noFill/>
            <a:miter lim="800000"/>
            <a:headEnd/>
            <a:tailEnd/>
          </a:ln>
        </p:spPr>
        <p:txBody>
          <a:bodyPr wrap="none">
            <a:spAutoFit/>
          </a:bodyPr>
          <a:lstStyle/>
          <a:p>
            <a:r>
              <a:rPr lang="de-DE"/>
              <a:t>Splitter     </a:t>
            </a:r>
            <a:r>
              <a:rPr lang="de-DE" b="1">
                <a:solidFill>
                  <a:srgbClr val="FF0000"/>
                </a:solidFill>
              </a:rPr>
              <a:t>*3</a:t>
            </a:r>
          </a:p>
        </p:txBody>
      </p:sp>
      <p:sp>
        <p:nvSpPr>
          <p:cNvPr id="22542" name="AutoShape 13"/>
          <p:cNvSpPr>
            <a:spLocks noChangeArrowheads="1"/>
          </p:cNvSpPr>
          <p:nvPr/>
        </p:nvSpPr>
        <p:spPr bwMode="auto">
          <a:xfrm>
            <a:off x="6515100" y="5334000"/>
            <a:ext cx="2006600" cy="1016000"/>
          </a:xfrm>
          <a:prstGeom prst="wedgeRectCallout">
            <a:avLst>
              <a:gd name="adj1" fmla="val -138685"/>
              <a:gd name="adj2" fmla="val -97500"/>
            </a:avLst>
          </a:prstGeom>
          <a:solidFill>
            <a:srgbClr val="FFB34C"/>
          </a:solidFill>
          <a:ln w="9525">
            <a:noFill/>
            <a:miter lim="800000"/>
            <a:headEnd/>
            <a:tailEnd/>
          </a:ln>
        </p:spPr>
        <p:txBody>
          <a:bodyPr/>
          <a:lstStyle/>
          <a:p>
            <a:pPr algn="ctr"/>
            <a:endParaRPr lang="en-US"/>
          </a:p>
        </p:txBody>
      </p:sp>
      <p:sp>
        <p:nvSpPr>
          <p:cNvPr id="22543" name="Text Box 14"/>
          <p:cNvSpPr txBox="1">
            <a:spLocks noChangeArrowheads="1"/>
          </p:cNvSpPr>
          <p:nvPr/>
        </p:nvSpPr>
        <p:spPr bwMode="auto">
          <a:xfrm>
            <a:off x="6443663" y="5434013"/>
            <a:ext cx="1808162" cy="762000"/>
          </a:xfrm>
          <a:prstGeom prst="rect">
            <a:avLst/>
          </a:prstGeom>
          <a:noFill/>
          <a:ln w="9525">
            <a:noFill/>
            <a:miter lim="800000"/>
            <a:headEnd/>
            <a:tailEnd/>
          </a:ln>
        </p:spPr>
        <p:txBody>
          <a:bodyPr wrap="none">
            <a:spAutoFit/>
          </a:bodyPr>
          <a:lstStyle/>
          <a:p>
            <a:r>
              <a:rPr lang="de-DE"/>
              <a:t> Discriminator</a:t>
            </a:r>
          </a:p>
          <a:p>
            <a:r>
              <a:rPr lang="de-DE"/>
              <a:t>(leading edge)</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1B8A1588-D8B4-4359-9AC0-072DDE633938}" type="slidenum">
              <a:rPr lang="en-US" sz="1400"/>
              <a:pPr algn="r"/>
              <a:t>3</a:t>
            </a:fld>
            <a:endParaRPr lang="en-US" sz="1400"/>
          </a:p>
        </p:txBody>
      </p:sp>
      <p:pic>
        <p:nvPicPr>
          <p:cNvPr id="35844" name="Picture 2"/>
          <p:cNvPicPr>
            <a:picLocks noChangeAspect="1" noChangeArrowheads="1"/>
          </p:cNvPicPr>
          <p:nvPr/>
        </p:nvPicPr>
        <p:blipFill>
          <a:blip r:embed="rId2" cstate="print"/>
          <a:srcRect l="21875" t="14000" r="25000" b="13000"/>
          <a:stretch>
            <a:fillRect/>
          </a:stretch>
        </p:blipFill>
        <p:spPr bwMode="auto">
          <a:xfrm>
            <a:off x="-36513" y="1520825"/>
            <a:ext cx="5322888" cy="4572000"/>
          </a:xfrm>
          <a:prstGeom prst="rect">
            <a:avLst/>
          </a:prstGeom>
          <a:noFill/>
          <a:ln w="9525">
            <a:noFill/>
            <a:miter lim="800000"/>
            <a:headEnd/>
            <a:tailEnd/>
          </a:ln>
        </p:spPr>
      </p:pic>
      <p:sp>
        <p:nvSpPr>
          <p:cNvPr id="8" name="Rectangle 7"/>
          <p:cNvSpPr/>
          <p:nvPr/>
        </p:nvSpPr>
        <p:spPr>
          <a:xfrm>
            <a:off x="4800600" y="1651000"/>
            <a:ext cx="7620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846" name="TextBox 8"/>
          <p:cNvSpPr txBox="1">
            <a:spLocks noChangeArrowheads="1"/>
          </p:cNvSpPr>
          <p:nvPr/>
        </p:nvSpPr>
        <p:spPr bwMode="auto">
          <a:xfrm>
            <a:off x="5257800" y="1597025"/>
            <a:ext cx="3886200" cy="3786188"/>
          </a:xfrm>
          <a:prstGeom prst="rect">
            <a:avLst/>
          </a:prstGeom>
          <a:noFill/>
          <a:ln w="9525">
            <a:noFill/>
            <a:miter lim="800000"/>
            <a:headEnd/>
            <a:tailEnd/>
          </a:ln>
        </p:spPr>
        <p:txBody>
          <a:bodyPr>
            <a:spAutoFit/>
          </a:bodyPr>
          <a:lstStyle/>
          <a:p>
            <a:r>
              <a:rPr lang="en-GB" dirty="0"/>
              <a:t>Two parallel data flows</a:t>
            </a:r>
          </a:p>
          <a:p>
            <a:endParaRPr lang="en-GB" dirty="0"/>
          </a:p>
          <a:p>
            <a:r>
              <a:rPr lang="en-GB" dirty="0"/>
              <a:t>AGATA needs Tracking information for Doppler correction</a:t>
            </a:r>
          </a:p>
          <a:p>
            <a:endParaRPr lang="en-GB" dirty="0"/>
          </a:p>
          <a:p>
            <a:r>
              <a:rPr lang="en-GB" dirty="0"/>
              <a:t>FRS needs Gamma data to optimize beam</a:t>
            </a:r>
          </a:p>
          <a:p>
            <a:endParaRPr lang="en-GB" dirty="0"/>
          </a:p>
          <a:p>
            <a:r>
              <a:rPr lang="en-GB" dirty="0">
                <a:solidFill>
                  <a:srgbClr val="FF0000"/>
                </a:solidFill>
              </a:rPr>
              <a:t>Common time stamps</a:t>
            </a:r>
          </a:p>
        </p:txBody>
      </p:sp>
      <p:sp>
        <p:nvSpPr>
          <p:cNvPr id="35847" name="Rechteck 8"/>
          <p:cNvSpPr>
            <a:spLocks noChangeArrowheads="1"/>
          </p:cNvSpPr>
          <p:nvPr/>
        </p:nvSpPr>
        <p:spPr bwMode="auto">
          <a:xfrm>
            <a:off x="34925" y="476250"/>
            <a:ext cx="8497888" cy="830997"/>
          </a:xfrm>
          <a:prstGeom prst="rect">
            <a:avLst/>
          </a:prstGeom>
          <a:noFill/>
          <a:ln w="9525">
            <a:noFill/>
            <a:miter lim="800000"/>
            <a:headEnd/>
            <a:tailEnd/>
          </a:ln>
        </p:spPr>
        <p:txBody>
          <a:bodyPr>
            <a:spAutoFit/>
          </a:bodyPr>
          <a:lstStyle/>
          <a:p>
            <a:r>
              <a:rPr lang="en-US" sz="2800" b="1" dirty="0" smtClean="0">
                <a:solidFill>
                  <a:schemeClr val="accent2"/>
                </a:solidFill>
              </a:rPr>
              <a:t>AGATA </a:t>
            </a:r>
            <a:r>
              <a:rPr lang="en-US" sz="2800" b="1" dirty="0">
                <a:solidFill>
                  <a:schemeClr val="accent2"/>
                </a:solidFill>
              </a:rPr>
              <a:t>coupling – data flow </a:t>
            </a:r>
            <a:r>
              <a:rPr lang="en-US" sz="2800" b="1" dirty="0" smtClean="0">
                <a:solidFill>
                  <a:schemeClr val="accent2"/>
                </a:solidFill>
              </a:rPr>
              <a:t>merging/coupling</a:t>
            </a:r>
          </a:p>
          <a:p>
            <a:r>
              <a:rPr lang="en-US" sz="2000" b="1" dirty="0" smtClean="0">
                <a:solidFill>
                  <a:schemeClr val="accent2"/>
                </a:solidFill>
              </a:rPr>
              <a:t>N. </a:t>
            </a:r>
            <a:r>
              <a:rPr lang="en-US" sz="2000" b="1" dirty="0" err="1" smtClean="0">
                <a:solidFill>
                  <a:schemeClr val="accent2"/>
                </a:solidFill>
              </a:rPr>
              <a:t>Kurz</a:t>
            </a:r>
            <a:r>
              <a:rPr lang="en-US" sz="2000" b="1" dirty="0" smtClean="0">
                <a:solidFill>
                  <a:schemeClr val="accent2"/>
                </a:solidFill>
              </a:rPr>
              <a:t>, S. </a:t>
            </a:r>
            <a:r>
              <a:rPr lang="en-US" sz="2000" b="1" dirty="0" err="1" smtClean="0">
                <a:solidFill>
                  <a:schemeClr val="accent2"/>
                </a:solidFill>
              </a:rPr>
              <a:t>Pietri</a:t>
            </a:r>
            <a:r>
              <a:rPr lang="en-US" sz="2000" b="1" dirty="0" smtClean="0">
                <a:solidFill>
                  <a:schemeClr val="accent2"/>
                </a:solidFill>
              </a:rPr>
              <a:t>,  H. </a:t>
            </a:r>
            <a:r>
              <a:rPr lang="en-US" sz="2000" b="1" dirty="0" err="1" smtClean="0">
                <a:solidFill>
                  <a:schemeClr val="accent2"/>
                </a:solidFill>
              </a:rPr>
              <a:t>Schaffner</a:t>
            </a:r>
            <a:r>
              <a:rPr lang="en-US" sz="2000" b="1" dirty="0" smtClean="0">
                <a:solidFill>
                  <a:schemeClr val="accent2"/>
                </a:solidFill>
              </a:rPr>
              <a:t>, X. </a:t>
            </a:r>
            <a:r>
              <a:rPr lang="en-US" sz="2000" b="1" dirty="0" err="1" smtClean="0">
                <a:solidFill>
                  <a:schemeClr val="accent2"/>
                </a:solidFill>
              </a:rPr>
              <a:t>Grawe</a:t>
            </a:r>
            <a:endParaRPr lang="de-DE" sz="2000" b="1" dirty="0">
              <a:solidFill>
                <a:schemeClr val="accent2"/>
              </a:solidFill>
            </a:endParaRPr>
          </a:p>
        </p:txBody>
      </p:sp>
      <p:sp>
        <p:nvSpPr>
          <p:cNvPr id="35848" name="Fußzeilenplatzhalter 8"/>
          <p:cNvSpPr>
            <a:spLocks noGrp="1"/>
          </p:cNvSpPr>
          <p:nvPr>
            <p:ph type="ftr" sz="quarter" idx="10"/>
          </p:nvPr>
        </p:nvSpPr>
        <p:spPr>
          <a:xfrm>
            <a:off x="1187624" y="6453336"/>
            <a:ext cx="6642100" cy="288925"/>
          </a:xfrm>
          <a:noFill/>
        </p:spPr>
        <p:txBody>
          <a:bodyPr/>
          <a:lstStyle/>
          <a:p>
            <a:r>
              <a:rPr lang="en-US" smtClean="0"/>
              <a:t>H. Simon ● HIC4FAIR Giessen</a:t>
            </a:r>
            <a:endParaRPr lang="de-DE" dirty="0" smtClean="0"/>
          </a:p>
        </p:txBody>
      </p:sp>
    </p:spTree>
    <p:extLst>
      <p:ext uri="{BB962C8B-B14F-4D97-AF65-F5344CB8AC3E}">
        <p14:creationId xmlns:p14="http://schemas.microsoft.com/office/powerpoint/2010/main" val="3207222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a:xfrm>
            <a:off x="0" y="-315913"/>
            <a:ext cx="9144000" cy="1944688"/>
          </a:xfrm>
          <a:solidFill>
            <a:srgbClr val="777777"/>
          </a:solidFill>
        </p:spPr>
        <p:txBody>
          <a:bodyPr/>
          <a:lstStyle/>
          <a:p>
            <a:pPr eaLnBrk="1" hangingPunct="1">
              <a:defRPr/>
            </a:pPr>
            <a:r>
              <a:rPr lang="en-US" dirty="0" smtClean="0">
                <a:solidFill>
                  <a:srgbClr val="FFC000"/>
                </a:solidFill>
                <a:effectLst>
                  <a:outerShdw blurRad="38100" dist="38100" dir="2700000" algn="tl">
                    <a:srgbClr val="000000">
                      <a:alpha val="43137"/>
                    </a:srgbClr>
                  </a:outerShdw>
                </a:effectLst>
              </a:rPr>
              <a:t> </a:t>
            </a:r>
            <a:br>
              <a:rPr lang="en-US" dirty="0" smtClean="0">
                <a:solidFill>
                  <a:srgbClr val="FFC000"/>
                </a:solidFill>
                <a:effectLst>
                  <a:outerShdw blurRad="38100" dist="38100" dir="2700000" algn="tl">
                    <a:srgbClr val="000000">
                      <a:alpha val="43137"/>
                    </a:srgbClr>
                  </a:outerShdw>
                </a:effectLst>
              </a:rPr>
            </a:br>
            <a:r>
              <a:rPr lang="en-US" dirty="0" err="1" smtClean="0">
                <a:solidFill>
                  <a:srgbClr val="FFC000"/>
                </a:solidFill>
                <a:effectLst>
                  <a:outerShdw blurRad="38100" dist="38100" dir="2700000" algn="tl">
                    <a:srgbClr val="000000">
                      <a:alpha val="43137"/>
                    </a:srgbClr>
                  </a:outerShdw>
                </a:effectLst>
              </a:rPr>
              <a:t>BuTiS</a:t>
            </a:r>
            <a:r>
              <a:rPr lang="en-US" dirty="0" smtClean="0">
                <a:solidFill>
                  <a:srgbClr val="FFC000"/>
                </a:solidFill>
                <a:effectLst>
                  <a:outerShdw blurRad="38100" dist="38100" dir="2700000" algn="tl">
                    <a:srgbClr val="000000">
                      <a:alpha val="43137"/>
                    </a:srgbClr>
                  </a:outerShdw>
                </a:effectLst>
              </a:rPr>
              <a:t> status</a:t>
            </a:r>
            <a:br>
              <a:rPr lang="en-US" dirty="0" smtClean="0">
                <a:solidFill>
                  <a:srgbClr val="FFC000"/>
                </a:solidFill>
                <a:effectLst>
                  <a:outerShdw blurRad="38100" dist="38100" dir="2700000" algn="tl">
                    <a:srgbClr val="000000">
                      <a:alpha val="43137"/>
                    </a:srgbClr>
                  </a:outerShdw>
                </a:effectLst>
              </a:rPr>
            </a:br>
            <a:r>
              <a:rPr lang="en-US" dirty="0" smtClean="0">
                <a:solidFill>
                  <a:srgbClr val="FFC000"/>
                </a:solidFill>
                <a:effectLst>
                  <a:outerShdw blurRad="38100" dist="38100" dir="2700000" algn="tl">
                    <a:srgbClr val="000000">
                      <a:alpha val="43137"/>
                    </a:srgbClr>
                  </a:outerShdw>
                </a:effectLst>
              </a:rPr>
              <a:t/>
            </a:r>
            <a:br>
              <a:rPr lang="en-US" dirty="0" smtClean="0">
                <a:solidFill>
                  <a:srgbClr val="FFC000"/>
                </a:solidFill>
                <a:effectLst>
                  <a:outerShdw blurRad="38100" dist="38100" dir="2700000" algn="tl">
                    <a:srgbClr val="000000">
                      <a:alpha val="43137"/>
                    </a:srgbClr>
                  </a:outerShdw>
                </a:effectLst>
              </a:rPr>
            </a:br>
            <a:r>
              <a:rPr lang="en-US" dirty="0" smtClean="0">
                <a:solidFill>
                  <a:srgbClr val="FFC000"/>
                </a:solidFill>
                <a:effectLst>
                  <a:outerShdw blurRad="38100" dist="38100" dir="2700000" algn="tl">
                    <a:srgbClr val="000000">
                      <a:alpha val="43137"/>
                    </a:srgbClr>
                  </a:outerShdw>
                </a:effectLst>
              </a:rPr>
              <a:t/>
            </a:r>
            <a:br>
              <a:rPr lang="en-US" dirty="0" smtClean="0">
                <a:solidFill>
                  <a:srgbClr val="FFC000"/>
                </a:solidFill>
                <a:effectLst>
                  <a:outerShdw blurRad="38100" dist="38100" dir="2700000" algn="tl">
                    <a:srgbClr val="000000">
                      <a:alpha val="43137"/>
                    </a:srgbClr>
                  </a:outerShdw>
                </a:effectLst>
              </a:rPr>
            </a:br>
            <a:endParaRPr lang="en-US" dirty="0" smtClean="0">
              <a:solidFill>
                <a:srgbClr val="FFC000"/>
              </a:solidFill>
              <a:effectLst>
                <a:outerShdw blurRad="38100" dist="38100" dir="2700000" algn="tl">
                  <a:srgbClr val="000000">
                    <a:alpha val="43137"/>
                  </a:srgbClr>
                </a:outerShdw>
              </a:effectLst>
            </a:endParaRPr>
          </a:p>
        </p:txBody>
      </p:sp>
      <p:sp>
        <p:nvSpPr>
          <p:cNvPr id="24579" name="Fußzeilenplatzhalter 3"/>
          <p:cNvSpPr>
            <a:spLocks noGrp="1"/>
          </p:cNvSpPr>
          <p:nvPr>
            <p:ph type="ftr" sz="quarter" idx="10"/>
          </p:nvPr>
        </p:nvSpPr>
        <p:spPr>
          <a:noFill/>
        </p:spPr>
        <p:txBody>
          <a:bodyPr/>
          <a:lstStyle/>
          <a:p>
            <a:r>
              <a:rPr lang="en-US" smtClean="0"/>
              <a:t>H. Simon ● HIC4FAIR Giessen</a:t>
            </a:r>
            <a:endParaRPr lang="de-DE"/>
          </a:p>
        </p:txBody>
      </p:sp>
      <p:sp>
        <p:nvSpPr>
          <p:cNvPr id="24580" name="Rectangle 3"/>
          <p:cNvSpPr>
            <a:spLocks noGrp="1" noChangeArrowheads="1"/>
          </p:cNvSpPr>
          <p:nvPr>
            <p:ph type="body" idx="1"/>
          </p:nvPr>
        </p:nvSpPr>
        <p:spPr/>
        <p:txBody>
          <a:bodyPr/>
          <a:lstStyle/>
          <a:p>
            <a:pPr eaLnBrk="1" hangingPunct="1"/>
            <a:endParaRPr lang="en-US" smtClean="0"/>
          </a:p>
        </p:txBody>
      </p:sp>
      <p:pic>
        <p:nvPicPr>
          <p:cNvPr id="24581" name="Picture 4" descr="sis-frs"/>
          <p:cNvPicPr>
            <a:picLocks noChangeAspect="1" noChangeArrowheads="1"/>
          </p:cNvPicPr>
          <p:nvPr/>
        </p:nvPicPr>
        <p:blipFill>
          <a:blip r:embed="rId2" cstate="print"/>
          <a:srcRect/>
          <a:stretch>
            <a:fillRect/>
          </a:stretch>
        </p:blipFill>
        <p:spPr bwMode="auto">
          <a:xfrm>
            <a:off x="-757238" y="1484313"/>
            <a:ext cx="9901238" cy="5400675"/>
          </a:xfrm>
          <a:prstGeom prst="rect">
            <a:avLst/>
          </a:prstGeom>
          <a:noFill/>
          <a:ln w="9525">
            <a:noFill/>
            <a:miter lim="800000"/>
            <a:headEnd/>
            <a:tailEnd/>
          </a:ln>
        </p:spPr>
      </p:pic>
      <p:sp>
        <p:nvSpPr>
          <p:cNvPr id="24582" name="Text Box 5"/>
          <p:cNvSpPr txBox="1">
            <a:spLocks noChangeArrowheads="1"/>
          </p:cNvSpPr>
          <p:nvPr/>
        </p:nvSpPr>
        <p:spPr bwMode="auto">
          <a:xfrm>
            <a:off x="201613" y="5445125"/>
            <a:ext cx="914400" cy="1295400"/>
          </a:xfrm>
          <a:prstGeom prst="rect">
            <a:avLst/>
          </a:prstGeom>
          <a:solidFill>
            <a:schemeClr val="bg1"/>
          </a:solidFill>
          <a:ln w="9525">
            <a:noFill/>
            <a:miter lim="800000"/>
            <a:headEnd/>
            <a:tailEnd/>
          </a:ln>
        </p:spPr>
        <p:txBody>
          <a:bodyPr vert="eaVert" wrap="none">
            <a:spAutoFit/>
          </a:bodyPr>
          <a:lstStyle/>
          <a:p>
            <a:r>
              <a:rPr lang="en-US">
                <a:solidFill>
                  <a:srgbClr val="FF0000"/>
                </a:solidFill>
              </a:rPr>
              <a:t>R³B</a:t>
            </a:r>
          </a:p>
          <a:p>
            <a:r>
              <a:rPr lang="en-US">
                <a:solidFill>
                  <a:srgbClr val="FF0000"/>
                </a:solidFill>
              </a:rPr>
              <a:t>  Cave-C</a:t>
            </a:r>
          </a:p>
        </p:txBody>
      </p:sp>
      <p:sp>
        <p:nvSpPr>
          <p:cNvPr id="24583" name="AutoShape 6"/>
          <p:cNvSpPr>
            <a:spLocks noChangeArrowheads="1"/>
          </p:cNvSpPr>
          <p:nvPr/>
        </p:nvSpPr>
        <p:spPr bwMode="auto">
          <a:xfrm>
            <a:off x="233363" y="1987550"/>
            <a:ext cx="215900" cy="217488"/>
          </a:xfrm>
          <a:prstGeom prst="flowChartConnector">
            <a:avLst/>
          </a:prstGeom>
          <a:solidFill>
            <a:srgbClr val="FFCC00"/>
          </a:solidFill>
          <a:ln w="9525">
            <a:solidFill>
              <a:schemeClr val="tx1"/>
            </a:solidFill>
            <a:round/>
            <a:headEnd/>
            <a:tailEnd/>
          </a:ln>
        </p:spPr>
        <p:txBody>
          <a:bodyPr wrap="none" anchor="ctr"/>
          <a:lstStyle/>
          <a:p>
            <a:endParaRPr lang="de-DE"/>
          </a:p>
        </p:txBody>
      </p:sp>
      <p:sp>
        <p:nvSpPr>
          <p:cNvPr id="24584" name="AutoShape 7"/>
          <p:cNvSpPr>
            <a:spLocks noChangeArrowheads="1"/>
          </p:cNvSpPr>
          <p:nvPr/>
        </p:nvSpPr>
        <p:spPr bwMode="auto">
          <a:xfrm>
            <a:off x="1042988" y="5516563"/>
            <a:ext cx="215900" cy="217487"/>
          </a:xfrm>
          <a:prstGeom prst="flowChartConnector">
            <a:avLst/>
          </a:prstGeom>
          <a:solidFill>
            <a:srgbClr val="FFCC00"/>
          </a:solidFill>
          <a:ln w="9525">
            <a:solidFill>
              <a:schemeClr val="tx1"/>
            </a:solidFill>
            <a:round/>
            <a:headEnd/>
            <a:tailEnd/>
          </a:ln>
        </p:spPr>
        <p:txBody>
          <a:bodyPr wrap="none" anchor="ctr"/>
          <a:lstStyle/>
          <a:p>
            <a:endParaRPr lang="de-DE"/>
          </a:p>
        </p:txBody>
      </p:sp>
      <p:sp>
        <p:nvSpPr>
          <p:cNvPr id="24585" name="AutoShape 8"/>
          <p:cNvSpPr>
            <a:spLocks noChangeArrowheads="1"/>
          </p:cNvSpPr>
          <p:nvPr/>
        </p:nvSpPr>
        <p:spPr bwMode="auto">
          <a:xfrm>
            <a:off x="4500563" y="4435475"/>
            <a:ext cx="215900" cy="217488"/>
          </a:xfrm>
          <a:prstGeom prst="flowChartConnector">
            <a:avLst/>
          </a:prstGeom>
          <a:solidFill>
            <a:srgbClr val="FFCC00"/>
          </a:solidFill>
          <a:ln w="9525">
            <a:solidFill>
              <a:schemeClr val="tx1"/>
            </a:solidFill>
            <a:round/>
            <a:headEnd/>
            <a:tailEnd/>
          </a:ln>
        </p:spPr>
        <p:txBody>
          <a:bodyPr wrap="none" anchor="ctr"/>
          <a:lstStyle/>
          <a:p>
            <a:endParaRPr lang="de-DE"/>
          </a:p>
        </p:txBody>
      </p:sp>
      <p:sp>
        <p:nvSpPr>
          <p:cNvPr id="24586" name="AutoShape 9"/>
          <p:cNvSpPr>
            <a:spLocks noChangeArrowheads="1"/>
          </p:cNvSpPr>
          <p:nvPr/>
        </p:nvSpPr>
        <p:spPr bwMode="auto">
          <a:xfrm>
            <a:off x="3492500" y="5213350"/>
            <a:ext cx="215900" cy="217488"/>
          </a:xfrm>
          <a:prstGeom prst="flowChartConnector">
            <a:avLst/>
          </a:prstGeom>
          <a:solidFill>
            <a:srgbClr val="FFCC00"/>
          </a:solidFill>
          <a:ln w="9525">
            <a:solidFill>
              <a:schemeClr val="tx1"/>
            </a:solidFill>
            <a:round/>
            <a:headEnd/>
            <a:tailEnd/>
          </a:ln>
        </p:spPr>
        <p:txBody>
          <a:bodyPr wrap="none" anchor="ctr"/>
          <a:lstStyle/>
          <a:p>
            <a:endParaRPr lang="de-DE"/>
          </a:p>
        </p:txBody>
      </p:sp>
      <p:sp>
        <p:nvSpPr>
          <p:cNvPr id="24587" name="AutoShape 10"/>
          <p:cNvSpPr>
            <a:spLocks noChangeArrowheads="1"/>
          </p:cNvSpPr>
          <p:nvPr/>
        </p:nvSpPr>
        <p:spPr bwMode="auto">
          <a:xfrm>
            <a:off x="5724525" y="4506913"/>
            <a:ext cx="215900" cy="217487"/>
          </a:xfrm>
          <a:prstGeom prst="flowChartConnector">
            <a:avLst/>
          </a:prstGeom>
          <a:solidFill>
            <a:srgbClr val="FFCC00"/>
          </a:solidFill>
          <a:ln w="9525">
            <a:solidFill>
              <a:schemeClr val="tx1"/>
            </a:solidFill>
            <a:round/>
            <a:headEnd/>
            <a:tailEnd/>
          </a:ln>
        </p:spPr>
        <p:txBody>
          <a:bodyPr wrap="none" anchor="ctr"/>
          <a:lstStyle/>
          <a:p>
            <a:endParaRPr lang="de-DE"/>
          </a:p>
        </p:txBody>
      </p:sp>
      <p:sp>
        <p:nvSpPr>
          <p:cNvPr id="24588" name="Rectangle 12"/>
          <p:cNvSpPr>
            <a:spLocks noChangeArrowheads="1"/>
          </p:cNvSpPr>
          <p:nvPr/>
        </p:nvSpPr>
        <p:spPr bwMode="auto">
          <a:xfrm>
            <a:off x="468313" y="2708275"/>
            <a:ext cx="1295400" cy="158432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24589" name="Text Box 13"/>
          <p:cNvSpPr txBox="1">
            <a:spLocks noChangeArrowheads="1"/>
          </p:cNvSpPr>
          <p:nvPr/>
        </p:nvSpPr>
        <p:spPr bwMode="auto">
          <a:xfrm>
            <a:off x="6138863" y="5445125"/>
            <a:ext cx="549275" cy="1414463"/>
          </a:xfrm>
          <a:prstGeom prst="rect">
            <a:avLst/>
          </a:prstGeom>
          <a:solidFill>
            <a:schemeClr val="bg1"/>
          </a:solidFill>
          <a:ln w="9525">
            <a:noFill/>
            <a:miter lim="800000"/>
            <a:headEnd/>
            <a:tailEnd/>
          </a:ln>
        </p:spPr>
        <p:txBody>
          <a:bodyPr vert="eaVert" wrap="none">
            <a:spAutoFit/>
          </a:bodyPr>
          <a:lstStyle/>
          <a:p>
            <a:r>
              <a:rPr lang="en-US">
                <a:solidFill>
                  <a:srgbClr val="FF0000"/>
                </a:solidFill>
              </a:rPr>
              <a:t>Mid-focus</a:t>
            </a:r>
          </a:p>
        </p:txBody>
      </p:sp>
      <p:sp>
        <p:nvSpPr>
          <p:cNvPr id="24590" name="Text Box 14"/>
          <p:cNvSpPr txBox="1">
            <a:spLocks noChangeArrowheads="1"/>
          </p:cNvSpPr>
          <p:nvPr/>
        </p:nvSpPr>
        <p:spPr bwMode="auto">
          <a:xfrm>
            <a:off x="4643438" y="5445125"/>
            <a:ext cx="549275" cy="1465263"/>
          </a:xfrm>
          <a:prstGeom prst="rect">
            <a:avLst/>
          </a:prstGeom>
          <a:solidFill>
            <a:schemeClr val="bg1"/>
          </a:solidFill>
          <a:ln w="9525">
            <a:noFill/>
            <a:miter lim="800000"/>
            <a:headEnd/>
            <a:tailEnd/>
          </a:ln>
        </p:spPr>
        <p:txBody>
          <a:bodyPr vert="eaVert" wrap="none">
            <a:spAutoFit/>
          </a:bodyPr>
          <a:lstStyle/>
          <a:p>
            <a:r>
              <a:rPr lang="en-US">
                <a:solidFill>
                  <a:srgbClr val="777777"/>
                </a:solidFill>
              </a:rPr>
              <a:t>End-focus</a:t>
            </a:r>
          </a:p>
        </p:txBody>
      </p:sp>
      <p:sp>
        <p:nvSpPr>
          <p:cNvPr id="24591" name="Text Box 15"/>
          <p:cNvSpPr txBox="1">
            <a:spLocks noChangeArrowheads="1"/>
          </p:cNvSpPr>
          <p:nvPr/>
        </p:nvSpPr>
        <p:spPr bwMode="auto">
          <a:xfrm>
            <a:off x="3132138" y="5521325"/>
            <a:ext cx="1279525" cy="1220788"/>
          </a:xfrm>
          <a:prstGeom prst="rect">
            <a:avLst/>
          </a:prstGeom>
          <a:solidFill>
            <a:schemeClr val="bg1"/>
          </a:solidFill>
          <a:ln w="9525">
            <a:noFill/>
            <a:miter lim="800000"/>
            <a:headEnd/>
            <a:tailEnd/>
          </a:ln>
        </p:spPr>
        <p:txBody>
          <a:bodyPr vert="eaVert" wrap="none">
            <a:spAutoFit/>
          </a:bodyPr>
          <a:lstStyle/>
          <a:p>
            <a:r>
              <a:rPr lang="en-US">
                <a:solidFill>
                  <a:srgbClr val="FF0000"/>
                </a:solidFill>
              </a:rPr>
              <a:t>Interm.</a:t>
            </a:r>
          </a:p>
          <a:p>
            <a:r>
              <a:rPr lang="en-US">
                <a:solidFill>
                  <a:srgbClr val="FF0000"/>
                </a:solidFill>
              </a:rPr>
              <a:t>Focus</a:t>
            </a:r>
            <a:r>
              <a:rPr lang="en-US">
                <a:solidFill>
                  <a:srgbClr val="FF0000"/>
                </a:solidFill>
                <a:sym typeface="Wingdings" pitchFamily="2" charset="2"/>
              </a:rPr>
              <a:t></a:t>
            </a:r>
          </a:p>
          <a:p>
            <a:r>
              <a:rPr lang="en-US">
                <a:solidFill>
                  <a:srgbClr val="FF0000"/>
                </a:solidFill>
                <a:sym typeface="Wingdings" pitchFamily="2" charset="2"/>
              </a:rPr>
              <a:t>Cave-C</a:t>
            </a:r>
            <a:endParaRPr lang="en-US">
              <a:solidFill>
                <a:srgbClr val="FF0000"/>
              </a:solidFill>
            </a:endParaRPr>
          </a:p>
        </p:txBody>
      </p:sp>
      <p:sp>
        <p:nvSpPr>
          <p:cNvPr id="24592" name="AutoShape 16"/>
          <p:cNvSpPr>
            <a:spLocks noChangeArrowheads="1"/>
          </p:cNvSpPr>
          <p:nvPr/>
        </p:nvSpPr>
        <p:spPr bwMode="auto">
          <a:xfrm>
            <a:off x="7826375" y="3328988"/>
            <a:ext cx="215900" cy="217487"/>
          </a:xfrm>
          <a:prstGeom prst="flowChartConnector">
            <a:avLst/>
          </a:prstGeom>
          <a:solidFill>
            <a:srgbClr val="FFCC00"/>
          </a:solidFill>
          <a:ln w="9525">
            <a:solidFill>
              <a:schemeClr val="tx1"/>
            </a:solidFill>
            <a:round/>
            <a:headEnd/>
            <a:tailEnd/>
          </a:ln>
        </p:spPr>
        <p:txBody>
          <a:bodyPr wrap="none" anchor="ctr"/>
          <a:lstStyle/>
          <a:p>
            <a:endParaRPr lang="de-DE"/>
          </a:p>
        </p:txBody>
      </p:sp>
      <p:sp>
        <p:nvSpPr>
          <p:cNvPr id="24593" name="AutoShape 17"/>
          <p:cNvSpPr>
            <a:spLocks noChangeArrowheads="1"/>
          </p:cNvSpPr>
          <p:nvPr/>
        </p:nvSpPr>
        <p:spPr bwMode="auto">
          <a:xfrm>
            <a:off x="7885113" y="1773238"/>
            <a:ext cx="71437" cy="1511300"/>
          </a:xfrm>
          <a:prstGeom prst="upDownArrow">
            <a:avLst>
              <a:gd name="adj1" fmla="val 50000"/>
              <a:gd name="adj2" fmla="val 423114"/>
            </a:avLst>
          </a:prstGeom>
          <a:solidFill>
            <a:srgbClr val="FF9900"/>
          </a:solidFill>
          <a:ln w="9525">
            <a:solidFill>
              <a:schemeClr val="tx1"/>
            </a:solidFill>
            <a:miter lim="800000"/>
            <a:headEnd/>
            <a:tailEnd/>
          </a:ln>
        </p:spPr>
        <p:txBody>
          <a:bodyPr vert="eaVert" wrap="none" anchor="ctr"/>
          <a:lstStyle/>
          <a:p>
            <a:endParaRPr lang="de-DE"/>
          </a:p>
        </p:txBody>
      </p:sp>
      <p:sp>
        <p:nvSpPr>
          <p:cNvPr id="24594" name="Text Box 18"/>
          <p:cNvSpPr txBox="1">
            <a:spLocks noChangeArrowheads="1"/>
          </p:cNvSpPr>
          <p:nvPr/>
        </p:nvSpPr>
        <p:spPr bwMode="auto">
          <a:xfrm>
            <a:off x="7940675" y="1484313"/>
            <a:ext cx="1116013" cy="1187450"/>
          </a:xfrm>
          <a:prstGeom prst="rect">
            <a:avLst/>
          </a:prstGeom>
          <a:noFill/>
          <a:ln w="9525">
            <a:noFill/>
            <a:miter lim="800000"/>
            <a:headEnd/>
            <a:tailEnd/>
          </a:ln>
        </p:spPr>
        <p:txBody>
          <a:bodyPr wrap="none">
            <a:spAutoFit/>
          </a:bodyPr>
          <a:lstStyle/>
          <a:p>
            <a:r>
              <a:rPr lang="en-US"/>
              <a:t>Master</a:t>
            </a:r>
          </a:p>
          <a:p>
            <a:r>
              <a:rPr lang="en-US"/>
              <a:t>North</a:t>
            </a:r>
          </a:p>
          <a:p>
            <a:r>
              <a:rPr lang="en-US"/>
              <a:t>Build.</a:t>
            </a:r>
          </a:p>
        </p:txBody>
      </p:sp>
      <p:sp>
        <p:nvSpPr>
          <p:cNvPr id="24595" name="Text Box 11"/>
          <p:cNvSpPr txBox="1">
            <a:spLocks noChangeArrowheads="1"/>
          </p:cNvSpPr>
          <p:nvPr/>
        </p:nvSpPr>
        <p:spPr bwMode="auto">
          <a:xfrm>
            <a:off x="457200" y="1643063"/>
            <a:ext cx="5680075" cy="1570037"/>
          </a:xfrm>
          <a:prstGeom prst="rect">
            <a:avLst/>
          </a:prstGeom>
          <a:noFill/>
          <a:ln w="9525">
            <a:noFill/>
            <a:miter lim="800000"/>
            <a:headEnd/>
            <a:tailEnd/>
          </a:ln>
        </p:spPr>
        <p:txBody>
          <a:bodyPr wrap="none">
            <a:spAutoFit/>
          </a:bodyPr>
          <a:lstStyle/>
          <a:p>
            <a:r>
              <a:rPr lang="en-US"/>
              <a:t>07/12: All BuTiS generators in house</a:t>
            </a:r>
          </a:p>
          <a:p>
            <a:r>
              <a:rPr lang="en-US"/>
              <a:t>11/12: 4Receiver stations ready. </a:t>
            </a:r>
          </a:p>
          <a:p>
            <a:r>
              <a:rPr lang="en-US"/>
              <a:t>		     Master: Q4/2012</a:t>
            </a:r>
          </a:p>
          <a:p>
            <a:r>
              <a:rPr lang="en-US">
                <a:sym typeface="Wingdings" pitchFamily="2" charset="2"/>
              </a:rPr>
              <a:t>		     </a:t>
            </a:r>
            <a:r>
              <a:rPr lang="en-US" b="1">
                <a:solidFill>
                  <a:srgbClr val="FF0000"/>
                </a:solidFill>
                <a:sym typeface="Wingdings" pitchFamily="2" charset="2"/>
              </a:rPr>
              <a:t> connected to CSEE</a:t>
            </a:r>
            <a:endParaRPr lang="en-US" b="1">
              <a:solidFill>
                <a:srgbClr val="FF0000"/>
              </a:solidFill>
            </a:endParaRPr>
          </a:p>
        </p:txBody>
      </p:sp>
      <p:pic>
        <p:nvPicPr>
          <p:cNvPr id="24596" name="Picture 2" descr="C:\Dokumente und Einstellungen\Haik\Desktop\20110404-LVC-LAND\124_0205\IMG_0759.JPG"/>
          <p:cNvPicPr>
            <a:picLocks noChangeAspect="1" noChangeArrowheads="1"/>
          </p:cNvPicPr>
          <p:nvPr/>
        </p:nvPicPr>
        <p:blipFill>
          <a:blip r:embed="rId3" cstate="print"/>
          <a:srcRect/>
          <a:stretch>
            <a:fillRect/>
          </a:stretch>
        </p:blipFill>
        <p:spPr bwMode="auto">
          <a:xfrm>
            <a:off x="34925" y="2565400"/>
            <a:ext cx="2555875" cy="1916113"/>
          </a:xfrm>
          <a:prstGeom prst="rect">
            <a:avLst/>
          </a:prstGeom>
          <a:noFill/>
          <a:ln w="9525">
            <a:noFill/>
            <a:miter lim="800000"/>
            <a:headEnd/>
            <a:tailEnd/>
          </a:ln>
        </p:spPr>
      </p:pic>
      <p:grpSp>
        <p:nvGrpSpPr>
          <p:cNvPr id="24597" name="Group 7"/>
          <p:cNvGrpSpPr>
            <a:grpSpLocks/>
          </p:cNvGrpSpPr>
          <p:nvPr/>
        </p:nvGrpSpPr>
        <p:grpSpPr bwMode="auto">
          <a:xfrm>
            <a:off x="14288" y="115888"/>
            <a:ext cx="8589962" cy="1406525"/>
            <a:chOff x="108" y="1538"/>
            <a:chExt cx="5456" cy="853"/>
          </a:xfrm>
        </p:grpSpPr>
        <p:sp>
          <p:nvSpPr>
            <p:cNvPr id="24598" name="Rectangle 8"/>
            <p:cNvSpPr>
              <a:spLocks noChangeArrowheads="1"/>
            </p:cNvSpPr>
            <p:nvPr/>
          </p:nvSpPr>
          <p:spPr bwMode="auto">
            <a:xfrm>
              <a:off x="236" y="1706"/>
              <a:ext cx="227" cy="136"/>
            </a:xfrm>
            <a:prstGeom prst="rect">
              <a:avLst/>
            </a:prstGeom>
            <a:solidFill>
              <a:srgbClr val="FF0000"/>
            </a:solidFill>
            <a:ln w="9525">
              <a:noFill/>
              <a:miter lim="800000"/>
              <a:headEnd/>
              <a:tailEnd/>
            </a:ln>
          </p:spPr>
          <p:txBody>
            <a:bodyPr wrap="none" anchor="ctr"/>
            <a:lstStyle/>
            <a:p>
              <a:endParaRPr lang="en-US"/>
            </a:p>
          </p:txBody>
        </p:sp>
        <p:grpSp>
          <p:nvGrpSpPr>
            <p:cNvPr id="24599" name="Group 9"/>
            <p:cNvGrpSpPr>
              <a:grpSpLocks/>
            </p:cNvGrpSpPr>
            <p:nvPr/>
          </p:nvGrpSpPr>
          <p:grpSpPr bwMode="auto">
            <a:xfrm>
              <a:off x="113" y="1706"/>
              <a:ext cx="5451" cy="137"/>
              <a:chOff x="158" y="1842"/>
              <a:chExt cx="5451" cy="137"/>
            </a:xfrm>
          </p:grpSpPr>
          <p:grpSp>
            <p:nvGrpSpPr>
              <p:cNvPr id="24622" name="Group 10"/>
              <p:cNvGrpSpPr>
                <a:grpSpLocks/>
              </p:cNvGrpSpPr>
              <p:nvPr/>
            </p:nvGrpSpPr>
            <p:grpSpPr bwMode="auto">
              <a:xfrm>
                <a:off x="158" y="1842"/>
                <a:ext cx="1822" cy="137"/>
                <a:chOff x="158" y="1842"/>
                <a:chExt cx="1822" cy="137"/>
              </a:xfrm>
            </p:grpSpPr>
            <p:grpSp>
              <p:nvGrpSpPr>
                <p:cNvPr id="24649" name="Group 11"/>
                <p:cNvGrpSpPr>
                  <a:grpSpLocks/>
                </p:cNvGrpSpPr>
                <p:nvPr/>
              </p:nvGrpSpPr>
              <p:grpSpPr bwMode="auto">
                <a:xfrm>
                  <a:off x="158" y="1842"/>
                  <a:ext cx="454" cy="137"/>
                  <a:chOff x="158" y="1842"/>
                  <a:chExt cx="454" cy="137"/>
                </a:xfrm>
              </p:grpSpPr>
              <p:cxnSp>
                <p:nvCxnSpPr>
                  <p:cNvPr id="24659" name="AutoShape 12"/>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24660" name="AutoShape 13"/>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24650" name="Group 14"/>
                <p:cNvGrpSpPr>
                  <a:grpSpLocks/>
                </p:cNvGrpSpPr>
                <p:nvPr/>
              </p:nvGrpSpPr>
              <p:grpSpPr bwMode="auto">
                <a:xfrm>
                  <a:off x="617" y="1842"/>
                  <a:ext cx="454" cy="137"/>
                  <a:chOff x="158" y="1842"/>
                  <a:chExt cx="454" cy="137"/>
                </a:xfrm>
              </p:grpSpPr>
              <p:cxnSp>
                <p:nvCxnSpPr>
                  <p:cNvPr id="24657" name="AutoShape 15"/>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24658" name="AutoShape 16"/>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24651" name="Group 17"/>
                <p:cNvGrpSpPr>
                  <a:grpSpLocks/>
                </p:cNvGrpSpPr>
                <p:nvPr/>
              </p:nvGrpSpPr>
              <p:grpSpPr bwMode="auto">
                <a:xfrm>
                  <a:off x="1526" y="1842"/>
                  <a:ext cx="454" cy="137"/>
                  <a:chOff x="158" y="1842"/>
                  <a:chExt cx="454" cy="137"/>
                </a:xfrm>
              </p:grpSpPr>
              <p:cxnSp>
                <p:nvCxnSpPr>
                  <p:cNvPr id="24655" name="AutoShape 18"/>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24656" name="AutoShape 19"/>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24652" name="Group 20"/>
                <p:cNvGrpSpPr>
                  <a:grpSpLocks/>
                </p:cNvGrpSpPr>
                <p:nvPr/>
              </p:nvGrpSpPr>
              <p:grpSpPr bwMode="auto">
                <a:xfrm>
                  <a:off x="1078" y="1842"/>
                  <a:ext cx="454" cy="137"/>
                  <a:chOff x="158" y="1842"/>
                  <a:chExt cx="454" cy="137"/>
                </a:xfrm>
              </p:grpSpPr>
              <p:cxnSp>
                <p:nvCxnSpPr>
                  <p:cNvPr id="24653" name="AutoShape 21"/>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24654" name="AutoShape 22"/>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grpSp>
            <p:nvGrpSpPr>
              <p:cNvPr id="24623" name="Group 23"/>
              <p:cNvGrpSpPr>
                <a:grpSpLocks/>
              </p:cNvGrpSpPr>
              <p:nvPr/>
            </p:nvGrpSpPr>
            <p:grpSpPr bwMode="auto">
              <a:xfrm>
                <a:off x="1973" y="1842"/>
                <a:ext cx="1822" cy="137"/>
                <a:chOff x="158" y="1842"/>
                <a:chExt cx="1822" cy="137"/>
              </a:xfrm>
            </p:grpSpPr>
            <p:grpSp>
              <p:nvGrpSpPr>
                <p:cNvPr id="24637" name="Group 24"/>
                <p:cNvGrpSpPr>
                  <a:grpSpLocks/>
                </p:cNvGrpSpPr>
                <p:nvPr/>
              </p:nvGrpSpPr>
              <p:grpSpPr bwMode="auto">
                <a:xfrm>
                  <a:off x="158" y="1842"/>
                  <a:ext cx="454" cy="137"/>
                  <a:chOff x="158" y="1842"/>
                  <a:chExt cx="454" cy="137"/>
                </a:xfrm>
              </p:grpSpPr>
              <p:cxnSp>
                <p:nvCxnSpPr>
                  <p:cNvPr id="24647" name="AutoShape 25"/>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24648" name="AutoShape 26"/>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24638" name="Group 27"/>
                <p:cNvGrpSpPr>
                  <a:grpSpLocks/>
                </p:cNvGrpSpPr>
                <p:nvPr/>
              </p:nvGrpSpPr>
              <p:grpSpPr bwMode="auto">
                <a:xfrm>
                  <a:off x="617" y="1842"/>
                  <a:ext cx="454" cy="137"/>
                  <a:chOff x="158" y="1842"/>
                  <a:chExt cx="454" cy="137"/>
                </a:xfrm>
              </p:grpSpPr>
              <p:cxnSp>
                <p:nvCxnSpPr>
                  <p:cNvPr id="24645" name="AutoShape 28"/>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24646" name="AutoShape 29"/>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24639" name="Group 30"/>
                <p:cNvGrpSpPr>
                  <a:grpSpLocks/>
                </p:cNvGrpSpPr>
                <p:nvPr/>
              </p:nvGrpSpPr>
              <p:grpSpPr bwMode="auto">
                <a:xfrm>
                  <a:off x="1526" y="1842"/>
                  <a:ext cx="454" cy="137"/>
                  <a:chOff x="158" y="1842"/>
                  <a:chExt cx="454" cy="137"/>
                </a:xfrm>
              </p:grpSpPr>
              <p:cxnSp>
                <p:nvCxnSpPr>
                  <p:cNvPr id="24643" name="AutoShape 31"/>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24644" name="AutoShape 32"/>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24640" name="Group 33"/>
                <p:cNvGrpSpPr>
                  <a:grpSpLocks/>
                </p:cNvGrpSpPr>
                <p:nvPr/>
              </p:nvGrpSpPr>
              <p:grpSpPr bwMode="auto">
                <a:xfrm>
                  <a:off x="1078" y="1842"/>
                  <a:ext cx="454" cy="137"/>
                  <a:chOff x="158" y="1842"/>
                  <a:chExt cx="454" cy="137"/>
                </a:xfrm>
              </p:grpSpPr>
              <p:cxnSp>
                <p:nvCxnSpPr>
                  <p:cNvPr id="24641" name="AutoShape 34"/>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24642" name="AutoShape 35"/>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grpSp>
            <p:nvGrpSpPr>
              <p:cNvPr id="24624" name="Group 36"/>
              <p:cNvGrpSpPr>
                <a:grpSpLocks/>
              </p:cNvGrpSpPr>
              <p:nvPr/>
            </p:nvGrpSpPr>
            <p:grpSpPr bwMode="auto">
              <a:xfrm>
                <a:off x="3787" y="1842"/>
                <a:ext cx="1822" cy="137"/>
                <a:chOff x="158" y="1842"/>
                <a:chExt cx="1822" cy="137"/>
              </a:xfrm>
            </p:grpSpPr>
            <p:grpSp>
              <p:nvGrpSpPr>
                <p:cNvPr id="24625" name="Group 37"/>
                <p:cNvGrpSpPr>
                  <a:grpSpLocks/>
                </p:cNvGrpSpPr>
                <p:nvPr/>
              </p:nvGrpSpPr>
              <p:grpSpPr bwMode="auto">
                <a:xfrm>
                  <a:off x="158" y="1842"/>
                  <a:ext cx="454" cy="137"/>
                  <a:chOff x="158" y="1842"/>
                  <a:chExt cx="454" cy="137"/>
                </a:xfrm>
              </p:grpSpPr>
              <p:cxnSp>
                <p:nvCxnSpPr>
                  <p:cNvPr id="24635" name="AutoShape 38"/>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24636" name="AutoShape 39"/>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24626" name="Group 40"/>
                <p:cNvGrpSpPr>
                  <a:grpSpLocks/>
                </p:cNvGrpSpPr>
                <p:nvPr/>
              </p:nvGrpSpPr>
              <p:grpSpPr bwMode="auto">
                <a:xfrm>
                  <a:off x="617" y="1842"/>
                  <a:ext cx="454" cy="137"/>
                  <a:chOff x="158" y="1842"/>
                  <a:chExt cx="454" cy="137"/>
                </a:xfrm>
              </p:grpSpPr>
              <p:cxnSp>
                <p:nvCxnSpPr>
                  <p:cNvPr id="24633" name="AutoShape 41"/>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24634" name="AutoShape 42"/>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24627" name="Group 43"/>
                <p:cNvGrpSpPr>
                  <a:grpSpLocks/>
                </p:cNvGrpSpPr>
                <p:nvPr/>
              </p:nvGrpSpPr>
              <p:grpSpPr bwMode="auto">
                <a:xfrm>
                  <a:off x="1526" y="1842"/>
                  <a:ext cx="454" cy="137"/>
                  <a:chOff x="158" y="1842"/>
                  <a:chExt cx="454" cy="137"/>
                </a:xfrm>
              </p:grpSpPr>
              <p:cxnSp>
                <p:nvCxnSpPr>
                  <p:cNvPr id="24631" name="AutoShape 44"/>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24632" name="AutoShape 45"/>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nvGrpSpPr>
                <p:cNvPr id="24628" name="Group 46"/>
                <p:cNvGrpSpPr>
                  <a:grpSpLocks/>
                </p:cNvGrpSpPr>
                <p:nvPr/>
              </p:nvGrpSpPr>
              <p:grpSpPr bwMode="auto">
                <a:xfrm>
                  <a:off x="1078" y="1842"/>
                  <a:ext cx="454" cy="137"/>
                  <a:chOff x="158" y="1842"/>
                  <a:chExt cx="454" cy="137"/>
                </a:xfrm>
              </p:grpSpPr>
              <p:cxnSp>
                <p:nvCxnSpPr>
                  <p:cNvPr id="24629" name="AutoShape 47"/>
                  <p:cNvCxnSpPr>
                    <a:cxnSpLocks noChangeShapeType="1"/>
                  </p:cNvCxnSpPr>
                  <p:nvPr/>
                </p:nvCxnSpPr>
                <p:spPr bwMode="auto">
                  <a:xfrm flipV="1">
                    <a:off x="158" y="1842"/>
                    <a:ext cx="227" cy="137"/>
                  </a:xfrm>
                  <a:prstGeom prst="bentConnector3">
                    <a:avLst>
                      <a:gd name="adj1" fmla="val 49778"/>
                    </a:avLst>
                  </a:prstGeom>
                  <a:noFill/>
                  <a:ln w="9525">
                    <a:solidFill>
                      <a:schemeClr val="tx1"/>
                    </a:solidFill>
                    <a:miter lim="800000"/>
                    <a:headEnd/>
                    <a:tailEnd/>
                  </a:ln>
                </p:spPr>
              </p:cxnSp>
              <p:cxnSp>
                <p:nvCxnSpPr>
                  <p:cNvPr id="24630" name="AutoShape 48"/>
                  <p:cNvCxnSpPr>
                    <a:cxnSpLocks noChangeShapeType="1"/>
                  </p:cNvCxnSpPr>
                  <p:nvPr/>
                </p:nvCxnSpPr>
                <p:spPr bwMode="auto">
                  <a:xfrm>
                    <a:off x="385" y="1842"/>
                    <a:ext cx="227" cy="137"/>
                  </a:xfrm>
                  <a:prstGeom prst="bentConnector3">
                    <a:avLst>
                      <a:gd name="adj1" fmla="val 49778"/>
                    </a:avLst>
                  </a:prstGeom>
                  <a:noFill/>
                  <a:ln w="9525">
                    <a:solidFill>
                      <a:schemeClr val="tx1"/>
                    </a:solidFill>
                    <a:miter lim="800000"/>
                    <a:headEnd/>
                    <a:tailEnd/>
                  </a:ln>
                </p:spPr>
              </p:cxnSp>
            </p:grpSp>
          </p:grpSp>
        </p:grpSp>
        <p:grpSp>
          <p:nvGrpSpPr>
            <p:cNvPr id="24600" name="Group 49"/>
            <p:cNvGrpSpPr>
              <a:grpSpLocks/>
            </p:cNvGrpSpPr>
            <p:nvPr/>
          </p:nvGrpSpPr>
          <p:grpSpPr bwMode="auto">
            <a:xfrm>
              <a:off x="576" y="1760"/>
              <a:ext cx="716" cy="586"/>
              <a:chOff x="113" y="1760"/>
              <a:chExt cx="716" cy="586"/>
            </a:xfrm>
          </p:grpSpPr>
          <p:sp>
            <p:nvSpPr>
              <p:cNvPr id="24618" name="Rectangle 50"/>
              <p:cNvSpPr>
                <a:spLocks noChangeArrowheads="1"/>
              </p:cNvSpPr>
              <p:nvPr/>
            </p:nvSpPr>
            <p:spPr bwMode="auto">
              <a:xfrm flipH="1">
                <a:off x="385" y="1979"/>
                <a:ext cx="46" cy="18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4619" name="Text Box 51"/>
              <p:cNvSpPr txBox="1">
                <a:spLocks noChangeArrowheads="1"/>
              </p:cNvSpPr>
              <p:nvPr/>
            </p:nvSpPr>
            <p:spPr bwMode="auto">
              <a:xfrm>
                <a:off x="113" y="2115"/>
                <a:ext cx="716" cy="231"/>
              </a:xfrm>
              <a:prstGeom prst="rect">
                <a:avLst/>
              </a:prstGeom>
              <a:noFill/>
              <a:ln w="9525">
                <a:noFill/>
                <a:miter lim="800000"/>
                <a:headEnd/>
                <a:tailEnd/>
              </a:ln>
            </p:spPr>
            <p:txBody>
              <a:bodyPr wrap="none">
                <a:spAutoFit/>
              </a:bodyPr>
              <a:lstStyle/>
              <a:p>
                <a:r>
                  <a:rPr lang="en-US" sz="1800">
                    <a:solidFill>
                      <a:schemeClr val="accent2"/>
                    </a:solidFill>
                    <a:latin typeface="Times New Roman" pitchFamily="18" charset="0"/>
                  </a:rPr>
                  <a:t>ch. i det A</a:t>
                </a:r>
              </a:p>
            </p:txBody>
          </p:sp>
          <p:sp>
            <p:nvSpPr>
              <p:cNvPr id="24620" name="Line 52"/>
              <p:cNvSpPr>
                <a:spLocks noChangeShapeType="1"/>
              </p:cNvSpPr>
              <p:nvPr/>
            </p:nvSpPr>
            <p:spPr bwMode="auto">
              <a:xfrm>
                <a:off x="681" y="1760"/>
                <a:ext cx="0" cy="408"/>
              </a:xfrm>
              <a:prstGeom prst="line">
                <a:avLst/>
              </a:prstGeom>
              <a:noFill/>
              <a:ln w="9525">
                <a:solidFill>
                  <a:schemeClr val="tx1"/>
                </a:solidFill>
                <a:prstDash val="dash"/>
                <a:round/>
                <a:headEnd/>
                <a:tailEnd/>
              </a:ln>
            </p:spPr>
            <p:txBody>
              <a:bodyPr/>
              <a:lstStyle/>
              <a:p>
                <a:endParaRPr lang="de-DE"/>
              </a:p>
            </p:txBody>
          </p:sp>
          <p:sp>
            <p:nvSpPr>
              <p:cNvPr id="24621" name="Line 53"/>
              <p:cNvSpPr>
                <a:spLocks noChangeShapeType="1"/>
              </p:cNvSpPr>
              <p:nvPr/>
            </p:nvSpPr>
            <p:spPr bwMode="auto">
              <a:xfrm>
                <a:off x="439" y="2128"/>
                <a:ext cx="226" cy="0"/>
              </a:xfrm>
              <a:prstGeom prst="line">
                <a:avLst/>
              </a:prstGeom>
              <a:noFill/>
              <a:ln w="15875">
                <a:solidFill>
                  <a:schemeClr val="accent2"/>
                </a:solidFill>
                <a:round/>
                <a:headEnd type="triangle" w="med" len="med"/>
                <a:tailEnd type="triangle" w="med" len="med"/>
              </a:ln>
            </p:spPr>
            <p:txBody>
              <a:bodyPr/>
              <a:lstStyle/>
              <a:p>
                <a:endParaRPr lang="de-DE"/>
              </a:p>
            </p:txBody>
          </p:sp>
        </p:grpSp>
        <p:grpSp>
          <p:nvGrpSpPr>
            <p:cNvPr id="24601" name="Group 54"/>
            <p:cNvGrpSpPr>
              <a:grpSpLocks/>
            </p:cNvGrpSpPr>
            <p:nvPr/>
          </p:nvGrpSpPr>
          <p:grpSpPr bwMode="auto">
            <a:xfrm>
              <a:off x="3787" y="1789"/>
              <a:ext cx="755" cy="602"/>
              <a:chOff x="3787" y="1789"/>
              <a:chExt cx="755" cy="602"/>
            </a:xfrm>
          </p:grpSpPr>
          <p:sp>
            <p:nvSpPr>
              <p:cNvPr id="24614" name="Rectangle 55"/>
              <p:cNvSpPr>
                <a:spLocks noChangeArrowheads="1"/>
              </p:cNvSpPr>
              <p:nvPr/>
            </p:nvSpPr>
            <p:spPr bwMode="auto">
              <a:xfrm flipH="1">
                <a:off x="4150" y="2024"/>
                <a:ext cx="46" cy="18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4615" name="Text Box 56"/>
              <p:cNvSpPr txBox="1">
                <a:spLocks noChangeArrowheads="1"/>
              </p:cNvSpPr>
              <p:nvPr/>
            </p:nvSpPr>
            <p:spPr bwMode="auto">
              <a:xfrm>
                <a:off x="3787" y="2160"/>
                <a:ext cx="708" cy="231"/>
              </a:xfrm>
              <a:prstGeom prst="rect">
                <a:avLst/>
              </a:prstGeom>
              <a:noFill/>
              <a:ln w="9525">
                <a:noFill/>
                <a:miter lim="800000"/>
                <a:headEnd/>
                <a:tailEnd/>
              </a:ln>
            </p:spPr>
            <p:txBody>
              <a:bodyPr wrap="none">
                <a:spAutoFit/>
              </a:bodyPr>
              <a:lstStyle/>
              <a:p>
                <a:r>
                  <a:rPr lang="en-US" sz="1800">
                    <a:solidFill>
                      <a:schemeClr val="accent2"/>
                    </a:solidFill>
                    <a:latin typeface="Times New Roman" pitchFamily="18" charset="0"/>
                  </a:rPr>
                  <a:t>ch. j det B</a:t>
                </a:r>
              </a:p>
            </p:txBody>
          </p:sp>
          <p:sp>
            <p:nvSpPr>
              <p:cNvPr id="24616" name="Line 57"/>
              <p:cNvSpPr>
                <a:spLocks noChangeShapeType="1"/>
              </p:cNvSpPr>
              <p:nvPr/>
            </p:nvSpPr>
            <p:spPr bwMode="auto">
              <a:xfrm>
                <a:off x="4542" y="1789"/>
                <a:ext cx="0" cy="408"/>
              </a:xfrm>
              <a:prstGeom prst="line">
                <a:avLst/>
              </a:prstGeom>
              <a:noFill/>
              <a:ln w="9525">
                <a:solidFill>
                  <a:schemeClr val="tx1"/>
                </a:solidFill>
                <a:prstDash val="dash"/>
                <a:round/>
                <a:headEnd/>
                <a:tailEnd/>
              </a:ln>
            </p:spPr>
            <p:txBody>
              <a:bodyPr/>
              <a:lstStyle/>
              <a:p>
                <a:endParaRPr lang="de-DE"/>
              </a:p>
            </p:txBody>
          </p:sp>
          <p:sp>
            <p:nvSpPr>
              <p:cNvPr id="24617" name="Line 58"/>
              <p:cNvSpPr>
                <a:spLocks noChangeShapeType="1"/>
              </p:cNvSpPr>
              <p:nvPr/>
            </p:nvSpPr>
            <p:spPr bwMode="auto">
              <a:xfrm>
                <a:off x="4195" y="2160"/>
                <a:ext cx="318" cy="0"/>
              </a:xfrm>
              <a:prstGeom prst="line">
                <a:avLst/>
              </a:prstGeom>
              <a:noFill/>
              <a:ln w="15875">
                <a:solidFill>
                  <a:schemeClr val="accent2"/>
                </a:solidFill>
                <a:round/>
                <a:headEnd type="triangle" w="med" len="med"/>
                <a:tailEnd type="triangle" w="med" len="med"/>
              </a:ln>
            </p:spPr>
            <p:txBody>
              <a:bodyPr/>
              <a:lstStyle/>
              <a:p>
                <a:endParaRPr lang="de-DE"/>
              </a:p>
            </p:txBody>
          </p:sp>
        </p:grpSp>
        <p:sp>
          <p:nvSpPr>
            <p:cNvPr id="24602" name="AutoShape 59"/>
            <p:cNvSpPr>
              <a:spLocks noChangeArrowheads="1"/>
            </p:cNvSpPr>
            <p:nvPr/>
          </p:nvSpPr>
          <p:spPr bwMode="auto">
            <a:xfrm>
              <a:off x="1882" y="1888"/>
              <a:ext cx="1771" cy="317"/>
            </a:xfrm>
            <a:prstGeom prst="cloudCallout">
              <a:avLst>
                <a:gd name="adj1" fmla="val -48389"/>
                <a:gd name="adj2" fmla="val 32019"/>
              </a:avLst>
            </a:prstGeom>
            <a:solidFill>
              <a:schemeClr val="accent1"/>
            </a:solidFill>
            <a:ln w="9525">
              <a:solidFill>
                <a:schemeClr val="tx1"/>
              </a:solidFill>
              <a:round/>
              <a:headEnd/>
              <a:tailEnd/>
            </a:ln>
          </p:spPr>
          <p:txBody>
            <a:bodyPr/>
            <a:lstStyle/>
            <a:p>
              <a:pPr algn="ctr"/>
              <a:r>
                <a:rPr lang="en-US" sz="2000">
                  <a:solidFill>
                    <a:schemeClr val="accent2"/>
                  </a:solidFill>
                </a:rPr>
                <a:t>several 100 m</a:t>
              </a:r>
            </a:p>
          </p:txBody>
        </p:sp>
        <p:sp>
          <p:nvSpPr>
            <p:cNvPr id="24603" name="Text Box 60"/>
            <p:cNvSpPr txBox="1">
              <a:spLocks noChangeArrowheads="1"/>
            </p:cNvSpPr>
            <p:nvPr/>
          </p:nvSpPr>
          <p:spPr bwMode="auto">
            <a:xfrm>
              <a:off x="191" y="1538"/>
              <a:ext cx="169" cy="173"/>
            </a:xfrm>
            <a:prstGeom prst="rect">
              <a:avLst/>
            </a:prstGeom>
            <a:noFill/>
            <a:ln w="9525">
              <a:noFill/>
              <a:miter lim="800000"/>
              <a:headEnd/>
              <a:tailEnd/>
            </a:ln>
          </p:spPr>
          <p:txBody>
            <a:bodyPr wrap="none">
              <a:spAutoFit/>
            </a:bodyPr>
            <a:lstStyle/>
            <a:p>
              <a:r>
                <a:rPr lang="en-US" sz="1200">
                  <a:solidFill>
                    <a:srgbClr val="FF0000"/>
                  </a:solidFill>
                </a:rPr>
                <a:t>0</a:t>
              </a:r>
            </a:p>
          </p:txBody>
        </p:sp>
        <p:sp>
          <p:nvSpPr>
            <p:cNvPr id="24604" name="Text Box 61"/>
            <p:cNvSpPr txBox="1">
              <a:spLocks noChangeArrowheads="1"/>
            </p:cNvSpPr>
            <p:nvPr/>
          </p:nvSpPr>
          <p:spPr bwMode="auto">
            <a:xfrm>
              <a:off x="681" y="1541"/>
              <a:ext cx="169" cy="173"/>
            </a:xfrm>
            <a:prstGeom prst="rect">
              <a:avLst/>
            </a:prstGeom>
            <a:noFill/>
            <a:ln w="9525">
              <a:noFill/>
              <a:miter lim="800000"/>
              <a:headEnd/>
              <a:tailEnd/>
            </a:ln>
          </p:spPr>
          <p:txBody>
            <a:bodyPr wrap="none">
              <a:spAutoFit/>
            </a:bodyPr>
            <a:lstStyle/>
            <a:p>
              <a:r>
                <a:rPr lang="en-US" sz="1200">
                  <a:solidFill>
                    <a:srgbClr val="FF0000"/>
                  </a:solidFill>
                </a:rPr>
                <a:t>1</a:t>
              </a:r>
            </a:p>
          </p:txBody>
        </p:sp>
        <p:sp>
          <p:nvSpPr>
            <p:cNvPr id="24605" name="Text Box 62"/>
            <p:cNvSpPr txBox="1">
              <a:spLocks noChangeArrowheads="1"/>
            </p:cNvSpPr>
            <p:nvPr/>
          </p:nvSpPr>
          <p:spPr bwMode="auto">
            <a:xfrm>
              <a:off x="1138" y="1546"/>
              <a:ext cx="169" cy="173"/>
            </a:xfrm>
            <a:prstGeom prst="rect">
              <a:avLst/>
            </a:prstGeom>
            <a:noFill/>
            <a:ln w="9525">
              <a:noFill/>
              <a:miter lim="800000"/>
              <a:headEnd/>
              <a:tailEnd/>
            </a:ln>
          </p:spPr>
          <p:txBody>
            <a:bodyPr wrap="none">
              <a:spAutoFit/>
            </a:bodyPr>
            <a:lstStyle/>
            <a:p>
              <a:r>
                <a:rPr lang="en-US" sz="1200">
                  <a:solidFill>
                    <a:srgbClr val="FF0000"/>
                  </a:solidFill>
                </a:rPr>
                <a:t>2</a:t>
              </a:r>
            </a:p>
          </p:txBody>
        </p:sp>
        <p:sp>
          <p:nvSpPr>
            <p:cNvPr id="24606" name="Text Box 63"/>
            <p:cNvSpPr txBox="1">
              <a:spLocks noChangeArrowheads="1"/>
            </p:cNvSpPr>
            <p:nvPr/>
          </p:nvSpPr>
          <p:spPr bwMode="auto">
            <a:xfrm>
              <a:off x="1573" y="1546"/>
              <a:ext cx="169" cy="173"/>
            </a:xfrm>
            <a:prstGeom prst="rect">
              <a:avLst/>
            </a:prstGeom>
            <a:noFill/>
            <a:ln w="9525">
              <a:noFill/>
              <a:miter lim="800000"/>
              <a:headEnd/>
              <a:tailEnd/>
            </a:ln>
          </p:spPr>
          <p:txBody>
            <a:bodyPr wrap="none">
              <a:spAutoFit/>
            </a:bodyPr>
            <a:lstStyle/>
            <a:p>
              <a:r>
                <a:rPr lang="en-US" sz="1200">
                  <a:solidFill>
                    <a:srgbClr val="FF0000"/>
                  </a:solidFill>
                </a:rPr>
                <a:t>3</a:t>
              </a:r>
            </a:p>
          </p:txBody>
        </p:sp>
        <p:sp>
          <p:nvSpPr>
            <p:cNvPr id="24607" name="Text Box 64"/>
            <p:cNvSpPr txBox="1">
              <a:spLocks noChangeArrowheads="1"/>
            </p:cNvSpPr>
            <p:nvPr/>
          </p:nvSpPr>
          <p:spPr bwMode="auto">
            <a:xfrm>
              <a:off x="2040" y="1541"/>
              <a:ext cx="169" cy="173"/>
            </a:xfrm>
            <a:prstGeom prst="rect">
              <a:avLst/>
            </a:prstGeom>
            <a:noFill/>
            <a:ln w="9525">
              <a:noFill/>
              <a:miter lim="800000"/>
              <a:headEnd/>
              <a:tailEnd/>
            </a:ln>
          </p:spPr>
          <p:txBody>
            <a:bodyPr wrap="none">
              <a:spAutoFit/>
            </a:bodyPr>
            <a:lstStyle/>
            <a:p>
              <a:r>
                <a:rPr lang="en-US" sz="1200">
                  <a:solidFill>
                    <a:srgbClr val="FF0000"/>
                  </a:solidFill>
                </a:rPr>
                <a:t>4</a:t>
              </a:r>
            </a:p>
          </p:txBody>
        </p:sp>
        <p:sp>
          <p:nvSpPr>
            <p:cNvPr id="24608" name="Text Box 65"/>
            <p:cNvSpPr txBox="1">
              <a:spLocks noChangeArrowheads="1"/>
            </p:cNvSpPr>
            <p:nvPr/>
          </p:nvSpPr>
          <p:spPr bwMode="auto">
            <a:xfrm>
              <a:off x="2480" y="1546"/>
              <a:ext cx="169" cy="173"/>
            </a:xfrm>
            <a:prstGeom prst="rect">
              <a:avLst/>
            </a:prstGeom>
            <a:noFill/>
            <a:ln w="9525">
              <a:noFill/>
              <a:miter lim="800000"/>
              <a:headEnd/>
              <a:tailEnd/>
            </a:ln>
          </p:spPr>
          <p:txBody>
            <a:bodyPr wrap="none">
              <a:spAutoFit/>
            </a:bodyPr>
            <a:lstStyle/>
            <a:p>
              <a:r>
                <a:rPr lang="en-US" sz="1200">
                  <a:solidFill>
                    <a:srgbClr val="FF0000"/>
                  </a:solidFill>
                </a:rPr>
                <a:t>5</a:t>
              </a:r>
            </a:p>
          </p:txBody>
        </p:sp>
        <p:sp>
          <p:nvSpPr>
            <p:cNvPr id="24609" name="Text Box 66"/>
            <p:cNvSpPr txBox="1">
              <a:spLocks noChangeArrowheads="1"/>
            </p:cNvSpPr>
            <p:nvPr/>
          </p:nvSpPr>
          <p:spPr bwMode="auto">
            <a:xfrm>
              <a:off x="2931" y="1541"/>
              <a:ext cx="169" cy="173"/>
            </a:xfrm>
            <a:prstGeom prst="rect">
              <a:avLst/>
            </a:prstGeom>
            <a:noFill/>
            <a:ln w="9525">
              <a:noFill/>
              <a:miter lim="800000"/>
              <a:headEnd/>
              <a:tailEnd/>
            </a:ln>
          </p:spPr>
          <p:txBody>
            <a:bodyPr wrap="none">
              <a:spAutoFit/>
            </a:bodyPr>
            <a:lstStyle/>
            <a:p>
              <a:r>
                <a:rPr lang="en-US" sz="1200">
                  <a:solidFill>
                    <a:srgbClr val="FF0000"/>
                  </a:solidFill>
                </a:rPr>
                <a:t>6</a:t>
              </a:r>
            </a:p>
          </p:txBody>
        </p:sp>
        <p:sp>
          <p:nvSpPr>
            <p:cNvPr id="24610" name="Text Box 67"/>
            <p:cNvSpPr txBox="1">
              <a:spLocks noChangeArrowheads="1"/>
            </p:cNvSpPr>
            <p:nvPr/>
          </p:nvSpPr>
          <p:spPr bwMode="auto">
            <a:xfrm>
              <a:off x="3379" y="1546"/>
              <a:ext cx="169" cy="173"/>
            </a:xfrm>
            <a:prstGeom prst="rect">
              <a:avLst/>
            </a:prstGeom>
            <a:noFill/>
            <a:ln w="9525">
              <a:noFill/>
              <a:miter lim="800000"/>
              <a:headEnd/>
              <a:tailEnd/>
            </a:ln>
          </p:spPr>
          <p:txBody>
            <a:bodyPr wrap="none">
              <a:spAutoFit/>
            </a:bodyPr>
            <a:lstStyle/>
            <a:p>
              <a:r>
                <a:rPr lang="en-US" sz="1200">
                  <a:solidFill>
                    <a:srgbClr val="FF0000"/>
                  </a:solidFill>
                </a:rPr>
                <a:t>7</a:t>
              </a:r>
            </a:p>
          </p:txBody>
        </p:sp>
        <p:sp>
          <p:nvSpPr>
            <p:cNvPr id="24611" name="Text Box 68"/>
            <p:cNvSpPr txBox="1">
              <a:spLocks noChangeArrowheads="1"/>
            </p:cNvSpPr>
            <p:nvPr/>
          </p:nvSpPr>
          <p:spPr bwMode="auto">
            <a:xfrm>
              <a:off x="3816" y="1541"/>
              <a:ext cx="169" cy="173"/>
            </a:xfrm>
            <a:prstGeom prst="rect">
              <a:avLst/>
            </a:prstGeom>
            <a:noFill/>
            <a:ln w="9525">
              <a:noFill/>
              <a:miter lim="800000"/>
              <a:headEnd/>
              <a:tailEnd/>
            </a:ln>
          </p:spPr>
          <p:txBody>
            <a:bodyPr wrap="none">
              <a:spAutoFit/>
            </a:bodyPr>
            <a:lstStyle/>
            <a:p>
              <a:r>
                <a:rPr lang="en-US" sz="1200">
                  <a:solidFill>
                    <a:srgbClr val="FF0000"/>
                  </a:solidFill>
                </a:rPr>
                <a:t>8</a:t>
              </a:r>
            </a:p>
          </p:txBody>
        </p:sp>
        <p:sp>
          <p:nvSpPr>
            <p:cNvPr id="24612" name="Text Box 69"/>
            <p:cNvSpPr txBox="1">
              <a:spLocks noChangeArrowheads="1"/>
            </p:cNvSpPr>
            <p:nvPr/>
          </p:nvSpPr>
          <p:spPr bwMode="auto">
            <a:xfrm>
              <a:off x="4284" y="1554"/>
              <a:ext cx="169" cy="173"/>
            </a:xfrm>
            <a:prstGeom prst="rect">
              <a:avLst/>
            </a:prstGeom>
            <a:noFill/>
            <a:ln w="9525">
              <a:noFill/>
              <a:miter lim="800000"/>
              <a:headEnd/>
              <a:tailEnd/>
            </a:ln>
          </p:spPr>
          <p:txBody>
            <a:bodyPr wrap="none">
              <a:spAutoFit/>
            </a:bodyPr>
            <a:lstStyle/>
            <a:p>
              <a:r>
                <a:rPr lang="en-US" sz="1200">
                  <a:solidFill>
                    <a:srgbClr val="FF0000"/>
                  </a:solidFill>
                </a:rPr>
                <a:t>9</a:t>
              </a:r>
            </a:p>
          </p:txBody>
        </p:sp>
        <p:sp>
          <p:nvSpPr>
            <p:cNvPr id="24613" name="Text Box 70"/>
            <p:cNvSpPr txBox="1">
              <a:spLocks noChangeArrowheads="1"/>
            </p:cNvSpPr>
            <p:nvPr/>
          </p:nvSpPr>
          <p:spPr bwMode="auto">
            <a:xfrm rot="-3600000">
              <a:off x="32" y="1898"/>
              <a:ext cx="440" cy="288"/>
            </a:xfrm>
            <a:prstGeom prst="rect">
              <a:avLst/>
            </a:prstGeom>
            <a:noFill/>
            <a:ln w="9525">
              <a:noFill/>
              <a:miter lim="800000"/>
              <a:headEnd/>
              <a:tailEnd/>
            </a:ln>
          </p:spPr>
          <p:txBody>
            <a:bodyPr wrap="none">
              <a:spAutoFit/>
            </a:bodyPr>
            <a:lstStyle/>
            <a:p>
              <a:r>
                <a:rPr lang="en-US" sz="1200" b="1">
                  <a:solidFill>
                    <a:srgbClr val="FF0000"/>
                  </a:solidFill>
                </a:rPr>
                <a:t>t</a:t>
              </a:r>
              <a:r>
                <a:rPr lang="en-US" sz="1200" b="1" baseline="-25000">
                  <a:solidFill>
                    <a:srgbClr val="FF0000"/>
                  </a:solidFill>
                </a:rPr>
                <a:t>0</a:t>
              </a:r>
              <a:r>
                <a:rPr lang="en-US" sz="1200" b="1">
                  <a:solidFill>
                    <a:srgbClr val="FF0000"/>
                  </a:solidFill>
                </a:rPr>
                <a:t> time-</a:t>
              </a:r>
              <a:br>
                <a:rPr lang="en-US" sz="1200" b="1">
                  <a:solidFill>
                    <a:srgbClr val="FF0000"/>
                  </a:solidFill>
                </a:rPr>
              </a:br>
              <a:r>
                <a:rPr lang="en-US" sz="1200" b="1">
                  <a:solidFill>
                    <a:srgbClr val="FF0000"/>
                  </a:solidFill>
                </a:rPr>
                <a:t>stamp</a:t>
              </a:r>
            </a:p>
          </p:txBody>
        </p:sp>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ußzeilenplatzhalter 1"/>
          <p:cNvSpPr>
            <a:spLocks noGrp="1"/>
          </p:cNvSpPr>
          <p:nvPr>
            <p:ph type="ftr" sz="quarter" idx="10"/>
          </p:nvPr>
        </p:nvSpPr>
        <p:spPr>
          <a:noFill/>
        </p:spPr>
        <p:txBody>
          <a:bodyPr/>
          <a:lstStyle/>
          <a:p>
            <a:r>
              <a:rPr lang="en-US" smtClean="0"/>
              <a:t>H. Simon ● HIC4FAIR Giessen</a:t>
            </a:r>
            <a:endParaRPr lang="de-DE"/>
          </a:p>
        </p:txBody>
      </p:sp>
      <p:sp>
        <p:nvSpPr>
          <p:cNvPr id="3" name="Rectangle 2"/>
          <p:cNvSpPr txBox="1">
            <a:spLocks noChangeArrowheads="1"/>
          </p:cNvSpPr>
          <p:nvPr/>
        </p:nvSpPr>
        <p:spPr bwMode="auto">
          <a:xfrm>
            <a:off x="107950" y="188913"/>
            <a:ext cx="7772400" cy="1143000"/>
          </a:xfrm>
          <a:prstGeom prst="rect">
            <a:avLst/>
          </a:prstGeom>
          <a:noFill/>
          <a:ln w="9525">
            <a:noFill/>
            <a:miter lim="800000"/>
            <a:headEnd/>
            <a:tailEnd/>
          </a:ln>
        </p:spPr>
        <p:txBody>
          <a:bodyPr anchor="ctr"/>
          <a:lstStyle/>
          <a:p>
            <a:pPr>
              <a:defRPr/>
            </a:pPr>
            <a:r>
              <a:rPr lang="en-US" sz="2800" b="1" kern="0" dirty="0">
                <a:solidFill>
                  <a:schemeClr val="tx2"/>
                </a:solidFill>
                <a:latin typeface="+mj-lt"/>
                <a:ea typeface="+mj-ea"/>
                <a:cs typeface="+mj-cs"/>
              </a:rPr>
              <a:t>Software ff.: New VME library</a:t>
            </a:r>
          </a:p>
        </p:txBody>
      </p:sp>
      <p:sp>
        <p:nvSpPr>
          <p:cNvPr id="27652" name="Textfeld 3"/>
          <p:cNvSpPr txBox="1">
            <a:spLocks noChangeArrowheads="1"/>
          </p:cNvSpPr>
          <p:nvPr/>
        </p:nvSpPr>
        <p:spPr bwMode="auto">
          <a:xfrm>
            <a:off x="2051050" y="981075"/>
            <a:ext cx="7002463" cy="461963"/>
          </a:xfrm>
          <a:prstGeom prst="rect">
            <a:avLst/>
          </a:prstGeom>
          <a:noFill/>
          <a:ln w="9525">
            <a:noFill/>
            <a:miter lim="800000"/>
            <a:headEnd/>
            <a:tailEnd/>
          </a:ln>
        </p:spPr>
        <p:txBody>
          <a:bodyPr wrap="none">
            <a:spAutoFit/>
          </a:bodyPr>
          <a:lstStyle/>
          <a:p>
            <a:r>
              <a:rPr lang="de-DE"/>
              <a:t>A. Charpy, B. Löher, H. Johansson (CTH&amp;EMMI)  </a:t>
            </a:r>
          </a:p>
        </p:txBody>
      </p:sp>
      <p:sp>
        <p:nvSpPr>
          <p:cNvPr id="27653" name="Textfeld 4"/>
          <p:cNvSpPr txBox="1">
            <a:spLocks noChangeArrowheads="1"/>
          </p:cNvSpPr>
          <p:nvPr/>
        </p:nvSpPr>
        <p:spPr bwMode="auto">
          <a:xfrm>
            <a:off x="107950" y="1484313"/>
            <a:ext cx="7488238" cy="5048250"/>
          </a:xfrm>
          <a:prstGeom prst="rect">
            <a:avLst/>
          </a:prstGeom>
          <a:noFill/>
          <a:ln w="9525">
            <a:noFill/>
            <a:miter lim="800000"/>
            <a:headEnd/>
            <a:tailEnd/>
          </a:ln>
        </p:spPr>
        <p:txBody>
          <a:bodyPr wrap="none">
            <a:spAutoFit/>
          </a:bodyPr>
          <a:lstStyle/>
          <a:p>
            <a:r>
              <a:rPr lang="de-DE" sz="1400">
                <a:latin typeface="Courier New" pitchFamily="49" charset="0"/>
                <a:cs typeface="Courier New" pitchFamily="49" charset="0"/>
              </a:rPr>
              <a:t>RIO4(r4-12)</a:t>
            </a:r>
          </a:p>
          <a:p>
            <a:r>
              <a:rPr lang="de-DE" sz="1400">
                <a:latin typeface="Courier New" pitchFamily="49" charset="0"/>
                <a:cs typeface="Courier New" pitchFamily="49" charset="0"/>
              </a:rPr>
              <a:t>{</a:t>
            </a:r>
          </a:p>
          <a:p>
            <a:r>
              <a:rPr lang="de-DE" sz="1400">
                <a:latin typeface="Courier New" pitchFamily="49" charset="0"/>
                <a:cs typeface="Courier New" pitchFamily="49" charset="0"/>
              </a:rPr>
              <a:t>   multi_event_mode = true;  // hmm, more global than this rio even?</a:t>
            </a:r>
          </a:p>
          <a:p>
            <a:endParaRPr lang="de-DE" sz="1400">
              <a:latin typeface="Courier New" pitchFamily="49" charset="0"/>
              <a:cs typeface="Courier New" pitchFamily="49" charset="0"/>
            </a:endParaRPr>
          </a:p>
          <a:p>
            <a:r>
              <a:rPr lang="de-DE" sz="1400">
                <a:latin typeface="Courier New" pitchFamily="49" charset="0"/>
                <a:cs typeface="Courier New" pitchFamily="49" charset="0"/>
              </a:rPr>
              <a:t>   VME_CRATE(crate1)</a:t>
            </a:r>
          </a:p>
          <a:p>
            <a:r>
              <a:rPr lang="de-DE" sz="1400">
                <a:latin typeface="Courier New" pitchFamily="49" charset="0"/>
                <a:cs typeface="Courier New" pitchFamily="49" charset="0"/>
              </a:rPr>
              <a:t>   {</a:t>
            </a:r>
          </a:p>
          <a:p>
            <a:endParaRPr lang="de-DE" sz="1400">
              <a:latin typeface="Courier New" pitchFamily="49" charset="0"/>
              <a:cs typeface="Courier New" pitchFamily="49" charset="0"/>
            </a:endParaRPr>
          </a:p>
          <a:p>
            <a:endParaRPr lang="de-DE" sz="1400">
              <a:latin typeface="Courier New" pitchFamily="49" charset="0"/>
              <a:cs typeface="Courier New" pitchFamily="49" charset="0"/>
            </a:endParaRPr>
          </a:p>
          <a:p>
            <a:r>
              <a:rPr lang="de-DE" sz="1400">
                <a:latin typeface="Courier New" pitchFamily="49" charset="0"/>
                <a:cs typeface="Courier New" pitchFamily="49" charset="0"/>
              </a:rPr>
              <a:t>     CAEN_V775(tdc1)</a:t>
            </a:r>
          </a:p>
          <a:p>
            <a:r>
              <a:rPr lang="de-DE" sz="1400">
                <a:latin typeface="Courier New" pitchFamily="49" charset="0"/>
                <a:cs typeface="Courier New" pitchFamily="49" charset="0"/>
              </a:rPr>
              <a:t>     {</a:t>
            </a:r>
          </a:p>
          <a:p>
            <a:r>
              <a:rPr lang="de-DE" sz="1400">
                <a:latin typeface="Courier New" pitchFamily="49" charset="0"/>
                <a:cs typeface="Courier New" pitchFamily="49" charset="0"/>
              </a:rPr>
              <a:t>       address      = 0x00400000;</a:t>
            </a:r>
          </a:p>
          <a:p>
            <a:r>
              <a:rPr lang="de-DE" sz="1400">
                <a:latin typeface="Courier New" pitchFamily="49" charset="0"/>
                <a:cs typeface="Courier New" pitchFamily="49" charset="0"/>
              </a:rPr>
              <a:t>       virtual_slot = 1;</a:t>
            </a:r>
          </a:p>
          <a:p>
            <a:r>
              <a:rPr lang="de-DE" sz="1400">
                <a:latin typeface="Courier New" pitchFamily="49" charset="0"/>
                <a:cs typeface="Courier New" pitchFamily="49" charset="0"/>
              </a:rPr>
              <a:t>       setting_xy   = 100 ns;</a:t>
            </a:r>
          </a:p>
          <a:p>
            <a:r>
              <a:rPr lang="de-DE" sz="1400">
                <a:latin typeface="Courier New" pitchFamily="49" charset="0"/>
                <a:cs typeface="Courier New" pitchFamily="49" charset="0"/>
              </a:rPr>
              <a:t>       […]</a:t>
            </a:r>
          </a:p>
          <a:p>
            <a:r>
              <a:rPr lang="de-DE" sz="1400">
                <a:latin typeface="Courier New" pitchFamily="49" charset="0"/>
                <a:cs typeface="Courier New" pitchFamily="49" charset="0"/>
              </a:rPr>
              <a:t>     }</a:t>
            </a:r>
          </a:p>
          <a:p>
            <a:endParaRPr lang="de-DE" sz="1400">
              <a:latin typeface="Courier New" pitchFamily="49" charset="0"/>
              <a:cs typeface="Courier New" pitchFamily="49" charset="0"/>
            </a:endParaRPr>
          </a:p>
          <a:p>
            <a:r>
              <a:rPr lang="de-DE" sz="1400">
                <a:latin typeface="Courier New" pitchFamily="49" charset="0"/>
                <a:cs typeface="Courier New" pitchFamily="49" charset="0"/>
              </a:rPr>
              <a:t>     CAEN_V785(adc1)</a:t>
            </a:r>
          </a:p>
          <a:p>
            <a:r>
              <a:rPr lang="de-DE" sz="1400">
                <a:latin typeface="Courier New" pitchFamily="49" charset="0"/>
                <a:cs typeface="Courier New" pitchFamily="49" charset="0"/>
              </a:rPr>
              <a:t>     {</a:t>
            </a:r>
          </a:p>
          <a:p>
            <a:r>
              <a:rPr lang="de-DE" sz="1400">
                <a:latin typeface="Courier New" pitchFamily="49" charset="0"/>
                <a:cs typeface="Courier New" pitchFamily="49" charset="0"/>
              </a:rPr>
              <a:t>       address      = 0x00410000;</a:t>
            </a:r>
          </a:p>
          <a:p>
            <a:r>
              <a:rPr lang="de-DE" sz="1400">
                <a:latin typeface="Courier New" pitchFamily="49" charset="0"/>
                <a:cs typeface="Courier New" pitchFamily="49" charset="0"/>
              </a:rPr>
              <a:t>       virtual_slot = 2;</a:t>
            </a:r>
          </a:p>
          <a:p>
            <a:r>
              <a:rPr lang="de-DE" sz="1400">
                <a:latin typeface="Courier New" pitchFamily="49" charset="0"/>
                <a:cs typeface="Courier New" pitchFamily="49" charset="0"/>
              </a:rPr>
              <a:t>     }</a:t>
            </a:r>
          </a:p>
          <a:p>
            <a:r>
              <a:rPr lang="de-DE" sz="1400">
                <a:latin typeface="Courier New" pitchFamily="49" charset="0"/>
                <a:cs typeface="Courier New" pitchFamily="49" charset="0"/>
              </a:rPr>
              <a:t>   }</a:t>
            </a:r>
          </a:p>
          <a:p>
            <a:r>
              <a:rPr lang="de-DE" sz="1400">
                <a:latin typeface="Courier New" pitchFamily="49" charset="0"/>
                <a:cs typeface="Courier New" pitchFamily="49" charset="0"/>
              </a:rPr>
              <a:t>}</a:t>
            </a:r>
          </a:p>
        </p:txBody>
      </p:sp>
      <p:sp>
        <p:nvSpPr>
          <p:cNvPr id="27654" name="Textfeld 5"/>
          <p:cNvSpPr txBox="1">
            <a:spLocks noChangeArrowheads="1"/>
          </p:cNvSpPr>
          <p:nvPr/>
        </p:nvSpPr>
        <p:spPr bwMode="auto">
          <a:xfrm>
            <a:off x="5940425" y="2470150"/>
            <a:ext cx="3025775" cy="3046413"/>
          </a:xfrm>
          <a:prstGeom prst="rect">
            <a:avLst/>
          </a:prstGeom>
          <a:noFill/>
          <a:ln w="9525">
            <a:noFill/>
            <a:miter lim="800000"/>
            <a:headEnd/>
            <a:tailEnd/>
          </a:ln>
        </p:spPr>
        <p:txBody>
          <a:bodyPr wrap="none">
            <a:spAutoFit/>
          </a:bodyPr>
          <a:lstStyle/>
          <a:p>
            <a:r>
              <a:rPr lang="de-DE"/>
              <a:t>Parsed Config file</a:t>
            </a:r>
          </a:p>
          <a:p>
            <a:r>
              <a:rPr lang="de-DE">
                <a:sym typeface="Wingdings" pitchFamily="2" charset="2"/>
              </a:rPr>
              <a:t></a:t>
            </a:r>
            <a:r>
              <a:rPr lang="de-DE"/>
              <a:t> no compilation !</a:t>
            </a:r>
          </a:p>
          <a:p>
            <a:r>
              <a:rPr lang="de-DE"/>
              <a:t>     sane defaults</a:t>
            </a:r>
          </a:p>
          <a:p>
            <a:endParaRPr lang="de-DE"/>
          </a:p>
          <a:p>
            <a:r>
              <a:rPr lang="de-DE"/>
              <a:t>Features:</a:t>
            </a:r>
          </a:p>
          <a:p>
            <a:endParaRPr lang="de-DE"/>
          </a:p>
          <a:p>
            <a:r>
              <a:rPr lang="de-DE"/>
              <a:t>Config check &amp;dump</a:t>
            </a:r>
          </a:p>
          <a:p>
            <a:r>
              <a:rPr lang="de-DE"/>
              <a:t>Test programmes</a:t>
            </a:r>
          </a:p>
        </p:txBody>
      </p:sp>
      <p:sp>
        <p:nvSpPr>
          <p:cNvPr id="27655" name="Textfeld 6"/>
          <p:cNvSpPr txBox="1">
            <a:spLocks noChangeArrowheads="1"/>
          </p:cNvSpPr>
          <p:nvPr/>
        </p:nvSpPr>
        <p:spPr bwMode="auto">
          <a:xfrm>
            <a:off x="2647950" y="2060575"/>
            <a:ext cx="1779588" cy="461963"/>
          </a:xfrm>
          <a:prstGeom prst="rect">
            <a:avLst/>
          </a:prstGeom>
          <a:noFill/>
          <a:ln w="9525">
            <a:noFill/>
            <a:miter lim="800000"/>
            <a:headEnd/>
            <a:tailEnd/>
          </a:ln>
        </p:spPr>
        <p:txBody>
          <a:bodyPr>
            <a:spAutoFit/>
          </a:bodyPr>
          <a:lstStyle/>
          <a:p>
            <a:r>
              <a:rPr lang="de-DE">
                <a:solidFill>
                  <a:srgbClr val="FF0000"/>
                </a:solidFill>
              </a:rPr>
              <a:t>DAQ mode</a:t>
            </a:r>
          </a:p>
        </p:txBody>
      </p:sp>
      <p:sp>
        <p:nvSpPr>
          <p:cNvPr id="27656" name="Textfeld 7"/>
          <p:cNvSpPr txBox="1">
            <a:spLocks noChangeArrowheads="1"/>
          </p:cNvSpPr>
          <p:nvPr/>
        </p:nvSpPr>
        <p:spPr bwMode="auto">
          <a:xfrm>
            <a:off x="2700338" y="4264025"/>
            <a:ext cx="2376487" cy="460375"/>
          </a:xfrm>
          <a:prstGeom prst="rect">
            <a:avLst/>
          </a:prstGeom>
          <a:noFill/>
          <a:ln w="9525">
            <a:noFill/>
            <a:miter lim="800000"/>
            <a:headEnd/>
            <a:tailEnd/>
          </a:ln>
        </p:spPr>
        <p:txBody>
          <a:bodyPr>
            <a:spAutoFit/>
          </a:bodyPr>
          <a:lstStyle/>
          <a:p>
            <a:r>
              <a:rPr lang="de-DE">
                <a:solidFill>
                  <a:srgbClr val="FF0000"/>
                </a:solidFill>
              </a:rPr>
              <a:t>Module setup</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a:xfrm>
            <a:off x="179388" y="269875"/>
            <a:ext cx="7772400" cy="1143000"/>
          </a:xfrm>
        </p:spPr>
        <p:txBody>
          <a:bodyPr/>
          <a:lstStyle/>
          <a:p>
            <a:r>
              <a:rPr lang="de-DE" smtClean="0"/>
              <a:t>Linear FEE - 20111012</a:t>
            </a:r>
          </a:p>
        </p:txBody>
      </p:sp>
      <p:sp>
        <p:nvSpPr>
          <p:cNvPr id="35843" name="Inhaltsplatzhalter 2"/>
          <p:cNvSpPr>
            <a:spLocks noGrp="1"/>
          </p:cNvSpPr>
          <p:nvPr>
            <p:ph idx="1"/>
          </p:nvPr>
        </p:nvSpPr>
        <p:spPr/>
        <p:txBody>
          <a:bodyPr/>
          <a:lstStyle/>
          <a:p>
            <a:endParaRPr lang="de-DE" smtClean="0"/>
          </a:p>
        </p:txBody>
      </p:sp>
      <p:sp>
        <p:nvSpPr>
          <p:cNvPr id="35844" name="Fußzeilenplatzhalter 3"/>
          <p:cNvSpPr>
            <a:spLocks noGrp="1"/>
          </p:cNvSpPr>
          <p:nvPr>
            <p:ph type="ftr" sz="quarter" idx="10"/>
          </p:nvPr>
        </p:nvSpPr>
        <p:spPr>
          <a:noFill/>
        </p:spPr>
        <p:txBody>
          <a:bodyPr/>
          <a:lstStyle/>
          <a:p>
            <a:r>
              <a:rPr lang="en-US" smtClean="0"/>
              <a:t>H. Simon ● HIC4FAIR Giessen</a:t>
            </a:r>
            <a:endParaRPr lang="de-DE"/>
          </a:p>
        </p:txBody>
      </p:sp>
      <p:pic>
        <p:nvPicPr>
          <p:cNvPr id="35845" name="Picture 2" descr="C:\Dokumente und Einstellungen\Haik\Desktop\Talks\20111017-Bucharest\NewTacquilaFEE\IMGP5671.JPG"/>
          <p:cNvPicPr>
            <a:picLocks noChangeAspect="1" noChangeArrowheads="1"/>
          </p:cNvPicPr>
          <p:nvPr/>
        </p:nvPicPr>
        <p:blipFill>
          <a:blip r:embed="rId2" cstate="print"/>
          <a:srcRect/>
          <a:stretch>
            <a:fillRect/>
          </a:stretch>
        </p:blipFill>
        <p:spPr bwMode="auto">
          <a:xfrm>
            <a:off x="0" y="1268413"/>
            <a:ext cx="9144000" cy="5616575"/>
          </a:xfrm>
          <a:prstGeom prst="rect">
            <a:avLst/>
          </a:prstGeom>
          <a:noFill/>
          <a:ln w="9525">
            <a:noFill/>
            <a:miter lim="800000"/>
            <a:headEnd/>
            <a:tailEnd/>
          </a:ln>
        </p:spPr>
      </p:pic>
      <p:sp>
        <p:nvSpPr>
          <p:cNvPr id="6" name="Rechteckige Legende 5"/>
          <p:cNvSpPr/>
          <p:nvPr/>
        </p:nvSpPr>
        <p:spPr>
          <a:xfrm>
            <a:off x="827088" y="5345113"/>
            <a:ext cx="2449512" cy="1512887"/>
          </a:xfrm>
          <a:prstGeom prst="wedgeRectCallout">
            <a:avLst>
              <a:gd name="adj1" fmla="val 31760"/>
              <a:gd name="adj2" fmla="val -116440"/>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6"/>
                </a:solidFill>
              </a:rPr>
              <a:t>GALI </a:t>
            </a:r>
            <a:r>
              <a:rPr lang="de-DE" dirty="0" err="1">
                <a:solidFill>
                  <a:schemeClr val="accent6"/>
                </a:solidFill>
              </a:rPr>
              <a:t>Amplifier</a:t>
            </a:r>
            <a:endParaRPr lang="de-DE" dirty="0">
              <a:solidFill>
                <a:schemeClr val="accent6"/>
              </a:solidFill>
            </a:endParaRPr>
          </a:p>
          <a:p>
            <a:pPr>
              <a:defRPr/>
            </a:pPr>
            <a:r>
              <a:rPr lang="de-DE" dirty="0" err="1">
                <a:solidFill>
                  <a:schemeClr val="accent6"/>
                </a:solidFill>
              </a:rPr>
              <a:t>replaced</a:t>
            </a:r>
            <a:r>
              <a:rPr lang="de-DE" dirty="0">
                <a:solidFill>
                  <a:schemeClr val="accent6"/>
                </a:solidFill>
              </a:rPr>
              <a:t> </a:t>
            </a:r>
            <a:r>
              <a:rPr lang="de-DE" dirty="0" err="1">
                <a:solidFill>
                  <a:schemeClr val="accent6"/>
                </a:solidFill>
              </a:rPr>
              <a:t>by</a:t>
            </a:r>
            <a:r>
              <a:rPr lang="de-DE" dirty="0">
                <a:solidFill>
                  <a:schemeClr val="accent6"/>
                </a:solidFill>
              </a:rPr>
              <a:t> </a:t>
            </a:r>
          </a:p>
          <a:p>
            <a:pPr>
              <a:defRPr/>
            </a:pPr>
            <a:r>
              <a:rPr lang="de-DE" dirty="0" err="1">
                <a:solidFill>
                  <a:schemeClr val="accent6"/>
                </a:solidFill>
              </a:rPr>
              <a:t>transformer</a:t>
            </a:r>
            <a:endParaRPr lang="de-DE" dirty="0">
              <a:solidFill>
                <a:schemeClr val="accent6"/>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ußzeilenplatzhalter 1"/>
          <p:cNvSpPr>
            <a:spLocks noGrp="1"/>
          </p:cNvSpPr>
          <p:nvPr>
            <p:ph type="ftr" sz="quarter" idx="10"/>
          </p:nvPr>
        </p:nvSpPr>
        <p:spPr>
          <a:noFill/>
        </p:spPr>
        <p:txBody>
          <a:bodyPr/>
          <a:lstStyle/>
          <a:p>
            <a:r>
              <a:rPr lang="en-US" smtClean="0"/>
              <a:t>H. Simon ● HIC4FAIR Giessen</a:t>
            </a:r>
            <a:endParaRPr lang="de-DE"/>
          </a:p>
        </p:txBody>
      </p:sp>
      <p:pic>
        <p:nvPicPr>
          <p:cNvPr id="36867" name="Picture 2"/>
          <p:cNvPicPr>
            <a:picLocks noChangeAspect="1" noChangeArrowheads="1"/>
          </p:cNvPicPr>
          <p:nvPr/>
        </p:nvPicPr>
        <p:blipFill>
          <a:blip r:embed="rId2" cstate="print"/>
          <a:srcRect/>
          <a:stretch>
            <a:fillRect/>
          </a:stretch>
        </p:blipFill>
        <p:spPr bwMode="auto">
          <a:xfrm>
            <a:off x="0" y="2890838"/>
            <a:ext cx="5508625" cy="2625725"/>
          </a:xfrm>
          <a:prstGeom prst="rect">
            <a:avLst/>
          </a:prstGeom>
          <a:noFill/>
          <a:ln w="9525">
            <a:noFill/>
            <a:miter lim="800000"/>
            <a:headEnd/>
            <a:tailEnd/>
          </a:ln>
        </p:spPr>
      </p:pic>
      <p:sp>
        <p:nvSpPr>
          <p:cNvPr id="36868" name="Rectangle 3"/>
          <p:cNvSpPr>
            <a:spLocks noGrp="1" noChangeArrowheads="1"/>
          </p:cNvSpPr>
          <p:nvPr>
            <p:ph type="title" idx="4294967295"/>
          </p:nvPr>
        </p:nvSpPr>
        <p:spPr>
          <a:xfrm>
            <a:off x="-31750" y="333375"/>
            <a:ext cx="9175750" cy="1143000"/>
          </a:xfrm>
        </p:spPr>
        <p:txBody>
          <a:bodyPr/>
          <a:lstStyle/>
          <a:p>
            <a:pPr eaLnBrk="1" hangingPunct="1"/>
            <a:r>
              <a:rPr lang="en-US" smtClean="0"/>
              <a:t>Further steps: FPGA TDC; replacing TAC27 ASICS</a:t>
            </a:r>
            <a:br>
              <a:rPr lang="en-US" smtClean="0"/>
            </a:br>
            <a:r>
              <a:rPr lang="en-US" smtClean="0">
                <a:sym typeface="Wingdings" pitchFamily="2" charset="2"/>
              </a:rPr>
              <a:t> multihit/deadtime-free readout</a:t>
            </a:r>
            <a:endParaRPr lang="en-US" smtClean="0"/>
          </a:p>
        </p:txBody>
      </p:sp>
      <p:sp>
        <p:nvSpPr>
          <p:cNvPr id="36869" name="Rectangle 4"/>
          <p:cNvSpPr>
            <a:spLocks noChangeArrowheads="1"/>
          </p:cNvSpPr>
          <p:nvPr/>
        </p:nvSpPr>
        <p:spPr bwMode="auto">
          <a:xfrm>
            <a:off x="-4763" y="1492250"/>
            <a:ext cx="8353426" cy="1431925"/>
          </a:xfrm>
          <a:prstGeom prst="rect">
            <a:avLst/>
          </a:prstGeom>
          <a:solidFill>
            <a:schemeClr val="bg1"/>
          </a:solidFill>
          <a:ln w="9525">
            <a:noFill/>
            <a:miter lim="800000"/>
            <a:headEnd/>
            <a:tailEnd/>
          </a:ln>
        </p:spPr>
        <p:txBody>
          <a:bodyPr>
            <a:spAutoFit/>
          </a:bodyPr>
          <a:lstStyle/>
          <a:p>
            <a:r>
              <a:rPr lang="en-US" sz="2000"/>
              <a:t>The 10-ps Wave Union TDC: </a:t>
            </a:r>
          </a:p>
          <a:p>
            <a:r>
              <a:rPr lang="en-US" sz="2000"/>
              <a:t>Improving FPGA TDC Resolution beyond Its Cell Delay</a:t>
            </a:r>
          </a:p>
          <a:p>
            <a:r>
              <a:rPr lang="en-US" sz="2000"/>
              <a:t>Jinyuan Wu and Zonghan Shi</a:t>
            </a:r>
            <a:r>
              <a:rPr lang="en-US"/>
              <a:t>     </a:t>
            </a:r>
          </a:p>
          <a:p>
            <a:r>
              <a:rPr lang="en-US" sz="1600"/>
              <a:t>IEEE Nuclear Science Symposium Conference Record, 2008. NSS '08.</a:t>
            </a:r>
            <a:r>
              <a:rPr lang="en-US"/>
              <a:t> </a:t>
            </a:r>
          </a:p>
        </p:txBody>
      </p:sp>
      <p:pic>
        <p:nvPicPr>
          <p:cNvPr id="36870" name="Picture 5"/>
          <p:cNvPicPr>
            <a:picLocks noChangeAspect="1" noChangeArrowheads="1"/>
          </p:cNvPicPr>
          <p:nvPr/>
        </p:nvPicPr>
        <p:blipFill>
          <a:blip r:embed="rId3" cstate="print"/>
          <a:srcRect/>
          <a:stretch>
            <a:fillRect/>
          </a:stretch>
        </p:blipFill>
        <p:spPr bwMode="auto">
          <a:xfrm>
            <a:off x="4643438" y="4252913"/>
            <a:ext cx="4500562" cy="2378075"/>
          </a:xfrm>
          <a:prstGeom prst="rect">
            <a:avLst/>
          </a:prstGeom>
          <a:noFill/>
          <a:ln w="9525">
            <a:noFill/>
            <a:miter lim="800000"/>
            <a:headEnd/>
            <a:tailEnd/>
          </a:ln>
        </p:spPr>
      </p:pic>
      <p:sp>
        <p:nvSpPr>
          <p:cNvPr id="36871" name="Rectangle 6"/>
          <p:cNvSpPr>
            <a:spLocks noChangeArrowheads="1"/>
          </p:cNvSpPr>
          <p:nvPr/>
        </p:nvSpPr>
        <p:spPr bwMode="auto">
          <a:xfrm>
            <a:off x="4859338" y="6524625"/>
            <a:ext cx="4284662" cy="336550"/>
          </a:xfrm>
          <a:prstGeom prst="rect">
            <a:avLst/>
          </a:prstGeom>
          <a:solidFill>
            <a:schemeClr val="bg1"/>
          </a:solidFill>
          <a:ln w="9525">
            <a:noFill/>
            <a:miter lim="800000"/>
            <a:headEnd/>
            <a:tailEnd/>
          </a:ln>
        </p:spPr>
        <p:txBody>
          <a:bodyPr>
            <a:spAutoFit/>
          </a:bodyPr>
          <a:lstStyle/>
          <a:p>
            <a:r>
              <a:rPr lang="en-US" sz="1600"/>
              <a:t>Altera Cyclone II device (EP2C8T144C6)</a:t>
            </a:r>
          </a:p>
        </p:txBody>
      </p:sp>
      <p:sp>
        <p:nvSpPr>
          <p:cNvPr id="36872" name="Text Box 7"/>
          <p:cNvSpPr txBox="1">
            <a:spLocks noChangeArrowheads="1"/>
          </p:cNvSpPr>
          <p:nvPr/>
        </p:nvSpPr>
        <p:spPr bwMode="auto">
          <a:xfrm>
            <a:off x="5867400" y="2997200"/>
            <a:ext cx="3060700" cy="1187450"/>
          </a:xfrm>
          <a:prstGeom prst="rect">
            <a:avLst/>
          </a:prstGeom>
          <a:noFill/>
          <a:ln w="9525">
            <a:noFill/>
            <a:miter lim="800000"/>
            <a:headEnd/>
            <a:tailEnd/>
          </a:ln>
        </p:spPr>
        <p:txBody>
          <a:bodyPr wrap="none">
            <a:spAutoFit/>
          </a:bodyPr>
          <a:lstStyle/>
          <a:p>
            <a:r>
              <a:rPr lang="en-US">
                <a:solidFill>
                  <a:srgbClr val="4D4D4D"/>
                </a:solidFill>
              </a:rPr>
              <a:t>GSI implementation</a:t>
            </a:r>
          </a:p>
          <a:p>
            <a:r>
              <a:rPr lang="en-US">
                <a:solidFill>
                  <a:srgbClr val="4D4D4D"/>
                </a:solidFill>
              </a:rPr>
              <a:t>E. Bayer, M. Traxler, </a:t>
            </a:r>
          </a:p>
          <a:p>
            <a:r>
              <a:rPr lang="en-US">
                <a:solidFill>
                  <a:srgbClr val="4D4D4D"/>
                </a:solidFill>
              </a:rPr>
              <a:t>N. Kurz</a:t>
            </a:r>
          </a:p>
        </p:txBody>
      </p:sp>
      <p:sp>
        <p:nvSpPr>
          <p:cNvPr id="9" name="Ellipse 8"/>
          <p:cNvSpPr/>
          <p:nvPr/>
        </p:nvSpPr>
        <p:spPr>
          <a:xfrm>
            <a:off x="7000875" y="4572000"/>
            <a:ext cx="642938" cy="2000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ußzeilenplatzhalter 3"/>
          <p:cNvSpPr>
            <a:spLocks noGrp="1"/>
          </p:cNvSpPr>
          <p:nvPr>
            <p:ph type="ftr" sz="quarter" idx="10"/>
          </p:nvPr>
        </p:nvSpPr>
        <p:spPr>
          <a:noFill/>
        </p:spPr>
        <p:txBody>
          <a:bodyPr/>
          <a:lstStyle/>
          <a:p>
            <a:r>
              <a:rPr lang="en-US" smtClean="0"/>
              <a:t>H. Simon ● HIC4FAIR Giessen</a:t>
            </a:r>
            <a:endParaRPr lang="de-DE"/>
          </a:p>
        </p:txBody>
      </p:sp>
      <p:sp>
        <p:nvSpPr>
          <p:cNvPr id="38915" name="Rectangle 2"/>
          <p:cNvSpPr>
            <a:spLocks noGrp="1" noChangeArrowheads="1"/>
          </p:cNvSpPr>
          <p:nvPr>
            <p:ph type="title"/>
          </p:nvPr>
        </p:nvSpPr>
        <p:spPr>
          <a:xfrm>
            <a:off x="255588" y="414338"/>
            <a:ext cx="7772400" cy="1143000"/>
          </a:xfrm>
        </p:spPr>
        <p:txBody>
          <a:bodyPr/>
          <a:lstStyle/>
          <a:p>
            <a:pPr eaLnBrk="1" hangingPunct="1"/>
            <a:r>
              <a:rPr lang="de-DE" smtClean="0"/>
              <a:t>Campus wide time distribution </a:t>
            </a:r>
            <a:r>
              <a:rPr lang="de-DE" smtClean="0">
                <a:solidFill>
                  <a:srgbClr val="5F5F5F"/>
                </a:solidFill>
              </a:rPr>
              <a:t>(BuTiS)</a:t>
            </a:r>
            <a:r>
              <a:rPr lang="de-DE" smtClean="0"/>
              <a:t> </a:t>
            </a:r>
            <a:br>
              <a:rPr lang="de-DE" smtClean="0"/>
            </a:br>
            <a:r>
              <a:rPr lang="de-DE" sz="2400" smtClean="0">
                <a:solidFill>
                  <a:schemeClr val="accent2"/>
                </a:solidFill>
              </a:rPr>
              <a:t>P.Moritz/GSI</a:t>
            </a:r>
            <a:endParaRPr lang="en-US" sz="2400" smtClean="0">
              <a:solidFill>
                <a:schemeClr val="accent2"/>
              </a:solidFill>
            </a:endParaRPr>
          </a:p>
        </p:txBody>
      </p:sp>
      <p:sp>
        <p:nvSpPr>
          <p:cNvPr id="38916" name="Rectangle 3"/>
          <p:cNvSpPr>
            <a:spLocks noGrp="1" noChangeArrowheads="1"/>
          </p:cNvSpPr>
          <p:nvPr>
            <p:ph type="body" idx="1"/>
          </p:nvPr>
        </p:nvSpPr>
        <p:spPr>
          <a:xfrm>
            <a:off x="0" y="1887538"/>
            <a:ext cx="9144000" cy="965200"/>
          </a:xfrm>
        </p:spPr>
        <p:txBody>
          <a:bodyPr/>
          <a:lstStyle/>
          <a:p>
            <a:pPr eaLnBrk="1" hangingPunct="1">
              <a:lnSpc>
                <a:spcPct val="80000"/>
              </a:lnSpc>
            </a:pPr>
            <a:r>
              <a:rPr lang="de-DE" sz="1800" smtClean="0"/>
              <a:t>Campus wide time distribution via fibre optics / local TDS(s)</a:t>
            </a:r>
          </a:p>
          <a:p>
            <a:pPr eaLnBrk="1" hangingPunct="1">
              <a:lnSpc>
                <a:spcPct val="80000"/>
              </a:lnSpc>
            </a:pPr>
            <a:r>
              <a:rPr lang="de-DE" sz="1800" smtClean="0"/>
              <a:t>Synchronized local oscillators (10kHz, 10Mhz, and e.g. 200, 155 or 76 Mhz)</a:t>
            </a:r>
            <a:br>
              <a:rPr lang="de-DE" sz="1800" smtClean="0"/>
            </a:br>
            <a:r>
              <a:rPr lang="de-DE" sz="1800" smtClean="0"/>
              <a:t>with </a:t>
            </a:r>
            <a:r>
              <a:rPr lang="de-DE" sz="1800" smtClean="0">
                <a:solidFill>
                  <a:schemeClr val="accent2"/>
                </a:solidFill>
              </a:rPr>
              <a:t>+/-100ps/km absolute</a:t>
            </a:r>
            <a:r>
              <a:rPr lang="de-DE" sz="1800" smtClean="0"/>
              <a:t> uncertainty and </a:t>
            </a:r>
            <a:r>
              <a:rPr lang="de-DE" sz="1800" smtClean="0">
                <a:solidFill>
                  <a:schemeClr val="accent2"/>
                </a:solidFill>
              </a:rPr>
              <a:t>&lt;&lt; 10ps oscillator jitter</a:t>
            </a:r>
            <a:r>
              <a:rPr lang="de-DE" sz="1800" smtClean="0"/>
              <a:t>  </a:t>
            </a:r>
            <a:endParaRPr lang="en-US" sz="1800" smtClean="0"/>
          </a:p>
        </p:txBody>
      </p:sp>
      <p:pic>
        <p:nvPicPr>
          <p:cNvPr id="38917" name="Picture 4" descr="AGF00012"/>
          <p:cNvPicPr>
            <a:picLocks noChangeAspect="1" noChangeArrowheads="1"/>
          </p:cNvPicPr>
          <p:nvPr/>
        </p:nvPicPr>
        <p:blipFill>
          <a:blip r:embed="rId2" cstate="print"/>
          <a:srcRect/>
          <a:stretch>
            <a:fillRect/>
          </a:stretch>
        </p:blipFill>
        <p:spPr bwMode="auto">
          <a:xfrm>
            <a:off x="0" y="3032125"/>
            <a:ext cx="4356100" cy="3267075"/>
          </a:xfrm>
          <a:prstGeom prst="rect">
            <a:avLst/>
          </a:prstGeom>
          <a:noFill/>
          <a:ln w="9525">
            <a:noFill/>
            <a:miter lim="800000"/>
            <a:headEnd/>
            <a:tailEnd/>
          </a:ln>
        </p:spPr>
      </p:pic>
      <p:pic>
        <p:nvPicPr>
          <p:cNvPr id="38918" name="Picture 5" descr="AGF00013"/>
          <p:cNvPicPr>
            <a:picLocks noChangeAspect="1" noChangeArrowheads="1"/>
          </p:cNvPicPr>
          <p:nvPr/>
        </p:nvPicPr>
        <p:blipFill>
          <a:blip r:embed="rId3" cstate="print"/>
          <a:srcRect/>
          <a:stretch>
            <a:fillRect/>
          </a:stretch>
        </p:blipFill>
        <p:spPr bwMode="auto">
          <a:xfrm>
            <a:off x="4716463" y="3025775"/>
            <a:ext cx="4248150" cy="3282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ußzeilenplatzhalter 1"/>
          <p:cNvSpPr>
            <a:spLocks noGrp="1"/>
          </p:cNvSpPr>
          <p:nvPr>
            <p:ph type="ftr" sz="quarter" idx="10"/>
          </p:nvPr>
        </p:nvSpPr>
        <p:spPr>
          <a:noFill/>
        </p:spPr>
        <p:txBody>
          <a:bodyPr/>
          <a:lstStyle/>
          <a:p>
            <a:r>
              <a:rPr lang="en-US" smtClean="0"/>
              <a:t>H. Simon ● HIC4FAIR Giessen</a:t>
            </a:r>
            <a:endParaRPr lang="de-DE"/>
          </a:p>
        </p:txBody>
      </p:sp>
      <p:sp>
        <p:nvSpPr>
          <p:cNvPr id="40963" name="Fußzeilenplatzhalter 3"/>
          <p:cNvSpPr txBox="1">
            <a:spLocks noGrp="1"/>
          </p:cNvSpPr>
          <p:nvPr/>
        </p:nvSpPr>
        <p:spPr bwMode="auto">
          <a:xfrm>
            <a:off x="1219200" y="6438900"/>
            <a:ext cx="6642100" cy="288925"/>
          </a:xfrm>
          <a:prstGeom prst="rect">
            <a:avLst/>
          </a:prstGeom>
          <a:noFill/>
          <a:ln w="9525">
            <a:noFill/>
            <a:miter lim="800000"/>
            <a:headEnd/>
            <a:tailEnd/>
          </a:ln>
        </p:spPr>
        <p:txBody>
          <a:bodyPr/>
          <a:lstStyle/>
          <a:p>
            <a:pPr algn="ctr" eaLnBrk="0" hangingPunct="0"/>
            <a:r>
              <a:rPr lang="de-DE" sz="1400">
                <a:latin typeface="Times New Roman" pitchFamily="18" charset="0"/>
                <a:ea typeface="Arial Unicode MS" pitchFamily="34" charset="-128"/>
                <a:cs typeface="Arial Unicode MS" pitchFamily="34" charset="-128"/>
              </a:rPr>
              <a:t>H. Simon ● 20091210 ICC Electronics</a:t>
            </a:r>
          </a:p>
        </p:txBody>
      </p:sp>
      <p:pic>
        <p:nvPicPr>
          <p:cNvPr id="40964" name="Picture 2" descr="CLOSY-Scannen0001"/>
          <p:cNvPicPr>
            <a:picLocks noChangeAspect="1" noChangeArrowheads="1"/>
          </p:cNvPicPr>
          <p:nvPr/>
        </p:nvPicPr>
        <p:blipFill>
          <a:blip r:embed="rId2" cstate="print"/>
          <a:srcRect/>
          <a:stretch>
            <a:fillRect/>
          </a:stretch>
        </p:blipFill>
        <p:spPr bwMode="auto">
          <a:xfrm>
            <a:off x="4087813" y="0"/>
            <a:ext cx="5056187" cy="6858000"/>
          </a:xfrm>
          <a:prstGeom prst="rect">
            <a:avLst/>
          </a:prstGeom>
          <a:noFill/>
          <a:ln w="9525">
            <a:noFill/>
            <a:miter lim="800000"/>
            <a:headEnd/>
            <a:tailEnd/>
          </a:ln>
        </p:spPr>
      </p:pic>
      <p:sp>
        <p:nvSpPr>
          <p:cNvPr id="40965" name="Rectangle 3"/>
          <p:cNvSpPr>
            <a:spLocks noGrp="1" noChangeArrowheads="1"/>
          </p:cNvSpPr>
          <p:nvPr>
            <p:ph type="title" idx="4294967295"/>
          </p:nvPr>
        </p:nvSpPr>
        <p:spPr>
          <a:xfrm>
            <a:off x="471488" y="341313"/>
            <a:ext cx="7772400" cy="1143000"/>
          </a:xfrm>
        </p:spPr>
        <p:txBody>
          <a:bodyPr/>
          <a:lstStyle/>
          <a:p>
            <a:pPr eaLnBrk="1" hangingPunct="1"/>
            <a:r>
              <a:rPr lang="en-US" smtClean="0"/>
              <a:t>CLOSY</a:t>
            </a:r>
            <a:br>
              <a:rPr lang="en-US" smtClean="0"/>
            </a:br>
            <a:r>
              <a:rPr lang="en-US" smtClean="0"/>
              <a:t>(modified CBM proto</a:t>
            </a:r>
            <a:r>
              <a:rPr lang="en-US" smtClean="0">
                <a:solidFill>
                  <a:schemeClr val="bg1"/>
                </a:solidFill>
              </a:rPr>
              <a:t>type)</a:t>
            </a:r>
          </a:p>
        </p:txBody>
      </p:sp>
      <p:sp>
        <p:nvSpPr>
          <p:cNvPr id="40966" name="Text Box 4"/>
          <p:cNvSpPr txBox="1">
            <a:spLocks noChangeArrowheads="1"/>
          </p:cNvSpPr>
          <p:nvPr/>
        </p:nvSpPr>
        <p:spPr bwMode="auto">
          <a:xfrm>
            <a:off x="8586788" y="3743325"/>
            <a:ext cx="549275" cy="2601913"/>
          </a:xfrm>
          <a:prstGeom prst="rect">
            <a:avLst/>
          </a:prstGeom>
          <a:noFill/>
          <a:ln w="9525">
            <a:noFill/>
            <a:miter lim="800000"/>
            <a:headEnd/>
            <a:tailEnd/>
          </a:ln>
        </p:spPr>
        <p:txBody>
          <a:bodyPr vert="eaVert" wrap="none">
            <a:spAutoFit/>
          </a:bodyPr>
          <a:lstStyle/>
          <a:p>
            <a:r>
              <a:rPr lang="en-US">
                <a:solidFill>
                  <a:schemeClr val="bg1"/>
                </a:solidFill>
              </a:rPr>
              <a:t>K. Koch 20091001</a:t>
            </a:r>
          </a:p>
        </p:txBody>
      </p:sp>
      <p:sp>
        <p:nvSpPr>
          <p:cNvPr id="40967" name="Text Box 5"/>
          <p:cNvSpPr txBox="1">
            <a:spLocks noChangeArrowheads="1"/>
          </p:cNvSpPr>
          <p:nvPr/>
        </p:nvSpPr>
        <p:spPr bwMode="auto">
          <a:xfrm>
            <a:off x="158750" y="1719263"/>
            <a:ext cx="3287713" cy="3743325"/>
          </a:xfrm>
          <a:prstGeom prst="rect">
            <a:avLst/>
          </a:prstGeom>
          <a:noFill/>
          <a:ln w="9525">
            <a:noFill/>
            <a:miter lim="800000"/>
            <a:headEnd/>
            <a:tailEnd/>
          </a:ln>
        </p:spPr>
        <p:txBody>
          <a:bodyPr wrap="none">
            <a:spAutoFit/>
          </a:bodyPr>
          <a:lstStyle/>
          <a:p>
            <a:pPr>
              <a:buFontTx/>
              <a:buChar char="•"/>
            </a:pPr>
            <a:r>
              <a:rPr lang="en-US"/>
              <a:t> PLL based clock</a:t>
            </a:r>
            <a:br>
              <a:rPr lang="en-US"/>
            </a:br>
            <a:r>
              <a:rPr lang="en-US"/>
              <a:t>  divider</a:t>
            </a:r>
          </a:p>
          <a:p>
            <a:pPr>
              <a:buFontTx/>
              <a:buChar char="•"/>
            </a:pPr>
            <a:r>
              <a:rPr lang="en-US"/>
              <a:t> input range limited</a:t>
            </a:r>
            <a:br>
              <a:rPr lang="en-US"/>
            </a:br>
            <a:r>
              <a:rPr lang="en-US">
                <a:sym typeface="Wingdings" pitchFamily="2" charset="2"/>
              </a:rPr>
              <a:t> CPLD stage</a:t>
            </a:r>
            <a:br>
              <a:rPr lang="en-US">
                <a:sym typeface="Wingdings" pitchFamily="2" charset="2"/>
              </a:rPr>
            </a:br>
            <a:endParaRPr lang="en-US">
              <a:sym typeface="Wingdings" pitchFamily="2" charset="2"/>
            </a:endParaRPr>
          </a:p>
          <a:p>
            <a:pPr>
              <a:buFontTx/>
              <a:buChar char="•"/>
            </a:pPr>
            <a:r>
              <a:rPr lang="en-US">
                <a:sym typeface="Wingdings" pitchFamily="2" charset="2"/>
              </a:rPr>
              <a:t> Butis: division/5</a:t>
            </a:r>
          </a:p>
          <a:p>
            <a:r>
              <a:rPr lang="en-US">
                <a:sym typeface="Wingdings" pitchFamily="2" charset="2"/>
              </a:rPr>
              <a:t> 200 MHz to 40 MHz</a:t>
            </a:r>
          </a:p>
          <a:p>
            <a:r>
              <a:rPr lang="en-US">
                <a:sym typeface="Wingdings" pitchFamily="2" charset="2"/>
              </a:rPr>
              <a:t>for Tacquila</a:t>
            </a:r>
          </a:p>
          <a:p>
            <a:endParaRPr lang="en-US">
              <a:sym typeface="Wingdings" pitchFamily="2" charset="2"/>
            </a:endParaRPr>
          </a:p>
          <a:p>
            <a:r>
              <a:rPr lang="en-US">
                <a:sym typeface="Wingdings" pitchFamily="2" charset="2"/>
              </a:rPr>
              <a:t>Discriminator: </a:t>
            </a:r>
            <a:endParaRPr lang="en-US"/>
          </a:p>
        </p:txBody>
      </p:sp>
      <p:pic>
        <p:nvPicPr>
          <p:cNvPr id="40968" name="Picture 6"/>
          <p:cNvPicPr>
            <a:picLocks noChangeAspect="1" noChangeArrowheads="1"/>
          </p:cNvPicPr>
          <p:nvPr/>
        </p:nvPicPr>
        <p:blipFill>
          <a:blip r:embed="rId3" cstate="print"/>
          <a:srcRect/>
          <a:stretch>
            <a:fillRect/>
          </a:stretch>
        </p:blipFill>
        <p:spPr bwMode="auto">
          <a:xfrm>
            <a:off x="0" y="5573713"/>
            <a:ext cx="4067175" cy="116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ußzeilenplatzhalter 3"/>
          <p:cNvSpPr>
            <a:spLocks noGrp="1"/>
          </p:cNvSpPr>
          <p:nvPr>
            <p:ph type="ftr" sz="quarter" idx="10"/>
          </p:nvPr>
        </p:nvSpPr>
        <p:spPr>
          <a:noFill/>
        </p:spPr>
        <p:txBody>
          <a:bodyPr/>
          <a:lstStyle/>
          <a:p>
            <a:r>
              <a:rPr lang="en-US" smtClean="0"/>
              <a:t>H. Simon ● HIC4FAIR Giessen</a:t>
            </a:r>
            <a:endParaRPr lang="de-DE"/>
          </a:p>
        </p:txBody>
      </p:sp>
      <p:sp>
        <p:nvSpPr>
          <p:cNvPr id="46083" name="Rectangle 2"/>
          <p:cNvSpPr>
            <a:spLocks noGrp="1" noChangeArrowheads="1"/>
          </p:cNvSpPr>
          <p:nvPr>
            <p:ph type="title"/>
          </p:nvPr>
        </p:nvSpPr>
        <p:spPr>
          <a:xfrm>
            <a:off x="107950" y="260350"/>
            <a:ext cx="7772400" cy="1143000"/>
          </a:xfrm>
        </p:spPr>
        <p:txBody>
          <a:bodyPr/>
          <a:lstStyle/>
          <a:p>
            <a:pPr eaLnBrk="1" hangingPunct="1"/>
            <a:r>
              <a:rPr lang="en-US" smtClean="0"/>
              <a:t>Test bench on larger scale</a:t>
            </a:r>
          </a:p>
        </p:txBody>
      </p:sp>
      <p:sp>
        <p:nvSpPr>
          <p:cNvPr id="46084" name="Rectangle 3"/>
          <p:cNvSpPr>
            <a:spLocks noGrp="1" noChangeArrowheads="1"/>
          </p:cNvSpPr>
          <p:nvPr>
            <p:ph type="body" idx="1"/>
          </p:nvPr>
        </p:nvSpPr>
        <p:spPr/>
        <p:txBody>
          <a:bodyPr/>
          <a:lstStyle/>
          <a:p>
            <a:pPr eaLnBrk="1" hangingPunct="1"/>
            <a:endParaRPr lang="en-US" smtClean="0"/>
          </a:p>
        </p:txBody>
      </p:sp>
      <p:pic>
        <p:nvPicPr>
          <p:cNvPr id="46085" name="Picture 4" descr="sis-frs"/>
          <p:cNvPicPr>
            <a:picLocks noChangeAspect="1" noChangeArrowheads="1"/>
          </p:cNvPicPr>
          <p:nvPr/>
        </p:nvPicPr>
        <p:blipFill>
          <a:blip r:embed="rId2" cstate="print"/>
          <a:srcRect/>
          <a:stretch>
            <a:fillRect/>
          </a:stretch>
        </p:blipFill>
        <p:spPr bwMode="auto">
          <a:xfrm>
            <a:off x="-757238" y="1484313"/>
            <a:ext cx="9901238" cy="5400675"/>
          </a:xfrm>
          <a:prstGeom prst="rect">
            <a:avLst/>
          </a:prstGeom>
          <a:noFill/>
          <a:ln w="9525">
            <a:noFill/>
            <a:miter lim="800000"/>
            <a:headEnd/>
            <a:tailEnd/>
          </a:ln>
        </p:spPr>
      </p:pic>
      <p:sp>
        <p:nvSpPr>
          <p:cNvPr id="46086" name="Text Box 5"/>
          <p:cNvSpPr txBox="1">
            <a:spLocks noChangeArrowheads="1"/>
          </p:cNvSpPr>
          <p:nvPr/>
        </p:nvSpPr>
        <p:spPr bwMode="auto">
          <a:xfrm>
            <a:off x="201613" y="5445125"/>
            <a:ext cx="914400" cy="1295400"/>
          </a:xfrm>
          <a:prstGeom prst="rect">
            <a:avLst/>
          </a:prstGeom>
          <a:solidFill>
            <a:schemeClr val="bg1"/>
          </a:solidFill>
          <a:ln w="9525">
            <a:noFill/>
            <a:miter lim="800000"/>
            <a:headEnd/>
            <a:tailEnd/>
          </a:ln>
        </p:spPr>
        <p:txBody>
          <a:bodyPr vert="eaVert" wrap="none">
            <a:spAutoFit/>
          </a:bodyPr>
          <a:lstStyle/>
          <a:p>
            <a:r>
              <a:rPr lang="en-US">
                <a:solidFill>
                  <a:srgbClr val="FF0000"/>
                </a:solidFill>
              </a:rPr>
              <a:t>R³B</a:t>
            </a:r>
          </a:p>
          <a:p>
            <a:r>
              <a:rPr lang="en-US">
                <a:solidFill>
                  <a:srgbClr val="FF0000"/>
                </a:solidFill>
              </a:rPr>
              <a:t>  Cave-C</a:t>
            </a:r>
          </a:p>
        </p:txBody>
      </p:sp>
      <p:sp>
        <p:nvSpPr>
          <p:cNvPr id="46087" name="AutoShape 6"/>
          <p:cNvSpPr>
            <a:spLocks noChangeArrowheads="1"/>
          </p:cNvSpPr>
          <p:nvPr/>
        </p:nvSpPr>
        <p:spPr bwMode="auto">
          <a:xfrm>
            <a:off x="233363" y="1987550"/>
            <a:ext cx="215900" cy="217488"/>
          </a:xfrm>
          <a:prstGeom prst="flowChartConnector">
            <a:avLst/>
          </a:prstGeom>
          <a:solidFill>
            <a:srgbClr val="FFCC00"/>
          </a:solidFill>
          <a:ln w="9525">
            <a:solidFill>
              <a:schemeClr val="tx1"/>
            </a:solidFill>
            <a:round/>
            <a:headEnd/>
            <a:tailEnd/>
          </a:ln>
        </p:spPr>
        <p:txBody>
          <a:bodyPr wrap="none" anchor="ctr"/>
          <a:lstStyle/>
          <a:p>
            <a:endParaRPr lang="de-DE"/>
          </a:p>
        </p:txBody>
      </p:sp>
      <p:sp>
        <p:nvSpPr>
          <p:cNvPr id="46088" name="AutoShape 7"/>
          <p:cNvSpPr>
            <a:spLocks noChangeArrowheads="1"/>
          </p:cNvSpPr>
          <p:nvPr/>
        </p:nvSpPr>
        <p:spPr bwMode="auto">
          <a:xfrm>
            <a:off x="1042988" y="5516563"/>
            <a:ext cx="215900" cy="217487"/>
          </a:xfrm>
          <a:prstGeom prst="flowChartConnector">
            <a:avLst/>
          </a:prstGeom>
          <a:solidFill>
            <a:srgbClr val="FFCC00"/>
          </a:solidFill>
          <a:ln w="9525">
            <a:solidFill>
              <a:schemeClr val="tx1"/>
            </a:solidFill>
            <a:round/>
            <a:headEnd/>
            <a:tailEnd/>
          </a:ln>
        </p:spPr>
        <p:txBody>
          <a:bodyPr wrap="none" anchor="ctr"/>
          <a:lstStyle/>
          <a:p>
            <a:endParaRPr lang="de-DE"/>
          </a:p>
        </p:txBody>
      </p:sp>
      <p:sp>
        <p:nvSpPr>
          <p:cNvPr id="46089" name="AutoShape 8"/>
          <p:cNvSpPr>
            <a:spLocks noChangeArrowheads="1"/>
          </p:cNvSpPr>
          <p:nvPr/>
        </p:nvSpPr>
        <p:spPr bwMode="auto">
          <a:xfrm>
            <a:off x="4500563" y="4435475"/>
            <a:ext cx="215900" cy="217488"/>
          </a:xfrm>
          <a:prstGeom prst="flowChartConnector">
            <a:avLst/>
          </a:prstGeom>
          <a:solidFill>
            <a:srgbClr val="FFCC00"/>
          </a:solidFill>
          <a:ln w="9525">
            <a:solidFill>
              <a:schemeClr val="tx1"/>
            </a:solidFill>
            <a:round/>
            <a:headEnd/>
            <a:tailEnd/>
          </a:ln>
        </p:spPr>
        <p:txBody>
          <a:bodyPr wrap="none" anchor="ctr"/>
          <a:lstStyle/>
          <a:p>
            <a:endParaRPr lang="de-DE"/>
          </a:p>
        </p:txBody>
      </p:sp>
      <p:sp>
        <p:nvSpPr>
          <p:cNvPr id="46090" name="AutoShape 9"/>
          <p:cNvSpPr>
            <a:spLocks noChangeArrowheads="1"/>
          </p:cNvSpPr>
          <p:nvPr/>
        </p:nvSpPr>
        <p:spPr bwMode="auto">
          <a:xfrm>
            <a:off x="3492500" y="5213350"/>
            <a:ext cx="215900" cy="217488"/>
          </a:xfrm>
          <a:prstGeom prst="flowChartConnector">
            <a:avLst/>
          </a:prstGeom>
          <a:solidFill>
            <a:srgbClr val="FFCC00"/>
          </a:solidFill>
          <a:ln w="9525">
            <a:solidFill>
              <a:schemeClr val="tx1"/>
            </a:solidFill>
            <a:round/>
            <a:headEnd/>
            <a:tailEnd/>
          </a:ln>
        </p:spPr>
        <p:txBody>
          <a:bodyPr wrap="none" anchor="ctr"/>
          <a:lstStyle/>
          <a:p>
            <a:endParaRPr lang="de-DE"/>
          </a:p>
        </p:txBody>
      </p:sp>
      <p:sp>
        <p:nvSpPr>
          <p:cNvPr id="46091" name="AutoShape 10"/>
          <p:cNvSpPr>
            <a:spLocks noChangeArrowheads="1"/>
          </p:cNvSpPr>
          <p:nvPr/>
        </p:nvSpPr>
        <p:spPr bwMode="auto">
          <a:xfrm>
            <a:off x="5724525" y="4506913"/>
            <a:ext cx="215900" cy="217487"/>
          </a:xfrm>
          <a:prstGeom prst="flowChartConnector">
            <a:avLst/>
          </a:prstGeom>
          <a:solidFill>
            <a:srgbClr val="FFCC00"/>
          </a:solidFill>
          <a:ln w="9525">
            <a:solidFill>
              <a:schemeClr val="tx1"/>
            </a:solidFill>
            <a:round/>
            <a:headEnd/>
            <a:tailEnd/>
          </a:ln>
        </p:spPr>
        <p:txBody>
          <a:bodyPr wrap="none" anchor="ctr"/>
          <a:lstStyle/>
          <a:p>
            <a:endParaRPr lang="de-DE"/>
          </a:p>
        </p:txBody>
      </p:sp>
      <p:sp>
        <p:nvSpPr>
          <p:cNvPr id="46092" name="Rectangle 12"/>
          <p:cNvSpPr>
            <a:spLocks noChangeArrowheads="1"/>
          </p:cNvSpPr>
          <p:nvPr/>
        </p:nvSpPr>
        <p:spPr bwMode="auto">
          <a:xfrm>
            <a:off x="468313" y="2708275"/>
            <a:ext cx="1295400" cy="158432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46093" name="Text Box 13"/>
          <p:cNvSpPr txBox="1">
            <a:spLocks noChangeArrowheads="1"/>
          </p:cNvSpPr>
          <p:nvPr/>
        </p:nvSpPr>
        <p:spPr bwMode="auto">
          <a:xfrm>
            <a:off x="6138863" y="5445125"/>
            <a:ext cx="549275" cy="1414463"/>
          </a:xfrm>
          <a:prstGeom prst="rect">
            <a:avLst/>
          </a:prstGeom>
          <a:solidFill>
            <a:schemeClr val="bg1"/>
          </a:solidFill>
          <a:ln w="9525">
            <a:noFill/>
            <a:miter lim="800000"/>
            <a:headEnd/>
            <a:tailEnd/>
          </a:ln>
        </p:spPr>
        <p:txBody>
          <a:bodyPr vert="eaVert" wrap="none">
            <a:spAutoFit/>
          </a:bodyPr>
          <a:lstStyle/>
          <a:p>
            <a:r>
              <a:rPr lang="en-US">
                <a:solidFill>
                  <a:srgbClr val="FF0000"/>
                </a:solidFill>
              </a:rPr>
              <a:t>Mid-focus</a:t>
            </a:r>
          </a:p>
        </p:txBody>
      </p:sp>
      <p:sp>
        <p:nvSpPr>
          <p:cNvPr id="46094" name="Text Box 14"/>
          <p:cNvSpPr txBox="1">
            <a:spLocks noChangeArrowheads="1"/>
          </p:cNvSpPr>
          <p:nvPr/>
        </p:nvSpPr>
        <p:spPr bwMode="auto">
          <a:xfrm>
            <a:off x="4643438" y="5445125"/>
            <a:ext cx="549275" cy="1465263"/>
          </a:xfrm>
          <a:prstGeom prst="rect">
            <a:avLst/>
          </a:prstGeom>
          <a:solidFill>
            <a:schemeClr val="bg1"/>
          </a:solidFill>
          <a:ln w="9525">
            <a:noFill/>
            <a:miter lim="800000"/>
            <a:headEnd/>
            <a:tailEnd/>
          </a:ln>
        </p:spPr>
        <p:txBody>
          <a:bodyPr vert="eaVert" wrap="none">
            <a:spAutoFit/>
          </a:bodyPr>
          <a:lstStyle/>
          <a:p>
            <a:r>
              <a:rPr lang="en-US">
                <a:solidFill>
                  <a:srgbClr val="777777"/>
                </a:solidFill>
              </a:rPr>
              <a:t>End-focus</a:t>
            </a:r>
          </a:p>
        </p:txBody>
      </p:sp>
      <p:sp>
        <p:nvSpPr>
          <p:cNvPr id="46095" name="Text Box 15"/>
          <p:cNvSpPr txBox="1">
            <a:spLocks noChangeArrowheads="1"/>
          </p:cNvSpPr>
          <p:nvPr/>
        </p:nvSpPr>
        <p:spPr bwMode="auto">
          <a:xfrm>
            <a:off x="3132138" y="5521325"/>
            <a:ext cx="1279525" cy="1220788"/>
          </a:xfrm>
          <a:prstGeom prst="rect">
            <a:avLst/>
          </a:prstGeom>
          <a:solidFill>
            <a:schemeClr val="bg1"/>
          </a:solidFill>
          <a:ln w="9525">
            <a:noFill/>
            <a:miter lim="800000"/>
            <a:headEnd/>
            <a:tailEnd/>
          </a:ln>
        </p:spPr>
        <p:txBody>
          <a:bodyPr vert="eaVert" wrap="none">
            <a:spAutoFit/>
          </a:bodyPr>
          <a:lstStyle/>
          <a:p>
            <a:r>
              <a:rPr lang="en-US">
                <a:solidFill>
                  <a:srgbClr val="FF0000"/>
                </a:solidFill>
              </a:rPr>
              <a:t>Interm.</a:t>
            </a:r>
          </a:p>
          <a:p>
            <a:r>
              <a:rPr lang="en-US">
                <a:solidFill>
                  <a:srgbClr val="FF0000"/>
                </a:solidFill>
              </a:rPr>
              <a:t>Focus</a:t>
            </a:r>
            <a:r>
              <a:rPr lang="en-US">
                <a:solidFill>
                  <a:srgbClr val="FF0000"/>
                </a:solidFill>
                <a:sym typeface="Wingdings" pitchFamily="2" charset="2"/>
              </a:rPr>
              <a:t></a:t>
            </a:r>
          </a:p>
          <a:p>
            <a:r>
              <a:rPr lang="en-US">
                <a:solidFill>
                  <a:srgbClr val="FF0000"/>
                </a:solidFill>
                <a:sym typeface="Wingdings" pitchFamily="2" charset="2"/>
              </a:rPr>
              <a:t>Cave-C</a:t>
            </a:r>
            <a:endParaRPr lang="en-US">
              <a:solidFill>
                <a:srgbClr val="FF0000"/>
              </a:solidFill>
            </a:endParaRPr>
          </a:p>
        </p:txBody>
      </p:sp>
      <p:sp>
        <p:nvSpPr>
          <p:cNvPr id="46096" name="AutoShape 16"/>
          <p:cNvSpPr>
            <a:spLocks noChangeArrowheads="1"/>
          </p:cNvSpPr>
          <p:nvPr/>
        </p:nvSpPr>
        <p:spPr bwMode="auto">
          <a:xfrm>
            <a:off x="7826375" y="3328988"/>
            <a:ext cx="215900" cy="217487"/>
          </a:xfrm>
          <a:prstGeom prst="flowChartConnector">
            <a:avLst/>
          </a:prstGeom>
          <a:solidFill>
            <a:srgbClr val="FFCC00"/>
          </a:solidFill>
          <a:ln w="9525">
            <a:solidFill>
              <a:schemeClr val="tx1"/>
            </a:solidFill>
            <a:round/>
            <a:headEnd/>
            <a:tailEnd/>
          </a:ln>
        </p:spPr>
        <p:txBody>
          <a:bodyPr wrap="none" anchor="ctr"/>
          <a:lstStyle/>
          <a:p>
            <a:endParaRPr lang="de-DE"/>
          </a:p>
        </p:txBody>
      </p:sp>
      <p:sp>
        <p:nvSpPr>
          <p:cNvPr id="46097" name="AutoShape 17"/>
          <p:cNvSpPr>
            <a:spLocks noChangeArrowheads="1"/>
          </p:cNvSpPr>
          <p:nvPr/>
        </p:nvSpPr>
        <p:spPr bwMode="auto">
          <a:xfrm>
            <a:off x="7885113" y="1773238"/>
            <a:ext cx="71437" cy="1511300"/>
          </a:xfrm>
          <a:prstGeom prst="upDownArrow">
            <a:avLst>
              <a:gd name="adj1" fmla="val 50000"/>
              <a:gd name="adj2" fmla="val 423114"/>
            </a:avLst>
          </a:prstGeom>
          <a:solidFill>
            <a:srgbClr val="FF9900"/>
          </a:solidFill>
          <a:ln w="9525">
            <a:solidFill>
              <a:schemeClr val="tx1"/>
            </a:solidFill>
            <a:miter lim="800000"/>
            <a:headEnd/>
            <a:tailEnd/>
          </a:ln>
        </p:spPr>
        <p:txBody>
          <a:bodyPr vert="eaVert" wrap="none" anchor="ctr"/>
          <a:lstStyle/>
          <a:p>
            <a:endParaRPr lang="de-DE"/>
          </a:p>
        </p:txBody>
      </p:sp>
      <p:sp>
        <p:nvSpPr>
          <p:cNvPr id="46098" name="Text Box 18"/>
          <p:cNvSpPr txBox="1">
            <a:spLocks noChangeArrowheads="1"/>
          </p:cNvSpPr>
          <p:nvPr/>
        </p:nvSpPr>
        <p:spPr bwMode="auto">
          <a:xfrm>
            <a:off x="7940675" y="1484313"/>
            <a:ext cx="1116013" cy="1187450"/>
          </a:xfrm>
          <a:prstGeom prst="rect">
            <a:avLst/>
          </a:prstGeom>
          <a:noFill/>
          <a:ln w="9525">
            <a:noFill/>
            <a:miter lim="800000"/>
            <a:headEnd/>
            <a:tailEnd/>
          </a:ln>
        </p:spPr>
        <p:txBody>
          <a:bodyPr wrap="none">
            <a:spAutoFit/>
          </a:bodyPr>
          <a:lstStyle/>
          <a:p>
            <a:r>
              <a:rPr lang="en-US"/>
              <a:t>Master</a:t>
            </a:r>
          </a:p>
          <a:p>
            <a:r>
              <a:rPr lang="en-US"/>
              <a:t>North</a:t>
            </a:r>
          </a:p>
          <a:p>
            <a:r>
              <a:rPr lang="en-US"/>
              <a:t>Build.</a:t>
            </a:r>
          </a:p>
        </p:txBody>
      </p:sp>
      <p:sp>
        <p:nvSpPr>
          <p:cNvPr id="46099" name="Text Box 11"/>
          <p:cNvSpPr txBox="1">
            <a:spLocks noChangeArrowheads="1"/>
          </p:cNvSpPr>
          <p:nvPr/>
        </p:nvSpPr>
        <p:spPr bwMode="auto">
          <a:xfrm>
            <a:off x="457200" y="1885950"/>
            <a:ext cx="4740275" cy="1200150"/>
          </a:xfrm>
          <a:prstGeom prst="rect">
            <a:avLst/>
          </a:prstGeom>
          <a:noFill/>
          <a:ln w="9525">
            <a:noFill/>
            <a:miter lim="800000"/>
            <a:headEnd/>
            <a:tailEnd/>
          </a:ln>
        </p:spPr>
        <p:txBody>
          <a:bodyPr wrap="none">
            <a:spAutoFit/>
          </a:bodyPr>
          <a:lstStyle/>
          <a:p>
            <a:r>
              <a:rPr lang="en-US"/>
              <a:t>BuTiS receiver installation 9/2011</a:t>
            </a:r>
            <a:br>
              <a:rPr lang="en-US"/>
            </a:br>
            <a:r>
              <a:rPr lang="en-US">
                <a:solidFill>
                  <a:srgbClr val="000099"/>
                </a:solidFill>
              </a:rPr>
              <a:t>White Rabbit asap </a:t>
            </a:r>
            <a:br>
              <a:rPr lang="en-US">
                <a:solidFill>
                  <a:srgbClr val="000099"/>
                </a:solidFill>
              </a:rPr>
            </a:br>
            <a:r>
              <a:rPr lang="en-US">
                <a:solidFill>
                  <a:srgbClr val="000099"/>
                </a:solidFill>
              </a:rPr>
              <a:t>           (VME implementation)</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p:cNvSpPr>
          <p:nvPr>
            <p:ph type="title"/>
          </p:nvPr>
        </p:nvSpPr>
        <p:spPr>
          <a:xfrm>
            <a:off x="34925" y="269875"/>
            <a:ext cx="7772400" cy="1143000"/>
          </a:xfrm>
        </p:spPr>
        <p:txBody>
          <a:bodyPr/>
          <a:lstStyle/>
          <a:p>
            <a:r>
              <a:rPr lang="de-DE" smtClean="0"/>
              <a:t>First steps 09/2011 field test </a:t>
            </a:r>
            <a:br>
              <a:rPr lang="de-DE" smtClean="0"/>
            </a:br>
            <a:r>
              <a:rPr lang="de-DE" smtClean="0"/>
              <a:t>(J. Taieb/J.  Belliure test exp.)</a:t>
            </a:r>
          </a:p>
        </p:txBody>
      </p:sp>
      <p:sp>
        <p:nvSpPr>
          <p:cNvPr id="47107" name="Inhaltsplatzhalter 2"/>
          <p:cNvSpPr>
            <a:spLocks noGrp="1"/>
          </p:cNvSpPr>
          <p:nvPr>
            <p:ph idx="1"/>
          </p:nvPr>
        </p:nvSpPr>
        <p:spPr/>
        <p:txBody>
          <a:bodyPr/>
          <a:lstStyle/>
          <a:p>
            <a:endParaRPr lang="de-DE" smtClean="0"/>
          </a:p>
        </p:txBody>
      </p:sp>
      <p:sp>
        <p:nvSpPr>
          <p:cNvPr id="47108" name="Fußzeilenplatzhalter 3"/>
          <p:cNvSpPr>
            <a:spLocks noGrp="1"/>
          </p:cNvSpPr>
          <p:nvPr>
            <p:ph type="ftr" sz="quarter" idx="10"/>
          </p:nvPr>
        </p:nvSpPr>
        <p:spPr>
          <a:noFill/>
        </p:spPr>
        <p:txBody>
          <a:bodyPr/>
          <a:lstStyle/>
          <a:p>
            <a:r>
              <a:rPr lang="en-US" smtClean="0"/>
              <a:t>H. Simon ● HIC4FAIR Giessen</a:t>
            </a:r>
            <a:endParaRPr lang="de-DE"/>
          </a:p>
        </p:txBody>
      </p:sp>
      <p:pic>
        <p:nvPicPr>
          <p:cNvPr id="47109" name="Picture 2" descr="C:\Dokumente und Einstellungen\Haik\Desktop\Talks\20111017-Bucharest\NewTacquilaFEE\IMGP5674.JPG"/>
          <p:cNvPicPr>
            <a:picLocks noChangeAspect="1" noChangeArrowheads="1"/>
          </p:cNvPicPr>
          <p:nvPr/>
        </p:nvPicPr>
        <p:blipFill>
          <a:blip r:embed="rId2" cstate="print"/>
          <a:srcRect/>
          <a:stretch>
            <a:fillRect/>
          </a:stretch>
        </p:blipFill>
        <p:spPr bwMode="auto">
          <a:xfrm>
            <a:off x="-36513" y="1196975"/>
            <a:ext cx="9180513" cy="5761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p:txBody>
          <a:bodyPr/>
          <a:lstStyle/>
          <a:p>
            <a:pPr eaLnBrk="1" hangingPunct="1"/>
            <a:endParaRPr lang="de-DE" smtClean="0"/>
          </a:p>
        </p:txBody>
      </p:sp>
      <p:sp>
        <p:nvSpPr>
          <p:cNvPr id="45059" name="Inhaltsplatzhalter 2"/>
          <p:cNvSpPr>
            <a:spLocks noGrp="1"/>
          </p:cNvSpPr>
          <p:nvPr>
            <p:ph idx="1"/>
          </p:nvPr>
        </p:nvSpPr>
        <p:spPr/>
        <p:txBody>
          <a:bodyPr/>
          <a:lstStyle/>
          <a:p>
            <a:pPr eaLnBrk="1" hangingPunct="1"/>
            <a:endParaRPr lang="de-DE" smtClean="0"/>
          </a:p>
        </p:txBody>
      </p:sp>
      <p:sp>
        <p:nvSpPr>
          <p:cNvPr id="45060" name="Fußzeilenplatzhalter 3"/>
          <p:cNvSpPr>
            <a:spLocks noGrp="1"/>
          </p:cNvSpPr>
          <p:nvPr>
            <p:ph type="ftr" sz="quarter" idx="10"/>
          </p:nvPr>
        </p:nvSpPr>
        <p:spPr>
          <a:noFill/>
        </p:spPr>
        <p:txBody>
          <a:bodyPr/>
          <a:lstStyle/>
          <a:p>
            <a:r>
              <a:rPr lang="en-US" smtClean="0"/>
              <a:t>H. Simon ● HIC4FAIR Giessen</a:t>
            </a:r>
            <a:endParaRPr lang="de-DE"/>
          </a:p>
        </p:txBody>
      </p:sp>
      <p:pic>
        <p:nvPicPr>
          <p:cNvPr id="45061" name="Picture 2" descr="C:\Dokumente und Einstellungen\Haik\Desktop\20110404-LVC-LAND\124_0205\IMG_0759.JPG"/>
          <p:cNvPicPr>
            <a:picLocks noChangeAspect="1" noChangeArrowheads="1"/>
          </p:cNvPicPr>
          <p:nvPr/>
        </p:nvPicPr>
        <p:blipFill>
          <a:blip r:embed="rId2" cstate="print"/>
          <a:srcRect/>
          <a:stretch>
            <a:fillRect/>
          </a:stretch>
        </p:blipFill>
        <p:spPr bwMode="auto">
          <a:xfrm>
            <a:off x="-36513" y="-26988"/>
            <a:ext cx="9180513" cy="6884988"/>
          </a:xfrm>
          <a:prstGeom prst="rect">
            <a:avLst/>
          </a:prstGeom>
          <a:noFill/>
          <a:ln w="9525">
            <a:noFill/>
            <a:miter lim="800000"/>
            <a:headEnd/>
            <a:tailEnd/>
          </a:ln>
        </p:spPr>
      </p:pic>
      <p:sp>
        <p:nvSpPr>
          <p:cNvPr id="6" name="Textfeld 5"/>
          <p:cNvSpPr txBox="1"/>
          <p:nvPr/>
        </p:nvSpPr>
        <p:spPr>
          <a:xfrm>
            <a:off x="-38100" y="-19050"/>
            <a:ext cx="9182100" cy="523875"/>
          </a:xfrm>
          <a:prstGeom prst="rect">
            <a:avLst/>
          </a:prstGeom>
          <a:solidFill>
            <a:schemeClr val="accent6"/>
          </a:solidFill>
        </p:spPr>
        <p:txBody>
          <a:bodyPr>
            <a:spAutoFit/>
          </a:bodyPr>
          <a:lstStyle/>
          <a:p>
            <a:pPr>
              <a:defRPr/>
            </a:pPr>
            <a:r>
              <a:rPr lang="de-DE" sz="2800" dirty="0">
                <a:solidFill>
                  <a:srgbClr val="FFC000"/>
                </a:solidFill>
              </a:rPr>
              <a:t>Optical Receiver Station </a:t>
            </a:r>
            <a:r>
              <a:rPr lang="de-DE" sz="2800" dirty="0" err="1">
                <a:solidFill>
                  <a:srgbClr val="FFC000"/>
                </a:solidFill>
              </a:rPr>
              <a:t>Prototypes</a:t>
            </a:r>
            <a:r>
              <a:rPr lang="de-DE" sz="2800" dirty="0">
                <a:solidFill>
                  <a:srgbClr val="FFC000"/>
                </a:solidFill>
              </a:rPr>
              <a:t>:  6/2011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ußzeilenplatzhalter 1"/>
          <p:cNvSpPr>
            <a:spLocks noGrp="1"/>
          </p:cNvSpPr>
          <p:nvPr>
            <p:ph type="ftr" sz="quarter" idx="10"/>
          </p:nvPr>
        </p:nvSpPr>
        <p:spPr>
          <a:noFill/>
        </p:spPr>
        <p:txBody>
          <a:bodyPr/>
          <a:lstStyle/>
          <a:p>
            <a:r>
              <a:rPr lang="en-US" smtClean="0"/>
              <a:t>H. Simon ● HIC4FAIR Giessen</a:t>
            </a:r>
            <a:endParaRPr lang="de-DE"/>
          </a:p>
        </p:txBody>
      </p:sp>
      <p:sp>
        <p:nvSpPr>
          <p:cNvPr id="48131" name="Titel 1"/>
          <p:cNvSpPr>
            <a:spLocks noGrp="1"/>
          </p:cNvSpPr>
          <p:nvPr>
            <p:ph type="title" idx="4294967295"/>
          </p:nvPr>
        </p:nvSpPr>
        <p:spPr>
          <a:xfrm>
            <a:off x="107950" y="404813"/>
            <a:ext cx="7772400" cy="1143000"/>
          </a:xfrm>
        </p:spPr>
        <p:txBody>
          <a:bodyPr/>
          <a:lstStyle/>
          <a:p>
            <a:pPr eaLnBrk="1" hangingPunct="1"/>
            <a:r>
              <a:rPr lang="de-DE" smtClean="0">
                <a:latin typeface="Tahoma" pitchFamily="34" charset="0"/>
              </a:rPr>
              <a:t>Event labels: White Rabbit</a:t>
            </a:r>
            <a:br>
              <a:rPr lang="de-DE" smtClean="0">
                <a:latin typeface="Tahoma" pitchFamily="34" charset="0"/>
              </a:rPr>
            </a:br>
            <a:r>
              <a:rPr lang="de-DE" smtClean="0">
                <a:solidFill>
                  <a:srgbClr val="0070C0"/>
                </a:solidFill>
                <a:latin typeface="Tahoma" pitchFamily="34" charset="0"/>
              </a:rPr>
              <a:t>T. Włostowski/CERN</a:t>
            </a:r>
            <a:endParaRPr lang="de-DE" smtClean="0">
              <a:solidFill>
                <a:srgbClr val="0070C0"/>
              </a:solidFill>
            </a:endParaRPr>
          </a:p>
        </p:txBody>
      </p:sp>
      <p:pic>
        <p:nvPicPr>
          <p:cNvPr id="48132" name="Picture 2"/>
          <p:cNvPicPr>
            <a:picLocks noChangeAspect="1" noChangeArrowheads="1"/>
          </p:cNvPicPr>
          <p:nvPr/>
        </p:nvPicPr>
        <p:blipFill>
          <a:blip r:embed="rId2" cstate="print"/>
          <a:srcRect/>
          <a:stretch>
            <a:fillRect/>
          </a:stretch>
        </p:blipFill>
        <p:spPr bwMode="auto">
          <a:xfrm>
            <a:off x="6072188" y="500063"/>
            <a:ext cx="3071812" cy="2825750"/>
          </a:xfrm>
          <a:prstGeom prst="rect">
            <a:avLst/>
          </a:prstGeom>
          <a:noFill/>
          <a:ln w="9525">
            <a:noFill/>
            <a:miter lim="800000"/>
            <a:headEnd/>
            <a:tailEnd/>
          </a:ln>
        </p:spPr>
      </p:pic>
      <p:sp>
        <p:nvSpPr>
          <p:cNvPr id="48133" name="Inhaltsplatzhalter 6"/>
          <p:cNvSpPr>
            <a:spLocks noGrp="1"/>
          </p:cNvSpPr>
          <p:nvPr>
            <p:ph idx="4294967295"/>
          </p:nvPr>
        </p:nvSpPr>
        <p:spPr>
          <a:xfrm>
            <a:off x="0" y="1974850"/>
            <a:ext cx="9144000" cy="4525963"/>
          </a:xfrm>
        </p:spPr>
        <p:txBody>
          <a:bodyPr/>
          <a:lstStyle/>
          <a:p>
            <a:pPr eaLnBrk="1" hangingPunct="1"/>
            <a:r>
              <a:rPr lang="de-DE" smtClean="0"/>
              <a:t>Extension to Ethernet providing</a:t>
            </a:r>
          </a:p>
          <a:p>
            <a:pPr eaLnBrk="1" hangingPunct="1"/>
            <a:endParaRPr lang="de-DE" smtClean="0"/>
          </a:p>
          <a:p>
            <a:pPr eaLnBrk="1" hangingPunct="1">
              <a:buFontTx/>
              <a:buAutoNum type="arabicPeriod"/>
            </a:pPr>
            <a:r>
              <a:rPr lang="de-DE" smtClean="0"/>
              <a:t>A common clock via synchronous</a:t>
            </a:r>
            <a:br>
              <a:rPr lang="de-DE" smtClean="0"/>
            </a:br>
            <a:r>
              <a:rPr lang="de-DE" smtClean="0"/>
              <a:t>ethernet + compensation from PHY </a:t>
            </a:r>
            <a:br>
              <a:rPr lang="de-DE" smtClean="0"/>
            </a:br>
            <a:r>
              <a:rPr lang="de-DE" smtClean="0"/>
              <a:t>clock  (PTPv2@125MHz IEEE1588 + compensation)</a:t>
            </a:r>
            <a:br>
              <a:rPr lang="de-DE" smtClean="0"/>
            </a:br>
            <a:r>
              <a:rPr lang="de-DE" smtClean="0"/>
              <a:t>10MHz with 	~1ns precision and </a:t>
            </a:r>
            <a:br>
              <a:rPr lang="de-DE" smtClean="0"/>
            </a:br>
            <a:r>
              <a:rPr lang="de-DE" smtClean="0"/>
              <a:t>			~100ps accuracy</a:t>
            </a:r>
            <a:br>
              <a:rPr lang="de-DE" smtClean="0"/>
            </a:br>
            <a:endParaRPr lang="de-DE" smtClean="0"/>
          </a:p>
          <a:p>
            <a:pPr eaLnBrk="1" hangingPunct="1">
              <a:buFontTx/>
              <a:buAutoNum type="arabicPeriod"/>
            </a:pPr>
            <a:r>
              <a:rPr lang="de-DE" smtClean="0"/>
              <a:t>A real time  Protocol with guaranted latency </a:t>
            </a:r>
          </a:p>
          <a:p>
            <a:pPr eaLnBrk="1" hangingPunct="1">
              <a:buFontTx/>
              <a:buNone/>
            </a:pPr>
            <a:endParaRPr lang="de-DE"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Fußzeilenplatzhalter 1"/>
          <p:cNvSpPr>
            <a:spLocks noGrp="1"/>
          </p:cNvSpPr>
          <p:nvPr>
            <p:ph type="ftr" sz="quarter" idx="10"/>
          </p:nvPr>
        </p:nvSpPr>
        <p:spPr>
          <a:noFill/>
        </p:spPr>
        <p:txBody>
          <a:bodyPr/>
          <a:lstStyle/>
          <a:p>
            <a:r>
              <a:rPr lang="en-US" smtClean="0"/>
              <a:t>H. Simon ● HIC4FAIR Giessen</a:t>
            </a:r>
            <a:endParaRPr lang="de-DE"/>
          </a:p>
        </p:txBody>
      </p:sp>
      <p:sp>
        <p:nvSpPr>
          <p:cNvPr id="205827" name="Titel 1"/>
          <p:cNvSpPr>
            <a:spLocks noGrp="1"/>
          </p:cNvSpPr>
          <p:nvPr>
            <p:ph type="title" idx="4294967295"/>
          </p:nvPr>
        </p:nvSpPr>
        <p:spPr>
          <a:xfrm>
            <a:off x="107950" y="404813"/>
            <a:ext cx="7772400" cy="1143000"/>
          </a:xfrm>
        </p:spPr>
        <p:txBody>
          <a:bodyPr/>
          <a:lstStyle/>
          <a:p>
            <a:pPr eaLnBrk="1" hangingPunct="1"/>
            <a:r>
              <a:rPr lang="de-DE" dirty="0" smtClean="0">
                <a:latin typeface="Tahoma" pitchFamily="34" charset="0"/>
              </a:rPr>
              <a:t>White </a:t>
            </a:r>
            <a:r>
              <a:rPr lang="de-DE" dirty="0" err="1" smtClean="0">
                <a:latin typeface="Tahoma" pitchFamily="34" charset="0"/>
              </a:rPr>
              <a:t>Rabbit</a:t>
            </a:r>
            <a:r>
              <a:rPr lang="de-DE" dirty="0" smtClean="0">
                <a:latin typeface="Tahoma" pitchFamily="34" charset="0"/>
              </a:rPr>
              <a:t>: Timing </a:t>
            </a:r>
            <a:r>
              <a:rPr lang="de-DE" dirty="0" err="1" smtClean="0">
                <a:latin typeface="Tahoma" pitchFamily="34" charset="0"/>
              </a:rPr>
              <a:t>and</a:t>
            </a:r>
            <a:r>
              <a:rPr lang="de-DE" dirty="0" smtClean="0">
                <a:latin typeface="Tahoma" pitchFamily="34" charset="0"/>
              </a:rPr>
              <a:t> Data</a:t>
            </a:r>
            <a:br>
              <a:rPr lang="de-DE" dirty="0" smtClean="0">
                <a:latin typeface="Tahoma" pitchFamily="34" charset="0"/>
              </a:rPr>
            </a:br>
            <a:r>
              <a:rPr lang="de-DE" dirty="0" smtClean="0">
                <a:solidFill>
                  <a:srgbClr val="0070C0"/>
                </a:solidFill>
                <a:latin typeface="Tahoma" pitchFamily="34" charset="0"/>
              </a:rPr>
              <a:t>T. </a:t>
            </a:r>
            <a:r>
              <a:rPr lang="de-DE" dirty="0" err="1" smtClean="0">
                <a:solidFill>
                  <a:srgbClr val="0070C0"/>
                </a:solidFill>
                <a:latin typeface="Tahoma" pitchFamily="34" charset="0"/>
              </a:rPr>
              <a:t>Włostowski</a:t>
            </a:r>
            <a:r>
              <a:rPr lang="de-DE" dirty="0" smtClean="0">
                <a:solidFill>
                  <a:srgbClr val="0070C0"/>
                </a:solidFill>
                <a:latin typeface="Tahoma" pitchFamily="34" charset="0"/>
              </a:rPr>
              <a:t>/CERN</a:t>
            </a:r>
            <a:endParaRPr lang="de-DE" dirty="0" smtClean="0">
              <a:solidFill>
                <a:srgbClr val="0070C0"/>
              </a:solidFill>
            </a:endParaRPr>
          </a:p>
        </p:txBody>
      </p:sp>
      <p:pic>
        <p:nvPicPr>
          <p:cNvPr id="205828" name="Picture 2"/>
          <p:cNvPicPr>
            <a:picLocks noChangeAspect="1" noChangeArrowheads="1"/>
          </p:cNvPicPr>
          <p:nvPr/>
        </p:nvPicPr>
        <p:blipFill>
          <a:blip r:embed="rId2" cstate="print"/>
          <a:srcRect/>
          <a:stretch>
            <a:fillRect/>
          </a:stretch>
        </p:blipFill>
        <p:spPr bwMode="auto">
          <a:xfrm>
            <a:off x="6072188" y="500063"/>
            <a:ext cx="3071812" cy="2825750"/>
          </a:xfrm>
          <a:prstGeom prst="rect">
            <a:avLst/>
          </a:prstGeom>
          <a:noFill/>
          <a:ln w="9525">
            <a:noFill/>
            <a:miter lim="800000"/>
            <a:headEnd/>
            <a:tailEnd/>
          </a:ln>
        </p:spPr>
      </p:pic>
      <p:sp>
        <p:nvSpPr>
          <p:cNvPr id="205829" name="Inhaltsplatzhalter 6"/>
          <p:cNvSpPr>
            <a:spLocks noGrp="1"/>
          </p:cNvSpPr>
          <p:nvPr>
            <p:ph idx="4294967295"/>
          </p:nvPr>
        </p:nvSpPr>
        <p:spPr>
          <a:xfrm>
            <a:off x="0" y="1822450"/>
            <a:ext cx="9144000" cy="4525963"/>
          </a:xfrm>
        </p:spPr>
        <p:txBody>
          <a:bodyPr/>
          <a:lstStyle/>
          <a:p>
            <a:pPr eaLnBrk="1" hangingPunct="1"/>
            <a:r>
              <a:rPr lang="de-DE" sz="2400" dirty="0" smtClean="0"/>
              <a:t>Extension </a:t>
            </a:r>
            <a:r>
              <a:rPr lang="de-DE" sz="2400" dirty="0" err="1" smtClean="0"/>
              <a:t>to</a:t>
            </a:r>
            <a:r>
              <a:rPr lang="de-DE" sz="2400" dirty="0" smtClean="0"/>
              <a:t> Ethernet </a:t>
            </a:r>
            <a:r>
              <a:rPr lang="de-DE" sz="2400" dirty="0" err="1" smtClean="0"/>
              <a:t>providing</a:t>
            </a:r>
            <a:endParaRPr lang="de-DE" sz="2400" dirty="0" smtClean="0"/>
          </a:p>
          <a:p>
            <a:pPr eaLnBrk="1" hangingPunct="1">
              <a:buFontTx/>
              <a:buAutoNum type="arabicPeriod"/>
            </a:pPr>
            <a:r>
              <a:rPr lang="de-DE" sz="2400" dirty="0" smtClean="0"/>
              <a:t>A </a:t>
            </a:r>
            <a:r>
              <a:rPr lang="de-DE" sz="2400" dirty="0" err="1" smtClean="0"/>
              <a:t>common</a:t>
            </a:r>
            <a:r>
              <a:rPr lang="de-DE" sz="2400" dirty="0" smtClean="0"/>
              <a:t> </a:t>
            </a:r>
            <a:r>
              <a:rPr lang="de-DE" sz="2400" dirty="0" err="1" smtClean="0"/>
              <a:t>clock</a:t>
            </a:r>
            <a:r>
              <a:rPr lang="de-DE" sz="2400" dirty="0" smtClean="0"/>
              <a:t> via </a:t>
            </a:r>
            <a:r>
              <a:rPr lang="de-DE" sz="2400" dirty="0" err="1" smtClean="0"/>
              <a:t>synchronous</a:t>
            </a:r>
            <a:r>
              <a:rPr lang="de-DE" sz="2400" dirty="0" smtClean="0"/>
              <a:t/>
            </a:r>
            <a:br>
              <a:rPr lang="de-DE" sz="2400" dirty="0" smtClean="0"/>
            </a:br>
            <a:r>
              <a:rPr lang="de-DE" sz="2400" dirty="0" err="1" smtClean="0"/>
              <a:t>ethernet</a:t>
            </a:r>
            <a:r>
              <a:rPr lang="de-DE" sz="2400" dirty="0" smtClean="0"/>
              <a:t> + </a:t>
            </a:r>
            <a:r>
              <a:rPr lang="de-DE" sz="2400" dirty="0" err="1" smtClean="0"/>
              <a:t>compensation</a:t>
            </a:r>
            <a:r>
              <a:rPr lang="de-DE" sz="2400" dirty="0" smtClean="0"/>
              <a:t> </a:t>
            </a:r>
            <a:r>
              <a:rPr lang="de-DE" sz="2400" dirty="0" err="1" smtClean="0"/>
              <a:t>from</a:t>
            </a:r>
            <a:r>
              <a:rPr lang="de-DE" sz="2400" dirty="0" smtClean="0"/>
              <a:t> PHY </a:t>
            </a:r>
            <a:br>
              <a:rPr lang="de-DE" sz="2400" dirty="0" smtClean="0"/>
            </a:br>
            <a:r>
              <a:rPr lang="de-DE" sz="2400" dirty="0" err="1" smtClean="0"/>
              <a:t>clock</a:t>
            </a:r>
            <a:r>
              <a:rPr lang="de-DE" sz="2400" dirty="0" smtClean="0"/>
              <a:t>  (PTPv2@125MHz IEEE1588 + </a:t>
            </a:r>
            <a:r>
              <a:rPr lang="de-DE" sz="2400" dirty="0" err="1" smtClean="0"/>
              <a:t>compensation</a:t>
            </a:r>
            <a:r>
              <a:rPr lang="de-DE" sz="2400" dirty="0" smtClean="0"/>
              <a:t>)</a:t>
            </a:r>
            <a:br>
              <a:rPr lang="de-DE" sz="2400" dirty="0" smtClean="0"/>
            </a:br>
            <a:r>
              <a:rPr lang="de-DE" sz="2400" dirty="0" smtClean="0"/>
              <a:t>10MHz </a:t>
            </a:r>
            <a:r>
              <a:rPr lang="de-DE" sz="2400" dirty="0" err="1" smtClean="0"/>
              <a:t>with</a:t>
            </a:r>
            <a:r>
              <a:rPr lang="de-DE" sz="2400" dirty="0" smtClean="0"/>
              <a:t> 	~1ns </a:t>
            </a:r>
            <a:r>
              <a:rPr lang="de-DE" sz="2400" dirty="0" err="1" smtClean="0"/>
              <a:t>precision</a:t>
            </a:r>
            <a:r>
              <a:rPr lang="de-DE" sz="2400" dirty="0" smtClean="0"/>
              <a:t> </a:t>
            </a:r>
            <a:r>
              <a:rPr lang="de-DE" sz="2400" dirty="0" err="1" smtClean="0"/>
              <a:t>and</a:t>
            </a:r>
            <a:r>
              <a:rPr lang="de-DE" sz="2400" dirty="0" smtClean="0"/>
              <a:t> </a:t>
            </a:r>
            <a:br>
              <a:rPr lang="de-DE" sz="2400" dirty="0" smtClean="0"/>
            </a:br>
            <a:r>
              <a:rPr lang="de-DE" sz="2400" dirty="0" smtClean="0"/>
              <a:t>			~100ps </a:t>
            </a:r>
            <a:r>
              <a:rPr lang="de-DE" sz="2400" dirty="0" err="1" smtClean="0"/>
              <a:t>accuracy</a:t>
            </a:r>
            <a:endParaRPr lang="de-DE" sz="2400" dirty="0" smtClean="0"/>
          </a:p>
          <a:p>
            <a:pPr eaLnBrk="1" hangingPunct="1">
              <a:buFontTx/>
              <a:buAutoNum type="arabicPeriod"/>
            </a:pPr>
            <a:r>
              <a:rPr lang="de-DE" sz="2400" dirty="0" smtClean="0"/>
              <a:t>A real time  Protocol </a:t>
            </a:r>
            <a:r>
              <a:rPr lang="de-DE" sz="2400" dirty="0" err="1" smtClean="0"/>
              <a:t>with</a:t>
            </a:r>
            <a:r>
              <a:rPr lang="de-DE" sz="2400" dirty="0" smtClean="0"/>
              <a:t> </a:t>
            </a:r>
            <a:r>
              <a:rPr lang="de-DE" sz="2400" dirty="0" err="1" smtClean="0"/>
              <a:t>guaranted</a:t>
            </a:r>
            <a:r>
              <a:rPr lang="de-DE" sz="2400" dirty="0" smtClean="0"/>
              <a:t> </a:t>
            </a:r>
            <a:r>
              <a:rPr lang="de-DE" sz="2400" dirty="0" err="1" smtClean="0"/>
              <a:t>latency</a:t>
            </a:r>
            <a:r>
              <a:rPr lang="de-DE" sz="2400" dirty="0" smtClean="0"/>
              <a:t> </a:t>
            </a:r>
          </a:p>
          <a:p>
            <a:pPr eaLnBrk="1" hangingPunct="1">
              <a:buFontTx/>
              <a:buNone/>
            </a:pPr>
            <a:endParaRPr lang="de-DE" dirty="0" smtClean="0"/>
          </a:p>
        </p:txBody>
      </p:sp>
      <p:pic>
        <p:nvPicPr>
          <p:cNvPr id="6" name="Picture 2"/>
          <p:cNvPicPr>
            <a:picLocks noChangeAspect="1" noChangeArrowheads="1"/>
          </p:cNvPicPr>
          <p:nvPr/>
        </p:nvPicPr>
        <p:blipFill>
          <a:blip r:embed="rId3" cstate="print"/>
          <a:srcRect/>
          <a:stretch>
            <a:fillRect/>
          </a:stretch>
        </p:blipFill>
        <p:spPr bwMode="auto">
          <a:xfrm>
            <a:off x="1695450" y="4619130"/>
            <a:ext cx="7410450" cy="1891208"/>
          </a:xfrm>
          <a:prstGeom prst="rect">
            <a:avLst/>
          </a:prstGeom>
          <a:noFill/>
          <a:ln w="9525">
            <a:noFill/>
            <a:miter lim="800000"/>
            <a:headEnd/>
            <a:tailEnd/>
          </a:ln>
        </p:spPr>
      </p:pic>
    </p:spTree>
    <p:extLst>
      <p:ext uri="{BB962C8B-B14F-4D97-AF65-F5344CB8AC3E}">
        <p14:creationId xmlns:p14="http://schemas.microsoft.com/office/powerpoint/2010/main" val="287991207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76200" y="152400"/>
            <a:ext cx="9144000" cy="1923604"/>
          </a:xfrm>
          <a:prstGeom prst="rect">
            <a:avLst/>
          </a:prstGeom>
          <a:noFill/>
          <a:ln w="9525">
            <a:noFill/>
            <a:miter lim="800000"/>
            <a:headEnd/>
            <a:tailEnd/>
          </a:ln>
          <a:effectLst/>
        </p:spPr>
        <p:txBody>
          <a:bodyPr>
            <a:spAutoFit/>
          </a:bodyPr>
          <a:lstStyle/>
          <a:p>
            <a:pPr>
              <a:spcBef>
                <a:spcPct val="50000"/>
              </a:spcBef>
            </a:pPr>
            <a:r>
              <a:rPr lang="en-US" altLang="de-DE" b="1" dirty="0" smtClean="0">
                <a:solidFill>
                  <a:srgbClr val="A50021"/>
                </a:solidFill>
              </a:rPr>
              <a:t>Rate dependence of charge measurement (</a:t>
            </a:r>
            <a:r>
              <a:rPr lang="en-US" altLang="de-DE" b="1" dirty="0" err="1" smtClean="0">
                <a:solidFill>
                  <a:srgbClr val="A50021"/>
                </a:solidFill>
              </a:rPr>
              <a:t>Scintillator</a:t>
            </a:r>
            <a:r>
              <a:rPr lang="en-US" altLang="de-DE" b="1" dirty="0" smtClean="0">
                <a:solidFill>
                  <a:srgbClr val="A50021"/>
                </a:solidFill>
              </a:rPr>
              <a:t> Wall)</a:t>
            </a:r>
          </a:p>
          <a:p>
            <a:pPr>
              <a:spcBef>
                <a:spcPct val="50000"/>
              </a:spcBef>
            </a:pPr>
            <a:r>
              <a:rPr lang="en-US" altLang="de-DE" sz="2000" dirty="0" smtClean="0">
                <a:solidFill>
                  <a:srgbClr val="000000"/>
                </a:solidFill>
              </a:rPr>
              <a:t>The figures show the dependence of the average charge measured by a </a:t>
            </a:r>
            <a:br>
              <a:rPr lang="en-US" altLang="de-DE" sz="2000" dirty="0" smtClean="0">
                <a:solidFill>
                  <a:srgbClr val="000000"/>
                </a:solidFill>
              </a:rPr>
            </a:br>
            <a:r>
              <a:rPr lang="en-US" altLang="de-DE" sz="2000" b="1" dirty="0" smtClean="0">
                <a:solidFill>
                  <a:srgbClr val="000000"/>
                </a:solidFill>
              </a:rPr>
              <a:t>QTC</a:t>
            </a:r>
            <a:r>
              <a:rPr lang="en-US" altLang="de-DE" sz="2000" dirty="0" smtClean="0">
                <a:solidFill>
                  <a:srgbClr val="000000"/>
                </a:solidFill>
              </a:rPr>
              <a:t> </a:t>
            </a:r>
            <a:r>
              <a:rPr lang="en-US" altLang="de-DE" sz="2000" b="1" dirty="0" smtClean="0">
                <a:solidFill>
                  <a:srgbClr val="000000"/>
                </a:solidFill>
              </a:rPr>
              <a:t>+ </a:t>
            </a:r>
            <a:r>
              <a:rPr lang="en-US" altLang="de-DE" sz="2000" b="1" dirty="0" err="1" smtClean="0">
                <a:solidFill>
                  <a:srgbClr val="000000"/>
                </a:solidFill>
              </a:rPr>
              <a:t>multihit</a:t>
            </a:r>
            <a:r>
              <a:rPr lang="en-US" altLang="de-DE" sz="2000" b="1" dirty="0" smtClean="0">
                <a:solidFill>
                  <a:srgbClr val="000000"/>
                </a:solidFill>
              </a:rPr>
              <a:t> TDC </a:t>
            </a:r>
            <a:r>
              <a:rPr lang="en-US" altLang="de-DE" sz="2000" dirty="0" smtClean="0">
                <a:solidFill>
                  <a:srgbClr val="000000"/>
                </a:solidFill>
              </a:rPr>
              <a:t>on the </a:t>
            </a:r>
            <a:r>
              <a:rPr lang="en-US" altLang="de-DE" sz="2000" dirty="0" err="1" smtClean="0">
                <a:solidFill>
                  <a:srgbClr val="000000"/>
                </a:solidFill>
              </a:rPr>
              <a:t>pulser</a:t>
            </a:r>
            <a:r>
              <a:rPr lang="en-US" altLang="de-DE" sz="2000" dirty="0" smtClean="0">
                <a:solidFill>
                  <a:srgbClr val="000000"/>
                </a:solidFill>
              </a:rPr>
              <a:t> frequency for three different PMs.</a:t>
            </a:r>
          </a:p>
          <a:p>
            <a:pPr>
              <a:spcBef>
                <a:spcPct val="50000"/>
              </a:spcBef>
            </a:pPr>
            <a:r>
              <a:rPr lang="en-US" altLang="de-DE" sz="1800" dirty="0" smtClean="0">
                <a:solidFill>
                  <a:srgbClr val="000000"/>
                </a:solidFill>
              </a:rPr>
              <a:t>PM1: 2</a:t>
            </a:r>
            <a:r>
              <a:rPr lang="en-US" altLang="de-DE" sz="1800" baseline="30000" dirty="0" smtClean="0">
                <a:solidFill>
                  <a:srgbClr val="000000"/>
                </a:solidFill>
              </a:rPr>
              <a:t>nd</a:t>
            </a:r>
            <a:r>
              <a:rPr lang="en-US" altLang="de-DE" sz="1800" dirty="0" smtClean="0">
                <a:solidFill>
                  <a:srgbClr val="000000"/>
                </a:solidFill>
              </a:rPr>
              <a:t> gen. </a:t>
            </a:r>
            <a:r>
              <a:rPr lang="en-US" altLang="de-DE" sz="1800" dirty="0" err="1" smtClean="0">
                <a:solidFill>
                  <a:srgbClr val="000000"/>
                </a:solidFill>
              </a:rPr>
              <a:t>NeuLAND</a:t>
            </a:r>
            <a:r>
              <a:rPr lang="en-US" altLang="de-DE" sz="1800" dirty="0" smtClean="0">
                <a:solidFill>
                  <a:srgbClr val="000000"/>
                </a:solidFill>
              </a:rPr>
              <a:t> PM </a:t>
            </a:r>
            <a:r>
              <a:rPr lang="en-US" altLang="de-DE" sz="1800" b="1" dirty="0" smtClean="0">
                <a:solidFill>
                  <a:srgbClr val="000000"/>
                </a:solidFill>
              </a:rPr>
              <a:t>(fully active base), </a:t>
            </a:r>
            <a:r>
              <a:rPr lang="en-US" altLang="de-DE" sz="1800" dirty="0" smtClean="0">
                <a:solidFill>
                  <a:srgbClr val="000000"/>
                </a:solidFill>
              </a:rPr>
              <a:t>PM2: 1</a:t>
            </a:r>
            <a:r>
              <a:rPr lang="en-US" altLang="de-DE" sz="1800" baseline="30000" dirty="0" smtClean="0">
                <a:solidFill>
                  <a:srgbClr val="000000"/>
                </a:solidFill>
              </a:rPr>
              <a:t>st</a:t>
            </a:r>
            <a:r>
              <a:rPr lang="en-US" altLang="de-DE" sz="1800" dirty="0" smtClean="0">
                <a:solidFill>
                  <a:srgbClr val="000000"/>
                </a:solidFill>
              </a:rPr>
              <a:t> gen. LAND PM, PM3: old NTF PM.</a:t>
            </a:r>
          </a:p>
        </p:txBody>
      </p:sp>
      <p:pic>
        <p:nvPicPr>
          <p:cNvPr id="3075" name="Picture 6"/>
          <p:cNvPicPr>
            <a:picLocks noChangeAspect="1" noChangeArrowheads="1"/>
          </p:cNvPicPr>
          <p:nvPr/>
        </p:nvPicPr>
        <p:blipFill>
          <a:blip r:embed="rId3" cstate="print"/>
          <a:srcRect/>
          <a:stretch>
            <a:fillRect/>
          </a:stretch>
        </p:blipFill>
        <p:spPr bwMode="auto">
          <a:xfrm>
            <a:off x="2362200" y="4125913"/>
            <a:ext cx="4538663" cy="2765425"/>
          </a:xfrm>
          <a:prstGeom prst="rect">
            <a:avLst/>
          </a:prstGeom>
          <a:noFill/>
          <a:ln w="9525">
            <a:noFill/>
            <a:miter lim="800000"/>
            <a:headEnd/>
            <a:tailEnd/>
          </a:ln>
          <a:effectLst/>
        </p:spPr>
      </p:pic>
      <p:pic>
        <p:nvPicPr>
          <p:cNvPr id="3076" name="Picture 5"/>
          <p:cNvPicPr>
            <a:picLocks noChangeAspect="1" noChangeArrowheads="1"/>
          </p:cNvPicPr>
          <p:nvPr/>
        </p:nvPicPr>
        <p:blipFill>
          <a:blip r:embed="rId4" cstate="print"/>
          <a:srcRect/>
          <a:stretch>
            <a:fillRect/>
          </a:stretch>
        </p:blipFill>
        <p:spPr bwMode="auto">
          <a:xfrm>
            <a:off x="4833938" y="1763713"/>
            <a:ext cx="4233862" cy="2579687"/>
          </a:xfrm>
          <a:prstGeom prst="rect">
            <a:avLst/>
          </a:prstGeom>
          <a:noFill/>
          <a:ln w="9525">
            <a:noFill/>
            <a:miter lim="800000"/>
            <a:headEnd/>
            <a:tailEnd/>
          </a:ln>
          <a:effectLst/>
        </p:spPr>
      </p:pic>
      <p:pic>
        <p:nvPicPr>
          <p:cNvPr id="3077" name="Picture 4"/>
          <p:cNvPicPr>
            <a:picLocks noChangeAspect="1" noChangeArrowheads="1"/>
          </p:cNvPicPr>
          <p:nvPr/>
        </p:nvPicPr>
        <p:blipFill>
          <a:blip r:embed="rId5" cstate="print"/>
          <a:srcRect/>
          <a:stretch>
            <a:fillRect/>
          </a:stretch>
        </p:blipFill>
        <p:spPr bwMode="auto">
          <a:xfrm>
            <a:off x="0" y="1724025"/>
            <a:ext cx="4267200" cy="2619375"/>
          </a:xfrm>
          <a:prstGeom prst="rect">
            <a:avLst/>
          </a:prstGeom>
          <a:noFill/>
          <a:ln w="9525">
            <a:noFill/>
            <a:miter lim="800000"/>
            <a:headEnd/>
            <a:tailEnd/>
          </a:ln>
          <a:effectLst/>
        </p:spPr>
      </p:pic>
      <p:sp>
        <p:nvSpPr>
          <p:cNvPr id="6" name="Textfeld 5"/>
          <p:cNvSpPr txBox="1"/>
          <p:nvPr/>
        </p:nvSpPr>
        <p:spPr>
          <a:xfrm>
            <a:off x="107504" y="5910371"/>
            <a:ext cx="1863011" cy="830997"/>
          </a:xfrm>
          <a:prstGeom prst="rect">
            <a:avLst/>
          </a:prstGeom>
          <a:noFill/>
        </p:spPr>
        <p:txBody>
          <a:bodyPr wrap="none" rtlCol="0">
            <a:spAutoFit/>
          </a:bodyPr>
          <a:lstStyle/>
          <a:p>
            <a:r>
              <a:rPr lang="de-DE" dirty="0" smtClean="0">
                <a:solidFill>
                  <a:srgbClr val="000000"/>
                </a:solidFill>
              </a:rPr>
              <a:t>M. Heil</a:t>
            </a:r>
          </a:p>
          <a:p>
            <a:r>
              <a:rPr lang="de-DE" dirty="0" smtClean="0">
                <a:solidFill>
                  <a:srgbClr val="000000"/>
                </a:solidFill>
              </a:rPr>
              <a:t>A. </a:t>
            </a:r>
            <a:r>
              <a:rPr lang="de-DE" dirty="0" err="1" smtClean="0">
                <a:solidFill>
                  <a:srgbClr val="000000"/>
                </a:solidFill>
              </a:rPr>
              <a:t>Kelic</a:t>
            </a:r>
            <a:r>
              <a:rPr lang="de-DE" dirty="0" smtClean="0">
                <a:solidFill>
                  <a:srgbClr val="000000"/>
                </a:solidFill>
              </a:rPr>
              <a:t>-Heil</a:t>
            </a:r>
            <a:endParaRPr lang="de-DE" dirty="0">
              <a:solidFill>
                <a:srgbClr val="000000"/>
              </a:solidFill>
            </a:endParaRPr>
          </a:p>
        </p:txBody>
      </p:sp>
    </p:spTree>
    <p:extLst>
      <p:ext uri="{BB962C8B-B14F-4D97-AF65-F5344CB8AC3E}">
        <p14:creationId xmlns:p14="http://schemas.microsoft.com/office/powerpoint/2010/main" val="25962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338" y="322263"/>
            <a:ext cx="9110662" cy="1143000"/>
          </a:xfrm>
        </p:spPr>
        <p:txBody>
          <a:bodyPr/>
          <a:lstStyle/>
          <a:p>
            <a:pPr>
              <a:defRPr/>
            </a:pPr>
            <a:r>
              <a:rPr lang="de-DE" dirty="0" smtClean="0"/>
              <a:t>White </a:t>
            </a:r>
            <a:r>
              <a:rPr lang="de-DE" dirty="0" err="1" smtClean="0"/>
              <a:t>Rabbit</a:t>
            </a:r>
            <a:r>
              <a:rPr lang="de-DE" dirty="0" smtClean="0"/>
              <a:t> </a:t>
            </a:r>
            <a:r>
              <a:rPr lang="de-DE" sz="1800" dirty="0" smtClean="0"/>
              <a:t>(</a:t>
            </a:r>
            <a:r>
              <a:rPr lang="de-DE" sz="1800" dirty="0" smtClean="0">
                <a:solidFill>
                  <a:srgbClr val="C00000"/>
                </a:solidFill>
              </a:rPr>
              <a:t>CERN/GSI</a:t>
            </a:r>
            <a:r>
              <a:rPr lang="de-DE" sz="1800" dirty="0" smtClean="0"/>
              <a:t>/Bilbao/DESY/MIKES FI/VU Amsterdam,…)</a:t>
            </a:r>
            <a:r>
              <a:rPr lang="de-DE" dirty="0" smtClean="0"/>
              <a:t/>
            </a:r>
            <a:br>
              <a:rPr lang="de-DE" dirty="0" smtClean="0"/>
            </a:br>
            <a:r>
              <a:rPr lang="de-DE" sz="2400" dirty="0" smtClean="0">
                <a:solidFill>
                  <a:schemeClr val="accent6"/>
                </a:solidFill>
              </a:rPr>
              <a:t>- </a:t>
            </a:r>
            <a:r>
              <a:rPr lang="de-DE" sz="2400" dirty="0" err="1" smtClean="0">
                <a:solidFill>
                  <a:schemeClr val="accent6"/>
                </a:solidFill>
              </a:rPr>
              <a:t>implementation</a:t>
            </a:r>
            <a:r>
              <a:rPr lang="de-DE" sz="2400" dirty="0" smtClean="0">
                <a:solidFill>
                  <a:schemeClr val="accent6"/>
                </a:solidFill>
              </a:rPr>
              <a:t> </a:t>
            </a:r>
            <a:r>
              <a:rPr lang="de-DE" sz="2400" dirty="0" err="1" smtClean="0">
                <a:solidFill>
                  <a:schemeClr val="accent6"/>
                </a:solidFill>
              </a:rPr>
              <a:t>studies</a:t>
            </a:r>
            <a:r>
              <a:rPr lang="de-DE" sz="2400" dirty="0" smtClean="0">
                <a:solidFill>
                  <a:schemeClr val="accent6"/>
                </a:solidFill>
              </a:rPr>
              <a:t> (</a:t>
            </a:r>
            <a:r>
              <a:rPr lang="de-DE" sz="2400" dirty="0" smtClean="0">
                <a:solidFill>
                  <a:srgbClr val="C00000"/>
                </a:solidFill>
              </a:rPr>
              <a:t>D. </a:t>
            </a:r>
            <a:r>
              <a:rPr lang="de-DE" sz="2400" dirty="0" smtClean="0">
                <a:solidFill>
                  <a:srgbClr val="C00000"/>
                </a:solidFill>
              </a:rPr>
              <a:t>Beck, </a:t>
            </a:r>
            <a:r>
              <a:rPr lang="de-DE" sz="2400" dirty="0" err="1" smtClean="0">
                <a:solidFill>
                  <a:srgbClr val="C00000"/>
                </a:solidFill>
              </a:rPr>
              <a:t>N.Kurz</a:t>
            </a:r>
            <a:r>
              <a:rPr lang="de-DE" sz="2400" dirty="0" smtClean="0">
                <a:solidFill>
                  <a:schemeClr val="accent6"/>
                </a:solidFill>
              </a:rPr>
              <a:t>)</a:t>
            </a:r>
            <a:endParaRPr lang="de-DE" sz="2400" dirty="0">
              <a:solidFill>
                <a:schemeClr val="accent6"/>
              </a:solidFill>
            </a:endParaRPr>
          </a:p>
        </p:txBody>
      </p:sp>
      <p:sp>
        <p:nvSpPr>
          <p:cNvPr id="172035" name="Fußzeilenplatzhalter 3"/>
          <p:cNvSpPr>
            <a:spLocks noGrp="1"/>
          </p:cNvSpPr>
          <p:nvPr>
            <p:ph type="ftr" sz="quarter" idx="10"/>
          </p:nvPr>
        </p:nvSpPr>
        <p:spPr>
          <a:noFill/>
        </p:spPr>
        <p:txBody>
          <a:bodyPr/>
          <a:lstStyle/>
          <a:p>
            <a:r>
              <a:rPr lang="en-US" smtClean="0"/>
              <a:t>H. Simon ● HIC4FAIR Giessen</a:t>
            </a:r>
            <a:endParaRPr lang="de-DE"/>
          </a:p>
        </p:txBody>
      </p:sp>
      <p:pic>
        <p:nvPicPr>
          <p:cNvPr id="172036" name="Picture 2"/>
          <p:cNvPicPr>
            <a:picLocks noChangeAspect="1" noChangeArrowheads="1"/>
          </p:cNvPicPr>
          <p:nvPr/>
        </p:nvPicPr>
        <p:blipFill>
          <a:blip r:embed="rId2" cstate="print"/>
          <a:srcRect/>
          <a:stretch>
            <a:fillRect/>
          </a:stretch>
        </p:blipFill>
        <p:spPr bwMode="auto">
          <a:xfrm>
            <a:off x="0" y="1412875"/>
            <a:ext cx="4084638" cy="5445125"/>
          </a:xfrm>
          <a:prstGeom prst="rect">
            <a:avLst/>
          </a:prstGeom>
          <a:noFill/>
          <a:ln w="9525">
            <a:noFill/>
            <a:miter lim="800000"/>
            <a:headEnd/>
            <a:tailEnd/>
          </a:ln>
        </p:spPr>
      </p:pic>
      <p:pic>
        <p:nvPicPr>
          <p:cNvPr id="172037" name="Picture 3"/>
          <p:cNvPicPr>
            <a:picLocks noChangeAspect="1" noChangeArrowheads="1"/>
          </p:cNvPicPr>
          <p:nvPr/>
        </p:nvPicPr>
        <p:blipFill>
          <a:blip r:embed="rId3" cstate="print"/>
          <a:srcRect/>
          <a:stretch>
            <a:fillRect/>
          </a:stretch>
        </p:blipFill>
        <p:spPr bwMode="auto">
          <a:xfrm>
            <a:off x="4232275" y="3213100"/>
            <a:ext cx="4876800" cy="3600450"/>
          </a:xfrm>
          <a:prstGeom prst="rect">
            <a:avLst/>
          </a:prstGeom>
          <a:noFill/>
          <a:ln w="9525">
            <a:noFill/>
            <a:miter lim="800000"/>
            <a:headEnd/>
            <a:tailEnd/>
          </a:ln>
        </p:spPr>
      </p:pic>
      <p:sp>
        <p:nvSpPr>
          <p:cNvPr id="172038" name="Textfeld 7"/>
          <p:cNvSpPr txBox="1">
            <a:spLocks noChangeArrowheads="1"/>
          </p:cNvSpPr>
          <p:nvPr/>
        </p:nvSpPr>
        <p:spPr bwMode="auto">
          <a:xfrm>
            <a:off x="4348026" y="1699179"/>
            <a:ext cx="4784195" cy="1692771"/>
          </a:xfrm>
          <a:prstGeom prst="rect">
            <a:avLst/>
          </a:prstGeom>
          <a:noFill/>
          <a:ln w="9525">
            <a:noFill/>
            <a:miter lim="800000"/>
            <a:headEnd/>
            <a:tailEnd/>
          </a:ln>
        </p:spPr>
        <p:txBody>
          <a:bodyPr wrap="none">
            <a:spAutoFit/>
          </a:bodyPr>
          <a:lstStyle/>
          <a:p>
            <a:pPr eaLnBrk="1" hangingPunct="1">
              <a:lnSpc>
                <a:spcPct val="100000"/>
              </a:lnSpc>
              <a:buFont typeface="Arial" pitchFamily="34" charset="0"/>
              <a:buChar char="•"/>
            </a:pPr>
            <a:r>
              <a:rPr lang="de-DE" sz="2400" dirty="0">
                <a:solidFill>
                  <a:srgbClr val="000000"/>
                </a:solidFill>
                <a:latin typeface="Arial" pitchFamily="34" charset="0"/>
              </a:rPr>
              <a:t> </a:t>
            </a:r>
            <a:r>
              <a:rPr lang="de-DE" sz="2400" dirty="0" err="1">
                <a:solidFill>
                  <a:srgbClr val="000000"/>
                </a:solidFill>
                <a:latin typeface="Arial" pitchFamily="34" charset="0"/>
              </a:rPr>
              <a:t>G</a:t>
            </a:r>
            <a:r>
              <a:rPr lang="de-DE" sz="2400" dirty="0" err="1" smtClean="0">
                <a:solidFill>
                  <a:srgbClr val="000000"/>
                </a:solidFill>
                <a:latin typeface="Arial" pitchFamily="34" charset="0"/>
              </a:rPr>
              <a:t>ood</a:t>
            </a:r>
            <a:r>
              <a:rPr lang="de-DE" sz="2400" dirty="0" smtClean="0">
                <a:solidFill>
                  <a:srgbClr val="000000"/>
                </a:solidFill>
                <a:latin typeface="Arial" pitchFamily="34" charset="0"/>
              </a:rPr>
              <a:t> </a:t>
            </a:r>
            <a:r>
              <a:rPr lang="de-DE" sz="2400" dirty="0" err="1" smtClean="0">
                <a:solidFill>
                  <a:srgbClr val="000000"/>
                </a:solidFill>
                <a:latin typeface="Arial" pitchFamily="34" charset="0"/>
              </a:rPr>
              <a:t>timing</a:t>
            </a:r>
            <a:r>
              <a:rPr lang="de-DE" sz="2400" dirty="0" smtClean="0">
                <a:solidFill>
                  <a:srgbClr val="000000"/>
                </a:solidFill>
                <a:latin typeface="Arial" pitchFamily="34" charset="0"/>
              </a:rPr>
              <a:t> (~100ps </a:t>
            </a:r>
            <a:r>
              <a:rPr lang="de-DE" sz="2400" dirty="0" err="1" smtClean="0">
                <a:solidFill>
                  <a:srgbClr val="000000"/>
                </a:solidFill>
                <a:latin typeface="Arial" pitchFamily="34" charset="0"/>
              </a:rPr>
              <a:t>acc</a:t>
            </a:r>
            <a:r>
              <a:rPr lang="de-DE" sz="2400" dirty="0" smtClean="0">
                <a:solidFill>
                  <a:srgbClr val="000000"/>
                </a:solidFill>
                <a:latin typeface="Arial" pitchFamily="34" charset="0"/>
              </a:rPr>
              <a:t>./km) </a:t>
            </a:r>
            <a:endParaRPr lang="de-DE" sz="2400" dirty="0">
              <a:solidFill>
                <a:srgbClr val="000000"/>
              </a:solidFill>
              <a:latin typeface="Arial" pitchFamily="34" charset="0"/>
            </a:endParaRPr>
          </a:p>
          <a:p>
            <a:pPr eaLnBrk="1" hangingPunct="1">
              <a:lnSpc>
                <a:spcPct val="100000"/>
              </a:lnSpc>
              <a:buFont typeface="Arial" pitchFamily="34" charset="0"/>
              <a:buChar char="•"/>
            </a:pPr>
            <a:r>
              <a:rPr lang="de-DE" sz="2400" dirty="0">
                <a:solidFill>
                  <a:srgbClr val="000000"/>
                </a:solidFill>
                <a:latin typeface="Arial" pitchFamily="34" charset="0"/>
              </a:rPr>
              <a:t> </a:t>
            </a:r>
            <a:r>
              <a:rPr lang="de-DE" sz="2400" dirty="0" smtClean="0">
                <a:solidFill>
                  <a:srgbClr val="000000"/>
                </a:solidFill>
                <a:latin typeface="Arial" pitchFamily="34" charset="0"/>
              </a:rPr>
              <a:t>Open </a:t>
            </a:r>
            <a:r>
              <a:rPr lang="de-DE" sz="2400" dirty="0" err="1" smtClean="0">
                <a:solidFill>
                  <a:srgbClr val="000000"/>
                </a:solidFill>
                <a:latin typeface="Arial" pitchFamily="34" charset="0"/>
              </a:rPr>
              <a:t>hardware</a:t>
            </a:r>
            <a:r>
              <a:rPr lang="de-DE" sz="2400" dirty="0" smtClean="0">
                <a:solidFill>
                  <a:srgbClr val="000000"/>
                </a:solidFill>
                <a:latin typeface="Arial" pitchFamily="34" charset="0"/>
              </a:rPr>
              <a:t>:</a:t>
            </a:r>
          </a:p>
          <a:p>
            <a:pPr eaLnBrk="1" hangingPunct="1">
              <a:lnSpc>
                <a:spcPct val="100000"/>
              </a:lnSpc>
            </a:pPr>
            <a:r>
              <a:rPr lang="de-DE" sz="2000" dirty="0">
                <a:solidFill>
                  <a:srgbClr val="000000"/>
                </a:solidFill>
                <a:latin typeface="Arial" pitchFamily="34" charset="0"/>
                <a:hlinkClick r:id="rId4"/>
              </a:rPr>
              <a:t>http://</a:t>
            </a:r>
            <a:r>
              <a:rPr lang="de-DE" sz="2000" dirty="0" smtClean="0">
                <a:solidFill>
                  <a:srgbClr val="000000"/>
                </a:solidFill>
                <a:latin typeface="Arial" pitchFamily="34" charset="0"/>
                <a:hlinkClick r:id="rId4"/>
              </a:rPr>
              <a:t>www.ohwr.org/projects/white-rabbit</a:t>
            </a:r>
            <a:endParaRPr lang="de-DE" sz="2000" dirty="0" smtClean="0">
              <a:solidFill>
                <a:srgbClr val="000000"/>
              </a:solidFill>
              <a:latin typeface="Arial" pitchFamily="34" charset="0"/>
            </a:endParaRPr>
          </a:p>
          <a:p>
            <a:pPr eaLnBrk="1" hangingPunct="1">
              <a:lnSpc>
                <a:spcPct val="100000"/>
              </a:lnSpc>
            </a:pPr>
            <a:r>
              <a:rPr lang="en-US" sz="1200" dirty="0">
                <a:solidFill>
                  <a:srgbClr val="000000"/>
                </a:solidFill>
                <a:latin typeface="Arial" pitchFamily="34" charset="0"/>
              </a:rPr>
              <a:t>14-08-2013: WR running on official Dutch national timescale</a:t>
            </a:r>
            <a:r>
              <a:rPr lang="de-DE" sz="1200" dirty="0" smtClean="0">
                <a:solidFill>
                  <a:srgbClr val="000000"/>
                </a:solidFill>
                <a:latin typeface="Arial" pitchFamily="34" charset="0"/>
              </a:rPr>
              <a:t> </a:t>
            </a:r>
            <a:r>
              <a:rPr lang="de-DE" sz="2400" dirty="0" smtClean="0">
                <a:solidFill>
                  <a:srgbClr val="000000"/>
                </a:solidFill>
                <a:latin typeface="Arial" pitchFamily="34" charset="0"/>
              </a:rPr>
              <a:t/>
            </a:r>
            <a:br>
              <a:rPr lang="de-DE" sz="2400" dirty="0" smtClean="0">
                <a:solidFill>
                  <a:srgbClr val="000000"/>
                </a:solidFill>
                <a:latin typeface="Arial" pitchFamily="34" charset="0"/>
              </a:rPr>
            </a:br>
            <a:endParaRPr lang="de-DE" sz="2400" dirty="0">
              <a:solidFill>
                <a:srgbClr val="000000"/>
              </a:solidFill>
              <a:latin typeface="Arial" pitchFamily="34" charset="0"/>
            </a:endParaRPr>
          </a:p>
        </p:txBody>
      </p:sp>
    </p:spTree>
    <p:extLst>
      <p:ext uri="{BB962C8B-B14F-4D97-AF65-F5344CB8AC3E}">
        <p14:creationId xmlns:p14="http://schemas.microsoft.com/office/powerpoint/2010/main" val="266019826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250825" y="152400"/>
            <a:ext cx="7772400" cy="1143000"/>
          </a:xfrm>
        </p:spPr>
        <p:txBody>
          <a:bodyPr/>
          <a:lstStyle/>
          <a:p>
            <a:r>
              <a:rPr lang="de-DE" dirty="0" smtClean="0"/>
              <a:t/>
            </a:r>
            <a:br>
              <a:rPr lang="de-DE" dirty="0" smtClean="0"/>
            </a:br>
            <a:r>
              <a:rPr lang="de-DE" dirty="0" err="1" smtClean="0"/>
              <a:t>Along</a:t>
            </a:r>
            <a:r>
              <a:rPr lang="de-DE" dirty="0" smtClean="0"/>
              <a:t> </a:t>
            </a:r>
            <a:r>
              <a:rPr lang="de-DE" dirty="0" err="1" smtClean="0"/>
              <a:t>the</a:t>
            </a:r>
            <a:r>
              <a:rPr lang="de-DE" dirty="0" smtClean="0"/>
              <a:t> </a:t>
            </a:r>
            <a:r>
              <a:rPr lang="de-DE" dirty="0" err="1" smtClean="0"/>
              <a:t>line</a:t>
            </a:r>
            <a:r>
              <a:rPr lang="de-DE" dirty="0" smtClean="0"/>
              <a:t>: Flexible Trigger </a:t>
            </a:r>
            <a:r>
              <a:rPr lang="de-DE" dirty="0" err="1" smtClean="0"/>
              <a:t>electronics</a:t>
            </a:r>
            <a:r>
              <a:rPr lang="de-DE" dirty="0" smtClean="0"/>
              <a:t/>
            </a:r>
            <a:br>
              <a:rPr lang="de-DE" dirty="0" smtClean="0"/>
            </a:br>
            <a:r>
              <a:rPr lang="de-DE" sz="2400" dirty="0" smtClean="0"/>
              <a:t>H.T. Johansson/CTH</a:t>
            </a:r>
          </a:p>
        </p:txBody>
      </p:sp>
      <p:sp>
        <p:nvSpPr>
          <p:cNvPr id="23555" name="Fußzeilenplatzhalter 4"/>
          <p:cNvSpPr>
            <a:spLocks noGrp="1"/>
          </p:cNvSpPr>
          <p:nvPr>
            <p:ph type="ftr" sz="quarter" idx="10"/>
          </p:nvPr>
        </p:nvSpPr>
        <p:spPr>
          <a:noFill/>
        </p:spPr>
        <p:txBody>
          <a:bodyPr/>
          <a:lstStyle/>
          <a:p>
            <a:r>
              <a:rPr lang="en-US" smtClean="0"/>
              <a:t>H. Simon ● HIC4FAIR Giessen</a:t>
            </a:r>
            <a:endParaRPr lang="de-DE"/>
          </a:p>
        </p:txBody>
      </p:sp>
      <p:pic>
        <p:nvPicPr>
          <p:cNvPr id="23556" name="Picture 3"/>
          <p:cNvPicPr>
            <a:picLocks noChangeAspect="1" noChangeArrowheads="1"/>
          </p:cNvPicPr>
          <p:nvPr/>
        </p:nvPicPr>
        <p:blipFill>
          <a:blip r:embed="rId2" cstate="print"/>
          <a:srcRect/>
          <a:stretch>
            <a:fillRect/>
          </a:stretch>
        </p:blipFill>
        <p:spPr bwMode="auto">
          <a:xfrm>
            <a:off x="1403350" y="1493838"/>
            <a:ext cx="6697663" cy="4743450"/>
          </a:xfrm>
          <a:prstGeom prst="rect">
            <a:avLst/>
          </a:prstGeom>
          <a:noFill/>
          <a:ln w="9525">
            <a:noFill/>
            <a:miter lim="800000"/>
            <a:headEnd/>
            <a:tailEnd/>
          </a:ln>
        </p:spPr>
      </p:pic>
    </p:spTree>
    <p:extLst>
      <p:ext uri="{BB962C8B-B14F-4D97-AF65-F5344CB8AC3E}">
        <p14:creationId xmlns:p14="http://schemas.microsoft.com/office/powerpoint/2010/main" val="111210890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41784"/>
            <a:ext cx="7772400" cy="1143000"/>
          </a:xfrm>
        </p:spPr>
        <p:txBody>
          <a:bodyPr/>
          <a:lstStyle/>
          <a:p>
            <a:r>
              <a:rPr lang="de-DE" dirty="0" smtClean="0"/>
              <a:t>Flexible </a:t>
            </a:r>
            <a:r>
              <a:rPr lang="de-DE" dirty="0" err="1" smtClean="0"/>
              <a:t>trigger</a:t>
            </a:r>
            <a:r>
              <a:rPr lang="de-DE" dirty="0" smtClean="0"/>
              <a:t> </a:t>
            </a:r>
            <a:r>
              <a:rPr lang="de-DE" dirty="0" err="1" smtClean="0"/>
              <a:t>electronics</a:t>
            </a:r>
            <a:endParaRPr lang="de-DE" dirty="0"/>
          </a:p>
        </p:txBody>
      </p:sp>
      <p:sp>
        <p:nvSpPr>
          <p:cNvPr id="5" name="Fußzeilenplatzhalter 4"/>
          <p:cNvSpPr>
            <a:spLocks noGrp="1"/>
          </p:cNvSpPr>
          <p:nvPr>
            <p:ph type="ftr" sz="quarter" idx="10"/>
          </p:nvPr>
        </p:nvSpPr>
        <p:spPr>
          <a:xfrm>
            <a:off x="1219200" y="6452443"/>
            <a:ext cx="6642100" cy="288925"/>
          </a:xfrm>
        </p:spPr>
        <p:txBody>
          <a:bodyPr/>
          <a:lstStyle/>
          <a:p>
            <a:pPr>
              <a:defRPr/>
            </a:pPr>
            <a:r>
              <a:rPr lang="en-US" smtClean="0"/>
              <a:t>H. Simon ● HIC4FAIR Giessen</a:t>
            </a:r>
            <a:endParaRPr lang="de-DE"/>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 y="2238820"/>
            <a:ext cx="4211619" cy="3134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322969"/>
            <a:ext cx="4163398"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323528" y="5661248"/>
            <a:ext cx="3024739" cy="461665"/>
          </a:xfrm>
          <a:prstGeom prst="rect">
            <a:avLst/>
          </a:prstGeom>
        </p:spPr>
        <p:txBody>
          <a:bodyPr wrap="none">
            <a:spAutoFit/>
          </a:bodyPr>
          <a:lstStyle/>
          <a:p>
            <a:r>
              <a:rPr lang="de-DE" dirty="0"/>
              <a:t>H.T. Johansson/CTH</a:t>
            </a:r>
          </a:p>
        </p:txBody>
      </p:sp>
    </p:spTree>
    <p:extLst>
      <p:ext uri="{BB962C8B-B14F-4D97-AF65-F5344CB8AC3E}">
        <p14:creationId xmlns:p14="http://schemas.microsoft.com/office/powerpoint/2010/main" val="286266761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413792"/>
            <a:ext cx="7772400" cy="1143000"/>
          </a:xfrm>
        </p:spPr>
        <p:txBody>
          <a:bodyPr/>
          <a:lstStyle/>
          <a:p>
            <a:r>
              <a:rPr lang="de-DE" dirty="0" smtClean="0"/>
              <a:t>Flexible </a:t>
            </a:r>
            <a:r>
              <a:rPr lang="de-DE" dirty="0" err="1" smtClean="0"/>
              <a:t>Coupling</a:t>
            </a:r>
            <a:r>
              <a:rPr lang="de-DE" dirty="0" smtClean="0"/>
              <a:t/>
            </a:r>
            <a:br>
              <a:rPr lang="de-DE" dirty="0" smtClean="0"/>
            </a:br>
            <a:r>
              <a:rPr lang="de-DE" sz="1800" dirty="0" smtClean="0">
                <a:solidFill>
                  <a:schemeClr val="accent6"/>
                </a:solidFill>
              </a:rPr>
              <a:t>- H.T. </a:t>
            </a:r>
            <a:r>
              <a:rPr lang="de-DE" sz="1800" dirty="0" smtClean="0">
                <a:solidFill>
                  <a:schemeClr val="accent6"/>
                </a:solidFill>
              </a:rPr>
              <a:t>Johansson, D. Rossi, H.S.</a:t>
            </a:r>
            <a:endParaRPr lang="de-DE" sz="1800" dirty="0">
              <a:solidFill>
                <a:schemeClr val="accent6"/>
              </a:solidFill>
            </a:endParaRPr>
          </a:p>
        </p:txBody>
      </p:sp>
      <p:sp>
        <p:nvSpPr>
          <p:cNvPr id="4" name="Fußzeilenplatzhalter 3"/>
          <p:cNvSpPr>
            <a:spLocks noGrp="1"/>
          </p:cNvSpPr>
          <p:nvPr>
            <p:ph type="ftr" sz="quarter" idx="10"/>
          </p:nvPr>
        </p:nvSpPr>
        <p:spPr>
          <a:xfrm>
            <a:off x="1530300" y="6438900"/>
            <a:ext cx="6642100" cy="288925"/>
          </a:xfrm>
        </p:spPr>
        <p:txBody>
          <a:bodyPr/>
          <a:lstStyle/>
          <a:p>
            <a:pPr>
              <a:defRPr/>
            </a:pPr>
            <a:r>
              <a:rPr lang="en-US" smtClean="0"/>
              <a:t>H. Simon ● HIC4FAIR Giessen</a:t>
            </a:r>
            <a:endParaRPr lang="de-DE"/>
          </a:p>
        </p:txBody>
      </p:sp>
      <p:pic>
        <p:nvPicPr>
          <p:cNvPr id="10" name="Picture 2"/>
          <p:cNvPicPr>
            <a:picLocks noChangeAspect="1" noChangeArrowheads="1"/>
          </p:cNvPicPr>
          <p:nvPr/>
        </p:nvPicPr>
        <p:blipFill>
          <a:blip r:embed="rId2" cstate="print"/>
          <a:srcRect/>
          <a:stretch>
            <a:fillRect/>
          </a:stretch>
        </p:blipFill>
        <p:spPr bwMode="auto">
          <a:xfrm>
            <a:off x="1498724" y="2420888"/>
            <a:ext cx="6228183" cy="4389435"/>
          </a:xfrm>
          <a:prstGeom prst="rect">
            <a:avLst/>
          </a:prstGeom>
          <a:noFill/>
          <a:ln w="9525">
            <a:noFill/>
            <a:miter lim="800000"/>
            <a:headEnd/>
            <a:tailEnd/>
          </a:ln>
        </p:spPr>
      </p:pic>
      <p:sp>
        <p:nvSpPr>
          <p:cNvPr id="7" name="Textfeld 6"/>
          <p:cNvSpPr txBox="1"/>
          <p:nvPr/>
        </p:nvSpPr>
        <p:spPr>
          <a:xfrm>
            <a:off x="311100" y="1745521"/>
            <a:ext cx="4188892" cy="1323439"/>
          </a:xfrm>
          <a:prstGeom prst="rect">
            <a:avLst/>
          </a:prstGeom>
          <a:solidFill>
            <a:schemeClr val="bg1"/>
          </a:solidFill>
        </p:spPr>
        <p:txBody>
          <a:bodyPr wrap="square" rtlCol="0">
            <a:spAutoFit/>
          </a:bodyPr>
          <a:lstStyle/>
          <a:p>
            <a:pPr>
              <a:buFont typeface="Arial" pitchFamily="34" charset="0"/>
              <a:buChar char="•"/>
            </a:pPr>
            <a:r>
              <a:rPr lang="de-DE" sz="2000" dirty="0" smtClean="0"/>
              <a:t> </a:t>
            </a:r>
            <a:r>
              <a:rPr lang="de-DE" sz="2000" dirty="0" err="1" smtClean="0"/>
              <a:t>Coupling</a:t>
            </a:r>
            <a:r>
              <a:rPr lang="de-DE" sz="2000" dirty="0" smtClean="0"/>
              <a:t> </a:t>
            </a:r>
            <a:r>
              <a:rPr lang="de-DE" sz="2000" dirty="0" err="1" smtClean="0"/>
              <a:t>with</a:t>
            </a:r>
            <a:r>
              <a:rPr lang="de-DE" sz="2000" dirty="0" smtClean="0"/>
              <a:t> </a:t>
            </a:r>
            <a:r>
              <a:rPr lang="de-DE" sz="2000" dirty="0" err="1" smtClean="0"/>
              <a:t>timestamps</a:t>
            </a:r>
            <a:r>
              <a:rPr lang="de-DE" sz="2000" dirty="0" smtClean="0"/>
              <a:t>  </a:t>
            </a:r>
            <a:endParaRPr lang="de-DE" sz="2000" dirty="0" smtClean="0"/>
          </a:p>
          <a:p>
            <a:r>
              <a:rPr lang="de-DE" sz="2000" dirty="0" smtClean="0"/>
              <a:t>   </a:t>
            </a:r>
            <a:r>
              <a:rPr lang="de-DE" sz="2000" dirty="0" smtClean="0"/>
              <a:t>(</a:t>
            </a:r>
            <a:r>
              <a:rPr lang="de-DE" sz="2000" dirty="0" smtClean="0">
                <a:solidFill>
                  <a:schemeClr val="accent6"/>
                </a:solidFill>
              </a:rPr>
              <a:t>e.g. via WR</a:t>
            </a:r>
            <a:r>
              <a:rPr lang="de-DE" sz="2000" dirty="0" smtClean="0"/>
              <a:t>; TRB</a:t>
            </a:r>
            <a:r>
              <a:rPr lang="de-DE" sz="2000" dirty="0" smtClean="0"/>
              <a:t>, </a:t>
            </a:r>
            <a:r>
              <a:rPr lang="de-DE" sz="2000" dirty="0" err="1" smtClean="0"/>
              <a:t>indep</a:t>
            </a:r>
            <a:r>
              <a:rPr lang="de-DE" sz="2000" dirty="0" smtClean="0"/>
              <a:t>. DAQs)</a:t>
            </a:r>
          </a:p>
          <a:p>
            <a:pPr>
              <a:buFont typeface="Arial" pitchFamily="34" charset="0"/>
              <a:buChar char="•"/>
            </a:pPr>
            <a:r>
              <a:rPr lang="de-DE" sz="2000" dirty="0" smtClean="0"/>
              <a:t> </a:t>
            </a:r>
            <a:r>
              <a:rPr lang="de-DE" sz="2000" dirty="0" err="1" smtClean="0"/>
              <a:t>Ligthweight</a:t>
            </a:r>
            <a:r>
              <a:rPr lang="de-DE" sz="2000" dirty="0" smtClean="0"/>
              <a:t> Serial </a:t>
            </a:r>
            <a:r>
              <a:rPr lang="de-DE" sz="2000" dirty="0" err="1" smtClean="0"/>
              <a:t>Timestamp</a:t>
            </a:r>
            <a:r>
              <a:rPr lang="de-DE" sz="2000" dirty="0" smtClean="0"/>
              <a:t> </a:t>
            </a:r>
            <a:r>
              <a:rPr lang="de-DE" sz="2000" dirty="0" smtClean="0"/>
              <a:t/>
            </a:r>
            <a:br>
              <a:rPr lang="de-DE" sz="2000" dirty="0" smtClean="0"/>
            </a:br>
            <a:r>
              <a:rPr lang="de-DE" sz="2000" dirty="0" smtClean="0"/>
              <a:t>  </a:t>
            </a:r>
            <a:r>
              <a:rPr lang="de-DE" sz="2000" dirty="0" err="1" smtClean="0"/>
              <a:t>distribution</a:t>
            </a:r>
            <a:r>
              <a:rPr lang="de-DE" sz="2000" dirty="0" smtClean="0"/>
              <a:t> (</a:t>
            </a:r>
            <a:r>
              <a:rPr lang="de-DE" sz="2000" dirty="0" err="1" smtClean="0"/>
              <a:t>several</a:t>
            </a:r>
            <a:r>
              <a:rPr lang="de-DE" sz="2000" dirty="0" smtClean="0"/>
              <a:t> 100m</a:t>
            </a:r>
            <a:r>
              <a:rPr lang="de-DE" sz="2000" dirty="0" smtClean="0"/>
              <a:t>)</a:t>
            </a:r>
            <a:endParaRPr lang="de-DE" sz="2000" dirty="0" smtClean="0"/>
          </a:p>
        </p:txBody>
      </p:sp>
    </p:spTree>
    <p:extLst>
      <p:ext uri="{BB962C8B-B14F-4D97-AF65-F5344CB8AC3E}">
        <p14:creationId xmlns:p14="http://schemas.microsoft.com/office/powerpoint/2010/main" val="125740352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12" y="260648"/>
            <a:ext cx="7772400" cy="1143000"/>
          </a:xfrm>
        </p:spPr>
        <p:txBody>
          <a:bodyPr/>
          <a:lstStyle/>
          <a:p>
            <a:r>
              <a:rPr lang="de-DE" dirty="0"/>
              <a:t>Flexible </a:t>
            </a:r>
            <a:r>
              <a:rPr lang="de-DE" dirty="0" err="1" smtClean="0"/>
              <a:t>Coupling</a:t>
            </a:r>
            <a:r>
              <a:rPr lang="de-DE" dirty="0" smtClean="0"/>
              <a:t>: Trigger Distribution</a:t>
            </a:r>
            <a:endParaRPr lang="de-DE" dirty="0"/>
          </a:p>
        </p:txBody>
      </p:sp>
      <p:sp>
        <p:nvSpPr>
          <p:cNvPr id="4" name="Fußzeilenplatzhalter 3"/>
          <p:cNvSpPr>
            <a:spLocks noGrp="1"/>
          </p:cNvSpPr>
          <p:nvPr>
            <p:ph type="ftr" sz="quarter" idx="10"/>
          </p:nvPr>
        </p:nvSpPr>
        <p:spPr/>
        <p:txBody>
          <a:bodyPr/>
          <a:lstStyle/>
          <a:p>
            <a:pPr>
              <a:defRPr/>
            </a:pPr>
            <a:r>
              <a:rPr lang="en-US" smtClean="0"/>
              <a:t>H. Simon ● HIC4FAIR Giessen</a:t>
            </a:r>
            <a:endParaRPr lang="de-DE"/>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3" y="3412859"/>
            <a:ext cx="4643619" cy="342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srcRect/>
          <a:stretch>
            <a:fillRect/>
          </a:stretch>
        </p:blipFill>
        <p:spPr bwMode="auto">
          <a:xfrm>
            <a:off x="1" y="1556792"/>
            <a:ext cx="4499992" cy="3227763"/>
          </a:xfrm>
          <a:prstGeom prst="rect">
            <a:avLst/>
          </a:prstGeom>
          <a:noFill/>
          <a:ln w="9525">
            <a:noFill/>
            <a:miter lim="800000"/>
            <a:headEnd/>
            <a:tailEnd/>
          </a:ln>
        </p:spPr>
      </p:pic>
      <p:sp>
        <p:nvSpPr>
          <p:cNvPr id="7" name="Textfeld 6"/>
          <p:cNvSpPr txBox="1"/>
          <p:nvPr/>
        </p:nvSpPr>
        <p:spPr>
          <a:xfrm>
            <a:off x="4932040" y="2536352"/>
            <a:ext cx="2783134" cy="461665"/>
          </a:xfrm>
          <a:prstGeom prst="rect">
            <a:avLst/>
          </a:prstGeom>
          <a:noFill/>
        </p:spPr>
        <p:txBody>
          <a:bodyPr wrap="none" rtlCol="0">
            <a:spAutoFit/>
          </a:bodyPr>
          <a:lstStyle/>
          <a:p>
            <a:r>
              <a:rPr lang="de-DE" dirty="0" smtClean="0"/>
              <a:t>First </a:t>
            </a:r>
            <a:r>
              <a:rPr lang="de-DE" dirty="0" err="1" smtClean="0"/>
              <a:t>tests</a:t>
            </a:r>
            <a:r>
              <a:rPr lang="de-DE" dirty="0" smtClean="0"/>
              <a:t> Q4/2013</a:t>
            </a:r>
            <a:endParaRPr lang="de-DE" dirty="0"/>
          </a:p>
        </p:txBody>
      </p:sp>
      <p:sp>
        <p:nvSpPr>
          <p:cNvPr id="8" name="Rechteck 7"/>
          <p:cNvSpPr/>
          <p:nvPr/>
        </p:nvSpPr>
        <p:spPr>
          <a:xfrm>
            <a:off x="107504" y="1012666"/>
            <a:ext cx="8712968" cy="400110"/>
          </a:xfrm>
          <a:prstGeom prst="rect">
            <a:avLst/>
          </a:prstGeom>
        </p:spPr>
        <p:txBody>
          <a:bodyPr wrap="square">
            <a:spAutoFit/>
          </a:bodyPr>
          <a:lstStyle/>
          <a:p>
            <a:r>
              <a:rPr lang="de-DE" sz="2000" b="1" dirty="0">
                <a:solidFill>
                  <a:schemeClr val="accent6"/>
                </a:solidFill>
              </a:rPr>
              <a:t>- H.T. Johansson, H. </a:t>
            </a:r>
            <a:r>
              <a:rPr lang="de-DE" sz="2000" b="1" dirty="0" err="1">
                <a:solidFill>
                  <a:schemeClr val="accent6"/>
                </a:solidFill>
              </a:rPr>
              <a:t>Törnquist</a:t>
            </a:r>
            <a:r>
              <a:rPr lang="de-DE" sz="2000" b="1" dirty="0">
                <a:solidFill>
                  <a:schemeClr val="accent6"/>
                </a:solidFill>
              </a:rPr>
              <a:t>, M. </a:t>
            </a:r>
            <a:r>
              <a:rPr lang="de-DE" sz="2000" b="1" dirty="0" smtClean="0">
                <a:solidFill>
                  <a:schemeClr val="accent6"/>
                </a:solidFill>
              </a:rPr>
              <a:t>Heil</a:t>
            </a:r>
            <a:endParaRPr lang="de-DE" sz="2000" b="1" dirty="0"/>
          </a:p>
        </p:txBody>
      </p:sp>
    </p:spTree>
    <p:extLst>
      <p:ext uri="{BB962C8B-B14F-4D97-AF65-F5344CB8AC3E}">
        <p14:creationId xmlns:p14="http://schemas.microsoft.com/office/powerpoint/2010/main" val="311053901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Leer">
  <a:themeElements>
    <a:clrScheme name="Le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er">
  <a:themeElements>
    <a:clrScheme name="Le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1541</Words>
  <Application>Microsoft Office PowerPoint</Application>
  <PresentationFormat>Bildschirmpräsentation (4:3)</PresentationFormat>
  <Paragraphs>390</Paragraphs>
  <Slides>40</Slides>
  <Notes>3</Notes>
  <HiddenSlides>0</HiddenSlides>
  <MMClips>0</MMClips>
  <ScaleCrop>false</ScaleCrop>
  <HeadingPairs>
    <vt:vector size="4" baseType="variant">
      <vt:variant>
        <vt:lpstr>Design</vt:lpstr>
      </vt:variant>
      <vt:variant>
        <vt:i4>4</vt:i4>
      </vt:variant>
      <vt:variant>
        <vt:lpstr>Folientitel</vt:lpstr>
      </vt:variant>
      <vt:variant>
        <vt:i4>40</vt:i4>
      </vt:variant>
    </vt:vector>
  </HeadingPairs>
  <TitlesOfParts>
    <vt:vector size="44" baseType="lpstr">
      <vt:lpstr>Leer</vt:lpstr>
      <vt:lpstr>1_Leer</vt:lpstr>
      <vt:lpstr>1_Standarddesign</vt:lpstr>
      <vt:lpstr>2_Standarddesign</vt:lpstr>
      <vt:lpstr>PowerPoint-Präsentation</vt:lpstr>
      <vt:lpstr>NUSTAR DAQ: Providing building blocks and links …</vt:lpstr>
      <vt:lpstr>PowerPoint-Präsentation</vt:lpstr>
      <vt:lpstr>White Rabbit: Timing and Data T. Włostowski/CERN</vt:lpstr>
      <vt:lpstr>White Rabbit (CERN/GSI/Bilbao/DESY/MIKES FI/VU Amsterdam,…) - implementation studies (D. Beck, N.Kurz)</vt:lpstr>
      <vt:lpstr> Along the line: Flexible Trigger electronics H.T. Johansson/CTH</vt:lpstr>
      <vt:lpstr>Flexible trigger electronics</vt:lpstr>
      <vt:lpstr>Flexible Coupling - H.T. Johansson, D. Rossi, H.S.</vt:lpstr>
      <vt:lpstr>Flexible Coupling: Trigger Distribution</vt:lpstr>
      <vt:lpstr>Precision Time distribution: (b) BuTiS           (P. Moritz, B. Zipfel)</vt:lpstr>
      <vt:lpstr>Precision timing (&lt;50ps) vs. Campus Clock</vt:lpstr>
      <vt:lpstr>Performance: Accuracy and Precision … J. Frühauf, K. Koch, N. Kurz, P. Moritz, B. Zipfel</vt:lpstr>
      <vt:lpstr>PowerPoint-Präsentation</vt:lpstr>
      <vt:lpstr>PowerPoint-Präsentation</vt:lpstr>
      <vt:lpstr>Tamex                               J. Hoffmann</vt:lpstr>
      <vt:lpstr>   System Design   (for two double planes)</vt:lpstr>
      <vt:lpstr>Electronics box</vt:lpstr>
      <vt:lpstr>NeuLAND integration D. Körper, C. Cäsar/TUDA</vt:lpstr>
      <vt:lpstr>PowerPoint-Präsentation</vt:lpstr>
      <vt:lpstr>PowerPoint-Präsentation</vt:lpstr>
      <vt:lpstr>PowerPoint-Präsentation</vt:lpstr>
      <vt:lpstr>VA-TA/Si-Detector controlled by Logic Module M.Holl (PHD thesis), P. Schakel</vt:lpstr>
      <vt:lpstr>Open Issues (under discussion)  NUSTAR DAQ WG  TDR  2014 </vt:lpstr>
      <vt:lpstr>NUSTAR DAQ: Summary</vt:lpstr>
      <vt:lpstr>Summary</vt:lpstr>
      <vt:lpstr>Test Bench 20091208 (schematic)</vt:lpstr>
      <vt:lpstr>Result: Test Bench</vt:lpstr>
      <vt:lpstr>PowerPoint-Präsentation</vt:lpstr>
      <vt:lpstr>FEC (Front End Card) changes   ( 1V  150mV)  </vt:lpstr>
      <vt:lpstr>  BuTiS status   </vt:lpstr>
      <vt:lpstr>PowerPoint-Präsentation</vt:lpstr>
      <vt:lpstr>Linear FEE - 20111012</vt:lpstr>
      <vt:lpstr>Further steps: FPGA TDC; replacing TAC27 ASICS  multihit/deadtime-free readout</vt:lpstr>
      <vt:lpstr>Campus wide time distribution (BuTiS)  P.Moritz/GSI</vt:lpstr>
      <vt:lpstr>CLOSY (modified CBM prototype)</vt:lpstr>
      <vt:lpstr>Test bench on larger scale</vt:lpstr>
      <vt:lpstr>First steps 09/2011 field test  (J. Taieb/J.  Belliure test exp.)</vt:lpstr>
      <vt:lpstr>PowerPoint-Präsentation</vt:lpstr>
      <vt:lpstr>Event labels: White Rabbit T. Włostowski/CERN</vt:lpstr>
      <vt:lpstr>PowerPoint-Präsentation</vt:lpstr>
    </vt:vector>
  </TitlesOfParts>
  <Company>GSI Darmstadt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Super-FRS Detectors</dc:title>
  <dc:creator>Haik Simon</dc:creator>
  <cp:lastModifiedBy>Simon, Haik Dr.</cp:lastModifiedBy>
  <cp:revision>221</cp:revision>
  <dcterms:created xsi:type="dcterms:W3CDTF">2004-10-22T14:45:34Z</dcterms:created>
  <dcterms:modified xsi:type="dcterms:W3CDTF">2014-02-20T12:41:14Z</dcterms:modified>
</cp:coreProperties>
</file>