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0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1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2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70" r:id="rId3"/>
    <p:sldMasterId id="2147483694" r:id="rId4"/>
    <p:sldMasterId id="2147483703" r:id="rId5"/>
    <p:sldMasterId id="2147483712" r:id="rId6"/>
    <p:sldMasterId id="2147483724" r:id="rId7"/>
    <p:sldMasterId id="2147483748" r:id="rId8"/>
    <p:sldMasterId id="2147483757" r:id="rId9"/>
    <p:sldMasterId id="2147483769" r:id="rId10"/>
    <p:sldMasterId id="2147483790" r:id="rId11"/>
    <p:sldMasterId id="2147483802" r:id="rId12"/>
    <p:sldMasterId id="2147483811" r:id="rId13"/>
  </p:sldMasterIdLst>
  <p:notesMasterIdLst>
    <p:notesMasterId r:id="rId54"/>
  </p:notesMasterIdLst>
  <p:handoutMasterIdLst>
    <p:handoutMasterId r:id="rId55"/>
  </p:handoutMasterIdLst>
  <p:sldIdLst>
    <p:sldId id="256" r:id="rId14"/>
    <p:sldId id="258" r:id="rId15"/>
    <p:sldId id="337" r:id="rId16"/>
    <p:sldId id="338" r:id="rId17"/>
    <p:sldId id="271" r:id="rId18"/>
    <p:sldId id="273" r:id="rId19"/>
    <p:sldId id="275" r:id="rId20"/>
    <p:sldId id="276" r:id="rId21"/>
    <p:sldId id="277" r:id="rId22"/>
    <p:sldId id="279" r:id="rId23"/>
    <p:sldId id="345" r:id="rId24"/>
    <p:sldId id="344" r:id="rId25"/>
    <p:sldId id="346" r:id="rId26"/>
    <p:sldId id="341" r:id="rId27"/>
    <p:sldId id="312" r:id="rId28"/>
    <p:sldId id="313" r:id="rId29"/>
    <p:sldId id="314" r:id="rId30"/>
    <p:sldId id="339" r:id="rId31"/>
    <p:sldId id="293" r:id="rId32"/>
    <p:sldId id="303" r:id="rId33"/>
    <p:sldId id="304" r:id="rId34"/>
    <p:sldId id="264" r:id="rId35"/>
    <p:sldId id="310" r:id="rId36"/>
    <p:sldId id="340" r:id="rId37"/>
    <p:sldId id="287" r:id="rId38"/>
    <p:sldId id="288" r:id="rId39"/>
    <p:sldId id="347" r:id="rId40"/>
    <p:sldId id="342" r:id="rId41"/>
    <p:sldId id="349" r:id="rId42"/>
    <p:sldId id="334" r:id="rId43"/>
    <p:sldId id="335" r:id="rId44"/>
    <p:sldId id="336" r:id="rId45"/>
    <p:sldId id="348" r:id="rId46"/>
    <p:sldId id="285" r:id="rId47"/>
    <p:sldId id="323" r:id="rId48"/>
    <p:sldId id="350" r:id="rId49"/>
    <p:sldId id="295" r:id="rId50"/>
    <p:sldId id="333" r:id="rId51"/>
    <p:sldId id="278" r:id="rId52"/>
    <p:sldId id="283" r:id="rId5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A300"/>
    <a:srgbClr val="FDCA00"/>
    <a:srgbClr val="9C1C26"/>
    <a:srgbClr val="312C8C"/>
    <a:srgbClr val="000000"/>
    <a:srgbClr val="B5B5B5"/>
    <a:srgbClr val="E95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3" autoAdjust="0"/>
    <p:restoredTop sz="97952" autoAdjust="0"/>
  </p:normalViewPr>
  <p:slideViewPr>
    <p:cSldViewPr snapToObjects="1">
      <p:cViewPr>
        <p:scale>
          <a:sx n="100" d="100"/>
          <a:sy n="100" d="100"/>
        </p:scale>
        <p:origin x="-16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60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4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0500" y="387350"/>
            <a:ext cx="54038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 b="1">
                <a:latin typeface="Stafford" pitchFamily="2" charset="0"/>
              </a:defRPr>
            </a:lvl1pPr>
          </a:lstStyle>
          <a:p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90500" y="8567738"/>
            <a:ext cx="13303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</a:defRPr>
            </a:lvl1pPr>
          </a:lstStyle>
          <a:p>
            <a:fld id="{A32DC80D-291A-4ABB-A78B-0417274A267C}" type="datetime4">
              <a:rPr lang="de-DE"/>
              <a:pPr/>
              <a:t>February 20, 2014</a:t>
            </a:fld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520825" y="8567738"/>
            <a:ext cx="44640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99163" y="8567738"/>
            <a:ext cx="6699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  <a:fld id="{C7CC2173-B0D1-45F1-9D54-E33B7353DA19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50182" name="Picture 6" descr="tud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0400" y="360363"/>
            <a:ext cx="928688" cy="417512"/>
          </a:xfrm>
          <a:prstGeom prst="rect">
            <a:avLst/>
          </a:prstGeom>
          <a:noFill/>
        </p:spPr>
      </p:pic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190500" y="849630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>
            <a:off x="188913" y="777875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5007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4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tud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2463" y="360363"/>
            <a:ext cx="935037" cy="420687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88913" y="8685213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fld id="{065B079B-E513-489A-8A1B-D7C78493EA86}" type="datetime4">
              <a:rPr lang="de-DE"/>
              <a:pPr/>
              <a:t>February 20, 2014</a:t>
            </a:fld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22388" y="923925"/>
            <a:ext cx="4194175" cy="3071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90500" y="4284663"/>
            <a:ext cx="64770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808163" y="8685213"/>
            <a:ext cx="410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913438" y="8685213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  <a:fld id="{C36AA9A4-5D0B-4134-89A6-D8B9DAA4F25C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190500" y="387350"/>
            <a:ext cx="54038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8000" tIns="0" rIns="0" bIns="0" anchor="ctr"/>
          <a:lstStyle/>
          <a:p>
            <a:pPr>
              <a:lnSpc>
                <a:spcPts val="1300"/>
              </a:lnSpc>
            </a:pPr>
            <a:endParaRPr lang="de-DE" sz="1000" b="1">
              <a:latin typeface="Stafford" pitchFamily="2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190500" y="78105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190500" y="8685213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188913" y="4103688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678740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1pPr>
    <a:lvl2pPr marL="4572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2pPr>
    <a:lvl3pPr marL="9144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3pPr>
    <a:lvl4pPr marL="13716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4pPr>
    <a:lvl5pPr marL="18288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February 20, 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848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923925"/>
            <a:ext cx="4095750" cy="3071813"/>
          </a:xfrm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de-DE" smtClean="0"/>
          </a:p>
        </p:txBody>
      </p:sp>
      <p:sp>
        <p:nvSpPr>
          <p:cNvPr id="26628" name="Foliennummernplatzhalter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7804E76-4CE9-4548-9252-91060CACA570}" type="slidenum">
              <a:rPr lang="de-DE" altLang="de-DE" sz="1200">
                <a:solidFill>
                  <a:prstClr val="black"/>
                </a:solidFill>
              </a:rPr>
              <a:pPr algn="r"/>
              <a:t>39</a:t>
            </a:fld>
            <a:endParaRPr lang="de-DE" altLang="de-DE" sz="1200">
              <a:solidFill>
                <a:prstClr val="black"/>
              </a:solidFill>
            </a:endParaRPr>
          </a:p>
        </p:txBody>
      </p:sp>
      <p:sp>
        <p:nvSpPr>
          <p:cNvPr id="26629" name="Fußzeilenplatzhalter 1"/>
          <p:cNvSpPr txBox="1">
            <a:spLocks noGrp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de-DE" altLang="de-DE" sz="1200">
                <a:solidFill>
                  <a:prstClr val="black"/>
                </a:solidFill>
              </a:rPr>
              <a:t>1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923925"/>
            <a:ext cx="4095750" cy="3071813"/>
          </a:xfrm>
          <a:ln/>
        </p:spPr>
      </p:sp>
      <p:sp>
        <p:nvSpPr>
          <p:cNvPr id="24579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de-DE" smtClean="0"/>
          </a:p>
        </p:txBody>
      </p:sp>
      <p:sp>
        <p:nvSpPr>
          <p:cNvPr id="24580" name="Foliennummernplatzhalter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113B08B-521D-4A6C-8748-0519CA71A968}" type="slidenum">
              <a:rPr lang="de-DE" altLang="de-DE" sz="1200">
                <a:solidFill>
                  <a:prstClr val="black"/>
                </a:solidFill>
              </a:rPr>
              <a:pPr algn="r"/>
              <a:t>5</a:t>
            </a:fld>
            <a:endParaRPr lang="de-DE" altLang="de-DE" sz="1200">
              <a:solidFill>
                <a:prstClr val="black"/>
              </a:solidFill>
            </a:endParaRPr>
          </a:p>
        </p:txBody>
      </p:sp>
      <p:sp>
        <p:nvSpPr>
          <p:cNvPr id="24581" name="Fußzeilenplatzhalter 1"/>
          <p:cNvSpPr txBox="1">
            <a:spLocks noGrp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de-DE" altLang="de-DE" sz="1200">
                <a:solidFill>
                  <a:prstClr val="black"/>
                </a:solidFill>
              </a:rPr>
              <a:t>1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923925"/>
            <a:ext cx="4095750" cy="3071813"/>
          </a:xfrm>
          <a:ln/>
        </p:spPr>
      </p:sp>
      <p:sp>
        <p:nvSpPr>
          <p:cNvPr id="28675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de-DE" smtClean="0"/>
          </a:p>
        </p:txBody>
      </p:sp>
      <p:sp>
        <p:nvSpPr>
          <p:cNvPr id="28676" name="Foliennummernplatzhalter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0944227-39DD-46AE-87D5-D68F680E7035}" type="slidenum">
              <a:rPr lang="de-DE" altLang="de-DE" sz="1200">
                <a:solidFill>
                  <a:prstClr val="black"/>
                </a:solidFill>
              </a:rPr>
              <a:pPr algn="r"/>
              <a:t>6</a:t>
            </a:fld>
            <a:endParaRPr lang="de-DE" altLang="de-DE" sz="1200">
              <a:solidFill>
                <a:prstClr val="black"/>
              </a:solidFill>
            </a:endParaRPr>
          </a:p>
        </p:txBody>
      </p:sp>
      <p:sp>
        <p:nvSpPr>
          <p:cNvPr id="28677" name="Fußzeilenplatzhalter 1"/>
          <p:cNvSpPr txBox="1">
            <a:spLocks noGrp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de-DE" altLang="de-DE" sz="1200">
                <a:solidFill>
                  <a:prstClr val="black"/>
                </a:solidFill>
              </a:rPr>
              <a:t>1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923925"/>
            <a:ext cx="4095750" cy="3071813"/>
          </a:xfrm>
          <a:ln/>
        </p:spPr>
      </p:sp>
      <p:sp>
        <p:nvSpPr>
          <p:cNvPr id="29699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de-DE" smtClean="0"/>
          </a:p>
        </p:txBody>
      </p:sp>
      <p:sp>
        <p:nvSpPr>
          <p:cNvPr id="29700" name="Foliennummernplatzhalter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344B238-944D-4AF0-BCF1-F09D5AE811A9}" type="slidenum">
              <a:rPr lang="de-DE" altLang="de-DE" sz="1200">
                <a:solidFill>
                  <a:prstClr val="black"/>
                </a:solidFill>
              </a:rPr>
              <a:pPr algn="r"/>
              <a:t>7</a:t>
            </a:fld>
            <a:endParaRPr lang="de-DE" altLang="de-DE" sz="1200">
              <a:solidFill>
                <a:prstClr val="black"/>
              </a:solidFill>
            </a:endParaRPr>
          </a:p>
        </p:txBody>
      </p:sp>
      <p:sp>
        <p:nvSpPr>
          <p:cNvPr id="29701" name="Fußzeilenplatzhalter 1"/>
          <p:cNvSpPr txBox="1">
            <a:spLocks noGrp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de-DE" altLang="de-DE" sz="1200">
                <a:solidFill>
                  <a:prstClr val="black"/>
                </a:solidFill>
              </a:rPr>
              <a:t>1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923925"/>
            <a:ext cx="4095750" cy="3071813"/>
          </a:xfrm>
          <a:ln/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de-DE" smtClean="0"/>
          </a:p>
        </p:txBody>
      </p:sp>
      <p:sp>
        <p:nvSpPr>
          <p:cNvPr id="25604" name="Foliennummernplatzhalter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C573749-BA9F-4A88-9817-88F46BF76092}" type="slidenum">
              <a:rPr lang="de-DE" altLang="de-DE" sz="1200">
                <a:solidFill>
                  <a:prstClr val="black"/>
                </a:solidFill>
              </a:rPr>
              <a:pPr algn="r"/>
              <a:t>9</a:t>
            </a:fld>
            <a:endParaRPr lang="de-DE" altLang="de-DE" sz="1200">
              <a:solidFill>
                <a:prstClr val="black"/>
              </a:solidFill>
            </a:endParaRPr>
          </a:p>
        </p:txBody>
      </p:sp>
      <p:sp>
        <p:nvSpPr>
          <p:cNvPr id="25605" name="Fußzeilenplatzhalter 1"/>
          <p:cNvSpPr txBox="1">
            <a:spLocks noGrp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de-DE" altLang="de-DE" sz="1200">
                <a:solidFill>
                  <a:prstClr val="black"/>
                </a:solidFill>
              </a:rPr>
              <a:t>1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27652" name="Foliennummernplatzhalter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2D0896D-BBE7-5C41-B398-A40BE70BDCA0}" type="slidenum">
              <a:rPr lang="de-DE" sz="1200" smtClean="0">
                <a:solidFill>
                  <a:prstClr val="black"/>
                </a:solidFill>
              </a:rPr>
              <a:pPr algn="r" eaLnBrk="1" hangingPunct="1"/>
              <a:t>12</a:t>
            </a:fld>
            <a:endParaRPr lang="de-DE" sz="1200" smtClean="0">
              <a:solidFill>
                <a:prstClr val="black"/>
              </a:solidFill>
            </a:endParaRPr>
          </a:p>
        </p:txBody>
      </p:sp>
      <p:sp>
        <p:nvSpPr>
          <p:cNvPr id="27653" name="Fußzeilenplatzhalter 1"/>
          <p:cNvSpPr txBox="1">
            <a:spLocks noGrp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smtClean="0">
                <a:solidFill>
                  <a:prstClr val="black"/>
                </a:solidFill>
              </a:rPr>
              <a:t>1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923925"/>
            <a:ext cx="4095750" cy="3071813"/>
          </a:xfrm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latin typeface="Times" charset="0"/>
              </a:rPr>
              <a:t>We finally refined this ‘Lampshade’ design to that we see here. </a:t>
            </a:r>
          </a:p>
          <a:p>
            <a:endParaRPr lang="en-GB">
              <a:latin typeface="Times" charset="0"/>
            </a:endParaRPr>
          </a:p>
          <a:p>
            <a:r>
              <a:rPr lang="en-GB">
                <a:latin typeface="Times" charset="0"/>
              </a:rPr>
              <a:t>A short inner layer of 6 detectors and 2 outer layers, in close proximity, each of 12 detector assemblies.</a:t>
            </a:r>
          </a:p>
          <a:p>
            <a:endParaRPr lang="en-GB">
              <a:latin typeface="Times" charset="0"/>
            </a:endParaRPr>
          </a:p>
          <a:p>
            <a:r>
              <a:rPr lang="en-GB">
                <a:latin typeface="Times" charset="0"/>
              </a:rPr>
              <a:t>The angles between the opposite edges of the trapezoid allow a us to use a technique of ‘stereo angle strips’. For producing our positional pixels</a:t>
            </a:r>
          </a:p>
          <a:p>
            <a:endParaRPr lang="en-GB">
              <a:latin typeface="Times" charset="0"/>
            </a:endParaRPr>
          </a:p>
          <a:p>
            <a:r>
              <a:rPr lang="en-GB">
                <a:latin typeface="Times" charset="0"/>
              </a:rPr>
              <a:t>In the current situation this angle is approximately 17 degrees.</a:t>
            </a: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811E4D4-FA24-F643-B028-C9B38D31BAD0}" type="slidenum">
              <a:rPr lang="en-GB" sz="1100">
                <a:solidFill>
                  <a:prstClr val="black"/>
                </a:solidFill>
                <a:latin typeface="Times" charset="0"/>
              </a:rPr>
              <a:pPr/>
              <a:t>19</a:t>
            </a:fld>
            <a:endParaRPr lang="en-GB" sz="1100">
              <a:solidFill>
                <a:prstClr val="black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2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2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250825" y="368300"/>
            <a:ext cx="8642350" cy="2089150"/>
          </a:xfrm>
          <a:prstGeom prst="rect">
            <a:avLst/>
          </a:prstGeom>
          <a:solidFill>
            <a:srgbClr val="9C1C2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449388"/>
            <a:ext cx="6642117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87049" name="Picture 9" descr="tud_logo"/>
          <p:cNvPicPr>
            <a:picLocks noChangeAspect="1" noChangeArrowheads="1"/>
          </p:cNvPicPr>
          <p:nvPr/>
        </p:nvPicPr>
        <p:blipFill>
          <a:blip r:embed="rId2" cstate="print"/>
          <a:srcRect r="5453"/>
          <a:stretch>
            <a:fillRect/>
          </a:stretch>
        </p:blipFill>
        <p:spPr bwMode="auto">
          <a:xfrm>
            <a:off x="7172325" y="657225"/>
            <a:ext cx="18732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5" name="Line 15"/>
          <p:cNvSpPr>
            <a:spLocks noChangeShapeType="1"/>
          </p:cNvSpPr>
          <p:nvPr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7058" name="Rectangle 18"/>
          <p:cNvSpPr>
            <a:spLocks noChangeArrowheads="1"/>
          </p:cNvSpPr>
          <p:nvPr/>
        </p:nvSpPr>
        <p:spPr bwMode="auto">
          <a:xfrm>
            <a:off x="250825" y="36036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5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ahoma" pitchFamily="34" charset="0"/>
              </a:rPr>
              <a:t>20.02.2014  |  </a:t>
            </a:r>
            <a:r>
              <a:rPr lang="en-US" sz="10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4th HIC for FAIR Detector Systems Networking Workshop 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ahoma" pitchFamily="34" charset="0"/>
              </a:rPr>
              <a:t>|  Stefanos Paschalis |  </a:t>
            </a:r>
            <a:fld id="{8E9B2640-8CD7-45FF-9440-54608BC464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ahoma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Tahoma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C06A-65FC-C648-B277-3FDA4AB4B9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9A-9342-6B4E-BFCF-36D4363FE3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06139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459B0-3FC8-B44B-A675-EA290F5C4C10}" type="slidenum">
              <a:rPr lang="de-DE">
                <a:solidFill>
                  <a:srgbClr val="000000"/>
                </a:solidFill>
              </a:rPr>
              <a:pPr/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008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627754-8811-3141-B0AE-6E80D89BC7D5}" type="slidenum">
              <a:rPr lang="de-DE">
                <a:solidFill>
                  <a:srgbClr val="000000"/>
                </a:solidFill>
              </a:rPr>
              <a:pPr/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6532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E9CC4-0249-F642-AF0B-FDDC78B78B07}" type="slidenum">
              <a:rPr lang="de-DE">
                <a:solidFill>
                  <a:srgbClr val="000000"/>
                </a:solidFill>
              </a:rPr>
              <a:pPr/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351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246EE-E7BD-2747-9657-E5A3E35696B1}" type="slidenum">
              <a:rPr lang="de-DE">
                <a:solidFill>
                  <a:srgbClr val="000000"/>
                </a:solidFill>
              </a:rPr>
              <a:pPr/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67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284B4-A6E7-CD43-A1AA-F9A96E8ECF4E}" type="slidenum">
              <a:rPr lang="de-DE">
                <a:solidFill>
                  <a:srgbClr val="000000"/>
                </a:solidFill>
              </a:rPr>
              <a:pPr/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3011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D87FA-80BD-D145-B901-99E6CD0D0B1F}" type="slidenum">
              <a:rPr lang="de-DE">
                <a:solidFill>
                  <a:srgbClr val="000000"/>
                </a:solidFill>
              </a:rPr>
              <a:pPr/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631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025D3-AD89-6D4C-BE91-FEDEC8B02FB7}" type="slidenum">
              <a:rPr lang="de-DE">
                <a:solidFill>
                  <a:srgbClr val="000000"/>
                </a:solidFill>
              </a:rPr>
              <a:pPr/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64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250825" y="368300"/>
            <a:ext cx="8642350" cy="2089150"/>
          </a:xfrm>
          <a:prstGeom prst="rect">
            <a:avLst/>
          </a:prstGeom>
          <a:solidFill>
            <a:srgbClr val="9C1C2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>
              <a:solidFill>
                <a:prstClr val="black"/>
              </a:solidFill>
            </a:endParaRP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449388"/>
            <a:ext cx="6642117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pic>
        <p:nvPicPr>
          <p:cNvPr id="87049" name="Picture 9" descr="tud_logo"/>
          <p:cNvPicPr>
            <a:picLocks noChangeAspect="1" noChangeArrowheads="1"/>
          </p:cNvPicPr>
          <p:nvPr/>
        </p:nvPicPr>
        <p:blipFill>
          <a:blip r:embed="rId2" cstate="print"/>
          <a:srcRect r="5453"/>
          <a:stretch>
            <a:fillRect/>
          </a:stretch>
        </p:blipFill>
        <p:spPr bwMode="auto">
          <a:xfrm>
            <a:off x="7172325" y="657225"/>
            <a:ext cx="18732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5" name="Line 15"/>
          <p:cNvSpPr>
            <a:spLocks noChangeShapeType="1"/>
          </p:cNvSpPr>
          <p:nvPr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87058" name="Rectangle 18"/>
          <p:cNvSpPr>
            <a:spLocks noChangeArrowheads="1"/>
          </p:cNvSpPr>
          <p:nvPr/>
        </p:nvSpPr>
        <p:spPr bwMode="auto">
          <a:xfrm>
            <a:off x="250825" y="36036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5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000" dirty="0" smtClean="0">
                <a:solidFill>
                  <a:prstClr val="black"/>
                </a:solidFill>
                <a:cs typeface="Tahoma" pitchFamily="34" charset="0"/>
              </a:rPr>
              <a:t>20.02.2014  |  </a:t>
            </a:r>
            <a:r>
              <a:rPr lang="en-US" sz="1000" dirty="0" smtClean="0">
                <a:solidFill>
                  <a:prstClr val="black"/>
                </a:solidFill>
              </a:rPr>
              <a:t>4th HIC for FAIR Detector Systems Networking Workshop </a:t>
            </a:r>
            <a:r>
              <a:rPr lang="de-DE" sz="1000" dirty="0" smtClean="0">
                <a:solidFill>
                  <a:prstClr val="black"/>
                </a:solidFill>
                <a:cs typeface="Tahoma" pitchFamily="34" charset="0"/>
              </a:rPr>
              <a:t>|  Stefanos Paschalis |  </a:t>
            </a:r>
            <a:fld id="{8E9B2640-8CD7-45FF-9440-54608BC46479}" type="slidenum">
              <a:rPr lang="de-DE" sz="1000" smtClean="0">
                <a:solidFill>
                  <a:prstClr val="black"/>
                </a:solidFill>
                <a:cs typeface="Tahoma" pitchFamily="34" charset="0"/>
              </a:rPr>
              <a:pPr>
                <a:defRPr/>
              </a:pPr>
              <a:t>‹#›</a:t>
            </a:fld>
            <a:endParaRPr lang="de-DE" sz="1000" dirty="0" smtClean="0">
              <a:solidFill>
                <a:prstClr val="black"/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8231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620000"/>
            <a:ext cx="6823569" cy="4479943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59671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6421455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642145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66627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C06A-65FC-C648-B277-3FDA4AB4B9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9A-9342-6B4E-BFCF-36D4363FE3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64158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1592263"/>
            <a:ext cx="4135438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6314" y="1592263"/>
            <a:ext cx="4105274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53543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55234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2335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7620" y="1620000"/>
            <a:ext cx="5000660" cy="45061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58776" y="1620000"/>
            <a:ext cx="3106738" cy="45061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40000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9910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928801"/>
            <a:ext cx="5486400" cy="279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252722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250825" y="368300"/>
            <a:ext cx="8642350" cy="2089150"/>
          </a:xfrm>
          <a:prstGeom prst="rect">
            <a:avLst/>
          </a:prstGeom>
          <a:solidFill>
            <a:srgbClr val="9C1C2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>
              <a:solidFill>
                <a:prstClr val="black"/>
              </a:solidFill>
            </a:endParaRP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449388"/>
            <a:ext cx="6642117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pic>
        <p:nvPicPr>
          <p:cNvPr id="87049" name="Picture 9" descr="tud_logo"/>
          <p:cNvPicPr>
            <a:picLocks noChangeAspect="1" noChangeArrowheads="1"/>
          </p:cNvPicPr>
          <p:nvPr/>
        </p:nvPicPr>
        <p:blipFill>
          <a:blip r:embed="rId2" cstate="print"/>
          <a:srcRect r="5453"/>
          <a:stretch>
            <a:fillRect/>
          </a:stretch>
        </p:blipFill>
        <p:spPr bwMode="auto">
          <a:xfrm>
            <a:off x="7172325" y="657225"/>
            <a:ext cx="18732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5" name="Line 15"/>
          <p:cNvSpPr>
            <a:spLocks noChangeShapeType="1"/>
          </p:cNvSpPr>
          <p:nvPr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87058" name="Rectangle 18"/>
          <p:cNvSpPr>
            <a:spLocks noChangeArrowheads="1"/>
          </p:cNvSpPr>
          <p:nvPr/>
        </p:nvSpPr>
        <p:spPr bwMode="auto">
          <a:xfrm>
            <a:off x="250825" y="36036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5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000" dirty="0" smtClean="0">
                <a:solidFill>
                  <a:prstClr val="black"/>
                </a:solidFill>
                <a:cs typeface="Tahoma" pitchFamily="34" charset="0"/>
              </a:rPr>
              <a:t>20.02.2014  |  </a:t>
            </a:r>
            <a:r>
              <a:rPr lang="en-US" sz="1000" dirty="0" smtClean="0">
                <a:solidFill>
                  <a:prstClr val="black"/>
                </a:solidFill>
              </a:rPr>
              <a:t>4th HIC for FAIR Detector Systems Networking Workshop </a:t>
            </a:r>
            <a:r>
              <a:rPr lang="de-DE" sz="1000" dirty="0" smtClean="0">
                <a:solidFill>
                  <a:prstClr val="black"/>
                </a:solidFill>
                <a:cs typeface="Tahoma" pitchFamily="34" charset="0"/>
              </a:rPr>
              <a:t>|  Stefanos Paschalis |  </a:t>
            </a:r>
            <a:fld id="{8E9B2640-8CD7-45FF-9440-54608BC46479}" type="slidenum">
              <a:rPr lang="de-DE" sz="1000" smtClean="0">
                <a:solidFill>
                  <a:prstClr val="black"/>
                </a:solidFill>
                <a:cs typeface="Tahoma" pitchFamily="34" charset="0"/>
              </a:rPr>
              <a:pPr>
                <a:defRPr/>
              </a:pPr>
              <a:t>‹#›</a:t>
            </a:fld>
            <a:endParaRPr lang="de-DE" sz="1000" dirty="0" smtClean="0">
              <a:solidFill>
                <a:prstClr val="black"/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52167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620000"/>
            <a:ext cx="6823569" cy="4479943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70561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6421455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642145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472231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1592263"/>
            <a:ext cx="4135438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6314" y="1592263"/>
            <a:ext cx="4105274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67923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166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C06A-65FC-C648-B277-3FDA4AB4B9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9A-9342-6B4E-BFCF-36D4363FE3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5445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0717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7620" y="1620000"/>
            <a:ext cx="5000660" cy="45061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58776" y="1620000"/>
            <a:ext cx="3106738" cy="45061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40000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37631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928801"/>
            <a:ext cx="5486400" cy="279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85005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C06A-65FC-C648-B277-3FDA4AB4B9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9A-9342-6B4E-BFCF-36D4363FE3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0724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C06A-65FC-C648-B277-3FDA4AB4B9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9A-9342-6B4E-BFCF-36D4363FE3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105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C06A-65FC-C648-B277-3FDA4AB4B9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9A-9342-6B4E-BFCF-36D4363FE3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3569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C06A-65FC-C648-B277-3FDA4AB4B9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9A-9342-6B4E-BFCF-36D4363FE3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4802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C06A-65FC-C648-B277-3FDA4AB4B9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9A-9342-6B4E-BFCF-36D4363FE3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1481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C06A-65FC-C648-B277-3FDA4AB4B9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9A-9342-6B4E-BFCF-36D4363FE3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5207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C06A-65FC-C648-B277-3FDA4AB4B9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9A-9342-6B4E-BFCF-36D4363FE3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1929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620000"/>
            <a:ext cx="6823569" cy="4479943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0B5D8-0F12-4AF6-B258-AE663DCA947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61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E3679-8F20-45BD-9FF1-8B291007E815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73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2D88F-CF36-45A1-8396-87D92DB6799A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17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ACE04-5098-4921-A9DD-AEB0DE246E89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20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BBE0F-6349-4D1C-AAA6-EBC64A816F9E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13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56748-0308-49FA-8C5F-6B24D300ACA0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51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C69F3-00BF-4AE2-86D8-5895715AA023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79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05B1F-6E3B-4A1F-BC8B-F2EFE83C8B8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94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D10D0-DF0F-46C0-922A-A87F77BEA131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902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13EA9-02B6-464A-A6B5-DC22E9808B2A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79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6421455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642145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7A32F-625B-49BD-9AF7-46549C694D17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67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250825" y="368300"/>
            <a:ext cx="8642350" cy="2089150"/>
          </a:xfrm>
          <a:prstGeom prst="rect">
            <a:avLst/>
          </a:prstGeom>
          <a:solidFill>
            <a:srgbClr val="9C1C2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>
              <a:solidFill>
                <a:prstClr val="black"/>
              </a:solidFill>
            </a:endParaRP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449388"/>
            <a:ext cx="6642117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pic>
        <p:nvPicPr>
          <p:cNvPr id="87049" name="Picture 9" descr="tud_logo"/>
          <p:cNvPicPr>
            <a:picLocks noChangeAspect="1" noChangeArrowheads="1"/>
          </p:cNvPicPr>
          <p:nvPr/>
        </p:nvPicPr>
        <p:blipFill>
          <a:blip r:embed="rId2" cstate="print"/>
          <a:srcRect r="5453"/>
          <a:stretch>
            <a:fillRect/>
          </a:stretch>
        </p:blipFill>
        <p:spPr bwMode="auto">
          <a:xfrm>
            <a:off x="7172325" y="657225"/>
            <a:ext cx="18732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5" name="Line 15"/>
          <p:cNvSpPr>
            <a:spLocks noChangeShapeType="1"/>
          </p:cNvSpPr>
          <p:nvPr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87058" name="Rectangle 18"/>
          <p:cNvSpPr>
            <a:spLocks noChangeArrowheads="1"/>
          </p:cNvSpPr>
          <p:nvPr/>
        </p:nvSpPr>
        <p:spPr bwMode="auto">
          <a:xfrm>
            <a:off x="250825" y="36036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5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000" dirty="0" smtClean="0">
                <a:solidFill>
                  <a:prstClr val="black"/>
                </a:solidFill>
                <a:cs typeface="Tahoma" pitchFamily="34" charset="0"/>
              </a:rPr>
              <a:t>20.02.2014  |  </a:t>
            </a:r>
            <a:r>
              <a:rPr lang="en-US" sz="1000" dirty="0" smtClean="0">
                <a:solidFill>
                  <a:prstClr val="black"/>
                </a:solidFill>
              </a:rPr>
              <a:t>4th HIC for FAIR Detector Systems Networking Workshop </a:t>
            </a:r>
            <a:r>
              <a:rPr lang="de-DE" sz="1000" dirty="0" smtClean="0">
                <a:solidFill>
                  <a:prstClr val="black"/>
                </a:solidFill>
                <a:cs typeface="Tahoma" pitchFamily="34" charset="0"/>
              </a:rPr>
              <a:t>|  Stefanos Paschalis |  </a:t>
            </a:r>
            <a:fld id="{8E9B2640-8CD7-45FF-9440-54608BC46479}" type="slidenum">
              <a:rPr lang="de-DE" sz="1000" smtClean="0">
                <a:solidFill>
                  <a:prstClr val="black"/>
                </a:solidFill>
                <a:cs typeface="Tahoma" pitchFamily="34" charset="0"/>
              </a:rPr>
              <a:pPr>
                <a:defRPr/>
              </a:pPr>
              <a:t>‹#›</a:t>
            </a:fld>
            <a:endParaRPr lang="de-DE" sz="1000" dirty="0" smtClean="0">
              <a:solidFill>
                <a:prstClr val="black"/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7701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620000"/>
            <a:ext cx="6823569" cy="4479943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9459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6421455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642145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65177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1592263"/>
            <a:ext cx="4135438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6314" y="1592263"/>
            <a:ext cx="4105274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71012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99495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2757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7620" y="1620000"/>
            <a:ext cx="5000660" cy="45061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58776" y="1620000"/>
            <a:ext cx="3106738" cy="45061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40000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0424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928801"/>
            <a:ext cx="5486400" cy="279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45402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250825" y="368300"/>
            <a:ext cx="8642350" cy="2089150"/>
          </a:xfrm>
          <a:prstGeom prst="rect">
            <a:avLst/>
          </a:prstGeom>
          <a:solidFill>
            <a:srgbClr val="9C1C2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>
              <a:solidFill>
                <a:prstClr val="black"/>
              </a:solidFill>
            </a:endParaRP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449388"/>
            <a:ext cx="6642117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pic>
        <p:nvPicPr>
          <p:cNvPr id="87049" name="Picture 9" descr="tud_logo"/>
          <p:cNvPicPr>
            <a:picLocks noChangeAspect="1" noChangeArrowheads="1"/>
          </p:cNvPicPr>
          <p:nvPr/>
        </p:nvPicPr>
        <p:blipFill>
          <a:blip r:embed="rId2" cstate="print"/>
          <a:srcRect r="5453"/>
          <a:stretch>
            <a:fillRect/>
          </a:stretch>
        </p:blipFill>
        <p:spPr bwMode="auto">
          <a:xfrm>
            <a:off x="7172325" y="657225"/>
            <a:ext cx="18732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5" name="Line 15"/>
          <p:cNvSpPr>
            <a:spLocks noChangeShapeType="1"/>
          </p:cNvSpPr>
          <p:nvPr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87058" name="Rectangle 18"/>
          <p:cNvSpPr>
            <a:spLocks noChangeArrowheads="1"/>
          </p:cNvSpPr>
          <p:nvPr/>
        </p:nvSpPr>
        <p:spPr bwMode="auto">
          <a:xfrm>
            <a:off x="250825" y="36036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5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000" dirty="0" smtClean="0">
                <a:solidFill>
                  <a:prstClr val="black"/>
                </a:solidFill>
                <a:cs typeface="Tahoma" pitchFamily="34" charset="0"/>
              </a:rPr>
              <a:t>20.02.2014  |  </a:t>
            </a:r>
            <a:r>
              <a:rPr lang="en-US" sz="1000" dirty="0" smtClean="0">
                <a:solidFill>
                  <a:prstClr val="black"/>
                </a:solidFill>
              </a:rPr>
              <a:t>4th HIC for FAIR Detector Systems Networking Workshop </a:t>
            </a:r>
            <a:r>
              <a:rPr lang="de-DE" sz="1000" dirty="0" smtClean="0">
                <a:solidFill>
                  <a:prstClr val="black"/>
                </a:solidFill>
                <a:cs typeface="Tahoma" pitchFamily="34" charset="0"/>
              </a:rPr>
              <a:t>|  Stefanos Paschalis |  </a:t>
            </a:r>
            <a:fld id="{8E9B2640-8CD7-45FF-9440-54608BC46479}" type="slidenum">
              <a:rPr lang="de-DE" sz="1000" smtClean="0">
                <a:solidFill>
                  <a:prstClr val="black"/>
                </a:solidFill>
                <a:cs typeface="Tahoma" pitchFamily="34" charset="0"/>
              </a:rPr>
              <a:pPr>
                <a:defRPr/>
              </a:pPr>
              <a:t>‹#›</a:t>
            </a:fld>
            <a:endParaRPr lang="de-DE" sz="1000" dirty="0" smtClean="0">
              <a:solidFill>
                <a:prstClr val="black"/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73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1592263"/>
            <a:ext cx="4135438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6314" y="1592263"/>
            <a:ext cx="4105274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620000"/>
            <a:ext cx="6823569" cy="4479943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00456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6421455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642145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964052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1592263"/>
            <a:ext cx="4135438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6314" y="1592263"/>
            <a:ext cx="4105274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90686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66528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586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7620" y="1620000"/>
            <a:ext cx="5000660" cy="45061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58776" y="1620000"/>
            <a:ext cx="3106738" cy="45061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40000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82198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928801"/>
            <a:ext cx="5486400" cy="279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587063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1B77CBB-FB71-1D4A-AC6B-C37261BA213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509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6A904DE-CF02-D241-A4D2-8400D1C09B6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4228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AFCC3BB-0366-6C43-85A0-808571829C5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01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9D52D40-0F98-7E42-AF44-ADDA6779FD6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1158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0684805-2855-2F4B-B240-FC45D66E352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6245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E5215B9-2C20-9F4A-AF0A-D17EEA0807C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2265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3557D6B-5DCC-0A43-A21F-6EB082E4C04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986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393520F-BB62-1D47-96C4-2EB2D57346F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1616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16E5C00-DDD1-9A4C-85C4-F9B184E037F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501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739686-7864-3C46-9A18-9B5CA56A14A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0577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609600"/>
            <a:ext cx="1941512" cy="5484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5313" cy="5484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E88045F-3AA8-0A40-B84D-38198ED888E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1466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828800"/>
            <a:ext cx="7772400" cy="16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143000" y="3886200"/>
            <a:ext cx="6781800" cy="1981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de-DE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de-DE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286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fld id="{5933CB06-E335-C543-A01D-873907CFBBC3}" type="slidenum">
              <a:rPr lang="de-DE">
                <a:solidFill>
                  <a:srgbClr val="000000"/>
                </a:solidFill>
                <a:ea typeface="ＭＳ Ｐゴシック" charset="0"/>
              </a:rPr>
              <a:pPr eaLnBrk="0" hangingPunct="0">
                <a:defRPr/>
              </a:pPr>
              <a:t>‹#›</a:t>
            </a:fld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473136"/>
      </p:ext>
    </p:extLst>
  </p:cSld>
  <p:clrMapOvr>
    <a:masterClrMapping/>
  </p:clrMapOvr>
  <p:transition xmlns:p14="http://schemas.microsoft.com/office/powerpoint/2010/main"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386193"/>
      </p:ext>
    </p:extLst>
  </p:cSld>
  <p:clrMapOvr>
    <a:masterClrMapping/>
  </p:clrMapOvr>
  <p:transition xmlns:p14="http://schemas.microsoft.com/office/powerpoint/2010/main"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8208686"/>
      </p:ext>
    </p:extLst>
  </p:cSld>
  <p:clrMapOvr>
    <a:masterClrMapping/>
  </p:clrMapOvr>
  <p:transition xmlns:p14="http://schemas.microsoft.com/office/powerpoint/2010/main"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82055"/>
      </p:ext>
    </p:extLst>
  </p:cSld>
  <p:clrMapOvr>
    <a:masterClrMapping/>
  </p:clrMapOvr>
  <p:transition xmlns:p14="http://schemas.microsoft.com/office/powerpoint/2010/main"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582058"/>
      </p:ext>
    </p:extLst>
  </p:cSld>
  <p:clrMapOvr>
    <a:masterClrMapping/>
  </p:clrMapOvr>
  <p:transition xmlns:p14="http://schemas.microsoft.com/office/powerpoint/2010/main"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538231"/>
      </p:ext>
    </p:extLst>
  </p:cSld>
  <p:clrMapOvr>
    <a:masterClrMapping/>
  </p:clrMapOvr>
  <p:transition xmlns:p14="http://schemas.microsoft.com/office/powerpoint/2010/main"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549521"/>
      </p:ext>
    </p:extLst>
  </p:cSld>
  <p:clrMapOvr>
    <a:masterClrMapping/>
  </p:clrMapOvr>
  <p:transition xmlns:p14="http://schemas.microsoft.com/office/powerpoint/2010/main"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6211412"/>
      </p:ext>
    </p:extLst>
  </p:cSld>
  <p:clrMapOvr>
    <a:masterClrMapping/>
  </p:clrMapOvr>
  <p:transition xmlns:p14="http://schemas.microsoft.com/office/powerpoint/2010/main"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978072"/>
      </p:ext>
    </p:extLst>
  </p:cSld>
  <p:clrMapOvr>
    <a:masterClrMapping/>
  </p:clrMapOvr>
  <p:transition xmlns:p14="http://schemas.microsoft.com/office/powerpoint/2010/main"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232478"/>
      </p:ext>
    </p:extLst>
  </p:cSld>
  <p:clrMapOvr>
    <a:masterClrMapping/>
  </p:clrMapOvr>
  <p:transition xmlns:p14="http://schemas.microsoft.com/office/powerpoint/2010/main"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574631"/>
      </p:ext>
    </p:extLst>
  </p:cSld>
  <p:clrMapOvr>
    <a:masterClrMapping/>
  </p:clrMapOvr>
  <p:transition xmlns:p14="http://schemas.microsoft.com/office/powerpoint/2010/main"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250825" y="368300"/>
            <a:ext cx="8642350" cy="2089150"/>
          </a:xfrm>
          <a:prstGeom prst="rect">
            <a:avLst/>
          </a:prstGeom>
          <a:solidFill>
            <a:srgbClr val="9C1C2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>
              <a:solidFill>
                <a:prstClr val="black"/>
              </a:solidFill>
            </a:endParaRP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449388"/>
            <a:ext cx="6642117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pic>
        <p:nvPicPr>
          <p:cNvPr id="87049" name="Picture 9" descr="tud_logo"/>
          <p:cNvPicPr>
            <a:picLocks noChangeAspect="1" noChangeArrowheads="1"/>
          </p:cNvPicPr>
          <p:nvPr/>
        </p:nvPicPr>
        <p:blipFill>
          <a:blip r:embed="rId2" cstate="print"/>
          <a:srcRect r="5453"/>
          <a:stretch>
            <a:fillRect/>
          </a:stretch>
        </p:blipFill>
        <p:spPr bwMode="auto">
          <a:xfrm>
            <a:off x="7172325" y="657225"/>
            <a:ext cx="18732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5" name="Line 15"/>
          <p:cNvSpPr>
            <a:spLocks noChangeShapeType="1"/>
          </p:cNvSpPr>
          <p:nvPr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87058" name="Rectangle 18"/>
          <p:cNvSpPr>
            <a:spLocks noChangeArrowheads="1"/>
          </p:cNvSpPr>
          <p:nvPr/>
        </p:nvSpPr>
        <p:spPr bwMode="auto">
          <a:xfrm>
            <a:off x="250825" y="36036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5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000" dirty="0" smtClean="0">
                <a:solidFill>
                  <a:prstClr val="black"/>
                </a:solidFill>
                <a:cs typeface="Tahoma" pitchFamily="34" charset="0"/>
              </a:rPr>
              <a:t>20.02.2014  |  </a:t>
            </a:r>
            <a:r>
              <a:rPr lang="en-US" sz="1000" dirty="0" smtClean="0">
                <a:solidFill>
                  <a:prstClr val="black"/>
                </a:solidFill>
              </a:rPr>
              <a:t>4th HIC for FAIR Detector Systems Networking Workshop </a:t>
            </a:r>
            <a:r>
              <a:rPr lang="de-DE" sz="1000" dirty="0" smtClean="0">
                <a:solidFill>
                  <a:prstClr val="black"/>
                </a:solidFill>
                <a:cs typeface="Tahoma" pitchFamily="34" charset="0"/>
              </a:rPr>
              <a:t>|  Stefanos Paschalis |  </a:t>
            </a:r>
            <a:fld id="{8E9B2640-8CD7-45FF-9440-54608BC46479}" type="slidenum">
              <a:rPr lang="de-DE" sz="1000" smtClean="0">
                <a:solidFill>
                  <a:prstClr val="black"/>
                </a:solidFill>
                <a:cs typeface="Tahoma" pitchFamily="34" charset="0"/>
              </a:rPr>
              <a:pPr>
                <a:defRPr/>
              </a:pPr>
              <a:t>‹#›</a:t>
            </a:fld>
            <a:endParaRPr lang="de-DE" sz="1000" dirty="0" smtClean="0">
              <a:solidFill>
                <a:prstClr val="black"/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89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7620" y="1620000"/>
            <a:ext cx="5000660" cy="45061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58776" y="1620000"/>
            <a:ext cx="3106738" cy="45061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40000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620000"/>
            <a:ext cx="6823569" cy="4479943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43011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6421455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642145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854381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1592263"/>
            <a:ext cx="4135438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6314" y="1592263"/>
            <a:ext cx="4105274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76915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30084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7935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7620" y="1620000"/>
            <a:ext cx="5000660" cy="45061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58776" y="1620000"/>
            <a:ext cx="3106738" cy="45061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40000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8476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928801"/>
            <a:ext cx="5486400" cy="279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182821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9EB3-6B31-5644-A660-BD9B6607BAE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F1D5D-DCC5-3246-8218-6D3E81575DE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734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9EB3-6B31-5644-A660-BD9B6607BAE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F1D5D-DCC5-3246-8218-6D3E81575DE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11489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9EB3-6B31-5644-A660-BD9B6607BAE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F1D5D-DCC5-3246-8218-6D3E81575DE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0222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928801"/>
            <a:ext cx="5486400" cy="279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9EB3-6B31-5644-A660-BD9B6607BAE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F1D5D-DCC5-3246-8218-6D3E81575DE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31922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9EB3-6B31-5644-A660-BD9B6607BAE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F1D5D-DCC5-3246-8218-6D3E81575DE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0063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9EB3-6B31-5644-A660-BD9B6607BAE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F1D5D-DCC5-3246-8218-6D3E81575DE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66157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9EB3-6B31-5644-A660-BD9B6607BAE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F1D5D-DCC5-3246-8218-6D3E81575DE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88157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9EB3-6B31-5644-A660-BD9B6607BAE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F1D5D-DCC5-3246-8218-6D3E81575DE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31307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9EB3-6B31-5644-A660-BD9B6607BAE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F1D5D-DCC5-3246-8218-6D3E81575DE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05981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9EB3-6B31-5644-A660-BD9B6607BAE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F1D5D-DCC5-3246-8218-6D3E81575DE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5986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9EB3-6B31-5644-A660-BD9B6607BAE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F1D5D-DCC5-3246-8218-6D3E81575DE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27232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250825" y="368300"/>
            <a:ext cx="8642350" cy="2089150"/>
          </a:xfrm>
          <a:prstGeom prst="rect">
            <a:avLst/>
          </a:prstGeom>
          <a:solidFill>
            <a:srgbClr val="9C1C2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>
              <a:solidFill>
                <a:prstClr val="black"/>
              </a:solidFill>
            </a:endParaRP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449388"/>
            <a:ext cx="6642117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pic>
        <p:nvPicPr>
          <p:cNvPr id="87049" name="Picture 9" descr="tud_logo"/>
          <p:cNvPicPr>
            <a:picLocks noChangeAspect="1" noChangeArrowheads="1"/>
          </p:cNvPicPr>
          <p:nvPr/>
        </p:nvPicPr>
        <p:blipFill>
          <a:blip r:embed="rId2" cstate="print"/>
          <a:srcRect r="5453"/>
          <a:stretch>
            <a:fillRect/>
          </a:stretch>
        </p:blipFill>
        <p:spPr bwMode="auto">
          <a:xfrm>
            <a:off x="7172325" y="657225"/>
            <a:ext cx="18732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5" name="Line 15"/>
          <p:cNvSpPr>
            <a:spLocks noChangeShapeType="1"/>
          </p:cNvSpPr>
          <p:nvPr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87058" name="Rectangle 18"/>
          <p:cNvSpPr>
            <a:spLocks noChangeArrowheads="1"/>
          </p:cNvSpPr>
          <p:nvPr/>
        </p:nvSpPr>
        <p:spPr bwMode="auto">
          <a:xfrm>
            <a:off x="250825" y="36036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5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000" dirty="0" smtClean="0">
                <a:solidFill>
                  <a:prstClr val="black"/>
                </a:solidFill>
                <a:cs typeface="Tahoma" pitchFamily="34" charset="0"/>
              </a:rPr>
              <a:t>20.02.2014  |  </a:t>
            </a:r>
            <a:r>
              <a:rPr lang="en-US" sz="1000" dirty="0" smtClean="0">
                <a:solidFill>
                  <a:prstClr val="black"/>
                </a:solidFill>
              </a:rPr>
              <a:t>4th HIC for FAIR Detector Systems Networking Workshop </a:t>
            </a:r>
            <a:r>
              <a:rPr lang="de-DE" sz="1000" dirty="0" smtClean="0">
                <a:solidFill>
                  <a:prstClr val="black"/>
                </a:solidFill>
                <a:cs typeface="Tahoma" pitchFamily="34" charset="0"/>
              </a:rPr>
              <a:t>|  Stefanos Paschalis |  </a:t>
            </a:r>
            <a:fld id="{8E9B2640-8CD7-45FF-9440-54608BC46479}" type="slidenum">
              <a:rPr lang="de-DE" sz="1000" smtClean="0">
                <a:solidFill>
                  <a:prstClr val="black"/>
                </a:solidFill>
                <a:cs typeface="Tahoma" pitchFamily="34" charset="0"/>
              </a:rPr>
              <a:pPr>
                <a:defRPr/>
              </a:pPr>
              <a:t>‹#›</a:t>
            </a:fld>
            <a:endParaRPr lang="de-DE" sz="1000" dirty="0" smtClean="0">
              <a:solidFill>
                <a:prstClr val="black"/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2058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620000"/>
            <a:ext cx="6823569" cy="4479943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4245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C06A-65FC-C648-B277-3FDA4AB4B9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859A-9342-6B4E-BFCF-36D4363FE3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07248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6421455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642145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119619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1592263"/>
            <a:ext cx="4135438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6314" y="1592263"/>
            <a:ext cx="4105274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8534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25271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8744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7620" y="1620000"/>
            <a:ext cx="5000660" cy="45061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58776" y="1620000"/>
            <a:ext cx="3106738" cy="45061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40000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4457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928801"/>
            <a:ext cx="5486400" cy="279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776053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CF6635-25E0-F648-A0FE-CEEFA887CB4B}" type="slidenum">
              <a:rPr lang="de-DE">
                <a:solidFill>
                  <a:srgbClr val="000000"/>
                </a:solidFill>
              </a:rPr>
              <a:pPr/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4689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50DF35-856B-5246-93FF-1817C75CE42F}" type="slidenum">
              <a:rPr lang="de-DE">
                <a:solidFill>
                  <a:srgbClr val="000000"/>
                </a:solidFill>
              </a:rPr>
              <a:pPr/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926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E0C460-E0C7-4C43-B0A8-4AF6B8C6A3DD}" type="slidenum">
              <a:rPr lang="de-DE">
                <a:solidFill>
                  <a:srgbClr val="000000"/>
                </a:solidFill>
              </a:rPr>
              <a:pPr/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253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0AA86-6874-B347-9DA7-AF2B4464B2CF}" type="slidenum">
              <a:rPr lang="de-DE">
                <a:solidFill>
                  <a:srgbClr val="000000"/>
                </a:solidFill>
              </a:rPr>
              <a:pPr/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305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5.xml"/><Relationship Id="rId9" Type="http://schemas.openxmlformats.org/officeDocument/2006/relationships/theme" Target="../theme/theme10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.xml"/><Relationship Id="rId12" Type="http://schemas.openxmlformats.org/officeDocument/2006/relationships/theme" Target="../theme/theme1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theme" Target="../theme/theme12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2.xml"/><Relationship Id="rId9" Type="http://schemas.openxmlformats.org/officeDocument/2006/relationships/theme" Target="../theme/theme13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theme" Target="../theme/theme4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theme" Target="../theme/theme5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theme" Target="../theme/theme8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9.xml"/><Relationship Id="rId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50825" y="368300"/>
            <a:ext cx="86423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64211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1620000"/>
            <a:ext cx="664089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pic>
        <p:nvPicPr>
          <p:cNvPr id="1033" name="Picture 9" descr="tud_logo"/>
          <p:cNvPicPr>
            <a:picLocks noChangeAspect="1" noChangeArrowheads="1"/>
          </p:cNvPicPr>
          <p:nvPr/>
        </p:nvPicPr>
        <p:blipFill>
          <a:blip r:embed="rId10" cstate="print"/>
          <a:srcRect r="5453"/>
          <a:stretch>
            <a:fillRect/>
          </a:stretch>
        </p:blipFill>
        <p:spPr bwMode="auto">
          <a:xfrm>
            <a:off x="7167563" y="512763"/>
            <a:ext cx="18732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250825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250825" y="36671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 userDrawn="1"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3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20.02.2014  |  </a:t>
            </a:r>
            <a:r>
              <a:rPr lang="en-US" sz="10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4th HIC for FAIR Detector Systems Networking Workshop 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|  Stefanos Paschalis |  </a:t>
            </a:r>
            <a:fld id="{8E9B2640-8CD7-45FF-9440-54608BC464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j-ea"/>
          <a:cs typeface="Tahoma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None/>
        <a:defRPr sz="200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9388" indent="-177800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2pPr>
      <a:lvl3pPr marL="538163" indent="-187325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cs typeface="Tahoma" pitchFamily="34" charset="0"/>
        </a:defRPr>
      </a:lvl3pPr>
      <a:lvl4pPr marL="717550" indent="-17303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4pPr>
      <a:lvl5pPr marL="908050" indent="-188913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50825" y="368300"/>
            <a:ext cx="86423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64211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1620000"/>
            <a:ext cx="664089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pic>
        <p:nvPicPr>
          <p:cNvPr id="1033" name="Picture 9" descr="tud_logo"/>
          <p:cNvPicPr>
            <a:picLocks noChangeAspect="1" noChangeArrowheads="1"/>
          </p:cNvPicPr>
          <p:nvPr/>
        </p:nvPicPr>
        <p:blipFill>
          <a:blip r:embed="rId10" cstate="print"/>
          <a:srcRect r="5453"/>
          <a:stretch>
            <a:fillRect/>
          </a:stretch>
        </p:blipFill>
        <p:spPr bwMode="auto">
          <a:xfrm>
            <a:off x="7167563" y="512763"/>
            <a:ext cx="18732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250825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250825" y="36671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 userDrawn="1"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3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000" dirty="0" smtClean="0">
                <a:solidFill>
                  <a:prstClr val="black"/>
                </a:solidFill>
                <a:latin typeface="Arial"/>
                <a:cs typeface="Tahoma" pitchFamily="34" charset="0"/>
              </a:rPr>
              <a:t>20.02.2014  |  </a:t>
            </a:r>
            <a:r>
              <a:rPr lang="en-US" sz="1000" dirty="0" smtClean="0">
                <a:solidFill>
                  <a:prstClr val="black"/>
                </a:solidFill>
              </a:rPr>
              <a:t>4th HIC for FAIR Detector Systems Networking Workshop </a:t>
            </a:r>
            <a:r>
              <a:rPr lang="de-DE" sz="1000" dirty="0" smtClean="0">
                <a:solidFill>
                  <a:prstClr val="black"/>
                </a:solidFill>
                <a:latin typeface="Arial"/>
                <a:cs typeface="Tahoma" pitchFamily="34" charset="0"/>
              </a:rPr>
              <a:t>|  Stefanos Paschalis |  </a:t>
            </a:r>
            <a:fld id="{8E9B2640-8CD7-45FF-9440-54608BC46479}" type="slidenum">
              <a:rPr lang="de-DE" sz="1000" smtClean="0">
                <a:solidFill>
                  <a:prstClr val="black"/>
                </a:solidFill>
                <a:latin typeface="Arial"/>
                <a:cs typeface="Tahoma" pitchFamily="34" charset="0"/>
              </a:rPr>
              <a:pPr>
                <a:defRPr/>
              </a:pPr>
              <a:t>‹#›</a:t>
            </a:fld>
            <a:endParaRPr lang="de-DE" sz="1000" dirty="0" smtClean="0">
              <a:solidFill>
                <a:prstClr val="black"/>
              </a:solidFill>
              <a:latin typeface="Arial"/>
              <a:cs typeface="Tahoma" pitchFamily="34" charset="0"/>
            </a:endParaRPr>
          </a:p>
          <a:p>
            <a:pPr>
              <a:defRPr/>
            </a:pPr>
            <a:endParaRPr lang="de-DE" sz="1000" dirty="0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65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j-ea"/>
          <a:cs typeface="Tahoma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None/>
        <a:defRPr sz="200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9388" indent="-177800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2pPr>
      <a:lvl3pPr marL="538163" indent="-187325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cs typeface="Tahoma" pitchFamily="34" charset="0"/>
        </a:defRPr>
      </a:lvl3pPr>
      <a:lvl4pPr marL="717550" indent="-17303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4pPr>
      <a:lvl5pPr marL="908050" indent="-188913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kopf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9" b="-2272"/>
          <a:stretch>
            <a:fillRect/>
          </a:stretch>
        </p:blipFill>
        <p:spPr bwMode="auto">
          <a:xfrm>
            <a:off x="0" y="-28575"/>
            <a:ext cx="9144000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37288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+mn-ea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04DA051-D280-5749-98A3-0FC45879D47D}" type="slidenum">
              <a:rPr lang="de-DE" smtClean="0">
                <a:solidFill>
                  <a:srgbClr val="000000"/>
                </a:solidFill>
                <a:ea typeface="ＭＳ Ｐゴシック" charset="0"/>
              </a:rPr>
              <a:pPr/>
              <a:t>‹#›</a:t>
            </a:fld>
            <a:r>
              <a:rPr lang="de-DE" smtClean="0">
                <a:solidFill>
                  <a:srgbClr val="000000"/>
                </a:solidFill>
                <a:ea typeface="ＭＳ Ｐゴシック" charset="0"/>
              </a:rPr>
              <a:t> / 31</a:t>
            </a:r>
          </a:p>
          <a:p>
            <a:endParaRPr lang="de-DE" smtClean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50825" y="368300"/>
            <a:ext cx="86423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64211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1620000"/>
            <a:ext cx="664089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pic>
        <p:nvPicPr>
          <p:cNvPr id="1033" name="Picture 9" descr="tud_logo"/>
          <p:cNvPicPr>
            <a:picLocks noChangeAspect="1" noChangeArrowheads="1"/>
          </p:cNvPicPr>
          <p:nvPr/>
        </p:nvPicPr>
        <p:blipFill>
          <a:blip r:embed="rId10" cstate="print"/>
          <a:srcRect r="5453"/>
          <a:stretch>
            <a:fillRect/>
          </a:stretch>
        </p:blipFill>
        <p:spPr bwMode="auto">
          <a:xfrm>
            <a:off x="7167563" y="512763"/>
            <a:ext cx="18732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250825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250825" y="36671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 userDrawn="1"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3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000" dirty="0" smtClean="0">
                <a:solidFill>
                  <a:prstClr val="black"/>
                </a:solidFill>
                <a:latin typeface="Arial"/>
                <a:cs typeface="Tahoma" pitchFamily="34" charset="0"/>
              </a:rPr>
              <a:t>20.02.2014  |  </a:t>
            </a:r>
            <a:r>
              <a:rPr lang="en-US" sz="1000" dirty="0" smtClean="0">
                <a:solidFill>
                  <a:prstClr val="black"/>
                </a:solidFill>
              </a:rPr>
              <a:t>4th HIC for FAIR Detector Systems Networking Workshop </a:t>
            </a:r>
            <a:r>
              <a:rPr lang="de-DE" sz="1000" dirty="0" smtClean="0">
                <a:solidFill>
                  <a:prstClr val="black"/>
                </a:solidFill>
                <a:latin typeface="Arial"/>
                <a:cs typeface="Tahoma" pitchFamily="34" charset="0"/>
              </a:rPr>
              <a:t>|  Stefanos Paschalis |  </a:t>
            </a:r>
            <a:fld id="{8E9B2640-8CD7-45FF-9440-54608BC46479}" type="slidenum">
              <a:rPr lang="de-DE" sz="1000" smtClean="0">
                <a:solidFill>
                  <a:prstClr val="black"/>
                </a:solidFill>
                <a:latin typeface="Arial"/>
                <a:cs typeface="Tahoma" pitchFamily="34" charset="0"/>
              </a:rPr>
              <a:pPr>
                <a:defRPr/>
              </a:pPr>
              <a:t>‹#›</a:t>
            </a:fld>
            <a:endParaRPr lang="de-DE" sz="1000" dirty="0" smtClean="0">
              <a:solidFill>
                <a:prstClr val="black"/>
              </a:solidFill>
              <a:latin typeface="Arial"/>
              <a:cs typeface="Tahoma" pitchFamily="34" charset="0"/>
            </a:endParaRPr>
          </a:p>
          <a:p>
            <a:pPr>
              <a:defRPr/>
            </a:pPr>
            <a:endParaRPr lang="de-DE" sz="1000" dirty="0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78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j-ea"/>
          <a:cs typeface="Tahoma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None/>
        <a:defRPr sz="200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9388" indent="-177800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2pPr>
      <a:lvl3pPr marL="538163" indent="-187325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cs typeface="Tahoma" pitchFamily="34" charset="0"/>
        </a:defRPr>
      </a:lvl3pPr>
      <a:lvl4pPr marL="717550" indent="-17303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4pPr>
      <a:lvl5pPr marL="908050" indent="-188913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50825" y="368300"/>
            <a:ext cx="86423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64211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1620000"/>
            <a:ext cx="664089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pic>
        <p:nvPicPr>
          <p:cNvPr id="1033" name="Picture 9" descr="tud_logo"/>
          <p:cNvPicPr>
            <a:picLocks noChangeAspect="1" noChangeArrowheads="1"/>
          </p:cNvPicPr>
          <p:nvPr/>
        </p:nvPicPr>
        <p:blipFill>
          <a:blip r:embed="rId10" cstate="print"/>
          <a:srcRect r="5453"/>
          <a:stretch>
            <a:fillRect/>
          </a:stretch>
        </p:blipFill>
        <p:spPr bwMode="auto">
          <a:xfrm>
            <a:off x="7167563" y="512763"/>
            <a:ext cx="18732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250825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250825" y="36671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 userDrawn="1"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3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000" dirty="0" smtClean="0">
                <a:solidFill>
                  <a:prstClr val="black"/>
                </a:solidFill>
                <a:latin typeface="Arial"/>
                <a:cs typeface="Tahoma" pitchFamily="34" charset="0"/>
              </a:rPr>
              <a:t>20.02.2014  |  </a:t>
            </a:r>
            <a:r>
              <a:rPr lang="en-US" sz="1000" dirty="0" smtClean="0">
                <a:solidFill>
                  <a:prstClr val="black"/>
                </a:solidFill>
              </a:rPr>
              <a:t>4th HIC for FAIR Detector Systems Networking Workshop </a:t>
            </a:r>
            <a:r>
              <a:rPr lang="de-DE" sz="1000" dirty="0" smtClean="0">
                <a:solidFill>
                  <a:prstClr val="black"/>
                </a:solidFill>
                <a:latin typeface="Arial"/>
                <a:cs typeface="Tahoma" pitchFamily="34" charset="0"/>
              </a:rPr>
              <a:t>|  Stefanos Paschalis |  </a:t>
            </a:r>
            <a:fld id="{8E9B2640-8CD7-45FF-9440-54608BC46479}" type="slidenum">
              <a:rPr lang="de-DE" sz="1000" smtClean="0">
                <a:solidFill>
                  <a:prstClr val="black"/>
                </a:solidFill>
                <a:latin typeface="Arial"/>
                <a:cs typeface="Tahoma" pitchFamily="34" charset="0"/>
              </a:rPr>
              <a:pPr>
                <a:defRPr/>
              </a:pPr>
              <a:t>‹#›</a:t>
            </a:fld>
            <a:endParaRPr lang="de-DE" sz="1000" dirty="0" smtClean="0">
              <a:solidFill>
                <a:prstClr val="black"/>
              </a:solidFill>
              <a:latin typeface="Arial"/>
              <a:cs typeface="Tahoma" pitchFamily="34" charset="0"/>
            </a:endParaRPr>
          </a:p>
          <a:p>
            <a:pPr>
              <a:defRPr/>
            </a:pPr>
            <a:endParaRPr lang="de-DE" sz="1000" dirty="0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11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j-ea"/>
          <a:cs typeface="Tahoma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None/>
        <a:defRPr sz="200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9388" indent="-177800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2pPr>
      <a:lvl3pPr marL="538163" indent="-187325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cs typeface="Tahoma" pitchFamily="34" charset="0"/>
        </a:defRPr>
      </a:lvl3pPr>
      <a:lvl4pPr marL="717550" indent="-17303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4pPr>
      <a:lvl5pPr marL="908050" indent="-188913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F64C06A-65FC-C648-B277-3FDA4AB4B9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20/02/14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FAF859A-9342-6B4E-BFCF-36D4363FE3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833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kopf1"/>
          <p:cNvPicPr>
            <a:picLocks noChangeAspect="1" noChangeArrowheads="1"/>
          </p:cNvPicPr>
          <p:nvPr userDrawn="1"/>
        </p:nvPicPr>
        <p:blipFill>
          <a:blip r:embed="rId13" cstate="print"/>
          <a:srcRect r="23729" b="-2272"/>
          <a:stretch>
            <a:fillRect/>
          </a:stretch>
        </p:blipFill>
        <p:spPr bwMode="auto">
          <a:xfrm>
            <a:off x="0" y="-28575"/>
            <a:ext cx="91440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37288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Positivliste - P. Spiller 06.05.2013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45A6055-4796-4271-8B04-F4511E49C38D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de-DE">
                <a:solidFill>
                  <a:srgbClr val="000000"/>
                </a:solidFill>
              </a:rPr>
              <a:t> / 31</a:t>
            </a: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7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50825" y="368300"/>
            <a:ext cx="86423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64211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1620000"/>
            <a:ext cx="664089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pic>
        <p:nvPicPr>
          <p:cNvPr id="1033" name="Picture 9" descr="tud_logo"/>
          <p:cNvPicPr>
            <a:picLocks noChangeAspect="1" noChangeArrowheads="1"/>
          </p:cNvPicPr>
          <p:nvPr/>
        </p:nvPicPr>
        <p:blipFill>
          <a:blip r:embed="rId10" cstate="print"/>
          <a:srcRect r="5453"/>
          <a:stretch>
            <a:fillRect/>
          </a:stretch>
        </p:blipFill>
        <p:spPr bwMode="auto">
          <a:xfrm>
            <a:off x="7167563" y="512763"/>
            <a:ext cx="18732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250825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250825" y="36671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 userDrawn="1"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3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000" dirty="0" smtClean="0">
                <a:solidFill>
                  <a:prstClr val="black"/>
                </a:solidFill>
                <a:latin typeface="Arial"/>
                <a:cs typeface="Tahoma" pitchFamily="34" charset="0"/>
              </a:rPr>
              <a:t>20.02.2014  |  </a:t>
            </a:r>
            <a:r>
              <a:rPr lang="en-US" sz="1000" dirty="0" smtClean="0">
                <a:solidFill>
                  <a:prstClr val="black"/>
                </a:solidFill>
              </a:rPr>
              <a:t>4th HIC for FAIR Detector Systems Networking Workshop </a:t>
            </a:r>
            <a:r>
              <a:rPr lang="de-DE" sz="1000" dirty="0" smtClean="0">
                <a:solidFill>
                  <a:prstClr val="black"/>
                </a:solidFill>
                <a:latin typeface="Arial"/>
                <a:cs typeface="Tahoma" pitchFamily="34" charset="0"/>
              </a:rPr>
              <a:t>|  Stefanos Paschalis |  </a:t>
            </a:r>
            <a:fld id="{8E9B2640-8CD7-45FF-9440-54608BC46479}" type="slidenum">
              <a:rPr lang="de-DE" sz="1000" smtClean="0">
                <a:solidFill>
                  <a:prstClr val="black"/>
                </a:solidFill>
                <a:latin typeface="Arial"/>
                <a:cs typeface="Tahoma" pitchFamily="34" charset="0"/>
              </a:rPr>
              <a:pPr>
                <a:defRPr/>
              </a:pPr>
              <a:t>‹#›</a:t>
            </a:fld>
            <a:endParaRPr lang="de-DE" sz="1000" dirty="0" smtClean="0">
              <a:solidFill>
                <a:prstClr val="black"/>
              </a:solidFill>
              <a:latin typeface="Arial"/>
              <a:cs typeface="Tahoma" pitchFamily="34" charset="0"/>
            </a:endParaRPr>
          </a:p>
          <a:p>
            <a:pPr>
              <a:defRPr/>
            </a:pPr>
            <a:endParaRPr lang="de-DE" sz="1000" dirty="0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92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j-ea"/>
          <a:cs typeface="Tahoma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None/>
        <a:defRPr sz="200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9388" indent="-177800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2pPr>
      <a:lvl3pPr marL="538163" indent="-187325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cs typeface="Tahoma" pitchFamily="34" charset="0"/>
        </a:defRPr>
      </a:lvl3pPr>
      <a:lvl4pPr marL="717550" indent="-17303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4pPr>
      <a:lvl5pPr marL="908050" indent="-188913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50825" y="368300"/>
            <a:ext cx="86423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64211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1620000"/>
            <a:ext cx="664089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pic>
        <p:nvPicPr>
          <p:cNvPr id="1033" name="Picture 9" descr="tud_logo"/>
          <p:cNvPicPr>
            <a:picLocks noChangeAspect="1" noChangeArrowheads="1"/>
          </p:cNvPicPr>
          <p:nvPr/>
        </p:nvPicPr>
        <p:blipFill>
          <a:blip r:embed="rId10" cstate="print"/>
          <a:srcRect r="5453"/>
          <a:stretch>
            <a:fillRect/>
          </a:stretch>
        </p:blipFill>
        <p:spPr bwMode="auto">
          <a:xfrm>
            <a:off x="7167563" y="512763"/>
            <a:ext cx="18732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250825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250825" y="36671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 userDrawn="1"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3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000" dirty="0" smtClean="0">
                <a:solidFill>
                  <a:prstClr val="black"/>
                </a:solidFill>
                <a:latin typeface="Arial"/>
                <a:cs typeface="Tahoma" pitchFamily="34" charset="0"/>
              </a:rPr>
              <a:t>20.02.2014  |  </a:t>
            </a:r>
            <a:r>
              <a:rPr lang="en-US" sz="1000" dirty="0" smtClean="0">
                <a:solidFill>
                  <a:prstClr val="black"/>
                </a:solidFill>
              </a:rPr>
              <a:t>4th HIC for FAIR Detector Systems Networking Workshop </a:t>
            </a:r>
            <a:r>
              <a:rPr lang="de-DE" sz="1000" dirty="0" smtClean="0">
                <a:solidFill>
                  <a:prstClr val="black"/>
                </a:solidFill>
                <a:latin typeface="Arial"/>
                <a:cs typeface="Tahoma" pitchFamily="34" charset="0"/>
              </a:rPr>
              <a:t>|  Stefanos Paschalis |  </a:t>
            </a:r>
            <a:fld id="{8E9B2640-8CD7-45FF-9440-54608BC46479}" type="slidenum">
              <a:rPr lang="de-DE" sz="1000" smtClean="0">
                <a:solidFill>
                  <a:prstClr val="black"/>
                </a:solidFill>
                <a:latin typeface="Arial"/>
                <a:cs typeface="Tahoma" pitchFamily="34" charset="0"/>
              </a:rPr>
              <a:pPr>
                <a:defRPr/>
              </a:pPr>
              <a:t>‹#›</a:t>
            </a:fld>
            <a:endParaRPr lang="de-DE" sz="1000" dirty="0" smtClean="0">
              <a:solidFill>
                <a:prstClr val="black"/>
              </a:solidFill>
              <a:latin typeface="Arial"/>
              <a:cs typeface="Tahoma" pitchFamily="34" charset="0"/>
            </a:endParaRPr>
          </a:p>
          <a:p>
            <a:pPr>
              <a:defRPr/>
            </a:pPr>
            <a:endParaRPr lang="de-DE" sz="1000" dirty="0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60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j-ea"/>
          <a:cs typeface="Tahoma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None/>
        <a:defRPr sz="200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9388" indent="-177800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2pPr>
      <a:lvl3pPr marL="538163" indent="-187325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cs typeface="Tahoma" pitchFamily="34" charset="0"/>
        </a:defRPr>
      </a:lvl3pPr>
      <a:lvl4pPr marL="717550" indent="-17303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4pPr>
      <a:lvl5pPr marL="908050" indent="-188913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92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18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>
              <a:buSzPct val="100000"/>
            </a:pPr>
            <a:endParaRPr lang="en-GB" sz="2400" smtClean="0">
              <a:latin typeface="Times New Roman" charset="0"/>
              <a:ea typeface="ＭＳ Ｐゴシック" charset="0"/>
              <a:cs typeface="WenQuanYi Micro Hei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>
              <a:buSzPct val="100000"/>
            </a:pPr>
            <a:endParaRPr lang="en-GB" sz="2400" smtClean="0">
              <a:latin typeface="Times New Roman" charset="0"/>
              <a:ea typeface="ＭＳ Ｐゴシック" charset="0"/>
              <a:cs typeface="WenQuanYi Micro Hei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>
              <a:buSzPct val="100000"/>
            </a:pPr>
            <a:fld id="{29F91F02-0360-F047-B295-29A5992C5673}" type="slidenum">
              <a:rPr lang="en-GB" sz="2400" smtClean="0">
                <a:latin typeface="Times New Roman" charset="0"/>
                <a:ea typeface="ＭＳ Ｐゴシック" charset="0"/>
                <a:cs typeface="WenQuanYi Micro Hei" charset="0"/>
              </a:rPr>
              <a:pPr defTabSz="449263">
                <a:buSzPct val="100000"/>
              </a:pPr>
              <a:t>‹#›</a:t>
            </a:fld>
            <a:endParaRPr lang="en-GB" sz="2400" smtClean="0">
              <a:latin typeface="Times New Roman" charset="0"/>
              <a:ea typeface="ＭＳ Ｐゴシック" charset="0"/>
              <a:cs typeface="WenQuanYi Micro 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WenQuanYi Micro Hei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WenQuanYi Micro Hei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WenQuanYi Micro Hei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WenQuanYi Micro Hei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WenQuanYi Micro Hei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WenQuanYi Micro Hei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WenQuanYi Micro Hei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WenQuanYi Micro Hei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 noChangeArrowheads="1"/>
          </p:cNvPicPr>
          <p:nvPr userDrawn="1"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14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50825" y="368300"/>
            <a:ext cx="86423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64211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1620000"/>
            <a:ext cx="664089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pic>
        <p:nvPicPr>
          <p:cNvPr id="1033" name="Picture 9" descr="tud_logo"/>
          <p:cNvPicPr>
            <a:picLocks noChangeAspect="1" noChangeArrowheads="1"/>
          </p:cNvPicPr>
          <p:nvPr/>
        </p:nvPicPr>
        <p:blipFill>
          <a:blip r:embed="rId10" cstate="print"/>
          <a:srcRect r="5453"/>
          <a:stretch>
            <a:fillRect/>
          </a:stretch>
        </p:blipFill>
        <p:spPr bwMode="auto">
          <a:xfrm>
            <a:off x="7167563" y="512763"/>
            <a:ext cx="18732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250825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250825" y="36671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 userDrawn="1"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  <p:sp>
        <p:nvSpPr>
          <p:cNvPr id="13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000" dirty="0" smtClean="0">
                <a:solidFill>
                  <a:prstClr val="black"/>
                </a:solidFill>
                <a:latin typeface="Arial"/>
                <a:cs typeface="Tahoma" pitchFamily="34" charset="0"/>
              </a:rPr>
              <a:t>20.02.2014  |  </a:t>
            </a:r>
            <a:r>
              <a:rPr lang="en-US" sz="1000" dirty="0" smtClean="0">
                <a:solidFill>
                  <a:prstClr val="black"/>
                </a:solidFill>
              </a:rPr>
              <a:t>4th HIC for FAIR Detector Systems Networking Workshop </a:t>
            </a:r>
            <a:r>
              <a:rPr lang="de-DE" sz="1000" dirty="0" smtClean="0">
                <a:solidFill>
                  <a:prstClr val="black"/>
                </a:solidFill>
                <a:latin typeface="Arial"/>
                <a:cs typeface="Tahoma" pitchFamily="34" charset="0"/>
              </a:rPr>
              <a:t>|  Stefanos Paschalis |  </a:t>
            </a:r>
            <a:fld id="{8E9B2640-8CD7-45FF-9440-54608BC46479}" type="slidenum">
              <a:rPr lang="de-DE" sz="1000" smtClean="0">
                <a:solidFill>
                  <a:prstClr val="black"/>
                </a:solidFill>
                <a:latin typeface="Arial"/>
                <a:cs typeface="Tahoma" pitchFamily="34" charset="0"/>
              </a:rPr>
              <a:pPr>
                <a:defRPr/>
              </a:pPr>
              <a:t>‹#›</a:t>
            </a:fld>
            <a:endParaRPr lang="de-DE" sz="1000" dirty="0" smtClean="0">
              <a:solidFill>
                <a:prstClr val="black"/>
              </a:solidFill>
              <a:latin typeface="Arial"/>
              <a:cs typeface="Tahoma" pitchFamily="34" charset="0"/>
            </a:endParaRPr>
          </a:p>
          <a:p>
            <a:pPr>
              <a:defRPr/>
            </a:pPr>
            <a:endParaRPr lang="de-DE" sz="1000" dirty="0">
              <a:solidFill>
                <a:prstClr val="black"/>
              </a:solidFill>
              <a:latin typeface="Arial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81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j-ea"/>
          <a:cs typeface="Tahoma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None/>
        <a:defRPr sz="200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9388" indent="-177800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2pPr>
      <a:lvl3pPr marL="538163" indent="-187325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cs typeface="Tahoma" pitchFamily="34" charset="0"/>
        </a:defRPr>
      </a:lvl3pPr>
      <a:lvl4pPr marL="717550" indent="-17303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4pPr>
      <a:lvl5pPr marL="908050" indent="-188913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3369EB3-6B31-5644-A660-BD9B6607BAE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20/02/14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73F1D5D-DCC5-3246-8218-6D3E81575DE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769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5.png"/><Relationship Id="rId9" Type="http://schemas.openxmlformats.org/officeDocument/2006/relationships/oleObject" Target="../embeddings/oleObject2.bin"/><Relationship Id="rId10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6" Type="http://schemas.openxmlformats.org/officeDocument/2006/relationships/image" Target="../media/image46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48.jpeg"/><Relationship Id="rId7" Type="http://schemas.openxmlformats.org/officeDocument/2006/relationships/image" Target="../media/image58.jpe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63.png"/><Relationship Id="rId3" Type="http://schemas.openxmlformats.org/officeDocument/2006/relationships/image" Target="../media/image6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wmf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8775" y="692696"/>
            <a:ext cx="6642117" cy="838200"/>
          </a:xfrm>
        </p:spPr>
        <p:txBody>
          <a:bodyPr/>
          <a:lstStyle/>
          <a:p>
            <a:r>
              <a:rPr lang="en-US" sz="3200" i="1" dirty="0" smtClean="0"/>
              <a:t>Status of R</a:t>
            </a:r>
            <a:r>
              <a:rPr lang="en-US" sz="3200" i="1" baseline="30000" dirty="0" smtClean="0"/>
              <a:t>3</a:t>
            </a:r>
            <a:r>
              <a:rPr lang="en-US" sz="3200" i="1" dirty="0" smtClean="0"/>
              <a:t>B</a:t>
            </a:r>
            <a:endParaRPr lang="de-DE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789040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Stefanos Paschalis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/>
              <a:t>f</a:t>
            </a:r>
            <a:r>
              <a:rPr lang="en-US" sz="2400" dirty="0" smtClean="0"/>
              <a:t>or the R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B Collaboration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855" y="5632921"/>
            <a:ext cx="849441" cy="26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tud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"/>
          <a:stretch>
            <a:fillRect/>
          </a:stretch>
        </p:blipFill>
        <p:spPr bwMode="auto">
          <a:xfrm>
            <a:off x="1704157" y="5459273"/>
            <a:ext cx="1498600" cy="63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HIC-Logo-290509-R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319" y="5578946"/>
            <a:ext cx="935038" cy="39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533263"/>
              </p:ext>
            </p:extLst>
          </p:nvPr>
        </p:nvGraphicFramePr>
        <p:xfrm>
          <a:off x="5544319" y="5367727"/>
          <a:ext cx="719137" cy="717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9" name="Photo Editor Photo" r:id="rId7" imgW="10657143" imgH="10619048" progId="MSPhotoEd.3">
                  <p:embed/>
                </p:oleObj>
              </mc:Choice>
              <mc:Fallback>
                <p:oleObj name="Photo Editor Photo" r:id="rId7" imgW="10657143" imgH="1061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4319" y="5367727"/>
                        <a:ext cx="719137" cy="7176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494972"/>
              </p:ext>
            </p:extLst>
          </p:nvPr>
        </p:nvGraphicFramePr>
        <p:xfrm>
          <a:off x="706289" y="5502006"/>
          <a:ext cx="841375" cy="583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0" name="Photo Editor Photo" r:id="rId9" imgW="6257143" imgH="4334480" progId="MSPhotoEd.3">
                  <p:embed/>
                </p:oleObj>
              </mc:Choice>
              <mc:Fallback>
                <p:oleObj name="Photo Editor Photo" r:id="rId9" imgW="6257143" imgH="433448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89" y="5502006"/>
                        <a:ext cx="841375" cy="5833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d 1" descr="navi_logo_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156" y="5525707"/>
            <a:ext cx="814667" cy="465989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681" y="5610696"/>
            <a:ext cx="1247775" cy="32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1A0EAFA-A1B5-44F4-AB7F-783299BAECF1}" type="slidenum">
              <a:rPr lang="de-DE" smtClean="0">
                <a:solidFill>
                  <a:srgbClr val="000000"/>
                </a:solidFill>
              </a:rPr>
              <a:pPr/>
              <a:t>10</a:t>
            </a:fld>
            <a:r>
              <a:rPr lang="de-DE" smtClean="0">
                <a:solidFill>
                  <a:srgbClr val="000000"/>
                </a:solidFill>
              </a:rPr>
              <a:t> / 31</a:t>
            </a:r>
          </a:p>
          <a:p>
            <a:endParaRPr lang="de-DE" smtClean="0">
              <a:solidFill>
                <a:srgbClr val="000000"/>
              </a:solidFill>
            </a:endParaRP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2" cstate="print"/>
          <a:srcRect l="3456" t="11176" r="327" b="11241"/>
          <a:stretch>
            <a:fillRect/>
          </a:stretch>
        </p:blipFill>
        <p:spPr bwMode="auto">
          <a:xfrm>
            <a:off x="0" y="792163"/>
            <a:ext cx="5368925" cy="32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Imag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4038600"/>
            <a:ext cx="4724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2"/>
          <p:cNvSpPr txBox="1">
            <a:spLocks noChangeArrowheads="1"/>
          </p:cNvSpPr>
          <p:nvPr/>
        </p:nvSpPr>
        <p:spPr bwMode="auto">
          <a:xfrm>
            <a:off x="457200" y="76200"/>
            <a:ext cx="830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sz="2000" b="1">
                <a:solidFill>
                  <a:srgbClr val="000000"/>
                </a:solidFill>
              </a:rPr>
              <a:t>RB-RB Status – GLAD magnet</a:t>
            </a:r>
          </a:p>
        </p:txBody>
      </p:sp>
      <p:sp>
        <p:nvSpPr>
          <p:cNvPr id="2054" name="Textfeld 3"/>
          <p:cNvSpPr txBox="1">
            <a:spLocks noChangeArrowheads="1"/>
          </p:cNvSpPr>
          <p:nvPr/>
        </p:nvSpPr>
        <p:spPr bwMode="auto">
          <a:xfrm>
            <a:off x="5372100" y="838200"/>
            <a:ext cx="377190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GB" altLang="de-DE" sz="1600">
                <a:solidFill>
                  <a:srgbClr val="000000"/>
                </a:solidFill>
              </a:rPr>
              <a:t> Magnet cold mass ready and tested. </a:t>
            </a:r>
            <a:br>
              <a:rPr lang="en-GB" altLang="de-DE" sz="1600">
                <a:solidFill>
                  <a:srgbClr val="000000"/>
                </a:solidFill>
              </a:rPr>
            </a:br>
            <a:r>
              <a:rPr lang="en-GB" altLang="de-DE" sz="1600">
                <a:solidFill>
                  <a:srgbClr val="000000"/>
                </a:solidFill>
              </a:rPr>
              <a:t>  Integration into cryostat Q1/2014. </a:t>
            </a:r>
            <a:br>
              <a:rPr lang="en-GB" altLang="de-DE" sz="1600">
                <a:solidFill>
                  <a:srgbClr val="000000"/>
                </a:solidFill>
              </a:rPr>
            </a:br>
            <a:r>
              <a:rPr lang="en-GB" altLang="de-DE" sz="1600">
                <a:solidFill>
                  <a:srgbClr val="000000"/>
                </a:solidFill>
              </a:rPr>
              <a:t>  </a:t>
            </a:r>
            <a:r>
              <a:rPr lang="en-US" altLang="de-DE" sz="1600">
                <a:solidFill>
                  <a:srgbClr val="000000"/>
                </a:solidFill>
              </a:rPr>
              <a:t>Delivery to GSI expected Q3/2014</a:t>
            </a:r>
            <a:r>
              <a:rPr lang="en-US" altLang="de-DE" sz="1200">
                <a:solidFill>
                  <a:srgbClr val="000000"/>
                </a:solidFill>
              </a:rPr>
              <a:t>. </a:t>
            </a:r>
          </a:p>
          <a:p>
            <a:pPr>
              <a:spcBef>
                <a:spcPct val="20000"/>
              </a:spcBef>
            </a:pPr>
            <a:endParaRPr lang="en-GB" altLang="de-DE" sz="1200">
              <a:solidFill>
                <a:srgbClr val="000000"/>
              </a:solidFill>
            </a:endParaRPr>
          </a:p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4225925"/>
            <a:ext cx="4419600" cy="2708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altLang="de-DE" sz="1600" dirty="0" err="1">
                <a:solidFill>
                  <a:srgbClr val="000000"/>
                </a:solidFill>
              </a:rPr>
              <a:t>Cryoplant</a:t>
            </a:r>
            <a:r>
              <a:rPr lang="en-US" altLang="de-DE" sz="1600" dirty="0">
                <a:solidFill>
                  <a:srgbClr val="000000"/>
                </a:solidFill>
              </a:rPr>
              <a:t> has been installed at the GSI site</a:t>
            </a:r>
            <a:r>
              <a:rPr lang="en-GB" altLang="de-DE" sz="1600" dirty="0">
                <a:solidFill>
                  <a:srgbClr val="000000"/>
                </a:solidFill>
              </a:rPr>
              <a:t>. </a:t>
            </a:r>
            <a:r>
              <a:rPr lang="en-US" altLang="de-DE" sz="1600" dirty="0" err="1">
                <a:solidFill>
                  <a:srgbClr val="000000"/>
                </a:solidFill>
              </a:rPr>
              <a:t>Cryolines</a:t>
            </a:r>
            <a:r>
              <a:rPr lang="en-US" altLang="de-DE" sz="1600" dirty="0">
                <a:solidFill>
                  <a:srgbClr val="000000"/>
                </a:solidFill>
              </a:rPr>
              <a:t> already on site.</a:t>
            </a:r>
            <a:br>
              <a:rPr lang="en-US" altLang="de-DE" sz="1600" dirty="0">
                <a:solidFill>
                  <a:srgbClr val="000000"/>
                </a:solidFill>
              </a:rPr>
            </a:br>
            <a:r>
              <a:rPr lang="en-US" altLang="de-DE" sz="1600" dirty="0">
                <a:solidFill>
                  <a:srgbClr val="000000"/>
                </a:solidFill>
              </a:rPr>
              <a:t>Successful Compressor test January 2014. </a:t>
            </a:r>
            <a:r>
              <a:rPr lang="en-US" altLang="de-DE" sz="1600" dirty="0" err="1">
                <a:solidFill>
                  <a:srgbClr val="000000"/>
                </a:solidFill>
              </a:rPr>
              <a:t>Cryoplant</a:t>
            </a:r>
            <a:r>
              <a:rPr lang="en-US" altLang="de-DE" sz="1600" dirty="0">
                <a:solidFill>
                  <a:srgbClr val="000000"/>
                </a:solidFill>
              </a:rPr>
              <a:t> operation Q1/2014. </a:t>
            </a:r>
            <a:endParaRPr lang="en-GB" altLang="de-DE" sz="1600" dirty="0">
              <a:solidFill>
                <a:srgbClr val="000000"/>
              </a:solidFill>
            </a:endParaRPr>
          </a:p>
          <a:p>
            <a:pPr>
              <a:lnSpc>
                <a:spcPct val="40000"/>
              </a:lnSpc>
              <a:spcBef>
                <a:spcPct val="20000"/>
              </a:spcBef>
              <a:buFontTx/>
              <a:buChar char="•"/>
              <a:defRPr/>
            </a:pPr>
            <a:endParaRPr lang="en-GB" altLang="de-DE" sz="1600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GB" altLang="de-DE" sz="1600" dirty="0">
                <a:solidFill>
                  <a:srgbClr val="000000"/>
                </a:solidFill>
              </a:rPr>
              <a:t>  T</a:t>
            </a:r>
            <a:r>
              <a:rPr lang="de-DE" altLang="de-DE" sz="1600" dirty="0">
                <a:solidFill>
                  <a:srgbClr val="000000"/>
                </a:solidFill>
              </a:rPr>
              <a:t>he power </a:t>
            </a:r>
            <a:r>
              <a:rPr lang="de-DE" altLang="de-DE" sz="1600" dirty="0" err="1">
                <a:solidFill>
                  <a:srgbClr val="000000"/>
                </a:solidFill>
              </a:rPr>
              <a:t>supply</a:t>
            </a:r>
            <a:r>
              <a:rPr lang="de-DE" altLang="de-DE" sz="1600" dirty="0">
                <a:solidFill>
                  <a:srgbClr val="000000"/>
                </a:solidFill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</a:rPr>
              <a:t>ordered</a:t>
            </a:r>
            <a:r>
              <a:rPr lang="de-DE" altLang="de-DE" sz="1600" dirty="0">
                <a:solidFill>
                  <a:srgbClr val="000000"/>
                </a:solidFill>
              </a:rPr>
              <a:t>   Q4/2013</a:t>
            </a:r>
            <a:r>
              <a:rPr lang="de-DE" altLang="de-DE" sz="1600" dirty="0">
                <a:solidFill>
                  <a:srgbClr val="000000"/>
                </a:solidFill>
                <a:sym typeface="Wingdings" pitchFamily="2" charset="2"/>
              </a:rPr>
              <a:t>.  </a:t>
            </a:r>
            <a:br>
              <a:rPr lang="de-DE" altLang="de-DE" sz="1600" dirty="0">
                <a:solidFill>
                  <a:srgbClr val="000000"/>
                </a:solidFill>
                <a:sym typeface="Wingdings" pitchFamily="2" charset="2"/>
              </a:rPr>
            </a:br>
            <a:r>
              <a:rPr lang="de-DE" altLang="de-DE" sz="1600" dirty="0">
                <a:solidFill>
                  <a:srgbClr val="000000"/>
                </a:solidFill>
                <a:sym typeface="Wingdings" pitchFamily="2" charset="2"/>
              </a:rPr>
              <a:t>   </a:t>
            </a:r>
            <a:r>
              <a:rPr lang="de-DE" altLang="de-DE" sz="1600" dirty="0" err="1">
                <a:solidFill>
                  <a:srgbClr val="000000"/>
                </a:solidFill>
                <a:sym typeface="Wingdings" pitchFamily="2" charset="2"/>
              </a:rPr>
              <a:t>Delivery</a:t>
            </a:r>
            <a:r>
              <a:rPr lang="de-DE" altLang="de-DE" sz="1600" dirty="0">
                <a:solidFill>
                  <a:srgbClr val="000000"/>
                </a:solidFill>
                <a:sym typeface="Wingdings" pitchFamily="2" charset="2"/>
              </a:rPr>
              <a:t> Q2/2014.</a:t>
            </a:r>
            <a:endParaRPr lang="en-GB" altLang="de-DE" sz="1600" dirty="0">
              <a:solidFill>
                <a:srgbClr val="000000"/>
              </a:solidFill>
            </a:endParaRPr>
          </a:p>
          <a:p>
            <a:pPr>
              <a:lnSpc>
                <a:spcPct val="50000"/>
              </a:lnSpc>
              <a:spcBef>
                <a:spcPct val="20000"/>
              </a:spcBef>
              <a:buFontTx/>
              <a:buChar char="•"/>
              <a:defRPr/>
            </a:pPr>
            <a:endParaRPr lang="en-GB" altLang="de-DE" sz="1600" dirty="0">
              <a:solidFill>
                <a:srgbClr val="000000"/>
              </a:solidFill>
            </a:endParaRPr>
          </a:p>
          <a:p>
            <a:pPr>
              <a:buFontTx/>
              <a:buChar char="•"/>
              <a:defRPr/>
            </a:pPr>
            <a:r>
              <a:rPr lang="en-GB" altLang="de-DE" sz="1600" dirty="0">
                <a:solidFill>
                  <a:srgbClr val="000000"/>
                </a:solidFill>
              </a:rPr>
              <a:t>  </a:t>
            </a:r>
            <a:r>
              <a:rPr lang="en-GB" altLang="de-DE" sz="1600" dirty="0" err="1">
                <a:solidFill>
                  <a:srgbClr val="000000"/>
                </a:solidFill>
              </a:rPr>
              <a:t>Vaccum</a:t>
            </a:r>
            <a:r>
              <a:rPr lang="en-GB" altLang="de-DE" sz="1600" dirty="0">
                <a:solidFill>
                  <a:srgbClr val="000000"/>
                </a:solidFill>
              </a:rPr>
              <a:t> chamber ordered Q1/2014. </a:t>
            </a:r>
            <a:br>
              <a:rPr lang="en-GB" altLang="de-DE" sz="1600" dirty="0">
                <a:solidFill>
                  <a:srgbClr val="000000"/>
                </a:solidFill>
              </a:rPr>
            </a:br>
            <a:r>
              <a:rPr lang="en-GB" altLang="de-DE" sz="1600" dirty="0">
                <a:solidFill>
                  <a:srgbClr val="000000"/>
                </a:solidFill>
              </a:rPr>
              <a:t>   </a:t>
            </a:r>
            <a:r>
              <a:rPr lang="de-DE" altLang="de-DE" sz="1600" dirty="0" err="1">
                <a:solidFill>
                  <a:srgbClr val="000000"/>
                </a:solidFill>
              </a:rPr>
              <a:t>Delivery</a:t>
            </a:r>
            <a:r>
              <a:rPr lang="de-DE" altLang="de-DE" sz="1600" dirty="0">
                <a:solidFill>
                  <a:srgbClr val="000000"/>
                </a:solidFill>
              </a:rPr>
              <a:t> Q2 2014.</a:t>
            </a:r>
            <a:endParaRPr lang="en-GB" altLang="de-DE" sz="1600" dirty="0">
              <a:solidFill>
                <a:srgbClr val="000000"/>
              </a:solidFill>
            </a:endParaRPr>
          </a:p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848600" y="3962400"/>
            <a:ext cx="13128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777777">
                    <a:lumMod val="60000"/>
                    <a:lumOff val="40000"/>
                  </a:srgbClr>
                </a:solidFill>
              </a:rPr>
              <a:t>preliminary</a:t>
            </a:r>
            <a:endParaRPr lang="de-DE" dirty="0">
              <a:solidFill>
                <a:srgbClr val="77777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36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88950"/>
            <a:ext cx="6912768" cy="838200"/>
          </a:xfrm>
        </p:spPr>
        <p:txBody>
          <a:bodyPr/>
          <a:lstStyle/>
          <a:p>
            <a:r>
              <a:rPr lang="en-US" altLang="de-DE" dirty="0" err="1" smtClean="0">
                <a:solidFill>
                  <a:srgbClr val="000000"/>
                </a:solidFill>
              </a:rPr>
              <a:t>NeuLAND</a:t>
            </a:r>
            <a:r>
              <a:rPr lang="en-US" altLang="de-DE" dirty="0" smtClean="0">
                <a:solidFill>
                  <a:srgbClr val="000000"/>
                </a:solidFill>
              </a:rPr>
              <a:t>: </a:t>
            </a:r>
            <a:r>
              <a:rPr lang="en-US" dirty="0" smtClean="0"/>
              <a:t>High</a:t>
            </a:r>
            <a:r>
              <a:rPr lang="en-US" dirty="0"/>
              <a:t>-resolution neutron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time</a:t>
            </a:r>
            <a:r>
              <a:rPr lang="en-US" dirty="0"/>
              <a:t>-of-</a:t>
            </a:r>
            <a:r>
              <a:rPr lang="en-US" dirty="0" smtClean="0"/>
              <a:t>flight spectrometer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239452" y="1628800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Content Placeholder 3"/>
          <p:cNvSpPr>
            <a:spLocks noGrp="1"/>
          </p:cNvSpPr>
          <p:nvPr>
            <p:ph idx="1"/>
          </p:nvPr>
        </p:nvSpPr>
        <p:spPr>
          <a:xfrm>
            <a:off x="251520" y="3645024"/>
            <a:ext cx="5544616" cy="1368152"/>
          </a:xfrm>
        </p:spPr>
        <p:txBody>
          <a:bodyPr/>
          <a:lstStyle/>
          <a:p>
            <a:r>
              <a:rPr lang="en-US" dirty="0" smtClean="0"/>
              <a:t>WG leader: </a:t>
            </a:r>
          </a:p>
          <a:p>
            <a:r>
              <a:rPr lang="en-US" dirty="0" smtClean="0"/>
              <a:t>K</a:t>
            </a:r>
            <a:r>
              <a:rPr lang="en-US" dirty="0"/>
              <a:t>. </a:t>
            </a:r>
            <a:r>
              <a:rPr lang="en-US" dirty="0" err="1"/>
              <a:t>Boretzky</a:t>
            </a:r>
            <a:r>
              <a:rPr lang="en-US" dirty="0"/>
              <a:t> (GSI)</a:t>
            </a:r>
            <a:r>
              <a:rPr lang="en-US" dirty="0" smtClean="0"/>
              <a:t>,</a:t>
            </a:r>
          </a:p>
          <a:p>
            <a:r>
              <a:rPr lang="en-US" dirty="0" smtClean="0"/>
              <a:t>U</a:t>
            </a:r>
            <a:r>
              <a:rPr lang="en-US" dirty="0"/>
              <a:t>. </a:t>
            </a:r>
            <a:r>
              <a:rPr lang="en-US" dirty="0" err="1"/>
              <a:t>Datta-Pramanik</a:t>
            </a:r>
            <a:r>
              <a:rPr lang="en-US" dirty="0"/>
              <a:t> (SINP, </a:t>
            </a:r>
            <a:r>
              <a:rPr lang="en-US" dirty="0" err="1"/>
              <a:t>Kolakta</a:t>
            </a:r>
            <a:r>
              <a:rPr lang="en-US" dirty="0"/>
              <a:t>, India) 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1520" y="5949280"/>
            <a:ext cx="406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Slides </a:t>
            </a:r>
            <a:r>
              <a:rPr lang="en-US" dirty="0"/>
              <a:t>by K. </a:t>
            </a:r>
            <a:r>
              <a:rPr lang="en-US" dirty="0" err="1"/>
              <a:t>Boretzky</a:t>
            </a:r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84784"/>
            <a:ext cx="4927153" cy="317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86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457200" y="76200"/>
            <a:ext cx="830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</a:rPr>
              <a:t>High-resolution neutron time-of-flight spectrometer NeuLAND</a:t>
            </a: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76200" y="877888"/>
            <a:ext cx="4419600" cy="200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smtClean="0">
                <a:solidFill>
                  <a:srgbClr val="A50021"/>
                </a:solidFill>
              </a:rPr>
              <a:t>Performance goals: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 smtClean="0">
                <a:solidFill>
                  <a:srgbClr val="000000"/>
                </a:solidFill>
              </a:rPr>
              <a:t> </a:t>
            </a:r>
            <a:r>
              <a:rPr lang="en-US" sz="1400" smtClean="0">
                <a:solidFill>
                  <a:srgbClr val="000000"/>
                </a:solidFill>
              </a:rPr>
              <a:t>&gt;90% efficiency for 0.2-1 GeV neutrons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 smtClean="0">
                <a:solidFill>
                  <a:srgbClr val="000000"/>
                </a:solidFill>
              </a:rPr>
              <a:t> Multi-hit capability for up to 5 neutrons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 smtClean="0">
                <a:solidFill>
                  <a:srgbClr val="000000"/>
                </a:solidFill>
              </a:rPr>
              <a:t> &lt;150 ps time resolution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 smtClean="0">
                <a:solidFill>
                  <a:srgbClr val="000000"/>
                </a:solidFill>
              </a:rPr>
              <a:t> 20 keV excitation-energy resolution at 100 keV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1400" smtClean="0">
                <a:solidFill>
                  <a:srgbClr val="000000"/>
                </a:solidFill>
              </a:rPr>
              <a:t>  above neutron threshold.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4606925" y="892175"/>
            <a:ext cx="4460875" cy="1989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smtClean="0">
                <a:solidFill>
                  <a:srgbClr val="A50021"/>
                </a:solidFill>
              </a:rPr>
              <a:t>Detector parameters: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 smtClean="0">
                <a:solidFill>
                  <a:srgbClr val="000000"/>
                </a:solidFill>
              </a:rPr>
              <a:t> </a:t>
            </a:r>
            <a:r>
              <a:rPr lang="en-US" sz="1400" smtClean="0">
                <a:solidFill>
                  <a:srgbClr val="000000"/>
                </a:solidFill>
              </a:rPr>
              <a:t>Full active detector using organic scintillator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 smtClean="0">
                <a:solidFill>
                  <a:srgbClr val="000000"/>
                </a:solidFill>
              </a:rPr>
              <a:t> Face size 250x250 cm</a:t>
            </a:r>
            <a:r>
              <a:rPr lang="en-US" sz="1400" baseline="30000" smtClean="0">
                <a:solidFill>
                  <a:srgbClr val="000000"/>
                </a:solidFill>
              </a:rPr>
              <a:t>2</a:t>
            </a:r>
            <a:r>
              <a:rPr lang="en-US" sz="1400" smtClean="0">
                <a:solidFill>
                  <a:srgbClr val="000000"/>
                </a:solidFill>
              </a:rPr>
              <a:t>, active depth 300 cm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 smtClean="0">
                <a:solidFill>
                  <a:srgbClr val="000000"/>
                </a:solidFill>
              </a:rPr>
              <a:t> 3000 scintillator bars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 smtClean="0">
                <a:solidFill>
                  <a:srgbClr val="000000"/>
                </a:solidFill>
              </a:rPr>
              <a:t> 6000 photomultiplier and readout channels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 smtClean="0">
                <a:solidFill>
                  <a:srgbClr val="000000"/>
                </a:solidFill>
              </a:rPr>
              <a:t> Modular design.</a:t>
            </a: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0" y="647700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smtClean="0">
                <a:solidFill>
                  <a:srgbClr val="A50021"/>
                </a:solidFill>
              </a:rPr>
              <a:t>NeuLAND Technical Design Report has been approved on Jan. 18, 2013 by FAIR.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76200" y="3048000"/>
            <a:ext cx="4419600" cy="3282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07950" indent="-1079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A50021"/>
                </a:solidFill>
              </a:rPr>
              <a:t>Detector financing:</a:t>
            </a:r>
            <a:r>
              <a:rPr lang="en-US" sz="160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70000"/>
              </a:lnSpc>
            </a:pPr>
            <a:endParaRPr lang="en-US" sz="1600" smtClean="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sz="1400" smtClean="0">
                <a:solidFill>
                  <a:srgbClr val="000000"/>
                </a:solidFill>
              </a:rPr>
              <a:t>20% demonstrator (1020 k€)  already financed by   BMBF and PMA; demonstrator ready by Q1/2014</a:t>
            </a:r>
          </a:p>
          <a:p>
            <a:pPr eaLnBrk="1" hangingPunct="1">
              <a:buFontTx/>
              <a:buChar char="•"/>
            </a:pPr>
            <a:endParaRPr lang="en-US" sz="1400" smtClean="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sz="1400" smtClean="0">
                <a:solidFill>
                  <a:srgbClr val="000000"/>
                </a:solidFill>
              </a:rPr>
              <a:t>Upgrade to 45% detector (</a:t>
            </a:r>
            <a:r>
              <a:rPr lang="de-DE" sz="1400" smtClean="0">
                <a:solidFill>
                  <a:srgbClr val="000000"/>
                </a:solidFill>
              </a:rPr>
              <a:t>1180</a:t>
            </a:r>
            <a:r>
              <a:rPr lang="en-US" sz="1400" smtClean="0">
                <a:solidFill>
                  <a:srgbClr val="000000"/>
                </a:solidFill>
              </a:rPr>
              <a:t> k€)  will be financed by secured funds of BMBF and PMA plus proposed in-kind contribution by PNPI, Russia (3.6.2013); 45 % detector ready by Q4/2015</a:t>
            </a:r>
          </a:p>
          <a:p>
            <a:pPr eaLnBrk="1" hangingPunct="1">
              <a:buFontTx/>
              <a:buChar char="•"/>
            </a:pPr>
            <a:endParaRPr lang="en-US" sz="1400" smtClean="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sz="1400" smtClean="0">
                <a:solidFill>
                  <a:srgbClr val="000000"/>
                </a:solidFill>
              </a:rPr>
              <a:t>High Voltage system (527k Euro) proposed as in-kind contribution  by PNPI, Russia (3.6.2013)</a:t>
            </a:r>
          </a:p>
          <a:p>
            <a:pPr eaLnBrk="1" hangingPunct="1">
              <a:buFontTx/>
              <a:buChar char="•"/>
            </a:pPr>
            <a:endParaRPr lang="en-US" sz="1400" smtClean="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sz="1400" smtClean="0">
                <a:solidFill>
                  <a:srgbClr val="000000"/>
                </a:solidFill>
              </a:rPr>
              <a:t>NeuLAND mechanics and infrastructure (248k Euro) financed through PMA.</a:t>
            </a:r>
          </a:p>
        </p:txBody>
      </p:sp>
      <p:pic>
        <p:nvPicPr>
          <p:cNvPr id="10247" name="Picture 2" descr="C:\Users\mheil\AppData\Local\Temp\Rar$DIa0.066\isometrische_Ansicht_alle_Eben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82" b="6441"/>
          <a:stretch>
            <a:fillRect/>
          </a:stretch>
        </p:blipFill>
        <p:spPr bwMode="auto">
          <a:xfrm>
            <a:off x="4876800" y="3124200"/>
            <a:ext cx="39624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26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84784"/>
            <a:ext cx="4927153" cy="317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88950"/>
            <a:ext cx="6912768" cy="838200"/>
          </a:xfrm>
        </p:spPr>
        <p:txBody>
          <a:bodyPr/>
          <a:lstStyle/>
          <a:p>
            <a:r>
              <a:rPr lang="en-US" altLang="de-DE" dirty="0" err="1" smtClean="0">
                <a:solidFill>
                  <a:srgbClr val="000000"/>
                </a:solidFill>
              </a:rPr>
              <a:t>NeuLAND</a:t>
            </a:r>
            <a:r>
              <a:rPr lang="en-US" altLang="de-DE" dirty="0" smtClean="0">
                <a:solidFill>
                  <a:srgbClr val="000000"/>
                </a:solidFill>
              </a:rPr>
              <a:t>: </a:t>
            </a:r>
            <a:r>
              <a:rPr lang="en-US" dirty="0" smtClean="0"/>
              <a:t>High</a:t>
            </a:r>
            <a:r>
              <a:rPr lang="en-US" dirty="0"/>
              <a:t>-resolution neutron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time</a:t>
            </a:r>
            <a:r>
              <a:rPr lang="en-US" dirty="0"/>
              <a:t>-of-</a:t>
            </a:r>
            <a:r>
              <a:rPr lang="en-US" dirty="0" smtClean="0"/>
              <a:t>flight spectrometer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idx="1"/>
          </p:nvPr>
        </p:nvSpPr>
        <p:spPr>
          <a:xfrm>
            <a:off x="395536" y="4581128"/>
            <a:ext cx="6488393" cy="1368152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For more on </a:t>
            </a:r>
            <a:r>
              <a:rPr lang="en-US" sz="2400" dirty="0" err="1" smtClean="0">
                <a:solidFill>
                  <a:srgbClr val="FF0000"/>
                </a:solidFill>
              </a:rPr>
              <a:t>NeuLAND</a:t>
            </a:r>
            <a:r>
              <a:rPr lang="en-US" sz="2400" dirty="0" smtClean="0">
                <a:solidFill>
                  <a:srgbClr val="FF0000"/>
                </a:solidFill>
              </a:rPr>
              <a:t> see talk of C. Caesar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Tomorrow (Friday 21) @ 9:30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0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5" descr="Screen Shot 2014-02-17 at 15.26.3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" b="127"/>
          <a:stretch>
            <a:fillRect/>
          </a:stretch>
        </p:blipFill>
        <p:spPr>
          <a:xfrm>
            <a:off x="3275856" y="2299254"/>
            <a:ext cx="5010732" cy="328998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88950"/>
            <a:ext cx="6877521" cy="838200"/>
          </a:xfrm>
        </p:spPr>
        <p:txBody>
          <a:bodyPr/>
          <a:lstStyle/>
          <a:p>
            <a:r>
              <a:rPr lang="en-US" altLang="de-DE" dirty="0" smtClean="0">
                <a:solidFill>
                  <a:srgbClr val="000000"/>
                </a:solidFill>
              </a:rPr>
              <a:t>Target Recoil Detector: Si Tracker + CALIFA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239452" y="1628800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9552" y="2863824"/>
            <a:ext cx="4025699" cy="2365376"/>
            <a:chOff x="539552" y="2863824"/>
            <a:chExt cx="4025699" cy="2365376"/>
          </a:xfrm>
        </p:grpSpPr>
        <p:pic>
          <p:nvPicPr>
            <p:cNvPr id="12" name="Picture 7" descr="trap+califa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04" r="18591"/>
            <a:stretch/>
          </p:blipFill>
          <p:spPr bwMode="auto">
            <a:xfrm>
              <a:off x="1541113" y="2863824"/>
              <a:ext cx="3024138" cy="235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2"/>
            <p:cNvSpPr txBox="1">
              <a:spLocks noChangeArrowheads="1"/>
            </p:cNvSpPr>
            <p:nvPr/>
          </p:nvSpPr>
          <p:spPr bwMode="auto">
            <a:xfrm>
              <a:off x="539552" y="2863824"/>
              <a:ext cx="13999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dirty="0" smtClean="0">
                  <a:solidFill>
                    <a:srgbClr val="000000"/>
                  </a:solidFill>
                </a:rPr>
                <a:t>CALIFA</a:t>
              </a:r>
            </a:p>
          </p:txBody>
        </p:sp>
        <p:sp>
          <p:nvSpPr>
            <p:cNvPr id="17" name="TextBox 9"/>
            <p:cNvSpPr txBox="1">
              <a:spLocks noChangeArrowheads="1"/>
            </p:cNvSpPr>
            <p:nvPr/>
          </p:nvSpPr>
          <p:spPr bwMode="auto">
            <a:xfrm>
              <a:off x="1712510" y="4860900"/>
              <a:ext cx="21399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dirty="0" smtClean="0">
                  <a:solidFill>
                    <a:srgbClr val="000000"/>
                  </a:solidFill>
                </a:rPr>
                <a:t>Si Tracker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1747435" y="3157512"/>
              <a:ext cx="661988" cy="3048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2303060" y="4087787"/>
              <a:ext cx="642938" cy="78581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6032773" y="5108529"/>
            <a:ext cx="1707579" cy="3366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7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1" t="16252" r="9271" b="13670"/>
          <a:stretch>
            <a:fillRect/>
          </a:stretch>
        </p:blipFill>
        <p:spPr bwMode="auto">
          <a:xfrm>
            <a:off x="827088" y="1125538"/>
            <a:ext cx="7705725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itle 1"/>
          <p:cNvSpPr txBox="1">
            <a:spLocks/>
          </p:cNvSpPr>
          <p:nvPr/>
        </p:nvSpPr>
        <p:spPr bwMode="auto">
          <a:xfrm>
            <a:off x="179388" y="215900"/>
            <a:ext cx="896461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2800" b="1" dirty="0" smtClean="0">
                <a:solidFill>
                  <a:srgbClr val="A50021"/>
                </a:solidFill>
                <a:cs typeface="Arial" charset="0"/>
              </a:rPr>
              <a:t>CALIFA Barrel and Silicon Tracker</a:t>
            </a: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6675438" y="6356350"/>
            <a:ext cx="2430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1800" smtClean="0">
                <a:solidFill>
                  <a:srgbClr val="000000"/>
                </a:solidFill>
              </a:rPr>
              <a:t>Alan Grant,Daresbury</a:t>
            </a:r>
          </a:p>
        </p:txBody>
      </p:sp>
    </p:spTree>
    <p:extLst>
      <p:ext uri="{BB962C8B-B14F-4D97-AF65-F5344CB8AC3E}">
        <p14:creationId xmlns:p14="http://schemas.microsoft.com/office/powerpoint/2010/main" val="153460794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0" t="15358" r="4799" b="16090"/>
          <a:stretch>
            <a:fillRect/>
          </a:stretch>
        </p:blipFill>
        <p:spPr bwMode="auto">
          <a:xfrm>
            <a:off x="468313" y="1235075"/>
            <a:ext cx="8170862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itle 1"/>
          <p:cNvSpPr txBox="1">
            <a:spLocks/>
          </p:cNvSpPr>
          <p:nvPr/>
        </p:nvSpPr>
        <p:spPr bwMode="auto">
          <a:xfrm>
            <a:off x="-420688" y="6138863"/>
            <a:ext cx="514826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GB" sz="2000" smtClean="0">
                <a:solidFill>
                  <a:srgbClr val="000000"/>
                </a:solidFill>
                <a:cs typeface="Arial" charset="0"/>
              </a:rPr>
              <a:t>Chamber is 532mm diameter</a:t>
            </a:r>
          </a:p>
        </p:txBody>
      </p:sp>
      <p:sp>
        <p:nvSpPr>
          <p:cNvPr id="29699" name="Title 1"/>
          <p:cNvSpPr txBox="1">
            <a:spLocks/>
          </p:cNvSpPr>
          <p:nvPr/>
        </p:nvSpPr>
        <p:spPr bwMode="auto">
          <a:xfrm>
            <a:off x="179388" y="215900"/>
            <a:ext cx="896461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2800" b="1" dirty="0" smtClean="0">
                <a:solidFill>
                  <a:srgbClr val="A50021"/>
                </a:solidFill>
                <a:cs typeface="Arial" charset="0"/>
              </a:rPr>
              <a:t>CALIFA Barrel and Silicon Tracker</a:t>
            </a:r>
          </a:p>
        </p:txBody>
      </p:sp>
      <p:sp>
        <p:nvSpPr>
          <p:cNvPr id="29700" name="TextBox 2"/>
          <p:cNvSpPr txBox="1">
            <a:spLocks noChangeArrowheads="1"/>
          </p:cNvSpPr>
          <p:nvPr/>
        </p:nvSpPr>
        <p:spPr bwMode="auto">
          <a:xfrm>
            <a:off x="6675438" y="6356350"/>
            <a:ext cx="2430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1800" smtClean="0">
                <a:solidFill>
                  <a:srgbClr val="000000"/>
                </a:solidFill>
              </a:rPr>
              <a:t>Alan Grant,Daresbury</a:t>
            </a:r>
          </a:p>
        </p:txBody>
      </p:sp>
    </p:spTree>
    <p:extLst>
      <p:ext uri="{BB962C8B-B14F-4D97-AF65-F5344CB8AC3E}">
        <p14:creationId xmlns:p14="http://schemas.microsoft.com/office/powerpoint/2010/main" val="399174145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0" t="14612" r="4799" b="4427"/>
          <a:stretch>
            <a:fillRect/>
          </a:stretch>
        </p:blipFill>
        <p:spPr bwMode="auto">
          <a:xfrm>
            <a:off x="814388" y="1012825"/>
            <a:ext cx="7508875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itle 1"/>
          <p:cNvSpPr txBox="1">
            <a:spLocks/>
          </p:cNvSpPr>
          <p:nvPr/>
        </p:nvSpPr>
        <p:spPr bwMode="auto">
          <a:xfrm>
            <a:off x="179388" y="215900"/>
            <a:ext cx="896461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2800" b="1" dirty="0" smtClean="0">
                <a:solidFill>
                  <a:srgbClr val="A50021"/>
                </a:solidFill>
                <a:cs typeface="Arial" charset="0"/>
              </a:rPr>
              <a:t>CALIFA </a:t>
            </a:r>
            <a:r>
              <a:rPr lang="en-GB" sz="2800" b="1" dirty="0" err="1" smtClean="0">
                <a:solidFill>
                  <a:srgbClr val="A50021"/>
                </a:solidFill>
                <a:cs typeface="Arial" charset="0"/>
              </a:rPr>
              <a:t>Barrel+End</a:t>
            </a:r>
            <a:r>
              <a:rPr lang="en-GB" sz="2800" b="1" dirty="0" smtClean="0">
                <a:solidFill>
                  <a:srgbClr val="A50021"/>
                </a:solidFill>
                <a:cs typeface="Arial" charset="0"/>
              </a:rPr>
              <a:t> Cap and Silicon Tracker</a:t>
            </a:r>
          </a:p>
        </p:txBody>
      </p:sp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6675438" y="6356350"/>
            <a:ext cx="2430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1800" smtClean="0">
                <a:solidFill>
                  <a:srgbClr val="000000"/>
                </a:solidFill>
              </a:rPr>
              <a:t>Alan Grant,Daresbury</a:t>
            </a:r>
          </a:p>
        </p:txBody>
      </p:sp>
    </p:spTree>
    <p:extLst>
      <p:ext uri="{BB962C8B-B14F-4D97-AF65-F5344CB8AC3E}">
        <p14:creationId xmlns:p14="http://schemas.microsoft.com/office/powerpoint/2010/main" val="247531247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88950"/>
            <a:ext cx="6877521" cy="838200"/>
          </a:xfrm>
        </p:spPr>
        <p:txBody>
          <a:bodyPr/>
          <a:lstStyle/>
          <a:p>
            <a:r>
              <a:rPr lang="en-US" altLang="de-DE" dirty="0" smtClean="0">
                <a:solidFill>
                  <a:srgbClr val="000000"/>
                </a:solidFill>
              </a:rPr>
              <a:t>Si Tracker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99992" y="5877272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9452" y="1628800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Content Placeholder 3"/>
          <p:cNvSpPr>
            <a:spLocks noGrp="1"/>
          </p:cNvSpPr>
          <p:nvPr>
            <p:ph idx="1"/>
          </p:nvPr>
        </p:nvSpPr>
        <p:spPr>
          <a:xfrm>
            <a:off x="179512" y="3212976"/>
            <a:ext cx="4464496" cy="1008111"/>
          </a:xfrm>
        </p:spPr>
        <p:txBody>
          <a:bodyPr/>
          <a:lstStyle/>
          <a:p>
            <a:r>
              <a:rPr lang="en-US" dirty="0" smtClean="0"/>
              <a:t>WG leader: </a:t>
            </a:r>
          </a:p>
          <a:p>
            <a:r>
              <a:rPr lang="en-US" dirty="0" smtClean="0"/>
              <a:t>R</a:t>
            </a:r>
            <a:r>
              <a:rPr lang="en-US" dirty="0"/>
              <a:t>. Lemmon, </a:t>
            </a:r>
            <a:r>
              <a:rPr lang="en-US" dirty="0" smtClean="0"/>
              <a:t>M</a:t>
            </a:r>
            <a:r>
              <a:rPr lang="en-US" dirty="0"/>
              <a:t>. </a:t>
            </a:r>
            <a:r>
              <a:rPr lang="en-US" dirty="0" err="1"/>
              <a:t>Chartier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1520" y="594928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Slides by M. </a:t>
            </a:r>
            <a:r>
              <a:rPr lang="en-US" dirty="0" err="1" smtClean="0"/>
              <a:t>Chartier</a:t>
            </a:r>
            <a:endParaRPr lang="en-US" dirty="0"/>
          </a:p>
        </p:txBody>
      </p:sp>
      <p:pic>
        <p:nvPicPr>
          <p:cNvPr id="15" name="Picture 2" descr="F:\np54-01-2580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7" t="16098" r="8939" b="30803"/>
          <a:stretch>
            <a:fillRect/>
          </a:stretch>
        </p:blipFill>
        <p:spPr bwMode="auto">
          <a:xfrm>
            <a:off x="4572000" y="1504569"/>
            <a:ext cx="4320480" cy="300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118" y="4697858"/>
            <a:ext cx="25828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3093342" y="5385395"/>
            <a:ext cx="5799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1800" dirty="0" smtClean="0">
                <a:solidFill>
                  <a:srgbClr val="CC0000"/>
                </a:solidFill>
              </a:rPr>
              <a:t>Fully funded NUSTAR/R</a:t>
            </a:r>
            <a:r>
              <a:rPr lang="en-GB" sz="1800" baseline="30000" dirty="0" smtClean="0">
                <a:solidFill>
                  <a:srgbClr val="CC0000"/>
                </a:solidFill>
              </a:rPr>
              <a:t>3</a:t>
            </a:r>
            <a:r>
              <a:rPr lang="en-GB" sz="1800" dirty="0" smtClean="0">
                <a:solidFill>
                  <a:srgbClr val="CC0000"/>
                </a:solidFill>
              </a:rPr>
              <a:t>B grant ~ £5M  2010 - 2015 </a:t>
            </a:r>
          </a:p>
          <a:p>
            <a:pPr eaLnBrk="0" hangingPunct="0"/>
            <a:r>
              <a:rPr lang="en-GB" sz="1800" dirty="0" smtClean="0">
                <a:solidFill>
                  <a:srgbClr val="CC0000"/>
                </a:solidFill>
              </a:rPr>
              <a:t>(Liverpool, </a:t>
            </a:r>
            <a:r>
              <a:rPr lang="en-GB" sz="1800" dirty="0" err="1" smtClean="0">
                <a:solidFill>
                  <a:srgbClr val="CC0000"/>
                </a:solidFill>
              </a:rPr>
              <a:t>Daresbury</a:t>
            </a:r>
            <a:r>
              <a:rPr lang="en-GB" sz="1800" dirty="0" smtClean="0">
                <a:solidFill>
                  <a:srgbClr val="CC0000"/>
                </a:solidFill>
              </a:rPr>
              <a:t>, Birmingham, Edinburgh, Surrey)</a:t>
            </a:r>
          </a:p>
          <a:p>
            <a:pPr eaLnBrk="0" hangingPunct="0"/>
            <a:r>
              <a:rPr lang="en-GB" sz="1800" b="1" dirty="0" smtClean="0">
                <a:solidFill>
                  <a:srgbClr val="000090"/>
                </a:solidFill>
              </a:rPr>
              <a:t>Project leader: Roy Lemmon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05" y="1628800"/>
            <a:ext cx="105727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535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8775" y="1376363"/>
            <a:ext cx="3684588" cy="2606675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170" name="TextBox 17"/>
          <p:cNvSpPr txBox="1">
            <a:spLocks noChangeArrowheads="1"/>
          </p:cNvSpPr>
          <p:nvPr/>
        </p:nvSpPr>
        <p:spPr bwMode="auto">
          <a:xfrm>
            <a:off x="6094413" y="90170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mtClean="0">
                <a:solidFill>
                  <a:srgbClr val="00B050"/>
                </a:solidFill>
              </a:rPr>
              <a:t>Lampshade design</a:t>
            </a:r>
          </a:p>
        </p:txBody>
      </p:sp>
      <p:sp>
        <p:nvSpPr>
          <p:cNvPr id="7171" name="TextBox 24"/>
          <p:cNvSpPr txBox="1">
            <a:spLocks noChangeArrowheads="1"/>
          </p:cNvSpPr>
          <p:nvPr/>
        </p:nvSpPr>
        <p:spPr bwMode="auto">
          <a:xfrm>
            <a:off x="157163" y="1020763"/>
            <a:ext cx="5146675" cy="1476375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1800" b="1" smtClean="0">
                <a:solidFill>
                  <a:srgbClr val="800000"/>
                </a:solidFill>
              </a:rPr>
              <a:t>Optimised for tracking of high-energy protons to select events from  quasifree scattering reactions in inverse kinematics,</a:t>
            </a:r>
          </a:p>
          <a:p>
            <a:pPr eaLnBrk="0" hangingPunct="0"/>
            <a:r>
              <a:rPr lang="en-GB" sz="1800" b="1" smtClean="0">
                <a:solidFill>
                  <a:srgbClr val="800000"/>
                </a:solidFill>
              </a:rPr>
              <a:t>e.g. (p,2p), (p,pn)...</a:t>
            </a:r>
          </a:p>
          <a:p>
            <a:pPr eaLnBrk="0" hangingPunct="0"/>
            <a:r>
              <a:rPr lang="en-US" sz="1800" smtClean="0">
                <a:solidFill>
                  <a:srgbClr val="000000"/>
                </a:solidFill>
              </a:rPr>
              <a:t>Good separation energy and position resolution.</a:t>
            </a:r>
            <a:endParaRPr lang="en-GB" sz="1800" b="1" smtClean="0">
              <a:solidFill>
                <a:srgbClr val="800000"/>
              </a:solidFill>
            </a:endParaRPr>
          </a:p>
        </p:txBody>
      </p:sp>
      <p:sp>
        <p:nvSpPr>
          <p:cNvPr id="7172" name="Title 1"/>
          <p:cNvSpPr>
            <a:spLocks noGrp="1"/>
          </p:cNvSpPr>
          <p:nvPr>
            <p:ph type="title"/>
          </p:nvPr>
        </p:nvSpPr>
        <p:spPr bwMode="auto">
          <a:xfrm>
            <a:off x="-925513" y="141288"/>
            <a:ext cx="8229601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600" b="1" dirty="0">
                <a:solidFill>
                  <a:srgbClr val="A50021"/>
                </a:solidFill>
                <a:latin typeface="Arial" charset="0"/>
                <a:cs typeface="Arial" charset="0"/>
              </a:rPr>
              <a:t>R</a:t>
            </a:r>
            <a:r>
              <a:rPr lang="en-GB" sz="3600" b="1" baseline="30000" dirty="0">
                <a:solidFill>
                  <a:srgbClr val="A50021"/>
                </a:solidFill>
                <a:latin typeface="Arial" charset="0"/>
                <a:cs typeface="Arial" charset="0"/>
              </a:rPr>
              <a:t>3</a:t>
            </a:r>
            <a:r>
              <a:rPr lang="en-GB" sz="3600" b="1" dirty="0">
                <a:solidFill>
                  <a:srgbClr val="A50021"/>
                </a:solidFill>
                <a:latin typeface="Arial" charset="0"/>
                <a:cs typeface="Arial" charset="0"/>
              </a:rPr>
              <a:t>B Si Tracker Design</a:t>
            </a: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5381625" y="4238625"/>
            <a:ext cx="376237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1800" b="1" dirty="0" smtClean="0">
                <a:solidFill>
                  <a:srgbClr val="0033CC"/>
                </a:solidFill>
              </a:rPr>
              <a:t>Outer detectors (blue) </a:t>
            </a:r>
          </a:p>
          <a:p>
            <a:pPr eaLnBrk="0" hangingPunct="0"/>
            <a:r>
              <a:rPr lang="en-GB" sz="1800" dirty="0" smtClean="0">
                <a:solidFill>
                  <a:srgbClr val="0033CC"/>
                </a:solidFill>
              </a:rPr>
              <a:t>2 layers of 12 detector modules, </a:t>
            </a:r>
          </a:p>
          <a:p>
            <a:pPr eaLnBrk="0" hangingPunct="0"/>
            <a:r>
              <a:rPr lang="en-GB" sz="1800" dirty="0" smtClean="0">
                <a:solidFill>
                  <a:srgbClr val="0033CC"/>
                </a:solidFill>
              </a:rPr>
              <a:t>each with 3 silicon wafers (300um).</a:t>
            </a:r>
          </a:p>
          <a:p>
            <a:pPr eaLnBrk="0" hangingPunct="0"/>
            <a:endParaRPr lang="en-GB" sz="1800" b="1" dirty="0" smtClean="0">
              <a:solidFill>
                <a:srgbClr val="0033CC"/>
              </a:solidFill>
            </a:endParaRPr>
          </a:p>
          <a:p>
            <a:pPr eaLnBrk="0" hangingPunct="0"/>
            <a:r>
              <a:rPr lang="en-GB" sz="1800" b="1" dirty="0" smtClean="0">
                <a:solidFill>
                  <a:srgbClr val="0033CC"/>
                </a:solidFill>
              </a:rPr>
              <a:t>Inner </a:t>
            </a:r>
            <a:r>
              <a:rPr lang="en-GB" sz="1800" b="1" dirty="0">
                <a:solidFill>
                  <a:srgbClr val="0033CC"/>
                </a:solidFill>
              </a:rPr>
              <a:t>layer (green) </a:t>
            </a:r>
          </a:p>
          <a:p>
            <a:pPr eaLnBrk="0" hangingPunct="0"/>
            <a:r>
              <a:rPr lang="en-GB" sz="1800" dirty="0">
                <a:solidFill>
                  <a:srgbClr val="0033CC"/>
                </a:solidFill>
              </a:rPr>
              <a:t>6 detector modules, each with </a:t>
            </a:r>
          </a:p>
          <a:p>
            <a:pPr eaLnBrk="0" hangingPunct="0"/>
            <a:r>
              <a:rPr lang="en-GB" sz="1800" dirty="0">
                <a:solidFill>
                  <a:srgbClr val="0033CC"/>
                </a:solidFill>
              </a:rPr>
              <a:t>2 silicon wafers (100um)</a:t>
            </a:r>
            <a:r>
              <a:rPr lang="en-GB" sz="1800" dirty="0" smtClean="0">
                <a:solidFill>
                  <a:srgbClr val="0033CC"/>
                </a:solidFill>
              </a:rPr>
              <a:t>. </a:t>
            </a:r>
          </a:p>
        </p:txBody>
      </p:sp>
      <p:pic>
        <p:nvPicPr>
          <p:cNvPr id="29" name="Picture 3" descr="np54-01-102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" t="27876" r="4539" b="21702"/>
          <a:stretch/>
        </p:blipFill>
        <p:spPr bwMode="auto">
          <a:xfrm>
            <a:off x="76200" y="3016250"/>
            <a:ext cx="5056188" cy="203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152400" y="2492896"/>
            <a:ext cx="4003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2000" dirty="0" smtClean="0">
                <a:solidFill>
                  <a:srgbClr val="000000"/>
                </a:solidFill>
              </a:rPr>
              <a:t>Outer detector assembly (300µm)</a:t>
            </a:r>
          </a:p>
        </p:txBody>
      </p:sp>
      <p:pic>
        <p:nvPicPr>
          <p:cNvPr id="31" name="Picture 5" descr="np54-01-10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t="24083" r="7620" b="22935"/>
          <a:stretch>
            <a:fillRect/>
          </a:stretch>
        </p:blipFill>
        <p:spPr bwMode="auto">
          <a:xfrm>
            <a:off x="1181224" y="5373216"/>
            <a:ext cx="36068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193427" y="5085184"/>
            <a:ext cx="3946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2000" dirty="0" smtClean="0">
                <a:solidFill>
                  <a:srgbClr val="000000"/>
                </a:solidFill>
              </a:rPr>
              <a:t>Inner detector assembly (100µm)</a:t>
            </a:r>
          </a:p>
        </p:txBody>
      </p:sp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0" y="6211888"/>
            <a:ext cx="1552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1800" smtClean="0">
                <a:solidFill>
                  <a:srgbClr val="000000"/>
                </a:solidFill>
              </a:rPr>
              <a:t>Jim Thornhill,</a:t>
            </a:r>
          </a:p>
          <a:p>
            <a:pPr eaLnBrk="0" hangingPunct="0"/>
            <a:r>
              <a:rPr lang="en-GB" sz="1800" smtClean="0">
                <a:solidFill>
                  <a:srgbClr val="000000"/>
                </a:solidFill>
              </a:rPr>
              <a:t>Liverpool</a:t>
            </a:r>
          </a:p>
        </p:txBody>
      </p:sp>
    </p:spTree>
    <p:extLst>
      <p:ext uri="{BB962C8B-B14F-4D97-AF65-F5344CB8AC3E}">
        <p14:creationId xmlns:p14="http://schemas.microsoft.com/office/powerpoint/2010/main" val="94152049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05513" cy="838200"/>
          </a:xfrm>
        </p:spPr>
        <p:txBody>
          <a:bodyPr/>
          <a:lstStyle/>
          <a:p>
            <a:r>
              <a:rPr lang="en-US" dirty="0" smtClean="0"/>
              <a:t>R</a:t>
            </a:r>
            <a:r>
              <a:rPr lang="en-US" baseline="30000" dirty="0" smtClean="0"/>
              <a:t>3</a:t>
            </a:r>
            <a:r>
              <a:rPr lang="en-US" dirty="0" smtClean="0"/>
              <a:t>B </a:t>
            </a:r>
            <a:br>
              <a:rPr lang="en-US" dirty="0" smtClean="0"/>
            </a:br>
            <a:r>
              <a:rPr lang="en-US" dirty="0" smtClean="0"/>
              <a:t>Reactions </a:t>
            </a:r>
            <a:r>
              <a:rPr lang="en-US" dirty="0"/>
              <a:t>with Relativistic Radioactive Beams </a:t>
            </a:r>
          </a:p>
        </p:txBody>
      </p:sp>
      <p:pic>
        <p:nvPicPr>
          <p:cNvPr id="4" name="Content Placeholder 5" descr="Screen Shot 2014-02-17 at 15.26.3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" b="127"/>
          <a:stretch>
            <a:fillRect/>
          </a:stretch>
        </p:blipFill>
        <p:spPr>
          <a:xfrm>
            <a:off x="107504" y="1508915"/>
            <a:ext cx="5776183" cy="3792293"/>
          </a:xfrm>
        </p:spPr>
      </p:pic>
      <p:sp>
        <p:nvSpPr>
          <p:cNvPr id="5" name="Rectangle 4"/>
          <p:cNvSpPr/>
          <p:nvPr/>
        </p:nvSpPr>
        <p:spPr>
          <a:xfrm>
            <a:off x="3275856" y="4725144"/>
            <a:ext cx="2500900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47864" y="1556792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5229200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 err="1"/>
              <a:t>kinematically</a:t>
            </a:r>
            <a:r>
              <a:rPr lang="en-US" sz="1600" b="1" dirty="0"/>
              <a:t> </a:t>
            </a:r>
            <a:r>
              <a:rPr lang="en-US" sz="1600" b="1" dirty="0" smtClean="0"/>
              <a:t>complete </a:t>
            </a:r>
            <a:r>
              <a:rPr lang="en-US" sz="1600" dirty="0" smtClean="0"/>
              <a:t>measurements </a:t>
            </a:r>
            <a:r>
              <a:rPr lang="en-US" sz="1600" dirty="0"/>
              <a:t>of nuclear reactions 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invariant mass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high </a:t>
            </a:r>
            <a:r>
              <a:rPr lang="en-US" sz="1600" b="1" dirty="0"/>
              <a:t>beam energies</a:t>
            </a:r>
            <a:r>
              <a:rPr lang="en-US" sz="1600" dirty="0"/>
              <a:t>: ∼100–1000 MeV/u 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high </a:t>
            </a:r>
            <a:r>
              <a:rPr lang="en-US" sz="1600" b="1" dirty="0"/>
              <a:t>energy branch </a:t>
            </a:r>
            <a:r>
              <a:rPr lang="en-US" sz="1600" dirty="0"/>
              <a:t>of </a:t>
            </a:r>
            <a:r>
              <a:rPr lang="en-US" sz="1600" dirty="0" err="1"/>
              <a:t>SuperFRS</a:t>
            </a:r>
            <a:r>
              <a:rPr lang="en-US" sz="16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0152" y="1519624"/>
            <a:ext cx="320384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Addresses: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nuclear </a:t>
            </a:r>
            <a:r>
              <a:rPr lang="en-US" dirty="0"/>
              <a:t>reactions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nuclear astrophysics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structure of (exotic) nuclei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neutron</a:t>
            </a:r>
            <a:r>
              <a:rPr lang="en-US" dirty="0"/>
              <a:t>-rich matter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999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212725"/>
            <a:ext cx="8961437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4189413" y="6070600"/>
            <a:ext cx="49545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buFont typeface="Arial" charset="0"/>
              <a:buChar char="•"/>
            </a:pPr>
            <a:r>
              <a:rPr lang="en-GB" sz="1200" smtClean="0">
                <a:solidFill>
                  <a:srgbClr val="000000"/>
                </a:solidFill>
              </a:rPr>
              <a:t> Custom ASIC used as part of Si ladders and read out through </a:t>
            </a:r>
            <a:r>
              <a:rPr lang="en-GB" sz="1200" smtClean="0">
                <a:solidFill>
                  <a:srgbClr val="000000"/>
                </a:solidFill>
                <a:latin typeface="Symbol" charset="0"/>
              </a:rPr>
              <a:t>m</a:t>
            </a:r>
            <a:r>
              <a:rPr lang="en-GB" sz="1200" smtClean="0">
                <a:solidFill>
                  <a:srgbClr val="000000"/>
                </a:solidFill>
              </a:rPr>
              <a:t>TCA </a:t>
            </a:r>
          </a:p>
          <a:p>
            <a:pPr eaLnBrk="0" hangingPunct="0"/>
            <a:r>
              <a:rPr lang="en-GB" sz="1200" smtClean="0">
                <a:solidFill>
                  <a:srgbClr val="000000"/>
                </a:solidFill>
              </a:rPr>
              <a:t>format readout cards designed in-house.</a:t>
            </a:r>
          </a:p>
          <a:p>
            <a:pPr eaLnBrk="0" hangingPunct="0">
              <a:buFont typeface="Arial" charset="0"/>
              <a:buChar char="•"/>
            </a:pPr>
            <a:r>
              <a:rPr lang="en-GB" sz="1200" smtClean="0">
                <a:solidFill>
                  <a:srgbClr val="000000"/>
                </a:solidFill>
              </a:rPr>
              <a:t> Resolution 10keV - Threshold to be measured in situ - Dyn. range 40</a:t>
            </a:r>
          </a:p>
          <a:p>
            <a:pPr eaLnBrk="0" hangingPunct="0"/>
            <a:r>
              <a:rPr lang="en-GB" sz="1200" smtClean="0">
                <a:solidFill>
                  <a:srgbClr val="000000"/>
                </a:solidFill>
              </a:rPr>
              <a:t>keV to 50MeV - Counting Rate max 5kHz/channel. </a:t>
            </a:r>
          </a:p>
          <a:p>
            <a:pPr eaLnBrk="0" hangingPunct="0"/>
            <a:endParaRPr lang="en-GB" sz="1200" smtClean="0">
              <a:solidFill>
                <a:srgbClr val="000000"/>
              </a:solidFill>
            </a:endParaRP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685800" y="-66675"/>
            <a:ext cx="7624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2800" b="1" dirty="0" smtClean="0">
                <a:solidFill>
                  <a:srgbClr val="FF0000"/>
                </a:solidFill>
              </a:rPr>
              <a:t>R</a:t>
            </a:r>
            <a:r>
              <a:rPr lang="en-GB" sz="2800" b="1" baseline="30000" dirty="0" smtClean="0">
                <a:solidFill>
                  <a:srgbClr val="FF0000"/>
                </a:solidFill>
              </a:rPr>
              <a:t>3</a:t>
            </a:r>
            <a:r>
              <a:rPr lang="en-GB" sz="2800" b="1" dirty="0" smtClean="0">
                <a:solidFill>
                  <a:srgbClr val="FF0000"/>
                </a:solidFill>
              </a:rPr>
              <a:t>B Si Tracker Schematic FEE/DAQ System</a:t>
            </a: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0" y="6477000"/>
            <a:ext cx="3090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b="1" i="1" smtClean="0">
                <a:solidFill>
                  <a:srgbClr val="FF0000"/>
                </a:solidFill>
              </a:rPr>
              <a:t>STFC DL &amp; RAL, Liverpool</a:t>
            </a:r>
            <a:endParaRPr lang="en-GB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8687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7343775" y="6016625"/>
            <a:ext cx="1646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1800" smtClean="0">
                <a:solidFill>
                  <a:srgbClr val="000000"/>
                </a:solidFill>
              </a:rPr>
              <a:t>Dave Seddon,</a:t>
            </a:r>
          </a:p>
          <a:p>
            <a:pPr eaLnBrk="0" hangingPunct="0"/>
            <a:r>
              <a:rPr lang="en-GB" sz="1800" smtClean="0">
                <a:solidFill>
                  <a:srgbClr val="000000"/>
                </a:solidFill>
              </a:rPr>
              <a:t>Liverpool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477000" y="1676400"/>
            <a:ext cx="914400" cy="914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7305675" y="1371600"/>
            <a:ext cx="41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2000" smtClean="0">
                <a:solidFill>
                  <a:srgbClr val="000000"/>
                </a:solidFill>
              </a:rPr>
              <a:t>Si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086600" y="1981200"/>
            <a:ext cx="914400" cy="914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8001000" y="1600200"/>
            <a:ext cx="1182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2000" smtClean="0">
                <a:solidFill>
                  <a:srgbClr val="000000"/>
                </a:solidFill>
              </a:rPr>
              <a:t>C fibre </a:t>
            </a:r>
          </a:p>
          <a:p>
            <a:pPr eaLnBrk="0" hangingPunct="0"/>
            <a:r>
              <a:rPr lang="en-GB" sz="2000" smtClean="0">
                <a:solidFill>
                  <a:srgbClr val="000000"/>
                </a:solidFill>
              </a:rPr>
              <a:t>structure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715000" y="685800"/>
            <a:ext cx="838200" cy="8699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8" name="TextBox 10"/>
          <p:cNvSpPr txBox="1">
            <a:spLocks noChangeArrowheads="1"/>
          </p:cNvSpPr>
          <p:nvPr/>
        </p:nvSpPr>
        <p:spPr bwMode="auto">
          <a:xfrm>
            <a:off x="6535738" y="381000"/>
            <a:ext cx="2608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2000" smtClean="0">
                <a:solidFill>
                  <a:srgbClr val="000000"/>
                </a:solidFill>
              </a:rPr>
              <a:t>ASIC chips mounted on Flex board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62200" y="2590800"/>
            <a:ext cx="129540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0" name="TextBox 12"/>
          <p:cNvSpPr txBox="1">
            <a:spLocks noChangeArrowheads="1"/>
          </p:cNvSpPr>
          <p:nvPr/>
        </p:nvSpPr>
        <p:spPr bwMode="auto">
          <a:xfrm>
            <a:off x="1447800" y="2133600"/>
            <a:ext cx="1397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2000" smtClean="0">
                <a:solidFill>
                  <a:srgbClr val="000000"/>
                </a:solidFill>
              </a:rPr>
              <a:t>Cu cooling </a:t>
            </a:r>
          </a:p>
          <a:p>
            <a:pPr eaLnBrk="0" hangingPunct="0"/>
            <a:r>
              <a:rPr lang="en-GB" sz="2000" smtClean="0">
                <a:solidFill>
                  <a:srgbClr val="000000"/>
                </a:solidFill>
              </a:rPr>
              <a:t>blocks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362200" y="2438400"/>
            <a:ext cx="1524000" cy="152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971800" y="5257800"/>
            <a:ext cx="495300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3" name="TextBox 26"/>
          <p:cNvSpPr txBox="1">
            <a:spLocks noChangeArrowheads="1"/>
          </p:cNvSpPr>
          <p:nvPr/>
        </p:nvSpPr>
        <p:spPr bwMode="auto">
          <a:xfrm>
            <a:off x="1981200" y="5780088"/>
            <a:ext cx="2209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2000" smtClean="0">
                <a:solidFill>
                  <a:srgbClr val="000000"/>
                </a:solidFill>
              </a:rPr>
              <a:t>Coolant ~-20° C</a:t>
            </a:r>
          </a:p>
          <a:p>
            <a:pPr eaLnBrk="0" hangingPunct="0"/>
            <a:r>
              <a:rPr lang="en-GB" sz="2000" smtClean="0">
                <a:solidFill>
                  <a:srgbClr val="000000"/>
                </a:solidFill>
              </a:rPr>
              <a:t>flowing in Cu pipe</a:t>
            </a:r>
          </a:p>
        </p:txBody>
      </p:sp>
      <p:pic>
        <p:nvPicPr>
          <p:cNvPr id="20494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331470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H="1" flipV="1">
            <a:off x="1577975" y="742950"/>
            <a:ext cx="479425" cy="13906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886200" y="1295400"/>
            <a:ext cx="1752600" cy="8747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 sz="2400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2282043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bond3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691" y="764704"/>
            <a:ext cx="3344221" cy="2665639"/>
          </a:xfrm>
          <a:prstGeom prst="rect">
            <a:avLst/>
          </a:prstGeom>
        </p:spPr>
      </p:pic>
      <p:pic>
        <p:nvPicPr>
          <p:cNvPr id="7" name="Content Placeholder 3" descr="bond2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767" y="3429000"/>
            <a:ext cx="3297936" cy="323392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7504" y="-187164"/>
            <a:ext cx="3960439" cy="1143000"/>
          </a:xfrm>
        </p:spPr>
        <p:txBody>
          <a:bodyPr>
            <a:normAutofit/>
          </a:bodyPr>
          <a:lstStyle/>
          <a:p>
            <a:r>
              <a:rPr lang="en-GB" sz="1800" b="1" dirty="0" smtClean="0">
                <a:latin typeface="Arial"/>
                <a:cs typeface="Arial"/>
              </a:rPr>
              <a:t>Bonding tests with 100um silicon</a:t>
            </a:r>
            <a:endParaRPr lang="en-GB" sz="1800" b="1" dirty="0">
              <a:latin typeface="Arial"/>
              <a:cs typeface="Arial"/>
            </a:endParaRPr>
          </a:p>
        </p:txBody>
      </p:sp>
      <p:pic>
        <p:nvPicPr>
          <p:cNvPr id="8" name="Picture 7" descr="20140109_11415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686" y="3861048"/>
            <a:ext cx="2878810" cy="2159107"/>
          </a:xfrm>
          <a:prstGeom prst="rect">
            <a:avLst/>
          </a:prstGeom>
        </p:spPr>
      </p:pic>
      <p:pic>
        <p:nvPicPr>
          <p:cNvPr id="10" name="Picture 9" descr="20140109_12273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908720"/>
            <a:ext cx="2205604" cy="2940805"/>
          </a:xfrm>
          <a:prstGeom prst="rect">
            <a:avLst/>
          </a:prstGeom>
        </p:spPr>
      </p:pic>
      <p:pic>
        <p:nvPicPr>
          <p:cNvPr id="11" name="Picture 10" descr="20140109_12270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44" y="908720"/>
            <a:ext cx="2205604" cy="29408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20072" y="179928"/>
            <a:ext cx="3147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Construction of Mechanics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as started</a:t>
            </a:r>
          </a:p>
        </p:txBody>
      </p:sp>
    </p:spTree>
    <p:extLst>
      <p:ext uri="{BB962C8B-B14F-4D97-AF65-F5344CB8AC3E}">
        <p14:creationId xmlns:p14="http://schemas.microsoft.com/office/powerpoint/2010/main" val="268659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11250"/>
            <a:ext cx="7200900" cy="5661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468313" y="220663"/>
            <a:ext cx="7704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2800" b="1" smtClean="0">
                <a:solidFill>
                  <a:srgbClr val="A50021"/>
                </a:solidFill>
              </a:rPr>
              <a:t>In-Beam Tests at Birmingham Cyclotron</a:t>
            </a:r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922338" y="3900488"/>
            <a:ext cx="20653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2200" smtClean="0">
                <a:solidFill>
                  <a:srgbClr val="FFFF00"/>
                </a:solidFill>
              </a:rPr>
              <a:t>collimators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547813" y="2460625"/>
            <a:ext cx="550862" cy="12954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3924300" y="1606550"/>
            <a:ext cx="1439863" cy="56515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692275" y="2028825"/>
            <a:ext cx="1727200" cy="215900"/>
          </a:xfrm>
          <a:prstGeom prst="straightConnector1">
            <a:avLst/>
          </a:prstGeom>
          <a:ln w="57150" cmpd="sng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1" name="TextBox 7"/>
          <p:cNvSpPr txBox="1">
            <a:spLocks noChangeArrowheads="1"/>
          </p:cNvSpPr>
          <p:nvPr/>
        </p:nvSpPr>
        <p:spPr bwMode="auto">
          <a:xfrm>
            <a:off x="1211263" y="1092200"/>
            <a:ext cx="22812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2200" smtClean="0">
                <a:solidFill>
                  <a:srgbClr val="FFFFFF"/>
                </a:solidFill>
              </a:rPr>
              <a:t>Beam</a:t>
            </a:r>
          </a:p>
          <a:p>
            <a:pPr eaLnBrk="0" hangingPunct="0"/>
            <a:r>
              <a:rPr lang="en-GB" sz="2200" baseline="30000" smtClean="0">
                <a:solidFill>
                  <a:srgbClr val="FFFFFF"/>
                </a:solidFill>
              </a:rPr>
              <a:t>4</a:t>
            </a:r>
            <a:r>
              <a:rPr lang="en-GB" sz="2200" smtClean="0">
                <a:solidFill>
                  <a:srgbClr val="FFFFFF"/>
                </a:solidFill>
              </a:rPr>
              <a:t>He @ 11.5 MeV</a:t>
            </a:r>
          </a:p>
        </p:txBody>
      </p:sp>
      <p:sp>
        <p:nvSpPr>
          <p:cNvPr id="26632" name="TextBox 8"/>
          <p:cNvSpPr txBox="1">
            <a:spLocks noChangeArrowheads="1"/>
          </p:cNvSpPr>
          <p:nvPr/>
        </p:nvSpPr>
        <p:spPr bwMode="auto">
          <a:xfrm>
            <a:off x="1895475" y="4930775"/>
            <a:ext cx="30368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2200" smtClean="0">
                <a:solidFill>
                  <a:srgbClr val="FFFF00"/>
                </a:solidFill>
              </a:rPr>
              <a:t>Rate monitor:</a:t>
            </a:r>
          </a:p>
          <a:p>
            <a:pPr eaLnBrk="0" hangingPunct="0"/>
            <a:r>
              <a:rPr lang="en-GB" sz="2200" smtClean="0">
                <a:solidFill>
                  <a:srgbClr val="FFFF00"/>
                </a:solidFill>
              </a:rPr>
              <a:t>500 </a:t>
            </a:r>
            <a:r>
              <a:rPr lang="el-GR" sz="2200" smtClean="0">
                <a:solidFill>
                  <a:srgbClr val="FFFF00"/>
                </a:solidFill>
              </a:rPr>
              <a:t>μ</a:t>
            </a:r>
            <a:r>
              <a:rPr lang="en-GB" sz="2200" smtClean="0">
                <a:solidFill>
                  <a:srgbClr val="FFFF00"/>
                </a:solidFill>
              </a:rPr>
              <a:t>m DSSD </a:t>
            </a:r>
          </a:p>
          <a:p>
            <a:pPr eaLnBrk="0" hangingPunct="0"/>
            <a:r>
              <a:rPr lang="en-GB" sz="2200" smtClean="0">
                <a:solidFill>
                  <a:srgbClr val="FFFF00"/>
                </a:solidFill>
              </a:rPr>
              <a:t>@ 47 deg</a:t>
            </a:r>
          </a:p>
        </p:txBody>
      </p:sp>
      <p:sp>
        <p:nvSpPr>
          <p:cNvPr id="26633" name="TextBox 9"/>
          <p:cNvSpPr txBox="1">
            <a:spLocks noChangeArrowheads="1"/>
          </p:cNvSpPr>
          <p:nvPr/>
        </p:nvSpPr>
        <p:spPr bwMode="auto">
          <a:xfrm>
            <a:off x="5499100" y="2535238"/>
            <a:ext cx="30368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2200" smtClean="0">
                <a:solidFill>
                  <a:srgbClr val="FFFF00"/>
                </a:solidFill>
              </a:rPr>
              <a:t>R</a:t>
            </a:r>
            <a:r>
              <a:rPr lang="en-GB" sz="2200" baseline="30000" smtClean="0">
                <a:solidFill>
                  <a:srgbClr val="FFFF00"/>
                </a:solidFill>
              </a:rPr>
              <a:t>3</a:t>
            </a:r>
            <a:r>
              <a:rPr lang="en-GB" sz="2200" smtClean="0">
                <a:solidFill>
                  <a:srgbClr val="FFFF00"/>
                </a:solidFill>
              </a:rPr>
              <a:t>B prototype:</a:t>
            </a:r>
          </a:p>
          <a:p>
            <a:pPr eaLnBrk="0" hangingPunct="0"/>
            <a:r>
              <a:rPr lang="en-GB" sz="2200" smtClean="0">
                <a:solidFill>
                  <a:srgbClr val="FFFF00"/>
                </a:solidFill>
              </a:rPr>
              <a:t>~ 70 to 16 deg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203575" y="4116388"/>
            <a:ext cx="576263" cy="81438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5" name="TextBox 11"/>
          <p:cNvSpPr txBox="1">
            <a:spLocks noChangeArrowheads="1"/>
          </p:cNvSpPr>
          <p:nvPr/>
        </p:nvSpPr>
        <p:spPr bwMode="auto">
          <a:xfrm>
            <a:off x="5351463" y="1308100"/>
            <a:ext cx="45354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GB" sz="2200" smtClean="0">
                <a:solidFill>
                  <a:srgbClr val="FFFF00"/>
                </a:solidFill>
              </a:rPr>
              <a:t>gold target (1.2 mg/cm</a:t>
            </a:r>
            <a:r>
              <a:rPr lang="en-GB" sz="2200" baseline="30000" smtClean="0">
                <a:solidFill>
                  <a:srgbClr val="FFFF00"/>
                </a:solidFill>
              </a:rPr>
              <a:t>2</a:t>
            </a:r>
            <a:r>
              <a:rPr lang="en-GB" sz="2200" smtClean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26636" name="TextBox 12"/>
          <p:cNvSpPr txBox="1">
            <a:spLocks noChangeArrowheads="1"/>
          </p:cNvSpPr>
          <p:nvPr/>
        </p:nvSpPr>
        <p:spPr bwMode="auto">
          <a:xfrm>
            <a:off x="5040313" y="2032000"/>
            <a:ext cx="3057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</a:rPr>
              <a:t>Rutherford scattering</a:t>
            </a:r>
          </a:p>
        </p:txBody>
      </p:sp>
    </p:spTree>
    <p:extLst>
      <p:ext uri="{BB962C8B-B14F-4D97-AF65-F5344CB8AC3E}">
        <p14:creationId xmlns:p14="http://schemas.microsoft.com/office/powerpoint/2010/main" val="10884090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88950"/>
            <a:ext cx="6877521" cy="838200"/>
          </a:xfrm>
        </p:spPr>
        <p:txBody>
          <a:bodyPr/>
          <a:lstStyle/>
          <a:p>
            <a:r>
              <a:rPr lang="en-US" altLang="de-DE" dirty="0" smtClean="0">
                <a:solidFill>
                  <a:srgbClr val="000000"/>
                </a:solidFill>
              </a:rPr>
              <a:t>CALIFA </a:t>
            </a:r>
            <a:r>
              <a:rPr lang="es-ES" dirty="0">
                <a:solidFill>
                  <a:srgbClr val="000000"/>
                </a:solidFill>
                <a:latin typeface="Symbol" charset="0"/>
                <a:ea typeface="ＭＳ Ｐゴシック" charset="0"/>
                <a:cs typeface="WenQuanYi Micro Hei" charset="0"/>
              </a:rPr>
              <a:t></a:t>
            </a:r>
            <a:r>
              <a:rPr lang="en-US" altLang="de-DE" dirty="0" smtClean="0">
                <a:solidFill>
                  <a:srgbClr val="000000"/>
                </a:solidFill>
              </a:rPr>
              <a:t>-ray Calorimeter, Spectrometer, charged particle detector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99992" y="5877272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9452" y="1628800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251520" y="3501008"/>
            <a:ext cx="4464496" cy="1008111"/>
          </a:xfrm>
        </p:spPr>
        <p:txBody>
          <a:bodyPr/>
          <a:lstStyle/>
          <a:p>
            <a:r>
              <a:rPr lang="en-US" dirty="0" smtClean="0"/>
              <a:t>WG leader: </a:t>
            </a:r>
          </a:p>
          <a:p>
            <a:r>
              <a:rPr lang="en-US" dirty="0" smtClean="0"/>
              <a:t>D</a:t>
            </a:r>
            <a:r>
              <a:rPr lang="en-US" dirty="0"/>
              <a:t>. Cortina, O. </a:t>
            </a:r>
            <a:r>
              <a:rPr lang="en-US" dirty="0" err="1" smtClean="0"/>
              <a:t>Tengblad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5949280"/>
            <a:ext cx="406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Slides by </a:t>
            </a:r>
            <a:r>
              <a:rPr lang="en-US" dirty="0"/>
              <a:t>D. Cortina</a:t>
            </a: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224" y="1520816"/>
            <a:ext cx="4246240" cy="3036629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4561333" y="4725144"/>
            <a:ext cx="2311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smtClean="0">
                <a:solidFill>
                  <a:srgbClr val="990033"/>
                </a:solidFill>
                <a:ea typeface="ＭＳ Ｐゴシック" charset="0"/>
                <a:cs typeface="Arial" charset="0"/>
              </a:rPr>
              <a:t>CALIFA Working Group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58" y="5182344"/>
            <a:ext cx="68580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58" y="5182344"/>
            <a:ext cx="7620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358" y="5182344"/>
            <a:ext cx="757238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158" y="5182344"/>
            <a:ext cx="83820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158" y="5029944"/>
            <a:ext cx="9906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2727771" y="5791944"/>
            <a:ext cx="1481137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smtClean="0">
                <a:solidFill>
                  <a:srgbClr val="808080"/>
                </a:solidFill>
                <a:ea typeface="ＭＳ Ｐゴシック" charset="0"/>
                <a:cs typeface="Arial" charset="0"/>
              </a:rPr>
              <a:t>USC-IEM-UVigo</a:t>
            </a: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4329558" y="5791944"/>
            <a:ext cx="107315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smtClean="0">
                <a:solidFill>
                  <a:srgbClr val="808080"/>
                </a:solidFill>
                <a:ea typeface="ＭＳ Ｐゴシック" charset="0"/>
                <a:cs typeface="Arial" charset="0"/>
              </a:rPr>
              <a:t>GSI-TUM</a:t>
            </a:r>
          </a:p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smtClean="0">
                <a:solidFill>
                  <a:srgbClr val="808080"/>
                </a:solidFill>
                <a:ea typeface="ＭＳ Ｐゴシック" charset="0"/>
                <a:cs typeface="Arial" charset="0"/>
              </a:rPr>
              <a:t>EMMI-TUD</a:t>
            </a: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5701158" y="5791944"/>
            <a:ext cx="9445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smtClean="0">
                <a:solidFill>
                  <a:srgbClr val="808080"/>
                </a:solidFill>
                <a:ea typeface="ＭＳ Ｐゴシック" charset="0"/>
                <a:cs typeface="Arial" charset="0"/>
              </a:rPr>
              <a:t>Chalmers</a:t>
            </a:r>
          </a:p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smtClean="0">
                <a:solidFill>
                  <a:srgbClr val="808080"/>
                </a:solidFill>
                <a:ea typeface="ＭＳ Ｐゴシック" charset="0"/>
                <a:cs typeface="Arial" charset="0"/>
              </a:rPr>
              <a:t>Lund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6844158" y="5868144"/>
            <a:ext cx="776288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smtClean="0">
                <a:solidFill>
                  <a:srgbClr val="808080"/>
                </a:solidFill>
                <a:ea typeface="ＭＳ Ｐゴシック" charset="0"/>
                <a:cs typeface="Arial" charset="0"/>
              </a:rPr>
              <a:t>CFNUL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7907783" y="5791944"/>
            <a:ext cx="1128713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smtClean="0">
                <a:solidFill>
                  <a:srgbClr val="808080"/>
                </a:solidFill>
                <a:ea typeface="ＭＳ Ｐゴシック" charset="0"/>
                <a:cs typeface="Arial" charset="0"/>
              </a:rPr>
              <a:t>JINR - NRC</a:t>
            </a:r>
          </a:p>
        </p:txBody>
      </p:sp>
    </p:spTree>
    <p:extLst>
      <p:ext uri="{BB962C8B-B14F-4D97-AF65-F5344CB8AC3E}">
        <p14:creationId xmlns:p14="http://schemas.microsoft.com/office/powerpoint/2010/main" val="358720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3744416" cy="280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0013"/>
            <a:ext cx="8382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04800" y="685800"/>
            <a:ext cx="8686800" cy="1588"/>
          </a:xfrm>
          <a:prstGeom prst="line">
            <a:avLst/>
          </a:prstGeom>
          <a:noFill/>
          <a:ln w="2556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WenQuanYi Micro Hei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828800" y="228600"/>
            <a:ext cx="487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9pPr>
          </a:lstStyle>
          <a:p>
            <a:pPr algn="ctr" defTabSz="449263">
              <a:spcBef>
                <a:spcPts val="1000"/>
              </a:spcBef>
              <a:buSzPct val="100000"/>
            </a:pPr>
            <a:r>
              <a:rPr lang="es-ES" sz="1600" smtClean="0">
                <a:solidFill>
                  <a:srgbClr val="990033"/>
                </a:solidFill>
                <a:latin typeface="Arial" charset="0"/>
                <a:cs typeface="Arial" charset="0"/>
              </a:rPr>
              <a:t>CALIFA a calorimeter for R3B@FAIR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0113"/>
            <a:ext cx="1295400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914400" y="6705600"/>
            <a:ext cx="7924800" cy="1588"/>
          </a:xfrm>
          <a:prstGeom prst="line">
            <a:avLst/>
          </a:prstGeom>
          <a:noFill/>
          <a:ln w="15840">
            <a:solidFill>
              <a:srgbClr val="96969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WenQuanYi Micro Hei" charset="0"/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9128" y="784009"/>
            <a:ext cx="9134872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9pPr>
          </a:lstStyle>
          <a:p>
            <a:pPr algn="ctr" defTabSz="449263">
              <a:spcBef>
                <a:spcPts val="1000"/>
              </a:spcBef>
              <a:buSzPct val="100000"/>
            </a:pPr>
            <a:r>
              <a:rPr lang="es-ES" sz="1600" b="1" dirty="0" err="1" smtClean="0">
                <a:latin typeface="Arial" charset="0"/>
                <a:cs typeface="Arial" charset="0"/>
              </a:rPr>
              <a:t>CAL</a:t>
            </a:r>
            <a:r>
              <a:rPr lang="es-ES" sz="1600" dirty="0" err="1" smtClean="0">
                <a:latin typeface="Arial" charset="0"/>
                <a:cs typeface="Arial" charset="0"/>
              </a:rPr>
              <a:t>orimeter</a:t>
            </a:r>
            <a:r>
              <a:rPr lang="es-ES" sz="1600" dirty="0" smtClean="0">
                <a:latin typeface="Arial" charset="0"/>
                <a:cs typeface="Arial" charset="0"/>
              </a:rPr>
              <a:t> </a:t>
            </a:r>
            <a:r>
              <a:rPr lang="es-ES" sz="1600" dirty="0" err="1" smtClean="0">
                <a:latin typeface="Arial" charset="0"/>
                <a:cs typeface="Arial" charset="0"/>
              </a:rPr>
              <a:t>for</a:t>
            </a:r>
            <a:r>
              <a:rPr lang="es-ES" sz="1600" dirty="0" smtClean="0">
                <a:latin typeface="Arial" charset="0"/>
                <a:cs typeface="Arial" charset="0"/>
              </a:rPr>
              <a:t> </a:t>
            </a:r>
            <a:r>
              <a:rPr lang="es-ES" sz="1600" b="1" dirty="0" smtClean="0">
                <a:latin typeface="Arial" charset="0"/>
                <a:cs typeface="Arial" charset="0"/>
              </a:rPr>
              <a:t>I</a:t>
            </a:r>
            <a:r>
              <a:rPr lang="es-ES" sz="1600" dirty="0" smtClean="0">
                <a:latin typeface="Arial" charset="0"/>
                <a:cs typeface="Arial" charset="0"/>
              </a:rPr>
              <a:t>n </a:t>
            </a:r>
            <a:r>
              <a:rPr lang="es-ES" sz="1600" b="1" dirty="0" smtClean="0">
                <a:latin typeface="Arial" charset="0"/>
                <a:cs typeface="Arial" charset="0"/>
              </a:rPr>
              <a:t>F</a:t>
            </a:r>
            <a:r>
              <a:rPr lang="es-ES" sz="1600" dirty="0" smtClean="0">
                <a:latin typeface="Arial" charset="0"/>
                <a:cs typeface="Arial" charset="0"/>
              </a:rPr>
              <a:t>light </a:t>
            </a:r>
            <a:r>
              <a:rPr lang="es-ES" sz="1600" dirty="0" err="1" smtClean="0">
                <a:latin typeface="Arial" charset="0"/>
                <a:cs typeface="Arial" charset="0"/>
              </a:rPr>
              <a:t>detection</a:t>
            </a:r>
            <a:r>
              <a:rPr lang="es-ES" sz="1600" dirty="0" smtClean="0">
                <a:latin typeface="Arial" charset="0"/>
                <a:cs typeface="Arial" charset="0"/>
              </a:rPr>
              <a:t>  of </a:t>
            </a:r>
            <a:r>
              <a:rPr lang="es-ES" sz="1600" dirty="0" smtClean="0">
                <a:latin typeface="Symbol" charset="0"/>
              </a:rPr>
              <a:t></a:t>
            </a:r>
            <a:r>
              <a:rPr lang="es-ES" sz="1600" dirty="0">
                <a:latin typeface="Arial" charset="0"/>
                <a:cs typeface="Arial" charset="0"/>
              </a:rPr>
              <a:t> </a:t>
            </a:r>
            <a:r>
              <a:rPr lang="es-ES" sz="1600" dirty="0" err="1" smtClean="0">
                <a:latin typeface="Arial" charset="0"/>
                <a:cs typeface="Arial" charset="0"/>
              </a:rPr>
              <a:t>rays</a:t>
            </a:r>
            <a:r>
              <a:rPr lang="es-ES" sz="1600" dirty="0" smtClean="0">
                <a:latin typeface="Arial" charset="0"/>
                <a:cs typeface="Arial" charset="0"/>
              </a:rPr>
              <a:t> and light </a:t>
            </a:r>
            <a:r>
              <a:rPr lang="es-ES" sz="1600" dirty="0" err="1" smtClean="0">
                <a:latin typeface="Arial" charset="0"/>
                <a:cs typeface="Arial" charset="0"/>
              </a:rPr>
              <a:t>charged</a:t>
            </a:r>
            <a:r>
              <a:rPr lang="es-ES" sz="1600" dirty="0" smtClean="0">
                <a:latin typeface="Arial" charset="0"/>
                <a:cs typeface="Arial" charset="0"/>
              </a:rPr>
              <a:t> </a:t>
            </a:r>
            <a:r>
              <a:rPr lang="es-ES" sz="1600" dirty="0" err="1" smtClean="0">
                <a:latin typeface="Arial" charset="0"/>
                <a:cs typeface="Arial" charset="0"/>
              </a:rPr>
              <a:t>p</a:t>
            </a:r>
            <a:r>
              <a:rPr lang="es-ES" sz="1600" b="1" dirty="0" err="1" smtClean="0">
                <a:latin typeface="Arial" charset="0"/>
                <a:cs typeface="Arial" charset="0"/>
              </a:rPr>
              <a:t>A</a:t>
            </a:r>
            <a:r>
              <a:rPr lang="es-ES" sz="1600" dirty="0" err="1" smtClean="0">
                <a:latin typeface="Arial" charset="0"/>
                <a:cs typeface="Arial" charset="0"/>
              </a:rPr>
              <a:t>rticles</a:t>
            </a:r>
            <a:endParaRPr lang="es-ES" sz="1600" dirty="0" smtClean="0">
              <a:latin typeface="Arial" charset="0"/>
              <a:cs typeface="Arial" charset="0"/>
            </a:endParaRPr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H="1">
            <a:off x="3121025" y="2133600"/>
            <a:ext cx="539750" cy="381000"/>
          </a:xfrm>
          <a:prstGeom prst="line">
            <a:avLst/>
          </a:prstGeom>
          <a:noFill/>
          <a:ln w="1908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WenQuanYi Micro Hei" charset="0"/>
            </a:endParaRPr>
          </a:p>
        </p:txBody>
      </p:sp>
      <p:graphicFrame>
        <p:nvGraphicFramePr>
          <p:cNvPr id="4106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114091"/>
              </p:ext>
            </p:extLst>
          </p:nvPr>
        </p:nvGraphicFramePr>
        <p:xfrm>
          <a:off x="2108348" y="1622673"/>
          <a:ext cx="5487988" cy="2205040"/>
        </p:xfrm>
        <a:graphic>
          <a:graphicData uri="http://schemas.openxmlformats.org/drawingml/2006/table">
            <a:tbl>
              <a:tblPr/>
              <a:tblGrid>
                <a:gridCol w="2555875"/>
                <a:gridCol w="2932113"/>
              </a:tblGrid>
              <a:tr h="29686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Intrinsic photopeak efficiency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40% (up to Eg=15 MeV projectile frame)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48418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Gamma sum energy resolution  </a:t>
                      </a: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ＭＳ Ｐゴシック" charset="0"/>
                          <a:cs typeface="WenQuanYi Micro Hei" charset="0"/>
                        </a:rPr>
                        <a:t></a:t>
                      </a: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(E</a:t>
                      </a:r>
                      <a:r>
                        <a:rPr kumimoji="0" lang="es-E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ＭＳ Ｐゴシック" charset="0"/>
                          <a:cs typeface="WenQuanYi Micro Hei" charset="0"/>
                        </a:rPr>
                        <a:t></a:t>
                      </a: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sum)/&lt;(E</a:t>
                      </a:r>
                      <a:r>
                        <a:rPr kumimoji="0" lang="es-E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ＭＳ Ｐゴシック" charset="0"/>
                          <a:cs typeface="WenQuanYi Micro Hei" charset="0"/>
                        </a:rPr>
                        <a:t></a:t>
                      </a: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sum)&gt; 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 &lt; 10%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for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 5 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ＭＳ Ｐゴシック" charset="0"/>
                          <a:cs typeface="WenQuanYi Micro Hei" charset="0"/>
                        </a:rPr>
                        <a:t>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rays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 of 3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MeV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Micro Hei" charset="0"/>
                      </a:endParaRP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Calorimeter for high energy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Light charged particles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Up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to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 320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MeV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 in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lab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system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Micro Hei" charset="0"/>
                      </a:endParaRP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Gamma energy resolution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~5-6% (FWHM at E</a:t>
                      </a: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ＭＳ Ｐゴシック" charset="0"/>
                          <a:cs typeface="WenQuanYi Micro Hei" charset="0"/>
                        </a:rPr>
                        <a:t></a:t>
                      </a: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=1 MeV)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Light charged particles resolution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~2%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Proton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 - 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ＭＳ Ｐゴシック" charset="0"/>
                          <a:cs typeface="WenQuanYi Micro Hei" charset="0"/>
                        </a:rPr>
                        <a:t>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ray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separation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 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For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 1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to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 30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MeV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Micro Hei" charset="0"/>
                      </a:endParaRP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716236" y="2689473"/>
            <a:ext cx="363537" cy="1171575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eaVert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9pPr>
          </a:lstStyle>
          <a:p>
            <a:pPr defTabSz="449263">
              <a:spcBef>
                <a:spcPts val="750"/>
              </a:spcBef>
              <a:buSzPct val="100000"/>
            </a:pPr>
            <a:r>
              <a:rPr lang="es-ES" sz="12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Spectrometer</a:t>
            </a:r>
          </a:p>
        </p:txBody>
      </p:sp>
      <p:sp>
        <p:nvSpPr>
          <p:cNvPr id="4121" name="Rectangle 25"/>
          <p:cNvSpPr>
            <a:spLocks noChangeArrowheads="1"/>
          </p:cNvSpPr>
          <p:nvPr/>
        </p:nvSpPr>
        <p:spPr bwMode="auto">
          <a:xfrm>
            <a:off x="1907704" y="1196752"/>
            <a:ext cx="5529376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3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b="1" dirty="0" smtClean="0">
                <a:latin typeface="Wingdings" charset="0"/>
                <a:ea typeface="ＭＳ Ｐゴシック" charset="0"/>
                <a:cs typeface="Arial" charset="0"/>
              </a:rPr>
              <a:t></a:t>
            </a:r>
            <a:r>
              <a:rPr lang="es-ES" sz="1400" b="1" dirty="0" smtClean="0">
                <a:ea typeface="ＭＳ Ｐゴシック" charset="0"/>
                <a:cs typeface="Arial" charset="0"/>
              </a:rPr>
              <a:t> </a:t>
            </a:r>
            <a:r>
              <a:rPr lang="es-ES" sz="1400" b="1" dirty="0" err="1" smtClean="0">
                <a:ea typeface="ＭＳ Ｐゴシック" charset="0"/>
                <a:cs typeface="Arial" charset="0"/>
              </a:rPr>
              <a:t>Huge</a:t>
            </a:r>
            <a:r>
              <a:rPr lang="es-ES" sz="1400" b="1" dirty="0" smtClean="0">
                <a:ea typeface="ＭＳ Ｐゴシック" charset="0"/>
                <a:cs typeface="Arial" charset="0"/>
              </a:rPr>
              <a:t> </a:t>
            </a:r>
            <a:r>
              <a:rPr lang="es-ES" sz="1400" b="1" dirty="0" err="1" smtClean="0">
                <a:ea typeface="ＭＳ Ｐゴシック" charset="0"/>
                <a:cs typeface="Arial" charset="0"/>
              </a:rPr>
              <a:t>dynamic</a:t>
            </a:r>
            <a:r>
              <a:rPr lang="es-ES" sz="1400" b="1" dirty="0" smtClean="0">
                <a:ea typeface="ＭＳ Ｐゴシック" charset="0"/>
                <a:cs typeface="Arial" charset="0"/>
              </a:rPr>
              <a:t> </a:t>
            </a:r>
            <a:r>
              <a:rPr lang="es-ES" sz="1400" b="1" dirty="0" err="1" smtClean="0">
                <a:ea typeface="ＭＳ Ｐゴシック" charset="0"/>
                <a:cs typeface="Arial" charset="0"/>
              </a:rPr>
              <a:t>range</a:t>
            </a:r>
            <a:r>
              <a:rPr lang="es-ES" sz="1400" b="1" dirty="0" smtClean="0">
                <a:ea typeface="ＭＳ Ｐゴシック" charset="0"/>
                <a:cs typeface="Arial" charset="0"/>
              </a:rPr>
              <a:t>  (</a:t>
            </a:r>
            <a:r>
              <a:rPr lang="es-ES" sz="1400" b="1" dirty="0" smtClean="0">
                <a:latin typeface="Symbol" charset="0"/>
                <a:ea typeface="ＭＳ Ｐゴシック" charset="0"/>
                <a:cs typeface="Arial" charset="0"/>
              </a:rPr>
              <a:t></a:t>
            </a:r>
            <a:r>
              <a:rPr lang="es-ES" sz="1400" b="1" dirty="0" smtClean="0">
                <a:ea typeface="ＭＳ Ｐゴシック" charset="0"/>
                <a:cs typeface="Arial" charset="0"/>
              </a:rPr>
              <a:t>  100 </a:t>
            </a:r>
            <a:r>
              <a:rPr lang="es-ES" sz="1400" b="1" dirty="0" err="1" smtClean="0">
                <a:ea typeface="ＭＳ Ｐゴシック" charset="0"/>
                <a:cs typeface="Arial" charset="0"/>
              </a:rPr>
              <a:t>keV</a:t>
            </a:r>
            <a:r>
              <a:rPr lang="es-ES" sz="1400" b="1" dirty="0" smtClean="0">
                <a:ea typeface="ＭＳ Ｐゴシック" charset="0"/>
                <a:cs typeface="Arial" charset="0"/>
              </a:rPr>
              <a:t> - 20 </a:t>
            </a:r>
            <a:r>
              <a:rPr lang="es-ES" sz="1400" b="1" dirty="0" err="1" smtClean="0">
                <a:ea typeface="ＭＳ Ｐゴシック" charset="0"/>
                <a:cs typeface="Arial" charset="0"/>
              </a:rPr>
              <a:t>MeV</a:t>
            </a:r>
            <a:r>
              <a:rPr lang="es-ES" sz="1400" b="1" dirty="0" smtClean="0">
                <a:ea typeface="ＭＳ Ｐゴシック" charset="0"/>
                <a:cs typeface="Arial" charset="0"/>
              </a:rPr>
              <a:t> and  p 1-320 </a:t>
            </a:r>
            <a:r>
              <a:rPr lang="es-ES" sz="1400" b="1" dirty="0" err="1" smtClean="0">
                <a:ea typeface="ＭＳ Ｐゴシック" charset="0"/>
                <a:cs typeface="Arial" charset="0"/>
              </a:rPr>
              <a:t>MeV</a:t>
            </a:r>
            <a:r>
              <a:rPr lang="es-ES" sz="1400" b="1" dirty="0" smtClean="0">
                <a:ea typeface="ＭＳ Ｐゴシック" charset="0"/>
                <a:cs typeface="Arial" charset="0"/>
              </a:rPr>
              <a:t>)</a:t>
            </a:r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1716236" y="1624261"/>
            <a:ext cx="363537" cy="1116012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eaVert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9pPr>
          </a:lstStyle>
          <a:p>
            <a:pPr defTabSz="449263">
              <a:spcBef>
                <a:spcPts val="750"/>
              </a:spcBef>
              <a:buSzPct val="100000"/>
            </a:pPr>
            <a:r>
              <a:rPr lang="es-ES" sz="12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Calorimetrer</a:t>
            </a:r>
          </a:p>
        </p:txBody>
      </p:sp>
      <p:sp>
        <p:nvSpPr>
          <p:cNvPr id="4123" name="Rectangle 27"/>
          <p:cNvSpPr>
            <a:spLocks noChangeArrowheads="1"/>
          </p:cNvSpPr>
          <p:nvPr/>
        </p:nvSpPr>
        <p:spPr bwMode="auto">
          <a:xfrm>
            <a:off x="323528" y="4653136"/>
            <a:ext cx="4876800" cy="160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80808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The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detector </a:t>
            </a: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is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splited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into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a </a:t>
            </a:r>
            <a:r>
              <a:rPr lang="es-ES" sz="1400" b="1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Barrel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(</a:t>
            </a: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backward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 </a:t>
            </a:r>
          </a:p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angles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) and a </a:t>
            </a:r>
            <a:r>
              <a:rPr lang="es-ES" sz="1400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Forward </a:t>
            </a:r>
            <a:r>
              <a:rPr lang="es-ES" sz="1400" b="1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Endcap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(forward </a:t>
            </a: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angles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)</a:t>
            </a:r>
          </a:p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z="1400" dirty="0" smtClean="0">
              <a:solidFill>
                <a:srgbClr val="000000"/>
              </a:solidFill>
              <a:ea typeface="ＭＳ Ｐゴシック" charset="0"/>
              <a:cs typeface="Arial" charset="0"/>
            </a:endParaRPr>
          </a:p>
          <a:p>
            <a:pPr defTabSz="449263">
              <a:buClr>
                <a:srgbClr val="80808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The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technical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design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for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the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Barrel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was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submited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</a:p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(TDR Nov 2011)</a:t>
            </a:r>
            <a:r>
              <a:rPr lang="es-ES" sz="1400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for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dirty="0" err="1">
                <a:solidFill>
                  <a:srgbClr val="000000"/>
                </a:solidFill>
                <a:ea typeface="ＭＳ Ｐゴシック" charset="0"/>
                <a:cs typeface="Arial" charset="0"/>
              </a:rPr>
              <a:t>t</a:t>
            </a: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he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Forward </a:t>
            </a: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Endcap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design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is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expected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for</a:t>
            </a: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2014</a:t>
            </a:r>
          </a:p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28215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32856"/>
            <a:ext cx="35814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0013"/>
            <a:ext cx="8382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304800" y="685800"/>
            <a:ext cx="8686800" cy="1588"/>
          </a:xfrm>
          <a:prstGeom prst="line">
            <a:avLst/>
          </a:prstGeom>
          <a:noFill/>
          <a:ln w="2556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WenQuanYi Micro Hei" charset="0"/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828800" y="228600"/>
            <a:ext cx="487680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9pPr>
          </a:lstStyle>
          <a:p>
            <a:pPr algn="ctr" defTabSz="449263">
              <a:spcBef>
                <a:spcPts val="1000"/>
              </a:spcBef>
              <a:buSzPct val="100000"/>
            </a:pPr>
            <a:r>
              <a:rPr lang="es-ES" sz="1600" dirty="0" smtClean="0">
                <a:solidFill>
                  <a:srgbClr val="990033"/>
                </a:solidFill>
                <a:latin typeface="Arial" charset="0"/>
                <a:cs typeface="Arial" charset="0"/>
              </a:rPr>
              <a:t>CALIFA BARREL &amp; </a:t>
            </a:r>
            <a:r>
              <a:rPr lang="es-ES" sz="1600" dirty="0">
                <a:solidFill>
                  <a:srgbClr val="990033"/>
                </a:solidFill>
                <a:latin typeface="Arial" charset="0"/>
                <a:cs typeface="Arial" charset="0"/>
              </a:rPr>
              <a:t>Forward </a:t>
            </a:r>
            <a:r>
              <a:rPr lang="es-ES" sz="1600" dirty="0" err="1">
                <a:solidFill>
                  <a:srgbClr val="990033"/>
                </a:solidFill>
                <a:latin typeface="Arial" charset="0"/>
                <a:cs typeface="Arial" charset="0"/>
              </a:rPr>
              <a:t>Endcap</a:t>
            </a:r>
            <a:endParaRPr lang="es-ES" sz="1600" dirty="0" smtClean="0">
              <a:solidFill>
                <a:srgbClr val="990033"/>
              </a:solidFill>
              <a:latin typeface="Arial" charset="0"/>
              <a:cs typeface="Arial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0113"/>
            <a:ext cx="1295400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914400" y="6705600"/>
            <a:ext cx="7924800" cy="1588"/>
          </a:xfrm>
          <a:prstGeom prst="line">
            <a:avLst/>
          </a:prstGeom>
          <a:noFill/>
          <a:ln w="15840">
            <a:solidFill>
              <a:srgbClr val="96969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WenQuanYi Micro Hei" charset="0"/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7239000" y="6461125"/>
            <a:ext cx="16764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WenQuanYi Micro Hei" charset="0"/>
              </a:defRPr>
            </a:lvl9pPr>
          </a:lstStyle>
          <a:p>
            <a:pPr defTabSz="449263">
              <a:spcBef>
                <a:spcPts val="625"/>
              </a:spcBef>
              <a:buSzPct val="100000"/>
            </a:pPr>
            <a:r>
              <a:rPr lang="es-ES" sz="1000" smtClean="0">
                <a:solidFill>
                  <a:srgbClr val="808080"/>
                </a:solidFill>
                <a:latin typeface="Verdana" charset="0"/>
              </a:rPr>
              <a:t>CALIFA Working Group</a:t>
            </a: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H="1">
            <a:off x="4113213" y="1906588"/>
            <a:ext cx="539750" cy="381000"/>
          </a:xfrm>
          <a:prstGeom prst="line">
            <a:avLst/>
          </a:prstGeom>
          <a:noFill/>
          <a:ln w="1908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WenQuanYi Micro Hei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3131840" y="1371600"/>
            <a:ext cx="3276600" cy="520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ts val="875"/>
              </a:spcBef>
              <a:buClr>
                <a:srgbClr val="660033"/>
              </a:buClr>
              <a:buSzPct val="100000"/>
              <a:buFont typeface="Wingdings" charset="0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dirty="0" smtClean="0">
                <a:solidFill>
                  <a:srgbClr val="660033"/>
                </a:solidFill>
                <a:ea typeface="ＭＳ Ｐゴシック" charset="0"/>
                <a:cs typeface="Arial" charset="0"/>
              </a:rPr>
              <a:t> Long </a:t>
            </a:r>
            <a:r>
              <a:rPr lang="es-ES" sz="1400" dirty="0" err="1" smtClean="0">
                <a:solidFill>
                  <a:srgbClr val="660033"/>
                </a:solidFill>
                <a:ea typeface="ＭＳ Ｐゴシック" charset="0"/>
                <a:cs typeface="Arial" charset="0"/>
              </a:rPr>
              <a:t>CsI</a:t>
            </a:r>
            <a:r>
              <a:rPr lang="es-ES" sz="1400" dirty="0" smtClean="0">
                <a:solidFill>
                  <a:srgbClr val="660033"/>
                </a:solidFill>
                <a:ea typeface="ＭＳ Ｐゴシック" charset="0"/>
                <a:cs typeface="Arial" charset="0"/>
              </a:rPr>
              <a:t>(Tl) </a:t>
            </a:r>
            <a:r>
              <a:rPr lang="es-ES" sz="1400" dirty="0" err="1" smtClean="0">
                <a:solidFill>
                  <a:srgbClr val="660033"/>
                </a:solidFill>
                <a:ea typeface="ＭＳ Ｐゴシック" charset="0"/>
                <a:cs typeface="Arial" charset="0"/>
              </a:rPr>
              <a:t>crystals</a:t>
            </a:r>
            <a:r>
              <a:rPr lang="es-ES" sz="1400" dirty="0" smtClean="0">
                <a:solidFill>
                  <a:srgbClr val="660033"/>
                </a:solidFill>
                <a:ea typeface="ＭＳ Ｐゴシック" charset="0"/>
                <a:cs typeface="Arial" charset="0"/>
              </a:rPr>
              <a:t> + </a:t>
            </a:r>
            <a:r>
              <a:rPr lang="es-ES" sz="1400" dirty="0" err="1" smtClean="0">
                <a:solidFill>
                  <a:srgbClr val="660033"/>
                </a:solidFill>
                <a:ea typeface="ＭＳ Ｐゴシック" charset="0"/>
                <a:cs typeface="Arial" charset="0"/>
              </a:rPr>
              <a:t>Large</a:t>
            </a:r>
            <a:r>
              <a:rPr lang="es-ES" sz="1400" dirty="0" smtClean="0">
                <a:solidFill>
                  <a:srgbClr val="660033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dirty="0" err="1" smtClean="0">
                <a:solidFill>
                  <a:srgbClr val="660033"/>
                </a:solidFill>
                <a:ea typeface="ＭＳ Ｐゴシック" charset="0"/>
                <a:cs typeface="Arial" charset="0"/>
              </a:rPr>
              <a:t>Area</a:t>
            </a:r>
            <a:r>
              <a:rPr lang="es-ES" sz="1400" dirty="0" smtClean="0">
                <a:solidFill>
                  <a:srgbClr val="660033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dirty="0" err="1" smtClean="0">
                <a:solidFill>
                  <a:srgbClr val="660033"/>
                </a:solidFill>
                <a:ea typeface="ＭＳ Ｐゴシック" charset="0"/>
                <a:cs typeface="Arial" charset="0"/>
              </a:rPr>
              <a:t>Avalanche</a:t>
            </a:r>
            <a:r>
              <a:rPr lang="es-ES" sz="1400" dirty="0" smtClean="0">
                <a:solidFill>
                  <a:srgbClr val="660033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dirty="0" err="1" smtClean="0">
                <a:solidFill>
                  <a:srgbClr val="660033"/>
                </a:solidFill>
                <a:ea typeface="ＭＳ Ｐゴシック" charset="0"/>
                <a:cs typeface="Arial" charset="0"/>
              </a:rPr>
              <a:t>Photodiodes</a:t>
            </a:r>
            <a:r>
              <a:rPr lang="es-ES" sz="1400" dirty="0" smtClean="0">
                <a:solidFill>
                  <a:srgbClr val="660033"/>
                </a:solidFill>
                <a:ea typeface="ＭＳ Ｐゴシック" charset="0"/>
                <a:cs typeface="Arial" charset="0"/>
              </a:rPr>
              <a:t> (LAAPD)</a:t>
            </a: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2139950" cy="15303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5132" name="Group 12"/>
          <p:cNvGraphicFramePr>
            <a:graphicFrameLocks noGrp="1"/>
          </p:cNvGraphicFramePr>
          <p:nvPr/>
        </p:nvGraphicFramePr>
        <p:xfrm>
          <a:off x="692150" y="2971800"/>
          <a:ext cx="2163763" cy="1519917"/>
        </p:xfrm>
        <a:graphic>
          <a:graphicData uri="http://schemas.openxmlformats.org/drawingml/2006/table">
            <a:tbl>
              <a:tblPr/>
              <a:tblGrid>
                <a:gridCol w="1123950"/>
                <a:gridCol w="1039813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Inner radius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30 cm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N of crystals 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1952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Crystal geom.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11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67151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Crystal Volume/ weight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285 000  cm</a:t>
                      </a:r>
                      <a:r>
                        <a:rPr kumimoji="0" lang="es-E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3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/ 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1300 kg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62000"/>
            <a:ext cx="2133600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03736"/>
            <a:ext cx="23622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5334000" y="4058394"/>
            <a:ext cx="36576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ts val="875"/>
              </a:spcBef>
              <a:buClr>
                <a:srgbClr val="660033"/>
              </a:buClr>
              <a:buSzPct val="100000"/>
              <a:buFont typeface="Wingdings" charset="0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dirty="0" smtClean="0">
                <a:solidFill>
                  <a:srgbClr val="660033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dirty="0" err="1" smtClean="0">
                <a:solidFill>
                  <a:srgbClr val="660033"/>
                </a:solidFill>
                <a:ea typeface="ＭＳ Ｐゴシック" charset="0"/>
                <a:cs typeface="Arial" charset="0"/>
              </a:rPr>
              <a:t>Dedicated</a:t>
            </a:r>
            <a:r>
              <a:rPr lang="es-ES" sz="1400" dirty="0" smtClean="0">
                <a:solidFill>
                  <a:srgbClr val="660033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dirty="0" err="1" smtClean="0">
                <a:solidFill>
                  <a:srgbClr val="660033"/>
                </a:solidFill>
                <a:ea typeface="ＭＳ Ｐゴシック" charset="0"/>
                <a:cs typeface="Arial" charset="0"/>
              </a:rPr>
              <a:t>electronics</a:t>
            </a:r>
            <a:r>
              <a:rPr lang="es-ES" sz="1400" dirty="0" smtClean="0">
                <a:solidFill>
                  <a:srgbClr val="660033"/>
                </a:solidFill>
                <a:ea typeface="ＭＳ Ｐゴシック" charset="0"/>
                <a:cs typeface="Arial" charset="0"/>
              </a:rPr>
              <a:t> (</a:t>
            </a:r>
            <a:r>
              <a:rPr lang="es-ES" sz="1400" dirty="0" err="1" smtClean="0">
                <a:solidFill>
                  <a:srgbClr val="660033"/>
                </a:solidFill>
                <a:ea typeface="ＭＳ Ｐゴシック" charset="0"/>
                <a:cs typeface="Arial" charset="0"/>
              </a:rPr>
              <a:t>analogue</a:t>
            </a:r>
            <a:r>
              <a:rPr lang="es-ES" sz="1400" dirty="0" smtClean="0">
                <a:solidFill>
                  <a:srgbClr val="660033"/>
                </a:solidFill>
                <a:ea typeface="ＭＳ Ｐゴシック" charset="0"/>
                <a:cs typeface="Arial" charset="0"/>
              </a:rPr>
              <a:t> + digital)</a:t>
            </a:r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79512" y="886794"/>
            <a:ext cx="5472608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TDR </a:t>
            </a:r>
            <a:r>
              <a:rPr lang="es-ES" sz="1400" b="1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for</a:t>
            </a:r>
            <a:r>
              <a:rPr lang="es-ES" sz="1400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b="1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Barrel</a:t>
            </a:r>
            <a:r>
              <a:rPr lang="es-ES" sz="1400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b="1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approved</a:t>
            </a:r>
            <a:r>
              <a:rPr lang="es-ES" sz="1400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b="1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by</a:t>
            </a:r>
            <a:r>
              <a:rPr lang="es-ES" sz="1400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FAIR </a:t>
            </a:r>
            <a:r>
              <a:rPr lang="es-ES" sz="1400" b="1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management</a:t>
            </a:r>
            <a:r>
              <a:rPr lang="es-ES" sz="1400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b="1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January</a:t>
            </a:r>
            <a:r>
              <a:rPr lang="es-ES" sz="1400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2013 </a:t>
            </a: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762" y="4653136"/>
            <a:ext cx="2047875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26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548313"/>
              </p:ext>
            </p:extLst>
          </p:nvPr>
        </p:nvGraphicFramePr>
        <p:xfrm>
          <a:off x="5936629" y="4653136"/>
          <a:ext cx="2163763" cy="1278391"/>
        </p:xfrm>
        <a:graphic>
          <a:graphicData uri="http://schemas.openxmlformats.org/drawingml/2006/table">
            <a:tbl>
              <a:tblPr/>
              <a:tblGrid>
                <a:gridCol w="1123950"/>
                <a:gridCol w="1039813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N of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crystals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 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750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Crystal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geom.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Micro Hei" charset="0"/>
                      </a:endParaRP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15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Tot. Crystal Volume/ weight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Micro Hei" charset="0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110000 cm</a:t>
                      </a:r>
                      <a:r>
                        <a:rPr kumimoji="0" lang="es-E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3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/ 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WenQuanYi Micro Hei" charset="0"/>
                        </a:rPr>
                        <a:t>  560 kg</a:t>
                      </a:r>
                    </a:p>
                  </a:txBody>
                  <a:tcPr marL="90000" marR="90000" marT="7689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323528" y="5212556"/>
            <a:ext cx="4191000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R&amp;D </a:t>
            </a:r>
            <a:r>
              <a:rPr lang="es-ES" sz="1400" b="1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work</a:t>
            </a:r>
            <a:r>
              <a:rPr lang="es-ES" sz="1400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b="1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on</a:t>
            </a:r>
            <a:r>
              <a:rPr lang="es-ES" sz="1400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b="1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going</a:t>
            </a:r>
            <a:r>
              <a:rPr lang="es-ES" sz="1400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</a:p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b="1" dirty="0" smtClean="0">
                <a:solidFill>
                  <a:srgbClr val="000000"/>
                </a:solidFill>
                <a:latin typeface="Wingdings" charset="0"/>
                <a:ea typeface="ＭＳ Ｐゴシック" charset="0"/>
                <a:cs typeface="Arial" charset="0"/>
              </a:rPr>
              <a:t></a:t>
            </a:r>
            <a:r>
              <a:rPr lang="es-ES" sz="1400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TDR </a:t>
            </a:r>
            <a:r>
              <a:rPr lang="es-ES" sz="1400" b="1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for</a:t>
            </a:r>
            <a:r>
              <a:rPr lang="es-ES" sz="1400" b="1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forward </a:t>
            </a:r>
            <a:r>
              <a:rPr lang="es-ES" sz="1400" b="1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endcap</a:t>
            </a:r>
            <a:r>
              <a:rPr lang="es-ES" sz="1400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b="1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submission</a:t>
            </a:r>
            <a:r>
              <a:rPr lang="es-ES" sz="1400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b="1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expected</a:t>
            </a:r>
            <a:r>
              <a:rPr lang="es-ES" sz="1400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b="1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for</a:t>
            </a:r>
            <a:r>
              <a:rPr lang="es-ES" sz="1400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b="1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first</a:t>
            </a:r>
            <a:r>
              <a:rPr lang="es-ES" sz="1400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s-ES" sz="1400" b="1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half</a:t>
            </a:r>
            <a:r>
              <a:rPr lang="es-ES" sz="1400" b="1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30161595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88950"/>
            <a:ext cx="6877521" cy="838200"/>
          </a:xfrm>
        </p:spPr>
        <p:txBody>
          <a:bodyPr/>
          <a:lstStyle/>
          <a:p>
            <a:r>
              <a:rPr lang="en-US" altLang="de-DE" dirty="0" smtClean="0">
                <a:solidFill>
                  <a:srgbClr val="000000"/>
                </a:solidFill>
              </a:rPr>
              <a:t>CALIFA </a:t>
            </a:r>
            <a:r>
              <a:rPr lang="es-ES" dirty="0">
                <a:solidFill>
                  <a:srgbClr val="000000"/>
                </a:solidFill>
                <a:latin typeface="Symbol" charset="0"/>
                <a:ea typeface="ＭＳ Ｐゴシック" charset="0"/>
                <a:cs typeface="WenQuanYi Micro Hei" charset="0"/>
              </a:rPr>
              <a:t></a:t>
            </a:r>
            <a:r>
              <a:rPr lang="en-US" altLang="de-DE" dirty="0" smtClean="0">
                <a:solidFill>
                  <a:srgbClr val="000000"/>
                </a:solidFill>
              </a:rPr>
              <a:t>-ray Calorimeter, Spectrometer, charged particle detector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99992" y="5877272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9452" y="1628800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224" y="1520816"/>
            <a:ext cx="4246240" cy="3036629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Content Placeholder 3"/>
          <p:cNvSpPr>
            <a:spLocks noGrp="1"/>
          </p:cNvSpPr>
          <p:nvPr>
            <p:ph idx="1"/>
          </p:nvPr>
        </p:nvSpPr>
        <p:spPr>
          <a:xfrm>
            <a:off x="395536" y="4581128"/>
            <a:ext cx="6488393" cy="1368152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For more on CALIFA see talk of A. </a:t>
            </a:r>
            <a:r>
              <a:rPr lang="en-US" sz="2400" dirty="0" err="1" smtClean="0">
                <a:solidFill>
                  <a:srgbClr val="FF0000"/>
                </a:solidFill>
              </a:rPr>
              <a:t>Ignatov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t</a:t>
            </a:r>
            <a:r>
              <a:rPr lang="en-US" sz="2400" dirty="0" smtClean="0">
                <a:solidFill>
                  <a:srgbClr val="FF0000"/>
                </a:solidFill>
              </a:rPr>
              <a:t>omorrow (Friday 21</a:t>
            </a:r>
            <a:r>
              <a:rPr lang="en-US" sz="2400" baseline="30000" dirty="0" smtClean="0">
                <a:solidFill>
                  <a:srgbClr val="FF0000"/>
                </a:solidFill>
              </a:rPr>
              <a:t>st</a:t>
            </a:r>
            <a:r>
              <a:rPr lang="en-US" sz="2400" dirty="0" smtClean="0">
                <a:solidFill>
                  <a:srgbClr val="FF0000"/>
                </a:solidFill>
              </a:rPr>
              <a:t> @ 9:00)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7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88950"/>
            <a:ext cx="6877521" cy="838200"/>
          </a:xfrm>
        </p:spPr>
        <p:txBody>
          <a:bodyPr/>
          <a:lstStyle/>
          <a:p>
            <a:r>
              <a:rPr lang="en-US" altLang="de-DE" dirty="0" smtClean="0">
                <a:solidFill>
                  <a:srgbClr val="000000"/>
                </a:solidFill>
              </a:rPr>
              <a:t>Heavy-ion tracking detectors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99992" y="5877272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9452" y="1628800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251520" y="3501008"/>
            <a:ext cx="3456384" cy="1008111"/>
          </a:xfrm>
        </p:spPr>
        <p:txBody>
          <a:bodyPr/>
          <a:lstStyle/>
          <a:p>
            <a:r>
              <a:rPr lang="en-US" dirty="0" smtClean="0"/>
              <a:t>WG leader: </a:t>
            </a:r>
          </a:p>
          <a:p>
            <a:r>
              <a:rPr lang="en-US" dirty="0"/>
              <a:t>S. Paschalis, R. </a:t>
            </a:r>
            <a:r>
              <a:rPr lang="en-US" dirty="0" err="1" smtClean="0"/>
              <a:t>Gernha</a:t>
            </a:r>
            <a:r>
              <a:rPr lang="en-US" dirty="0" err="1"/>
              <a:t>ü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84784"/>
            <a:ext cx="4824536" cy="36166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Content Placeholder 3"/>
          <p:cNvSpPr txBox="1">
            <a:spLocks/>
          </p:cNvSpPr>
          <p:nvPr/>
        </p:nvSpPr>
        <p:spPr bwMode="auto">
          <a:xfrm>
            <a:off x="251520" y="5085184"/>
            <a:ext cx="648839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>
                <a:solidFill>
                  <a:srgbClr val="FF0000"/>
                </a:solidFill>
              </a:rPr>
              <a:t>More details on tracking detectors were given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by J. Johansen earlier today @ 15:00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03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88950"/>
            <a:ext cx="6877521" cy="838200"/>
          </a:xfrm>
        </p:spPr>
        <p:txBody>
          <a:bodyPr/>
          <a:lstStyle/>
          <a:p>
            <a:r>
              <a:rPr lang="en-US" altLang="de-DE" dirty="0" smtClean="0">
                <a:solidFill>
                  <a:srgbClr val="000000"/>
                </a:solidFill>
              </a:rPr>
              <a:t>Active Target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99992" y="5877272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9452" y="1628800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251520" y="3501008"/>
            <a:ext cx="4464496" cy="1008111"/>
          </a:xfrm>
        </p:spPr>
        <p:txBody>
          <a:bodyPr/>
          <a:lstStyle/>
          <a:p>
            <a:r>
              <a:rPr lang="en-US" dirty="0" smtClean="0"/>
              <a:t>WG leader: </a:t>
            </a:r>
          </a:p>
          <a:p>
            <a:r>
              <a:rPr lang="en-US" dirty="0" smtClean="0"/>
              <a:t>P</a:t>
            </a:r>
            <a:r>
              <a:rPr lang="en-US" dirty="0"/>
              <a:t>. </a:t>
            </a:r>
            <a:r>
              <a:rPr lang="en-US" dirty="0" err="1"/>
              <a:t>Egelhof</a:t>
            </a:r>
            <a:r>
              <a:rPr lang="en-US" dirty="0"/>
              <a:t>, O. </a:t>
            </a:r>
            <a:r>
              <a:rPr lang="en-US" dirty="0" err="1"/>
              <a:t>Kiselev</a:t>
            </a:r>
            <a:r>
              <a:rPr lang="en-US" dirty="0"/>
              <a:t>, D. </a:t>
            </a:r>
            <a:r>
              <a:rPr lang="en-US" dirty="0" err="1"/>
              <a:t>Savran</a:t>
            </a:r>
            <a:r>
              <a:rPr lang="en-US" dirty="0"/>
              <a:t> </a:t>
            </a:r>
          </a:p>
          <a:p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51520" y="5949280"/>
            <a:ext cx="406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Slides by O. </a:t>
            </a:r>
            <a:r>
              <a:rPr lang="en-US" dirty="0" err="1" smtClean="0">
                <a:solidFill>
                  <a:prstClr val="black"/>
                </a:solidFill>
              </a:rPr>
              <a:t>Kiselev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Grafik 3" descr="Fotos_PSI_0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5" y="1490936"/>
            <a:ext cx="4104457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24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949529" cy="838200"/>
          </a:xfrm>
        </p:spPr>
        <p:txBody>
          <a:bodyPr/>
          <a:lstStyle/>
          <a:p>
            <a:r>
              <a:rPr lang="en-US" dirty="0" smtClean="0"/>
              <a:t>R</a:t>
            </a:r>
            <a:r>
              <a:rPr lang="en-US" baseline="30000" dirty="0" smtClean="0"/>
              <a:t>3</a:t>
            </a:r>
            <a:r>
              <a:rPr lang="en-US" dirty="0" smtClean="0"/>
              <a:t>B </a:t>
            </a:r>
            <a:br>
              <a:rPr lang="en-US" dirty="0" smtClean="0"/>
            </a:br>
            <a:r>
              <a:rPr lang="en-US" dirty="0" smtClean="0"/>
              <a:t>Reactions </a:t>
            </a:r>
            <a:r>
              <a:rPr lang="en-US" dirty="0"/>
              <a:t>with Relativistic Radioactive Beams </a:t>
            </a:r>
          </a:p>
        </p:txBody>
      </p:sp>
      <p:sp>
        <p:nvSpPr>
          <p:cNvPr id="5" name="Rectangle 4"/>
          <p:cNvSpPr/>
          <p:nvPr/>
        </p:nvSpPr>
        <p:spPr>
          <a:xfrm>
            <a:off x="4499992" y="5877272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9452" y="1628800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460472" cy="4767975"/>
          </a:xfrm>
        </p:spPr>
        <p:txBody>
          <a:bodyPr/>
          <a:lstStyle/>
          <a:p>
            <a:r>
              <a:rPr lang="en-US" sz="1600" b="1" dirty="0" smtClean="0"/>
              <a:t>Key Components: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1600" b="1" dirty="0" smtClean="0"/>
              <a:t>GLAD</a:t>
            </a:r>
            <a:r>
              <a:rPr lang="en-US" sz="1600" dirty="0" smtClean="0"/>
              <a:t>: large acceptance dipole magnet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1600" b="1" dirty="0" err="1" smtClean="0"/>
              <a:t>NeuLAND</a:t>
            </a:r>
            <a:r>
              <a:rPr lang="en-US" sz="1600" dirty="0" smtClean="0"/>
              <a:t>: Large area neutron detector (time-of-flight spectrometer)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1600" dirty="0" smtClean="0"/>
              <a:t>Target recoil detector: Si Tracker + CALIFA</a:t>
            </a:r>
          </a:p>
          <a:p>
            <a:pPr marL="701675" lvl="2" indent="-342900">
              <a:buFont typeface="Wingdings" charset="2"/>
              <a:buChar char="Ø"/>
            </a:pPr>
            <a:r>
              <a:rPr lang="en-US" sz="1600" b="1" dirty="0" smtClean="0"/>
              <a:t>CALIFA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s-ES" sz="1600" dirty="0" smtClean="0">
                <a:latin typeface="Arial"/>
                <a:ea typeface="ＭＳ Ｐゴシック" charset="0"/>
                <a:cs typeface="Arial"/>
              </a:rPr>
              <a:t>/p </a:t>
            </a:r>
            <a:r>
              <a:rPr lang="es-ES" sz="1600" dirty="0" err="1" smtClean="0">
                <a:latin typeface="Arial"/>
                <a:ea typeface="ＭＳ Ｐゴシック" charset="0"/>
                <a:cs typeface="Arial"/>
              </a:rPr>
              <a:t>Calorimeter-spectrometer</a:t>
            </a:r>
            <a:endParaRPr lang="es-ES" sz="1600" dirty="0" smtClean="0">
              <a:latin typeface="Arial"/>
              <a:ea typeface="ＭＳ Ｐゴシック" charset="0"/>
              <a:cs typeface="Arial"/>
            </a:endParaRPr>
          </a:p>
          <a:p>
            <a:pPr marL="701675" lvl="2" indent="-342900">
              <a:buFont typeface="Wingdings" charset="2"/>
              <a:buChar char="Ø"/>
            </a:pPr>
            <a:r>
              <a:rPr lang="es-ES" sz="1600" b="1" dirty="0" smtClean="0">
                <a:latin typeface="Arial"/>
                <a:ea typeface="ＭＳ Ｐゴシック" charset="0"/>
                <a:cs typeface="Arial"/>
              </a:rPr>
              <a:t>Si </a:t>
            </a:r>
            <a:r>
              <a:rPr lang="es-ES" sz="1600" b="1" dirty="0" err="1" smtClean="0">
                <a:latin typeface="Arial"/>
                <a:ea typeface="ＭＳ Ｐゴシック" charset="0"/>
                <a:cs typeface="Arial"/>
              </a:rPr>
              <a:t>Tracker</a:t>
            </a:r>
            <a:r>
              <a:rPr lang="es-ES" sz="1600" dirty="0" smtClean="0">
                <a:latin typeface="Arial"/>
                <a:ea typeface="ＭＳ Ｐゴシック" charset="0"/>
                <a:cs typeface="Arial"/>
              </a:rPr>
              <a:t>: </a:t>
            </a:r>
            <a:r>
              <a:rPr lang="es-ES" sz="1600" dirty="0" err="1" smtClean="0">
                <a:latin typeface="Arial"/>
                <a:ea typeface="ＭＳ Ｐゴシック" charset="0"/>
                <a:cs typeface="Arial"/>
              </a:rPr>
              <a:t>high-precision</a:t>
            </a:r>
            <a:r>
              <a:rPr lang="es-ES" sz="1600" dirty="0" smtClean="0">
                <a:latin typeface="Arial"/>
                <a:ea typeface="ＭＳ Ｐゴシック" charset="0"/>
                <a:cs typeface="Arial"/>
              </a:rPr>
              <a:t> tracking of </a:t>
            </a:r>
            <a:r>
              <a:rPr lang="es-ES" sz="1600" dirty="0" err="1" smtClean="0">
                <a:latin typeface="Arial"/>
                <a:ea typeface="ＭＳ Ｐゴシック" charset="0"/>
                <a:cs typeface="Arial"/>
              </a:rPr>
              <a:t>high-energy</a:t>
            </a:r>
            <a:r>
              <a:rPr lang="es-ES" sz="16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s-ES" sz="1600" dirty="0" err="1" smtClean="0">
                <a:latin typeface="Arial"/>
                <a:ea typeface="ＭＳ Ｐゴシック" charset="0"/>
                <a:cs typeface="Arial"/>
              </a:rPr>
              <a:t>protons</a:t>
            </a:r>
            <a:endParaRPr lang="es-ES" sz="1600" dirty="0" smtClean="0">
              <a:latin typeface="Arial"/>
              <a:ea typeface="ＭＳ Ｐゴシック" charset="0"/>
              <a:cs typeface="Arial"/>
            </a:endParaRPr>
          </a:p>
          <a:p>
            <a:pPr marL="342900" lvl="1" indent="-342900">
              <a:buFont typeface="Wingdings" charset="2"/>
              <a:buChar char="Ø"/>
            </a:pPr>
            <a:r>
              <a:rPr lang="es-ES" sz="1600" dirty="0" smtClean="0">
                <a:latin typeface="Arial"/>
                <a:ea typeface="ＭＳ Ｐゴシック" charset="0"/>
                <a:cs typeface="Arial"/>
              </a:rPr>
              <a:t>Heavy-ion tracking </a:t>
            </a:r>
            <a:r>
              <a:rPr lang="es-ES" sz="1600" dirty="0" err="1" smtClean="0">
                <a:latin typeface="Arial"/>
                <a:ea typeface="ＭＳ Ｐゴシック" charset="0"/>
                <a:cs typeface="Arial"/>
              </a:rPr>
              <a:t>detectors</a:t>
            </a:r>
            <a:endParaRPr lang="es-ES" sz="1600" dirty="0" smtClean="0">
              <a:latin typeface="Arial"/>
              <a:ea typeface="ＭＳ Ｐゴシック" charset="0"/>
              <a:cs typeface="Arial"/>
            </a:endParaRPr>
          </a:p>
          <a:p>
            <a:pPr marL="342900" lvl="1" indent="-342900">
              <a:buFont typeface="Wingdings" charset="2"/>
              <a:buChar char="Ø"/>
            </a:pPr>
            <a:r>
              <a:rPr lang="es-ES" sz="1600" dirty="0" smtClean="0">
                <a:latin typeface="Arial"/>
                <a:ea typeface="ＭＳ Ｐゴシック" charset="0"/>
                <a:cs typeface="Arial"/>
              </a:rPr>
              <a:t>Active Target</a:t>
            </a:r>
          </a:p>
          <a:p>
            <a:pPr marL="342900" lvl="1" indent="-342900">
              <a:buFont typeface="Wingdings" charset="2"/>
              <a:buChar char="Ø"/>
            </a:pPr>
            <a:r>
              <a:rPr lang="es-ES" sz="1600" dirty="0" smtClean="0">
                <a:latin typeface="Arial"/>
                <a:ea typeface="ＭＳ Ｐゴシック" charset="0"/>
                <a:cs typeface="Arial"/>
              </a:rPr>
              <a:t>ELENS: </a:t>
            </a:r>
            <a:r>
              <a:rPr lang="es-ES" sz="1600" dirty="0" err="1" smtClean="0">
                <a:latin typeface="Arial"/>
                <a:ea typeface="ＭＳ Ｐゴシック" charset="0"/>
                <a:cs typeface="Arial"/>
              </a:rPr>
              <a:t>Low</a:t>
            </a:r>
            <a:r>
              <a:rPr lang="es-ES" sz="1600" dirty="0" err="1">
                <a:latin typeface="Arial"/>
                <a:ea typeface="ＭＳ Ｐゴシック" charset="0"/>
                <a:cs typeface="Arial"/>
              </a:rPr>
              <a:t>-</a:t>
            </a:r>
            <a:r>
              <a:rPr lang="es-ES" sz="1600" dirty="0" err="1" smtClean="0">
                <a:latin typeface="Arial"/>
                <a:ea typeface="ＭＳ Ｐゴシック" charset="0"/>
                <a:cs typeface="Arial"/>
              </a:rPr>
              <a:t>energy</a:t>
            </a:r>
            <a:r>
              <a:rPr lang="es-ES" sz="16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s-ES" sz="1600" dirty="0" err="1" smtClean="0">
                <a:latin typeface="Arial"/>
                <a:ea typeface="ＭＳ Ｐゴシック" charset="0"/>
                <a:cs typeface="Arial"/>
              </a:rPr>
              <a:t>neutron</a:t>
            </a:r>
            <a:r>
              <a:rPr lang="es-ES" sz="1600" dirty="0" smtClean="0">
                <a:latin typeface="Arial"/>
                <a:ea typeface="ＭＳ Ｐゴシック" charset="0"/>
                <a:cs typeface="Arial"/>
              </a:rPr>
              <a:t> detector</a:t>
            </a:r>
          </a:p>
          <a:p>
            <a:pPr marL="342900" lvl="1" indent="-342900">
              <a:buFont typeface="Wingdings" charset="2"/>
              <a:buChar char="Ø"/>
            </a:pPr>
            <a:r>
              <a:rPr lang="es-ES" sz="1600" dirty="0" smtClean="0">
                <a:latin typeface="Arial"/>
                <a:ea typeface="ＭＳ Ｐゴシック" charset="0"/>
                <a:cs typeface="Arial"/>
              </a:rPr>
              <a:t>DAQ, </a:t>
            </a:r>
            <a:r>
              <a:rPr lang="es-ES" sz="1600" dirty="0" err="1" smtClean="0">
                <a:latin typeface="Arial"/>
                <a:ea typeface="ＭＳ Ｐゴシック" charset="0"/>
                <a:cs typeface="Arial"/>
              </a:rPr>
              <a:t>slow</a:t>
            </a:r>
            <a:r>
              <a:rPr lang="es-ES" sz="1600" dirty="0" smtClean="0">
                <a:latin typeface="Arial"/>
                <a:ea typeface="ＭＳ Ｐゴシック" charset="0"/>
                <a:cs typeface="Arial"/>
              </a:rPr>
              <a:t> control</a:t>
            </a:r>
          </a:p>
          <a:p>
            <a:pPr marL="342900" lvl="1" indent="-342900">
              <a:buFont typeface="Wingdings" charset="2"/>
              <a:buChar char="Ø"/>
            </a:pPr>
            <a:r>
              <a:rPr lang="es-ES" sz="1600" dirty="0" err="1" smtClean="0">
                <a:latin typeface="Arial"/>
                <a:ea typeface="ＭＳ Ｐゴシック" charset="0"/>
                <a:cs typeface="Arial"/>
              </a:rPr>
              <a:t>Simulation</a:t>
            </a:r>
            <a:endParaRPr lang="es-ES" sz="1600" dirty="0" smtClean="0">
              <a:latin typeface="Arial"/>
              <a:ea typeface="ＭＳ Ｐゴシック" charset="0"/>
              <a:cs typeface="Arial"/>
            </a:endParaRPr>
          </a:p>
          <a:p>
            <a:pPr marL="342900" lvl="1" indent="-342900">
              <a:buFont typeface="Wingdings" charset="2"/>
              <a:buChar char="Ø"/>
            </a:pPr>
            <a:r>
              <a:rPr lang="es-ES" sz="1600" dirty="0" err="1" smtClean="0">
                <a:latin typeface="Arial"/>
                <a:ea typeface="ＭＳ Ｐゴシック" charset="0"/>
                <a:cs typeface="Arial"/>
              </a:rPr>
              <a:t>Infrastructure</a:t>
            </a:r>
            <a:endParaRPr lang="es-ES" sz="1600" dirty="0" smtClean="0">
              <a:latin typeface="Arial"/>
              <a:ea typeface="ＭＳ Ｐゴシック" charset="0"/>
              <a:cs typeface="Arial"/>
            </a:endParaRPr>
          </a:p>
          <a:p>
            <a:pPr marL="342900" lvl="1" indent="-342900">
              <a:buFont typeface="Wingdings" charset="2"/>
              <a:buChar char="Ø"/>
            </a:pPr>
            <a:r>
              <a:rPr lang="es-ES" sz="1600" dirty="0">
                <a:ea typeface="ＭＳ Ｐゴシック" charset="0"/>
                <a:cs typeface="Arial"/>
              </a:rPr>
              <a:t>HRS: High-</a:t>
            </a:r>
            <a:r>
              <a:rPr lang="es-ES" sz="1600" dirty="0" err="1">
                <a:ea typeface="ＭＳ Ｐゴシック" charset="0"/>
                <a:cs typeface="Arial"/>
              </a:rPr>
              <a:t>resolution</a:t>
            </a:r>
            <a:r>
              <a:rPr lang="es-ES" sz="1600" dirty="0">
                <a:ea typeface="ＭＳ Ｐゴシック" charset="0"/>
                <a:cs typeface="Arial"/>
              </a:rPr>
              <a:t> </a:t>
            </a:r>
            <a:r>
              <a:rPr lang="es-ES" sz="1600" dirty="0" err="1" smtClean="0">
                <a:ea typeface="ＭＳ Ｐゴシック" charset="0"/>
                <a:cs typeface="Arial"/>
              </a:rPr>
              <a:t>spectrometer</a:t>
            </a:r>
            <a:endParaRPr lang="es-ES" sz="1600" dirty="0">
              <a:ea typeface="ＭＳ Ｐゴシック" charset="0"/>
              <a:cs typeface="Arial"/>
            </a:endParaRPr>
          </a:p>
        </p:txBody>
      </p:sp>
      <p:pic>
        <p:nvPicPr>
          <p:cNvPr id="7" name="Content Placeholder 5" descr="Screen Shot 2014-02-17 at 15.26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" b="127"/>
          <a:stretch>
            <a:fillRect/>
          </a:stretch>
        </p:blipFill>
        <p:spPr bwMode="auto">
          <a:xfrm>
            <a:off x="5292080" y="3741955"/>
            <a:ext cx="3816946" cy="250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487293" y="5877272"/>
            <a:ext cx="1621211" cy="241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524328" y="3788248"/>
            <a:ext cx="1621211" cy="1448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804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Status of the Active </a:t>
            </a:r>
            <a:r>
              <a:rPr lang="en-GB" sz="3600" dirty="0" smtClean="0"/>
              <a:t>Target,            electrodes and vacuum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90850" y="4244227"/>
            <a:ext cx="5895975" cy="2423273"/>
          </a:xfrm>
        </p:spPr>
        <p:txBody>
          <a:bodyPr>
            <a:normAutofit fontScale="77500" lnSpcReduction="20000"/>
          </a:bodyPr>
          <a:lstStyle/>
          <a:p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Small </a:t>
            </a:r>
            <a:r>
              <a:rPr lang="de-DE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rebuilt</a:t>
            </a:r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electrodes</a:t>
            </a:r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high </a:t>
            </a:r>
            <a:r>
              <a:rPr lang="de-DE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Second </a:t>
            </a:r>
            <a:r>
              <a:rPr lang="de-DE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installed</a:t>
            </a:r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vacuum</a:t>
            </a:r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rebuilt</a:t>
            </a:r>
            <a:endParaRPr lang="de-DE" sz="3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de-DE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high </a:t>
            </a:r>
            <a:r>
              <a:rPr lang="de-DE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(TÜV) </a:t>
            </a:r>
            <a:r>
              <a:rPr lang="de-DE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performed</a:t>
            </a:r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de-DE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3" y="1349153"/>
            <a:ext cx="6353175" cy="289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1" y="3140968"/>
            <a:ext cx="2700337" cy="360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79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Status of the Active Target,            </a:t>
            </a:r>
            <a:r>
              <a:rPr lang="en-GB" dirty="0" smtClean="0"/>
              <a:t>electronics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4724400"/>
            <a:ext cx="8372475" cy="1895474"/>
          </a:xfrm>
        </p:spPr>
        <p:txBody>
          <a:bodyPr>
            <a:normAutofit fontScale="92500" lnSpcReduction="10000"/>
          </a:bodyPr>
          <a:lstStyle/>
          <a:p>
            <a:r>
              <a:rPr lang="en-GB" sz="2600" dirty="0">
                <a:latin typeface="Arial" pitchFamily="34" charset="0"/>
                <a:cs typeface="Arial" pitchFamily="34" charset="0"/>
              </a:rPr>
              <a:t>New preamplifiers (80 </a:t>
            </a:r>
            <a:r>
              <a:rPr lang="en-GB" sz="2600" dirty="0" smtClean="0">
                <a:latin typeface="Arial" pitchFamily="34" charset="0"/>
                <a:cs typeface="Arial" pitchFamily="34" charset="0"/>
              </a:rPr>
              <a:t>channels) with </a:t>
            </a:r>
            <a:r>
              <a:rPr lang="en-GB" sz="2600" dirty="0">
                <a:latin typeface="Arial" pitchFamily="34" charset="0"/>
                <a:cs typeface="Arial" pitchFamily="34" charset="0"/>
              </a:rPr>
              <a:t>better energy resolution are </a:t>
            </a:r>
            <a:r>
              <a:rPr lang="en-GB" sz="2600" dirty="0" smtClean="0">
                <a:latin typeface="Arial" pitchFamily="34" charset="0"/>
                <a:cs typeface="Arial" pitchFamily="34" charset="0"/>
              </a:rPr>
              <a:t>produced and tested</a:t>
            </a:r>
          </a:p>
          <a:p>
            <a:r>
              <a:rPr lang="en-GB" sz="2600" dirty="0" smtClean="0">
                <a:latin typeface="Arial" pitchFamily="34" charset="0"/>
                <a:cs typeface="Arial" pitchFamily="34" charset="0"/>
              </a:rPr>
              <a:t>New </a:t>
            </a:r>
            <a:r>
              <a:rPr lang="en-GB" sz="2600" dirty="0">
                <a:latin typeface="Arial" pitchFamily="34" charset="0"/>
                <a:cs typeface="Arial" pitchFamily="34" charset="0"/>
              </a:rPr>
              <a:t>VME FADC modules (250 MHz, 14 bit) are </a:t>
            </a:r>
            <a:r>
              <a:rPr lang="en-GB" sz="2600" dirty="0" smtClean="0">
                <a:latin typeface="Arial" pitchFamily="34" charset="0"/>
                <a:cs typeface="Arial" pitchFamily="34" charset="0"/>
              </a:rPr>
              <a:t>tested</a:t>
            </a:r>
          </a:p>
          <a:p>
            <a:r>
              <a:rPr lang="en-GB" sz="2600" dirty="0" smtClean="0">
                <a:latin typeface="Arial" pitchFamily="34" charset="0"/>
                <a:cs typeface="Arial" pitchFamily="34" charset="0"/>
              </a:rPr>
              <a:t>Slow </a:t>
            </a:r>
            <a:r>
              <a:rPr lang="en-GB" sz="2600" dirty="0">
                <a:latin typeface="Arial" pitchFamily="34" charset="0"/>
                <a:cs typeface="Arial" pitchFamily="34" charset="0"/>
              </a:rPr>
              <a:t>C</a:t>
            </a:r>
            <a:r>
              <a:rPr lang="en-GB" sz="2600" dirty="0" smtClean="0">
                <a:latin typeface="Arial" pitchFamily="34" charset="0"/>
                <a:cs typeface="Arial" pitchFamily="34" charset="0"/>
              </a:rPr>
              <a:t>ontrol System (temperature, pressure, HV and current) is assembled and programmed</a:t>
            </a:r>
            <a:endParaRPr lang="en-GB" sz="2600" dirty="0">
              <a:latin typeface="Arial" pitchFamily="34" charset="0"/>
              <a:cs typeface="Arial" pitchFamily="34" charset="0"/>
            </a:endParaRPr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45" y="1619020"/>
            <a:ext cx="3562545" cy="292045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6" y="1729375"/>
            <a:ext cx="5053378" cy="269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0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Status of the Active Target</a:t>
            </a:r>
            <a:r>
              <a:rPr lang="en-GB" dirty="0" smtClean="0"/>
              <a:t>,                test in December 2013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chamber</a:t>
            </a:r>
            <a:r>
              <a:rPr lang="de-DE" dirty="0" smtClean="0"/>
              <a:t> </a:t>
            </a:r>
            <a:r>
              <a:rPr lang="de-DE" dirty="0" err="1" smtClean="0"/>
              <a:t>assembled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filled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gas -10 bar, 95%He + 5% H</a:t>
            </a:r>
            <a:r>
              <a:rPr lang="de-DE" baseline="-25000" dirty="0" smtClean="0"/>
              <a:t>2</a:t>
            </a:r>
          </a:p>
          <a:p>
            <a:r>
              <a:rPr lang="de-DE" dirty="0" smtClean="0"/>
              <a:t>New HV </a:t>
            </a:r>
            <a:r>
              <a:rPr lang="de-DE" dirty="0" err="1" smtClean="0"/>
              <a:t>devices</a:t>
            </a:r>
            <a:r>
              <a:rPr lang="de-DE" dirty="0" smtClean="0"/>
              <a:t> </a:t>
            </a:r>
            <a:r>
              <a:rPr lang="de-DE" dirty="0" err="1" smtClean="0"/>
              <a:t>tested</a:t>
            </a:r>
            <a:r>
              <a:rPr lang="de-DE" dirty="0" smtClean="0"/>
              <a:t>,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stable</a:t>
            </a:r>
            <a:r>
              <a:rPr lang="de-DE" dirty="0" smtClean="0"/>
              <a:t>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days</a:t>
            </a:r>
            <a:endParaRPr lang="de-DE" dirty="0" smtClean="0"/>
          </a:p>
          <a:p>
            <a:r>
              <a:rPr lang="de-DE" dirty="0" smtClean="0"/>
              <a:t>25%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electronics</a:t>
            </a:r>
            <a:r>
              <a:rPr lang="de-DE" dirty="0" smtClean="0"/>
              <a:t> </a:t>
            </a:r>
            <a:r>
              <a:rPr lang="de-DE" dirty="0" err="1" smtClean="0"/>
              <a:t>tested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generator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</a:t>
            </a:r>
            <a:r>
              <a:rPr lang="de-DE" dirty="0" smtClean="0"/>
              <a:t>–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placed</a:t>
            </a:r>
            <a:r>
              <a:rPr lang="de-DE" dirty="0" smtClean="0"/>
              <a:t> </a:t>
            </a:r>
            <a:r>
              <a:rPr lang="de-DE" dirty="0" err="1" smtClean="0"/>
              <a:t>inside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chamber</a:t>
            </a:r>
            <a:endParaRPr lang="de-DE" dirty="0" smtClean="0"/>
          </a:p>
          <a:p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online </a:t>
            </a:r>
            <a:r>
              <a:rPr lang="de-DE" dirty="0" err="1" smtClean="0"/>
              <a:t>programs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prepared</a:t>
            </a:r>
            <a:endParaRPr lang="de-DE" dirty="0" smtClean="0"/>
          </a:p>
          <a:p>
            <a:r>
              <a:rPr lang="de-DE" dirty="0" err="1" smtClean="0"/>
              <a:t>Active</a:t>
            </a:r>
            <a:r>
              <a:rPr lang="de-DE" dirty="0" smtClean="0"/>
              <a:t> Target </a:t>
            </a:r>
            <a:r>
              <a:rPr lang="de-DE" dirty="0" err="1" smtClean="0"/>
              <a:t>setup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tested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/>
              <a:t> </a:t>
            </a:r>
            <a:r>
              <a:rPr lang="de-DE" baseline="30000" dirty="0" smtClean="0"/>
              <a:t>58</a:t>
            </a:r>
            <a:r>
              <a:rPr lang="de-DE" dirty="0" smtClean="0"/>
              <a:t>Ni beam in April 2014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4051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88950"/>
            <a:ext cx="6877521" cy="838200"/>
          </a:xfrm>
        </p:spPr>
        <p:txBody>
          <a:bodyPr/>
          <a:lstStyle/>
          <a:p>
            <a:r>
              <a:rPr lang="en-US" dirty="0"/>
              <a:t>R</a:t>
            </a:r>
            <a:r>
              <a:rPr lang="en-US" baseline="30000" dirty="0"/>
              <a:t>3</a:t>
            </a:r>
            <a:r>
              <a:rPr lang="en-US" dirty="0"/>
              <a:t>B High-resolution spectrometer (HRS)</a:t>
            </a:r>
          </a:p>
        </p:txBody>
      </p:sp>
      <p:sp>
        <p:nvSpPr>
          <p:cNvPr id="5" name="Rectangle 4"/>
          <p:cNvSpPr/>
          <p:nvPr/>
        </p:nvSpPr>
        <p:spPr>
          <a:xfrm>
            <a:off x="4499992" y="5877272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9452" y="1628800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5877272"/>
            <a:ext cx="406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Slides by O. Haas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4" descr="r3b-setup_schema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645" y="2533948"/>
            <a:ext cx="7213835" cy="283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own Arrow 12"/>
          <p:cNvSpPr/>
          <p:nvPr/>
        </p:nvSpPr>
        <p:spPr>
          <a:xfrm>
            <a:off x="6660232" y="1844824"/>
            <a:ext cx="340660" cy="93610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91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 smtClean="0"/>
              <a:t>R</a:t>
            </a:r>
            <a:r>
              <a:rPr lang="en-US" sz="2300" baseline="30000" dirty="0" smtClean="0"/>
              <a:t>3</a:t>
            </a:r>
            <a:r>
              <a:rPr lang="en-US" sz="2300" dirty="0" smtClean="0"/>
              <a:t>B High-resolution spectrometer (HRS)</a:t>
            </a:r>
            <a:endParaRPr lang="en-US" sz="2300" dirty="0"/>
          </a:p>
        </p:txBody>
      </p:sp>
      <p:sp>
        <p:nvSpPr>
          <p:cNvPr id="6" name="Rectangle 5"/>
          <p:cNvSpPr/>
          <p:nvPr/>
        </p:nvSpPr>
        <p:spPr>
          <a:xfrm>
            <a:off x="5239452" y="1628800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587727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Slides by O. Haas</a:t>
            </a:r>
            <a:endParaRPr lang="en-US" dirty="0"/>
          </a:p>
        </p:txBody>
      </p:sp>
      <p:pic>
        <p:nvPicPr>
          <p:cNvPr id="9" name="Picture 8" descr="Screen Shot 2014-02-19 at 12.47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77636"/>
            <a:ext cx="5163312" cy="2599436"/>
          </a:xfrm>
          <a:prstGeom prst="rect">
            <a:avLst/>
          </a:prstGeom>
        </p:spPr>
      </p:pic>
      <p:pic>
        <p:nvPicPr>
          <p:cNvPr id="7" name="Picture 6" descr="Screen Shot 2014-02-19 at 12.40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772735"/>
            <a:ext cx="4498344" cy="2536584"/>
          </a:xfrm>
          <a:prstGeom prst="rect">
            <a:avLst/>
          </a:prstGeom>
        </p:spPr>
      </p:pic>
      <p:pic>
        <p:nvPicPr>
          <p:cNvPr id="10" name="Picture 9" descr="Screen Shot 2014-02-19 at 12.56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729" y="1644824"/>
            <a:ext cx="3233599" cy="20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68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 smtClean="0"/>
              <a:t>R</a:t>
            </a:r>
            <a:r>
              <a:rPr lang="en-US" sz="2300" baseline="30000" dirty="0" smtClean="0"/>
              <a:t>3</a:t>
            </a:r>
            <a:r>
              <a:rPr lang="en-US" sz="2300" dirty="0" smtClean="0"/>
              <a:t>B High-resolution spectrometer (HRS)</a:t>
            </a:r>
            <a:endParaRPr lang="en-US" sz="2300" dirty="0"/>
          </a:p>
        </p:txBody>
      </p:sp>
      <p:sp>
        <p:nvSpPr>
          <p:cNvPr id="6" name="Rectangle 5"/>
          <p:cNvSpPr/>
          <p:nvPr/>
        </p:nvSpPr>
        <p:spPr>
          <a:xfrm>
            <a:off x="5239452" y="1628800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556792"/>
            <a:ext cx="8784976" cy="297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dirty="0" smtClean="0"/>
              <a:t>momentum resolution </a:t>
            </a:r>
            <a:r>
              <a:rPr lang="en-US" b="1" dirty="0" smtClean="0"/>
              <a:t>w/o HRS</a:t>
            </a:r>
            <a:r>
              <a:rPr lang="en-US" dirty="0" smtClean="0"/>
              <a:t>: ∆p/p ∼ 10</a:t>
            </a:r>
            <a:r>
              <a:rPr lang="en-US" baseline="30000" dirty="0" smtClean="0"/>
              <a:t>-3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dirty="0" smtClean="0"/>
              <a:t>if better resolution is needed: HRS can be used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dirty="0" smtClean="0"/>
              <a:t>using “standard” </a:t>
            </a:r>
            <a:r>
              <a:rPr lang="en-US" dirty="0" err="1" smtClean="0"/>
              <a:t>SuperFRS</a:t>
            </a:r>
            <a:r>
              <a:rPr lang="en-US" dirty="0" smtClean="0"/>
              <a:t> Dipole and </a:t>
            </a:r>
            <a:r>
              <a:rPr lang="en-US" dirty="0" err="1" smtClean="0"/>
              <a:t>Quadrupole</a:t>
            </a:r>
            <a:r>
              <a:rPr lang="en-US" dirty="0" smtClean="0"/>
              <a:t> magnets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dirty="0" smtClean="0"/>
              <a:t>momentum resolution: ∆p/p ∼ 0.3 · 10</a:t>
            </a:r>
            <a:r>
              <a:rPr lang="en-US" baseline="30000" dirty="0" smtClean="0"/>
              <a:t>-4</a:t>
            </a:r>
            <a:r>
              <a:rPr lang="en-US" dirty="0" smtClean="0"/>
              <a:t>,</a:t>
            </a:r>
            <a:r>
              <a:rPr lang="en-US" dirty="0" smtClean="0"/>
              <a:t> </a:t>
            </a:r>
            <a:r>
              <a:rPr lang="en-US" dirty="0" smtClean="0"/>
              <a:t>with 10% reaction target: ∆p/p ∼ 1.1 · 10</a:t>
            </a:r>
            <a:r>
              <a:rPr lang="en-US" baseline="30000" dirty="0" smtClean="0"/>
              <a:t>-4</a:t>
            </a:r>
            <a:r>
              <a:rPr lang="en-US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dirty="0" smtClean="0"/>
              <a:t>design to be finalized → Technical Design Report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dirty="0"/>
              <a:t>total: 5 </a:t>
            </a:r>
            <a:r>
              <a:rPr lang="en-US" dirty="0" err="1"/>
              <a:t>SuperFRS</a:t>
            </a:r>
            <a:r>
              <a:rPr lang="en-US" dirty="0"/>
              <a:t> magnets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dirty="0"/>
              <a:t>not funded yet </a:t>
            </a:r>
          </a:p>
        </p:txBody>
      </p:sp>
      <p:pic>
        <p:nvPicPr>
          <p:cNvPr id="5" name="Picture 4" descr="Screen Shot 2014-02-19 at 13.21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83485"/>
            <a:ext cx="4316288" cy="23432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7380" y="5445224"/>
            <a:ext cx="3520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This design: </a:t>
            </a:r>
          </a:p>
          <a:p>
            <a:r>
              <a:rPr lang="en-US" dirty="0" smtClean="0"/>
              <a:t>Oliver </a:t>
            </a:r>
            <a:r>
              <a:rPr lang="en-US" dirty="0"/>
              <a:t>Haas in group of M. </a:t>
            </a:r>
            <a:r>
              <a:rPr lang="en-US" dirty="0" smtClean="0"/>
              <a:t>Petri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67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Summary </a:t>
            </a:r>
            <a:endParaRPr lang="en-US" sz="2300" dirty="0"/>
          </a:p>
        </p:txBody>
      </p:sp>
      <p:sp>
        <p:nvSpPr>
          <p:cNvPr id="5" name="Rectangle 4"/>
          <p:cNvSpPr/>
          <p:nvPr/>
        </p:nvSpPr>
        <p:spPr>
          <a:xfrm>
            <a:off x="4499992" y="5877272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9452" y="1628800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5600853"/>
            <a:ext cx="92525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R</a:t>
            </a:r>
            <a:r>
              <a:rPr lang="en-US" sz="2600" baseline="30000" dirty="0" smtClean="0"/>
              <a:t>3</a:t>
            </a:r>
            <a:r>
              <a:rPr lang="en-US" sz="2600" dirty="0" smtClean="0"/>
              <a:t>B Collaboration</a:t>
            </a:r>
            <a:endParaRPr lang="en-US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432048" y="1636767"/>
            <a:ext cx="7812360" cy="377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r>
              <a:rPr lang="en-US" sz="2000" dirty="0"/>
              <a:t>several R</a:t>
            </a:r>
            <a:r>
              <a:rPr lang="en-US" sz="2000" baseline="30000" dirty="0"/>
              <a:t>3</a:t>
            </a:r>
            <a:r>
              <a:rPr lang="en-US" sz="2000" dirty="0"/>
              <a:t>B components in production phase </a:t>
            </a:r>
            <a:endParaRPr lang="en-US" sz="2000" dirty="0" smtClean="0"/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r>
              <a:rPr lang="en-US" sz="2000" dirty="0" smtClean="0"/>
              <a:t>2014</a:t>
            </a:r>
            <a:r>
              <a:rPr lang="en-US" sz="2000" dirty="0"/>
              <a:t>: </a:t>
            </a:r>
            <a:r>
              <a:rPr lang="en-US" sz="2000" b="1" dirty="0"/>
              <a:t>pilot experiments </a:t>
            </a:r>
            <a:r>
              <a:rPr lang="en-US" sz="2000" dirty="0"/>
              <a:t>in current GSI cave with </a:t>
            </a:r>
            <a:endParaRPr lang="en-US" sz="2000" dirty="0" smtClean="0"/>
          </a:p>
          <a:p>
            <a:pPr marL="1257300" lvl="2" indent="-342900" algn="just">
              <a:lnSpc>
                <a:spcPct val="120000"/>
              </a:lnSpc>
              <a:buFont typeface="Arial"/>
              <a:buChar char="•"/>
            </a:pPr>
            <a:r>
              <a:rPr lang="en-US" sz="2000" dirty="0" smtClean="0"/>
              <a:t>~20 % </a:t>
            </a:r>
            <a:r>
              <a:rPr lang="en-US" sz="2000" dirty="0" err="1" smtClean="0"/>
              <a:t>NeuLAND</a:t>
            </a:r>
            <a:endParaRPr lang="en-US" sz="2000" dirty="0" smtClean="0"/>
          </a:p>
          <a:p>
            <a:pPr marL="1257300" lvl="2" indent="-342900" algn="just">
              <a:lnSpc>
                <a:spcPct val="120000"/>
              </a:lnSpc>
              <a:buFont typeface="Arial"/>
              <a:buChar char="•"/>
            </a:pPr>
            <a:r>
              <a:rPr lang="en-US" sz="2000" dirty="0" smtClean="0"/>
              <a:t>~20 % CALIFA</a:t>
            </a:r>
          </a:p>
          <a:p>
            <a:pPr marL="1257300" lvl="2" indent="-342900" algn="just">
              <a:lnSpc>
                <a:spcPct val="120000"/>
              </a:lnSpc>
              <a:buFont typeface="Arial"/>
              <a:buChar char="•"/>
            </a:pPr>
            <a:r>
              <a:rPr lang="en-US" sz="2000" dirty="0" smtClean="0"/>
              <a:t>Part of Si Tracker</a:t>
            </a:r>
          </a:p>
          <a:p>
            <a:pPr marL="1257300" lvl="2" indent="-342900" algn="just">
              <a:lnSpc>
                <a:spcPct val="120000"/>
              </a:lnSpc>
              <a:buFont typeface="Arial"/>
              <a:buChar char="•"/>
            </a:pPr>
            <a:r>
              <a:rPr lang="en-US" sz="2000" dirty="0" smtClean="0"/>
              <a:t>Active Target</a:t>
            </a:r>
          </a:p>
          <a:p>
            <a:pPr marL="1257300" lvl="2" indent="-342900" algn="just">
              <a:lnSpc>
                <a:spcPct val="120000"/>
              </a:lnSpc>
              <a:buFont typeface="Arial"/>
              <a:buChar char="•"/>
            </a:pPr>
            <a:r>
              <a:rPr lang="en-US" sz="2000" dirty="0" smtClean="0"/>
              <a:t>Prototypes of Heavy-ion tracking detectors</a:t>
            </a:r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r>
              <a:rPr lang="en-US" sz="2000" dirty="0" smtClean="0"/>
              <a:t>GLAD installation and testing Q4/2014</a:t>
            </a:r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r>
              <a:rPr lang="en-US" sz="2000" dirty="0" smtClean="0"/>
              <a:t>2015 – 16: Complete full detection systems</a:t>
            </a:r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r>
              <a:rPr lang="en-US" sz="2000" dirty="0" smtClean="0"/>
              <a:t>Designs for R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B High-resolution spectrometer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01148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 descr="F:\np54-01-2580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"/>
          <a:stretch>
            <a:fillRect/>
          </a:stretch>
        </p:blipFill>
        <p:spPr bwMode="auto">
          <a:xfrm>
            <a:off x="250825" y="1143000"/>
            <a:ext cx="80772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extBox 5"/>
          <p:cNvSpPr txBox="1">
            <a:spLocks noChangeArrowheads="1"/>
          </p:cNvSpPr>
          <p:nvPr/>
        </p:nvSpPr>
        <p:spPr bwMode="auto">
          <a:xfrm>
            <a:off x="107950" y="5319713"/>
            <a:ext cx="2087563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smtClean="0">
                <a:solidFill>
                  <a:srgbClr val="000000"/>
                </a:solidFill>
                <a:latin typeface="Calibri" charset="0"/>
              </a:rPr>
              <a:t>High energy Ions</a:t>
            </a:r>
          </a:p>
          <a:p>
            <a:r>
              <a:rPr lang="en-GB" sz="1800" smtClean="0">
                <a:solidFill>
                  <a:srgbClr val="000000"/>
                </a:solidFill>
                <a:latin typeface="Calibri" charset="0"/>
              </a:rPr>
              <a:t>From this direction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84213" y="4168775"/>
            <a:ext cx="1582737" cy="14287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4" name="TextBox 8"/>
          <p:cNvSpPr txBox="1">
            <a:spLocks noChangeArrowheads="1"/>
          </p:cNvSpPr>
          <p:nvPr/>
        </p:nvSpPr>
        <p:spPr bwMode="auto">
          <a:xfrm>
            <a:off x="5219700" y="6186488"/>
            <a:ext cx="3167063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smtClean="0">
                <a:solidFill>
                  <a:srgbClr val="000000"/>
                </a:solidFill>
                <a:latin typeface="Calibri" charset="0"/>
              </a:rPr>
              <a:t>Liquid Hydrogen Target</a:t>
            </a:r>
          </a:p>
          <a:p>
            <a:r>
              <a:rPr lang="en-GB" sz="1800" smtClean="0">
                <a:solidFill>
                  <a:srgbClr val="000000"/>
                </a:solidFill>
                <a:latin typeface="Calibri" charset="0"/>
              </a:rPr>
              <a:t>Gold Foil surround (Not Shown)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291138" y="4240213"/>
            <a:ext cx="720725" cy="19446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11"/>
          <p:cNvSpPr txBox="1">
            <a:spLocks noChangeArrowheads="1"/>
          </p:cNvSpPr>
          <p:nvPr/>
        </p:nvSpPr>
        <p:spPr bwMode="auto">
          <a:xfrm>
            <a:off x="6659563" y="5392738"/>
            <a:ext cx="19446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smtClean="0">
                <a:solidFill>
                  <a:srgbClr val="000000"/>
                </a:solidFill>
                <a:latin typeface="Calibri" charset="0"/>
              </a:rPr>
              <a:t>3 Layers of Silicon</a:t>
            </a:r>
          </a:p>
        </p:txBody>
      </p:sp>
      <p:cxnSp>
        <p:nvCxnSpPr>
          <p:cNvPr id="8" name="Straight Arrow Connector 7"/>
          <p:cNvCxnSpPr>
            <a:stCxn id="10246" idx="1"/>
          </p:cNvCxnSpPr>
          <p:nvPr/>
        </p:nvCxnSpPr>
        <p:spPr>
          <a:xfrm flipH="1" flipV="1">
            <a:off x="5940425" y="4887913"/>
            <a:ext cx="719138" cy="6889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0249" idx="2"/>
          </p:cNvCxnSpPr>
          <p:nvPr/>
        </p:nvCxnSpPr>
        <p:spPr>
          <a:xfrm flipH="1">
            <a:off x="6588125" y="2162175"/>
            <a:ext cx="649288" cy="4222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9" name="TextBox 14"/>
          <p:cNvSpPr txBox="1">
            <a:spLocks noChangeArrowheads="1"/>
          </p:cNvSpPr>
          <p:nvPr/>
        </p:nvSpPr>
        <p:spPr bwMode="auto">
          <a:xfrm>
            <a:off x="6300788" y="1792288"/>
            <a:ext cx="18732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smtClean="0">
                <a:solidFill>
                  <a:srgbClr val="000000"/>
                </a:solidFill>
                <a:latin typeface="Calibri" charset="0"/>
              </a:rPr>
              <a:t>Vacuum Chamber</a:t>
            </a:r>
          </a:p>
        </p:txBody>
      </p:sp>
      <p:sp>
        <p:nvSpPr>
          <p:cNvPr id="10250" name="TextBox 17"/>
          <p:cNvSpPr txBox="1">
            <a:spLocks noChangeArrowheads="1"/>
          </p:cNvSpPr>
          <p:nvPr/>
        </p:nvSpPr>
        <p:spPr bwMode="auto">
          <a:xfrm>
            <a:off x="6804025" y="1216025"/>
            <a:ext cx="13684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smtClean="0">
                <a:solidFill>
                  <a:srgbClr val="000000"/>
                </a:solidFill>
                <a:latin typeface="Calibri" charset="0"/>
              </a:rPr>
              <a:t>Calorimeter</a:t>
            </a:r>
          </a:p>
        </p:txBody>
      </p:sp>
      <p:sp>
        <p:nvSpPr>
          <p:cNvPr id="10251" name="Title 1"/>
          <p:cNvSpPr txBox="1">
            <a:spLocks/>
          </p:cNvSpPr>
          <p:nvPr/>
        </p:nvSpPr>
        <p:spPr bwMode="auto">
          <a:xfrm>
            <a:off x="0" y="115888"/>
            <a:ext cx="56499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GB" sz="3600" b="1" dirty="0" smtClean="0">
                <a:solidFill>
                  <a:srgbClr val="A50021"/>
                </a:solidFill>
                <a:cs typeface="Arial" charset="0"/>
              </a:rPr>
              <a:t>R3B Si Tracker Layout</a:t>
            </a:r>
          </a:p>
        </p:txBody>
      </p:sp>
    </p:spTree>
    <p:extLst>
      <p:ext uri="{BB962C8B-B14F-4D97-AF65-F5344CB8AC3E}">
        <p14:creationId xmlns:p14="http://schemas.microsoft.com/office/powerpoint/2010/main" val="263343226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495"/>
          </a:xfrm>
        </p:spPr>
        <p:txBody>
          <a:bodyPr>
            <a:noAutofit/>
          </a:bodyPr>
          <a:lstStyle/>
          <a:p>
            <a:r>
              <a:rPr lang="de-DE" sz="3200" dirty="0" smtClean="0"/>
              <a:t>The </a:t>
            </a:r>
            <a:r>
              <a:rPr lang="de-DE" sz="3200" dirty="0" err="1" smtClean="0"/>
              <a:t>active</a:t>
            </a:r>
            <a:r>
              <a:rPr lang="de-DE" sz="3200" dirty="0" smtClean="0"/>
              <a:t> Target </a:t>
            </a:r>
            <a:r>
              <a:rPr lang="de-DE" sz="3200" dirty="0" err="1" smtClean="0"/>
              <a:t>for</a:t>
            </a:r>
            <a:r>
              <a:rPr lang="de-DE" sz="3200" dirty="0"/>
              <a:t> (</a:t>
            </a:r>
            <a:r>
              <a:rPr lang="de-DE" sz="3200" dirty="0" err="1">
                <a:latin typeface="Symbol" charset="2"/>
                <a:cs typeface="Symbol" charset="2"/>
              </a:rPr>
              <a:t>a</a:t>
            </a:r>
            <a:r>
              <a:rPr lang="de-DE" sz="3200" dirty="0" err="1"/>
              <a:t>,</a:t>
            </a:r>
            <a:r>
              <a:rPr lang="de-DE" sz="3200" dirty="0" err="1">
                <a:latin typeface="Symbol" charset="2"/>
                <a:cs typeface="Symbol" charset="2"/>
              </a:rPr>
              <a:t>a</a:t>
            </a:r>
            <a:r>
              <a:rPr lang="de-DE" sz="3200" dirty="0" err="1"/>
              <a:t>‘</a:t>
            </a:r>
            <a:r>
              <a:rPr lang="de-DE" sz="3200" dirty="0" err="1">
                <a:latin typeface="Symbol" charset="2"/>
                <a:cs typeface="Symbol" charset="2"/>
              </a:rPr>
              <a:t>g</a:t>
            </a:r>
            <a:r>
              <a:rPr lang="de-DE" sz="3200" dirty="0"/>
              <a:t>) </a:t>
            </a:r>
            <a:r>
              <a:rPr lang="de-DE" sz="3200" dirty="0" err="1" smtClean="0"/>
              <a:t>experiments</a:t>
            </a:r>
            <a:endParaRPr lang="de-DE" sz="3200" dirty="0"/>
          </a:p>
        </p:txBody>
      </p:sp>
      <p:sp>
        <p:nvSpPr>
          <p:cNvPr id="4" name="Textfeld 3"/>
          <p:cNvSpPr txBox="1"/>
          <p:nvPr/>
        </p:nvSpPr>
        <p:spPr>
          <a:xfrm>
            <a:off x="4923127" y="4475978"/>
            <a:ext cx="41362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Coincident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determination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of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excitation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and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decay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energy</a:t>
            </a:r>
            <a:endParaRPr lang="de-DE" sz="2000" dirty="0" smtClean="0">
              <a:solidFill>
                <a:prstClr val="black"/>
              </a:solidFill>
              <a:latin typeface="Calibri"/>
            </a:endParaRPr>
          </a:p>
          <a:p>
            <a:pPr marL="177800" indent="-1778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Allows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selection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of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decay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channel</a:t>
            </a:r>
            <a:endParaRPr lang="de-DE" sz="2000" dirty="0" smtClean="0">
              <a:solidFill>
                <a:prstClr val="black"/>
              </a:solidFill>
              <a:latin typeface="Calibri"/>
            </a:endParaRPr>
          </a:p>
          <a:p>
            <a:pPr marL="177800" indent="-1778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Clean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separation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of E1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excitation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in (</a:t>
            </a:r>
            <a:r>
              <a:rPr lang="de-DE" sz="20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,</a:t>
            </a:r>
            <a:r>
              <a:rPr lang="de-DE" sz="20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‘</a:t>
            </a:r>
            <a:r>
              <a:rPr lang="de-DE" sz="20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)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experiments</a:t>
            </a:r>
            <a:endParaRPr lang="de-DE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Inhaltsplatzhalter 10" descr="140ce_vergleich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9787" b="-9787"/>
          <a:stretch>
            <a:fillRect/>
          </a:stretch>
        </p:blipFill>
        <p:spPr>
          <a:xfrm>
            <a:off x="5261795" y="1065948"/>
            <a:ext cx="2671470" cy="3099083"/>
          </a:xfrm>
        </p:spPr>
      </p:pic>
      <p:sp>
        <p:nvSpPr>
          <p:cNvPr id="6" name="Abgerundetes Rechteck 5"/>
          <p:cNvSpPr/>
          <p:nvPr/>
        </p:nvSpPr>
        <p:spPr>
          <a:xfrm>
            <a:off x="1778126" y="4577577"/>
            <a:ext cx="1744133" cy="9632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1972859" y="4221978"/>
            <a:ext cx="1972734" cy="254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Abgerundetes Rechteck 7"/>
          <p:cNvSpPr/>
          <p:nvPr/>
        </p:nvSpPr>
        <p:spPr>
          <a:xfrm>
            <a:off x="1972859" y="5644377"/>
            <a:ext cx="1972734" cy="254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prstClr val="white"/>
                </a:solidFill>
                <a:latin typeface="Calibri"/>
              </a:rPr>
              <a:t>CALIFA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Abgerundetes Rechteck 8"/>
          <p:cNvSpPr/>
          <p:nvPr/>
        </p:nvSpPr>
        <p:spPr>
          <a:xfrm rot="16200000">
            <a:off x="3602693" y="4564878"/>
            <a:ext cx="431799" cy="254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Abgerundetes Rechteck 9"/>
          <p:cNvSpPr/>
          <p:nvPr/>
        </p:nvSpPr>
        <p:spPr>
          <a:xfrm rot="16200000">
            <a:off x="3602694" y="5301477"/>
            <a:ext cx="431799" cy="254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5" name="Gruppierung 36"/>
          <p:cNvGrpSpPr/>
          <p:nvPr/>
        </p:nvGrpSpPr>
        <p:grpSpPr>
          <a:xfrm rot="17934703">
            <a:off x="2657411" y="4641956"/>
            <a:ext cx="642203" cy="154602"/>
            <a:chOff x="3429000" y="1981200"/>
            <a:chExt cx="968963" cy="232522"/>
          </a:xfrm>
        </p:grpSpPr>
        <p:pic>
          <p:nvPicPr>
            <p:cNvPr id="16" name="Grafik 9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31383">
              <a:off x="3464920" y="1995608"/>
              <a:ext cx="933043" cy="218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Gerade Verbindung 113"/>
            <p:cNvCxnSpPr>
              <a:cxnSpLocks noChangeShapeType="1"/>
            </p:cNvCxnSpPr>
            <p:nvPr/>
          </p:nvCxnSpPr>
          <p:spPr bwMode="auto">
            <a:xfrm>
              <a:off x="3429000" y="1981200"/>
              <a:ext cx="961117" cy="20866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64" name="Gerade Verbindung mit Pfeil 63"/>
          <p:cNvCxnSpPr/>
          <p:nvPr/>
        </p:nvCxnSpPr>
        <p:spPr>
          <a:xfrm rot="16200000" flipH="1">
            <a:off x="2780190" y="5236146"/>
            <a:ext cx="224366" cy="2181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uppierung 61"/>
          <p:cNvGrpSpPr/>
          <p:nvPr/>
        </p:nvGrpSpPr>
        <p:grpSpPr>
          <a:xfrm>
            <a:off x="2728406" y="5174480"/>
            <a:ext cx="126160" cy="131843"/>
            <a:chOff x="3265028" y="3968909"/>
            <a:chExt cx="167019" cy="169941"/>
          </a:xfrm>
        </p:grpSpPr>
        <p:sp>
          <p:nvSpPr>
            <p:cNvPr id="52" name="Ellipse 107"/>
            <p:cNvSpPr>
              <a:spLocks noChangeArrowheads="1"/>
            </p:cNvSpPr>
            <p:nvPr/>
          </p:nvSpPr>
          <p:spPr bwMode="auto">
            <a:xfrm>
              <a:off x="3337703" y="4007007"/>
              <a:ext cx="94344" cy="944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Ellipse 89"/>
            <p:cNvSpPr>
              <a:spLocks noChangeArrowheads="1"/>
            </p:cNvSpPr>
            <p:nvPr/>
          </p:nvSpPr>
          <p:spPr bwMode="auto">
            <a:xfrm>
              <a:off x="3300800" y="4044382"/>
              <a:ext cx="94344" cy="94468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Ellipse 109"/>
            <p:cNvSpPr>
              <a:spLocks noChangeArrowheads="1"/>
            </p:cNvSpPr>
            <p:nvPr/>
          </p:nvSpPr>
          <p:spPr bwMode="auto">
            <a:xfrm>
              <a:off x="3265028" y="4014614"/>
              <a:ext cx="94344" cy="944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Ellipse 104"/>
            <p:cNvSpPr>
              <a:spLocks noChangeArrowheads="1"/>
            </p:cNvSpPr>
            <p:nvPr/>
          </p:nvSpPr>
          <p:spPr bwMode="auto">
            <a:xfrm>
              <a:off x="3296844" y="3968909"/>
              <a:ext cx="94344" cy="94468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65" name="Gerade Verbindung mit Pfeil 64"/>
          <p:cNvCxnSpPr/>
          <p:nvPr/>
        </p:nvCxnSpPr>
        <p:spPr>
          <a:xfrm>
            <a:off x="950571" y="5036103"/>
            <a:ext cx="522758" cy="664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uppieren 110"/>
          <p:cNvGrpSpPr>
            <a:grpSpLocks noChangeAspect="1"/>
          </p:cNvGrpSpPr>
          <p:nvPr/>
        </p:nvGrpSpPr>
        <p:grpSpPr bwMode="auto">
          <a:xfrm>
            <a:off x="815274" y="4935057"/>
            <a:ext cx="266242" cy="209784"/>
            <a:chOff x="9834951" y="1926276"/>
            <a:chExt cx="438933" cy="345400"/>
          </a:xfrm>
        </p:grpSpPr>
        <p:sp>
          <p:nvSpPr>
            <p:cNvPr id="18" name="Ellipse 107"/>
            <p:cNvSpPr>
              <a:spLocks noChangeArrowheads="1"/>
            </p:cNvSpPr>
            <p:nvPr/>
          </p:nvSpPr>
          <p:spPr bwMode="auto">
            <a:xfrm>
              <a:off x="10025658" y="1926277"/>
              <a:ext cx="155537" cy="1555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Ellipse 87"/>
            <p:cNvSpPr>
              <a:spLocks noChangeArrowheads="1"/>
            </p:cNvSpPr>
            <p:nvPr/>
          </p:nvSpPr>
          <p:spPr bwMode="auto">
            <a:xfrm>
              <a:off x="10118347" y="2017521"/>
              <a:ext cx="155537" cy="1555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Ellipse 89"/>
            <p:cNvSpPr>
              <a:spLocks noChangeArrowheads="1"/>
            </p:cNvSpPr>
            <p:nvPr/>
          </p:nvSpPr>
          <p:spPr bwMode="auto">
            <a:xfrm>
              <a:off x="10031025" y="1994496"/>
              <a:ext cx="155537" cy="15553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Ellipse 100"/>
            <p:cNvSpPr>
              <a:spLocks noChangeArrowheads="1"/>
            </p:cNvSpPr>
            <p:nvPr/>
          </p:nvSpPr>
          <p:spPr bwMode="auto">
            <a:xfrm>
              <a:off x="9912719" y="2098440"/>
              <a:ext cx="155537" cy="15553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Ellipse 104"/>
            <p:cNvSpPr>
              <a:spLocks noChangeArrowheads="1"/>
            </p:cNvSpPr>
            <p:nvPr/>
          </p:nvSpPr>
          <p:spPr bwMode="auto">
            <a:xfrm>
              <a:off x="9909446" y="1926276"/>
              <a:ext cx="155537" cy="15553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Ellipse 108"/>
            <p:cNvSpPr>
              <a:spLocks noChangeArrowheads="1"/>
            </p:cNvSpPr>
            <p:nvPr/>
          </p:nvSpPr>
          <p:spPr bwMode="auto">
            <a:xfrm>
              <a:off x="9957072" y="2044448"/>
              <a:ext cx="155537" cy="1555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Ellipse 109"/>
            <p:cNvSpPr>
              <a:spLocks noChangeArrowheads="1"/>
            </p:cNvSpPr>
            <p:nvPr/>
          </p:nvSpPr>
          <p:spPr bwMode="auto">
            <a:xfrm>
              <a:off x="9863971" y="1966680"/>
              <a:ext cx="155537" cy="1555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Ellipse 103"/>
            <p:cNvSpPr>
              <a:spLocks noChangeArrowheads="1"/>
            </p:cNvSpPr>
            <p:nvPr/>
          </p:nvSpPr>
          <p:spPr bwMode="auto">
            <a:xfrm>
              <a:off x="10064983" y="2095290"/>
              <a:ext cx="155537" cy="15553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Ellipse 101"/>
            <p:cNvSpPr>
              <a:spLocks noChangeArrowheads="1"/>
            </p:cNvSpPr>
            <p:nvPr/>
          </p:nvSpPr>
          <p:spPr bwMode="auto">
            <a:xfrm>
              <a:off x="9834951" y="2044447"/>
              <a:ext cx="155537" cy="15553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Ellipse 105"/>
            <p:cNvSpPr>
              <a:spLocks noChangeArrowheads="1"/>
            </p:cNvSpPr>
            <p:nvPr/>
          </p:nvSpPr>
          <p:spPr bwMode="auto">
            <a:xfrm>
              <a:off x="9990488" y="2116139"/>
              <a:ext cx="155537" cy="1555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67" name="Gerade Verbindung mit Pfeil 66"/>
          <p:cNvCxnSpPr/>
          <p:nvPr/>
        </p:nvCxnSpPr>
        <p:spPr>
          <a:xfrm>
            <a:off x="2681859" y="5036103"/>
            <a:ext cx="522758" cy="664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uppieren 110"/>
          <p:cNvGrpSpPr>
            <a:grpSpLocks noChangeAspect="1"/>
          </p:cNvGrpSpPr>
          <p:nvPr/>
        </p:nvGrpSpPr>
        <p:grpSpPr bwMode="auto">
          <a:xfrm>
            <a:off x="2542329" y="4935058"/>
            <a:ext cx="266242" cy="209784"/>
            <a:chOff x="9834951" y="1926276"/>
            <a:chExt cx="438933" cy="345400"/>
          </a:xfrm>
        </p:grpSpPr>
        <p:sp>
          <p:nvSpPr>
            <p:cNvPr id="41" name="Ellipse 107"/>
            <p:cNvSpPr>
              <a:spLocks noChangeArrowheads="1"/>
            </p:cNvSpPr>
            <p:nvPr/>
          </p:nvSpPr>
          <p:spPr bwMode="auto">
            <a:xfrm>
              <a:off x="10025658" y="1926277"/>
              <a:ext cx="155537" cy="1555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Ellipse 87"/>
            <p:cNvSpPr>
              <a:spLocks noChangeArrowheads="1"/>
            </p:cNvSpPr>
            <p:nvPr/>
          </p:nvSpPr>
          <p:spPr bwMode="auto">
            <a:xfrm>
              <a:off x="10118347" y="2017521"/>
              <a:ext cx="155537" cy="1555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Ellipse 89"/>
            <p:cNvSpPr>
              <a:spLocks noChangeArrowheads="1"/>
            </p:cNvSpPr>
            <p:nvPr/>
          </p:nvSpPr>
          <p:spPr bwMode="auto">
            <a:xfrm>
              <a:off x="10031025" y="1994496"/>
              <a:ext cx="155537" cy="15553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Ellipse 100"/>
            <p:cNvSpPr>
              <a:spLocks noChangeArrowheads="1"/>
            </p:cNvSpPr>
            <p:nvPr/>
          </p:nvSpPr>
          <p:spPr bwMode="auto">
            <a:xfrm>
              <a:off x="9912719" y="2098440"/>
              <a:ext cx="155537" cy="15553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Ellipse 104"/>
            <p:cNvSpPr>
              <a:spLocks noChangeArrowheads="1"/>
            </p:cNvSpPr>
            <p:nvPr/>
          </p:nvSpPr>
          <p:spPr bwMode="auto">
            <a:xfrm>
              <a:off x="9909446" y="1926276"/>
              <a:ext cx="155537" cy="15553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Ellipse 108"/>
            <p:cNvSpPr>
              <a:spLocks noChangeArrowheads="1"/>
            </p:cNvSpPr>
            <p:nvPr/>
          </p:nvSpPr>
          <p:spPr bwMode="auto">
            <a:xfrm>
              <a:off x="9957072" y="2044448"/>
              <a:ext cx="155537" cy="1555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Ellipse 109"/>
            <p:cNvSpPr>
              <a:spLocks noChangeArrowheads="1"/>
            </p:cNvSpPr>
            <p:nvPr/>
          </p:nvSpPr>
          <p:spPr bwMode="auto">
            <a:xfrm>
              <a:off x="9863971" y="1966680"/>
              <a:ext cx="155537" cy="1555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Ellipse 103"/>
            <p:cNvSpPr>
              <a:spLocks noChangeArrowheads="1"/>
            </p:cNvSpPr>
            <p:nvPr/>
          </p:nvSpPr>
          <p:spPr bwMode="auto">
            <a:xfrm>
              <a:off x="10064983" y="2095290"/>
              <a:ext cx="155537" cy="15553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Ellipse 101"/>
            <p:cNvSpPr>
              <a:spLocks noChangeArrowheads="1"/>
            </p:cNvSpPr>
            <p:nvPr/>
          </p:nvSpPr>
          <p:spPr bwMode="auto">
            <a:xfrm>
              <a:off x="9834951" y="2044447"/>
              <a:ext cx="155537" cy="15553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Ellipse 105"/>
            <p:cNvSpPr>
              <a:spLocks noChangeArrowheads="1"/>
            </p:cNvSpPr>
            <p:nvPr/>
          </p:nvSpPr>
          <p:spPr bwMode="auto">
            <a:xfrm>
              <a:off x="9990488" y="2116139"/>
              <a:ext cx="155537" cy="1555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8" name="Textfeld 67"/>
          <p:cNvSpPr txBox="1"/>
          <p:nvPr/>
        </p:nvSpPr>
        <p:spPr>
          <a:xfrm>
            <a:off x="2710747" y="4445320"/>
            <a:ext cx="27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endParaRPr lang="de-DE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sp>
        <p:nvSpPr>
          <p:cNvPr id="69" name="Textfeld 68"/>
          <p:cNvSpPr txBox="1"/>
          <p:nvPr/>
        </p:nvSpPr>
        <p:spPr>
          <a:xfrm>
            <a:off x="2562374" y="5163110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endParaRPr lang="de-DE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sp>
        <p:nvSpPr>
          <p:cNvPr id="71" name="Textfeld 70"/>
          <p:cNvSpPr txBox="1"/>
          <p:nvPr/>
        </p:nvSpPr>
        <p:spPr>
          <a:xfrm>
            <a:off x="1735808" y="4535242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err="1" smtClean="0">
                <a:solidFill>
                  <a:prstClr val="black"/>
                </a:solidFill>
                <a:latin typeface="Calibri"/>
              </a:rPr>
              <a:t>active</a:t>
            </a:r>
            <a:r>
              <a:rPr lang="de-DE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200" dirty="0" err="1" smtClean="0">
                <a:solidFill>
                  <a:prstClr val="black"/>
                </a:solidFill>
                <a:latin typeface="Calibri"/>
              </a:rPr>
              <a:t>target</a:t>
            </a:r>
            <a:endParaRPr lang="de-DE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Textfeld 71"/>
          <p:cNvSpPr txBox="1"/>
          <p:nvPr/>
        </p:nvSpPr>
        <p:spPr>
          <a:xfrm>
            <a:off x="323851" y="1439333"/>
            <a:ext cx="45992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Investigation of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low-lying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dipole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strength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in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inelastic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scattering</a:t>
            </a:r>
            <a:endParaRPr lang="de-DE" sz="2000" dirty="0" smtClean="0">
              <a:solidFill>
                <a:prstClr val="black"/>
              </a:solidFill>
              <a:latin typeface="Calibri"/>
            </a:endParaRPr>
          </a:p>
          <a:p>
            <a:pPr marL="177800" indent="-1778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Experiments on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stable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nuclei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show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significant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difference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to (</a:t>
            </a:r>
            <a:r>
              <a:rPr lang="de-DE" sz="20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,</a:t>
            </a:r>
            <a:r>
              <a:rPr lang="de-DE" sz="20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‘)</a:t>
            </a:r>
          </a:p>
          <a:p>
            <a:pPr marL="177800" indent="-1778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Extension to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unstable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nuclei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in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inverse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kinematics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endParaRPr lang="de-DE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Text Box 12"/>
          <p:cNvSpPr txBox="1">
            <a:spLocks noChangeArrowheads="1"/>
          </p:cNvSpPr>
          <p:nvPr/>
        </p:nvSpPr>
        <p:spPr bwMode="auto">
          <a:xfrm rot="16200000">
            <a:off x="7135675" y="2397904"/>
            <a:ext cx="22556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Calibri"/>
              </a:rPr>
              <a:t>D. </a:t>
            </a:r>
            <a:r>
              <a:rPr lang="en-US" sz="800" dirty="0" err="1">
                <a:solidFill>
                  <a:srgbClr val="000000"/>
                </a:solidFill>
                <a:latin typeface="Calibri"/>
              </a:rPr>
              <a:t>Savran</a:t>
            </a:r>
            <a:r>
              <a:rPr lang="en-US" sz="800" dirty="0">
                <a:solidFill>
                  <a:srgbClr val="000000"/>
                </a:solidFill>
                <a:latin typeface="Calibri"/>
              </a:rPr>
              <a:t> et al., Phys. Rev. </a:t>
            </a:r>
            <a:r>
              <a:rPr lang="en-US" sz="800" dirty="0" err="1">
                <a:solidFill>
                  <a:srgbClr val="000000"/>
                </a:solidFill>
                <a:latin typeface="Calibri"/>
              </a:rPr>
              <a:t>Lett</a:t>
            </a:r>
            <a:r>
              <a:rPr lang="en-US" sz="800" dirty="0">
                <a:solidFill>
                  <a:srgbClr val="000000"/>
                </a:solidFill>
                <a:latin typeface="Calibri"/>
              </a:rPr>
              <a:t>. </a:t>
            </a:r>
            <a:r>
              <a:rPr lang="en-US" sz="800" b="1" dirty="0">
                <a:solidFill>
                  <a:srgbClr val="000000"/>
                </a:solidFill>
                <a:latin typeface="Calibri"/>
              </a:rPr>
              <a:t>97</a:t>
            </a:r>
            <a:r>
              <a:rPr lang="en-US" sz="800" dirty="0">
                <a:solidFill>
                  <a:srgbClr val="000000"/>
                </a:solidFill>
                <a:latin typeface="Calibri"/>
              </a:rPr>
              <a:t> (2006) </a:t>
            </a:r>
            <a:r>
              <a:rPr lang="en-US" sz="800" dirty="0" smtClean="0">
                <a:solidFill>
                  <a:srgbClr val="000000"/>
                </a:solidFill>
                <a:latin typeface="Calibri"/>
              </a:rPr>
              <a:t>172502</a:t>
            </a:r>
          </a:p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Calibri"/>
              </a:rPr>
              <a:t>J. </a:t>
            </a:r>
            <a:r>
              <a:rPr lang="en-US" sz="800" dirty="0" err="1" smtClean="0">
                <a:solidFill>
                  <a:srgbClr val="000000"/>
                </a:solidFill>
                <a:latin typeface="Calibri"/>
              </a:rPr>
              <a:t>Endres,</a:t>
            </a:r>
            <a:r>
              <a:rPr lang="en-US" sz="800" i="1" dirty="0" err="1" smtClean="0">
                <a:solidFill>
                  <a:srgbClr val="000000"/>
                </a:solidFill>
                <a:latin typeface="Calibri"/>
              </a:rPr>
              <a:t>et</a:t>
            </a:r>
            <a:r>
              <a:rPr lang="en-US" sz="800" i="1" dirty="0" smtClean="0">
                <a:solidFill>
                  <a:srgbClr val="000000"/>
                </a:solidFill>
                <a:latin typeface="Calibri"/>
              </a:rPr>
              <a:t> al</a:t>
            </a:r>
            <a:r>
              <a:rPr lang="en-US" sz="800" dirty="0" smtClean="0">
                <a:solidFill>
                  <a:srgbClr val="000000"/>
                </a:solidFill>
                <a:latin typeface="Calibri"/>
              </a:rPr>
              <a:t>., Phys. Rev. </a:t>
            </a:r>
            <a:r>
              <a:rPr lang="en-US" sz="800" dirty="0" err="1" smtClean="0">
                <a:solidFill>
                  <a:srgbClr val="000000"/>
                </a:solidFill>
                <a:latin typeface="Calibri"/>
              </a:rPr>
              <a:t>Lett</a:t>
            </a:r>
            <a:r>
              <a:rPr lang="en-US" sz="800" dirty="0" smtClean="0">
                <a:solidFill>
                  <a:srgbClr val="000000"/>
                </a:solidFill>
                <a:latin typeface="Calibri"/>
              </a:rPr>
              <a:t>. </a:t>
            </a:r>
            <a:r>
              <a:rPr lang="en-US" sz="800" b="1" dirty="0" smtClean="0">
                <a:solidFill>
                  <a:srgbClr val="000000"/>
                </a:solidFill>
                <a:latin typeface="Calibri"/>
              </a:rPr>
              <a:t>105</a:t>
            </a:r>
            <a:r>
              <a:rPr lang="en-US" sz="800" dirty="0" smtClean="0">
                <a:solidFill>
                  <a:srgbClr val="000000"/>
                </a:solidFill>
                <a:latin typeface="Calibri"/>
              </a:rPr>
              <a:t> (2010) 212503</a:t>
            </a:r>
            <a:endParaRPr lang="de-DE" sz="800" dirty="0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5689600" y="1439333"/>
            <a:ext cx="65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baseline="30000" dirty="0" smtClean="0">
                <a:solidFill>
                  <a:prstClr val="black"/>
                </a:solidFill>
                <a:latin typeface="Calibri"/>
              </a:rPr>
              <a:t>140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Ce</a:t>
            </a:r>
            <a:endParaRPr lang="de-D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547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57200" y="76200"/>
            <a:ext cx="830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sz="2000" b="1" dirty="0">
                <a:solidFill>
                  <a:srgbClr val="000000"/>
                </a:solidFill>
              </a:rPr>
              <a:t>GLAD magnet – </a:t>
            </a:r>
            <a:r>
              <a:rPr lang="en-US" altLang="de-DE" sz="2000" b="1" dirty="0" smtClean="0">
                <a:solidFill>
                  <a:srgbClr val="000000"/>
                </a:solidFill>
              </a:rPr>
              <a:t>Next steps</a:t>
            </a:r>
            <a:endParaRPr lang="en-US" altLang="de-DE" sz="2000" b="1" dirty="0">
              <a:solidFill>
                <a:srgbClr val="000000"/>
              </a:solidFill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90500" y="990600"/>
            <a:ext cx="876300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dirty="0">
                <a:solidFill>
                  <a:srgbClr val="000000"/>
                </a:solidFill>
              </a:rPr>
              <a:t> </a:t>
            </a:r>
            <a:r>
              <a:rPr lang="en-US" altLang="de-DE" dirty="0" smtClean="0">
                <a:solidFill>
                  <a:srgbClr val="000000"/>
                </a:solidFill>
              </a:rPr>
              <a:t>Testing and Software (UNICOS) for </a:t>
            </a:r>
            <a:r>
              <a:rPr lang="en-US" altLang="de-DE" dirty="0" err="1" smtClean="0">
                <a:solidFill>
                  <a:srgbClr val="000000"/>
                </a:solidFill>
              </a:rPr>
              <a:t>Cryoplant</a:t>
            </a:r>
            <a:r>
              <a:rPr lang="en-US" altLang="de-DE" dirty="0" smtClean="0">
                <a:solidFill>
                  <a:srgbClr val="000000"/>
                </a:solidFill>
              </a:rPr>
              <a:t> </a:t>
            </a:r>
            <a:endParaRPr lang="en-US" altLang="de-DE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dirty="0">
                <a:solidFill>
                  <a:srgbClr val="000000"/>
                </a:solidFill>
              </a:rPr>
              <a:t> First compressor test Nov 2013.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dirty="0">
                <a:solidFill>
                  <a:srgbClr val="000000"/>
                </a:solidFill>
              </a:rPr>
              <a:t> </a:t>
            </a:r>
            <a:r>
              <a:rPr lang="en-US" altLang="de-DE" dirty="0" err="1">
                <a:solidFill>
                  <a:srgbClr val="000000"/>
                </a:solidFill>
              </a:rPr>
              <a:t>Cryoplant</a:t>
            </a:r>
            <a:r>
              <a:rPr lang="en-US" altLang="de-DE" dirty="0">
                <a:solidFill>
                  <a:srgbClr val="000000"/>
                </a:solidFill>
              </a:rPr>
              <a:t> operation </a:t>
            </a:r>
            <a:r>
              <a:rPr lang="en-US" altLang="de-DE" dirty="0" smtClean="0">
                <a:solidFill>
                  <a:srgbClr val="000000"/>
                </a:solidFill>
              </a:rPr>
              <a:t> tests Q1/2014.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dirty="0" smtClean="0">
                <a:solidFill>
                  <a:srgbClr val="000000"/>
                </a:solidFill>
              </a:rPr>
              <a:t> Adaptations to Magnet  (?)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dirty="0" smtClean="0">
                <a:solidFill>
                  <a:srgbClr val="000000"/>
                </a:solidFill>
              </a:rPr>
              <a:t> Infrastructure works in Cave-C Q2/3 2014</a:t>
            </a:r>
          </a:p>
          <a:p>
            <a:pPr>
              <a:spcBef>
                <a:spcPct val="50000"/>
              </a:spcBef>
            </a:pPr>
            <a:endParaRPr lang="en-US" altLang="de-DE" dirty="0">
              <a:solidFill>
                <a:srgbClr val="000000"/>
              </a:solidFill>
            </a:endParaRPr>
          </a:p>
        </p:txBody>
      </p:sp>
      <p:pic>
        <p:nvPicPr>
          <p:cNvPr id="6148" name="Picture 8" descr="6443b643c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087687"/>
            <a:ext cx="6496050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9"/>
          <p:cNvSpPr txBox="1">
            <a:spLocks noChangeArrowheads="1"/>
          </p:cNvSpPr>
          <p:nvPr/>
        </p:nvSpPr>
        <p:spPr bwMode="auto">
          <a:xfrm>
            <a:off x="685800" y="5943600"/>
            <a:ext cx="7315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sz="1600">
                <a:solidFill>
                  <a:srgbClr val="000000"/>
                </a:solidFill>
              </a:rPr>
              <a:t>Glad magnet with its vacuum chamber.</a:t>
            </a:r>
          </a:p>
        </p:txBody>
      </p:sp>
    </p:spTree>
    <p:extLst>
      <p:ext uri="{BB962C8B-B14F-4D97-AF65-F5344CB8AC3E}">
        <p14:creationId xmlns:p14="http://schemas.microsoft.com/office/powerpoint/2010/main" val="349047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2-19 at 23.09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84836"/>
            <a:ext cx="5256584" cy="4076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88950"/>
            <a:ext cx="6877521" cy="838200"/>
          </a:xfrm>
        </p:spPr>
        <p:txBody>
          <a:bodyPr/>
          <a:lstStyle/>
          <a:p>
            <a:r>
              <a:rPr lang="en-US" altLang="de-DE" dirty="0">
                <a:solidFill>
                  <a:srgbClr val="000000"/>
                </a:solidFill>
              </a:rPr>
              <a:t>Large-acceptance superconducting dipole magnet </a:t>
            </a:r>
            <a:r>
              <a:rPr lang="en-US" altLang="de-DE" dirty="0" smtClean="0">
                <a:solidFill>
                  <a:srgbClr val="000000"/>
                </a:solidFill>
              </a:rPr>
              <a:t>GLAD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99992" y="5877272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9452" y="1628800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2352" y="3789040"/>
            <a:ext cx="3953624" cy="1008113"/>
          </a:xfrm>
        </p:spPr>
        <p:txBody>
          <a:bodyPr/>
          <a:lstStyle/>
          <a:p>
            <a:r>
              <a:rPr lang="en-US" dirty="0" smtClean="0"/>
              <a:t>WG </a:t>
            </a:r>
            <a:r>
              <a:rPr lang="en-US" dirty="0"/>
              <a:t>leader: H. </a:t>
            </a:r>
            <a:r>
              <a:rPr lang="en-US" dirty="0" smtClean="0"/>
              <a:t>Simon</a:t>
            </a:r>
          </a:p>
          <a:p>
            <a:r>
              <a:rPr lang="en-US" dirty="0" smtClean="0"/>
              <a:t>at </a:t>
            </a:r>
            <a:r>
              <a:rPr lang="en-US" dirty="0"/>
              <a:t>CEA: Ch. </a:t>
            </a:r>
            <a:r>
              <a:rPr lang="en-US" dirty="0" err="1"/>
              <a:t>Mayri</a:t>
            </a:r>
            <a:r>
              <a:rPr lang="en-US" dirty="0"/>
              <a:t>, W. </a:t>
            </a:r>
            <a:r>
              <a:rPr lang="en-US" dirty="0" err="1"/>
              <a:t>Korten</a:t>
            </a:r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5949280"/>
            <a:ext cx="406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Slides on GLAD </a:t>
            </a:r>
            <a:r>
              <a:rPr lang="en-US" dirty="0"/>
              <a:t>by H. Simon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45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 smtClean="0"/>
              <a:t>R</a:t>
            </a:r>
            <a:r>
              <a:rPr lang="en-US" sz="2300" baseline="30000" dirty="0" smtClean="0"/>
              <a:t>3</a:t>
            </a:r>
            <a:r>
              <a:rPr lang="en-US" sz="2300" dirty="0" smtClean="0"/>
              <a:t>B </a:t>
            </a:r>
            <a:r>
              <a:rPr lang="en-US" sz="2300" dirty="0"/>
              <a:t>High-resolution spectrometer (HRS)</a:t>
            </a:r>
          </a:p>
        </p:txBody>
      </p:sp>
      <p:sp>
        <p:nvSpPr>
          <p:cNvPr id="5" name="Rectangle 4"/>
          <p:cNvSpPr/>
          <p:nvPr/>
        </p:nvSpPr>
        <p:spPr>
          <a:xfrm>
            <a:off x="4499992" y="5877272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9452" y="1628800"/>
            <a:ext cx="25009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Summary </a:t>
            </a:r>
            <a:endParaRPr lang="en-US" dirty="0"/>
          </a:p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Momentum </a:t>
            </a:r>
            <a:r>
              <a:rPr lang="en-US" dirty="0"/>
              <a:t>resolution is dominated by straggling effects </a:t>
            </a:r>
            <a:endParaRPr lang="en-US" dirty="0" smtClean="0"/>
          </a:p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HRS plays a minor role in final resolution 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Economical design proposed 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Transmission </a:t>
            </a:r>
            <a:r>
              <a:rPr lang="en-US" dirty="0"/>
              <a:t>limited due to small apertures </a:t>
            </a:r>
          </a:p>
          <a:p>
            <a:r>
              <a:rPr lang="en-US" b="1" dirty="0"/>
              <a:t>Outlook </a:t>
            </a:r>
            <a:endParaRPr lang="en-US" dirty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  Detector </a:t>
            </a:r>
            <a:r>
              <a:rPr lang="en-US" dirty="0"/>
              <a:t>development 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  Experience large-acceptance measurement, SFRS, ... 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 Accurate </a:t>
            </a:r>
            <a:r>
              <a:rPr lang="en-US" dirty="0"/>
              <a:t>magnetic field measurements </a:t>
            </a:r>
          </a:p>
        </p:txBody>
      </p:sp>
    </p:spTree>
    <p:extLst>
      <p:ext uri="{BB962C8B-B14F-4D97-AF65-F5344CB8AC3E}">
        <p14:creationId xmlns:p14="http://schemas.microsoft.com/office/powerpoint/2010/main" val="342175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>
            <a:spLocks noChangeArrowheads="1"/>
          </p:cNvSpPr>
          <p:nvPr/>
        </p:nvSpPr>
        <p:spPr bwMode="auto">
          <a:xfrm>
            <a:off x="1042988" y="3141663"/>
            <a:ext cx="6696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altLang="de-DE" sz="1600">
              <a:solidFill>
                <a:srgbClr val="000000"/>
              </a:solidFill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57200" y="76200"/>
            <a:ext cx="830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sz="2000" b="1" dirty="0">
                <a:solidFill>
                  <a:srgbClr val="000000"/>
                </a:solidFill>
              </a:rPr>
              <a:t>Large-acceptance superconducting dipole magnet GLAD</a:t>
            </a:r>
          </a:p>
        </p:txBody>
      </p:sp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3" cstate="print"/>
          <a:srcRect r="29607" b="16147"/>
          <a:stretch>
            <a:fillRect/>
          </a:stretch>
        </p:blipFill>
        <p:spPr bwMode="auto">
          <a:xfrm>
            <a:off x="381000" y="3733800"/>
            <a:ext cx="3657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76200" y="912813"/>
            <a:ext cx="4267200" cy="2668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5413" indent="-125413">
              <a:spcBef>
                <a:spcPct val="50000"/>
              </a:spcBef>
            </a:pPr>
            <a:r>
              <a:rPr lang="en-US" altLang="de-DE" sz="1600" b="1" dirty="0">
                <a:solidFill>
                  <a:srgbClr val="A50021"/>
                </a:solidFill>
              </a:rPr>
              <a:t>Magnet parameters:</a:t>
            </a:r>
          </a:p>
          <a:p>
            <a:pPr marL="125413" indent="-125413">
              <a:spcBef>
                <a:spcPct val="50000"/>
              </a:spcBef>
              <a:buFontTx/>
              <a:buChar char="•"/>
            </a:pPr>
            <a:r>
              <a:rPr lang="en-US" altLang="de-DE" sz="1600" dirty="0">
                <a:solidFill>
                  <a:srgbClr val="000000"/>
                </a:solidFill>
              </a:rPr>
              <a:t>Large vertical gap </a:t>
            </a:r>
            <a:r>
              <a:rPr lang="en-US" altLang="de-DE" sz="1600" dirty="0">
                <a:solidFill>
                  <a:srgbClr val="000000"/>
                </a:solidFill>
                <a:cs typeface="Arial" charset="0"/>
              </a:rPr>
              <a:t>± 80 </a:t>
            </a:r>
            <a:r>
              <a:rPr lang="en-US" altLang="de-DE" sz="1600" dirty="0" err="1">
                <a:solidFill>
                  <a:srgbClr val="000000"/>
                </a:solidFill>
                <a:cs typeface="Arial" charset="0"/>
              </a:rPr>
              <a:t>mrad</a:t>
            </a:r>
            <a:endParaRPr lang="en-US" altLang="de-DE" sz="1600" dirty="0">
              <a:solidFill>
                <a:srgbClr val="000000"/>
              </a:solidFill>
            </a:endParaRPr>
          </a:p>
          <a:p>
            <a:pPr marL="125413" indent="-125413">
              <a:spcBef>
                <a:spcPct val="50000"/>
              </a:spcBef>
              <a:buFontTx/>
              <a:buChar char="•"/>
            </a:pPr>
            <a:r>
              <a:rPr lang="en-US" altLang="de-DE" sz="1600" dirty="0">
                <a:solidFill>
                  <a:srgbClr val="000000"/>
                </a:solidFill>
              </a:rPr>
              <a:t>High integrated field of 4.5 Tm</a:t>
            </a:r>
          </a:p>
          <a:p>
            <a:pPr marL="125413" indent="-125413">
              <a:spcBef>
                <a:spcPct val="50000"/>
              </a:spcBef>
              <a:buFontTx/>
              <a:buChar char="•"/>
            </a:pPr>
            <a:r>
              <a:rPr lang="en-US" altLang="de-DE" sz="1600" dirty="0">
                <a:solidFill>
                  <a:srgbClr val="000000"/>
                </a:solidFill>
              </a:rPr>
              <a:t>Fringe field at the target position less than 20 </a:t>
            </a:r>
            <a:r>
              <a:rPr lang="en-US" altLang="de-DE" sz="1600" dirty="0" err="1">
                <a:solidFill>
                  <a:srgbClr val="000000"/>
                </a:solidFill>
              </a:rPr>
              <a:t>mT</a:t>
            </a:r>
            <a:endParaRPr lang="en-US" altLang="de-DE" sz="1600" dirty="0">
              <a:solidFill>
                <a:srgbClr val="000000"/>
              </a:solidFill>
            </a:endParaRPr>
          </a:p>
          <a:p>
            <a:pPr marL="125413" indent="-125413">
              <a:spcBef>
                <a:spcPct val="50000"/>
              </a:spcBef>
              <a:buFontTx/>
              <a:buChar char="•"/>
            </a:pPr>
            <a:r>
              <a:rPr lang="en-US" altLang="de-DE" sz="1600" dirty="0">
                <a:solidFill>
                  <a:srgbClr val="000000"/>
                </a:solidFill>
              </a:rPr>
              <a:t>Operational temperature 4.6 K</a:t>
            </a:r>
          </a:p>
          <a:p>
            <a:pPr marL="125413" indent="-125413">
              <a:spcBef>
                <a:spcPct val="50000"/>
              </a:spcBef>
              <a:buFontTx/>
              <a:buChar char="•"/>
            </a:pPr>
            <a:r>
              <a:rPr lang="en-US" altLang="de-DE" sz="1600" dirty="0">
                <a:solidFill>
                  <a:srgbClr val="000000"/>
                </a:solidFill>
              </a:rPr>
              <a:t>The overall size of the conical cryostat: 3.5 m long, 3.8 m high and 7 m wide.</a:t>
            </a:r>
          </a:p>
        </p:txBody>
      </p:sp>
      <p:pic>
        <p:nvPicPr>
          <p:cNvPr id="410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760788"/>
            <a:ext cx="4267200" cy="27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304800" y="6521450"/>
            <a:ext cx="3810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>
                <a:solidFill>
                  <a:srgbClr val="000000"/>
                </a:solidFill>
              </a:rPr>
              <a:t>Technical drawing of the GLAD magnet.</a:t>
            </a:r>
          </a:p>
        </p:txBody>
      </p:sp>
      <p:sp>
        <p:nvSpPr>
          <p:cNvPr id="4104" name="Text Box 10"/>
          <p:cNvSpPr txBox="1">
            <a:spLocks noChangeArrowheads="1"/>
          </p:cNvSpPr>
          <p:nvPr/>
        </p:nvSpPr>
        <p:spPr bwMode="auto">
          <a:xfrm>
            <a:off x="4724400" y="6521450"/>
            <a:ext cx="426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sz="1600">
                <a:solidFill>
                  <a:srgbClr val="000000"/>
                </a:solidFill>
              </a:rPr>
              <a:t>Cold mass built at the CEA Saclay (France).</a:t>
            </a:r>
          </a:p>
        </p:txBody>
      </p:sp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4572000" y="892175"/>
            <a:ext cx="4419600" cy="26622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5888" indent="-115888"/>
            <a:r>
              <a:rPr lang="en-GB" altLang="de-DE" sz="1600" b="1" dirty="0">
                <a:solidFill>
                  <a:srgbClr val="A50021"/>
                </a:solidFill>
              </a:rPr>
              <a:t>Magnet </a:t>
            </a:r>
            <a:r>
              <a:rPr lang="en-GB" altLang="de-DE" sz="1600" b="1" dirty="0" smtClean="0">
                <a:solidFill>
                  <a:srgbClr val="A50021"/>
                </a:solidFill>
              </a:rPr>
              <a:t>financing (</a:t>
            </a:r>
            <a:r>
              <a:rPr lang="en-GB" altLang="de-DE" sz="1600" b="1" dirty="0" smtClean="0">
                <a:solidFill>
                  <a:srgbClr val="000000"/>
                </a:solidFill>
              </a:rPr>
              <a:t>GSI contribution</a:t>
            </a:r>
            <a:r>
              <a:rPr lang="en-GB" altLang="de-DE" sz="1600" b="1" dirty="0" smtClean="0">
                <a:solidFill>
                  <a:srgbClr val="A50021"/>
                </a:solidFill>
              </a:rPr>
              <a:t>):</a:t>
            </a:r>
          </a:p>
          <a:p>
            <a:pPr marL="115888" indent="-115888"/>
            <a:r>
              <a:rPr lang="en-GB" altLang="de-DE" sz="1600" b="1" dirty="0" smtClean="0">
                <a:solidFill>
                  <a:srgbClr val="A50021"/>
                </a:solidFill>
              </a:rPr>
              <a:t>EU contract: 4.5 M€ / GSI &amp; CEA </a:t>
            </a:r>
            <a:r>
              <a:rPr lang="en-GB" altLang="de-DE" sz="1600" b="1" dirty="0" err="1" smtClean="0">
                <a:solidFill>
                  <a:srgbClr val="A50021"/>
                </a:solidFill>
              </a:rPr>
              <a:t>Saclay</a:t>
            </a:r>
            <a:endParaRPr lang="en-GB" altLang="de-DE" dirty="0">
              <a:solidFill>
                <a:srgbClr val="000000"/>
              </a:solidFill>
            </a:endParaRPr>
          </a:p>
          <a:p>
            <a:pPr marL="115888" indent="-115888">
              <a:lnSpc>
                <a:spcPct val="30000"/>
              </a:lnSpc>
            </a:pPr>
            <a:endParaRPr lang="en-GB" altLang="de-DE" dirty="0">
              <a:solidFill>
                <a:srgbClr val="000000"/>
              </a:solidFill>
            </a:endParaRPr>
          </a:p>
          <a:p>
            <a:pPr marL="115888" indent="-115888">
              <a:buFontTx/>
              <a:buChar char="•"/>
            </a:pPr>
            <a:r>
              <a:rPr lang="en-GB" altLang="de-DE" sz="1600" dirty="0" err="1">
                <a:solidFill>
                  <a:srgbClr val="000000"/>
                </a:solidFill>
              </a:rPr>
              <a:t>Cryocomplex</a:t>
            </a:r>
            <a:r>
              <a:rPr lang="en-GB" altLang="de-DE" sz="1600" dirty="0">
                <a:solidFill>
                  <a:srgbClr val="000000"/>
                </a:solidFill>
              </a:rPr>
              <a:t> for the GLAD magnet (475 k€) </a:t>
            </a:r>
            <a:r>
              <a:rPr lang="en-GB" altLang="de-DE" sz="1600" dirty="0" smtClean="0">
                <a:solidFill>
                  <a:srgbClr val="000000"/>
                </a:solidFill>
              </a:rPr>
              <a:t>BMBF</a:t>
            </a:r>
            <a:endParaRPr lang="en-GB" altLang="de-DE" sz="1600" dirty="0">
              <a:solidFill>
                <a:srgbClr val="000000"/>
              </a:solidFill>
            </a:endParaRPr>
          </a:p>
          <a:p>
            <a:pPr marL="115888" indent="-115888">
              <a:lnSpc>
                <a:spcPct val="50000"/>
              </a:lnSpc>
              <a:buFontTx/>
              <a:buChar char="•"/>
            </a:pPr>
            <a:endParaRPr lang="en-GB" altLang="de-DE" sz="1600" dirty="0">
              <a:solidFill>
                <a:srgbClr val="000000"/>
              </a:solidFill>
            </a:endParaRPr>
          </a:p>
          <a:p>
            <a:pPr marL="115888" indent="-115888">
              <a:buFontTx/>
              <a:buChar char="•"/>
            </a:pPr>
            <a:r>
              <a:rPr lang="en-GB" altLang="de-DE" sz="1600" dirty="0">
                <a:solidFill>
                  <a:srgbClr val="000000"/>
                </a:solidFill>
              </a:rPr>
              <a:t>Completion of GLAD (cryostat) (1.8 M€) </a:t>
            </a:r>
            <a:r>
              <a:rPr lang="en-GB" altLang="de-DE" sz="1600" dirty="0" smtClean="0">
                <a:solidFill>
                  <a:srgbClr val="000000"/>
                </a:solidFill>
              </a:rPr>
              <a:t/>
            </a:r>
            <a:br>
              <a:rPr lang="en-GB" altLang="de-DE" sz="1600" dirty="0" smtClean="0">
                <a:solidFill>
                  <a:srgbClr val="000000"/>
                </a:solidFill>
              </a:rPr>
            </a:br>
            <a:r>
              <a:rPr lang="en-GB" altLang="de-DE" sz="1600" dirty="0" smtClean="0">
                <a:solidFill>
                  <a:srgbClr val="000000"/>
                </a:solidFill>
              </a:rPr>
              <a:t>BMBF</a:t>
            </a:r>
            <a:endParaRPr lang="en-GB" altLang="de-DE" sz="1600" dirty="0">
              <a:solidFill>
                <a:srgbClr val="000000"/>
              </a:solidFill>
            </a:endParaRPr>
          </a:p>
          <a:p>
            <a:pPr marL="115888" indent="-115888">
              <a:lnSpc>
                <a:spcPct val="50000"/>
              </a:lnSpc>
              <a:buFontTx/>
              <a:buChar char="•"/>
            </a:pPr>
            <a:endParaRPr lang="en-GB" altLang="de-DE" sz="1600" dirty="0">
              <a:solidFill>
                <a:srgbClr val="000000"/>
              </a:solidFill>
            </a:endParaRPr>
          </a:p>
          <a:p>
            <a:pPr marL="115888" indent="-115888">
              <a:buFontTx/>
              <a:buChar char="•"/>
            </a:pPr>
            <a:r>
              <a:rPr lang="en-GB" altLang="de-DE" sz="1600" dirty="0">
                <a:solidFill>
                  <a:srgbClr val="000000"/>
                </a:solidFill>
              </a:rPr>
              <a:t>Vacuum-chamber (190 k€</a:t>
            </a:r>
            <a:r>
              <a:rPr lang="en-GB" altLang="de-DE" sz="1600" dirty="0" smtClean="0">
                <a:solidFill>
                  <a:srgbClr val="000000"/>
                </a:solidFill>
              </a:rPr>
              <a:t>) State of </a:t>
            </a:r>
            <a:r>
              <a:rPr lang="en-GB" altLang="de-DE" sz="1600" dirty="0" err="1" smtClean="0">
                <a:solidFill>
                  <a:srgbClr val="000000"/>
                </a:solidFill>
              </a:rPr>
              <a:t>Hesse</a:t>
            </a:r>
            <a:endParaRPr lang="en-GB" altLang="de-DE" sz="1600" dirty="0">
              <a:solidFill>
                <a:srgbClr val="000000"/>
              </a:solidFill>
            </a:endParaRPr>
          </a:p>
          <a:p>
            <a:pPr marL="115888" indent="-115888">
              <a:lnSpc>
                <a:spcPct val="50000"/>
              </a:lnSpc>
              <a:buFontTx/>
              <a:buChar char="•"/>
            </a:pPr>
            <a:endParaRPr lang="en-GB" altLang="de-DE" sz="1600" dirty="0">
              <a:solidFill>
                <a:srgbClr val="000000"/>
              </a:solidFill>
            </a:endParaRPr>
          </a:p>
          <a:p>
            <a:pPr marL="115888" indent="-115888">
              <a:buFontTx/>
              <a:buChar char="•"/>
            </a:pPr>
            <a:r>
              <a:rPr lang="en-GB" altLang="de-DE" sz="1600" dirty="0">
                <a:solidFill>
                  <a:srgbClr val="000000"/>
                </a:solidFill>
              </a:rPr>
              <a:t>Power supply (190 k€</a:t>
            </a:r>
            <a:r>
              <a:rPr lang="en-GB" altLang="de-DE" sz="1600" dirty="0" smtClean="0">
                <a:solidFill>
                  <a:srgbClr val="000000"/>
                </a:solidFill>
              </a:rPr>
              <a:t>) State of </a:t>
            </a:r>
            <a:r>
              <a:rPr lang="en-GB" altLang="de-DE" sz="1600" dirty="0" err="1" smtClean="0">
                <a:solidFill>
                  <a:srgbClr val="000000"/>
                </a:solidFill>
              </a:rPr>
              <a:t>Hesse</a:t>
            </a:r>
            <a:endParaRPr lang="en-GB" altLang="de-DE" sz="1600" dirty="0">
              <a:solidFill>
                <a:srgbClr val="000000"/>
              </a:solidFill>
            </a:endParaRPr>
          </a:p>
          <a:p>
            <a:pPr marL="115888" indent="-115888">
              <a:lnSpc>
                <a:spcPct val="60000"/>
              </a:lnSpc>
            </a:pPr>
            <a:endParaRPr lang="en-GB" altLang="de-DE" sz="1600" dirty="0">
              <a:solidFill>
                <a:srgbClr val="000000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3C69F3-00BF-4AE2-86D8-5895715AA02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r>
              <a:rPr lang="de-DE" smtClean="0">
                <a:solidFill>
                  <a:srgbClr val="000000"/>
                </a:solidFill>
              </a:rPr>
              <a:t> / 31</a:t>
            </a: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87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57200" y="76200"/>
            <a:ext cx="830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sz="2000" b="1" dirty="0">
                <a:solidFill>
                  <a:srgbClr val="000000"/>
                </a:solidFill>
              </a:rPr>
              <a:t>GLAD </a:t>
            </a:r>
            <a:r>
              <a:rPr lang="en-US" altLang="de-DE" sz="2000" b="1" dirty="0" err="1">
                <a:solidFill>
                  <a:srgbClr val="000000"/>
                </a:solidFill>
              </a:rPr>
              <a:t>cryosystem</a:t>
            </a:r>
            <a:r>
              <a:rPr lang="en-US" altLang="de-DE" sz="2000" b="1" dirty="0">
                <a:solidFill>
                  <a:srgbClr val="000000"/>
                </a:solidFill>
              </a:rPr>
              <a:t> - </a:t>
            </a:r>
            <a:r>
              <a:rPr lang="en-US" altLang="de-DE" sz="2000" b="1" dirty="0" smtClean="0">
                <a:solidFill>
                  <a:srgbClr val="000000"/>
                </a:solidFill>
              </a:rPr>
              <a:t>Completed </a:t>
            </a:r>
            <a:r>
              <a:rPr lang="en-US" altLang="de-DE" sz="2000" b="1" dirty="0">
                <a:solidFill>
                  <a:srgbClr val="000000"/>
                </a:solidFill>
              </a:rPr>
              <a:t>production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7504" y="1052736"/>
            <a:ext cx="4752528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34938" indent="-134938">
              <a:spcBef>
                <a:spcPct val="50000"/>
              </a:spcBef>
              <a:buFontTx/>
              <a:buChar char="•"/>
            </a:pPr>
            <a:r>
              <a:rPr lang="en-US" altLang="de-DE" dirty="0" err="1">
                <a:solidFill>
                  <a:srgbClr val="000000"/>
                </a:solidFill>
              </a:rPr>
              <a:t>Cryoinfrastructure</a:t>
            </a:r>
            <a:r>
              <a:rPr lang="en-US" altLang="de-DE" dirty="0">
                <a:solidFill>
                  <a:srgbClr val="000000"/>
                </a:solidFill>
              </a:rPr>
              <a:t> is being refurbished.</a:t>
            </a:r>
          </a:p>
          <a:p>
            <a:pPr marL="134938" indent="-134938">
              <a:spcBef>
                <a:spcPct val="50000"/>
              </a:spcBef>
              <a:buFontTx/>
              <a:buChar char="•"/>
            </a:pPr>
            <a:r>
              <a:rPr lang="en-US" altLang="de-DE" dirty="0" err="1">
                <a:solidFill>
                  <a:srgbClr val="000000"/>
                </a:solidFill>
              </a:rPr>
              <a:t>Cryolines</a:t>
            </a:r>
            <a:r>
              <a:rPr lang="en-US" altLang="de-DE" dirty="0">
                <a:solidFill>
                  <a:srgbClr val="000000"/>
                </a:solidFill>
              </a:rPr>
              <a:t> (total length 33.3 m) are </a:t>
            </a:r>
            <a:r>
              <a:rPr lang="en-US" altLang="de-DE" dirty="0" smtClean="0">
                <a:solidFill>
                  <a:srgbClr val="000000"/>
                </a:solidFill>
              </a:rPr>
              <a:t>on </a:t>
            </a:r>
            <a:r>
              <a:rPr lang="en-US" altLang="de-DE" dirty="0">
                <a:solidFill>
                  <a:srgbClr val="000000"/>
                </a:solidFill>
              </a:rPr>
              <a:t>site. </a:t>
            </a: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060848"/>
            <a:ext cx="528949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kumente und Einstellungen\Haik\Desktop\20140211-OrsaySofia\IMG_03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645171"/>
            <a:ext cx="4320480" cy="3240213"/>
          </a:xfrm>
          <a:prstGeom prst="rect">
            <a:avLst/>
          </a:prstGeom>
          <a:noFill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360607"/>
            <a:ext cx="4320480" cy="242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5940152" y="1340768"/>
            <a:ext cx="432048" cy="936104"/>
          </a:xfrm>
          <a:prstGeom prst="line">
            <a:avLst/>
          </a:prstGeom>
          <a:noFill/>
          <a:ln w="76200" cmpd="sng">
            <a:solidFill>
              <a:srgbClr val="A5002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7812360" y="1268760"/>
            <a:ext cx="0" cy="648072"/>
          </a:xfrm>
          <a:prstGeom prst="line">
            <a:avLst/>
          </a:prstGeom>
          <a:noFill/>
          <a:ln w="76200" cmpd="sng">
            <a:solidFill>
              <a:srgbClr val="A5002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881033" y="766445"/>
            <a:ext cx="40114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dirty="0">
                <a:solidFill>
                  <a:srgbClr val="000000"/>
                </a:solidFill>
              </a:rPr>
              <a:t> </a:t>
            </a:r>
            <a:r>
              <a:rPr lang="en-US" altLang="de-DE" dirty="0" err="1">
                <a:solidFill>
                  <a:srgbClr val="000000"/>
                </a:solidFill>
              </a:rPr>
              <a:t>Cryoplant</a:t>
            </a:r>
            <a:r>
              <a:rPr lang="en-US" altLang="de-DE" dirty="0">
                <a:solidFill>
                  <a:srgbClr val="000000"/>
                </a:solidFill>
              </a:rPr>
              <a:t> - container containing compressor and helium buffer </a:t>
            </a:r>
            <a:r>
              <a:rPr lang="en-US" altLang="de-DE" dirty="0" smtClean="0">
                <a:solidFill>
                  <a:srgbClr val="000000"/>
                </a:solidFill>
              </a:rPr>
              <a:t>tank</a:t>
            </a:r>
            <a:endParaRPr lang="en-US" alt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8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b="-3487"/>
          <a:stretch>
            <a:fillRect/>
          </a:stretch>
        </p:blipFill>
        <p:spPr bwMode="auto">
          <a:xfrm>
            <a:off x="533400" y="1447800"/>
            <a:ext cx="3851275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1042988" y="3141663"/>
            <a:ext cx="6696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altLang="de-DE" sz="1600">
              <a:solidFill>
                <a:srgbClr val="000000"/>
              </a:solidFill>
            </a:endParaRP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76200" y="895350"/>
            <a:ext cx="71628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34938" indent="-134938">
              <a:buFontTx/>
              <a:buChar char="•"/>
            </a:pPr>
            <a:r>
              <a:rPr lang="de-DE" altLang="de-DE">
                <a:solidFill>
                  <a:srgbClr val="000000"/>
                </a:solidFill>
              </a:rPr>
              <a:t>Deatailed specifications have been aproved </a:t>
            </a:r>
          </a:p>
          <a:p>
            <a:pPr marL="134938" indent="-134938"/>
            <a:r>
              <a:rPr lang="de-DE" altLang="de-DE">
                <a:solidFill>
                  <a:srgbClr val="000000"/>
                </a:solidFill>
              </a:rPr>
              <a:t>by CEA:</a:t>
            </a:r>
          </a:p>
          <a:p>
            <a:pPr marL="134938" indent="-134938">
              <a:buFontTx/>
              <a:buChar char="•"/>
            </a:pPr>
            <a:endParaRPr lang="de-DE" altLang="de-DE">
              <a:solidFill>
                <a:srgbClr val="000000"/>
              </a:solidFill>
            </a:endParaRPr>
          </a:p>
          <a:p>
            <a:pPr marL="134938" indent="-134938">
              <a:buFontTx/>
              <a:buChar char="•"/>
            </a:pPr>
            <a:endParaRPr lang="de-DE" altLang="de-DE">
              <a:solidFill>
                <a:srgbClr val="000000"/>
              </a:solidFill>
            </a:endParaRPr>
          </a:p>
          <a:p>
            <a:pPr marL="134938" indent="-134938">
              <a:buFontTx/>
              <a:buChar char="•"/>
            </a:pPr>
            <a:endParaRPr lang="de-DE" altLang="de-DE">
              <a:solidFill>
                <a:srgbClr val="000000"/>
              </a:solidFill>
            </a:endParaRPr>
          </a:p>
          <a:p>
            <a:pPr marL="134938" indent="-134938">
              <a:buFontTx/>
              <a:buChar char="•"/>
            </a:pPr>
            <a:endParaRPr lang="de-DE" altLang="de-DE">
              <a:solidFill>
                <a:srgbClr val="000000"/>
              </a:solidFill>
            </a:endParaRPr>
          </a:p>
          <a:p>
            <a:pPr marL="134938" indent="-134938">
              <a:buFontTx/>
              <a:buChar char="•"/>
            </a:pPr>
            <a:endParaRPr lang="de-DE" altLang="de-DE">
              <a:solidFill>
                <a:srgbClr val="000000"/>
              </a:solidFill>
            </a:endParaRPr>
          </a:p>
          <a:p>
            <a:pPr marL="134938" indent="-134938">
              <a:buFontTx/>
              <a:buChar char="•"/>
            </a:pPr>
            <a:endParaRPr lang="de-DE" altLang="de-DE">
              <a:solidFill>
                <a:srgbClr val="000000"/>
              </a:solidFill>
            </a:endParaRPr>
          </a:p>
          <a:p>
            <a:pPr marL="134938" indent="-134938">
              <a:buFontTx/>
              <a:buChar char="•"/>
            </a:pPr>
            <a:endParaRPr lang="de-DE" altLang="de-DE">
              <a:solidFill>
                <a:srgbClr val="000000"/>
              </a:solidFill>
            </a:endParaRPr>
          </a:p>
          <a:p>
            <a:pPr marL="134938" indent="-134938"/>
            <a:r>
              <a:rPr lang="de-DE" altLang="de-DE">
                <a:solidFill>
                  <a:srgbClr val="000000"/>
                </a:solidFill>
              </a:rPr>
              <a:t>           </a:t>
            </a:r>
          </a:p>
          <a:p>
            <a:pPr marL="134938" indent="-134938"/>
            <a:r>
              <a:rPr lang="de-DE" altLang="de-DE">
                <a:solidFill>
                  <a:srgbClr val="000000"/>
                </a:solidFill>
              </a:rPr>
              <a:t>	</a:t>
            </a:r>
            <a:endParaRPr lang="de-DE" altLang="de-DE">
              <a:solidFill>
                <a:srgbClr val="000000"/>
              </a:solidFill>
              <a:sym typeface="Wingdings" pitchFamily="2" charset="2"/>
            </a:endParaRPr>
          </a:p>
        </p:txBody>
      </p:sp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0488" y="838200"/>
            <a:ext cx="3973512" cy="58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457200" y="76200"/>
            <a:ext cx="830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sz="2000" b="1">
                <a:solidFill>
                  <a:srgbClr val="000000"/>
                </a:solidFill>
              </a:rPr>
              <a:t>GLAD power supply – Completed procurement </a:t>
            </a:r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76200" y="5934075"/>
            <a:ext cx="4267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5888" indent="-115888">
              <a:buFontTx/>
              <a:buChar char="•"/>
            </a:pPr>
            <a:r>
              <a:rPr lang="de-DE" altLang="de-DE" dirty="0">
                <a:solidFill>
                  <a:srgbClr val="000000"/>
                </a:solidFill>
              </a:rPr>
              <a:t>The power </a:t>
            </a:r>
            <a:r>
              <a:rPr lang="de-DE" altLang="de-DE" dirty="0" err="1">
                <a:solidFill>
                  <a:srgbClr val="000000"/>
                </a:solidFill>
              </a:rPr>
              <a:t>supply</a:t>
            </a:r>
            <a:r>
              <a:rPr lang="de-DE" altLang="de-DE" dirty="0">
                <a:solidFill>
                  <a:srgbClr val="000000"/>
                </a:solidFill>
              </a:rPr>
              <a:t> </a:t>
            </a:r>
            <a:r>
              <a:rPr lang="de-DE" altLang="de-DE" dirty="0" err="1">
                <a:solidFill>
                  <a:srgbClr val="000000"/>
                </a:solidFill>
              </a:rPr>
              <a:t>system</a:t>
            </a:r>
            <a:r>
              <a:rPr lang="de-DE" altLang="de-DE" dirty="0">
                <a:solidFill>
                  <a:srgbClr val="000000"/>
                </a:solidFill>
              </a:rPr>
              <a:t> </a:t>
            </a:r>
            <a:r>
              <a:rPr lang="de-DE" altLang="de-DE" dirty="0" err="1">
                <a:solidFill>
                  <a:srgbClr val="000000"/>
                </a:solidFill>
              </a:rPr>
              <a:t>has</a:t>
            </a:r>
            <a:r>
              <a:rPr lang="de-DE" altLang="de-DE" dirty="0">
                <a:solidFill>
                  <a:srgbClr val="000000"/>
                </a:solidFill>
              </a:rPr>
              <a:t> </a:t>
            </a:r>
            <a:r>
              <a:rPr lang="de-DE" altLang="de-DE" dirty="0" err="1">
                <a:solidFill>
                  <a:srgbClr val="000000"/>
                </a:solidFill>
              </a:rPr>
              <a:t>been</a:t>
            </a:r>
            <a:r>
              <a:rPr lang="de-DE" altLang="de-DE" dirty="0">
                <a:solidFill>
                  <a:srgbClr val="000000"/>
                </a:solidFill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</a:rPr>
              <a:t>ordered</a:t>
            </a: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r>
              <a:rPr lang="de-DE" altLang="de-DE" dirty="0">
                <a:solidFill>
                  <a:srgbClr val="000000"/>
                </a:solidFill>
                <a:sym typeface="Wingdings" pitchFamily="2" charset="2"/>
              </a:rPr>
              <a:t> 12.12.2013 </a:t>
            </a:r>
            <a:r>
              <a:rPr lang="de-DE" altLang="de-DE" dirty="0" err="1">
                <a:solidFill>
                  <a:srgbClr val="000000"/>
                </a:solidFill>
                <a:sym typeface="Wingdings" pitchFamily="2" charset="2"/>
              </a:rPr>
              <a:t>Supplier</a:t>
            </a:r>
            <a:r>
              <a:rPr lang="de-DE" altLang="de-DE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sym typeface="Wingdings" pitchFamily="2" charset="2"/>
              </a:rPr>
              <a:t>chosen</a:t>
            </a:r>
            <a:r>
              <a:rPr lang="de-DE" altLang="de-DE" dirty="0">
                <a:solidFill>
                  <a:srgbClr val="000000"/>
                </a:solidFill>
                <a:sym typeface="Wingdings" pitchFamily="2" charset="2"/>
              </a:rPr>
              <a:t>. </a:t>
            </a:r>
            <a:r>
              <a:rPr lang="de-DE" altLang="de-DE" dirty="0" err="1">
                <a:solidFill>
                  <a:srgbClr val="000000"/>
                </a:solidFill>
                <a:sym typeface="Wingdings" pitchFamily="2" charset="2"/>
              </a:rPr>
              <a:t>Delivery</a:t>
            </a:r>
            <a:r>
              <a:rPr lang="de-DE" altLang="de-DE" dirty="0">
                <a:solidFill>
                  <a:srgbClr val="000000"/>
                </a:solidFill>
                <a:sym typeface="Wingdings" pitchFamily="2" charset="2"/>
              </a:rPr>
              <a:t> Q2/2014.</a:t>
            </a:r>
            <a:endParaRPr lang="en-US" alt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98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57200" y="76200"/>
            <a:ext cx="830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sz="2000" b="1">
                <a:solidFill>
                  <a:srgbClr val="000000"/>
                </a:solidFill>
              </a:rPr>
              <a:t>GLAD - Vacuum Chamber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790575"/>
            <a:ext cx="51054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525" y="4508500"/>
            <a:ext cx="61817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feld 3"/>
          <p:cNvSpPr txBox="1">
            <a:spLocks noChangeArrowheads="1"/>
          </p:cNvSpPr>
          <p:nvPr/>
        </p:nvSpPr>
        <p:spPr bwMode="auto">
          <a:xfrm>
            <a:off x="204788" y="1219200"/>
            <a:ext cx="36925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de-DE" altLang="de-DE" dirty="0" err="1" smtClean="0">
                <a:solidFill>
                  <a:srgbClr val="000000"/>
                </a:solidFill>
              </a:rPr>
              <a:t>Specifications</a:t>
            </a:r>
            <a:r>
              <a:rPr lang="de-DE" altLang="de-DE" dirty="0" smtClean="0">
                <a:solidFill>
                  <a:srgbClr val="000000"/>
                </a:solidFill>
              </a:rPr>
              <a:t> ok.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de-DE" altLang="de-DE" dirty="0" err="1" smtClean="0">
                <a:solidFill>
                  <a:srgbClr val="000000"/>
                </a:solidFill>
              </a:rPr>
              <a:t>Cost</a:t>
            </a: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</a:rPr>
              <a:t>estimate</a:t>
            </a:r>
            <a:r>
              <a:rPr lang="de-DE" altLang="de-DE" dirty="0" smtClean="0">
                <a:solidFill>
                  <a:srgbClr val="000000"/>
                </a:solidFill>
              </a:rPr>
              <a:t> 190 k€.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de-DE" altLang="de-DE" dirty="0" err="1" smtClean="0">
                <a:solidFill>
                  <a:srgbClr val="000000"/>
                </a:solidFill>
              </a:rPr>
              <a:t>Tendering</a:t>
            </a: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</a:rPr>
              <a:t>closed</a:t>
            </a:r>
            <a:r>
              <a:rPr lang="de-DE" altLang="de-DE" dirty="0" smtClean="0">
                <a:solidFill>
                  <a:srgbClr val="000000"/>
                </a:solidFill>
              </a:rPr>
              <a:t> on 2.12.2013,</a:t>
            </a:r>
          </a:p>
          <a:p>
            <a:pPr marL="0" indent="0" eaLnBrk="1" hangingPunct="1">
              <a:defRPr/>
            </a:pPr>
            <a:r>
              <a:rPr lang="de-DE" altLang="de-DE" dirty="0" smtClean="0">
                <a:solidFill>
                  <a:srgbClr val="000000"/>
                </a:solidFill>
              </a:rPr>
              <a:t>     </a:t>
            </a:r>
            <a:r>
              <a:rPr lang="de-DE" altLang="de-DE" dirty="0" err="1" smtClean="0">
                <a:solidFill>
                  <a:srgbClr val="000000"/>
                </a:solidFill>
              </a:rPr>
              <a:t>order</a:t>
            </a: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</a:rPr>
              <a:t>placed</a:t>
            </a:r>
            <a:r>
              <a:rPr lang="de-DE" altLang="de-DE" dirty="0">
                <a:solidFill>
                  <a:srgbClr val="000000"/>
                </a:solidFill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</a:rPr>
              <a:t>for</a:t>
            </a:r>
            <a:r>
              <a:rPr lang="de-DE" altLang="de-DE" dirty="0" smtClean="0">
                <a:solidFill>
                  <a:srgbClr val="000000"/>
                </a:solidFill>
              </a:rPr>
              <a:t> 202k€.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de-DE" altLang="de-DE" dirty="0" err="1" smtClean="0">
                <a:solidFill>
                  <a:srgbClr val="000000"/>
                </a:solidFill>
              </a:rPr>
              <a:t>Expected</a:t>
            </a: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</a:rPr>
              <a:t>delivery</a:t>
            </a:r>
            <a:r>
              <a:rPr lang="de-DE" altLang="de-DE" dirty="0" smtClean="0">
                <a:solidFill>
                  <a:srgbClr val="000000"/>
                </a:solidFill>
              </a:rPr>
              <a:t> Q2 2014.</a:t>
            </a:r>
          </a:p>
        </p:txBody>
      </p:sp>
    </p:spTree>
    <p:extLst>
      <p:ext uri="{BB962C8B-B14F-4D97-AF65-F5344CB8AC3E}">
        <p14:creationId xmlns:p14="http://schemas.microsoft.com/office/powerpoint/2010/main" val="1725371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457200" y="76200"/>
            <a:ext cx="830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sz="2000" b="1">
                <a:solidFill>
                  <a:srgbClr val="000000"/>
                </a:solidFill>
              </a:rPr>
              <a:t>GLAD magnet – Started production</a:t>
            </a: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152400" y="838200"/>
            <a:ext cx="87630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>
                <a:solidFill>
                  <a:srgbClr val="000000"/>
                </a:solidFill>
              </a:rPr>
              <a:t> Magnet has been designed and built at CEA/Saclay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>
                <a:solidFill>
                  <a:srgbClr val="000000"/>
                </a:solidFill>
              </a:rPr>
              <a:t> Cold</a:t>
            </a:r>
            <a:r>
              <a:rPr lang="de-DE" altLang="de-DE">
                <a:solidFill>
                  <a:srgbClr val="000000"/>
                </a:solidFill>
              </a:rPr>
              <a:t>-</a:t>
            </a:r>
            <a:r>
              <a:rPr lang="en-US" altLang="de-DE">
                <a:solidFill>
                  <a:srgbClr val="000000"/>
                </a:solidFill>
              </a:rPr>
              <a:t>mass tests </a:t>
            </a:r>
            <a:r>
              <a:rPr lang="de-DE" altLang="de-DE">
                <a:solidFill>
                  <a:srgbClr val="000000"/>
                </a:solidFill>
              </a:rPr>
              <a:t>ha</a:t>
            </a:r>
            <a:r>
              <a:rPr lang="en-US" altLang="de-DE">
                <a:solidFill>
                  <a:srgbClr val="000000"/>
                </a:solidFill>
              </a:rPr>
              <a:t>s been successfully ended at CEA/Saclay in December 2013.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>
                <a:solidFill>
                  <a:srgbClr val="000000"/>
                </a:solidFill>
              </a:rPr>
              <a:t> Coil tests successful: </a:t>
            </a:r>
            <a:r>
              <a:rPr lang="de-DE" altLang="de-DE">
                <a:solidFill>
                  <a:srgbClr val="000000"/>
                </a:solidFill>
              </a:rPr>
              <a:t>nominal current of 3584 A reached on 5.12.2013.</a:t>
            </a:r>
            <a:endParaRPr lang="en-US" altLang="de-DE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>
                <a:solidFill>
                  <a:srgbClr val="000000"/>
                </a:solidFill>
              </a:rPr>
              <a:t> Magnet should be delivered to GSI  </a:t>
            </a:r>
            <a:r>
              <a:rPr lang="en-US" altLang="de-DE">
                <a:solidFill>
                  <a:srgbClr val="FF0000"/>
                </a:solidFill>
              </a:rPr>
              <a:t>Q3/2014. Mitigating actions in process.</a:t>
            </a:r>
          </a:p>
        </p:txBody>
      </p:sp>
      <p:pic>
        <p:nvPicPr>
          <p:cNvPr id="5124" name="Picture 5" descr="Dépose MF dans cryostat 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608263"/>
            <a:ext cx="4038600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6" descr="MF dans C2-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608263"/>
            <a:ext cx="4038600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381000" y="5943600"/>
            <a:ext cx="8305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sz="1600">
                <a:solidFill>
                  <a:srgbClr val="000000"/>
                </a:solidFill>
              </a:rPr>
              <a:t>Test cryostat setup built at the CEA/Saclay: cold mass outside (left) and inside the test cryostat (right).</a:t>
            </a:r>
          </a:p>
        </p:txBody>
      </p:sp>
    </p:spTree>
    <p:extLst>
      <p:ext uri="{BB962C8B-B14F-4D97-AF65-F5344CB8AC3E}">
        <p14:creationId xmlns:p14="http://schemas.microsoft.com/office/powerpoint/2010/main" val="1170766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äsentationsvorlage_BWL9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Präsentationsvorlage_BWL9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Standarddesign">
  <a:themeElements>
    <a:clrScheme name="1_Standard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1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Präsentationsvorlage_BWL9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Präsentationsvorlage_BWL9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Standarddesign">
  <a:themeElements>
    <a:clrScheme name="1_Standard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1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räsentationsvorlage_BWL9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Präsentationsvorlage_BWL9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WenQuanYi Micro Hei"/>
      </a:majorFont>
      <a:minorFont>
        <a:latin typeface="Times New Roman"/>
        <a:ea typeface="ＭＳ Ｐゴシック"/>
        <a:cs typeface="WenQuanYi Micro He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  <a:cs typeface="WenQuanYi Micro He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  <a:cs typeface="WenQuanYi Micro He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Präsentationsvorlage_BWL9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Präsentationsvorlage_BWL9</Template>
  <TotalTime>4158</TotalTime>
  <Words>2079</Words>
  <Application>Microsoft Macintosh PowerPoint</Application>
  <PresentationFormat>On-screen Show (4:3)</PresentationFormat>
  <Paragraphs>358</Paragraphs>
  <Slides>40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Präsentationsvorlage_BWL9</vt:lpstr>
      <vt:lpstr>Office Theme</vt:lpstr>
      <vt:lpstr>1_Standarddesign</vt:lpstr>
      <vt:lpstr>1_Präsentationsvorlage_BWL9</vt:lpstr>
      <vt:lpstr>2_Präsentationsvorlage_BWL9</vt:lpstr>
      <vt:lpstr>1_Office Theme</vt:lpstr>
      <vt:lpstr>Leere Präsentation</vt:lpstr>
      <vt:lpstr>3_Präsentationsvorlage_BWL9</vt:lpstr>
      <vt:lpstr>Office-Design</vt:lpstr>
      <vt:lpstr>4_Präsentationsvorlage_BWL9</vt:lpstr>
      <vt:lpstr>3_Standarddesign</vt:lpstr>
      <vt:lpstr>5_Präsentationsvorlage_BWL9</vt:lpstr>
      <vt:lpstr>6_Präsentationsvorlage_BWL9</vt:lpstr>
      <vt:lpstr>Photo Editor Photo</vt:lpstr>
      <vt:lpstr>Status of R3B</vt:lpstr>
      <vt:lpstr>R3B  Reactions with Relativistic Radioactive Beams </vt:lpstr>
      <vt:lpstr>R3B  Reactions with Relativistic Radioactive Beams </vt:lpstr>
      <vt:lpstr>Large-acceptance superconducting dipole magnet GLAD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NeuLAND: High-resolution neutron  time-of-flight spectrometer</vt:lpstr>
      <vt:lpstr>PowerPoint Presentation</vt:lpstr>
      <vt:lpstr>NeuLAND: High-resolution neutron  time-of-flight spectrometer</vt:lpstr>
      <vt:lpstr>Target Recoil Detector: Si Tracker + CALIFA</vt:lpstr>
      <vt:lpstr>PowerPoint Presentation</vt:lpstr>
      <vt:lpstr>PowerPoint Presentation</vt:lpstr>
      <vt:lpstr>PowerPoint Presentation</vt:lpstr>
      <vt:lpstr>Si Tracker</vt:lpstr>
      <vt:lpstr>R3B Si Tracker Design</vt:lpstr>
      <vt:lpstr>PowerPoint Presentation</vt:lpstr>
      <vt:lpstr>PowerPoint Presentation</vt:lpstr>
      <vt:lpstr>Bonding tests with 100um silicon</vt:lpstr>
      <vt:lpstr>PowerPoint Presentation</vt:lpstr>
      <vt:lpstr>CALIFA -ray Calorimeter, Spectrometer, charged particle detector</vt:lpstr>
      <vt:lpstr>PowerPoint Presentation</vt:lpstr>
      <vt:lpstr>PowerPoint Presentation</vt:lpstr>
      <vt:lpstr>CALIFA -ray Calorimeter, Spectrometer, charged particle detector</vt:lpstr>
      <vt:lpstr>Heavy-ion tracking detectors</vt:lpstr>
      <vt:lpstr>Active Target</vt:lpstr>
      <vt:lpstr>Status of the Active Target,            electrodes and vacuum</vt:lpstr>
      <vt:lpstr>Status of the Active Target,            electronics</vt:lpstr>
      <vt:lpstr>Status of the Active Target,                test in December 2013</vt:lpstr>
      <vt:lpstr>R3B High-resolution spectrometer (HRS)</vt:lpstr>
      <vt:lpstr>R3B High-resolution spectrometer (HRS)</vt:lpstr>
      <vt:lpstr>R3B High-resolution spectrometer (HRS)</vt:lpstr>
      <vt:lpstr>Summary </vt:lpstr>
      <vt:lpstr>PowerPoint Presentation</vt:lpstr>
      <vt:lpstr>The active Target for (a,a‘g) experiments</vt:lpstr>
      <vt:lpstr>PowerPoint Presentation</vt:lpstr>
      <vt:lpstr>R3B High-resolution spectrometer (HRS)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Moritz Lohse</dc:creator>
  <cp:lastModifiedBy>Stefanos Paschalis</cp:lastModifiedBy>
  <cp:revision>421</cp:revision>
  <dcterms:created xsi:type="dcterms:W3CDTF">2009-12-23T09:42:49Z</dcterms:created>
  <dcterms:modified xsi:type="dcterms:W3CDTF">2014-02-20T13:24:28Z</dcterms:modified>
</cp:coreProperties>
</file>