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649" r:id="rId1"/>
    <p:sldMasterId id="2147483651" r:id="rId2"/>
  </p:sldMasterIdLst>
  <p:notesMasterIdLst>
    <p:notesMasterId r:id="rId37"/>
  </p:notesMasterIdLst>
  <p:sldIdLst>
    <p:sldId id="592" r:id="rId3"/>
    <p:sldId id="593" r:id="rId4"/>
    <p:sldId id="640" r:id="rId5"/>
    <p:sldId id="643" r:id="rId6"/>
    <p:sldId id="601" r:id="rId7"/>
    <p:sldId id="619" r:id="rId8"/>
    <p:sldId id="620" r:id="rId9"/>
    <p:sldId id="631" r:id="rId10"/>
    <p:sldId id="659" r:id="rId11"/>
    <p:sldId id="649" r:id="rId12"/>
    <p:sldId id="650" r:id="rId13"/>
    <p:sldId id="652" r:id="rId14"/>
    <p:sldId id="660" r:id="rId15"/>
    <p:sldId id="661" r:id="rId16"/>
    <p:sldId id="662" r:id="rId17"/>
    <p:sldId id="664" r:id="rId18"/>
    <p:sldId id="653" r:id="rId19"/>
    <p:sldId id="648" r:id="rId20"/>
    <p:sldId id="658" r:id="rId21"/>
    <p:sldId id="656" r:id="rId22"/>
    <p:sldId id="657" r:id="rId23"/>
    <p:sldId id="639" r:id="rId24"/>
    <p:sldId id="667" r:id="rId25"/>
    <p:sldId id="630" r:id="rId26"/>
    <p:sldId id="633" r:id="rId27"/>
    <p:sldId id="665" r:id="rId28"/>
    <p:sldId id="669" r:id="rId29"/>
    <p:sldId id="668" r:id="rId30"/>
    <p:sldId id="635" r:id="rId31"/>
    <p:sldId id="666" r:id="rId32"/>
    <p:sldId id="670" r:id="rId33"/>
    <p:sldId id="618" r:id="rId34"/>
    <p:sldId id="654" r:id="rId35"/>
    <p:sldId id="655" r:id="rId36"/>
  </p:sldIdLst>
  <p:sldSz cx="9144000" cy="6858000" type="screen4x3"/>
  <p:notesSz cx="6400800" cy="8686800"/>
  <p:embeddedFontLst>
    <p:embeddedFont>
      <p:font typeface="Calibri" panose="020F0502020204030204" pitchFamily="34" charset="0"/>
      <p:regular r:id="rId38"/>
      <p:bold r:id="rId39"/>
      <p:italic r:id="rId40"/>
      <p:boldItalic r:id="rId41"/>
    </p:embeddedFont>
    <p:embeddedFont>
      <p:font typeface="宋体" panose="02010600030101010101" pitchFamily="2" charset="-122"/>
      <p:regular r:id="rId42"/>
    </p:embeddedFont>
  </p:embeddedFont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2200"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sz="2200"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sz="2200"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sz="2200"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66FF"/>
    <a:srgbClr val="0000FF"/>
    <a:srgbClr val="333333"/>
    <a:srgbClr val="663300"/>
    <a:srgbClr val="FFCCCC"/>
    <a:srgbClr val="CCFFCC"/>
    <a:srgbClr val="FFFF99"/>
    <a:srgbClr val="66FF66"/>
    <a:srgbClr val="003300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ittlere Formatvorlage 2 - Akz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Mittlere Formatvorlag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ittlere Formatvorlage 2 - Akz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216" autoAdjust="0"/>
    <p:restoredTop sz="98993" autoAdjust="0"/>
  </p:normalViewPr>
  <p:slideViewPr>
    <p:cSldViewPr>
      <p:cViewPr>
        <p:scale>
          <a:sx n="70" d="100"/>
          <a:sy n="70" d="100"/>
        </p:scale>
        <p:origin x="-912" y="-378"/>
      </p:cViewPr>
      <p:guideLst>
        <p:guide orient="horz" pos="2160"/>
        <p:guide pos="2880"/>
      </p:guideLst>
    </p:cSldViewPr>
  </p:slideViewPr>
  <p:notesTextViewPr>
    <p:cViewPr>
      <p:scale>
        <a:sx n="60" d="100"/>
        <a:sy n="6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2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font" Target="fonts/font5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font" Target="fonts/font1.fntdata"/><Relationship Id="rId46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notesMaster" Target="notesMasters/notesMaster1.xml"/><Relationship Id="rId40" Type="http://schemas.openxmlformats.org/officeDocument/2006/relationships/font" Target="fonts/font3.fntdata"/><Relationship Id="rId45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png"/></Relationships>
</file>

<file path=ppt/drawings/_rels/vmlDrawing10.vml.rels><?xml version="1.0" encoding="UTF-8" standalone="yes"?>
<Relationships xmlns="http://schemas.openxmlformats.org/package/2006/relationships"><Relationship Id="rId2" Type="http://schemas.openxmlformats.org/officeDocument/2006/relationships/image" Target="../media/image24.wmf"/><Relationship Id="rId1" Type="http://schemas.openxmlformats.org/officeDocument/2006/relationships/image" Target="../media/image19.png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7.wmf"/><Relationship Id="rId2" Type="http://schemas.openxmlformats.org/officeDocument/2006/relationships/image" Target="../media/image26.wmf"/><Relationship Id="rId1" Type="http://schemas.openxmlformats.org/officeDocument/2006/relationships/image" Target="../media/image24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png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21.wmf"/><Relationship Id="rId1" Type="http://schemas.openxmlformats.org/officeDocument/2006/relationships/image" Target="../media/image19.png"/></Relationships>
</file>

<file path=ppt/drawings/_rels/vmlDrawing9.vml.rels><?xml version="1.0" encoding="UTF-8" standalone="yes"?>
<Relationships xmlns="http://schemas.openxmlformats.org/package/2006/relationships"><Relationship Id="rId2" Type="http://schemas.openxmlformats.org/officeDocument/2006/relationships/image" Target="../media/image23.wmf"/><Relationship Id="rId1" Type="http://schemas.openxmlformats.org/officeDocument/2006/relationships/image" Target="../media/image19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773363" cy="434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6209" tIns="43105" rIns="86209" bIns="43105" numCol="1" anchor="t" anchorCtr="0" compatLnSpc="1">
            <a:prstTxWarp prst="textNoShape">
              <a:avLst/>
            </a:prstTxWarp>
          </a:bodyPr>
          <a:lstStyle>
            <a:lvl1pPr>
              <a:defRPr sz="11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782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625850" y="0"/>
            <a:ext cx="2773363" cy="434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6209" tIns="43105" rIns="86209" bIns="43105" numCol="1" anchor="t" anchorCtr="0" compatLnSpc="1">
            <a:prstTxWarp prst="textNoShape">
              <a:avLst/>
            </a:prstTxWarp>
          </a:bodyPr>
          <a:lstStyle>
            <a:lvl1pPr algn="r">
              <a:defRPr sz="11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73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028700" y="650875"/>
            <a:ext cx="4343400" cy="32575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7782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39763" y="4125913"/>
            <a:ext cx="5121275" cy="3910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6209" tIns="43105" rIns="86209" bIns="4310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Textmasterformate durch Klicken bearbeiten</a:t>
            </a:r>
          </a:p>
          <a:p>
            <a:pPr lvl="1"/>
            <a:r>
              <a:rPr lang="en-US" noProof="0" smtClean="0"/>
              <a:t>Zweite Ebene</a:t>
            </a:r>
          </a:p>
          <a:p>
            <a:pPr lvl="2"/>
            <a:r>
              <a:rPr lang="en-US" noProof="0" smtClean="0"/>
              <a:t>Dritte Ebene</a:t>
            </a:r>
          </a:p>
          <a:p>
            <a:pPr lvl="3"/>
            <a:r>
              <a:rPr lang="en-US" noProof="0" smtClean="0"/>
              <a:t>Vierte Ebene</a:t>
            </a:r>
          </a:p>
          <a:p>
            <a:pPr lvl="4"/>
            <a:r>
              <a:rPr lang="en-US" noProof="0" smtClean="0"/>
              <a:t>Fünfte Ebene</a:t>
            </a:r>
          </a:p>
        </p:txBody>
      </p:sp>
      <p:sp>
        <p:nvSpPr>
          <p:cNvPr id="7783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250238"/>
            <a:ext cx="2773363" cy="434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6209" tIns="43105" rIns="86209" bIns="43105" numCol="1" anchor="b" anchorCtr="0" compatLnSpc="1">
            <a:prstTxWarp prst="textNoShape">
              <a:avLst/>
            </a:prstTxWarp>
          </a:bodyPr>
          <a:lstStyle>
            <a:lvl1pPr>
              <a:defRPr sz="11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783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625850" y="8250238"/>
            <a:ext cx="2773363" cy="434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6209" tIns="43105" rIns="86209" bIns="43105" numCol="1" anchor="b" anchorCtr="0" compatLnSpc="1">
            <a:prstTxWarp prst="textNoShape">
              <a:avLst/>
            </a:prstTxWarp>
          </a:bodyPr>
          <a:lstStyle>
            <a:lvl1pPr algn="r">
              <a:defRPr sz="1100">
                <a:latin typeface="Times New Roman" pitchFamily="18" charset="0"/>
              </a:defRPr>
            </a:lvl1pPr>
          </a:lstStyle>
          <a:p>
            <a:pPr>
              <a:defRPr/>
            </a:pPr>
            <a:fld id="{9D59EA90-3F5D-4394-9822-EECAC583B148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74087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M. Deveaux, 10. Sept 2010, Strasbourg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037C79-9FB7-422A-9143-9FB705692884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316697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M. Deveaux, 10. Sept 2010, Strasbourg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5EE756-3786-46F8-8FD9-1F5DEBA6CCE8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673529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38925" y="80963"/>
            <a:ext cx="2058988" cy="6045200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80963"/>
            <a:ext cx="6029325" cy="60452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M. Deveaux, 10. Sept 2010, Strasbourg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48FB4D-9CD9-4EAC-88F1-4A47668B2F9F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023120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>
                <a:latin typeface="+mn-lt"/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en-US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>
          <a:xfrm>
            <a:off x="1331640" y="6621463"/>
            <a:ext cx="6769100" cy="236537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r>
              <a:rPr lang="de-DE" dirty="0" smtClean="0"/>
              <a:t>M. </a:t>
            </a:r>
            <a:r>
              <a:rPr lang="de-DE" dirty="0" err="1" smtClean="0"/>
              <a:t>Deveaux</a:t>
            </a:r>
            <a:r>
              <a:rPr lang="de-DE" dirty="0" smtClean="0"/>
              <a:t>, CBM </a:t>
            </a:r>
            <a:r>
              <a:rPr lang="de-DE" dirty="0" err="1" smtClean="0"/>
              <a:t>Collaboration</a:t>
            </a:r>
            <a:r>
              <a:rPr lang="de-DE" dirty="0" smtClean="0"/>
              <a:t> Meeting, </a:t>
            </a:r>
            <a:r>
              <a:rPr lang="de-DE" dirty="0" err="1" smtClean="0"/>
              <a:t>Kolkata</a:t>
            </a:r>
            <a:r>
              <a:rPr lang="de-DE" dirty="0" smtClean="0"/>
              <a:t>, 24-28. Sept  2012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fld id="{52298B24-29AC-464F-B886-34241378A982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205994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M. Deveaux, 14th CBM Collaboration Meeting, </a:t>
            </a:r>
            <a:r>
              <a:rPr lang="en-US"/>
              <a:t>5 - 9 Oct. 2008 Split, Croatia</a:t>
            </a:r>
            <a:endParaRPr lang="de-D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AB04AA-36A2-498F-BFA4-9FF256DE82CA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739896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M. Deveaux, 14th CBM Collaboration Meeting, </a:t>
            </a:r>
            <a:r>
              <a:rPr lang="en-US"/>
              <a:t>5 - 9 Oct. 2008 Split, Croatia</a:t>
            </a:r>
            <a:endParaRPr lang="de-D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48C2E9-A4EB-4F0F-9C7B-5689119B0790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841347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M. Deveaux, 14th CBM Collaboration Meeting, </a:t>
            </a:r>
            <a:r>
              <a:rPr lang="en-US"/>
              <a:t>5 - 9 Oct. 2008 Split, Croatia</a:t>
            </a:r>
            <a:endParaRPr lang="de-D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289836-F343-4437-AAD0-5AAC0508CD53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045536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M. Deveaux, 14th CBM Collaboration Meeting, </a:t>
            </a:r>
            <a:r>
              <a:rPr lang="en-US"/>
              <a:t>5 - 9 Oct. 2008 Split, Croatia</a:t>
            </a:r>
            <a:endParaRPr lang="de-DE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193B24-9DDA-4942-AC85-1CF3AD07F5BA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854323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M. Deveaux, 14th CBM Collaboration Meeting, </a:t>
            </a:r>
            <a:r>
              <a:rPr lang="en-US"/>
              <a:t>5 - 9 Oct. 2008 Split, Croatia</a:t>
            </a:r>
            <a:endParaRPr lang="de-DE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658EF9-9D36-4A4E-BBD6-47718D37EEB9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1662096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M. Deveaux, 14th CBM Collaboration Meeting, </a:t>
            </a:r>
            <a:r>
              <a:rPr lang="en-US"/>
              <a:t>5 - 9 Oct. 2008 Split, Croatia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F82423-4F90-4AE4-AFFF-BD3B2514FB40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7607743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M. Deveaux, 14th CBM Collaboration Meeting, </a:t>
            </a:r>
            <a:r>
              <a:rPr lang="en-US"/>
              <a:t>5 - 9 Oct. 2008 Split, Croatia</a:t>
            </a:r>
            <a:endParaRPr lang="de-DE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DF2EC3-4C7E-429E-AC23-202C2BDE1625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611089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>
                <a:latin typeface="+mn-lt"/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r>
              <a:rPr lang="de-DE" smtClean="0"/>
              <a:t>M. Deveaux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fld id="{52298B24-29AC-464F-B886-34241378A982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448248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M. Deveaux, 14th CBM Collaboration Meeting, </a:t>
            </a:r>
            <a:r>
              <a:rPr lang="en-US"/>
              <a:t>5 - 9 Oct. 2008 Split, Croatia</a:t>
            </a:r>
            <a:endParaRPr lang="de-DE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3F421A-C469-4F1C-8729-607EB778EAB1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751692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M. Deveaux, 14th CBM Collaboration Meeting, </a:t>
            </a:r>
            <a:r>
              <a:rPr lang="en-US"/>
              <a:t>5 - 9 Oct. 2008 Split, Croatia</a:t>
            </a:r>
            <a:endParaRPr lang="de-DE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CB52CC-6E70-4DF3-A39C-78E664E05D99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417640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M. Deveaux, 14th CBM Collaboration Meeting, </a:t>
            </a:r>
            <a:r>
              <a:rPr lang="en-US"/>
              <a:t>5 - 9 Oct. 2008 Split, Croatia</a:t>
            </a:r>
            <a:endParaRPr lang="de-D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11A993-F079-4257-A243-9E0251A5C46A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2634538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38925" y="80963"/>
            <a:ext cx="2058988" cy="6045200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80963"/>
            <a:ext cx="6029325" cy="60452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M. Deveaux, 14th CBM Collaboration Meeting, </a:t>
            </a:r>
            <a:r>
              <a:rPr lang="en-US"/>
              <a:t>5 - 9 Oct. 2008 Split, Croatia</a:t>
            </a:r>
            <a:endParaRPr lang="de-D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A79020-F66B-4C74-98E9-406DAAD77F96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365741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M. Deveaux, 532. WE-Heraeus-Seminar, 23.-25 May 2013, Physikzentrum Bad Honnef</a:t>
            </a:r>
            <a:endParaRPr lang="de-DE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0EE9B0-AC85-412C-9AFC-0492A7832987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730179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M. Deveaux, 10. Sept 2010, Strasbourg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ABFDFA-BED2-4537-9C47-894E45DBBF66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33546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M. Deveaux, 10. Sept 2010, Strasbourg</a:t>
            </a:r>
          </a:p>
        </p:txBody>
      </p:sp>
      <p:sp>
        <p:nvSpPr>
          <p:cNvPr id="8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373191-96D9-44B0-ACF4-3AD2F2960DAD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164986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M. </a:t>
            </a:r>
            <a:r>
              <a:rPr lang="de-DE" smtClean="0"/>
              <a:t>Deveaux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BE5BE1-4896-4BF5-9D8F-B3A166AB6A5A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579876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M. Deveaux, 10. Sept 2010, Strasbourg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DE13EE-CE79-440B-B442-2C7A8A15D3A8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977935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M. Deveaux, 10. Sept 2010, Strasbourg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1CD0A0-F4B7-4167-9AB9-D392B0478AD4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692168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M. Deveaux, 10. Sept 2010, Strasbourg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706FB5-B3E4-4D15-A196-C2E629545708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27791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80963"/>
            <a:ext cx="8229600" cy="468312"/>
          </a:xfrm>
          <a:prstGeom prst="rect">
            <a:avLst/>
          </a:prstGeom>
          <a:solidFill>
            <a:srgbClr val="0066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TestText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258888" y="6621463"/>
            <a:ext cx="6769100" cy="236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r>
              <a:rPr lang="de-DE"/>
              <a:t>M. Deveaux, 10. Sept 2010, Strasbourg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459788" y="6597650"/>
            <a:ext cx="608012" cy="219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 New Roman" pitchFamily="18" charset="0"/>
              </a:defRPr>
            </a:lvl1pPr>
          </a:lstStyle>
          <a:p>
            <a:pPr>
              <a:defRPr/>
            </a:pPr>
            <a:fld id="{B0155FA3-9F95-4E49-878E-7C3643510AF2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5" r:id="rId1"/>
    <p:sldLayoutId id="2147483836" r:id="rId2"/>
    <p:sldLayoutId id="2147483816" r:id="rId3"/>
    <p:sldLayoutId id="2147483817" r:id="rId4"/>
    <p:sldLayoutId id="2147483818" r:id="rId5"/>
    <p:sldLayoutId id="2147483819" r:id="rId6"/>
    <p:sldLayoutId id="2147483820" r:id="rId7"/>
    <p:sldLayoutId id="2147483821" r:id="rId8"/>
    <p:sldLayoutId id="2147483822" r:id="rId9"/>
    <p:sldLayoutId id="2147483823" r:id="rId10"/>
    <p:sldLayoutId id="2147483824" r:id="rId11"/>
    <p:sldLayoutId id="2147483837" r:id="rId12"/>
  </p:sldLayoutIdLst>
  <p:timing>
    <p:tnLst>
      <p:par>
        <p:cTn id="1" dur="indefinite" restart="never" nodeType="tmRoot"/>
      </p:par>
    </p:tnLst>
  </p:timing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00">
          <a:solidFill>
            <a:srgbClr val="FFFF66"/>
          </a:solidFill>
          <a:latin typeface="Arial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>
          <a:solidFill>
            <a:srgbClr val="FFFF66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>
          <a:solidFill>
            <a:srgbClr val="FFFF66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>
          <a:solidFill>
            <a:srgbClr val="FFFF66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>
          <a:solidFill>
            <a:srgbClr val="FFFF66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400">
          <a:solidFill>
            <a:srgbClr val="FFFF66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400">
          <a:solidFill>
            <a:srgbClr val="FFFF66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400">
          <a:solidFill>
            <a:srgbClr val="FFFF66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400">
          <a:solidFill>
            <a:srgbClr val="FFFF66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Times New Roman" pitchFamily="18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Times New Roman" pitchFamily="18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Times New Roman" pitchFamily="18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Times New Roman" pitchFamily="18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5"/>
          <p:cNvPicPr>
            <a:picLocks noChangeAspect="1" noChangeArrowheads="1"/>
          </p:cNvPicPr>
          <p:nvPr/>
        </p:nvPicPr>
        <p:blipFill>
          <a:blip r:embed="rId13">
            <a:lum bright="78000" contrast="-7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31825"/>
            <a:ext cx="9144000" cy="5965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80963"/>
            <a:ext cx="8229600" cy="468312"/>
          </a:xfrm>
          <a:prstGeom prst="rect">
            <a:avLst/>
          </a:prstGeom>
          <a:solidFill>
            <a:srgbClr val="0066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TestText</a:t>
            </a:r>
          </a:p>
        </p:txBody>
      </p:sp>
      <p:sp>
        <p:nvSpPr>
          <p:cNvPr id="434179" name="Rectangle 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258888" y="6621463"/>
            <a:ext cx="6769100" cy="236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r>
              <a:rPr lang="de-DE"/>
              <a:t>M. Deveaux, 14th CBM Collaboration Meeting, </a:t>
            </a:r>
            <a:r>
              <a:rPr lang="en-US"/>
              <a:t>5 - 9 Oct. 2008 Split, Croatia</a:t>
            </a:r>
            <a:endParaRPr lang="de-DE"/>
          </a:p>
        </p:txBody>
      </p:sp>
      <p:sp>
        <p:nvSpPr>
          <p:cNvPr id="434180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459788" y="6597650"/>
            <a:ext cx="608012" cy="219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 New Roman" pitchFamily="18" charset="0"/>
              </a:defRPr>
            </a:lvl1pPr>
          </a:lstStyle>
          <a:p>
            <a:pPr>
              <a:defRPr/>
            </a:pPr>
            <a:fld id="{97CA51B9-30EF-44DA-833C-AB0D31202B63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5" r:id="rId1"/>
    <p:sldLayoutId id="2147483826" r:id="rId2"/>
    <p:sldLayoutId id="2147483827" r:id="rId3"/>
    <p:sldLayoutId id="2147483828" r:id="rId4"/>
    <p:sldLayoutId id="2147483829" r:id="rId5"/>
    <p:sldLayoutId id="2147483830" r:id="rId6"/>
    <p:sldLayoutId id="2147483831" r:id="rId7"/>
    <p:sldLayoutId id="2147483832" r:id="rId8"/>
    <p:sldLayoutId id="2147483833" r:id="rId9"/>
    <p:sldLayoutId id="2147483834" r:id="rId10"/>
    <p:sldLayoutId id="2147483835" r:id="rId11"/>
  </p:sldLayoutIdLst>
  <p:timing>
    <p:tnLst>
      <p:par>
        <p:cTn id="1" dur="indefinite" restart="never" nodeType="tmRoot"/>
      </p:par>
    </p:tnLst>
  </p:timing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00">
          <a:solidFill>
            <a:srgbClr val="FFFF66"/>
          </a:solidFill>
          <a:latin typeface="Arial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>
          <a:solidFill>
            <a:srgbClr val="FFFF66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>
          <a:solidFill>
            <a:srgbClr val="FFFF66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>
          <a:solidFill>
            <a:srgbClr val="FFFF66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>
          <a:solidFill>
            <a:srgbClr val="FFFF66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400">
          <a:solidFill>
            <a:srgbClr val="FFFF66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400">
          <a:solidFill>
            <a:srgbClr val="FFFF66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400">
          <a:solidFill>
            <a:srgbClr val="FFFF66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400">
          <a:solidFill>
            <a:srgbClr val="FFFF66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Times New Roman" pitchFamily="18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Times New Roman" pitchFamily="18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Times New Roman" pitchFamily="18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Times New Roman" pitchFamily="18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9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19.png"/><Relationship Id="rId4" Type="http://schemas.openxmlformats.org/officeDocument/2006/relationships/oleObject" Target="../embeddings/oleObject6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0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19.png"/><Relationship Id="rId4" Type="http://schemas.openxmlformats.org/officeDocument/2006/relationships/oleObject" Target="../embeddings/oleObject7.bin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1.wmf"/><Relationship Id="rId2" Type="http://schemas.openxmlformats.org/officeDocument/2006/relationships/tags" Target="../tags/tag11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9.bin"/><Relationship Id="rId5" Type="http://schemas.openxmlformats.org/officeDocument/2006/relationships/image" Target="../media/image19.png"/><Relationship Id="rId4" Type="http://schemas.openxmlformats.org/officeDocument/2006/relationships/oleObject" Target="../embeddings/oleObject8.bin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3.wmf"/><Relationship Id="rId2" Type="http://schemas.openxmlformats.org/officeDocument/2006/relationships/tags" Target="../tags/tag12.xml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11.bin"/><Relationship Id="rId5" Type="http://schemas.openxmlformats.org/officeDocument/2006/relationships/image" Target="../media/image19.png"/><Relationship Id="rId4" Type="http://schemas.openxmlformats.org/officeDocument/2006/relationships/oleObject" Target="../embeddings/oleObject10.bin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wm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4.wmf"/><Relationship Id="rId2" Type="http://schemas.openxmlformats.org/officeDocument/2006/relationships/tags" Target="../tags/tag13.xml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oleObject13.bin"/><Relationship Id="rId5" Type="http://schemas.openxmlformats.org/officeDocument/2006/relationships/image" Target="../media/image19.png"/><Relationship Id="rId4" Type="http://schemas.openxmlformats.org/officeDocument/2006/relationships/oleObject" Target="../embeddings/oleObject12.bin"/><Relationship Id="rId9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6.bin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6.wmf"/><Relationship Id="rId2" Type="http://schemas.openxmlformats.org/officeDocument/2006/relationships/tags" Target="../tags/tag14.xml"/><Relationship Id="rId1" Type="http://schemas.openxmlformats.org/officeDocument/2006/relationships/vmlDrawing" Target="../drawings/vmlDrawing11.vml"/><Relationship Id="rId6" Type="http://schemas.openxmlformats.org/officeDocument/2006/relationships/oleObject" Target="../embeddings/oleObject15.bin"/><Relationship Id="rId5" Type="http://schemas.openxmlformats.org/officeDocument/2006/relationships/image" Target="../media/image24.wmf"/><Relationship Id="rId10" Type="http://schemas.openxmlformats.org/officeDocument/2006/relationships/image" Target="../media/image28.png"/><Relationship Id="rId4" Type="http://schemas.openxmlformats.org/officeDocument/2006/relationships/oleObject" Target="../embeddings/oleObject14.bin"/><Relationship Id="rId9" Type="http://schemas.openxmlformats.org/officeDocument/2006/relationships/image" Target="../media/image27.w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wm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0.png"/><Relationship Id="rId2" Type="http://schemas.openxmlformats.org/officeDocument/2006/relationships/tags" Target="../tags/tag15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29.png"/><Relationship Id="rId5" Type="http://schemas.openxmlformats.org/officeDocument/2006/relationships/image" Target="../media/image24.wmf"/><Relationship Id="rId4" Type="http://schemas.openxmlformats.org/officeDocument/2006/relationships/oleObject" Target="../embeddings/oleObject17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0.em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4" Type="http://schemas.openxmlformats.org/officeDocument/2006/relationships/image" Target="../media/image4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wmf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wmf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3.png"/><Relationship Id="rId4" Type="http://schemas.openxmlformats.org/officeDocument/2006/relationships/oleObject" Target="../embeddings/oleObject1.bin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Relationship Id="rId4" Type="http://schemas.openxmlformats.org/officeDocument/2006/relationships/image" Target="../media/image58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5.wmf"/><Relationship Id="rId4" Type="http://schemas.openxmlformats.org/officeDocument/2006/relationships/oleObject" Target="../embeddings/oleObject2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16.wmf"/><Relationship Id="rId4" Type="http://schemas.openxmlformats.org/officeDocument/2006/relationships/oleObject" Target="../embeddings/oleObject3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5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17.wmf"/><Relationship Id="rId4" Type="http://schemas.openxmlformats.org/officeDocument/2006/relationships/oleObject" Target="../embeddings/oleObject4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19.png"/><Relationship Id="rId4" Type="http://schemas.openxmlformats.org/officeDocument/2006/relationships/oleObject" Target="../embeddings/oleObject5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background3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981075"/>
            <a:ext cx="9142413" cy="587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Rectangle 3"/>
          <p:cNvSpPr>
            <a:spLocks noChangeArrowheads="1"/>
          </p:cNvSpPr>
          <p:nvPr/>
        </p:nvSpPr>
        <p:spPr bwMode="auto">
          <a:xfrm>
            <a:off x="0" y="-26988"/>
            <a:ext cx="9144000" cy="1152526"/>
          </a:xfrm>
          <a:prstGeom prst="rect">
            <a:avLst/>
          </a:prstGeom>
          <a:solidFill>
            <a:srgbClr val="566AB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sz="1800">
              <a:solidFill>
                <a:srgbClr val="566ABE"/>
              </a:solidFill>
              <a:latin typeface="Times New Roman" pitchFamily="18" charset="0"/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188" y="1341438"/>
            <a:ext cx="1484312" cy="77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32588" y="1171575"/>
            <a:ext cx="1871662" cy="1049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3550" y="193675"/>
            <a:ext cx="1371600" cy="858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09838" y="212725"/>
            <a:ext cx="1054100" cy="76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32363" y="188913"/>
            <a:ext cx="1008062" cy="842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48488" y="173038"/>
            <a:ext cx="1885950" cy="87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7979" name="Rectangle 11"/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827584" y="2349500"/>
            <a:ext cx="8208912" cy="1008063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80000"/>
              </a:lnSpc>
              <a:defRPr/>
            </a:pPr>
            <a:r>
              <a:rPr lang="de-DE" sz="3600" b="1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Status of the CBM Micro Vertex Detector</a:t>
            </a:r>
            <a:endParaRPr lang="en-US" sz="2400" b="1" dirty="0" smtClean="0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lnSpc>
                <a:spcPct val="80000"/>
              </a:lnSpc>
              <a:defRPr/>
            </a:pPr>
            <a:endParaRPr lang="de-DE" sz="3600" b="1" dirty="0" smtClean="0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4109" name="Textfeld 1"/>
          <p:cNvSpPr txBox="1">
            <a:spLocks noChangeArrowheads="1"/>
          </p:cNvSpPr>
          <p:nvPr/>
        </p:nvSpPr>
        <p:spPr bwMode="auto">
          <a:xfrm>
            <a:off x="1653260" y="3480627"/>
            <a:ext cx="5303055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dirty="0"/>
              <a:t>M. </a:t>
            </a:r>
            <a:r>
              <a:rPr lang="en-US" dirty="0" err="1" smtClean="0"/>
              <a:t>Deveaux</a:t>
            </a:r>
            <a:r>
              <a:rPr lang="en-US" dirty="0" smtClean="0"/>
              <a:t>, Goethe </a:t>
            </a:r>
            <a:r>
              <a:rPr lang="en-US" smtClean="0"/>
              <a:t>University Frankfurt</a:t>
            </a:r>
            <a:endParaRPr lang="en-US" dirty="0" smtClean="0"/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94187" y="1341438"/>
            <a:ext cx="1352886" cy="77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49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28184" y="4365104"/>
            <a:ext cx="2174206" cy="203860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  <p:transition advTm="498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Radiation tolerance vs. pixel pitch</a:t>
            </a:r>
            <a:endParaRPr lang="en-US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M. Deveaux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2298B24-29AC-464F-B886-34241378A982}" type="slidenum">
              <a:rPr lang="de-DE" smtClean="0"/>
              <a:pPr>
                <a:defRPr/>
              </a:pPr>
              <a:t>10</a:t>
            </a:fld>
            <a:endParaRPr lang="de-DE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3568" y="908720"/>
            <a:ext cx="7507247" cy="5295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1547664" y="6427113"/>
            <a:ext cx="6026009" cy="430887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smtClean="0"/>
              <a:t>Better CMOS-technology – better performance</a:t>
            </a:r>
            <a:endParaRPr lang="en-US"/>
          </a:p>
        </p:txBody>
      </p:sp>
      <p:sp>
        <p:nvSpPr>
          <p:cNvPr id="6" name="Textfeld 5"/>
          <p:cNvSpPr txBox="1"/>
          <p:nvPr/>
        </p:nvSpPr>
        <p:spPr>
          <a:xfrm rot="1237383">
            <a:off x="2987824" y="4293096"/>
            <a:ext cx="2555508" cy="43088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mtClean="0"/>
              <a:t>Undepleted sensor</a:t>
            </a:r>
            <a:endParaRPr lang="en-US"/>
          </a:p>
        </p:txBody>
      </p:sp>
      <p:sp>
        <p:nvSpPr>
          <p:cNvPr id="8" name="Textfeld 7"/>
          <p:cNvSpPr txBox="1"/>
          <p:nvPr/>
        </p:nvSpPr>
        <p:spPr>
          <a:xfrm rot="1001697">
            <a:off x="3046790" y="2828949"/>
            <a:ext cx="3246402" cy="43088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rgbClr val="FF0000"/>
                </a:solidFill>
              </a:rPr>
              <a:t>Partially depleted sensor</a:t>
            </a:r>
            <a:endParaRPr lang="en-US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68803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447"/>
    </mc:Choice>
    <mc:Fallback xmlns="">
      <p:transition spd="slow" advTm="314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Limitations of traditional MAPS</a:t>
            </a:r>
            <a:endParaRPr lang="en-US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M. Deveaux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2298B24-29AC-464F-B886-34241378A982}" type="slidenum">
              <a:rPr lang="de-DE" smtClean="0"/>
              <a:pPr>
                <a:defRPr/>
              </a:pPr>
              <a:t>11</a:t>
            </a:fld>
            <a:endParaRPr lang="de-DE"/>
          </a:p>
        </p:txBody>
      </p:sp>
      <p:graphicFrame>
        <p:nvGraphicFramePr>
          <p:cNvPr id="6" name="Object 50"/>
          <p:cNvGraphicFramePr>
            <a:graphicFrameLocks noChangeAspect="1"/>
          </p:cNvGraphicFramePr>
          <p:nvPr/>
        </p:nvGraphicFramePr>
        <p:xfrm>
          <a:off x="1219200" y="2743200"/>
          <a:ext cx="7543800" cy="274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93" name="Bitmap" r:id="rId4" imgW="9542857" imgH="4323810" progId="Paint.Picture">
                  <p:embed/>
                </p:oleObj>
              </mc:Choice>
              <mc:Fallback>
                <p:oleObj name="Bitmap" r:id="rId4" imgW="9542857" imgH="4323810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b="19740"/>
                      <a:stretch>
                        <a:fillRect/>
                      </a:stretch>
                    </p:blipFill>
                    <p:spPr bwMode="auto">
                      <a:xfrm>
                        <a:off x="1219200" y="2743200"/>
                        <a:ext cx="7543800" cy="2743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Line 51"/>
          <p:cNvSpPr>
            <a:spLocks noChangeShapeType="1"/>
          </p:cNvSpPr>
          <p:nvPr/>
        </p:nvSpPr>
        <p:spPr bwMode="auto">
          <a:xfrm flipV="1">
            <a:off x="4114800" y="1828800"/>
            <a:ext cx="0" cy="1371600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" name="Line 52"/>
          <p:cNvSpPr>
            <a:spLocks noChangeShapeType="1"/>
          </p:cNvSpPr>
          <p:nvPr/>
        </p:nvSpPr>
        <p:spPr bwMode="auto">
          <a:xfrm>
            <a:off x="3886200" y="1828800"/>
            <a:ext cx="457200" cy="0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" name="Text Box 53"/>
          <p:cNvSpPr txBox="1">
            <a:spLocks noChangeArrowheads="1"/>
          </p:cNvSpPr>
          <p:nvPr/>
        </p:nvSpPr>
        <p:spPr bwMode="auto">
          <a:xfrm>
            <a:off x="3717925" y="1336675"/>
            <a:ext cx="8604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sz="2400"/>
              <a:t>Reset</a:t>
            </a:r>
          </a:p>
        </p:txBody>
      </p:sp>
      <p:sp>
        <p:nvSpPr>
          <p:cNvPr id="10" name="Line 54"/>
          <p:cNvSpPr>
            <a:spLocks noChangeShapeType="1"/>
          </p:cNvSpPr>
          <p:nvPr/>
        </p:nvSpPr>
        <p:spPr bwMode="auto">
          <a:xfrm flipV="1">
            <a:off x="3581400" y="2286000"/>
            <a:ext cx="0" cy="1066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" name="Line 55"/>
          <p:cNvSpPr>
            <a:spLocks noChangeShapeType="1"/>
          </p:cNvSpPr>
          <p:nvPr/>
        </p:nvSpPr>
        <p:spPr bwMode="auto">
          <a:xfrm flipH="1">
            <a:off x="2743200" y="2286000"/>
            <a:ext cx="838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Line 56"/>
          <p:cNvSpPr>
            <a:spLocks noChangeShapeType="1"/>
          </p:cNvSpPr>
          <p:nvPr/>
        </p:nvSpPr>
        <p:spPr bwMode="auto">
          <a:xfrm flipV="1">
            <a:off x="2743200" y="1905000"/>
            <a:ext cx="0" cy="381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" name="Line 57"/>
          <p:cNvSpPr>
            <a:spLocks noChangeShapeType="1"/>
          </p:cNvSpPr>
          <p:nvPr/>
        </p:nvSpPr>
        <p:spPr bwMode="auto">
          <a:xfrm>
            <a:off x="2590800" y="1905000"/>
            <a:ext cx="304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" name="Text Box 58"/>
          <p:cNvSpPr txBox="1">
            <a:spLocks noChangeArrowheads="1"/>
          </p:cNvSpPr>
          <p:nvPr/>
        </p:nvSpPr>
        <p:spPr bwMode="auto">
          <a:xfrm>
            <a:off x="2271713" y="1500188"/>
            <a:ext cx="9572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sz="2400"/>
              <a:t>+3.3V</a:t>
            </a:r>
          </a:p>
        </p:txBody>
      </p:sp>
      <p:sp>
        <p:nvSpPr>
          <p:cNvPr id="15" name="Line 59"/>
          <p:cNvSpPr>
            <a:spLocks noChangeShapeType="1"/>
          </p:cNvSpPr>
          <p:nvPr/>
        </p:nvSpPr>
        <p:spPr bwMode="auto">
          <a:xfrm flipV="1">
            <a:off x="4648200" y="2564904"/>
            <a:ext cx="0" cy="787896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" name="Line 61"/>
          <p:cNvSpPr>
            <a:spLocks noChangeShapeType="1"/>
          </p:cNvSpPr>
          <p:nvPr/>
        </p:nvSpPr>
        <p:spPr bwMode="auto">
          <a:xfrm flipV="1">
            <a:off x="6172200" y="2133600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" name="Line 62"/>
          <p:cNvSpPr>
            <a:spLocks noChangeShapeType="1"/>
          </p:cNvSpPr>
          <p:nvPr/>
        </p:nvSpPr>
        <p:spPr bwMode="auto">
          <a:xfrm>
            <a:off x="5943600" y="2286000"/>
            <a:ext cx="1600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" name="Line 63"/>
          <p:cNvSpPr>
            <a:spLocks noChangeShapeType="1"/>
          </p:cNvSpPr>
          <p:nvPr/>
        </p:nvSpPr>
        <p:spPr bwMode="auto">
          <a:xfrm>
            <a:off x="7543800" y="2286000"/>
            <a:ext cx="0" cy="990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" name="Line 64"/>
          <p:cNvSpPr>
            <a:spLocks noChangeShapeType="1"/>
          </p:cNvSpPr>
          <p:nvPr/>
        </p:nvSpPr>
        <p:spPr bwMode="auto">
          <a:xfrm>
            <a:off x="6019800" y="2133600"/>
            <a:ext cx="304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" name="Line 65"/>
          <p:cNvSpPr>
            <a:spLocks noChangeShapeType="1"/>
          </p:cNvSpPr>
          <p:nvPr/>
        </p:nvSpPr>
        <p:spPr bwMode="auto">
          <a:xfrm>
            <a:off x="5943600" y="2057400"/>
            <a:ext cx="457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" name="Line 66"/>
          <p:cNvSpPr>
            <a:spLocks noChangeShapeType="1"/>
          </p:cNvSpPr>
          <p:nvPr/>
        </p:nvSpPr>
        <p:spPr bwMode="auto">
          <a:xfrm flipV="1">
            <a:off x="6400800" y="1828800"/>
            <a:ext cx="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" name="Line 67"/>
          <p:cNvSpPr>
            <a:spLocks noChangeShapeType="1"/>
          </p:cNvSpPr>
          <p:nvPr/>
        </p:nvSpPr>
        <p:spPr bwMode="auto">
          <a:xfrm flipV="1">
            <a:off x="5943600" y="1828800"/>
            <a:ext cx="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" name="Line 68"/>
          <p:cNvSpPr>
            <a:spLocks noChangeShapeType="1"/>
          </p:cNvSpPr>
          <p:nvPr/>
        </p:nvSpPr>
        <p:spPr bwMode="auto">
          <a:xfrm>
            <a:off x="6400800" y="1828800"/>
            <a:ext cx="1371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" name="Line 69"/>
          <p:cNvSpPr>
            <a:spLocks noChangeShapeType="1"/>
          </p:cNvSpPr>
          <p:nvPr/>
        </p:nvSpPr>
        <p:spPr bwMode="auto">
          <a:xfrm>
            <a:off x="5334000" y="1828800"/>
            <a:ext cx="609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" name="Line 70"/>
          <p:cNvSpPr>
            <a:spLocks noChangeShapeType="1"/>
          </p:cNvSpPr>
          <p:nvPr/>
        </p:nvSpPr>
        <p:spPr bwMode="auto">
          <a:xfrm flipV="1">
            <a:off x="5334000" y="1600200"/>
            <a:ext cx="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" name="Line 71"/>
          <p:cNvSpPr>
            <a:spLocks noChangeShapeType="1"/>
          </p:cNvSpPr>
          <p:nvPr/>
        </p:nvSpPr>
        <p:spPr bwMode="auto">
          <a:xfrm>
            <a:off x="5105400" y="1600200"/>
            <a:ext cx="457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" name="Text Box 72"/>
          <p:cNvSpPr txBox="1">
            <a:spLocks noChangeArrowheads="1"/>
          </p:cNvSpPr>
          <p:nvPr/>
        </p:nvSpPr>
        <p:spPr bwMode="auto">
          <a:xfrm>
            <a:off x="4876800" y="1193800"/>
            <a:ext cx="9572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sz="2400"/>
              <a:t>+3.3V</a:t>
            </a:r>
          </a:p>
        </p:txBody>
      </p:sp>
      <p:sp>
        <p:nvSpPr>
          <p:cNvPr id="29" name="Line 73"/>
          <p:cNvSpPr>
            <a:spLocks noChangeShapeType="1"/>
          </p:cNvSpPr>
          <p:nvPr/>
        </p:nvSpPr>
        <p:spPr bwMode="auto">
          <a:xfrm flipV="1">
            <a:off x="7772400" y="1600200"/>
            <a:ext cx="0" cy="457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" name="Text Box 74"/>
          <p:cNvSpPr txBox="1">
            <a:spLocks noChangeArrowheads="1"/>
          </p:cNvSpPr>
          <p:nvPr/>
        </p:nvSpPr>
        <p:spPr bwMode="auto">
          <a:xfrm>
            <a:off x="7756525" y="1565275"/>
            <a:ext cx="10302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sz="2400"/>
              <a:t>Output</a:t>
            </a:r>
          </a:p>
        </p:txBody>
      </p:sp>
      <p:sp>
        <p:nvSpPr>
          <p:cNvPr id="31" name="Text Box 75"/>
          <p:cNvSpPr txBox="1">
            <a:spLocks noChangeArrowheads="1"/>
          </p:cNvSpPr>
          <p:nvPr/>
        </p:nvSpPr>
        <p:spPr bwMode="auto">
          <a:xfrm>
            <a:off x="1828800" y="2743200"/>
            <a:ext cx="760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sz="2400">
                <a:solidFill>
                  <a:schemeClr val="bg1"/>
                </a:solidFill>
              </a:rPr>
              <a:t>SiO</a:t>
            </a:r>
            <a:r>
              <a:rPr lang="de-DE" sz="2400" baseline="-25000">
                <a:solidFill>
                  <a:schemeClr val="bg1"/>
                </a:solidFill>
              </a:rPr>
              <a:t>2</a:t>
            </a:r>
            <a:endParaRPr lang="de-DE" sz="2400">
              <a:solidFill>
                <a:schemeClr val="bg1"/>
              </a:solidFill>
            </a:endParaRPr>
          </a:p>
        </p:txBody>
      </p:sp>
      <p:sp>
        <p:nvSpPr>
          <p:cNvPr id="32" name="Text Box 76"/>
          <p:cNvSpPr txBox="1">
            <a:spLocks noChangeArrowheads="1"/>
          </p:cNvSpPr>
          <p:nvPr/>
        </p:nvSpPr>
        <p:spPr bwMode="auto">
          <a:xfrm>
            <a:off x="5715000" y="2819400"/>
            <a:ext cx="760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sz="2400">
                <a:solidFill>
                  <a:schemeClr val="bg1"/>
                </a:solidFill>
              </a:rPr>
              <a:t>SiO</a:t>
            </a:r>
            <a:r>
              <a:rPr lang="de-DE" sz="2400" baseline="-25000">
                <a:solidFill>
                  <a:schemeClr val="bg1"/>
                </a:solidFill>
              </a:rPr>
              <a:t>2</a:t>
            </a:r>
            <a:endParaRPr lang="de-DE" sz="2400">
              <a:solidFill>
                <a:schemeClr val="bg1"/>
              </a:solidFill>
            </a:endParaRPr>
          </a:p>
        </p:txBody>
      </p:sp>
      <p:sp>
        <p:nvSpPr>
          <p:cNvPr id="33" name="Text Box 77"/>
          <p:cNvSpPr txBox="1">
            <a:spLocks noChangeArrowheads="1"/>
          </p:cNvSpPr>
          <p:nvPr/>
        </p:nvSpPr>
        <p:spPr bwMode="auto">
          <a:xfrm>
            <a:off x="7924800" y="2819400"/>
            <a:ext cx="760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sz="2400">
                <a:solidFill>
                  <a:schemeClr val="bg1"/>
                </a:solidFill>
              </a:rPr>
              <a:t>SiO</a:t>
            </a:r>
            <a:r>
              <a:rPr lang="de-DE" sz="2400" baseline="-25000">
                <a:solidFill>
                  <a:schemeClr val="bg1"/>
                </a:solidFill>
              </a:rPr>
              <a:t>2</a:t>
            </a:r>
            <a:endParaRPr lang="de-DE" sz="2400">
              <a:solidFill>
                <a:schemeClr val="bg1"/>
              </a:solidFill>
            </a:endParaRPr>
          </a:p>
        </p:txBody>
      </p:sp>
      <p:sp>
        <p:nvSpPr>
          <p:cNvPr id="34" name="Text Box 78"/>
          <p:cNvSpPr txBox="1">
            <a:spLocks noChangeArrowheads="1"/>
          </p:cNvSpPr>
          <p:nvPr/>
        </p:nvSpPr>
        <p:spPr bwMode="auto">
          <a:xfrm>
            <a:off x="3276600" y="3352800"/>
            <a:ext cx="609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sz="1800" b="1"/>
              <a:t>N++</a:t>
            </a:r>
          </a:p>
        </p:txBody>
      </p:sp>
      <p:sp>
        <p:nvSpPr>
          <p:cNvPr id="35" name="Text Box 79"/>
          <p:cNvSpPr txBox="1">
            <a:spLocks noChangeArrowheads="1"/>
          </p:cNvSpPr>
          <p:nvPr/>
        </p:nvSpPr>
        <p:spPr bwMode="auto">
          <a:xfrm>
            <a:off x="4267200" y="3352800"/>
            <a:ext cx="609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sz="1800" b="1"/>
              <a:t>N++</a:t>
            </a:r>
          </a:p>
        </p:txBody>
      </p:sp>
      <p:sp>
        <p:nvSpPr>
          <p:cNvPr id="36" name="Text Box 80"/>
          <p:cNvSpPr txBox="1">
            <a:spLocks noChangeArrowheads="1"/>
          </p:cNvSpPr>
          <p:nvPr/>
        </p:nvSpPr>
        <p:spPr bwMode="auto">
          <a:xfrm>
            <a:off x="7315200" y="3505200"/>
            <a:ext cx="4794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sz="1800" b="1"/>
              <a:t>N+</a:t>
            </a:r>
          </a:p>
        </p:txBody>
      </p:sp>
      <p:sp>
        <p:nvSpPr>
          <p:cNvPr id="37" name="Text Box 82"/>
          <p:cNvSpPr txBox="1">
            <a:spLocks noChangeArrowheads="1"/>
          </p:cNvSpPr>
          <p:nvPr/>
        </p:nvSpPr>
        <p:spPr bwMode="auto">
          <a:xfrm>
            <a:off x="8101013" y="3500438"/>
            <a:ext cx="496887" cy="42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>
                <a:solidFill>
                  <a:schemeClr val="bg1"/>
                </a:solidFill>
              </a:rPr>
              <a:t>P+</a:t>
            </a:r>
          </a:p>
        </p:txBody>
      </p:sp>
      <p:sp>
        <p:nvSpPr>
          <p:cNvPr id="38" name="Text Box 83"/>
          <p:cNvSpPr txBox="1">
            <a:spLocks noChangeArrowheads="1"/>
          </p:cNvSpPr>
          <p:nvPr/>
        </p:nvSpPr>
        <p:spPr bwMode="auto">
          <a:xfrm>
            <a:off x="8101013" y="4292600"/>
            <a:ext cx="433387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/>
              <a:t>P-</a:t>
            </a:r>
          </a:p>
        </p:txBody>
      </p:sp>
      <p:sp>
        <p:nvSpPr>
          <p:cNvPr id="39" name="Text Box 84"/>
          <p:cNvSpPr txBox="1">
            <a:spLocks noChangeArrowheads="1"/>
          </p:cNvSpPr>
          <p:nvPr/>
        </p:nvSpPr>
        <p:spPr bwMode="auto">
          <a:xfrm>
            <a:off x="8101013" y="5013325"/>
            <a:ext cx="496887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>
                <a:solidFill>
                  <a:schemeClr val="bg1"/>
                </a:solidFill>
              </a:rPr>
              <a:t>P+</a:t>
            </a:r>
          </a:p>
        </p:txBody>
      </p:sp>
      <p:sp>
        <p:nvSpPr>
          <p:cNvPr id="40" name="Line 93"/>
          <p:cNvSpPr>
            <a:spLocks noChangeShapeType="1"/>
          </p:cNvSpPr>
          <p:nvPr/>
        </p:nvSpPr>
        <p:spPr bwMode="auto">
          <a:xfrm flipH="1" flipV="1">
            <a:off x="4500563" y="692150"/>
            <a:ext cx="1944687" cy="5545138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cxnSp>
        <p:nvCxnSpPr>
          <p:cNvPr id="48" name="Gerade Verbindung mit Pfeil 47"/>
          <p:cNvCxnSpPr/>
          <p:nvPr/>
        </p:nvCxnSpPr>
        <p:spPr>
          <a:xfrm>
            <a:off x="3995936" y="4149080"/>
            <a:ext cx="0" cy="864245"/>
          </a:xfrm>
          <a:prstGeom prst="straightConnector1">
            <a:avLst/>
          </a:prstGeom>
          <a:ln w="28575">
            <a:solidFill>
              <a:schemeClr val="tx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feld 48"/>
          <p:cNvSpPr txBox="1"/>
          <p:nvPr/>
        </p:nvSpPr>
        <p:spPr>
          <a:xfrm>
            <a:off x="3099537" y="4365758"/>
            <a:ext cx="89639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15µm</a:t>
            </a:r>
            <a:endParaRPr lang="en-US" dirty="0"/>
          </a:p>
        </p:txBody>
      </p:sp>
      <p:cxnSp>
        <p:nvCxnSpPr>
          <p:cNvPr id="50" name="Gerade Verbindung mit Pfeil 49"/>
          <p:cNvCxnSpPr/>
          <p:nvPr/>
        </p:nvCxnSpPr>
        <p:spPr>
          <a:xfrm>
            <a:off x="1187624" y="2781300"/>
            <a:ext cx="0" cy="2735932"/>
          </a:xfrm>
          <a:prstGeom prst="straightConnector1">
            <a:avLst/>
          </a:prstGeom>
          <a:ln w="28575">
            <a:solidFill>
              <a:schemeClr val="tx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feld 50"/>
          <p:cNvSpPr txBox="1"/>
          <p:nvPr/>
        </p:nvSpPr>
        <p:spPr>
          <a:xfrm>
            <a:off x="179512" y="4301027"/>
            <a:ext cx="89639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50µm</a:t>
            </a:r>
            <a:endParaRPr lang="en-US" dirty="0"/>
          </a:p>
        </p:txBody>
      </p:sp>
      <p:sp>
        <p:nvSpPr>
          <p:cNvPr id="52" name="Abgerundetes Rechteck 51"/>
          <p:cNvSpPr/>
          <p:nvPr/>
        </p:nvSpPr>
        <p:spPr>
          <a:xfrm>
            <a:off x="3099537" y="3352800"/>
            <a:ext cx="2005863" cy="796466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mtClean="0"/>
          </a:p>
          <a:p>
            <a:pPr algn="ctr"/>
            <a:r>
              <a:rPr lang="en-US" smtClean="0">
                <a:solidFill>
                  <a:schemeClr val="tx1"/>
                </a:solidFill>
              </a:rPr>
              <a:t>N+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53" name="Abgerundetes Rechteck 52"/>
          <p:cNvSpPr/>
          <p:nvPr/>
        </p:nvSpPr>
        <p:spPr>
          <a:xfrm>
            <a:off x="3347864" y="3352800"/>
            <a:ext cx="576064" cy="335756"/>
          </a:xfrm>
          <a:prstGeom prst="round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/>
              <a:t>P</a:t>
            </a:r>
            <a:endParaRPr lang="en-US"/>
          </a:p>
        </p:txBody>
      </p:sp>
      <p:sp>
        <p:nvSpPr>
          <p:cNvPr id="54" name="Abgerundetes Rechteck 53"/>
          <p:cNvSpPr/>
          <p:nvPr/>
        </p:nvSpPr>
        <p:spPr>
          <a:xfrm>
            <a:off x="4283968" y="3356992"/>
            <a:ext cx="576064" cy="335756"/>
          </a:xfrm>
          <a:prstGeom prst="round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/>
              <a:t>P</a:t>
            </a:r>
            <a:endParaRPr lang="en-US"/>
          </a:p>
        </p:txBody>
      </p:sp>
      <p:sp>
        <p:nvSpPr>
          <p:cNvPr id="41" name="Oval 94"/>
          <p:cNvSpPr>
            <a:spLocks noChangeArrowheads="1"/>
          </p:cNvSpPr>
          <p:nvPr/>
        </p:nvSpPr>
        <p:spPr bwMode="auto">
          <a:xfrm>
            <a:off x="5724525" y="4437063"/>
            <a:ext cx="288925" cy="287337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" name="Textfeld 54"/>
          <p:cNvSpPr txBox="1"/>
          <p:nvPr/>
        </p:nvSpPr>
        <p:spPr>
          <a:xfrm>
            <a:off x="602690" y="6164723"/>
            <a:ext cx="7875874" cy="430887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smtClean="0"/>
              <a:t>No PMOS transistors =&gt; No discriminators on pixel =&gt; “slow”</a:t>
            </a:r>
            <a:endParaRPr lang="en-US"/>
          </a:p>
        </p:txBody>
      </p:sp>
      <p:grpSp>
        <p:nvGrpSpPr>
          <p:cNvPr id="44" name="Gruppieren 43"/>
          <p:cNvGrpSpPr/>
          <p:nvPr/>
        </p:nvGrpSpPr>
        <p:grpSpPr>
          <a:xfrm>
            <a:off x="146024" y="1994356"/>
            <a:ext cx="5209407" cy="2586846"/>
            <a:chOff x="146024" y="1994356"/>
            <a:chExt cx="5209407" cy="2586846"/>
          </a:xfrm>
        </p:grpSpPr>
        <p:sp>
          <p:nvSpPr>
            <p:cNvPr id="3" name="Textfeld 2"/>
            <p:cNvSpPr txBox="1"/>
            <p:nvPr/>
          </p:nvSpPr>
          <p:spPr>
            <a:xfrm>
              <a:off x="146024" y="1994356"/>
              <a:ext cx="2334806" cy="430887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mtClean="0"/>
                <a:t>PMOS Transistor</a:t>
              </a:r>
              <a:endParaRPr lang="en-US"/>
            </a:p>
          </p:txBody>
        </p:sp>
        <p:sp>
          <p:nvSpPr>
            <p:cNvPr id="16" name="Ellipse 15"/>
            <p:cNvSpPr/>
            <p:nvPr/>
          </p:nvSpPr>
          <p:spPr>
            <a:xfrm>
              <a:off x="2750344" y="2819400"/>
              <a:ext cx="2605087" cy="1761802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3" name="Gerade Verbindung 42"/>
            <p:cNvCxnSpPr>
              <a:stCxn id="3" idx="2"/>
              <a:endCxn id="16" idx="1"/>
            </p:cNvCxnSpPr>
            <p:nvPr/>
          </p:nvCxnSpPr>
          <p:spPr>
            <a:xfrm>
              <a:off x="1313427" y="2425243"/>
              <a:ext cx="1818423" cy="652167"/>
            </a:xfrm>
            <a:prstGeom prst="line">
              <a:avLst/>
            </a:prstGeom>
            <a:ln w="38100">
              <a:solidFill>
                <a:srgbClr val="FF0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6" name="Line 62"/>
          <p:cNvSpPr>
            <a:spLocks noChangeShapeType="1"/>
          </p:cNvSpPr>
          <p:nvPr/>
        </p:nvSpPr>
        <p:spPr bwMode="auto">
          <a:xfrm>
            <a:off x="5472906" y="2286000"/>
            <a:ext cx="889794" cy="0"/>
          </a:xfrm>
          <a:prstGeom prst="line">
            <a:avLst/>
          </a:prstGeom>
          <a:noFill/>
          <a:ln w="38100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" name="Line 59"/>
          <p:cNvSpPr>
            <a:spLocks noChangeShapeType="1"/>
          </p:cNvSpPr>
          <p:nvPr/>
        </p:nvSpPr>
        <p:spPr bwMode="auto">
          <a:xfrm flipV="1">
            <a:off x="4648200" y="2280594"/>
            <a:ext cx="0" cy="787896"/>
          </a:xfrm>
          <a:prstGeom prst="line">
            <a:avLst/>
          </a:prstGeom>
          <a:noFill/>
          <a:ln w="38100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2999094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876"/>
    </mc:Choice>
    <mc:Fallback xmlns="">
      <p:transition spd="slow" advTm="408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3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2.67345E-6 C 0.00139 -0.00162 0.00278 -0.00324 0.004 -0.00509 C 0.00504 -0.00671 0.00521 -0.00925 0.0066 -0.01041 C 0.01025 -0.01318 0.01789 -0.01365 0.02223 -0.0155 C 0.0257 -0.00416 0.02622 -0.0044 0.03507 -0.00694 C 0.03473 -0.01087 0.03646 -0.01711 0.03386 -0.01896 C 0.02952 -0.0222 0.01181 -0.01457 0.0066 -0.01203 C 0.00243 -0.00671 0.00018 -0.00555 -0.00521 -0.00347 C -0.00642 -0.00231 -0.00781 -0.00139 -0.00902 -2.67345E-6 C -0.01041 0.00162 -0.01146 0.0037 -0.01284 0.00509 C -0.01527 0.00763 -0.02066 0.01202 -0.02066 0.01202 C -0.02274 0.02012 -0.02343 0.02197 -0.02986 0.02428 C -0.03576 0.0296 -0.03646 0.02706 -0.04271 0.02428 C -0.04444 0.02243 -0.04652 0.02104 -0.04791 0.01896 C -0.05 0.01573 -0.05312 0.00856 -0.05312 0.00856 C -0.05659 -0.01318 -0.06875 -0.00023 -0.08177 0.00509 C -0.09062 0.02266 -0.08385 0.01573 -0.10642 0.01388 C -0.11284 0.01202 -0.11805 0.00856 -0.12465 0.00694 C -0.1283 0.00439 -0.13264 0.00416 -0.13628 0.00162 C -0.13784 0.00046 -0.13854 -0.00254 -0.14027 -0.00347 C -0.14357 -0.00509 -0.14705 -0.00463 -0.15052 -0.00509 C -0.16232 -0.01295 -0.17586 -0.0111 -0.18819 -0.00509 C -0.19253 0.00231 -0.19444 0.00462 -0.20121 0.00694 C -0.20434 0.00971 -0.20677 0.01364 -0.21024 0.01549 C -0.22448 0.02266 -0.24201 0.02636 -0.25711 0.02937 C -0.27118 0.03862 -0.28854 0.04001 -0.30382 0.0414 C -0.30989 0.04093 -0.31597 0.04116 -0.32205 0.03978 C -0.33281 0.03723 -0.32569 0.02104 -0.31684 0.01734 C -0.30364 0.01202 -0.28889 0.00971 -0.27517 0.00694 C -0.27222 -0.00162 -0.27187 -0.00324 -0.27777 -0.00856 C -0.27864 -0.01041 -0.28003 -0.0118 -0.28038 -0.01388 C -0.28177 -0.02452 -0.26215 -0.02937 -0.25711 -0.03122 C -0.2526 -0.03515 -0.25034 -0.04001 -0.2467 -0.0451 C -0.24444 -0.05342 -0.24566 -0.06013 -0.2493 -0.06753 C -0.24774 -0.07678 -0.24791 -0.07308 -0.24791 -0.07794 " pathEditMode="relative" ptsTypes="ffffffffffffffffffffffffffffffffffA">
                                      <p:cBhvr>
                                        <p:cTn id="20" dur="5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250"/>
                            </p:stCondLst>
                            <p:childTnLst>
                              <p:par>
                                <p:cTn id="22" presetID="64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4896 -0.08025 L -0.24896 -0.33025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12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1" grpId="0" animBg="1"/>
      <p:bldP spid="41" grpId="1" animBg="1"/>
      <p:bldP spid="41" grpId="2" animBg="1"/>
      <p:bldP spid="41" grpId="3" animBg="1"/>
      <p:bldP spid="5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Today: 2.5D-MAPS</a:t>
            </a:r>
            <a:endParaRPr lang="en-US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M. Deveaux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2298B24-29AC-464F-B886-34241378A982}" type="slidenum">
              <a:rPr lang="de-DE" smtClean="0"/>
              <a:pPr>
                <a:defRPr/>
              </a:pPr>
              <a:t>12</a:t>
            </a:fld>
            <a:endParaRPr lang="de-DE"/>
          </a:p>
        </p:txBody>
      </p:sp>
      <p:graphicFrame>
        <p:nvGraphicFramePr>
          <p:cNvPr id="6" name="Object 5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36816376"/>
              </p:ext>
            </p:extLst>
          </p:nvPr>
        </p:nvGraphicFramePr>
        <p:xfrm>
          <a:off x="1219200" y="2170088"/>
          <a:ext cx="7543800" cy="274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20" name="Bitmap" r:id="rId4" imgW="9542857" imgH="4323810" progId="Paint.Picture">
                  <p:embed/>
                </p:oleObj>
              </mc:Choice>
              <mc:Fallback>
                <p:oleObj name="Bitmap" r:id="rId4" imgW="9542857" imgH="4323810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b="19740"/>
                      <a:stretch>
                        <a:fillRect/>
                      </a:stretch>
                    </p:blipFill>
                    <p:spPr bwMode="auto">
                      <a:xfrm>
                        <a:off x="1219200" y="2170088"/>
                        <a:ext cx="7543800" cy="2743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Line 51"/>
          <p:cNvSpPr>
            <a:spLocks noChangeShapeType="1"/>
          </p:cNvSpPr>
          <p:nvPr/>
        </p:nvSpPr>
        <p:spPr bwMode="auto">
          <a:xfrm flipV="1">
            <a:off x="4114800" y="1255688"/>
            <a:ext cx="0" cy="1371600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" name="Line 52"/>
          <p:cNvSpPr>
            <a:spLocks noChangeShapeType="1"/>
          </p:cNvSpPr>
          <p:nvPr/>
        </p:nvSpPr>
        <p:spPr bwMode="auto">
          <a:xfrm>
            <a:off x="3886200" y="1255688"/>
            <a:ext cx="457200" cy="0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" name="Text Box 53"/>
          <p:cNvSpPr txBox="1">
            <a:spLocks noChangeArrowheads="1"/>
          </p:cNvSpPr>
          <p:nvPr/>
        </p:nvSpPr>
        <p:spPr bwMode="auto">
          <a:xfrm>
            <a:off x="3717925" y="763563"/>
            <a:ext cx="8604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sz="2400"/>
              <a:t>Reset</a:t>
            </a:r>
          </a:p>
        </p:txBody>
      </p:sp>
      <p:sp>
        <p:nvSpPr>
          <p:cNvPr id="10" name="Line 54"/>
          <p:cNvSpPr>
            <a:spLocks noChangeShapeType="1"/>
          </p:cNvSpPr>
          <p:nvPr/>
        </p:nvSpPr>
        <p:spPr bwMode="auto">
          <a:xfrm flipV="1">
            <a:off x="3581400" y="1712888"/>
            <a:ext cx="0" cy="1066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" name="Line 55"/>
          <p:cNvSpPr>
            <a:spLocks noChangeShapeType="1"/>
          </p:cNvSpPr>
          <p:nvPr/>
        </p:nvSpPr>
        <p:spPr bwMode="auto">
          <a:xfrm flipH="1">
            <a:off x="2743200" y="1712888"/>
            <a:ext cx="838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Line 56"/>
          <p:cNvSpPr>
            <a:spLocks noChangeShapeType="1"/>
          </p:cNvSpPr>
          <p:nvPr/>
        </p:nvSpPr>
        <p:spPr bwMode="auto">
          <a:xfrm flipV="1">
            <a:off x="2743200" y="1331888"/>
            <a:ext cx="0" cy="381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" name="Line 57"/>
          <p:cNvSpPr>
            <a:spLocks noChangeShapeType="1"/>
          </p:cNvSpPr>
          <p:nvPr/>
        </p:nvSpPr>
        <p:spPr bwMode="auto">
          <a:xfrm>
            <a:off x="2590800" y="1331888"/>
            <a:ext cx="304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" name="Text Box 58"/>
          <p:cNvSpPr txBox="1">
            <a:spLocks noChangeArrowheads="1"/>
          </p:cNvSpPr>
          <p:nvPr/>
        </p:nvSpPr>
        <p:spPr bwMode="auto">
          <a:xfrm>
            <a:off x="2271713" y="927076"/>
            <a:ext cx="9572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sz="2400"/>
              <a:t>+3.3V</a:t>
            </a:r>
          </a:p>
        </p:txBody>
      </p:sp>
      <p:sp>
        <p:nvSpPr>
          <p:cNvPr id="15" name="Line 59"/>
          <p:cNvSpPr>
            <a:spLocks noChangeShapeType="1"/>
          </p:cNvSpPr>
          <p:nvPr/>
        </p:nvSpPr>
        <p:spPr bwMode="auto">
          <a:xfrm flipV="1">
            <a:off x="4648200" y="1712888"/>
            <a:ext cx="0" cy="1066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" name="Line 61"/>
          <p:cNvSpPr>
            <a:spLocks noChangeShapeType="1"/>
          </p:cNvSpPr>
          <p:nvPr/>
        </p:nvSpPr>
        <p:spPr bwMode="auto">
          <a:xfrm flipV="1">
            <a:off x="6172200" y="1560488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" name="Line 62"/>
          <p:cNvSpPr>
            <a:spLocks noChangeShapeType="1"/>
          </p:cNvSpPr>
          <p:nvPr/>
        </p:nvSpPr>
        <p:spPr bwMode="auto">
          <a:xfrm>
            <a:off x="5638800" y="1712888"/>
            <a:ext cx="1905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" name="Line 63"/>
          <p:cNvSpPr>
            <a:spLocks noChangeShapeType="1"/>
          </p:cNvSpPr>
          <p:nvPr/>
        </p:nvSpPr>
        <p:spPr bwMode="auto">
          <a:xfrm>
            <a:off x="7543800" y="1712888"/>
            <a:ext cx="0" cy="990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" name="Line 64"/>
          <p:cNvSpPr>
            <a:spLocks noChangeShapeType="1"/>
          </p:cNvSpPr>
          <p:nvPr/>
        </p:nvSpPr>
        <p:spPr bwMode="auto">
          <a:xfrm>
            <a:off x="6019800" y="1560488"/>
            <a:ext cx="304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" name="Line 65"/>
          <p:cNvSpPr>
            <a:spLocks noChangeShapeType="1"/>
          </p:cNvSpPr>
          <p:nvPr/>
        </p:nvSpPr>
        <p:spPr bwMode="auto">
          <a:xfrm>
            <a:off x="5943600" y="1484288"/>
            <a:ext cx="457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" name="Line 66"/>
          <p:cNvSpPr>
            <a:spLocks noChangeShapeType="1"/>
          </p:cNvSpPr>
          <p:nvPr/>
        </p:nvSpPr>
        <p:spPr bwMode="auto">
          <a:xfrm flipV="1">
            <a:off x="6400800" y="1255688"/>
            <a:ext cx="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" name="Line 67"/>
          <p:cNvSpPr>
            <a:spLocks noChangeShapeType="1"/>
          </p:cNvSpPr>
          <p:nvPr/>
        </p:nvSpPr>
        <p:spPr bwMode="auto">
          <a:xfrm flipV="1">
            <a:off x="5943600" y="1255688"/>
            <a:ext cx="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" name="Line 68"/>
          <p:cNvSpPr>
            <a:spLocks noChangeShapeType="1"/>
          </p:cNvSpPr>
          <p:nvPr/>
        </p:nvSpPr>
        <p:spPr bwMode="auto">
          <a:xfrm>
            <a:off x="6400800" y="1255688"/>
            <a:ext cx="1371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" name="Line 69"/>
          <p:cNvSpPr>
            <a:spLocks noChangeShapeType="1"/>
          </p:cNvSpPr>
          <p:nvPr/>
        </p:nvSpPr>
        <p:spPr bwMode="auto">
          <a:xfrm>
            <a:off x="5334000" y="1255688"/>
            <a:ext cx="609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" name="Line 70"/>
          <p:cNvSpPr>
            <a:spLocks noChangeShapeType="1"/>
          </p:cNvSpPr>
          <p:nvPr/>
        </p:nvSpPr>
        <p:spPr bwMode="auto">
          <a:xfrm flipV="1">
            <a:off x="5334000" y="1027088"/>
            <a:ext cx="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" name="Line 71"/>
          <p:cNvSpPr>
            <a:spLocks noChangeShapeType="1"/>
          </p:cNvSpPr>
          <p:nvPr/>
        </p:nvSpPr>
        <p:spPr bwMode="auto">
          <a:xfrm>
            <a:off x="5105400" y="1027088"/>
            <a:ext cx="457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" name="Text Box 72"/>
          <p:cNvSpPr txBox="1">
            <a:spLocks noChangeArrowheads="1"/>
          </p:cNvSpPr>
          <p:nvPr/>
        </p:nvSpPr>
        <p:spPr bwMode="auto">
          <a:xfrm>
            <a:off x="4876800" y="620688"/>
            <a:ext cx="9572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sz="2400"/>
              <a:t>+3.3V</a:t>
            </a:r>
          </a:p>
        </p:txBody>
      </p:sp>
      <p:sp>
        <p:nvSpPr>
          <p:cNvPr id="29" name="Line 73"/>
          <p:cNvSpPr>
            <a:spLocks noChangeShapeType="1"/>
          </p:cNvSpPr>
          <p:nvPr/>
        </p:nvSpPr>
        <p:spPr bwMode="auto">
          <a:xfrm flipV="1">
            <a:off x="7772400" y="1027088"/>
            <a:ext cx="0" cy="457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" name="Text Box 74"/>
          <p:cNvSpPr txBox="1">
            <a:spLocks noChangeArrowheads="1"/>
          </p:cNvSpPr>
          <p:nvPr/>
        </p:nvSpPr>
        <p:spPr bwMode="auto">
          <a:xfrm>
            <a:off x="7756525" y="992163"/>
            <a:ext cx="10302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sz="2400"/>
              <a:t>Output</a:t>
            </a:r>
          </a:p>
        </p:txBody>
      </p:sp>
      <p:sp>
        <p:nvSpPr>
          <p:cNvPr id="31" name="Text Box 75"/>
          <p:cNvSpPr txBox="1">
            <a:spLocks noChangeArrowheads="1"/>
          </p:cNvSpPr>
          <p:nvPr/>
        </p:nvSpPr>
        <p:spPr bwMode="auto">
          <a:xfrm>
            <a:off x="1828800" y="2170088"/>
            <a:ext cx="760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sz="2400">
                <a:solidFill>
                  <a:schemeClr val="bg1"/>
                </a:solidFill>
              </a:rPr>
              <a:t>SiO</a:t>
            </a:r>
            <a:r>
              <a:rPr lang="de-DE" sz="2400" baseline="-25000">
                <a:solidFill>
                  <a:schemeClr val="bg1"/>
                </a:solidFill>
              </a:rPr>
              <a:t>2</a:t>
            </a:r>
            <a:endParaRPr lang="de-DE" sz="2400">
              <a:solidFill>
                <a:schemeClr val="bg1"/>
              </a:solidFill>
            </a:endParaRPr>
          </a:p>
        </p:txBody>
      </p:sp>
      <p:sp>
        <p:nvSpPr>
          <p:cNvPr id="32" name="Text Box 76"/>
          <p:cNvSpPr txBox="1">
            <a:spLocks noChangeArrowheads="1"/>
          </p:cNvSpPr>
          <p:nvPr/>
        </p:nvSpPr>
        <p:spPr bwMode="auto">
          <a:xfrm>
            <a:off x="5715000" y="2246288"/>
            <a:ext cx="760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sz="2400">
                <a:solidFill>
                  <a:schemeClr val="bg1"/>
                </a:solidFill>
              </a:rPr>
              <a:t>SiO</a:t>
            </a:r>
            <a:r>
              <a:rPr lang="de-DE" sz="2400" baseline="-25000">
                <a:solidFill>
                  <a:schemeClr val="bg1"/>
                </a:solidFill>
              </a:rPr>
              <a:t>2</a:t>
            </a:r>
            <a:endParaRPr lang="de-DE" sz="2400">
              <a:solidFill>
                <a:schemeClr val="bg1"/>
              </a:solidFill>
            </a:endParaRPr>
          </a:p>
        </p:txBody>
      </p:sp>
      <p:sp>
        <p:nvSpPr>
          <p:cNvPr id="33" name="Text Box 77"/>
          <p:cNvSpPr txBox="1">
            <a:spLocks noChangeArrowheads="1"/>
          </p:cNvSpPr>
          <p:nvPr/>
        </p:nvSpPr>
        <p:spPr bwMode="auto">
          <a:xfrm>
            <a:off x="7924800" y="2246288"/>
            <a:ext cx="760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sz="2400">
                <a:solidFill>
                  <a:schemeClr val="bg1"/>
                </a:solidFill>
              </a:rPr>
              <a:t>SiO</a:t>
            </a:r>
            <a:r>
              <a:rPr lang="de-DE" sz="2400" baseline="-25000">
                <a:solidFill>
                  <a:schemeClr val="bg1"/>
                </a:solidFill>
              </a:rPr>
              <a:t>2</a:t>
            </a:r>
            <a:endParaRPr lang="de-DE" sz="2400">
              <a:solidFill>
                <a:schemeClr val="bg1"/>
              </a:solidFill>
            </a:endParaRPr>
          </a:p>
        </p:txBody>
      </p:sp>
      <p:sp>
        <p:nvSpPr>
          <p:cNvPr id="34" name="Text Box 78"/>
          <p:cNvSpPr txBox="1">
            <a:spLocks noChangeArrowheads="1"/>
          </p:cNvSpPr>
          <p:nvPr/>
        </p:nvSpPr>
        <p:spPr bwMode="auto">
          <a:xfrm>
            <a:off x="3276600" y="2779688"/>
            <a:ext cx="609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sz="1800" b="1"/>
              <a:t>N++</a:t>
            </a:r>
          </a:p>
        </p:txBody>
      </p:sp>
      <p:sp>
        <p:nvSpPr>
          <p:cNvPr id="35" name="Text Box 79"/>
          <p:cNvSpPr txBox="1">
            <a:spLocks noChangeArrowheads="1"/>
          </p:cNvSpPr>
          <p:nvPr/>
        </p:nvSpPr>
        <p:spPr bwMode="auto">
          <a:xfrm>
            <a:off x="4267200" y="2779688"/>
            <a:ext cx="609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sz="1800" b="1"/>
              <a:t>N++</a:t>
            </a:r>
          </a:p>
        </p:txBody>
      </p:sp>
      <p:sp>
        <p:nvSpPr>
          <p:cNvPr id="36" name="Text Box 80"/>
          <p:cNvSpPr txBox="1">
            <a:spLocks noChangeArrowheads="1"/>
          </p:cNvSpPr>
          <p:nvPr/>
        </p:nvSpPr>
        <p:spPr bwMode="auto">
          <a:xfrm>
            <a:off x="7315200" y="2932088"/>
            <a:ext cx="4794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sz="1800" b="1"/>
              <a:t>N+</a:t>
            </a:r>
          </a:p>
        </p:txBody>
      </p:sp>
      <p:sp>
        <p:nvSpPr>
          <p:cNvPr id="37" name="Text Box 82"/>
          <p:cNvSpPr txBox="1">
            <a:spLocks noChangeArrowheads="1"/>
          </p:cNvSpPr>
          <p:nvPr/>
        </p:nvSpPr>
        <p:spPr bwMode="auto">
          <a:xfrm>
            <a:off x="8101013" y="2927326"/>
            <a:ext cx="496887" cy="42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>
                <a:solidFill>
                  <a:schemeClr val="bg1"/>
                </a:solidFill>
              </a:rPr>
              <a:t>P+</a:t>
            </a:r>
          </a:p>
        </p:txBody>
      </p:sp>
      <p:sp>
        <p:nvSpPr>
          <p:cNvPr id="38" name="Text Box 83"/>
          <p:cNvSpPr txBox="1">
            <a:spLocks noChangeArrowheads="1"/>
          </p:cNvSpPr>
          <p:nvPr/>
        </p:nvSpPr>
        <p:spPr bwMode="auto">
          <a:xfrm>
            <a:off x="8101013" y="3719488"/>
            <a:ext cx="433387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/>
              <a:t>P-</a:t>
            </a:r>
          </a:p>
        </p:txBody>
      </p:sp>
      <p:sp>
        <p:nvSpPr>
          <p:cNvPr id="39" name="Text Box 84"/>
          <p:cNvSpPr txBox="1">
            <a:spLocks noChangeArrowheads="1"/>
          </p:cNvSpPr>
          <p:nvPr/>
        </p:nvSpPr>
        <p:spPr bwMode="auto">
          <a:xfrm>
            <a:off x="8101013" y="4440213"/>
            <a:ext cx="496887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>
                <a:solidFill>
                  <a:schemeClr val="bg1"/>
                </a:solidFill>
              </a:rPr>
              <a:t>P+</a:t>
            </a:r>
          </a:p>
        </p:txBody>
      </p:sp>
      <p:cxnSp>
        <p:nvCxnSpPr>
          <p:cNvPr id="48" name="Gerade Verbindung mit Pfeil 47"/>
          <p:cNvCxnSpPr/>
          <p:nvPr/>
        </p:nvCxnSpPr>
        <p:spPr>
          <a:xfrm>
            <a:off x="3995936" y="3575968"/>
            <a:ext cx="0" cy="864245"/>
          </a:xfrm>
          <a:prstGeom prst="straightConnector1">
            <a:avLst/>
          </a:prstGeom>
          <a:ln w="28575">
            <a:solidFill>
              <a:schemeClr val="tx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feld 48"/>
          <p:cNvSpPr txBox="1"/>
          <p:nvPr/>
        </p:nvSpPr>
        <p:spPr>
          <a:xfrm>
            <a:off x="3099537" y="3792646"/>
            <a:ext cx="89639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15µm</a:t>
            </a:r>
            <a:endParaRPr lang="en-US" dirty="0"/>
          </a:p>
        </p:txBody>
      </p:sp>
      <p:cxnSp>
        <p:nvCxnSpPr>
          <p:cNvPr id="50" name="Gerade Verbindung mit Pfeil 49"/>
          <p:cNvCxnSpPr/>
          <p:nvPr/>
        </p:nvCxnSpPr>
        <p:spPr>
          <a:xfrm>
            <a:off x="1187624" y="2208188"/>
            <a:ext cx="0" cy="2735932"/>
          </a:xfrm>
          <a:prstGeom prst="straightConnector1">
            <a:avLst/>
          </a:prstGeom>
          <a:ln w="28575">
            <a:solidFill>
              <a:schemeClr val="tx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feld 50"/>
          <p:cNvSpPr txBox="1"/>
          <p:nvPr/>
        </p:nvSpPr>
        <p:spPr>
          <a:xfrm>
            <a:off x="179512" y="3727915"/>
            <a:ext cx="89639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50µm</a:t>
            </a:r>
            <a:endParaRPr lang="en-US" dirty="0"/>
          </a:p>
        </p:txBody>
      </p:sp>
      <p:sp>
        <p:nvSpPr>
          <p:cNvPr id="52" name="Abgerundetes Rechteck 51"/>
          <p:cNvSpPr/>
          <p:nvPr/>
        </p:nvSpPr>
        <p:spPr>
          <a:xfrm>
            <a:off x="3099537" y="2779688"/>
            <a:ext cx="2005863" cy="796466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mtClean="0"/>
          </a:p>
          <a:p>
            <a:pPr algn="ctr"/>
            <a:r>
              <a:rPr lang="en-US" smtClean="0">
                <a:solidFill>
                  <a:schemeClr val="tx1"/>
                </a:solidFill>
              </a:rPr>
              <a:t>N+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53" name="Abgerundetes Rechteck 52"/>
          <p:cNvSpPr/>
          <p:nvPr/>
        </p:nvSpPr>
        <p:spPr>
          <a:xfrm>
            <a:off x="3347864" y="2779688"/>
            <a:ext cx="576064" cy="335756"/>
          </a:xfrm>
          <a:prstGeom prst="round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/>
              <a:t>P</a:t>
            </a:r>
            <a:endParaRPr lang="en-US"/>
          </a:p>
        </p:txBody>
      </p:sp>
      <p:sp>
        <p:nvSpPr>
          <p:cNvPr id="54" name="Abgerundetes Rechteck 53"/>
          <p:cNvSpPr/>
          <p:nvPr/>
        </p:nvSpPr>
        <p:spPr>
          <a:xfrm>
            <a:off x="4283968" y="2783880"/>
            <a:ext cx="576064" cy="335756"/>
          </a:xfrm>
          <a:prstGeom prst="round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/>
              <a:t>P</a:t>
            </a:r>
            <a:endParaRPr lang="en-US"/>
          </a:p>
        </p:txBody>
      </p:sp>
      <p:sp>
        <p:nvSpPr>
          <p:cNvPr id="55" name="Textfeld 54"/>
          <p:cNvSpPr txBox="1"/>
          <p:nvPr/>
        </p:nvSpPr>
        <p:spPr>
          <a:xfrm>
            <a:off x="1480477" y="5373216"/>
            <a:ext cx="6086923" cy="1107996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rgbClr val="FF0000"/>
                </a:solidFill>
              </a:rPr>
              <a:t>M</a:t>
            </a:r>
            <a:r>
              <a:rPr lang="en-US" smtClean="0"/>
              <a:t>odern 0.18µm process was identified: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mtClean="0"/>
              <a:t>Deep P-well isolates sensor from electronics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mtClean="0"/>
              <a:t>PMOS transistor available</a:t>
            </a:r>
            <a:endParaRPr lang="en-US"/>
          </a:p>
        </p:txBody>
      </p:sp>
      <p:sp>
        <p:nvSpPr>
          <p:cNvPr id="3" name="Abgerundetes Rechteck 2"/>
          <p:cNvSpPr/>
          <p:nvPr/>
        </p:nvSpPr>
        <p:spPr>
          <a:xfrm>
            <a:off x="1259632" y="3503960"/>
            <a:ext cx="5400600" cy="288686"/>
          </a:xfrm>
          <a:prstGeom prst="round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/>
              <a:t>deep P-well</a:t>
            </a:r>
            <a:endParaRPr lang="en-US"/>
          </a:p>
        </p:txBody>
      </p:sp>
      <p:sp>
        <p:nvSpPr>
          <p:cNvPr id="56" name="Abgerundetes Rechteck 55"/>
          <p:cNvSpPr/>
          <p:nvPr/>
        </p:nvSpPr>
        <p:spPr>
          <a:xfrm>
            <a:off x="8460432" y="3503960"/>
            <a:ext cx="224781" cy="288686"/>
          </a:xfrm>
          <a:prstGeom prst="round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Textfeld 57"/>
          <p:cNvSpPr txBox="1"/>
          <p:nvPr/>
        </p:nvSpPr>
        <p:spPr>
          <a:xfrm rot="5400000">
            <a:off x="6661678" y="2356744"/>
            <a:ext cx="45527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smtClean="0"/>
              <a:t>Sensor design: PICSEL Group, IPHC Strasbourg, et al.</a:t>
            </a: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1214000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457"/>
    </mc:Choice>
    <mc:Fallback xmlns="">
      <p:transition spd="slow" advTm="214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3" grpId="0" animBg="1"/>
      <p:bldP spid="5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The science behind the propaganda</a:t>
            </a:r>
            <a:endParaRPr lang="en-US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M. Deveaux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2298B24-29AC-464F-B886-34241378A982}" type="slidenum">
              <a:rPr lang="de-DE" smtClean="0"/>
              <a:pPr>
                <a:defRPr/>
              </a:pPr>
              <a:t>13</a:t>
            </a:fld>
            <a:endParaRPr lang="de-DE"/>
          </a:p>
        </p:txBody>
      </p:sp>
      <p:grpSp>
        <p:nvGrpSpPr>
          <p:cNvPr id="16" name="Gruppieren 15"/>
          <p:cNvGrpSpPr/>
          <p:nvPr/>
        </p:nvGrpSpPr>
        <p:grpSpPr>
          <a:xfrm>
            <a:off x="179512" y="620688"/>
            <a:ext cx="4752528" cy="3024336"/>
            <a:chOff x="179512" y="620688"/>
            <a:chExt cx="8830222" cy="4323432"/>
          </a:xfrm>
        </p:grpSpPr>
        <p:graphicFrame>
          <p:nvGraphicFramePr>
            <p:cNvPr id="6" name="Object 5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284342148"/>
                </p:ext>
              </p:extLst>
            </p:nvPr>
          </p:nvGraphicFramePr>
          <p:xfrm>
            <a:off x="1219200" y="2170088"/>
            <a:ext cx="7543800" cy="27432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3607" name="Bitmap" r:id="rId4" imgW="9542857" imgH="4323810" progId="Paint.Picture">
                    <p:embed/>
                  </p:oleObj>
                </mc:Choice>
                <mc:Fallback>
                  <p:oleObj name="Bitmap" r:id="rId4" imgW="9542857" imgH="4323810" progId="Paint.Picture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 b="19740"/>
                        <a:stretch>
                          <a:fillRect/>
                        </a:stretch>
                      </p:blipFill>
                      <p:spPr bwMode="auto">
                        <a:xfrm>
                          <a:off x="1219200" y="2170088"/>
                          <a:ext cx="7543800" cy="27432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7" name="Line 51"/>
            <p:cNvSpPr>
              <a:spLocks noChangeShapeType="1"/>
            </p:cNvSpPr>
            <p:nvPr/>
          </p:nvSpPr>
          <p:spPr bwMode="auto">
            <a:xfrm flipV="1">
              <a:off x="4114800" y="1255688"/>
              <a:ext cx="0" cy="1371600"/>
            </a:xfrm>
            <a:prstGeom prst="line">
              <a:avLst/>
            </a:prstGeom>
            <a:noFill/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8" name="Line 52"/>
            <p:cNvSpPr>
              <a:spLocks noChangeShapeType="1"/>
            </p:cNvSpPr>
            <p:nvPr/>
          </p:nvSpPr>
          <p:spPr bwMode="auto">
            <a:xfrm>
              <a:off x="3886200" y="1255688"/>
              <a:ext cx="457200" cy="0"/>
            </a:xfrm>
            <a:prstGeom prst="line">
              <a:avLst/>
            </a:prstGeom>
            <a:noFill/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9" name="Text Box 53"/>
            <p:cNvSpPr txBox="1">
              <a:spLocks noChangeArrowheads="1"/>
            </p:cNvSpPr>
            <p:nvPr/>
          </p:nvSpPr>
          <p:spPr bwMode="auto">
            <a:xfrm>
              <a:off x="3717925" y="763564"/>
              <a:ext cx="1143861" cy="49034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de-DE" sz="1050"/>
                <a:t>Reset</a:t>
              </a:r>
            </a:p>
          </p:txBody>
        </p:sp>
        <p:sp>
          <p:nvSpPr>
            <p:cNvPr id="10" name="Line 54"/>
            <p:cNvSpPr>
              <a:spLocks noChangeShapeType="1"/>
            </p:cNvSpPr>
            <p:nvPr/>
          </p:nvSpPr>
          <p:spPr bwMode="auto">
            <a:xfrm flipV="1">
              <a:off x="3581400" y="1712888"/>
              <a:ext cx="0" cy="10668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11" name="Line 55"/>
            <p:cNvSpPr>
              <a:spLocks noChangeShapeType="1"/>
            </p:cNvSpPr>
            <p:nvPr/>
          </p:nvSpPr>
          <p:spPr bwMode="auto">
            <a:xfrm flipH="1">
              <a:off x="2743200" y="1712888"/>
              <a:ext cx="83820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12" name="Line 56"/>
            <p:cNvSpPr>
              <a:spLocks noChangeShapeType="1"/>
            </p:cNvSpPr>
            <p:nvPr/>
          </p:nvSpPr>
          <p:spPr bwMode="auto">
            <a:xfrm flipV="1">
              <a:off x="2743200" y="1331888"/>
              <a:ext cx="0" cy="3810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13" name="Line 57"/>
            <p:cNvSpPr>
              <a:spLocks noChangeShapeType="1"/>
            </p:cNvSpPr>
            <p:nvPr/>
          </p:nvSpPr>
          <p:spPr bwMode="auto">
            <a:xfrm>
              <a:off x="2590800" y="1331888"/>
              <a:ext cx="30480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14" name="Text Box 58"/>
            <p:cNvSpPr txBox="1">
              <a:spLocks noChangeArrowheads="1"/>
            </p:cNvSpPr>
            <p:nvPr/>
          </p:nvSpPr>
          <p:spPr bwMode="auto">
            <a:xfrm>
              <a:off x="2271713" y="927076"/>
              <a:ext cx="1150489" cy="49034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de-DE" sz="1050"/>
                <a:t>+3.3V</a:t>
              </a:r>
            </a:p>
          </p:txBody>
        </p:sp>
        <p:sp>
          <p:nvSpPr>
            <p:cNvPr id="15" name="Line 59"/>
            <p:cNvSpPr>
              <a:spLocks noChangeShapeType="1"/>
            </p:cNvSpPr>
            <p:nvPr/>
          </p:nvSpPr>
          <p:spPr bwMode="auto">
            <a:xfrm flipV="1">
              <a:off x="4648200" y="1712888"/>
              <a:ext cx="0" cy="10668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17" name="Line 61"/>
            <p:cNvSpPr>
              <a:spLocks noChangeShapeType="1"/>
            </p:cNvSpPr>
            <p:nvPr/>
          </p:nvSpPr>
          <p:spPr bwMode="auto">
            <a:xfrm flipV="1">
              <a:off x="6172200" y="1560488"/>
              <a:ext cx="0" cy="1524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18" name="Line 62"/>
            <p:cNvSpPr>
              <a:spLocks noChangeShapeType="1"/>
            </p:cNvSpPr>
            <p:nvPr/>
          </p:nvSpPr>
          <p:spPr bwMode="auto">
            <a:xfrm>
              <a:off x="5638800" y="1712888"/>
              <a:ext cx="190500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19" name="Line 63"/>
            <p:cNvSpPr>
              <a:spLocks noChangeShapeType="1"/>
            </p:cNvSpPr>
            <p:nvPr/>
          </p:nvSpPr>
          <p:spPr bwMode="auto">
            <a:xfrm>
              <a:off x="7543800" y="1712888"/>
              <a:ext cx="0" cy="9906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0" name="Line 64"/>
            <p:cNvSpPr>
              <a:spLocks noChangeShapeType="1"/>
            </p:cNvSpPr>
            <p:nvPr/>
          </p:nvSpPr>
          <p:spPr bwMode="auto">
            <a:xfrm>
              <a:off x="6019800" y="1560488"/>
              <a:ext cx="30480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1" name="Line 65"/>
            <p:cNvSpPr>
              <a:spLocks noChangeShapeType="1"/>
            </p:cNvSpPr>
            <p:nvPr/>
          </p:nvSpPr>
          <p:spPr bwMode="auto">
            <a:xfrm>
              <a:off x="5943600" y="1484288"/>
              <a:ext cx="45720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2" name="Line 66"/>
            <p:cNvSpPr>
              <a:spLocks noChangeShapeType="1"/>
            </p:cNvSpPr>
            <p:nvPr/>
          </p:nvSpPr>
          <p:spPr bwMode="auto">
            <a:xfrm flipV="1">
              <a:off x="6400800" y="1255688"/>
              <a:ext cx="0" cy="2286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3" name="Line 67"/>
            <p:cNvSpPr>
              <a:spLocks noChangeShapeType="1"/>
            </p:cNvSpPr>
            <p:nvPr/>
          </p:nvSpPr>
          <p:spPr bwMode="auto">
            <a:xfrm flipV="1">
              <a:off x="5943600" y="1255688"/>
              <a:ext cx="0" cy="2286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4" name="Line 68"/>
            <p:cNvSpPr>
              <a:spLocks noChangeShapeType="1"/>
            </p:cNvSpPr>
            <p:nvPr/>
          </p:nvSpPr>
          <p:spPr bwMode="auto">
            <a:xfrm>
              <a:off x="6400800" y="1255688"/>
              <a:ext cx="137160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5" name="Line 69"/>
            <p:cNvSpPr>
              <a:spLocks noChangeShapeType="1"/>
            </p:cNvSpPr>
            <p:nvPr/>
          </p:nvSpPr>
          <p:spPr bwMode="auto">
            <a:xfrm>
              <a:off x="5334000" y="1255688"/>
              <a:ext cx="60960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6" name="Line 70"/>
            <p:cNvSpPr>
              <a:spLocks noChangeShapeType="1"/>
            </p:cNvSpPr>
            <p:nvPr/>
          </p:nvSpPr>
          <p:spPr bwMode="auto">
            <a:xfrm flipV="1">
              <a:off x="5334000" y="1027088"/>
              <a:ext cx="0" cy="2286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7" name="Line 71"/>
            <p:cNvSpPr>
              <a:spLocks noChangeShapeType="1"/>
            </p:cNvSpPr>
            <p:nvPr/>
          </p:nvSpPr>
          <p:spPr bwMode="auto">
            <a:xfrm>
              <a:off x="5105400" y="1027088"/>
              <a:ext cx="45720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8" name="Text Box 72"/>
            <p:cNvSpPr txBox="1">
              <a:spLocks noChangeArrowheads="1"/>
            </p:cNvSpPr>
            <p:nvPr/>
          </p:nvSpPr>
          <p:spPr bwMode="auto">
            <a:xfrm>
              <a:off x="4876800" y="620688"/>
              <a:ext cx="1150489" cy="49034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de-DE" sz="1050"/>
                <a:t>+3.3V</a:t>
              </a:r>
            </a:p>
          </p:txBody>
        </p:sp>
        <p:sp>
          <p:nvSpPr>
            <p:cNvPr id="29" name="Line 73"/>
            <p:cNvSpPr>
              <a:spLocks noChangeShapeType="1"/>
            </p:cNvSpPr>
            <p:nvPr/>
          </p:nvSpPr>
          <p:spPr bwMode="auto">
            <a:xfrm flipV="1">
              <a:off x="7772400" y="1027088"/>
              <a:ext cx="0" cy="4572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30" name="Text Box 74"/>
            <p:cNvSpPr txBox="1">
              <a:spLocks noChangeArrowheads="1"/>
            </p:cNvSpPr>
            <p:nvPr/>
          </p:nvSpPr>
          <p:spPr bwMode="auto">
            <a:xfrm>
              <a:off x="7756524" y="992162"/>
              <a:ext cx="1253210" cy="49034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de-DE" sz="1050"/>
                <a:t>Output</a:t>
              </a:r>
            </a:p>
          </p:txBody>
        </p:sp>
        <p:sp>
          <p:nvSpPr>
            <p:cNvPr id="31" name="Text Box 75"/>
            <p:cNvSpPr txBox="1">
              <a:spLocks noChangeArrowheads="1"/>
            </p:cNvSpPr>
            <p:nvPr/>
          </p:nvSpPr>
          <p:spPr bwMode="auto">
            <a:xfrm>
              <a:off x="1828799" y="2170088"/>
              <a:ext cx="978179" cy="49034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de-DE" sz="1050">
                  <a:solidFill>
                    <a:schemeClr val="bg1"/>
                  </a:solidFill>
                </a:rPr>
                <a:t>SiO</a:t>
              </a:r>
              <a:r>
                <a:rPr lang="de-DE" sz="1050" baseline="-25000">
                  <a:solidFill>
                    <a:schemeClr val="bg1"/>
                  </a:solidFill>
                </a:rPr>
                <a:t>2</a:t>
              </a:r>
              <a:endParaRPr lang="de-DE" sz="1050">
                <a:solidFill>
                  <a:schemeClr val="bg1"/>
                </a:solidFill>
              </a:endParaRPr>
            </a:p>
          </p:txBody>
        </p:sp>
        <p:sp>
          <p:nvSpPr>
            <p:cNvPr id="32" name="Text Box 76"/>
            <p:cNvSpPr txBox="1">
              <a:spLocks noChangeArrowheads="1"/>
            </p:cNvSpPr>
            <p:nvPr/>
          </p:nvSpPr>
          <p:spPr bwMode="auto">
            <a:xfrm>
              <a:off x="5715001" y="2246287"/>
              <a:ext cx="978179" cy="49034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de-DE" sz="1050">
                  <a:solidFill>
                    <a:schemeClr val="bg1"/>
                  </a:solidFill>
                </a:rPr>
                <a:t>SiO</a:t>
              </a:r>
              <a:r>
                <a:rPr lang="de-DE" sz="1050" baseline="-25000">
                  <a:solidFill>
                    <a:schemeClr val="bg1"/>
                  </a:solidFill>
                </a:rPr>
                <a:t>2</a:t>
              </a:r>
              <a:endParaRPr lang="de-DE" sz="1050">
                <a:solidFill>
                  <a:schemeClr val="bg1"/>
                </a:solidFill>
              </a:endParaRPr>
            </a:p>
          </p:txBody>
        </p:sp>
        <p:sp>
          <p:nvSpPr>
            <p:cNvPr id="33" name="Text Box 77"/>
            <p:cNvSpPr txBox="1">
              <a:spLocks noChangeArrowheads="1"/>
            </p:cNvSpPr>
            <p:nvPr/>
          </p:nvSpPr>
          <p:spPr bwMode="auto">
            <a:xfrm>
              <a:off x="7924800" y="2246287"/>
              <a:ext cx="978179" cy="49034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de-DE" sz="1050">
                  <a:solidFill>
                    <a:schemeClr val="bg1"/>
                  </a:solidFill>
                </a:rPr>
                <a:t>SiO</a:t>
              </a:r>
              <a:r>
                <a:rPr lang="de-DE" sz="1050" baseline="-25000">
                  <a:solidFill>
                    <a:schemeClr val="bg1"/>
                  </a:solidFill>
                </a:rPr>
                <a:t>2</a:t>
              </a:r>
              <a:endParaRPr lang="de-DE" sz="1050">
                <a:solidFill>
                  <a:schemeClr val="bg1"/>
                </a:solidFill>
              </a:endParaRPr>
            </a:p>
          </p:txBody>
        </p:sp>
        <p:sp>
          <p:nvSpPr>
            <p:cNvPr id="34" name="Text Box 78"/>
            <p:cNvSpPr txBox="1">
              <a:spLocks noChangeArrowheads="1"/>
            </p:cNvSpPr>
            <p:nvPr/>
          </p:nvSpPr>
          <p:spPr bwMode="auto">
            <a:xfrm>
              <a:off x="3276601" y="2779688"/>
              <a:ext cx="832380" cy="4326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de-DE" sz="900" b="1"/>
                <a:t>N++</a:t>
              </a:r>
            </a:p>
          </p:txBody>
        </p:sp>
        <p:sp>
          <p:nvSpPr>
            <p:cNvPr id="35" name="Text Box 79"/>
            <p:cNvSpPr txBox="1">
              <a:spLocks noChangeArrowheads="1"/>
            </p:cNvSpPr>
            <p:nvPr/>
          </p:nvSpPr>
          <p:spPr bwMode="auto">
            <a:xfrm>
              <a:off x="4267201" y="2779688"/>
              <a:ext cx="832380" cy="4326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de-DE" sz="900" b="1"/>
                <a:t>N++</a:t>
              </a:r>
            </a:p>
          </p:txBody>
        </p:sp>
        <p:sp>
          <p:nvSpPr>
            <p:cNvPr id="36" name="Text Box 80"/>
            <p:cNvSpPr txBox="1">
              <a:spLocks noChangeArrowheads="1"/>
            </p:cNvSpPr>
            <p:nvPr/>
          </p:nvSpPr>
          <p:spPr bwMode="auto">
            <a:xfrm>
              <a:off x="7315200" y="2932087"/>
              <a:ext cx="693208" cy="4326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de-DE" sz="900" b="1"/>
                <a:t>N+</a:t>
              </a:r>
            </a:p>
          </p:txBody>
        </p:sp>
        <p:sp>
          <p:nvSpPr>
            <p:cNvPr id="37" name="Text Box 82"/>
            <p:cNvSpPr txBox="1">
              <a:spLocks noChangeArrowheads="1"/>
            </p:cNvSpPr>
            <p:nvPr/>
          </p:nvSpPr>
          <p:spPr bwMode="auto">
            <a:xfrm>
              <a:off x="8101013" y="2927326"/>
              <a:ext cx="746226" cy="49034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de-DE" sz="1050">
                  <a:solidFill>
                    <a:schemeClr val="bg1"/>
                  </a:solidFill>
                </a:rPr>
                <a:t>P+</a:t>
              </a:r>
            </a:p>
          </p:txBody>
        </p:sp>
        <p:sp>
          <p:nvSpPr>
            <p:cNvPr id="38" name="Text Box 83"/>
            <p:cNvSpPr txBox="1">
              <a:spLocks noChangeArrowheads="1"/>
            </p:cNvSpPr>
            <p:nvPr/>
          </p:nvSpPr>
          <p:spPr bwMode="auto">
            <a:xfrm>
              <a:off x="8101013" y="3719487"/>
              <a:ext cx="673326" cy="49034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de-DE" sz="1050"/>
                <a:t>P-</a:t>
              </a:r>
            </a:p>
          </p:txBody>
        </p:sp>
        <p:sp>
          <p:nvSpPr>
            <p:cNvPr id="39" name="Text Box 84"/>
            <p:cNvSpPr txBox="1">
              <a:spLocks noChangeArrowheads="1"/>
            </p:cNvSpPr>
            <p:nvPr/>
          </p:nvSpPr>
          <p:spPr bwMode="auto">
            <a:xfrm>
              <a:off x="8101013" y="4440212"/>
              <a:ext cx="746226" cy="49034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de-DE" sz="1050">
                  <a:solidFill>
                    <a:schemeClr val="bg1"/>
                  </a:solidFill>
                </a:rPr>
                <a:t>P+</a:t>
              </a:r>
            </a:p>
          </p:txBody>
        </p:sp>
        <p:cxnSp>
          <p:nvCxnSpPr>
            <p:cNvPr id="50" name="Gerade Verbindung mit Pfeil 49"/>
            <p:cNvCxnSpPr/>
            <p:nvPr/>
          </p:nvCxnSpPr>
          <p:spPr>
            <a:xfrm>
              <a:off x="1187624" y="2208188"/>
              <a:ext cx="0" cy="2735932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Textfeld 50"/>
            <p:cNvSpPr txBox="1"/>
            <p:nvPr/>
          </p:nvSpPr>
          <p:spPr>
            <a:xfrm>
              <a:off x="179512" y="3727915"/>
              <a:ext cx="1117352" cy="4903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 smtClean="0"/>
                <a:t>50µm</a:t>
              </a:r>
              <a:endParaRPr lang="en-US" sz="1050" dirty="0"/>
            </a:p>
          </p:txBody>
        </p:sp>
        <p:sp>
          <p:nvSpPr>
            <p:cNvPr id="52" name="Abgerundetes Rechteck 51"/>
            <p:cNvSpPr/>
            <p:nvPr/>
          </p:nvSpPr>
          <p:spPr>
            <a:xfrm>
              <a:off x="3099537" y="2779688"/>
              <a:ext cx="2005863" cy="796466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 smtClean="0"/>
            </a:p>
            <a:p>
              <a:pPr algn="ctr"/>
              <a:r>
                <a:rPr lang="en-US" sz="1050" smtClean="0">
                  <a:solidFill>
                    <a:schemeClr val="tx1"/>
                  </a:solidFill>
                </a:rPr>
                <a:t>N+</a:t>
              </a:r>
              <a:endParaRPr lang="en-US" sz="1050">
                <a:solidFill>
                  <a:schemeClr val="tx1"/>
                </a:solidFill>
              </a:endParaRPr>
            </a:p>
          </p:txBody>
        </p:sp>
        <p:sp>
          <p:nvSpPr>
            <p:cNvPr id="53" name="Abgerundetes Rechteck 52"/>
            <p:cNvSpPr/>
            <p:nvPr/>
          </p:nvSpPr>
          <p:spPr>
            <a:xfrm>
              <a:off x="3347864" y="2779688"/>
              <a:ext cx="576064" cy="335756"/>
            </a:xfrm>
            <a:prstGeom prst="roundRect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smtClean="0"/>
                <a:t>P</a:t>
              </a:r>
              <a:endParaRPr lang="en-US" sz="1050"/>
            </a:p>
          </p:txBody>
        </p:sp>
        <p:sp>
          <p:nvSpPr>
            <p:cNvPr id="54" name="Abgerundetes Rechteck 53"/>
            <p:cNvSpPr/>
            <p:nvPr/>
          </p:nvSpPr>
          <p:spPr>
            <a:xfrm>
              <a:off x="4283968" y="2783880"/>
              <a:ext cx="576064" cy="335756"/>
            </a:xfrm>
            <a:prstGeom prst="roundRect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smtClean="0"/>
                <a:t>P</a:t>
              </a:r>
              <a:endParaRPr lang="en-US" sz="1050"/>
            </a:p>
          </p:txBody>
        </p:sp>
        <p:sp>
          <p:nvSpPr>
            <p:cNvPr id="3" name="Abgerundetes Rechteck 2"/>
            <p:cNvSpPr/>
            <p:nvPr/>
          </p:nvSpPr>
          <p:spPr>
            <a:xfrm>
              <a:off x="1259632" y="3503960"/>
              <a:ext cx="5400600" cy="288686"/>
            </a:xfrm>
            <a:prstGeom prst="roundRect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smtClean="0"/>
                <a:t>deep P-well</a:t>
              </a:r>
              <a:endParaRPr lang="en-US" sz="1050"/>
            </a:p>
          </p:txBody>
        </p:sp>
        <p:sp>
          <p:nvSpPr>
            <p:cNvPr id="56" name="Abgerundetes Rechteck 55"/>
            <p:cNvSpPr/>
            <p:nvPr/>
          </p:nvSpPr>
          <p:spPr>
            <a:xfrm>
              <a:off x="8460432" y="3503960"/>
              <a:ext cx="224781" cy="288686"/>
            </a:xfrm>
            <a:prstGeom prst="roundRect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</p:grpSp>
      <p:graphicFrame>
        <p:nvGraphicFramePr>
          <p:cNvPr id="41" name="Objekt 4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37395787"/>
              </p:ext>
            </p:extLst>
          </p:nvPr>
        </p:nvGraphicFramePr>
        <p:xfrm>
          <a:off x="3527881" y="2687934"/>
          <a:ext cx="5429219" cy="38407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08" name="Graph" r:id="rId6" imgW="4279900" imgH="3022600" progId="Origin50.Graph">
                  <p:embed/>
                </p:oleObj>
              </mc:Choice>
              <mc:Fallback>
                <p:oleObj name="Graph" r:id="rId6" imgW="4279900" imgH="3022600" progId="Origin50.Graph">
                  <p:embed/>
                  <p:pic>
                    <p:nvPicPr>
                      <p:cNvPr id="0" name="Object 16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27881" y="2687934"/>
                        <a:ext cx="5429219" cy="3840769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2" name="Textfeld 41"/>
          <p:cNvSpPr txBox="1"/>
          <p:nvPr/>
        </p:nvSpPr>
        <p:spPr>
          <a:xfrm>
            <a:off x="170425" y="4077072"/>
            <a:ext cx="3340979" cy="144655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rgbClr val="FF0000"/>
                </a:solidFill>
              </a:rPr>
              <a:t>Q</a:t>
            </a:r>
            <a:r>
              <a:rPr lang="en-US" smtClean="0"/>
              <a:t>uestion:</a:t>
            </a:r>
          </a:p>
          <a:p>
            <a:r>
              <a:rPr lang="en-US" smtClean="0"/>
              <a:t>Does deep P-well really</a:t>
            </a:r>
          </a:p>
          <a:p>
            <a:r>
              <a:rPr lang="en-US" smtClean="0"/>
              <a:t>separate electronics and </a:t>
            </a:r>
          </a:p>
          <a:p>
            <a:r>
              <a:rPr lang="en-US" smtClean="0"/>
              <a:t>sensor?</a:t>
            </a:r>
            <a:endParaRPr lang="en-US"/>
          </a:p>
        </p:txBody>
      </p:sp>
      <p:cxnSp>
        <p:nvCxnSpPr>
          <p:cNvPr id="44" name="Gerade Verbindung mit Pfeil 43"/>
          <p:cNvCxnSpPr>
            <a:stCxn id="42" idx="0"/>
          </p:cNvCxnSpPr>
          <p:nvPr/>
        </p:nvCxnSpPr>
        <p:spPr>
          <a:xfrm flipV="1">
            <a:off x="1840915" y="2839542"/>
            <a:ext cx="243015" cy="123753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feld 44"/>
          <p:cNvSpPr txBox="1"/>
          <p:nvPr/>
        </p:nvSpPr>
        <p:spPr>
          <a:xfrm>
            <a:off x="5364088" y="5404527"/>
            <a:ext cx="169790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800" smtClean="0"/>
              <a:t>Fe-55, 5.9 keV</a:t>
            </a:r>
            <a:endParaRPr lang="en-US" sz="1800"/>
          </a:p>
        </p:txBody>
      </p:sp>
      <p:sp>
        <p:nvSpPr>
          <p:cNvPr id="46" name="Textfeld 45"/>
          <p:cNvSpPr txBox="1"/>
          <p:nvPr/>
        </p:nvSpPr>
        <p:spPr>
          <a:xfrm>
            <a:off x="391248" y="5805844"/>
            <a:ext cx="2805063" cy="430887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rgbClr val="FF0000"/>
                </a:solidFill>
              </a:rPr>
              <a:t>A</a:t>
            </a:r>
            <a:r>
              <a:rPr lang="en-US" smtClean="0"/>
              <a:t>nswer: Yes, it does.</a:t>
            </a:r>
            <a:endParaRPr lang="en-US"/>
          </a:p>
        </p:txBody>
      </p:sp>
      <p:sp>
        <p:nvSpPr>
          <p:cNvPr id="40" name="Textfeld 39"/>
          <p:cNvSpPr txBox="1"/>
          <p:nvPr/>
        </p:nvSpPr>
        <p:spPr>
          <a:xfrm rot="5400000">
            <a:off x="7497604" y="2750323"/>
            <a:ext cx="277351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D. Doering, B. Linnik</a:t>
            </a:r>
            <a:endParaRPr lang="en-US"/>
          </a:p>
        </p:txBody>
      </p:sp>
      <p:pic>
        <p:nvPicPr>
          <p:cNvPr id="55" name="Picture 19" descr="C:\Users\deveaux\Contact To Laptop\HIC\AdMOSFair-Logo.png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95788" y="670897"/>
            <a:ext cx="1047701" cy="762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3201491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221"/>
    </mc:Choice>
    <mc:Fallback xmlns="">
      <p:transition spd="slow" advTm="382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The science behind the propaganda</a:t>
            </a:r>
            <a:endParaRPr lang="en-US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M. Deveaux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2298B24-29AC-464F-B886-34241378A982}" type="slidenum">
              <a:rPr lang="de-DE" smtClean="0"/>
              <a:pPr>
                <a:defRPr/>
              </a:pPr>
              <a:t>14</a:t>
            </a:fld>
            <a:endParaRPr lang="de-DE"/>
          </a:p>
        </p:txBody>
      </p:sp>
      <p:grpSp>
        <p:nvGrpSpPr>
          <p:cNvPr id="6" name="Gruppieren 5"/>
          <p:cNvGrpSpPr/>
          <p:nvPr/>
        </p:nvGrpSpPr>
        <p:grpSpPr>
          <a:xfrm>
            <a:off x="179512" y="620688"/>
            <a:ext cx="4752528" cy="3024336"/>
            <a:chOff x="179512" y="620688"/>
            <a:chExt cx="8830222" cy="4323432"/>
          </a:xfrm>
        </p:grpSpPr>
        <p:graphicFrame>
          <p:nvGraphicFramePr>
            <p:cNvPr id="7" name="Object 5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552330271"/>
                </p:ext>
              </p:extLst>
            </p:nvPr>
          </p:nvGraphicFramePr>
          <p:xfrm>
            <a:off x="1219200" y="2170088"/>
            <a:ext cx="7543800" cy="27432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4632" name="Bitmap" r:id="rId4" imgW="9542857" imgH="4323810" progId="Paint.Picture">
                    <p:embed/>
                  </p:oleObj>
                </mc:Choice>
                <mc:Fallback>
                  <p:oleObj name="Bitmap" r:id="rId4" imgW="9542857" imgH="4323810" progId="Paint.Picture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 b="19740"/>
                        <a:stretch>
                          <a:fillRect/>
                        </a:stretch>
                      </p:blipFill>
                      <p:spPr bwMode="auto">
                        <a:xfrm>
                          <a:off x="1219200" y="2170088"/>
                          <a:ext cx="7543800" cy="27432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8" name="Line 51"/>
            <p:cNvSpPr>
              <a:spLocks noChangeShapeType="1"/>
            </p:cNvSpPr>
            <p:nvPr/>
          </p:nvSpPr>
          <p:spPr bwMode="auto">
            <a:xfrm flipV="1">
              <a:off x="4114800" y="1255688"/>
              <a:ext cx="0" cy="1371600"/>
            </a:xfrm>
            <a:prstGeom prst="line">
              <a:avLst/>
            </a:prstGeom>
            <a:noFill/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9" name="Line 52"/>
            <p:cNvSpPr>
              <a:spLocks noChangeShapeType="1"/>
            </p:cNvSpPr>
            <p:nvPr/>
          </p:nvSpPr>
          <p:spPr bwMode="auto">
            <a:xfrm>
              <a:off x="3886200" y="1255688"/>
              <a:ext cx="457200" cy="0"/>
            </a:xfrm>
            <a:prstGeom prst="line">
              <a:avLst/>
            </a:prstGeom>
            <a:noFill/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10" name="Text Box 53"/>
            <p:cNvSpPr txBox="1">
              <a:spLocks noChangeArrowheads="1"/>
            </p:cNvSpPr>
            <p:nvPr/>
          </p:nvSpPr>
          <p:spPr bwMode="auto">
            <a:xfrm>
              <a:off x="3717925" y="763564"/>
              <a:ext cx="1143861" cy="49034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de-DE" sz="1050"/>
                <a:t>Reset</a:t>
              </a:r>
            </a:p>
          </p:txBody>
        </p:sp>
        <p:sp>
          <p:nvSpPr>
            <p:cNvPr id="11" name="Line 54"/>
            <p:cNvSpPr>
              <a:spLocks noChangeShapeType="1"/>
            </p:cNvSpPr>
            <p:nvPr/>
          </p:nvSpPr>
          <p:spPr bwMode="auto">
            <a:xfrm flipV="1">
              <a:off x="3581400" y="1712888"/>
              <a:ext cx="0" cy="10668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12" name="Line 55"/>
            <p:cNvSpPr>
              <a:spLocks noChangeShapeType="1"/>
            </p:cNvSpPr>
            <p:nvPr/>
          </p:nvSpPr>
          <p:spPr bwMode="auto">
            <a:xfrm flipH="1">
              <a:off x="2743200" y="1712888"/>
              <a:ext cx="83820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13" name="Line 56"/>
            <p:cNvSpPr>
              <a:spLocks noChangeShapeType="1"/>
            </p:cNvSpPr>
            <p:nvPr/>
          </p:nvSpPr>
          <p:spPr bwMode="auto">
            <a:xfrm flipV="1">
              <a:off x="2743200" y="1331888"/>
              <a:ext cx="0" cy="3810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14" name="Line 57"/>
            <p:cNvSpPr>
              <a:spLocks noChangeShapeType="1"/>
            </p:cNvSpPr>
            <p:nvPr/>
          </p:nvSpPr>
          <p:spPr bwMode="auto">
            <a:xfrm>
              <a:off x="2590800" y="1331888"/>
              <a:ext cx="30480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15" name="Text Box 58"/>
            <p:cNvSpPr txBox="1">
              <a:spLocks noChangeArrowheads="1"/>
            </p:cNvSpPr>
            <p:nvPr/>
          </p:nvSpPr>
          <p:spPr bwMode="auto">
            <a:xfrm>
              <a:off x="2271713" y="927076"/>
              <a:ext cx="1150489" cy="49034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de-DE" sz="1050"/>
                <a:t>+3.3V</a:t>
              </a:r>
            </a:p>
          </p:txBody>
        </p:sp>
        <p:sp>
          <p:nvSpPr>
            <p:cNvPr id="16" name="Line 59"/>
            <p:cNvSpPr>
              <a:spLocks noChangeShapeType="1"/>
            </p:cNvSpPr>
            <p:nvPr/>
          </p:nvSpPr>
          <p:spPr bwMode="auto">
            <a:xfrm flipV="1">
              <a:off x="4648200" y="1712888"/>
              <a:ext cx="0" cy="10668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17" name="Line 61"/>
            <p:cNvSpPr>
              <a:spLocks noChangeShapeType="1"/>
            </p:cNvSpPr>
            <p:nvPr/>
          </p:nvSpPr>
          <p:spPr bwMode="auto">
            <a:xfrm flipV="1">
              <a:off x="6172200" y="1560488"/>
              <a:ext cx="0" cy="1524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18" name="Line 62"/>
            <p:cNvSpPr>
              <a:spLocks noChangeShapeType="1"/>
            </p:cNvSpPr>
            <p:nvPr/>
          </p:nvSpPr>
          <p:spPr bwMode="auto">
            <a:xfrm>
              <a:off x="5638800" y="1712888"/>
              <a:ext cx="190500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19" name="Line 63"/>
            <p:cNvSpPr>
              <a:spLocks noChangeShapeType="1"/>
            </p:cNvSpPr>
            <p:nvPr/>
          </p:nvSpPr>
          <p:spPr bwMode="auto">
            <a:xfrm>
              <a:off x="7543800" y="1712888"/>
              <a:ext cx="0" cy="9906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0" name="Line 64"/>
            <p:cNvSpPr>
              <a:spLocks noChangeShapeType="1"/>
            </p:cNvSpPr>
            <p:nvPr/>
          </p:nvSpPr>
          <p:spPr bwMode="auto">
            <a:xfrm>
              <a:off x="6019800" y="1560488"/>
              <a:ext cx="30480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1" name="Line 65"/>
            <p:cNvSpPr>
              <a:spLocks noChangeShapeType="1"/>
            </p:cNvSpPr>
            <p:nvPr/>
          </p:nvSpPr>
          <p:spPr bwMode="auto">
            <a:xfrm>
              <a:off x="5943600" y="1484288"/>
              <a:ext cx="45720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2" name="Line 66"/>
            <p:cNvSpPr>
              <a:spLocks noChangeShapeType="1"/>
            </p:cNvSpPr>
            <p:nvPr/>
          </p:nvSpPr>
          <p:spPr bwMode="auto">
            <a:xfrm flipV="1">
              <a:off x="6400800" y="1255688"/>
              <a:ext cx="0" cy="2286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3" name="Line 67"/>
            <p:cNvSpPr>
              <a:spLocks noChangeShapeType="1"/>
            </p:cNvSpPr>
            <p:nvPr/>
          </p:nvSpPr>
          <p:spPr bwMode="auto">
            <a:xfrm flipV="1">
              <a:off x="5943600" y="1255688"/>
              <a:ext cx="0" cy="2286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4" name="Line 68"/>
            <p:cNvSpPr>
              <a:spLocks noChangeShapeType="1"/>
            </p:cNvSpPr>
            <p:nvPr/>
          </p:nvSpPr>
          <p:spPr bwMode="auto">
            <a:xfrm>
              <a:off x="6400800" y="1255688"/>
              <a:ext cx="137160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5" name="Line 69"/>
            <p:cNvSpPr>
              <a:spLocks noChangeShapeType="1"/>
            </p:cNvSpPr>
            <p:nvPr/>
          </p:nvSpPr>
          <p:spPr bwMode="auto">
            <a:xfrm>
              <a:off x="5334000" y="1255688"/>
              <a:ext cx="60960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6" name="Line 70"/>
            <p:cNvSpPr>
              <a:spLocks noChangeShapeType="1"/>
            </p:cNvSpPr>
            <p:nvPr/>
          </p:nvSpPr>
          <p:spPr bwMode="auto">
            <a:xfrm flipV="1">
              <a:off x="5334000" y="1027088"/>
              <a:ext cx="0" cy="2286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7" name="Line 71"/>
            <p:cNvSpPr>
              <a:spLocks noChangeShapeType="1"/>
            </p:cNvSpPr>
            <p:nvPr/>
          </p:nvSpPr>
          <p:spPr bwMode="auto">
            <a:xfrm>
              <a:off x="5105400" y="1027088"/>
              <a:ext cx="45720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8" name="Text Box 72"/>
            <p:cNvSpPr txBox="1">
              <a:spLocks noChangeArrowheads="1"/>
            </p:cNvSpPr>
            <p:nvPr/>
          </p:nvSpPr>
          <p:spPr bwMode="auto">
            <a:xfrm>
              <a:off x="4876800" y="620688"/>
              <a:ext cx="1150489" cy="49034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de-DE" sz="1050"/>
                <a:t>+3.3V</a:t>
              </a:r>
            </a:p>
          </p:txBody>
        </p:sp>
        <p:sp>
          <p:nvSpPr>
            <p:cNvPr id="29" name="Line 73"/>
            <p:cNvSpPr>
              <a:spLocks noChangeShapeType="1"/>
            </p:cNvSpPr>
            <p:nvPr/>
          </p:nvSpPr>
          <p:spPr bwMode="auto">
            <a:xfrm flipV="1">
              <a:off x="7772400" y="1027088"/>
              <a:ext cx="0" cy="4572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30" name="Text Box 74"/>
            <p:cNvSpPr txBox="1">
              <a:spLocks noChangeArrowheads="1"/>
            </p:cNvSpPr>
            <p:nvPr/>
          </p:nvSpPr>
          <p:spPr bwMode="auto">
            <a:xfrm>
              <a:off x="7756524" y="992162"/>
              <a:ext cx="1253210" cy="49034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de-DE" sz="1050"/>
                <a:t>Output</a:t>
              </a:r>
            </a:p>
          </p:txBody>
        </p:sp>
        <p:sp>
          <p:nvSpPr>
            <p:cNvPr id="31" name="Text Box 75"/>
            <p:cNvSpPr txBox="1">
              <a:spLocks noChangeArrowheads="1"/>
            </p:cNvSpPr>
            <p:nvPr/>
          </p:nvSpPr>
          <p:spPr bwMode="auto">
            <a:xfrm>
              <a:off x="1828799" y="2170088"/>
              <a:ext cx="978179" cy="49034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de-DE" sz="1050">
                  <a:solidFill>
                    <a:schemeClr val="bg1"/>
                  </a:solidFill>
                </a:rPr>
                <a:t>SiO</a:t>
              </a:r>
              <a:r>
                <a:rPr lang="de-DE" sz="1050" baseline="-25000">
                  <a:solidFill>
                    <a:schemeClr val="bg1"/>
                  </a:solidFill>
                </a:rPr>
                <a:t>2</a:t>
              </a:r>
              <a:endParaRPr lang="de-DE" sz="1050">
                <a:solidFill>
                  <a:schemeClr val="bg1"/>
                </a:solidFill>
              </a:endParaRPr>
            </a:p>
          </p:txBody>
        </p:sp>
        <p:sp>
          <p:nvSpPr>
            <p:cNvPr id="32" name="Text Box 76"/>
            <p:cNvSpPr txBox="1">
              <a:spLocks noChangeArrowheads="1"/>
            </p:cNvSpPr>
            <p:nvPr/>
          </p:nvSpPr>
          <p:spPr bwMode="auto">
            <a:xfrm>
              <a:off x="5715001" y="2246287"/>
              <a:ext cx="978179" cy="49034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de-DE" sz="1050">
                  <a:solidFill>
                    <a:schemeClr val="bg1"/>
                  </a:solidFill>
                </a:rPr>
                <a:t>SiO</a:t>
              </a:r>
              <a:r>
                <a:rPr lang="de-DE" sz="1050" baseline="-25000">
                  <a:solidFill>
                    <a:schemeClr val="bg1"/>
                  </a:solidFill>
                </a:rPr>
                <a:t>2</a:t>
              </a:r>
              <a:endParaRPr lang="de-DE" sz="1050">
                <a:solidFill>
                  <a:schemeClr val="bg1"/>
                </a:solidFill>
              </a:endParaRPr>
            </a:p>
          </p:txBody>
        </p:sp>
        <p:sp>
          <p:nvSpPr>
            <p:cNvPr id="33" name="Text Box 77"/>
            <p:cNvSpPr txBox="1">
              <a:spLocks noChangeArrowheads="1"/>
            </p:cNvSpPr>
            <p:nvPr/>
          </p:nvSpPr>
          <p:spPr bwMode="auto">
            <a:xfrm>
              <a:off x="7924800" y="2246287"/>
              <a:ext cx="978179" cy="49034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de-DE" sz="1050">
                  <a:solidFill>
                    <a:schemeClr val="bg1"/>
                  </a:solidFill>
                </a:rPr>
                <a:t>SiO</a:t>
              </a:r>
              <a:r>
                <a:rPr lang="de-DE" sz="1050" baseline="-25000">
                  <a:solidFill>
                    <a:schemeClr val="bg1"/>
                  </a:solidFill>
                </a:rPr>
                <a:t>2</a:t>
              </a:r>
              <a:endParaRPr lang="de-DE" sz="1050">
                <a:solidFill>
                  <a:schemeClr val="bg1"/>
                </a:solidFill>
              </a:endParaRPr>
            </a:p>
          </p:txBody>
        </p:sp>
        <p:sp>
          <p:nvSpPr>
            <p:cNvPr id="34" name="Text Box 78"/>
            <p:cNvSpPr txBox="1">
              <a:spLocks noChangeArrowheads="1"/>
            </p:cNvSpPr>
            <p:nvPr/>
          </p:nvSpPr>
          <p:spPr bwMode="auto">
            <a:xfrm>
              <a:off x="3276601" y="2779688"/>
              <a:ext cx="832380" cy="4326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de-DE" sz="900" b="1"/>
                <a:t>N++</a:t>
              </a:r>
            </a:p>
          </p:txBody>
        </p:sp>
        <p:sp>
          <p:nvSpPr>
            <p:cNvPr id="35" name="Text Box 79"/>
            <p:cNvSpPr txBox="1">
              <a:spLocks noChangeArrowheads="1"/>
            </p:cNvSpPr>
            <p:nvPr/>
          </p:nvSpPr>
          <p:spPr bwMode="auto">
            <a:xfrm>
              <a:off x="4267201" y="2779688"/>
              <a:ext cx="832380" cy="4326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de-DE" sz="900" b="1"/>
                <a:t>N++</a:t>
              </a:r>
            </a:p>
          </p:txBody>
        </p:sp>
        <p:sp>
          <p:nvSpPr>
            <p:cNvPr id="36" name="Text Box 80"/>
            <p:cNvSpPr txBox="1">
              <a:spLocks noChangeArrowheads="1"/>
            </p:cNvSpPr>
            <p:nvPr/>
          </p:nvSpPr>
          <p:spPr bwMode="auto">
            <a:xfrm>
              <a:off x="7315200" y="2932087"/>
              <a:ext cx="693208" cy="4326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de-DE" sz="900" b="1"/>
                <a:t>N+</a:t>
              </a:r>
            </a:p>
          </p:txBody>
        </p:sp>
        <p:sp>
          <p:nvSpPr>
            <p:cNvPr id="37" name="Text Box 82"/>
            <p:cNvSpPr txBox="1">
              <a:spLocks noChangeArrowheads="1"/>
            </p:cNvSpPr>
            <p:nvPr/>
          </p:nvSpPr>
          <p:spPr bwMode="auto">
            <a:xfrm>
              <a:off x="8101013" y="2927326"/>
              <a:ext cx="746226" cy="49034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de-DE" sz="1050">
                  <a:solidFill>
                    <a:schemeClr val="bg1"/>
                  </a:solidFill>
                </a:rPr>
                <a:t>P+</a:t>
              </a:r>
            </a:p>
          </p:txBody>
        </p:sp>
        <p:sp>
          <p:nvSpPr>
            <p:cNvPr id="38" name="Text Box 83"/>
            <p:cNvSpPr txBox="1">
              <a:spLocks noChangeArrowheads="1"/>
            </p:cNvSpPr>
            <p:nvPr/>
          </p:nvSpPr>
          <p:spPr bwMode="auto">
            <a:xfrm>
              <a:off x="8101013" y="3719487"/>
              <a:ext cx="673326" cy="49034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de-DE" sz="1050"/>
                <a:t>P-</a:t>
              </a:r>
            </a:p>
          </p:txBody>
        </p:sp>
        <p:sp>
          <p:nvSpPr>
            <p:cNvPr id="39" name="Text Box 84"/>
            <p:cNvSpPr txBox="1">
              <a:spLocks noChangeArrowheads="1"/>
            </p:cNvSpPr>
            <p:nvPr/>
          </p:nvSpPr>
          <p:spPr bwMode="auto">
            <a:xfrm>
              <a:off x="8101013" y="4440212"/>
              <a:ext cx="746226" cy="49034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de-DE" sz="1050">
                  <a:solidFill>
                    <a:schemeClr val="bg1"/>
                  </a:solidFill>
                </a:rPr>
                <a:t>P+</a:t>
              </a:r>
            </a:p>
          </p:txBody>
        </p:sp>
        <p:cxnSp>
          <p:nvCxnSpPr>
            <p:cNvPr id="40" name="Gerade Verbindung mit Pfeil 39"/>
            <p:cNvCxnSpPr/>
            <p:nvPr/>
          </p:nvCxnSpPr>
          <p:spPr>
            <a:xfrm>
              <a:off x="1187624" y="2208188"/>
              <a:ext cx="0" cy="2735932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Textfeld 40"/>
            <p:cNvSpPr txBox="1"/>
            <p:nvPr/>
          </p:nvSpPr>
          <p:spPr>
            <a:xfrm>
              <a:off x="179512" y="3727915"/>
              <a:ext cx="1117352" cy="4903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 smtClean="0"/>
                <a:t>50µm</a:t>
              </a:r>
              <a:endParaRPr lang="en-US" sz="1050" dirty="0"/>
            </a:p>
          </p:txBody>
        </p:sp>
        <p:sp>
          <p:nvSpPr>
            <p:cNvPr id="42" name="Abgerundetes Rechteck 41"/>
            <p:cNvSpPr/>
            <p:nvPr/>
          </p:nvSpPr>
          <p:spPr>
            <a:xfrm>
              <a:off x="3099537" y="2779688"/>
              <a:ext cx="2005863" cy="796466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 smtClean="0"/>
            </a:p>
            <a:p>
              <a:pPr algn="ctr"/>
              <a:r>
                <a:rPr lang="en-US" sz="1050" smtClean="0">
                  <a:solidFill>
                    <a:schemeClr val="tx1"/>
                  </a:solidFill>
                </a:rPr>
                <a:t>N+</a:t>
              </a:r>
              <a:endParaRPr lang="en-US" sz="1050">
                <a:solidFill>
                  <a:schemeClr val="tx1"/>
                </a:solidFill>
              </a:endParaRPr>
            </a:p>
          </p:txBody>
        </p:sp>
        <p:sp>
          <p:nvSpPr>
            <p:cNvPr id="43" name="Abgerundetes Rechteck 42"/>
            <p:cNvSpPr/>
            <p:nvPr/>
          </p:nvSpPr>
          <p:spPr>
            <a:xfrm>
              <a:off x="3347864" y="2779688"/>
              <a:ext cx="576064" cy="335756"/>
            </a:xfrm>
            <a:prstGeom prst="roundRect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smtClean="0"/>
                <a:t>P</a:t>
              </a:r>
              <a:endParaRPr lang="en-US" sz="1050"/>
            </a:p>
          </p:txBody>
        </p:sp>
        <p:sp>
          <p:nvSpPr>
            <p:cNvPr id="44" name="Abgerundetes Rechteck 43"/>
            <p:cNvSpPr/>
            <p:nvPr/>
          </p:nvSpPr>
          <p:spPr>
            <a:xfrm>
              <a:off x="4283968" y="2783880"/>
              <a:ext cx="576064" cy="335756"/>
            </a:xfrm>
            <a:prstGeom prst="roundRect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smtClean="0"/>
                <a:t>P</a:t>
              </a:r>
              <a:endParaRPr lang="en-US" sz="1050"/>
            </a:p>
          </p:txBody>
        </p:sp>
        <p:sp>
          <p:nvSpPr>
            <p:cNvPr id="45" name="Abgerundetes Rechteck 44"/>
            <p:cNvSpPr/>
            <p:nvPr/>
          </p:nvSpPr>
          <p:spPr>
            <a:xfrm>
              <a:off x="1259632" y="3503960"/>
              <a:ext cx="5400600" cy="288686"/>
            </a:xfrm>
            <a:prstGeom prst="roundRect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smtClean="0"/>
                <a:t>deep P-well</a:t>
              </a:r>
              <a:endParaRPr lang="en-US" sz="1050"/>
            </a:p>
          </p:txBody>
        </p:sp>
        <p:sp>
          <p:nvSpPr>
            <p:cNvPr id="46" name="Abgerundetes Rechteck 45"/>
            <p:cNvSpPr/>
            <p:nvPr/>
          </p:nvSpPr>
          <p:spPr>
            <a:xfrm>
              <a:off x="8460432" y="3503960"/>
              <a:ext cx="224781" cy="288686"/>
            </a:xfrm>
            <a:prstGeom prst="roundRect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</p:grpSp>
      <p:sp>
        <p:nvSpPr>
          <p:cNvPr id="47" name="Textfeld 46"/>
          <p:cNvSpPr txBox="1"/>
          <p:nvPr/>
        </p:nvSpPr>
        <p:spPr>
          <a:xfrm>
            <a:off x="5292080" y="1646286"/>
            <a:ext cx="3591048" cy="110799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rgbClr val="FF0000"/>
                </a:solidFill>
              </a:rPr>
              <a:t>Q</a:t>
            </a:r>
            <a:r>
              <a:rPr lang="en-US" smtClean="0"/>
              <a:t>estion:</a:t>
            </a:r>
          </a:p>
          <a:p>
            <a:r>
              <a:rPr lang="en-US" smtClean="0"/>
              <a:t>Does the charge collection </a:t>
            </a:r>
          </a:p>
          <a:p>
            <a:r>
              <a:rPr lang="en-US" smtClean="0"/>
              <a:t>still work?</a:t>
            </a:r>
            <a:endParaRPr lang="en-US"/>
          </a:p>
        </p:txBody>
      </p:sp>
      <p:cxnSp>
        <p:nvCxnSpPr>
          <p:cNvPr id="48" name="Gerade Verbindung mit Pfeil 47"/>
          <p:cNvCxnSpPr/>
          <p:nvPr/>
        </p:nvCxnSpPr>
        <p:spPr>
          <a:xfrm flipH="1">
            <a:off x="4393115" y="2230880"/>
            <a:ext cx="898966" cy="406720"/>
          </a:xfrm>
          <a:prstGeom prst="straightConnector1">
            <a:avLst/>
          </a:prstGeom>
          <a:ln w="5715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0" name="Objekt 4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56412973"/>
              </p:ext>
            </p:extLst>
          </p:nvPr>
        </p:nvGraphicFramePr>
        <p:xfrm>
          <a:off x="3896986" y="3174545"/>
          <a:ext cx="5209423" cy="36834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33" name="Graph" r:id="rId6" imgW="4279900" imgH="3022600" progId="Origin50.Graph">
                  <p:embed/>
                </p:oleObj>
              </mc:Choice>
              <mc:Fallback>
                <p:oleObj name="Graph" r:id="rId6" imgW="4279900" imgH="3022600" progId="Origin50.Graph">
                  <p:embed/>
                  <p:pic>
                    <p:nvPicPr>
                      <p:cNvPr id="0" name="Object 16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96986" y="3174545"/>
                        <a:ext cx="5209423" cy="3683456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53" name="Gerade Verbindung mit Pfeil 52"/>
          <p:cNvCxnSpPr>
            <a:stCxn id="45" idx="3"/>
            <a:endCxn id="46" idx="1"/>
          </p:cNvCxnSpPr>
          <p:nvPr/>
        </p:nvCxnSpPr>
        <p:spPr>
          <a:xfrm>
            <a:off x="3667511" y="2738571"/>
            <a:ext cx="968888" cy="0"/>
          </a:xfrm>
          <a:prstGeom prst="straightConnector1">
            <a:avLst/>
          </a:prstGeom>
          <a:ln w="38100">
            <a:solidFill>
              <a:schemeClr val="tx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feld 59"/>
          <p:cNvSpPr txBox="1"/>
          <p:nvPr/>
        </p:nvSpPr>
        <p:spPr>
          <a:xfrm>
            <a:off x="4035688" y="2723968"/>
            <a:ext cx="34176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d</a:t>
            </a:r>
            <a:endParaRPr lang="en-US"/>
          </a:p>
        </p:txBody>
      </p:sp>
      <p:sp>
        <p:nvSpPr>
          <p:cNvPr id="61" name="Textfeld 60"/>
          <p:cNvSpPr txBox="1"/>
          <p:nvPr/>
        </p:nvSpPr>
        <p:spPr>
          <a:xfrm>
            <a:off x="722090" y="4797152"/>
            <a:ext cx="2727029" cy="1107996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rgbClr val="FF0000"/>
                </a:solidFill>
              </a:rPr>
              <a:t>A</a:t>
            </a:r>
            <a:r>
              <a:rPr lang="en-US" smtClean="0"/>
              <a:t>nswer: </a:t>
            </a:r>
          </a:p>
          <a:p>
            <a:r>
              <a:rPr lang="en-US" smtClean="0"/>
              <a:t>d=  6µm =&gt; reduced</a:t>
            </a:r>
          </a:p>
          <a:p>
            <a:r>
              <a:rPr lang="en-US" smtClean="0"/>
              <a:t>d=10µm =&gt; ok</a:t>
            </a:r>
            <a:endParaRPr lang="en-US"/>
          </a:p>
        </p:txBody>
      </p:sp>
      <p:sp>
        <p:nvSpPr>
          <p:cNvPr id="52" name="Textfeld 51"/>
          <p:cNvSpPr txBox="1"/>
          <p:nvPr/>
        </p:nvSpPr>
        <p:spPr>
          <a:xfrm rot="5400000">
            <a:off x="7538547" y="4326170"/>
            <a:ext cx="277351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D. Doering, B. Linnik</a:t>
            </a:r>
            <a:endParaRPr lang="en-US"/>
          </a:p>
        </p:txBody>
      </p:sp>
      <p:pic>
        <p:nvPicPr>
          <p:cNvPr id="24595" name="Picture 19" descr="C:\Users\deveaux\Contact To Laptop\HIC\AdMOSFair-Logo.png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95788" y="670897"/>
            <a:ext cx="1047701" cy="762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80588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828"/>
    </mc:Choice>
    <mc:Fallback xmlns="">
      <p:transition spd="slow" advTm="358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/>
      <p:bldP spid="6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The science behind the propaganda</a:t>
            </a:r>
            <a:endParaRPr lang="en-US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M. Deveaux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2298B24-29AC-464F-B886-34241378A982}" type="slidenum">
              <a:rPr lang="de-DE" smtClean="0"/>
              <a:pPr>
                <a:defRPr/>
              </a:pPr>
              <a:t>15</a:t>
            </a:fld>
            <a:endParaRPr lang="de-DE"/>
          </a:p>
        </p:txBody>
      </p:sp>
      <p:grpSp>
        <p:nvGrpSpPr>
          <p:cNvPr id="11" name="Gruppieren 10"/>
          <p:cNvGrpSpPr/>
          <p:nvPr/>
        </p:nvGrpSpPr>
        <p:grpSpPr>
          <a:xfrm>
            <a:off x="0" y="588779"/>
            <a:ext cx="4752528" cy="3024336"/>
            <a:chOff x="179512" y="620688"/>
            <a:chExt cx="8830222" cy="4323432"/>
          </a:xfrm>
        </p:grpSpPr>
        <p:graphicFrame>
          <p:nvGraphicFramePr>
            <p:cNvPr id="12" name="Object 5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592272201"/>
                </p:ext>
              </p:extLst>
            </p:nvPr>
          </p:nvGraphicFramePr>
          <p:xfrm>
            <a:off x="1219200" y="2170088"/>
            <a:ext cx="7543800" cy="27432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5659" name="Bitmap" r:id="rId4" imgW="9542857" imgH="4323810" progId="Paint.Picture">
                    <p:embed/>
                  </p:oleObj>
                </mc:Choice>
                <mc:Fallback>
                  <p:oleObj name="Bitmap" r:id="rId4" imgW="9542857" imgH="4323810" progId="Paint.Picture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 b="19740"/>
                        <a:stretch>
                          <a:fillRect/>
                        </a:stretch>
                      </p:blipFill>
                      <p:spPr bwMode="auto">
                        <a:xfrm>
                          <a:off x="1219200" y="2170088"/>
                          <a:ext cx="7543800" cy="27432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3" name="Line 51"/>
            <p:cNvSpPr>
              <a:spLocks noChangeShapeType="1"/>
            </p:cNvSpPr>
            <p:nvPr/>
          </p:nvSpPr>
          <p:spPr bwMode="auto">
            <a:xfrm flipV="1">
              <a:off x="4114800" y="1255688"/>
              <a:ext cx="0" cy="1371600"/>
            </a:xfrm>
            <a:prstGeom prst="line">
              <a:avLst/>
            </a:prstGeom>
            <a:noFill/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14" name="Line 52"/>
            <p:cNvSpPr>
              <a:spLocks noChangeShapeType="1"/>
            </p:cNvSpPr>
            <p:nvPr/>
          </p:nvSpPr>
          <p:spPr bwMode="auto">
            <a:xfrm>
              <a:off x="3886200" y="1255688"/>
              <a:ext cx="457200" cy="0"/>
            </a:xfrm>
            <a:prstGeom prst="line">
              <a:avLst/>
            </a:prstGeom>
            <a:noFill/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15" name="Text Box 53"/>
            <p:cNvSpPr txBox="1">
              <a:spLocks noChangeArrowheads="1"/>
            </p:cNvSpPr>
            <p:nvPr/>
          </p:nvSpPr>
          <p:spPr bwMode="auto">
            <a:xfrm>
              <a:off x="3717925" y="763564"/>
              <a:ext cx="1143861" cy="49034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de-DE" sz="1050"/>
                <a:t>Reset</a:t>
              </a:r>
            </a:p>
          </p:txBody>
        </p:sp>
        <p:sp>
          <p:nvSpPr>
            <p:cNvPr id="16" name="Line 54"/>
            <p:cNvSpPr>
              <a:spLocks noChangeShapeType="1"/>
            </p:cNvSpPr>
            <p:nvPr/>
          </p:nvSpPr>
          <p:spPr bwMode="auto">
            <a:xfrm flipV="1">
              <a:off x="3581400" y="1712888"/>
              <a:ext cx="0" cy="10668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17" name="Line 55"/>
            <p:cNvSpPr>
              <a:spLocks noChangeShapeType="1"/>
            </p:cNvSpPr>
            <p:nvPr/>
          </p:nvSpPr>
          <p:spPr bwMode="auto">
            <a:xfrm flipH="1">
              <a:off x="2743200" y="1712888"/>
              <a:ext cx="83820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18" name="Line 56"/>
            <p:cNvSpPr>
              <a:spLocks noChangeShapeType="1"/>
            </p:cNvSpPr>
            <p:nvPr/>
          </p:nvSpPr>
          <p:spPr bwMode="auto">
            <a:xfrm flipV="1">
              <a:off x="2743200" y="1331888"/>
              <a:ext cx="0" cy="3810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19" name="Line 57"/>
            <p:cNvSpPr>
              <a:spLocks noChangeShapeType="1"/>
            </p:cNvSpPr>
            <p:nvPr/>
          </p:nvSpPr>
          <p:spPr bwMode="auto">
            <a:xfrm>
              <a:off x="2590800" y="1331888"/>
              <a:ext cx="30480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0" name="Text Box 58"/>
            <p:cNvSpPr txBox="1">
              <a:spLocks noChangeArrowheads="1"/>
            </p:cNvSpPr>
            <p:nvPr/>
          </p:nvSpPr>
          <p:spPr bwMode="auto">
            <a:xfrm>
              <a:off x="2271713" y="927076"/>
              <a:ext cx="1150489" cy="49034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de-DE" sz="1050"/>
                <a:t>+3.3V</a:t>
              </a:r>
            </a:p>
          </p:txBody>
        </p:sp>
        <p:sp>
          <p:nvSpPr>
            <p:cNvPr id="21" name="Line 59"/>
            <p:cNvSpPr>
              <a:spLocks noChangeShapeType="1"/>
            </p:cNvSpPr>
            <p:nvPr/>
          </p:nvSpPr>
          <p:spPr bwMode="auto">
            <a:xfrm flipV="1">
              <a:off x="4648200" y="1712888"/>
              <a:ext cx="0" cy="10668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2" name="Line 61"/>
            <p:cNvSpPr>
              <a:spLocks noChangeShapeType="1"/>
            </p:cNvSpPr>
            <p:nvPr/>
          </p:nvSpPr>
          <p:spPr bwMode="auto">
            <a:xfrm flipV="1">
              <a:off x="6172200" y="1560488"/>
              <a:ext cx="0" cy="1524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3" name="Line 62"/>
            <p:cNvSpPr>
              <a:spLocks noChangeShapeType="1"/>
            </p:cNvSpPr>
            <p:nvPr/>
          </p:nvSpPr>
          <p:spPr bwMode="auto">
            <a:xfrm>
              <a:off x="5638800" y="1712888"/>
              <a:ext cx="190500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4" name="Line 63"/>
            <p:cNvSpPr>
              <a:spLocks noChangeShapeType="1"/>
            </p:cNvSpPr>
            <p:nvPr/>
          </p:nvSpPr>
          <p:spPr bwMode="auto">
            <a:xfrm>
              <a:off x="7543800" y="1712888"/>
              <a:ext cx="0" cy="9906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5" name="Line 64"/>
            <p:cNvSpPr>
              <a:spLocks noChangeShapeType="1"/>
            </p:cNvSpPr>
            <p:nvPr/>
          </p:nvSpPr>
          <p:spPr bwMode="auto">
            <a:xfrm>
              <a:off x="6019800" y="1560488"/>
              <a:ext cx="30480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6" name="Line 65"/>
            <p:cNvSpPr>
              <a:spLocks noChangeShapeType="1"/>
            </p:cNvSpPr>
            <p:nvPr/>
          </p:nvSpPr>
          <p:spPr bwMode="auto">
            <a:xfrm>
              <a:off x="5943600" y="1484288"/>
              <a:ext cx="45720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7" name="Line 66"/>
            <p:cNvSpPr>
              <a:spLocks noChangeShapeType="1"/>
            </p:cNvSpPr>
            <p:nvPr/>
          </p:nvSpPr>
          <p:spPr bwMode="auto">
            <a:xfrm flipV="1">
              <a:off x="6400800" y="1255688"/>
              <a:ext cx="0" cy="2286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8" name="Line 67"/>
            <p:cNvSpPr>
              <a:spLocks noChangeShapeType="1"/>
            </p:cNvSpPr>
            <p:nvPr/>
          </p:nvSpPr>
          <p:spPr bwMode="auto">
            <a:xfrm flipV="1">
              <a:off x="5943600" y="1255688"/>
              <a:ext cx="0" cy="2286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9" name="Line 68"/>
            <p:cNvSpPr>
              <a:spLocks noChangeShapeType="1"/>
            </p:cNvSpPr>
            <p:nvPr/>
          </p:nvSpPr>
          <p:spPr bwMode="auto">
            <a:xfrm>
              <a:off x="6400800" y="1255688"/>
              <a:ext cx="137160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30" name="Line 69"/>
            <p:cNvSpPr>
              <a:spLocks noChangeShapeType="1"/>
            </p:cNvSpPr>
            <p:nvPr/>
          </p:nvSpPr>
          <p:spPr bwMode="auto">
            <a:xfrm>
              <a:off x="5334000" y="1255688"/>
              <a:ext cx="60960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31" name="Line 70"/>
            <p:cNvSpPr>
              <a:spLocks noChangeShapeType="1"/>
            </p:cNvSpPr>
            <p:nvPr/>
          </p:nvSpPr>
          <p:spPr bwMode="auto">
            <a:xfrm flipV="1">
              <a:off x="5334000" y="1027088"/>
              <a:ext cx="0" cy="2286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32" name="Line 71"/>
            <p:cNvSpPr>
              <a:spLocks noChangeShapeType="1"/>
            </p:cNvSpPr>
            <p:nvPr/>
          </p:nvSpPr>
          <p:spPr bwMode="auto">
            <a:xfrm>
              <a:off x="5105400" y="1027088"/>
              <a:ext cx="45720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33" name="Text Box 72"/>
            <p:cNvSpPr txBox="1">
              <a:spLocks noChangeArrowheads="1"/>
            </p:cNvSpPr>
            <p:nvPr/>
          </p:nvSpPr>
          <p:spPr bwMode="auto">
            <a:xfrm>
              <a:off x="4876800" y="620688"/>
              <a:ext cx="1150489" cy="49034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de-DE" sz="1050"/>
                <a:t>+3.3V</a:t>
              </a:r>
            </a:p>
          </p:txBody>
        </p:sp>
        <p:sp>
          <p:nvSpPr>
            <p:cNvPr id="34" name="Line 73"/>
            <p:cNvSpPr>
              <a:spLocks noChangeShapeType="1"/>
            </p:cNvSpPr>
            <p:nvPr/>
          </p:nvSpPr>
          <p:spPr bwMode="auto">
            <a:xfrm flipV="1">
              <a:off x="7772400" y="1027088"/>
              <a:ext cx="0" cy="4572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35" name="Text Box 74"/>
            <p:cNvSpPr txBox="1">
              <a:spLocks noChangeArrowheads="1"/>
            </p:cNvSpPr>
            <p:nvPr/>
          </p:nvSpPr>
          <p:spPr bwMode="auto">
            <a:xfrm>
              <a:off x="7756524" y="992162"/>
              <a:ext cx="1253210" cy="49034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de-DE" sz="1050"/>
                <a:t>Output</a:t>
              </a:r>
            </a:p>
          </p:txBody>
        </p:sp>
        <p:sp>
          <p:nvSpPr>
            <p:cNvPr id="36" name="Text Box 75"/>
            <p:cNvSpPr txBox="1">
              <a:spLocks noChangeArrowheads="1"/>
            </p:cNvSpPr>
            <p:nvPr/>
          </p:nvSpPr>
          <p:spPr bwMode="auto">
            <a:xfrm>
              <a:off x="1828799" y="2170088"/>
              <a:ext cx="978179" cy="49034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de-DE" sz="1050">
                  <a:solidFill>
                    <a:schemeClr val="bg1"/>
                  </a:solidFill>
                </a:rPr>
                <a:t>SiO</a:t>
              </a:r>
              <a:r>
                <a:rPr lang="de-DE" sz="1050" baseline="-25000">
                  <a:solidFill>
                    <a:schemeClr val="bg1"/>
                  </a:solidFill>
                </a:rPr>
                <a:t>2</a:t>
              </a:r>
              <a:endParaRPr lang="de-DE" sz="1050">
                <a:solidFill>
                  <a:schemeClr val="bg1"/>
                </a:solidFill>
              </a:endParaRPr>
            </a:p>
          </p:txBody>
        </p:sp>
        <p:sp>
          <p:nvSpPr>
            <p:cNvPr id="37" name="Text Box 76"/>
            <p:cNvSpPr txBox="1">
              <a:spLocks noChangeArrowheads="1"/>
            </p:cNvSpPr>
            <p:nvPr/>
          </p:nvSpPr>
          <p:spPr bwMode="auto">
            <a:xfrm>
              <a:off x="5715001" y="2246287"/>
              <a:ext cx="978179" cy="49034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de-DE" sz="1050">
                  <a:solidFill>
                    <a:schemeClr val="bg1"/>
                  </a:solidFill>
                </a:rPr>
                <a:t>SiO</a:t>
              </a:r>
              <a:r>
                <a:rPr lang="de-DE" sz="1050" baseline="-25000">
                  <a:solidFill>
                    <a:schemeClr val="bg1"/>
                  </a:solidFill>
                </a:rPr>
                <a:t>2</a:t>
              </a:r>
              <a:endParaRPr lang="de-DE" sz="1050">
                <a:solidFill>
                  <a:schemeClr val="bg1"/>
                </a:solidFill>
              </a:endParaRPr>
            </a:p>
          </p:txBody>
        </p:sp>
        <p:sp>
          <p:nvSpPr>
            <p:cNvPr id="38" name="Text Box 77"/>
            <p:cNvSpPr txBox="1">
              <a:spLocks noChangeArrowheads="1"/>
            </p:cNvSpPr>
            <p:nvPr/>
          </p:nvSpPr>
          <p:spPr bwMode="auto">
            <a:xfrm>
              <a:off x="7924800" y="2246287"/>
              <a:ext cx="978179" cy="49034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de-DE" sz="1050">
                  <a:solidFill>
                    <a:schemeClr val="bg1"/>
                  </a:solidFill>
                </a:rPr>
                <a:t>SiO</a:t>
              </a:r>
              <a:r>
                <a:rPr lang="de-DE" sz="1050" baseline="-25000">
                  <a:solidFill>
                    <a:schemeClr val="bg1"/>
                  </a:solidFill>
                </a:rPr>
                <a:t>2</a:t>
              </a:r>
              <a:endParaRPr lang="de-DE" sz="1050">
                <a:solidFill>
                  <a:schemeClr val="bg1"/>
                </a:solidFill>
              </a:endParaRPr>
            </a:p>
          </p:txBody>
        </p:sp>
        <p:sp>
          <p:nvSpPr>
            <p:cNvPr id="39" name="Text Box 78"/>
            <p:cNvSpPr txBox="1">
              <a:spLocks noChangeArrowheads="1"/>
            </p:cNvSpPr>
            <p:nvPr/>
          </p:nvSpPr>
          <p:spPr bwMode="auto">
            <a:xfrm>
              <a:off x="3276601" y="2779688"/>
              <a:ext cx="832380" cy="4326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de-DE" sz="900" b="1"/>
                <a:t>N++</a:t>
              </a:r>
            </a:p>
          </p:txBody>
        </p:sp>
        <p:sp>
          <p:nvSpPr>
            <p:cNvPr id="40" name="Text Box 79"/>
            <p:cNvSpPr txBox="1">
              <a:spLocks noChangeArrowheads="1"/>
            </p:cNvSpPr>
            <p:nvPr/>
          </p:nvSpPr>
          <p:spPr bwMode="auto">
            <a:xfrm>
              <a:off x="4267201" y="2779688"/>
              <a:ext cx="832380" cy="4326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de-DE" sz="900" b="1"/>
                <a:t>N++</a:t>
              </a:r>
            </a:p>
          </p:txBody>
        </p:sp>
        <p:sp>
          <p:nvSpPr>
            <p:cNvPr id="41" name="Text Box 80"/>
            <p:cNvSpPr txBox="1">
              <a:spLocks noChangeArrowheads="1"/>
            </p:cNvSpPr>
            <p:nvPr/>
          </p:nvSpPr>
          <p:spPr bwMode="auto">
            <a:xfrm>
              <a:off x="7315200" y="2932087"/>
              <a:ext cx="693208" cy="4326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de-DE" sz="900" b="1"/>
                <a:t>N+</a:t>
              </a:r>
            </a:p>
          </p:txBody>
        </p:sp>
        <p:sp>
          <p:nvSpPr>
            <p:cNvPr id="42" name="Text Box 82"/>
            <p:cNvSpPr txBox="1">
              <a:spLocks noChangeArrowheads="1"/>
            </p:cNvSpPr>
            <p:nvPr/>
          </p:nvSpPr>
          <p:spPr bwMode="auto">
            <a:xfrm>
              <a:off x="8101013" y="2927326"/>
              <a:ext cx="746226" cy="49034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de-DE" sz="1050">
                  <a:solidFill>
                    <a:schemeClr val="bg1"/>
                  </a:solidFill>
                </a:rPr>
                <a:t>P+</a:t>
              </a:r>
            </a:p>
          </p:txBody>
        </p:sp>
        <p:sp>
          <p:nvSpPr>
            <p:cNvPr id="43" name="Text Box 83"/>
            <p:cNvSpPr txBox="1">
              <a:spLocks noChangeArrowheads="1"/>
            </p:cNvSpPr>
            <p:nvPr/>
          </p:nvSpPr>
          <p:spPr bwMode="auto">
            <a:xfrm>
              <a:off x="8101013" y="3719487"/>
              <a:ext cx="673326" cy="49034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de-DE" sz="1050"/>
                <a:t>P-</a:t>
              </a:r>
            </a:p>
          </p:txBody>
        </p:sp>
        <p:sp>
          <p:nvSpPr>
            <p:cNvPr id="44" name="Text Box 84"/>
            <p:cNvSpPr txBox="1">
              <a:spLocks noChangeArrowheads="1"/>
            </p:cNvSpPr>
            <p:nvPr/>
          </p:nvSpPr>
          <p:spPr bwMode="auto">
            <a:xfrm>
              <a:off x="8101013" y="4440212"/>
              <a:ext cx="746226" cy="49034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de-DE" sz="1050">
                  <a:solidFill>
                    <a:schemeClr val="bg1"/>
                  </a:solidFill>
                </a:rPr>
                <a:t>P+</a:t>
              </a:r>
            </a:p>
          </p:txBody>
        </p:sp>
        <p:cxnSp>
          <p:nvCxnSpPr>
            <p:cNvPr id="45" name="Gerade Verbindung mit Pfeil 44"/>
            <p:cNvCxnSpPr/>
            <p:nvPr/>
          </p:nvCxnSpPr>
          <p:spPr>
            <a:xfrm>
              <a:off x="1187624" y="2208188"/>
              <a:ext cx="0" cy="2735932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Textfeld 45"/>
            <p:cNvSpPr txBox="1"/>
            <p:nvPr/>
          </p:nvSpPr>
          <p:spPr>
            <a:xfrm>
              <a:off x="179512" y="3727915"/>
              <a:ext cx="1117352" cy="4903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 smtClean="0"/>
                <a:t>50µm</a:t>
              </a:r>
              <a:endParaRPr lang="en-US" sz="1050" dirty="0"/>
            </a:p>
          </p:txBody>
        </p:sp>
        <p:sp>
          <p:nvSpPr>
            <p:cNvPr id="47" name="Abgerundetes Rechteck 46"/>
            <p:cNvSpPr/>
            <p:nvPr/>
          </p:nvSpPr>
          <p:spPr>
            <a:xfrm>
              <a:off x="3099537" y="2779688"/>
              <a:ext cx="2005863" cy="796466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 smtClean="0"/>
            </a:p>
            <a:p>
              <a:pPr algn="ctr"/>
              <a:r>
                <a:rPr lang="en-US" sz="1050" smtClean="0">
                  <a:solidFill>
                    <a:schemeClr val="tx1"/>
                  </a:solidFill>
                </a:rPr>
                <a:t>N+</a:t>
              </a:r>
              <a:endParaRPr lang="en-US" sz="1050">
                <a:solidFill>
                  <a:schemeClr val="tx1"/>
                </a:solidFill>
              </a:endParaRPr>
            </a:p>
          </p:txBody>
        </p:sp>
        <p:sp>
          <p:nvSpPr>
            <p:cNvPr id="48" name="Abgerundetes Rechteck 47"/>
            <p:cNvSpPr/>
            <p:nvPr/>
          </p:nvSpPr>
          <p:spPr>
            <a:xfrm>
              <a:off x="3347864" y="2779688"/>
              <a:ext cx="576064" cy="335756"/>
            </a:xfrm>
            <a:prstGeom prst="roundRect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smtClean="0"/>
                <a:t>P</a:t>
              </a:r>
              <a:endParaRPr lang="en-US" sz="1050"/>
            </a:p>
          </p:txBody>
        </p:sp>
        <p:sp>
          <p:nvSpPr>
            <p:cNvPr id="49" name="Abgerundetes Rechteck 48"/>
            <p:cNvSpPr/>
            <p:nvPr/>
          </p:nvSpPr>
          <p:spPr>
            <a:xfrm>
              <a:off x="4283968" y="2783880"/>
              <a:ext cx="576064" cy="335756"/>
            </a:xfrm>
            <a:prstGeom prst="roundRect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smtClean="0"/>
                <a:t>P</a:t>
              </a:r>
              <a:endParaRPr lang="en-US" sz="1050"/>
            </a:p>
          </p:txBody>
        </p:sp>
        <p:sp>
          <p:nvSpPr>
            <p:cNvPr id="50" name="Abgerundetes Rechteck 49"/>
            <p:cNvSpPr/>
            <p:nvPr/>
          </p:nvSpPr>
          <p:spPr>
            <a:xfrm>
              <a:off x="1259632" y="3503960"/>
              <a:ext cx="5400600" cy="288686"/>
            </a:xfrm>
            <a:prstGeom prst="roundRect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smtClean="0"/>
                <a:t>deep P-well</a:t>
              </a:r>
              <a:endParaRPr lang="en-US" sz="1050"/>
            </a:p>
          </p:txBody>
        </p:sp>
        <p:sp>
          <p:nvSpPr>
            <p:cNvPr id="51" name="Abgerundetes Rechteck 50"/>
            <p:cNvSpPr/>
            <p:nvPr/>
          </p:nvSpPr>
          <p:spPr>
            <a:xfrm>
              <a:off x="8460432" y="3503960"/>
              <a:ext cx="224781" cy="288686"/>
            </a:xfrm>
            <a:prstGeom prst="roundRect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</p:grpSp>
      <p:sp>
        <p:nvSpPr>
          <p:cNvPr id="52" name="Textfeld 51"/>
          <p:cNvSpPr txBox="1"/>
          <p:nvPr/>
        </p:nvSpPr>
        <p:spPr>
          <a:xfrm>
            <a:off x="4925006" y="1514932"/>
            <a:ext cx="3355406" cy="110799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rgbClr val="FF0000"/>
                </a:solidFill>
              </a:rPr>
              <a:t>Q</a:t>
            </a:r>
            <a:r>
              <a:rPr lang="en-US" smtClean="0"/>
              <a:t>estion:</a:t>
            </a:r>
          </a:p>
          <a:p>
            <a:r>
              <a:rPr lang="en-US" smtClean="0"/>
              <a:t>Any impact on the noise?</a:t>
            </a:r>
          </a:p>
          <a:p>
            <a:r>
              <a:rPr lang="en-US" smtClean="0"/>
              <a:t>(Expect reduced noise)</a:t>
            </a:r>
            <a:endParaRPr lang="en-US"/>
          </a:p>
        </p:txBody>
      </p:sp>
      <p:cxnSp>
        <p:nvCxnSpPr>
          <p:cNvPr id="21504" name="Gerade Verbindung mit Pfeil 21503"/>
          <p:cNvCxnSpPr>
            <a:stCxn id="52" idx="1"/>
          </p:cNvCxnSpPr>
          <p:nvPr/>
        </p:nvCxnSpPr>
        <p:spPr>
          <a:xfrm flipH="1" flipV="1">
            <a:off x="3450898" y="1192886"/>
            <a:ext cx="1474108" cy="876044"/>
          </a:xfrm>
          <a:prstGeom prst="straightConnector1">
            <a:avLst/>
          </a:prstGeom>
          <a:ln w="5715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8" name="Objek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60892112"/>
              </p:ext>
            </p:extLst>
          </p:nvPr>
        </p:nvGraphicFramePr>
        <p:xfrm>
          <a:off x="3487999" y="2930090"/>
          <a:ext cx="5644570" cy="39430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60" name="Graph" r:id="rId6" imgW="4155034" imgH="2901696" progId="Origin50.Graph">
                  <p:embed/>
                </p:oleObj>
              </mc:Choice>
              <mc:Fallback>
                <p:oleObj name="Graph" r:id="rId6" imgW="4155034" imgH="2901696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87999" y="2930090"/>
                        <a:ext cx="5644570" cy="3943086"/>
                      </a:xfrm>
                      <a:prstGeom prst="rect">
                        <a:avLst/>
                      </a:prstGeom>
                      <a:solidFill>
                        <a:schemeClr val="bg1">
                          <a:lumMod val="95000"/>
                        </a:schemeClr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55" name="Textfeld 54"/>
          <p:cNvSpPr txBox="1"/>
          <p:nvPr/>
        </p:nvSpPr>
        <p:spPr>
          <a:xfrm>
            <a:off x="169539" y="3933055"/>
            <a:ext cx="1298753" cy="769441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rgbClr val="FF0000"/>
                </a:solidFill>
              </a:rPr>
              <a:t>A</a:t>
            </a:r>
            <a:r>
              <a:rPr lang="en-US" smtClean="0"/>
              <a:t>nswer: </a:t>
            </a:r>
          </a:p>
          <a:p>
            <a:r>
              <a:rPr lang="en-US" smtClean="0"/>
              <a:t>Ouups…</a:t>
            </a:r>
            <a:endParaRPr lang="en-US"/>
          </a:p>
        </p:txBody>
      </p:sp>
      <p:pic>
        <p:nvPicPr>
          <p:cNvPr id="25602" name="Picture 2" descr="C:\Users\deveaux\AppData\Local\Microsoft\Windows\Temporary Internet Files\Content.IE5\RUWOXQY0\MC900300940[1].wmf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268" y="4941167"/>
            <a:ext cx="1724558" cy="1817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505" name="Wolkenförmige Legende 21504"/>
          <p:cNvSpPr/>
          <p:nvPr/>
        </p:nvSpPr>
        <p:spPr>
          <a:xfrm>
            <a:off x="1605371" y="3603629"/>
            <a:ext cx="2472665" cy="1553563"/>
          </a:xfrm>
          <a:prstGeom prst="cloudCallout">
            <a:avLst>
              <a:gd name="adj1" fmla="val -48992"/>
              <a:gd name="adj2" fmla="val 5256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Textfeld 56"/>
          <p:cNvSpPr txBox="1"/>
          <p:nvPr/>
        </p:nvSpPr>
        <p:spPr>
          <a:xfrm>
            <a:off x="1902044" y="3995689"/>
            <a:ext cx="1877868" cy="7078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smtClean="0"/>
              <a:t>…lets have a closer look…</a:t>
            </a:r>
            <a:endParaRPr lang="en-US" sz="2000"/>
          </a:p>
        </p:txBody>
      </p:sp>
      <p:pic>
        <p:nvPicPr>
          <p:cNvPr id="53" name="Picture 19" descr="C:\Users\deveaux\Contact To Laptop\HIC\AdMOSFair-Logo.png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73022" y="638988"/>
            <a:ext cx="1047701" cy="762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" name="Textfeld 55"/>
          <p:cNvSpPr txBox="1"/>
          <p:nvPr/>
        </p:nvSpPr>
        <p:spPr>
          <a:xfrm rot="5400000">
            <a:off x="7538547" y="4326170"/>
            <a:ext cx="277351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D. Doering, B. Linnik</a:t>
            </a:r>
            <a:endParaRPr lang="en-US"/>
          </a:p>
        </p:txBody>
      </p:sp>
      <p:sp>
        <p:nvSpPr>
          <p:cNvPr id="3" name="Textfeld 2"/>
          <p:cNvSpPr txBox="1"/>
          <p:nvPr/>
        </p:nvSpPr>
        <p:spPr>
          <a:xfrm rot="3026028">
            <a:off x="5864520" y="4567069"/>
            <a:ext cx="172835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chemeClr val="accent2"/>
                </a:solidFill>
              </a:rPr>
              <a:t>new 0.18µm</a:t>
            </a:r>
            <a:endParaRPr lang="en-US">
              <a:solidFill>
                <a:schemeClr val="accent2"/>
              </a:solidFill>
            </a:endParaRPr>
          </a:p>
        </p:txBody>
      </p:sp>
      <p:sp>
        <p:nvSpPr>
          <p:cNvPr id="6" name="Textfeld 5"/>
          <p:cNvSpPr txBox="1"/>
          <p:nvPr/>
        </p:nvSpPr>
        <p:spPr>
          <a:xfrm rot="16200000">
            <a:off x="3958880" y="4326170"/>
            <a:ext cx="158729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old 0.35µm</a:t>
            </a:r>
            <a:endParaRPr lang="en-US"/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61428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471"/>
    </mc:Choice>
    <mc:Fallback xmlns="">
      <p:transition spd="slow" advTm="444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5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21505" grpId="0" animBg="1"/>
      <p:bldP spid="57" grpId="0" animBg="1"/>
      <p:bldP spid="3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The science behind the propaganda</a:t>
            </a:r>
            <a:endParaRPr lang="en-US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M. Deveaux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2298B24-29AC-464F-B886-34241378A982}" type="slidenum">
              <a:rPr lang="de-DE" smtClean="0"/>
              <a:pPr>
                <a:defRPr/>
              </a:pPr>
              <a:t>16</a:t>
            </a:fld>
            <a:endParaRPr lang="de-DE"/>
          </a:p>
        </p:txBody>
      </p:sp>
      <p:graphicFrame>
        <p:nvGraphicFramePr>
          <p:cNvPr id="6" name="Objek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66179751"/>
              </p:ext>
            </p:extLst>
          </p:nvPr>
        </p:nvGraphicFramePr>
        <p:xfrm>
          <a:off x="179512" y="764704"/>
          <a:ext cx="5643563" cy="3943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738" name="Graph" r:id="rId4" imgW="4155034" imgH="2901696" progId="Origin50.Graph">
                  <p:embed/>
                </p:oleObj>
              </mc:Choice>
              <mc:Fallback>
                <p:oleObj name="Graph" r:id="rId4" imgW="4155034" imgH="2901696" progId="Origin50.Graph">
                  <p:embed/>
                  <p:pic>
                    <p:nvPicPr>
                      <p:cNvPr id="0" name="Objek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512" y="764704"/>
                        <a:ext cx="5643563" cy="3943350"/>
                      </a:xfrm>
                      <a:prstGeom prst="rect">
                        <a:avLst/>
                      </a:prstGeom>
                      <a:solidFill>
                        <a:srgbClr val="F2F2F2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6" name="Gruppieren 15"/>
          <p:cNvGrpSpPr/>
          <p:nvPr/>
        </p:nvGrpSpPr>
        <p:grpSpPr>
          <a:xfrm>
            <a:off x="1508258" y="764704"/>
            <a:ext cx="7158593" cy="2183769"/>
            <a:chOff x="1508258" y="764704"/>
            <a:chExt cx="7158593" cy="2183769"/>
          </a:xfrm>
        </p:grpSpPr>
        <p:graphicFrame>
          <p:nvGraphicFramePr>
            <p:cNvPr id="7" name="Objekt 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663391518"/>
                </p:ext>
              </p:extLst>
            </p:nvPr>
          </p:nvGraphicFramePr>
          <p:xfrm>
            <a:off x="5652120" y="764704"/>
            <a:ext cx="3014731" cy="211432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7739" name="Graph" r:id="rId6" imgW="4127500" imgH="2908300" progId="Origin50.Graph">
                    <p:embed/>
                  </p:oleObj>
                </mc:Choice>
                <mc:Fallback>
                  <p:oleObj name="Graph" r:id="rId6" imgW="4127500" imgH="2908300" progId="Origin50.Graph">
                    <p:embed/>
                    <p:pic>
                      <p:nvPicPr>
                        <p:cNvPr id="0" name="Object 17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652120" y="764704"/>
                          <a:ext cx="3014731" cy="211432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" name="Ellipse 9"/>
            <p:cNvSpPr/>
            <p:nvPr/>
          </p:nvSpPr>
          <p:spPr>
            <a:xfrm>
              <a:off x="1508258" y="2564904"/>
              <a:ext cx="327438" cy="383569"/>
            </a:xfrm>
            <a:prstGeom prst="ellipse">
              <a:avLst/>
            </a:prstGeom>
            <a:noFill/>
            <a:ln w="571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" name="Gerade Verbindung 11"/>
            <p:cNvCxnSpPr>
              <a:stCxn id="10" idx="6"/>
              <a:endCxn id="7" idx="1"/>
            </p:cNvCxnSpPr>
            <p:nvPr/>
          </p:nvCxnSpPr>
          <p:spPr>
            <a:xfrm flipV="1">
              <a:off x="1835696" y="1821867"/>
              <a:ext cx="3816424" cy="934822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uppieren 16"/>
          <p:cNvGrpSpPr/>
          <p:nvPr/>
        </p:nvGrpSpPr>
        <p:grpSpPr>
          <a:xfrm>
            <a:off x="3877407" y="2852936"/>
            <a:ext cx="4926917" cy="2160240"/>
            <a:chOff x="3877407" y="2852936"/>
            <a:chExt cx="4926917" cy="2160240"/>
          </a:xfrm>
        </p:grpSpPr>
        <p:graphicFrame>
          <p:nvGraphicFramePr>
            <p:cNvPr id="9" name="Objekt 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651393033"/>
                </p:ext>
              </p:extLst>
            </p:nvPr>
          </p:nvGraphicFramePr>
          <p:xfrm>
            <a:off x="5724128" y="2852936"/>
            <a:ext cx="3080196" cy="216024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7740" name="Graph" r:id="rId8" imgW="4127500" imgH="2908300" progId="Origin50.Graph">
                    <p:embed/>
                  </p:oleObj>
                </mc:Choice>
                <mc:Fallback>
                  <p:oleObj name="Graph" r:id="rId8" imgW="4127500" imgH="2908300" progId="Origin50.Graph">
                    <p:embed/>
                    <p:pic>
                      <p:nvPicPr>
                        <p:cNvPr id="0" name="Object 17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724128" y="2852936"/>
                          <a:ext cx="3080196" cy="216024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3" name="Ellipse 12"/>
            <p:cNvSpPr/>
            <p:nvPr/>
          </p:nvSpPr>
          <p:spPr>
            <a:xfrm>
              <a:off x="3877407" y="3307941"/>
              <a:ext cx="327438" cy="383569"/>
            </a:xfrm>
            <a:prstGeom prst="ellipse">
              <a:avLst/>
            </a:prstGeom>
            <a:noFill/>
            <a:ln w="571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" name="Gerade Verbindung 13"/>
            <p:cNvCxnSpPr>
              <a:stCxn id="13" idx="6"/>
              <a:endCxn id="9" idx="1"/>
            </p:cNvCxnSpPr>
            <p:nvPr/>
          </p:nvCxnSpPr>
          <p:spPr>
            <a:xfrm>
              <a:off x="4204845" y="3499726"/>
              <a:ext cx="1519283" cy="433330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Textfeld 17"/>
          <p:cNvSpPr txBox="1"/>
          <p:nvPr/>
        </p:nvSpPr>
        <p:spPr>
          <a:xfrm>
            <a:off x="323528" y="5366826"/>
            <a:ext cx="7734553" cy="1446550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rgbClr val="FF0000"/>
                </a:solidFill>
              </a:rPr>
              <a:t>O</a:t>
            </a:r>
            <a:r>
              <a:rPr lang="en-US" smtClean="0"/>
              <a:t>bservation (measurement + literature):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mtClean="0"/>
              <a:t>Pre-amps of individual pixels suffer from RTS-Noise </a:t>
            </a:r>
          </a:p>
          <a:p>
            <a:pPr lvl="1"/>
            <a:r>
              <a:rPr lang="en-US" smtClean="0"/>
              <a:t>in input transistors.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mtClean="0"/>
              <a:t>May be cured by enlarging the gate of affected transistors</a:t>
            </a:r>
          </a:p>
        </p:txBody>
      </p:sp>
      <p:pic>
        <p:nvPicPr>
          <p:cNvPr id="15" name="Picture 19" descr="C:\Users\deveaux\Contact To Laptop\HIC\AdMOSFair-Logo.png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57360" y="634555"/>
            <a:ext cx="780780" cy="568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307783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309"/>
    </mc:Choice>
    <mc:Fallback xmlns="">
      <p:transition spd="slow" advTm="483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The science behind the propaganda</a:t>
            </a:r>
            <a:endParaRPr lang="en-US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M. Deveaux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2298B24-29AC-464F-B886-34241378A982}" type="slidenum">
              <a:rPr lang="de-DE" smtClean="0"/>
              <a:pPr>
                <a:defRPr/>
              </a:pPr>
              <a:t>17</a:t>
            </a:fld>
            <a:endParaRPr lang="de-DE"/>
          </a:p>
        </p:txBody>
      </p:sp>
      <p:graphicFrame>
        <p:nvGraphicFramePr>
          <p:cNvPr id="8" name="Objek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68016545"/>
              </p:ext>
            </p:extLst>
          </p:nvPr>
        </p:nvGraphicFramePr>
        <p:xfrm>
          <a:off x="683568" y="551134"/>
          <a:ext cx="7731125" cy="5400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46" name="Graph" r:id="rId4" imgW="4155034" imgH="2901696" progId="Origin50.Graph">
                  <p:embed/>
                </p:oleObj>
              </mc:Choice>
              <mc:Fallback>
                <p:oleObj name="Graph" r:id="rId4" imgW="4155034" imgH="2901696" progId="Origin50.Graph">
                  <p:embed/>
                  <p:pic>
                    <p:nvPicPr>
                      <p:cNvPr id="0" name="Objek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3568" y="551134"/>
                        <a:ext cx="7731125" cy="540067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43808" y="908720"/>
            <a:ext cx="6094090" cy="4176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feld 5"/>
          <p:cNvSpPr txBox="1"/>
          <p:nvPr/>
        </p:nvSpPr>
        <p:spPr>
          <a:xfrm>
            <a:off x="5882445" y="3681039"/>
            <a:ext cx="27476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i="1" smtClean="0"/>
              <a:t>From: ALICE TDR for the</a:t>
            </a:r>
          </a:p>
          <a:p>
            <a:r>
              <a:rPr lang="en-US" sz="1400" b="1" i="1" smtClean="0"/>
              <a:t>upgrade of the ITS (Nov. 2013)</a:t>
            </a:r>
            <a:endParaRPr lang="en-US" sz="1400" b="1" i="1"/>
          </a:p>
        </p:txBody>
      </p:sp>
      <p:sp>
        <p:nvSpPr>
          <p:cNvPr id="9" name="Textfeld 8"/>
          <p:cNvSpPr txBox="1"/>
          <p:nvPr/>
        </p:nvSpPr>
        <p:spPr>
          <a:xfrm>
            <a:off x="4416837" y="1988840"/>
            <a:ext cx="3126049" cy="83099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smtClean="0"/>
              <a:t>Reported in Strasbourg</a:t>
            </a:r>
          </a:p>
          <a:p>
            <a:r>
              <a:rPr lang="en-US" sz="1600" smtClean="0"/>
              <a:t>Reported on ALICE-ITS meeting</a:t>
            </a:r>
          </a:p>
          <a:p>
            <a:r>
              <a:rPr lang="en-US" sz="1600" smtClean="0"/>
              <a:t>     (March 2013)</a:t>
            </a:r>
            <a:endParaRPr lang="en-US" sz="1600"/>
          </a:p>
        </p:txBody>
      </p:sp>
      <p:sp>
        <p:nvSpPr>
          <p:cNvPr id="10" name="Textfeld 9"/>
          <p:cNvSpPr txBox="1"/>
          <p:nvPr/>
        </p:nvSpPr>
        <p:spPr>
          <a:xfrm>
            <a:off x="827584" y="5373216"/>
            <a:ext cx="7574253" cy="1446550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rgbClr val="FF0000"/>
                </a:solidFill>
              </a:rPr>
              <a:t>M</a:t>
            </a:r>
            <a:r>
              <a:rPr lang="en-US" smtClean="0"/>
              <a:t>igrating a technology to a different CMOS process comes</a:t>
            </a:r>
          </a:p>
          <a:p>
            <a:r>
              <a:rPr lang="en-US" smtClean="0"/>
              <a:t>with many challenging details.</a:t>
            </a:r>
          </a:p>
          <a:p>
            <a:r>
              <a:rPr lang="en-US" smtClean="0">
                <a:solidFill>
                  <a:srgbClr val="FF0000"/>
                </a:solidFill>
              </a:rPr>
              <a:t>I</a:t>
            </a:r>
            <a:r>
              <a:rPr lang="en-US" smtClean="0"/>
              <a:t>t works best, if many experiments contribute (financially).</a:t>
            </a:r>
          </a:p>
          <a:p>
            <a:r>
              <a:rPr lang="en-US" smtClean="0">
                <a:solidFill>
                  <a:srgbClr val="FF0000"/>
                </a:solidFill>
              </a:rPr>
              <a:t>H</a:t>
            </a:r>
            <a:r>
              <a:rPr lang="en-US" smtClean="0"/>
              <a:t>IC for FAIR has some outreach…</a:t>
            </a:r>
            <a:endParaRPr lang="en-US"/>
          </a:p>
        </p:txBody>
      </p:sp>
      <p:pic>
        <p:nvPicPr>
          <p:cNvPr id="11" name="Picture 19" descr="C:\Users\deveaux\Contact To Laptop\HIC\AdMOSFair-Logo.pn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79280" y="548680"/>
            <a:ext cx="676982" cy="492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4603009" y="1406185"/>
            <a:ext cx="4150495" cy="76944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mtClean="0"/>
              <a:t>Gate: 0.35µm in 0.18µm CMOS</a:t>
            </a:r>
          </a:p>
          <a:p>
            <a:endParaRPr lang="en-US"/>
          </a:p>
        </p:txBody>
      </p:sp>
      <p:sp>
        <p:nvSpPr>
          <p:cNvPr id="13" name="Textfeld 12"/>
          <p:cNvSpPr txBox="1"/>
          <p:nvPr/>
        </p:nvSpPr>
        <p:spPr>
          <a:xfrm>
            <a:off x="4933868" y="3046293"/>
            <a:ext cx="1744388" cy="43088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mtClean="0"/>
              <a:t>Gate: 0.2µm</a:t>
            </a:r>
            <a:endParaRPr lang="en-US"/>
          </a:p>
        </p:txBody>
      </p:sp>
      <p:grpSp>
        <p:nvGrpSpPr>
          <p:cNvPr id="12" name="Gruppieren 11"/>
          <p:cNvGrpSpPr/>
          <p:nvPr/>
        </p:nvGrpSpPr>
        <p:grpSpPr>
          <a:xfrm>
            <a:off x="6504723" y="1934294"/>
            <a:ext cx="2627750" cy="1771086"/>
            <a:chOff x="5882607" y="2785561"/>
            <a:chExt cx="2825750" cy="1987550"/>
          </a:xfrm>
        </p:grpSpPr>
        <p:pic>
          <p:nvPicPr>
            <p:cNvPr id="14" name="Picture 3" descr="C:\Users\deveaux\AppData\Local\Microsoft\Windows\Temporary Internet Files\Content.IE5\YNJA4L9S\MC900312094[1].wmf"/>
            <p:cNvPicPr>
              <a:picLocks noChangeAspect="1" noChangeArrowheads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1057742">
              <a:off x="5882607" y="2785561"/>
              <a:ext cx="2825750" cy="1987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feld 6"/>
            <p:cNvSpPr txBox="1"/>
            <p:nvPr/>
          </p:nvSpPr>
          <p:spPr>
            <a:xfrm rot="3891392">
              <a:off x="7275108" y="3922253"/>
              <a:ext cx="1149871" cy="49645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2400" smtClean="0"/>
                <a:t>250k€</a:t>
              </a:r>
              <a:endParaRPr lang="en-US" sz="2400"/>
            </a:p>
          </p:txBody>
        </p:sp>
      </p:grpSp>
      <p:grpSp>
        <p:nvGrpSpPr>
          <p:cNvPr id="18" name="Gruppieren 17"/>
          <p:cNvGrpSpPr/>
          <p:nvPr/>
        </p:nvGrpSpPr>
        <p:grpSpPr>
          <a:xfrm>
            <a:off x="467544" y="2780928"/>
            <a:ext cx="2632452" cy="1627611"/>
            <a:chOff x="467544" y="3168380"/>
            <a:chExt cx="2632452" cy="1627611"/>
          </a:xfrm>
        </p:grpSpPr>
        <p:sp>
          <p:nvSpPr>
            <p:cNvPr id="15" name="Textfeld 14"/>
            <p:cNvSpPr txBox="1"/>
            <p:nvPr/>
          </p:nvSpPr>
          <p:spPr>
            <a:xfrm>
              <a:off x="467544" y="4365104"/>
              <a:ext cx="2632452" cy="43088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mtClean="0">
                  <a:solidFill>
                    <a:srgbClr val="FF0000"/>
                  </a:solidFill>
                </a:rPr>
                <a:t>S</a:t>
              </a:r>
              <a:r>
                <a:rPr lang="en-US" smtClean="0"/>
                <a:t>ubmitted to JINST</a:t>
              </a:r>
              <a:endParaRPr lang="en-US"/>
            </a:p>
          </p:txBody>
        </p:sp>
        <p:cxnSp>
          <p:nvCxnSpPr>
            <p:cNvPr id="17" name="Gerade Verbindung mit Pfeil 16"/>
            <p:cNvCxnSpPr>
              <a:stCxn id="15" idx="0"/>
            </p:cNvCxnSpPr>
            <p:nvPr/>
          </p:nvCxnSpPr>
          <p:spPr>
            <a:xfrm flipV="1">
              <a:off x="1783770" y="3168380"/>
              <a:ext cx="0" cy="1196724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custDataLst>
      <p:tags r:id="rId2"/>
    </p:custDataLst>
    <p:extLst>
      <p:ext uri="{BB962C8B-B14F-4D97-AF65-F5344CB8AC3E}">
        <p14:creationId xmlns:p14="http://schemas.microsoft.com/office/powerpoint/2010/main" val="1219850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1821"/>
    </mc:Choice>
    <mc:Fallback xmlns="">
      <p:transition spd="slow" advTm="918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4.07407E-6 L -0.28108 -0.1840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063" y="-921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 animBg="1"/>
      <p:bldP spid="10" grpId="0" animBg="1"/>
      <p:bldP spid="3" grpId="0" animBg="1"/>
      <p:bldP spid="1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Pixels of the past, pixels of the future…</a:t>
            </a:r>
            <a:endParaRPr lang="en-US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M. Deveaux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2298B24-29AC-464F-B886-34241378A982}" type="slidenum">
              <a:rPr lang="de-DE" smtClean="0"/>
              <a:pPr>
                <a:defRPr/>
              </a:pPr>
              <a:t>18</a:t>
            </a:fld>
            <a:endParaRPr lang="de-DE"/>
          </a:p>
        </p:txBody>
      </p:sp>
      <p:sp>
        <p:nvSpPr>
          <p:cNvPr id="7" name="Textfeld 6"/>
          <p:cNvSpPr txBox="1"/>
          <p:nvPr/>
        </p:nvSpPr>
        <p:spPr>
          <a:xfrm>
            <a:off x="4355976" y="980728"/>
            <a:ext cx="344998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rgbClr val="FF0000"/>
                </a:solidFill>
              </a:rPr>
              <a:t>P</a:t>
            </a:r>
            <a:r>
              <a:rPr lang="en-US" smtClean="0"/>
              <a:t>ixel of MIMOSA-11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mtClean="0"/>
              <a:t>2 transistors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mtClean="0"/>
              <a:t>Signal handling outside</a:t>
            </a:r>
            <a:endParaRPr lang="en-US"/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544" y="2980219"/>
            <a:ext cx="6410384" cy="2866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Gleichschenkliges Dreieck 7"/>
          <p:cNvSpPr/>
          <p:nvPr/>
        </p:nvSpPr>
        <p:spPr>
          <a:xfrm>
            <a:off x="683568" y="2276872"/>
            <a:ext cx="288032" cy="216024"/>
          </a:xfrm>
          <a:prstGeom prst="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Gleichschenkliges Dreieck 10"/>
          <p:cNvSpPr/>
          <p:nvPr/>
        </p:nvSpPr>
        <p:spPr>
          <a:xfrm rot="10800000">
            <a:off x="683568" y="1534726"/>
            <a:ext cx="288032" cy="216024"/>
          </a:xfrm>
          <a:prstGeom prst="triangle">
            <a:avLst/>
          </a:prstGeom>
          <a:solidFill>
            <a:schemeClr val="tx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Gerade Verbindung 11"/>
          <p:cNvCxnSpPr>
            <a:stCxn id="11" idx="0"/>
            <a:endCxn id="8" idx="0"/>
          </p:cNvCxnSpPr>
          <p:nvPr/>
        </p:nvCxnSpPr>
        <p:spPr>
          <a:xfrm>
            <a:off x="827584" y="1750750"/>
            <a:ext cx="0" cy="52612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 Verbindung 13"/>
          <p:cNvCxnSpPr/>
          <p:nvPr/>
        </p:nvCxnSpPr>
        <p:spPr>
          <a:xfrm>
            <a:off x="683568" y="2276872"/>
            <a:ext cx="288032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 Verbindung 15"/>
          <p:cNvCxnSpPr/>
          <p:nvPr/>
        </p:nvCxnSpPr>
        <p:spPr>
          <a:xfrm>
            <a:off x="683568" y="1772816"/>
            <a:ext cx="288032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Gerade Verbindung 16"/>
          <p:cNvCxnSpPr/>
          <p:nvPr/>
        </p:nvCxnSpPr>
        <p:spPr>
          <a:xfrm>
            <a:off x="829339" y="1293731"/>
            <a:ext cx="0" cy="26306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Gerade Verbindung 18"/>
          <p:cNvCxnSpPr/>
          <p:nvPr/>
        </p:nvCxnSpPr>
        <p:spPr>
          <a:xfrm>
            <a:off x="683568" y="1293731"/>
            <a:ext cx="288032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43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5502" y="2500867"/>
            <a:ext cx="447675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2" name="Gerade Verbindung 21"/>
          <p:cNvCxnSpPr/>
          <p:nvPr/>
        </p:nvCxnSpPr>
        <p:spPr>
          <a:xfrm>
            <a:off x="829339" y="2021622"/>
            <a:ext cx="288032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Gleichschenkliges Dreieck 17"/>
          <p:cNvSpPr/>
          <p:nvPr/>
        </p:nvSpPr>
        <p:spPr>
          <a:xfrm rot="5400000">
            <a:off x="1128404" y="1761783"/>
            <a:ext cx="504056" cy="526122"/>
          </a:xfrm>
          <a:prstGeom prst="triangl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feld 19"/>
          <p:cNvSpPr txBox="1"/>
          <p:nvPr/>
        </p:nvSpPr>
        <p:spPr>
          <a:xfrm>
            <a:off x="1035350" y="1787706"/>
            <a:ext cx="48282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1x</a:t>
            </a:r>
            <a:endParaRPr lang="en-US"/>
          </a:p>
        </p:txBody>
      </p:sp>
      <p:cxnSp>
        <p:nvCxnSpPr>
          <p:cNvPr id="25" name="Gerade Verbindung 24"/>
          <p:cNvCxnSpPr/>
          <p:nvPr/>
        </p:nvCxnSpPr>
        <p:spPr>
          <a:xfrm>
            <a:off x="1643493" y="2021622"/>
            <a:ext cx="288032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hteck 20"/>
          <p:cNvSpPr/>
          <p:nvPr/>
        </p:nvSpPr>
        <p:spPr>
          <a:xfrm>
            <a:off x="971600" y="2980219"/>
            <a:ext cx="5976664" cy="28665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feld 8"/>
          <p:cNvSpPr txBox="1"/>
          <p:nvPr/>
        </p:nvSpPr>
        <p:spPr>
          <a:xfrm>
            <a:off x="4331701" y="2636912"/>
            <a:ext cx="4126451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mtClean="0"/>
              <a:t>??? transistors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mtClean="0"/>
              <a:t>Signal discrimination inside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mtClean="0"/>
              <a:t>Digital data transport on chip</a:t>
            </a:r>
          </a:p>
          <a:p>
            <a:r>
              <a:rPr lang="en-US" smtClean="0"/>
              <a:t>=&gt; Much more speed</a:t>
            </a:r>
            <a:endParaRPr lang="en-US"/>
          </a:p>
        </p:txBody>
      </p:sp>
      <p:sp>
        <p:nvSpPr>
          <p:cNvPr id="23" name="Rechteck 22"/>
          <p:cNvSpPr/>
          <p:nvPr/>
        </p:nvSpPr>
        <p:spPr>
          <a:xfrm>
            <a:off x="4300756" y="2317630"/>
            <a:ext cx="2270622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P</a:t>
            </a:r>
            <a:r>
              <a:rPr lang="en-US"/>
              <a:t>ixel of AROM-0</a:t>
            </a:r>
          </a:p>
        </p:txBody>
      </p:sp>
      <p:pic>
        <p:nvPicPr>
          <p:cNvPr id="24" name="Picture 19" descr="C:\Users\deveaux\Contact To Laptop\HIC\AdMOSFair-Logo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58152" y="1556791"/>
            <a:ext cx="685848" cy="499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35938" y="582299"/>
            <a:ext cx="1008062" cy="842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79735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4" dur="1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9" grpId="0"/>
      <p:bldP spid="2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“If I give you the data…</a:t>
            </a:r>
            <a:endParaRPr lang="en-US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M. Deveaux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2298B24-29AC-464F-B886-34241378A982}" type="slidenum">
              <a:rPr lang="de-DE" smtClean="0"/>
              <a:pPr>
                <a:defRPr/>
              </a:pPr>
              <a:t>19</a:t>
            </a:fld>
            <a:endParaRPr lang="de-DE"/>
          </a:p>
        </p:txBody>
      </p:sp>
      <p:pic>
        <p:nvPicPr>
          <p:cNvPr id="22531" name="Picture 3" descr="C:\Users\deveaux\AppData\Local\Microsoft\Windows\Temporary Internet Files\Content.IE5\V2LT913F\MP900442453[1]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24128" y="846439"/>
            <a:ext cx="2945690" cy="195801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230377" y="2780055"/>
            <a:ext cx="279916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CBM-MAPS</a:t>
            </a:r>
          </a:p>
          <a:p>
            <a:r>
              <a:rPr lang="en-US"/>
              <a:t> </a:t>
            </a:r>
            <a:r>
              <a:rPr lang="en-US" smtClean="0"/>
              <a:t>   ~ 2 Gbit/s per chip</a:t>
            </a:r>
            <a:endParaRPr lang="en-US"/>
          </a:p>
        </p:txBody>
      </p:sp>
      <p:sp>
        <p:nvSpPr>
          <p:cNvPr id="8" name="Textfeld 7"/>
          <p:cNvSpPr txBox="1"/>
          <p:nvPr/>
        </p:nvSpPr>
        <p:spPr>
          <a:xfrm>
            <a:off x="5840762" y="2926105"/>
            <a:ext cx="269657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Conventional phone</a:t>
            </a:r>
          </a:p>
          <a:p>
            <a:r>
              <a:rPr lang="en-US"/>
              <a:t> </a:t>
            </a:r>
            <a:r>
              <a:rPr lang="en-US" smtClean="0"/>
              <a:t>   ~ 56 kbit/s</a:t>
            </a:r>
            <a:endParaRPr lang="en-US"/>
          </a:p>
        </p:txBody>
      </p:sp>
      <p:sp>
        <p:nvSpPr>
          <p:cNvPr id="7" name="Textfeld 6"/>
          <p:cNvSpPr txBox="1"/>
          <p:nvPr/>
        </p:nvSpPr>
        <p:spPr>
          <a:xfrm>
            <a:off x="3203848" y="1630251"/>
            <a:ext cx="23519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mtClean="0"/>
              <a:t>= 36 000 x</a:t>
            </a:r>
            <a:endParaRPr lang="en-US" sz="3600"/>
          </a:p>
        </p:txBody>
      </p:sp>
      <p:pic>
        <p:nvPicPr>
          <p:cNvPr id="10" name="Picture 4" descr="C:\Bilder Diplomarbeit\Bild0271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362" r="11519"/>
          <a:stretch/>
        </p:blipFill>
        <p:spPr bwMode="auto">
          <a:xfrm>
            <a:off x="611560" y="692696"/>
            <a:ext cx="2261324" cy="2017385"/>
          </a:xfrm>
          <a:prstGeom prst="rect">
            <a:avLst/>
          </a:prstGeom>
          <a:noFill/>
          <a:ln w="222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8106" y="3573016"/>
            <a:ext cx="2088232" cy="2640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feld 12"/>
          <p:cNvSpPr txBox="1"/>
          <p:nvPr/>
        </p:nvSpPr>
        <p:spPr>
          <a:xfrm>
            <a:off x="3275856" y="4482706"/>
            <a:ext cx="17107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mtClean="0"/>
              <a:t>= 320 x</a:t>
            </a:r>
            <a:endParaRPr lang="en-US" sz="3600"/>
          </a:p>
        </p:txBody>
      </p:sp>
      <p:pic>
        <p:nvPicPr>
          <p:cNvPr id="14" name="Picture 4" descr="C:\Bilder Diplomarbeit\Bild0271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362" r="11519"/>
          <a:stretch/>
        </p:blipFill>
        <p:spPr bwMode="auto">
          <a:xfrm>
            <a:off x="5708029" y="3797178"/>
            <a:ext cx="2261324" cy="2017385"/>
          </a:xfrm>
          <a:prstGeom prst="rect">
            <a:avLst/>
          </a:prstGeom>
          <a:noFill/>
          <a:ln w="222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feld 10"/>
          <p:cNvSpPr txBox="1"/>
          <p:nvPr/>
        </p:nvSpPr>
        <p:spPr>
          <a:xfrm>
            <a:off x="1115616" y="6351711"/>
            <a:ext cx="6336704" cy="461665"/>
          </a:xfrm>
          <a:prstGeom prst="rect">
            <a:avLst/>
          </a:prstGeom>
          <a:solidFill>
            <a:srgbClr val="0066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smtClean="0">
                <a:solidFill>
                  <a:srgbClr val="FFFF00"/>
                </a:solidFill>
              </a:rPr>
              <a:t>… you are going to have (to deal with) it.”</a:t>
            </a:r>
            <a:endParaRPr lang="en-US" sz="240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4965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Outline</a:t>
            </a:r>
            <a:endParaRPr lang="en-US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M. Deveaux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2298B24-29AC-464F-B886-34241378A982}" type="slidenum">
              <a:rPr lang="de-DE" smtClean="0"/>
              <a:pPr>
                <a:defRPr/>
              </a:pPr>
              <a:t>2</a:t>
            </a:fld>
            <a:endParaRPr lang="de-DE"/>
          </a:p>
        </p:txBody>
      </p:sp>
      <p:sp>
        <p:nvSpPr>
          <p:cNvPr id="7" name="Textfeld 6"/>
          <p:cNvSpPr txBox="1"/>
          <p:nvPr/>
        </p:nvSpPr>
        <p:spPr>
          <a:xfrm>
            <a:off x="0" y="1087576"/>
            <a:ext cx="5904656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200000"/>
              </a:lnSpc>
              <a:buFont typeface="+mj-lt"/>
              <a:buAutoNum type="arabicPeriod"/>
            </a:pPr>
            <a:r>
              <a:rPr lang="en-US" smtClean="0"/>
              <a:t>Some propaganda slides on MAPS</a:t>
            </a:r>
          </a:p>
          <a:p>
            <a:pPr marL="457200" indent="-457200">
              <a:lnSpc>
                <a:spcPct val="200000"/>
              </a:lnSpc>
              <a:buFont typeface="+mj-lt"/>
              <a:buAutoNum type="arabicPeriod"/>
            </a:pPr>
            <a:r>
              <a:rPr lang="en-US" smtClean="0"/>
              <a:t>Some science behind the propaganda</a:t>
            </a:r>
          </a:p>
          <a:p>
            <a:pPr marL="457200" indent="-457200">
              <a:lnSpc>
                <a:spcPct val="200000"/>
              </a:lnSpc>
              <a:buFont typeface="+mj-lt"/>
              <a:buAutoNum type="arabicPeriod"/>
            </a:pPr>
            <a:endParaRPr lang="en-US" sz="800" smtClean="0"/>
          </a:p>
          <a:p>
            <a:pPr marL="457200" indent="-457200">
              <a:buFont typeface="+mj-lt"/>
              <a:buAutoNum type="arabicPeriod"/>
            </a:pPr>
            <a:r>
              <a:rPr lang="en-US" smtClean="0"/>
              <a:t>DAQ concept and beam test results</a:t>
            </a:r>
            <a:endParaRPr lang="en-US" sz="1600" smtClean="0"/>
          </a:p>
          <a:p>
            <a:pPr marL="457200" indent="-457200">
              <a:lnSpc>
                <a:spcPct val="200000"/>
              </a:lnSpc>
              <a:buFont typeface="+mj-lt"/>
              <a:buAutoNum type="arabicPeriod"/>
            </a:pPr>
            <a:r>
              <a:rPr lang="en-US" smtClean="0"/>
              <a:t>Toward detector construction</a:t>
            </a:r>
            <a:endParaRPr lang="en-US"/>
          </a:p>
        </p:txBody>
      </p:sp>
      <p:pic>
        <p:nvPicPr>
          <p:cNvPr id="5169" name="Picture 49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42256" y="692696"/>
            <a:ext cx="2764722" cy="259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uppieren 7"/>
          <p:cNvGrpSpPr/>
          <p:nvPr/>
        </p:nvGrpSpPr>
        <p:grpSpPr>
          <a:xfrm>
            <a:off x="3336637" y="3401617"/>
            <a:ext cx="5832648" cy="3456383"/>
            <a:chOff x="395536" y="980726"/>
            <a:chExt cx="8424936" cy="5184577"/>
          </a:xfrm>
        </p:grpSpPr>
        <p:pic>
          <p:nvPicPr>
            <p:cNvPr id="9" name="Picture 4" descr="F:\Work\CBM\STS-TDR\STS-TDR_Final-Full_3Dec2012\integration\system-integration\figs\CBM_STS_pic-overwiew-dimetric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7421" r="8724"/>
            <a:stretch/>
          </p:blipFill>
          <p:spPr bwMode="auto">
            <a:xfrm>
              <a:off x="1907704" y="980726"/>
              <a:ext cx="5276772" cy="5184577"/>
            </a:xfrm>
            <a:prstGeom prst="rect">
              <a:avLst/>
            </a:prstGeom>
            <a:noFill/>
            <a:effectLst>
              <a:softEdge rad="1270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feld 9"/>
            <p:cNvSpPr txBox="1"/>
            <p:nvPr/>
          </p:nvSpPr>
          <p:spPr>
            <a:xfrm>
              <a:off x="395536" y="2852935"/>
              <a:ext cx="1007683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smtClean="0">
                  <a:solidFill>
                    <a:srgbClr val="FF0000"/>
                  </a:solidFill>
                </a:rPr>
                <a:t>M</a:t>
              </a:r>
              <a:r>
                <a:rPr lang="en-US" sz="1800" smtClean="0"/>
                <a:t>VD</a:t>
              </a:r>
              <a:endParaRPr lang="en-US" sz="1800"/>
            </a:p>
          </p:txBody>
        </p:sp>
        <p:cxnSp>
          <p:nvCxnSpPr>
            <p:cNvPr id="11" name="Gerade Verbindung mit Pfeil 10"/>
            <p:cNvCxnSpPr>
              <a:stCxn id="10" idx="3"/>
            </p:cNvCxnSpPr>
            <p:nvPr/>
          </p:nvCxnSpPr>
          <p:spPr>
            <a:xfrm flipV="1">
              <a:off x="1403219" y="3068382"/>
              <a:ext cx="2304685" cy="61553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feld 11"/>
            <p:cNvSpPr txBox="1"/>
            <p:nvPr/>
          </p:nvSpPr>
          <p:spPr>
            <a:xfrm>
              <a:off x="6228184" y="2157603"/>
              <a:ext cx="915066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smtClean="0">
                  <a:solidFill>
                    <a:srgbClr val="FF0000"/>
                  </a:solidFill>
                </a:rPr>
                <a:t>S</a:t>
              </a:r>
              <a:r>
                <a:rPr lang="en-US" sz="1800" smtClean="0"/>
                <a:t>TS</a:t>
              </a:r>
              <a:endParaRPr lang="en-US" sz="1800"/>
            </a:p>
          </p:txBody>
        </p:sp>
        <p:cxnSp>
          <p:nvCxnSpPr>
            <p:cNvPr id="13" name="Gerade Verbindung 12"/>
            <p:cNvCxnSpPr/>
            <p:nvPr/>
          </p:nvCxnSpPr>
          <p:spPr>
            <a:xfrm flipV="1">
              <a:off x="7020272" y="2996952"/>
              <a:ext cx="1800200" cy="144016"/>
            </a:xfrm>
            <a:prstGeom prst="line">
              <a:avLst/>
            </a:prstGeom>
            <a:ln w="28575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Gerade Verbindung 13"/>
            <p:cNvCxnSpPr/>
            <p:nvPr/>
          </p:nvCxnSpPr>
          <p:spPr>
            <a:xfrm flipV="1">
              <a:off x="6012160" y="3140968"/>
              <a:ext cx="2808312" cy="142856"/>
            </a:xfrm>
            <a:prstGeom prst="line">
              <a:avLst/>
            </a:prstGeom>
            <a:ln w="285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Gerade Verbindung 14"/>
            <p:cNvCxnSpPr/>
            <p:nvPr/>
          </p:nvCxnSpPr>
          <p:spPr>
            <a:xfrm>
              <a:off x="5780320" y="4363944"/>
              <a:ext cx="2968144" cy="1297304"/>
            </a:xfrm>
            <a:prstGeom prst="line">
              <a:avLst/>
            </a:prstGeom>
            <a:ln w="285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feld 15"/>
            <p:cNvSpPr txBox="1"/>
            <p:nvPr/>
          </p:nvSpPr>
          <p:spPr>
            <a:xfrm>
              <a:off x="7039819" y="3573014"/>
              <a:ext cx="864126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smtClean="0"/>
                <a:t>2.5°</a:t>
              </a:r>
              <a:endParaRPr lang="en-US" sz="1800"/>
            </a:p>
          </p:txBody>
        </p:sp>
        <p:sp>
          <p:nvSpPr>
            <p:cNvPr id="17" name="Textfeld 16"/>
            <p:cNvSpPr txBox="1"/>
            <p:nvPr/>
          </p:nvSpPr>
          <p:spPr>
            <a:xfrm>
              <a:off x="7872781" y="4148500"/>
              <a:ext cx="771508" cy="553998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800" smtClean="0"/>
                <a:t>25°</a:t>
              </a:r>
              <a:endParaRPr lang="en-US" sz="1800"/>
            </a:p>
          </p:txBody>
        </p:sp>
        <p:sp>
          <p:nvSpPr>
            <p:cNvPr id="18" name="Textfeld 17"/>
            <p:cNvSpPr txBox="1"/>
            <p:nvPr/>
          </p:nvSpPr>
          <p:spPr>
            <a:xfrm rot="21416690">
              <a:off x="7443321" y="2575938"/>
              <a:ext cx="1137348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smtClean="0"/>
                <a:t>Beam</a:t>
              </a:r>
              <a:endParaRPr lang="en-US" sz="1800"/>
            </a:p>
          </p:txBody>
        </p:sp>
        <p:sp>
          <p:nvSpPr>
            <p:cNvPr id="19" name="Bogen 18"/>
            <p:cNvSpPr/>
            <p:nvPr/>
          </p:nvSpPr>
          <p:spPr>
            <a:xfrm>
              <a:off x="7560878" y="3092646"/>
              <a:ext cx="59195" cy="288032"/>
            </a:xfrm>
            <a:prstGeom prst="arc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cxnSp>
          <p:nvCxnSpPr>
            <p:cNvPr id="20" name="Gerade Verbindung mit Pfeil 19"/>
            <p:cNvCxnSpPr/>
            <p:nvPr/>
          </p:nvCxnSpPr>
          <p:spPr>
            <a:xfrm flipH="1" flipV="1">
              <a:off x="7416315" y="3140968"/>
              <a:ext cx="1" cy="432046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Bogen 20"/>
            <p:cNvSpPr/>
            <p:nvPr/>
          </p:nvSpPr>
          <p:spPr>
            <a:xfrm>
              <a:off x="8263732" y="3041574"/>
              <a:ext cx="329812" cy="2475658"/>
            </a:xfrm>
            <a:prstGeom prst="arc">
              <a:avLst>
                <a:gd name="adj1" fmla="val 16200000"/>
                <a:gd name="adj2" fmla="val 5359714"/>
              </a:avLst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3" name="Ellipse 2"/>
          <p:cNvSpPr/>
          <p:nvPr/>
        </p:nvSpPr>
        <p:spPr>
          <a:xfrm>
            <a:off x="6042256" y="1268760"/>
            <a:ext cx="761992" cy="864096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Gerade Verbindung mit Pfeil 22"/>
          <p:cNvCxnSpPr>
            <a:stCxn id="3" idx="4"/>
          </p:cNvCxnSpPr>
          <p:nvPr/>
        </p:nvCxnSpPr>
        <p:spPr>
          <a:xfrm>
            <a:off x="6423252" y="2132856"/>
            <a:ext cx="0" cy="1268761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67250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414"/>
    </mc:Choice>
    <mc:Fallback xmlns="">
      <p:transition spd="slow" advTm="22414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Cluster compression (Q. Li)</a:t>
            </a:r>
            <a:endParaRPr lang="en-US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M. Deveaux</a:t>
            </a: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0BE5BE1-4896-4BF5-9D8F-B3A166AB6A5A}" type="slidenum">
              <a:rPr lang="de-DE" smtClean="0"/>
              <a:pPr>
                <a:defRPr/>
              </a:pPr>
              <a:t>20</a:t>
            </a:fld>
            <a:endParaRPr lang="de-DE"/>
          </a:p>
        </p:txBody>
      </p:sp>
      <p:graphicFrame>
        <p:nvGraphicFramePr>
          <p:cNvPr id="5" name="Tabel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9702589"/>
              </p:ext>
            </p:extLst>
          </p:nvPr>
        </p:nvGraphicFramePr>
        <p:xfrm>
          <a:off x="467544" y="836712"/>
          <a:ext cx="1584175" cy="14874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6835"/>
                <a:gridCol w="316835"/>
                <a:gridCol w="316835"/>
                <a:gridCol w="316835"/>
                <a:gridCol w="316835"/>
              </a:tblGrid>
              <a:tr h="297497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97497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97497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97497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97497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6" name="Tabel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941172"/>
              </p:ext>
            </p:extLst>
          </p:nvPr>
        </p:nvGraphicFramePr>
        <p:xfrm>
          <a:off x="2267744" y="842759"/>
          <a:ext cx="1630080" cy="14823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6016"/>
                <a:gridCol w="326016"/>
                <a:gridCol w="326016"/>
                <a:gridCol w="326016"/>
                <a:gridCol w="326016"/>
              </a:tblGrid>
              <a:tr h="296288">
                <a:tc>
                  <a:txBody>
                    <a:bodyPr/>
                    <a:lstStyle/>
                    <a:p>
                      <a:endParaRPr lang="en-US" sz="105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050" smtClean="0"/>
                        <a:t>*</a:t>
                      </a:r>
                      <a:endParaRPr lang="en-US" sz="105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5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050" smtClean="0"/>
                        <a:t>*</a:t>
                      </a:r>
                      <a:endParaRPr lang="en-US" sz="105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5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96288">
                <a:tc>
                  <a:txBody>
                    <a:bodyPr/>
                    <a:lstStyle/>
                    <a:p>
                      <a:endParaRPr lang="en-US" sz="105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5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5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5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5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96288">
                <a:tc>
                  <a:txBody>
                    <a:bodyPr/>
                    <a:lstStyle/>
                    <a:p>
                      <a:endParaRPr lang="en-US" sz="105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5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300" smtClean="0"/>
                    </a:p>
                    <a:p>
                      <a:r>
                        <a:rPr lang="de-DE" sz="1050" smtClean="0"/>
                        <a:t>* *</a:t>
                      </a:r>
                      <a:endParaRPr lang="en-US" sz="105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5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5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96288">
                <a:tc>
                  <a:txBody>
                    <a:bodyPr/>
                    <a:lstStyle/>
                    <a:p>
                      <a:endParaRPr lang="en-US" sz="105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5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5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5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5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296288">
                <a:tc>
                  <a:txBody>
                    <a:bodyPr/>
                    <a:lstStyle/>
                    <a:p>
                      <a:endParaRPr lang="en-US" sz="105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5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5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5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5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7" name="Textfeld 6"/>
          <p:cNvSpPr txBox="1"/>
          <p:nvPr/>
        </p:nvSpPr>
        <p:spPr>
          <a:xfrm>
            <a:off x="251520" y="2390259"/>
            <a:ext cx="18646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800" smtClean="0"/>
              <a:t>Plausible cluster</a:t>
            </a:r>
            <a:endParaRPr lang="en-US" sz="1800"/>
          </a:p>
        </p:txBody>
      </p:sp>
      <p:sp>
        <p:nvSpPr>
          <p:cNvPr id="8" name="Textfeld 7"/>
          <p:cNvSpPr txBox="1"/>
          <p:nvPr/>
        </p:nvSpPr>
        <p:spPr>
          <a:xfrm>
            <a:off x="2149582" y="2390259"/>
            <a:ext cx="21343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800" smtClean="0"/>
              <a:t>Unplausible cluster</a:t>
            </a:r>
            <a:endParaRPr lang="en-US" sz="1800"/>
          </a:p>
        </p:txBody>
      </p:sp>
      <p:sp>
        <p:nvSpPr>
          <p:cNvPr id="9" name="Textfeld 8"/>
          <p:cNvSpPr txBox="1"/>
          <p:nvPr/>
        </p:nvSpPr>
        <p:spPr>
          <a:xfrm>
            <a:off x="4475735" y="650458"/>
            <a:ext cx="84510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smtClean="0"/>
              <a:t>Idea:</a:t>
            </a:r>
          </a:p>
        </p:txBody>
      </p:sp>
      <p:sp>
        <p:nvSpPr>
          <p:cNvPr id="10" name="Rechteck 9"/>
          <p:cNvSpPr/>
          <p:nvPr/>
        </p:nvSpPr>
        <p:spPr>
          <a:xfrm>
            <a:off x="4571847" y="1081345"/>
            <a:ext cx="3655168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>
                <a:solidFill>
                  <a:srgbClr val="FF0000"/>
                </a:solidFill>
              </a:rPr>
              <a:t>T</a:t>
            </a:r>
            <a:r>
              <a:rPr lang="de-DE"/>
              <a:t>here are plausible clusters</a:t>
            </a:r>
            <a:endParaRPr lang="en-US"/>
          </a:p>
        </p:txBody>
      </p:sp>
      <p:sp>
        <p:nvSpPr>
          <p:cNvPr id="11" name="Rechteck 10"/>
          <p:cNvSpPr/>
          <p:nvPr/>
        </p:nvSpPr>
        <p:spPr>
          <a:xfrm>
            <a:off x="4573228" y="1512231"/>
            <a:ext cx="4503156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>
                <a:solidFill>
                  <a:srgbClr val="FF0000"/>
                </a:solidFill>
              </a:rPr>
              <a:t>T</a:t>
            </a:r>
            <a:r>
              <a:rPr lang="de-DE"/>
              <a:t>here are </a:t>
            </a:r>
            <a:r>
              <a:rPr lang="de-DE" smtClean="0"/>
              <a:t>not so plausible </a:t>
            </a:r>
            <a:r>
              <a:rPr lang="de-DE"/>
              <a:t>clusters</a:t>
            </a:r>
            <a:endParaRPr lang="en-US"/>
          </a:p>
        </p:txBody>
      </p:sp>
      <p:grpSp>
        <p:nvGrpSpPr>
          <p:cNvPr id="39" name="Gruppieren 38"/>
          <p:cNvGrpSpPr/>
          <p:nvPr/>
        </p:nvGrpSpPr>
        <p:grpSpPr>
          <a:xfrm>
            <a:off x="397956" y="2835504"/>
            <a:ext cx="4500330" cy="3108396"/>
            <a:chOff x="397956" y="2835504"/>
            <a:chExt cx="4500330" cy="3108396"/>
          </a:xfrm>
        </p:grpSpPr>
        <p:pic>
          <p:nvPicPr>
            <p:cNvPr id="14" name="Picture 3"/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251" t="1526" r="5420"/>
            <a:stretch>
              <a:fillRect/>
            </a:stretch>
          </p:blipFill>
          <p:spPr bwMode="auto">
            <a:xfrm>
              <a:off x="397956" y="2835504"/>
              <a:ext cx="4500330" cy="3108396"/>
            </a:xfrm>
            <a:prstGeom prst="rect">
              <a:avLst/>
            </a:prstGeom>
            <a:noFill/>
            <a:ln w="19080">
              <a:solidFill>
                <a:srgbClr val="FFCC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 l="2251" t="1526" r="5420"/>
                    <a:stretch>
                      <a:fillRect/>
                    </a:stretch>
                  </a:blip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grpSp>
          <p:nvGrpSpPr>
            <p:cNvPr id="38" name="Gruppieren 37"/>
            <p:cNvGrpSpPr/>
            <p:nvPr/>
          </p:nvGrpSpPr>
          <p:grpSpPr>
            <a:xfrm>
              <a:off x="458041" y="3117703"/>
              <a:ext cx="1596702" cy="1463485"/>
              <a:chOff x="458041" y="3117703"/>
              <a:chExt cx="1596702" cy="1463485"/>
            </a:xfrm>
          </p:grpSpPr>
          <p:sp>
            <p:nvSpPr>
              <p:cNvPr id="15" name="Oval 4"/>
              <p:cNvSpPr>
                <a:spLocks noChangeArrowheads="1"/>
              </p:cNvSpPr>
              <p:nvPr/>
            </p:nvSpPr>
            <p:spPr bwMode="auto">
              <a:xfrm>
                <a:off x="458041" y="3117703"/>
                <a:ext cx="739185" cy="1463485"/>
              </a:xfrm>
              <a:prstGeom prst="ellipse">
                <a:avLst/>
              </a:prstGeom>
              <a:noFill/>
              <a:ln w="38160">
                <a:solidFill>
                  <a:srgbClr val="006633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2000"/>
              </a:p>
            </p:txBody>
          </p:sp>
          <p:sp>
            <p:nvSpPr>
              <p:cNvPr id="16" name="Text Box 5"/>
              <p:cNvSpPr txBox="1">
                <a:spLocks noChangeArrowheads="1"/>
              </p:cNvSpPr>
              <p:nvPr/>
            </p:nvSpPr>
            <p:spPr bwMode="auto">
              <a:xfrm>
                <a:off x="1076292" y="3117703"/>
                <a:ext cx="978451" cy="46384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>
                <a:spAutoFit/>
              </a:bodyPr>
              <a:lstStyle>
                <a:lvl1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宋体" charset="-122"/>
                  </a:defRPr>
                </a:lvl1pPr>
                <a:lvl2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宋体" charset="-122"/>
                  </a:defRPr>
                </a:lvl2pPr>
                <a:lvl3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宋体" charset="-122"/>
                  </a:defRPr>
                </a:lvl3pPr>
                <a:lvl4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宋体" charset="-122"/>
                  </a:defRPr>
                </a:lvl4pPr>
                <a:lvl5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宋体" charset="-122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宋体" charset="-122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宋体" charset="-122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宋体" charset="-122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宋体" charset="-122"/>
                  </a:defRPr>
                </a:lvl9pPr>
              </a:lstStyle>
              <a:p>
                <a:pPr>
                  <a:buClrTx/>
                  <a:buFontTx/>
                  <a:buNone/>
                </a:pPr>
                <a:r>
                  <a:rPr lang="en-US" sz="2400"/>
                  <a:t>&gt;90%</a:t>
                </a:r>
              </a:p>
            </p:txBody>
          </p:sp>
        </p:grpSp>
      </p:grpSp>
      <p:sp>
        <p:nvSpPr>
          <p:cNvPr id="22" name="Textfeld 21"/>
          <p:cNvSpPr txBox="1"/>
          <p:nvPr/>
        </p:nvSpPr>
        <p:spPr>
          <a:xfrm>
            <a:off x="1400809" y="4889989"/>
            <a:ext cx="32015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800" smtClean="0">
                <a:solidFill>
                  <a:schemeClr val="bg1"/>
                </a:solidFill>
              </a:rPr>
              <a:t>Data: MIMOSA-26AHR</a:t>
            </a:r>
          </a:p>
          <a:p>
            <a:r>
              <a:rPr lang="de-DE" sz="1800">
                <a:solidFill>
                  <a:schemeClr val="bg1"/>
                </a:solidFill>
              </a:rPr>
              <a:t> </a:t>
            </a:r>
            <a:r>
              <a:rPr lang="de-DE" sz="1800" smtClean="0">
                <a:solidFill>
                  <a:schemeClr val="bg1"/>
                </a:solidFill>
              </a:rPr>
              <a:t>         Beam test @SPS 2012</a:t>
            </a:r>
            <a:endParaRPr lang="en-US" sz="1800">
              <a:solidFill>
                <a:schemeClr val="bg1"/>
              </a:solidFill>
            </a:endParaRPr>
          </a:p>
        </p:txBody>
      </p:sp>
      <p:grpSp>
        <p:nvGrpSpPr>
          <p:cNvPr id="37" name="Gruppieren 36"/>
          <p:cNvGrpSpPr/>
          <p:nvPr/>
        </p:nvGrpSpPr>
        <p:grpSpPr>
          <a:xfrm>
            <a:off x="224047" y="2834642"/>
            <a:ext cx="4674239" cy="3831079"/>
            <a:chOff x="251520" y="2843551"/>
            <a:chExt cx="4674239" cy="3831079"/>
          </a:xfrm>
        </p:grpSpPr>
        <p:grpSp>
          <p:nvGrpSpPr>
            <p:cNvPr id="35" name="Gruppieren 34"/>
            <p:cNvGrpSpPr/>
            <p:nvPr/>
          </p:nvGrpSpPr>
          <p:grpSpPr>
            <a:xfrm>
              <a:off x="251520" y="2843551"/>
              <a:ext cx="4674239" cy="3831079"/>
              <a:chOff x="251520" y="2843551"/>
              <a:chExt cx="4674239" cy="3831079"/>
            </a:xfrm>
          </p:grpSpPr>
          <p:pic>
            <p:nvPicPr>
              <p:cNvPr id="17" name="Picture 6"/>
              <p:cNvPicPr>
                <a:picLocks noChangeAspect="1" noChangeArrowheads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t="3360" r="8559" b="4231"/>
              <a:stretch>
                <a:fillRect/>
              </a:stretch>
            </p:blipFill>
            <p:spPr bwMode="auto">
              <a:xfrm>
                <a:off x="425429" y="2843551"/>
                <a:ext cx="4500330" cy="3209187"/>
              </a:xfrm>
              <a:prstGeom prst="rect">
                <a:avLst/>
              </a:prstGeom>
              <a:noFill/>
              <a:ln w="19080">
                <a:solidFill>
                  <a:srgbClr val="FF99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 t="3360" r="8559" b="4231"/>
                      <a:stretch>
                        <a:fillRect/>
                      </a:stretch>
                    </a:blip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sp>
            <p:nvSpPr>
              <p:cNvPr id="20" name="Oval 9"/>
              <p:cNvSpPr>
                <a:spLocks noChangeArrowheads="1"/>
              </p:cNvSpPr>
              <p:nvPr/>
            </p:nvSpPr>
            <p:spPr bwMode="auto">
              <a:xfrm>
                <a:off x="697189" y="5574316"/>
                <a:ext cx="923981" cy="487828"/>
              </a:xfrm>
              <a:prstGeom prst="ellipse">
                <a:avLst/>
              </a:prstGeom>
              <a:noFill/>
              <a:ln w="38160">
                <a:solidFill>
                  <a:srgbClr val="DC23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2000"/>
              </a:p>
            </p:txBody>
          </p:sp>
          <p:sp>
            <p:nvSpPr>
              <p:cNvPr id="21" name="Text Box 10"/>
              <p:cNvSpPr txBox="1">
                <a:spLocks noChangeArrowheads="1"/>
              </p:cNvSpPr>
              <p:nvPr/>
            </p:nvSpPr>
            <p:spPr bwMode="auto">
              <a:xfrm>
                <a:off x="251520" y="6245085"/>
                <a:ext cx="2088231" cy="429545"/>
              </a:xfrm>
              <a:prstGeom prst="rect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/>
              <a:lstStyle>
                <a:lvl1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宋体" charset="-122"/>
                  </a:defRPr>
                </a:lvl1pPr>
                <a:lvl2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宋体" charset="-122"/>
                  </a:defRPr>
                </a:lvl2pPr>
                <a:lvl3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宋体" charset="-122"/>
                  </a:defRPr>
                </a:lvl3pPr>
                <a:lvl4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宋体" charset="-122"/>
                  </a:defRPr>
                </a:lvl4pPr>
                <a:lvl5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宋体" charset="-122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宋体" charset="-122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宋体" charset="-122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宋体" charset="-122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宋体" charset="-122"/>
                  </a:defRPr>
                </a:lvl9pPr>
              </a:lstStyle>
              <a:p>
                <a:r>
                  <a:rPr lang="de-DE" sz="2000" b="1" smtClean="0">
                    <a:solidFill>
                      <a:schemeClr val="tx1"/>
                    </a:solidFill>
                  </a:rPr>
                  <a:t>0 </a:t>
                </a:r>
                <a:r>
                  <a:rPr lang="de-DE" sz="2000" smtClean="0">
                    <a:solidFill>
                      <a:schemeClr val="tx1"/>
                    </a:solidFill>
                  </a:rPr>
                  <a:t>= </a:t>
                </a:r>
                <a:r>
                  <a:rPr lang="de-DE" sz="2000" b="1" smtClean="0">
                    <a:solidFill>
                      <a:schemeClr val="tx1"/>
                    </a:solidFill>
                  </a:rPr>
                  <a:t>overflow/fail</a:t>
                </a:r>
                <a:endParaRPr lang="en-US" sz="2000" b="1">
                  <a:solidFill>
                    <a:schemeClr val="tx1"/>
                  </a:solidFill>
                </a:endParaRPr>
              </a:p>
            </p:txBody>
          </p:sp>
        </p:grpSp>
        <p:cxnSp>
          <p:nvCxnSpPr>
            <p:cNvPr id="26" name="Gerade Verbindung 25"/>
            <p:cNvCxnSpPr>
              <a:stCxn id="20" idx="4"/>
              <a:endCxn id="21" idx="0"/>
            </p:cNvCxnSpPr>
            <p:nvPr/>
          </p:nvCxnSpPr>
          <p:spPr>
            <a:xfrm>
              <a:off x="1159180" y="6062144"/>
              <a:ext cx="136456" cy="182941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" name="Gruppieren 35"/>
          <p:cNvGrpSpPr/>
          <p:nvPr/>
        </p:nvGrpSpPr>
        <p:grpSpPr>
          <a:xfrm>
            <a:off x="3720856" y="1939479"/>
            <a:ext cx="5346711" cy="2551670"/>
            <a:chOff x="3720856" y="1939479"/>
            <a:chExt cx="5346711" cy="2551670"/>
          </a:xfrm>
        </p:grpSpPr>
        <p:sp>
          <p:nvSpPr>
            <p:cNvPr id="12" name="Textfeld 11"/>
            <p:cNvSpPr txBox="1"/>
            <p:nvPr/>
          </p:nvSpPr>
          <p:spPr>
            <a:xfrm>
              <a:off x="4582044" y="1939479"/>
              <a:ext cx="4485523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mtClean="0">
                  <a:solidFill>
                    <a:srgbClr val="FF0000"/>
                  </a:solidFill>
                </a:rPr>
                <a:t>D</a:t>
              </a:r>
              <a:r>
                <a:rPr lang="de-DE" smtClean="0"/>
                <a:t>on‘t encoding full window (25bit),</a:t>
              </a:r>
            </a:p>
            <a:p>
              <a:r>
                <a:rPr lang="de-DE" smtClean="0"/>
                <a:t>define shape code (10bit)</a:t>
              </a:r>
              <a:endParaRPr lang="en-US"/>
            </a:p>
          </p:txBody>
        </p:sp>
        <p:grpSp>
          <p:nvGrpSpPr>
            <p:cNvPr id="34" name="Gruppieren 33"/>
            <p:cNvGrpSpPr/>
            <p:nvPr/>
          </p:nvGrpSpPr>
          <p:grpSpPr>
            <a:xfrm>
              <a:off x="3720856" y="2717438"/>
              <a:ext cx="3199963" cy="1773711"/>
              <a:chOff x="3720856" y="2717438"/>
              <a:chExt cx="3199963" cy="1773711"/>
            </a:xfrm>
          </p:grpSpPr>
          <p:pic>
            <p:nvPicPr>
              <p:cNvPr id="18" name="Picture 7"/>
              <p:cNvPicPr>
                <a:picLocks noChangeAspect="1" noChangeArrowheads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20856" y="3124422"/>
                <a:ext cx="3199963" cy="1366727"/>
              </a:xfrm>
              <a:prstGeom prst="rect">
                <a:avLst/>
              </a:prstGeom>
              <a:noFill/>
              <a:ln w="19080">
                <a:solidFill>
                  <a:srgbClr val="FFCC00"/>
                </a:solidFill>
                <a:bevel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cxnSp>
            <p:nvCxnSpPr>
              <p:cNvPr id="32" name="Gerade Verbindung mit Pfeil 31"/>
              <p:cNvCxnSpPr/>
              <p:nvPr/>
            </p:nvCxnSpPr>
            <p:spPr>
              <a:xfrm>
                <a:off x="6300192" y="2717438"/>
                <a:ext cx="0" cy="358112"/>
              </a:xfrm>
              <a:prstGeom prst="straightConnector1">
                <a:avLst/>
              </a:prstGeom>
              <a:ln w="5715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3" name="Textfeld 32"/>
          <p:cNvSpPr txBox="1"/>
          <p:nvPr/>
        </p:nvSpPr>
        <p:spPr>
          <a:xfrm>
            <a:off x="5318478" y="5264232"/>
            <a:ext cx="3355406" cy="1107996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de-DE" smtClean="0">
                <a:solidFill>
                  <a:srgbClr val="FF0000"/>
                </a:solidFill>
              </a:rPr>
              <a:t>O</a:t>
            </a:r>
            <a:r>
              <a:rPr lang="de-DE" smtClean="0"/>
              <a:t>bservation (real data):</a:t>
            </a:r>
          </a:p>
          <a:p>
            <a:pPr algn="just"/>
            <a:r>
              <a:rPr lang="de-DE" smtClean="0"/>
              <a:t>99.99% of all clusters</a:t>
            </a:r>
          </a:p>
          <a:p>
            <a:pPr algn="just"/>
            <a:r>
              <a:rPr lang="de-DE" smtClean="0"/>
              <a:t>are successfully encoded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1498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3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Possible cluster encoding (Q. Li)</a:t>
            </a:r>
            <a:endParaRPr lang="en-US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M. Deveaux</a:t>
            </a: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0BE5BE1-4896-4BF5-9D8F-B3A166AB6A5A}" type="slidenum">
              <a:rPr lang="de-DE" smtClean="0"/>
              <a:pPr>
                <a:defRPr/>
              </a:pPr>
              <a:t>21</a:t>
            </a:fld>
            <a:endParaRPr lang="de-DE"/>
          </a:p>
        </p:txBody>
      </p:sp>
      <p:graphicFrame>
        <p:nvGraphicFramePr>
          <p:cNvPr id="5" name="Group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4259856"/>
              </p:ext>
            </p:extLst>
          </p:nvPr>
        </p:nvGraphicFramePr>
        <p:xfrm>
          <a:off x="1507193" y="1711511"/>
          <a:ext cx="6865837" cy="1088213"/>
        </p:xfrm>
        <a:graphic>
          <a:graphicData uri="http://schemas.openxmlformats.org/drawingml/2006/table">
            <a:tbl>
              <a:tblPr/>
              <a:tblGrid>
                <a:gridCol w="513452"/>
                <a:gridCol w="640756"/>
                <a:gridCol w="449802"/>
                <a:gridCol w="577103"/>
                <a:gridCol w="834537"/>
                <a:gridCol w="578518"/>
                <a:gridCol w="577103"/>
                <a:gridCol w="1475292"/>
                <a:gridCol w="578518"/>
                <a:gridCol w="640756"/>
              </a:tblGrid>
              <a:tr h="406187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93000"/>
                        </a:lnSpc>
                        <a:spcBef>
                          <a:spcPts val="45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6" charset="0"/>
                          <a:ea typeface="宋体" charset="-122"/>
                        </a:rPr>
                        <a:t>0</a:t>
                      </a:r>
                    </a:p>
                  </a:txBody>
                  <a:tcPr marL="90000" marR="90000" marT="62676" marB="46800" horzOverflow="overflow">
                    <a:lnL w="68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8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93000"/>
                        </a:lnSpc>
                        <a:spcBef>
                          <a:spcPts val="45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6" charset="0"/>
                          <a:ea typeface="宋体" charset="-122"/>
                        </a:rPr>
                        <a:t>…</a:t>
                      </a:r>
                    </a:p>
                  </a:txBody>
                  <a:tcPr marL="90000" marR="90000" marT="62676" marB="46800" horzOverflow="overflow">
                    <a:lnL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8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93000"/>
                        </a:lnSpc>
                        <a:spcBef>
                          <a:spcPts val="45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6" charset="0"/>
                          <a:ea typeface="宋体" charset="-122"/>
                        </a:rPr>
                        <a:t>9</a:t>
                      </a:r>
                    </a:p>
                  </a:txBody>
                  <a:tcPr marL="90000" marR="90000" marT="62676" marB="46800" horzOverflow="overflow">
                    <a:lnL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8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93000"/>
                        </a:lnSpc>
                        <a:spcBef>
                          <a:spcPts val="45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6" charset="0"/>
                          <a:ea typeface="宋体" charset="-122"/>
                        </a:rPr>
                        <a:t>10</a:t>
                      </a:r>
                    </a:p>
                  </a:txBody>
                  <a:tcPr marL="90000" marR="90000" marT="62676" marB="46800" horzOverflow="overflow">
                    <a:lnL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8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93000"/>
                        </a:lnSpc>
                        <a:spcBef>
                          <a:spcPts val="45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6" charset="0"/>
                          <a:ea typeface="宋体" charset="-122"/>
                        </a:rPr>
                        <a:t>…</a:t>
                      </a:r>
                    </a:p>
                  </a:txBody>
                  <a:tcPr marL="90000" marR="90000" marT="62676" marB="46800" horzOverflow="overflow">
                    <a:lnL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8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93000"/>
                        </a:lnSpc>
                        <a:spcBef>
                          <a:spcPts val="45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6" charset="0"/>
                          <a:ea typeface="宋体" charset="-122"/>
                        </a:rPr>
                        <a:t>20</a:t>
                      </a:r>
                    </a:p>
                  </a:txBody>
                  <a:tcPr marL="90000" marR="90000" marT="62676" marB="46800" horzOverflow="overflow">
                    <a:lnL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8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93000"/>
                        </a:lnSpc>
                        <a:spcBef>
                          <a:spcPts val="45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6" charset="0"/>
                          <a:ea typeface="宋体" charset="-122"/>
                        </a:rPr>
                        <a:t>21</a:t>
                      </a:r>
                    </a:p>
                  </a:txBody>
                  <a:tcPr marL="90000" marR="90000" marT="62676" marB="46800" horzOverflow="overflow">
                    <a:lnL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8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93000"/>
                        </a:lnSpc>
                        <a:spcBef>
                          <a:spcPts val="45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6" charset="0"/>
                          <a:ea typeface="宋体" charset="-122"/>
                        </a:rPr>
                        <a:t>…</a:t>
                      </a:r>
                    </a:p>
                  </a:txBody>
                  <a:tcPr marL="90000" marR="90000" marT="62676" marB="46800" horzOverflow="overflow">
                    <a:lnL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8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93000"/>
                        </a:lnSpc>
                        <a:spcBef>
                          <a:spcPts val="45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6" charset="0"/>
                          <a:ea typeface="宋体" charset="-122"/>
                        </a:rPr>
                        <a:t>30</a:t>
                      </a:r>
                    </a:p>
                  </a:txBody>
                  <a:tcPr marL="90000" marR="90000" marT="62676" marB="46800" horzOverflow="overflow">
                    <a:lnL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8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93000"/>
                        </a:lnSpc>
                        <a:spcBef>
                          <a:spcPts val="45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6" charset="0"/>
                          <a:ea typeface="宋体" charset="-122"/>
                        </a:rPr>
                        <a:t>31</a:t>
                      </a:r>
                    </a:p>
                  </a:txBody>
                  <a:tcPr marL="90000" marR="90000" marT="62676" marB="46800" horzOverflow="overflow">
                    <a:lnL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8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8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5791">
                <a:tc gridSpan="3"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93000"/>
                        </a:lnSpc>
                        <a:spcBef>
                          <a:spcPts val="45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6" charset="0"/>
                          <a:ea typeface="宋体" charset="-122"/>
                        </a:rPr>
                        <a:t>Bit(0-9)</a:t>
                      </a:r>
                    </a:p>
                  </a:txBody>
                  <a:tcPr marL="90000" marR="90000" marT="62676" marB="46800" horzOverflow="overflow">
                    <a:lnL w="68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93000"/>
                        </a:lnSpc>
                        <a:spcBef>
                          <a:spcPts val="45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6" charset="0"/>
                          <a:ea typeface="宋体" charset="-122"/>
                        </a:rPr>
                        <a:t>Bit(0-10)</a:t>
                      </a:r>
                    </a:p>
                  </a:txBody>
                  <a:tcPr marL="90000" marR="90000" marT="62676" marB="46800" horzOverflow="overflow">
                    <a:lnL>
                      <a:noFill/>
                    </a:lnL>
                    <a:lnR>
                      <a:noFill/>
                    </a:lnR>
                    <a:lnT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93000"/>
                        </a:lnSpc>
                        <a:spcBef>
                          <a:spcPts val="45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6" charset="0"/>
                          <a:ea typeface="宋体" charset="-122"/>
                        </a:rPr>
                        <a:t>Bit(0-9)</a:t>
                      </a:r>
                    </a:p>
                  </a:txBody>
                  <a:tcPr marL="90000" marR="90000" marT="62676" marB="46800" horzOverflow="overflow">
                    <a:lnL>
                      <a:noFill/>
                    </a:lnL>
                    <a:lnR>
                      <a:noFill/>
                    </a:lnR>
                    <a:lnT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93000"/>
                        </a:lnSpc>
                        <a:spcBef>
                          <a:spcPts val="45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6" charset="0"/>
                          <a:ea typeface="宋体" charset="-122"/>
                        </a:rPr>
                        <a:t>Bit0</a:t>
                      </a:r>
                    </a:p>
                  </a:txBody>
                  <a:tcPr marL="90000" marR="90000" marT="62676" marB="46800" horzOverflow="overflow">
                    <a:lnL>
                      <a:noFill/>
                    </a:lnL>
                    <a:lnR w="68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</a:tr>
              <a:tr h="304344">
                <a:tc gridSpan="3"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93000"/>
                        </a:lnSpc>
                        <a:spcBef>
                          <a:spcPts val="45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6" charset="0"/>
                          <a:ea typeface="宋体" charset="-122"/>
                        </a:rPr>
                        <a:t>Row Address</a:t>
                      </a:r>
                    </a:p>
                  </a:txBody>
                  <a:tcPr marL="90000" marR="90000" marT="62676" marB="46800" horzOverflow="overflow">
                    <a:lnL w="68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8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93000"/>
                        </a:lnSpc>
                        <a:spcBef>
                          <a:spcPts val="45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6" charset="0"/>
                          <a:ea typeface="宋体" charset="-122"/>
                        </a:rPr>
                        <a:t>Column Address</a:t>
                      </a:r>
                    </a:p>
                  </a:txBody>
                  <a:tcPr marL="90000" marR="90000" marT="62676" marB="46800" horzOverflow="overflow">
                    <a:lnL>
                      <a:noFill/>
                    </a:lnL>
                    <a:lnR>
                      <a:noFill/>
                    </a:lnR>
                    <a:lnT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8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93000"/>
                        </a:lnSpc>
                        <a:spcBef>
                          <a:spcPts val="45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6" charset="0"/>
                          <a:ea typeface="宋体" charset="-122"/>
                        </a:rPr>
                        <a:t>Index of the ShapeCode</a:t>
                      </a:r>
                    </a:p>
                  </a:txBody>
                  <a:tcPr marL="90000" marR="90000" marT="62676" marB="46800" horzOverflow="overflow">
                    <a:lnL>
                      <a:noFill/>
                    </a:lnL>
                    <a:lnR>
                      <a:noFill/>
                    </a:lnR>
                    <a:lnT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8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93000"/>
                        </a:lnSpc>
                        <a:spcBef>
                          <a:spcPts val="45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6" charset="0"/>
                          <a:ea typeface="宋体" charset="-122"/>
                        </a:rPr>
                        <a:t>OVF</a:t>
                      </a:r>
                    </a:p>
                  </a:txBody>
                  <a:tcPr marL="90000" marR="90000" marT="62676" marB="46800" horzOverflow="overflow">
                    <a:lnL>
                      <a:noFill/>
                    </a:lnL>
                    <a:lnR w="68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8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pSp>
        <p:nvGrpSpPr>
          <p:cNvPr id="15" name="Group 3"/>
          <p:cNvGrpSpPr>
            <a:grpSpLocks/>
          </p:cNvGrpSpPr>
          <p:nvPr/>
        </p:nvGrpSpPr>
        <p:grpSpPr bwMode="auto">
          <a:xfrm>
            <a:off x="1693388" y="655084"/>
            <a:ext cx="6318434" cy="791369"/>
            <a:chOff x="158" y="3021"/>
            <a:chExt cx="5486" cy="680"/>
          </a:xfrm>
        </p:grpSpPr>
        <p:sp>
          <p:nvSpPr>
            <p:cNvPr id="16" name="AutoShape 4"/>
            <p:cNvSpPr>
              <a:spLocks noChangeArrowheads="1"/>
            </p:cNvSpPr>
            <p:nvPr/>
          </p:nvSpPr>
          <p:spPr bwMode="auto">
            <a:xfrm>
              <a:off x="158" y="3340"/>
              <a:ext cx="815" cy="361"/>
            </a:xfrm>
            <a:prstGeom prst="leftRightArrow">
              <a:avLst>
                <a:gd name="adj1" fmla="val 100000"/>
                <a:gd name="adj2" fmla="val 55782"/>
              </a:avLst>
            </a:prstGeom>
            <a:gradFill rotWithShape="0">
              <a:gsLst>
                <a:gs pos="0">
                  <a:srgbClr val="005D45"/>
                </a:gs>
                <a:gs pos="100000">
                  <a:srgbClr val="00CC99"/>
                </a:gs>
              </a:gsLst>
              <a:lin ang="5400000" scaled="1"/>
            </a:gra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00000"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kumimoji="0" lang="en-US" sz="1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宋体" charset="-122"/>
                </a:rPr>
                <a:t>Header</a:t>
              </a:r>
            </a:p>
          </p:txBody>
        </p:sp>
        <p:sp>
          <p:nvSpPr>
            <p:cNvPr id="17" name="AutoShape 5"/>
            <p:cNvSpPr>
              <a:spLocks noChangeArrowheads="1"/>
            </p:cNvSpPr>
            <p:nvPr/>
          </p:nvSpPr>
          <p:spPr bwMode="auto">
            <a:xfrm>
              <a:off x="974" y="3339"/>
              <a:ext cx="906" cy="361"/>
            </a:xfrm>
            <a:prstGeom prst="leftRightArrow">
              <a:avLst>
                <a:gd name="adj1" fmla="val 100000"/>
                <a:gd name="adj2" fmla="val 62010"/>
              </a:avLst>
            </a:prstGeom>
            <a:gradFill rotWithShape="0">
              <a:gsLst>
                <a:gs pos="0">
                  <a:srgbClr val="005D45"/>
                </a:gs>
                <a:gs pos="100000">
                  <a:srgbClr val="00CC99"/>
                </a:gs>
              </a:gsLst>
              <a:lin ang="5400000" scaled="1"/>
            </a:gra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00000"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kumimoji="0" lang="en-US" sz="1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宋体" charset="-122"/>
                </a:rPr>
                <a:t>Framecpt</a:t>
              </a:r>
            </a:p>
          </p:txBody>
        </p:sp>
        <p:sp>
          <p:nvSpPr>
            <p:cNvPr id="18" name="AutoShape 6"/>
            <p:cNvSpPr>
              <a:spLocks noChangeArrowheads="1"/>
            </p:cNvSpPr>
            <p:nvPr/>
          </p:nvSpPr>
          <p:spPr bwMode="auto">
            <a:xfrm>
              <a:off x="1881" y="3339"/>
              <a:ext cx="906" cy="362"/>
            </a:xfrm>
            <a:prstGeom prst="leftRightArrow">
              <a:avLst>
                <a:gd name="adj1" fmla="val 100000"/>
                <a:gd name="adj2" fmla="val 61839"/>
              </a:avLst>
            </a:prstGeom>
            <a:gradFill rotWithShape="0">
              <a:gsLst>
                <a:gs pos="0">
                  <a:srgbClr val="005D45"/>
                </a:gs>
                <a:gs pos="100000">
                  <a:srgbClr val="00CC99"/>
                </a:gs>
              </a:gsLst>
              <a:lin ang="5400000" scaled="1"/>
            </a:gra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00000"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kumimoji="0" lang="en-US" sz="1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宋体" charset="-122"/>
                </a:rPr>
                <a:t>ClusterNum</a:t>
              </a:r>
            </a:p>
          </p:txBody>
        </p:sp>
        <p:sp>
          <p:nvSpPr>
            <p:cNvPr id="19" name="AutoShape 7"/>
            <p:cNvSpPr>
              <a:spLocks noChangeArrowheads="1"/>
            </p:cNvSpPr>
            <p:nvPr/>
          </p:nvSpPr>
          <p:spPr bwMode="auto">
            <a:xfrm>
              <a:off x="4829" y="3339"/>
              <a:ext cx="815" cy="362"/>
            </a:xfrm>
            <a:prstGeom prst="leftRightArrow">
              <a:avLst>
                <a:gd name="adj1" fmla="val 100000"/>
                <a:gd name="adj2" fmla="val 55628"/>
              </a:avLst>
            </a:prstGeom>
            <a:gradFill rotWithShape="0">
              <a:gsLst>
                <a:gs pos="0">
                  <a:srgbClr val="005D45"/>
                </a:gs>
                <a:gs pos="100000">
                  <a:srgbClr val="00CC99"/>
                </a:gs>
              </a:gsLst>
              <a:lin ang="5400000" scaled="1"/>
            </a:gra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00000"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kumimoji="0" lang="en-US" sz="1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宋体" charset="-122"/>
                </a:rPr>
                <a:t>Trailer</a:t>
              </a:r>
            </a:p>
          </p:txBody>
        </p:sp>
        <p:sp>
          <p:nvSpPr>
            <p:cNvPr id="20" name="AutoShape 8"/>
            <p:cNvSpPr>
              <a:spLocks noChangeArrowheads="1"/>
            </p:cNvSpPr>
            <p:nvPr/>
          </p:nvSpPr>
          <p:spPr bwMode="auto">
            <a:xfrm>
              <a:off x="2788" y="3339"/>
              <a:ext cx="861" cy="362"/>
            </a:xfrm>
            <a:prstGeom prst="leftRightArrow">
              <a:avLst>
                <a:gd name="adj1" fmla="val 100000"/>
                <a:gd name="adj2" fmla="val 58768"/>
              </a:avLst>
            </a:prstGeom>
            <a:gradFill rotWithShape="0">
              <a:gsLst>
                <a:gs pos="0">
                  <a:srgbClr val="005D45"/>
                </a:gs>
                <a:gs pos="100000">
                  <a:srgbClr val="00CC99"/>
                </a:gs>
              </a:gsLst>
              <a:lin ang="5400000" scaled="1"/>
            </a:gra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00000"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kumimoji="0" lang="en-US" sz="1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宋体" charset="-122"/>
                </a:rPr>
                <a:t>Cluster1</a:t>
              </a:r>
            </a:p>
          </p:txBody>
        </p:sp>
        <p:sp>
          <p:nvSpPr>
            <p:cNvPr id="21" name="AutoShape 9"/>
            <p:cNvSpPr>
              <a:spLocks noChangeArrowheads="1"/>
            </p:cNvSpPr>
            <p:nvPr/>
          </p:nvSpPr>
          <p:spPr bwMode="auto">
            <a:xfrm>
              <a:off x="4013" y="3339"/>
              <a:ext cx="815" cy="362"/>
            </a:xfrm>
            <a:prstGeom prst="leftRightArrow">
              <a:avLst>
                <a:gd name="adj1" fmla="val 100000"/>
                <a:gd name="adj2" fmla="val 55628"/>
              </a:avLst>
            </a:prstGeom>
            <a:gradFill rotWithShape="0">
              <a:gsLst>
                <a:gs pos="0">
                  <a:srgbClr val="005D45"/>
                </a:gs>
                <a:gs pos="100000">
                  <a:srgbClr val="00CC99"/>
                </a:gs>
              </a:gsLst>
              <a:lin ang="5400000" scaled="1"/>
            </a:gra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00000"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kumimoji="0" lang="en-US" sz="1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宋体" charset="-122"/>
                </a:rPr>
                <a:t>ClusterN</a:t>
              </a:r>
            </a:p>
          </p:txBody>
        </p:sp>
        <p:cxnSp>
          <p:nvCxnSpPr>
            <p:cNvPr id="22" name="AutoShape 10"/>
            <p:cNvCxnSpPr>
              <a:cxnSpLocks noChangeShapeType="1"/>
              <a:stCxn id="20" idx="3"/>
              <a:endCxn id="21" idx="1"/>
            </p:cNvCxnSpPr>
            <p:nvPr/>
          </p:nvCxnSpPr>
          <p:spPr bwMode="auto">
            <a:xfrm>
              <a:off x="3650" y="3520"/>
              <a:ext cx="362" cy="0"/>
            </a:xfrm>
            <a:prstGeom prst="straightConnector1">
              <a:avLst/>
            </a:prstGeom>
            <a:noFill/>
            <a:ln w="44280">
              <a:solidFill>
                <a:srgbClr val="000000"/>
              </a:solidFill>
              <a:prstDash val="sysDot"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23" name="Text Box 11"/>
            <p:cNvSpPr txBox="1">
              <a:spLocks noChangeArrowheads="1"/>
            </p:cNvSpPr>
            <p:nvPr/>
          </p:nvSpPr>
          <p:spPr bwMode="auto">
            <a:xfrm>
              <a:off x="4264" y="3021"/>
              <a:ext cx="1182" cy="266"/>
            </a:xfrm>
            <a:prstGeom prst="rect">
              <a:avLst/>
            </a:prstGeom>
            <a:solidFill>
              <a:srgbClr val="80808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宋体" charset="-122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宋体" charset="-122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宋体" charset="-122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宋体" charset="-122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宋体" charset="-122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宋体" charset="-122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宋体" charset="-122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宋体" charset="-122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宋体" charset="-122"/>
                </a:defRPr>
              </a:lvl9pPr>
            </a:lstStyle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00000"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宋体" charset="-122"/>
                </a:rPr>
                <a:t>N=ClusterNum</a:t>
              </a:r>
            </a:p>
          </p:txBody>
        </p:sp>
      </p:grpSp>
      <p:sp>
        <p:nvSpPr>
          <p:cNvPr id="24" name="Geschweifte Klammer links 23"/>
          <p:cNvSpPr/>
          <p:nvPr/>
        </p:nvSpPr>
        <p:spPr>
          <a:xfrm rot="5400000">
            <a:off x="4827333" y="-1853669"/>
            <a:ext cx="209414" cy="6912768"/>
          </a:xfrm>
          <a:prstGeom prst="leftBrace">
            <a:avLst>
              <a:gd name="adj1" fmla="val 8333"/>
              <a:gd name="adj2" fmla="val 45122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1490" name="Picture 2" descr="C:\Users\deveaux\Contact To Laptop\Vortraege\2013\CHEP2013\Qiyan\Paper\dataReduce.gif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6512" y="2852936"/>
            <a:ext cx="5375382" cy="3964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feld 24"/>
          <p:cNvSpPr txBox="1"/>
          <p:nvPr/>
        </p:nvSpPr>
        <p:spPr>
          <a:xfrm>
            <a:off x="2283310" y="4365104"/>
            <a:ext cx="2481770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1400" smtClean="0"/>
              <a:t>Real data: </a:t>
            </a:r>
          </a:p>
          <a:p>
            <a:r>
              <a:rPr lang="de-DE" sz="1400" smtClean="0"/>
              <a:t>MVD prototype@CERN SPS</a:t>
            </a:r>
          </a:p>
        </p:txBody>
      </p:sp>
      <p:sp>
        <p:nvSpPr>
          <p:cNvPr id="26" name="Textfeld 25"/>
          <p:cNvSpPr txBox="1"/>
          <p:nvPr/>
        </p:nvSpPr>
        <p:spPr>
          <a:xfrm>
            <a:off x="5218281" y="3850118"/>
            <a:ext cx="3528391" cy="196977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de-DE" smtClean="0">
                <a:solidFill>
                  <a:srgbClr val="FF0000"/>
                </a:solidFill>
              </a:rPr>
              <a:t>R</a:t>
            </a:r>
            <a:r>
              <a:rPr lang="de-DE" smtClean="0"/>
              <a:t>esult: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smtClean="0"/>
              <a:t>Encode cluster in 32bit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smtClean="0"/>
              <a:t>Grouping done on FPGA (implementation ongoing)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smtClean="0"/>
              <a:t>Data reduction: Factor 2 (SPS beam test data)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171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1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Beam test of the MVD-prototype</a:t>
            </a:r>
            <a:endParaRPr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2298B24-29AC-464F-B886-34241378A982}" type="slidenum">
              <a:rPr lang="de-DE" smtClean="0"/>
              <a:pPr>
                <a:defRPr/>
              </a:pPr>
              <a:t>22</a:t>
            </a:fld>
            <a:endParaRPr lang="de-DE"/>
          </a:p>
        </p:txBody>
      </p:sp>
      <p:sp>
        <p:nvSpPr>
          <p:cNvPr id="13" name="Fußzeilenplatzhalter 3"/>
          <p:cNvSpPr>
            <a:spLocks noGrp="1"/>
          </p:cNvSpPr>
          <p:nvPr>
            <p:ph type="ftr" sz="quarter" idx="10"/>
          </p:nvPr>
        </p:nvSpPr>
        <p:spPr>
          <a:xfrm>
            <a:off x="1258888" y="6621463"/>
            <a:ext cx="6769100" cy="236537"/>
          </a:xfrm>
        </p:spPr>
        <p:txBody>
          <a:bodyPr/>
          <a:lstStyle/>
          <a:p>
            <a:pPr>
              <a:defRPr/>
            </a:pPr>
            <a:r>
              <a:rPr lang="de-DE" smtClean="0"/>
              <a:t>M. Deveaux</a:t>
            </a:r>
            <a:endParaRPr lang="de-DE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620689"/>
            <a:ext cx="2952328" cy="2002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784992"/>
            <a:ext cx="5495925" cy="367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feld 11"/>
          <p:cNvSpPr txBox="1"/>
          <p:nvPr/>
        </p:nvSpPr>
        <p:spPr>
          <a:xfrm>
            <a:off x="1814252" y="5217660"/>
            <a:ext cx="5301451" cy="769441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rgbClr val="FF0000"/>
                </a:solidFill>
              </a:rPr>
              <a:t>A</a:t>
            </a:r>
            <a:r>
              <a:rPr lang="en-US" smtClean="0"/>
              <a:t>fter fine analysis: Nominal resolution of </a:t>
            </a:r>
          </a:p>
          <a:p>
            <a:r>
              <a:rPr lang="en-US" smtClean="0"/>
              <a:t>MIMOSA-26AHR (3.5µm) reproduced.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297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780"/>
    </mc:Choice>
    <mc:Fallback xmlns="">
      <p:transition spd="slow" advTm="23780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Refined results on the prototype</a:t>
            </a:r>
            <a:endParaRPr lang="en-US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M. Deveaux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2298B24-29AC-464F-B886-34241378A982}" type="slidenum">
              <a:rPr lang="de-DE" smtClean="0"/>
              <a:pPr>
                <a:defRPr/>
              </a:pPr>
              <a:t>23</a:t>
            </a:fld>
            <a:endParaRPr lang="de-DE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1" y="764704"/>
            <a:ext cx="4867274" cy="3457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feld 5"/>
          <p:cNvSpPr txBox="1"/>
          <p:nvPr/>
        </p:nvSpPr>
        <p:spPr>
          <a:xfrm>
            <a:off x="5118795" y="980728"/>
            <a:ext cx="4018955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>
                <a:solidFill>
                  <a:srgbClr val="FF0000"/>
                </a:solidFill>
              </a:rPr>
              <a:t>O</a:t>
            </a:r>
            <a:r>
              <a:rPr lang="en-US" smtClean="0"/>
              <a:t>bservation:</a:t>
            </a:r>
          </a:p>
          <a:p>
            <a:endParaRPr lang="en-US"/>
          </a:p>
          <a:p>
            <a:r>
              <a:rPr lang="en-US" smtClean="0"/>
              <a:t>Background is generated by</a:t>
            </a:r>
          </a:p>
          <a:p>
            <a:r>
              <a:rPr lang="en-US" smtClean="0"/>
              <a:t>very limited number of noisy</a:t>
            </a:r>
          </a:p>
          <a:p>
            <a:r>
              <a:rPr lang="en-US" smtClean="0"/>
              <a:t>pixels.</a:t>
            </a:r>
            <a:endParaRPr lang="en-US"/>
          </a:p>
        </p:txBody>
      </p:sp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4188345"/>
            <a:ext cx="4608512" cy="2504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feld 8"/>
          <p:cNvSpPr txBox="1"/>
          <p:nvPr/>
        </p:nvSpPr>
        <p:spPr>
          <a:xfrm>
            <a:off x="5086772" y="4293096"/>
            <a:ext cx="4018955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>
                <a:solidFill>
                  <a:srgbClr val="FF0000"/>
                </a:solidFill>
              </a:rPr>
              <a:t>O</a:t>
            </a:r>
            <a:r>
              <a:rPr lang="en-US" smtClean="0"/>
              <a:t>bservation:</a:t>
            </a:r>
          </a:p>
          <a:p>
            <a:endParaRPr lang="en-US"/>
          </a:p>
          <a:p>
            <a:r>
              <a:rPr lang="en-US" smtClean="0"/>
              <a:t>Device under test moved…</a:t>
            </a:r>
          </a:p>
          <a:p>
            <a:r>
              <a:rPr lang="en-US" smtClean="0"/>
              <a:t>…with 3nm / min… </a:t>
            </a:r>
          </a:p>
          <a:p>
            <a:r>
              <a:rPr lang="en-US" smtClean="0"/>
              <a:t>     …(30 atom layers/min)…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917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29125" y="3284984"/>
            <a:ext cx="4714875" cy="309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 word on integration</a:t>
            </a:r>
            <a:endParaRPr lang="en-US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M. Deveaux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B7052C-29CB-4271-92C8-FE0E24A0F7F6}" type="slidenum">
              <a:rPr lang="de-DE" smtClean="0"/>
              <a:pPr>
                <a:defRPr/>
              </a:pPr>
              <a:t>24</a:t>
            </a:fld>
            <a:endParaRPr lang="de-DE"/>
          </a:p>
        </p:txBody>
      </p:sp>
      <p:sp>
        <p:nvSpPr>
          <p:cNvPr id="6" name="Abgerundete rechteckige Legende 5"/>
          <p:cNvSpPr/>
          <p:nvPr/>
        </p:nvSpPr>
        <p:spPr>
          <a:xfrm>
            <a:off x="179512" y="2492896"/>
            <a:ext cx="3960440" cy="4176464"/>
          </a:xfrm>
          <a:prstGeom prst="wedgeRoundRectCallout">
            <a:avLst>
              <a:gd name="adj1" fmla="val 72255"/>
              <a:gd name="adj2" fmla="val 10189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smtClean="0">
              <a:solidFill>
                <a:srgbClr val="FF0000"/>
              </a:solidFill>
            </a:endParaRPr>
          </a:p>
          <a:p>
            <a:pPr algn="ctr"/>
            <a:r>
              <a:rPr lang="en-US" sz="2400" smtClean="0">
                <a:solidFill>
                  <a:srgbClr val="FF0000"/>
                </a:solidFill>
              </a:rPr>
              <a:t>T</a:t>
            </a:r>
            <a:r>
              <a:rPr lang="en-US" sz="2400" smtClean="0">
                <a:solidFill>
                  <a:schemeClr val="tx1"/>
                </a:solidFill>
              </a:rPr>
              <a:t>he CBM – MVD should</a:t>
            </a:r>
          </a:p>
          <a:p>
            <a:pPr algn="ctr"/>
            <a:endParaRPr lang="en-US" sz="2000">
              <a:solidFill>
                <a:schemeClr val="tx1"/>
              </a:solidFill>
            </a:endParaRPr>
          </a:p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000" smtClean="0">
                <a:solidFill>
                  <a:schemeClr val="tx1"/>
                </a:solidFill>
              </a:rPr>
              <a:t>Have 3-4 layers</a:t>
            </a:r>
          </a:p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000" smtClean="0">
                <a:solidFill>
                  <a:schemeClr val="tx1"/>
                </a:solidFill>
              </a:rPr>
              <a:t>~0.3% X</a:t>
            </a:r>
            <a:r>
              <a:rPr lang="en-US" sz="2000" baseline="-25000" smtClean="0">
                <a:solidFill>
                  <a:schemeClr val="tx1"/>
                </a:solidFill>
              </a:rPr>
              <a:t>0</a:t>
            </a:r>
            <a:r>
              <a:rPr lang="en-US" sz="2000">
                <a:solidFill>
                  <a:schemeClr val="tx1"/>
                </a:solidFill>
              </a:rPr>
              <a:t> </a:t>
            </a:r>
            <a:r>
              <a:rPr lang="en-US" sz="2000" smtClean="0">
                <a:solidFill>
                  <a:schemeClr val="tx1"/>
                </a:solidFill>
              </a:rPr>
              <a:t>(first station)</a:t>
            </a:r>
          </a:p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000" smtClean="0">
                <a:solidFill>
                  <a:schemeClr val="tx1"/>
                </a:solidFill>
              </a:rPr>
              <a:t>~0.5% X</a:t>
            </a:r>
            <a:r>
              <a:rPr lang="en-US" sz="2000" baseline="-25000" smtClean="0">
                <a:solidFill>
                  <a:schemeClr val="tx1"/>
                </a:solidFill>
              </a:rPr>
              <a:t>0</a:t>
            </a:r>
            <a:r>
              <a:rPr lang="en-US" sz="2000" smtClean="0">
                <a:solidFill>
                  <a:schemeClr val="tx1"/>
                </a:solidFill>
              </a:rPr>
              <a:t> (other stations)</a:t>
            </a:r>
          </a:p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000" smtClean="0">
                <a:solidFill>
                  <a:schemeClr val="tx1"/>
                </a:solidFill>
              </a:rPr>
              <a:t>Operate in target vacuum</a:t>
            </a:r>
          </a:p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000" smtClean="0">
                <a:solidFill>
                  <a:schemeClr val="tx1"/>
                </a:solidFill>
              </a:rPr>
              <a:t>Cooling &lt;1 W/cm²</a:t>
            </a:r>
            <a:endParaRPr lang="en-US" sz="2000">
              <a:solidFill>
                <a:schemeClr val="tx1"/>
              </a:solidFill>
            </a:endParaRPr>
          </a:p>
        </p:txBody>
      </p:sp>
      <p:grpSp>
        <p:nvGrpSpPr>
          <p:cNvPr id="12" name="Gruppieren 11"/>
          <p:cNvGrpSpPr/>
          <p:nvPr/>
        </p:nvGrpSpPr>
        <p:grpSpPr>
          <a:xfrm>
            <a:off x="662492" y="659958"/>
            <a:ext cx="8352928" cy="1640218"/>
            <a:chOff x="9684568" y="708662"/>
            <a:chExt cx="7128792" cy="1640218"/>
          </a:xfrm>
        </p:grpSpPr>
        <p:sp>
          <p:nvSpPr>
            <p:cNvPr id="10" name="Abgerundete rechteckige Legende 9"/>
            <p:cNvSpPr/>
            <p:nvPr/>
          </p:nvSpPr>
          <p:spPr>
            <a:xfrm>
              <a:off x="9684568" y="708662"/>
              <a:ext cx="7128792" cy="1640218"/>
            </a:xfrm>
            <a:prstGeom prst="wedgeRoundRectCallout">
              <a:avLst>
                <a:gd name="adj1" fmla="val 13816"/>
                <a:gd name="adj2" fmla="val 153001"/>
                <a:gd name="adj3" fmla="val 16667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5" name="Gruppieren 14"/>
            <p:cNvGrpSpPr/>
            <p:nvPr/>
          </p:nvGrpSpPr>
          <p:grpSpPr>
            <a:xfrm>
              <a:off x="9684568" y="708662"/>
              <a:ext cx="7017246" cy="1604214"/>
              <a:chOff x="-540568" y="4575717"/>
              <a:chExt cx="10039976" cy="1758193"/>
            </a:xfrm>
          </p:grpSpPr>
          <p:pic>
            <p:nvPicPr>
              <p:cNvPr id="16" name="Picture 2" descr="C:\Users\mkoziel_not\Desktop\CBM_Indaia\M26_thinned_pictures\M26_bent.JPG"/>
              <p:cNvPicPr>
                <a:picLocks noChangeAspect="1" noChangeArrowheads="1"/>
              </p:cNvPicPr>
              <p:nvPr/>
            </p:nvPicPr>
            <p:blipFill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t="5473"/>
              <a:stretch/>
            </p:blipFill>
            <p:spPr bwMode="auto">
              <a:xfrm>
                <a:off x="-540568" y="4575717"/>
                <a:ext cx="10039976" cy="1758193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7" name="Textfeld 16"/>
              <p:cNvSpPr txBox="1"/>
              <p:nvPr/>
            </p:nvSpPr>
            <p:spPr>
              <a:xfrm>
                <a:off x="4854234" y="5757335"/>
                <a:ext cx="4130335" cy="384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l-PL" sz="2000" b="1" dirty="0" smtClean="0">
                    <a:solidFill>
                      <a:schemeClr val="bg1"/>
                    </a:solidFill>
                  </a:rPr>
                  <a:t>Bending radius:  </a:t>
                </a:r>
                <a:r>
                  <a:rPr lang="pl-PL" sz="2000" b="1" dirty="0">
                    <a:solidFill>
                      <a:schemeClr val="bg1"/>
                    </a:solidFill>
                  </a:rPr>
                  <a:t>~</a:t>
                </a:r>
                <a:r>
                  <a:rPr lang="pl-PL" sz="2000" b="1" dirty="0" smtClean="0">
                    <a:solidFill>
                      <a:schemeClr val="bg1"/>
                    </a:solidFill>
                  </a:rPr>
                  <a:t>30 cm</a:t>
                </a:r>
                <a:endParaRPr lang="pl-PL" sz="20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8" name="Rechteck 17"/>
              <p:cNvSpPr/>
              <p:nvPr/>
            </p:nvSpPr>
            <p:spPr>
              <a:xfrm>
                <a:off x="526327" y="5795972"/>
                <a:ext cx="3699918" cy="384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pl-PL" sz="2000" b="1" dirty="0" smtClean="0">
                    <a:solidFill>
                      <a:schemeClr val="bg1"/>
                    </a:solidFill>
                    <a:latin typeface="+mn-lt"/>
                    <a:cs typeface="Arial" pitchFamily="34" charset="0"/>
                  </a:rPr>
                  <a:t>Size:  21.2 </a:t>
                </a:r>
                <a:r>
                  <a:rPr lang="pl-PL" sz="2000" b="1" dirty="0">
                    <a:solidFill>
                      <a:schemeClr val="bg1"/>
                    </a:solidFill>
                    <a:latin typeface="+mn-lt"/>
                    <a:cs typeface="Arial" pitchFamily="34" charset="0"/>
                  </a:rPr>
                  <a:t>x 10.6 mm</a:t>
                </a:r>
                <a:r>
                  <a:rPr lang="pl-PL" sz="2000" b="1" baseline="30000" dirty="0">
                    <a:solidFill>
                      <a:schemeClr val="bg1"/>
                    </a:solidFill>
                    <a:latin typeface="+mn-lt"/>
                    <a:cs typeface="Arial" pitchFamily="34" charset="0"/>
                  </a:rPr>
                  <a:t>2</a:t>
                </a:r>
                <a:endParaRPr lang="en-US" sz="2000" b="1" dirty="0">
                  <a:solidFill>
                    <a:schemeClr val="bg1"/>
                  </a:solidFill>
                  <a:latin typeface="+mn-lt"/>
                  <a:cs typeface="Arial" pitchFamily="34" charset="0"/>
                </a:endParaRPr>
              </a:p>
            </p:txBody>
          </p:sp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2538085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431"/>
    </mc:Choice>
    <mc:Fallback xmlns="">
      <p:transition spd="slow" advTm="82431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290" name="Oval 106"/>
          <p:cNvSpPr>
            <a:spLocks noChangeArrowheads="1"/>
          </p:cNvSpPr>
          <p:nvPr/>
        </p:nvSpPr>
        <p:spPr bwMode="auto">
          <a:xfrm>
            <a:off x="5292725" y="1558925"/>
            <a:ext cx="863600" cy="8636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3291" name="Oval 107"/>
          <p:cNvSpPr>
            <a:spLocks noChangeArrowheads="1"/>
          </p:cNvSpPr>
          <p:nvPr/>
        </p:nvSpPr>
        <p:spPr bwMode="auto">
          <a:xfrm>
            <a:off x="3132138" y="-531813"/>
            <a:ext cx="5111750" cy="5041901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84" name="Gruppieren 83"/>
          <p:cNvGrpSpPr>
            <a:grpSpLocks/>
          </p:cNvGrpSpPr>
          <p:nvPr/>
        </p:nvGrpSpPr>
        <p:grpSpPr bwMode="auto">
          <a:xfrm rot="5400000">
            <a:off x="2143125" y="1570038"/>
            <a:ext cx="3170238" cy="3097212"/>
            <a:chOff x="5219700" y="2420938"/>
            <a:chExt cx="3170238" cy="3097212"/>
          </a:xfrm>
        </p:grpSpPr>
        <p:grpSp>
          <p:nvGrpSpPr>
            <p:cNvPr id="13370" name="Group 33"/>
            <p:cNvGrpSpPr>
              <a:grpSpLocks/>
            </p:cNvGrpSpPr>
            <p:nvPr/>
          </p:nvGrpSpPr>
          <p:grpSpPr bwMode="auto">
            <a:xfrm>
              <a:off x="5364163" y="2565400"/>
              <a:ext cx="3025775" cy="1728788"/>
              <a:chOff x="2562" y="2432"/>
              <a:chExt cx="1906" cy="1089"/>
            </a:xfrm>
          </p:grpSpPr>
          <p:grpSp>
            <p:nvGrpSpPr>
              <p:cNvPr id="13387" name="Group 10"/>
              <p:cNvGrpSpPr>
                <a:grpSpLocks/>
              </p:cNvGrpSpPr>
              <p:nvPr/>
            </p:nvGrpSpPr>
            <p:grpSpPr bwMode="auto">
              <a:xfrm>
                <a:off x="2562" y="2977"/>
                <a:ext cx="1905" cy="544"/>
                <a:chOff x="295" y="255"/>
                <a:chExt cx="1134" cy="726"/>
              </a:xfrm>
            </p:grpSpPr>
            <p:sp>
              <p:nvSpPr>
                <p:cNvPr id="13392" name="Rectangle 11"/>
                <p:cNvSpPr>
                  <a:spLocks noChangeArrowheads="1"/>
                </p:cNvSpPr>
                <p:nvPr/>
              </p:nvSpPr>
              <p:spPr bwMode="auto">
                <a:xfrm>
                  <a:off x="295" y="709"/>
                  <a:ext cx="1134" cy="227"/>
                </a:xfrm>
                <a:prstGeom prst="rect">
                  <a:avLst/>
                </a:prstGeom>
                <a:solidFill>
                  <a:srgbClr val="C0C0C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sz="1800"/>
                    <a:t>Discri</a:t>
                  </a:r>
                </a:p>
              </p:txBody>
            </p:sp>
            <p:sp>
              <p:nvSpPr>
                <p:cNvPr id="13393" name="Rectangle 12"/>
                <p:cNvSpPr>
                  <a:spLocks noChangeArrowheads="1"/>
                </p:cNvSpPr>
                <p:nvPr/>
              </p:nvSpPr>
              <p:spPr bwMode="auto">
                <a:xfrm>
                  <a:off x="295" y="255"/>
                  <a:ext cx="1134" cy="454"/>
                </a:xfrm>
                <a:prstGeom prst="rect">
                  <a:avLst/>
                </a:prstGeom>
                <a:solidFill>
                  <a:srgbClr val="66FFFF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sz="1800"/>
                    <a:t>Sensor</a:t>
                  </a:r>
                </a:p>
              </p:txBody>
            </p:sp>
            <p:sp>
              <p:nvSpPr>
                <p:cNvPr id="13394" name="Rectangle 13"/>
                <p:cNvSpPr>
                  <a:spLocks noChangeArrowheads="1"/>
                </p:cNvSpPr>
                <p:nvPr/>
              </p:nvSpPr>
              <p:spPr bwMode="auto">
                <a:xfrm>
                  <a:off x="295" y="936"/>
                  <a:ext cx="1134" cy="45"/>
                </a:xfrm>
                <a:prstGeom prst="rect">
                  <a:avLst/>
                </a:prstGeom>
                <a:solidFill>
                  <a:schemeClr val="bg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13388" name="Group 10"/>
              <p:cNvGrpSpPr>
                <a:grpSpLocks/>
              </p:cNvGrpSpPr>
              <p:nvPr/>
            </p:nvGrpSpPr>
            <p:grpSpPr bwMode="auto">
              <a:xfrm rot="10800000">
                <a:off x="2562" y="2432"/>
                <a:ext cx="1906" cy="544"/>
                <a:chOff x="295" y="255"/>
                <a:chExt cx="1134" cy="726"/>
              </a:xfrm>
            </p:grpSpPr>
            <p:sp>
              <p:nvSpPr>
                <p:cNvPr id="13389" name="Rectangle 11"/>
                <p:cNvSpPr>
                  <a:spLocks noChangeArrowheads="1"/>
                </p:cNvSpPr>
                <p:nvPr/>
              </p:nvSpPr>
              <p:spPr bwMode="auto">
                <a:xfrm>
                  <a:off x="295" y="709"/>
                  <a:ext cx="1134" cy="227"/>
                </a:xfrm>
                <a:prstGeom prst="rect">
                  <a:avLst/>
                </a:prstGeom>
                <a:solidFill>
                  <a:srgbClr val="C0C0C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sz="1800"/>
                    <a:t>Discri</a:t>
                  </a:r>
                </a:p>
              </p:txBody>
            </p:sp>
            <p:sp>
              <p:nvSpPr>
                <p:cNvPr id="13390" name="Rectangle 12"/>
                <p:cNvSpPr>
                  <a:spLocks noChangeArrowheads="1"/>
                </p:cNvSpPr>
                <p:nvPr/>
              </p:nvSpPr>
              <p:spPr bwMode="auto">
                <a:xfrm>
                  <a:off x="295" y="255"/>
                  <a:ext cx="1134" cy="454"/>
                </a:xfrm>
                <a:prstGeom prst="rect">
                  <a:avLst/>
                </a:prstGeom>
                <a:solidFill>
                  <a:srgbClr val="66FFFF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sz="1800"/>
                    <a:t>Sensor</a:t>
                  </a:r>
                </a:p>
              </p:txBody>
            </p:sp>
            <p:sp>
              <p:nvSpPr>
                <p:cNvPr id="13391" name="Rectangle 13"/>
                <p:cNvSpPr>
                  <a:spLocks noChangeArrowheads="1"/>
                </p:cNvSpPr>
                <p:nvPr/>
              </p:nvSpPr>
              <p:spPr bwMode="auto">
                <a:xfrm>
                  <a:off x="295" y="936"/>
                  <a:ext cx="1134" cy="45"/>
                </a:xfrm>
                <a:prstGeom prst="rect">
                  <a:avLst/>
                </a:prstGeom>
                <a:solidFill>
                  <a:schemeClr val="bg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rot="10800000" wrap="none" anchor="ctr"/>
                <a:lstStyle/>
                <a:p>
                  <a:endParaRPr lang="en-US">
                    <a:latin typeface="Times New Roman" pitchFamily="18" charset="0"/>
                  </a:endParaRPr>
                </a:p>
              </p:txBody>
            </p:sp>
          </p:grpSp>
        </p:grpSp>
        <p:grpSp>
          <p:nvGrpSpPr>
            <p:cNvPr id="13371" name="Group 47"/>
            <p:cNvGrpSpPr>
              <a:grpSpLocks/>
            </p:cNvGrpSpPr>
            <p:nvPr/>
          </p:nvGrpSpPr>
          <p:grpSpPr bwMode="auto">
            <a:xfrm>
              <a:off x="5219700" y="3279775"/>
              <a:ext cx="3025775" cy="2238375"/>
              <a:chOff x="2562" y="2066"/>
              <a:chExt cx="1906" cy="1410"/>
            </a:xfrm>
          </p:grpSpPr>
          <p:sp>
            <p:nvSpPr>
              <p:cNvPr id="13385" name="Rectangle 46"/>
              <p:cNvSpPr>
                <a:spLocks noChangeArrowheads="1"/>
              </p:cNvSpPr>
              <p:nvPr/>
            </p:nvSpPr>
            <p:spPr bwMode="auto">
              <a:xfrm>
                <a:off x="2608" y="2115"/>
                <a:ext cx="1814" cy="1361"/>
              </a:xfrm>
              <a:prstGeom prst="rect">
                <a:avLst/>
              </a:prstGeom>
              <a:solidFill>
                <a:srgbClr val="FFCC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86" name="Rectangle 45"/>
              <p:cNvSpPr>
                <a:spLocks noChangeArrowheads="1"/>
              </p:cNvSpPr>
              <p:nvPr/>
            </p:nvSpPr>
            <p:spPr bwMode="auto">
              <a:xfrm rot="5400000">
                <a:off x="3422" y="1206"/>
                <a:ext cx="185" cy="1906"/>
              </a:xfrm>
              <a:prstGeom prst="rect">
                <a:avLst/>
              </a:prstGeom>
              <a:solidFill>
                <a:srgbClr val="FFCC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3372" name="Group 10"/>
            <p:cNvGrpSpPr>
              <a:grpSpLocks/>
            </p:cNvGrpSpPr>
            <p:nvPr/>
          </p:nvGrpSpPr>
          <p:grpSpPr bwMode="auto">
            <a:xfrm>
              <a:off x="5219700" y="2420938"/>
              <a:ext cx="3024188" cy="863600"/>
              <a:chOff x="295" y="255"/>
              <a:chExt cx="1134" cy="726"/>
            </a:xfrm>
          </p:grpSpPr>
          <p:sp>
            <p:nvSpPr>
              <p:cNvPr id="13382" name="Rectangle 11"/>
              <p:cNvSpPr>
                <a:spLocks noChangeArrowheads="1"/>
              </p:cNvSpPr>
              <p:nvPr/>
            </p:nvSpPr>
            <p:spPr bwMode="auto">
              <a:xfrm>
                <a:off x="295" y="709"/>
                <a:ext cx="1134" cy="227"/>
              </a:xfrm>
              <a:prstGeom prst="rect">
                <a:avLst/>
              </a:prstGeom>
              <a:solidFill>
                <a:srgbClr val="C0C0C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r>
                  <a:rPr lang="en-US" sz="1800"/>
                  <a:t>Discri</a:t>
                </a:r>
              </a:p>
            </p:txBody>
          </p:sp>
          <p:sp>
            <p:nvSpPr>
              <p:cNvPr id="13383" name="Rectangle 12"/>
              <p:cNvSpPr>
                <a:spLocks noChangeArrowheads="1"/>
              </p:cNvSpPr>
              <p:nvPr/>
            </p:nvSpPr>
            <p:spPr bwMode="auto">
              <a:xfrm>
                <a:off x="295" y="255"/>
                <a:ext cx="1134" cy="454"/>
              </a:xfrm>
              <a:prstGeom prst="rect">
                <a:avLst/>
              </a:prstGeom>
              <a:solidFill>
                <a:srgbClr val="66FF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r>
                  <a:rPr lang="en-US" sz="1800"/>
                  <a:t>Sensor</a:t>
                </a:r>
              </a:p>
            </p:txBody>
          </p:sp>
          <p:sp>
            <p:nvSpPr>
              <p:cNvPr id="13384" name="Rectangle 13"/>
              <p:cNvSpPr>
                <a:spLocks noChangeArrowheads="1"/>
              </p:cNvSpPr>
              <p:nvPr/>
            </p:nvSpPr>
            <p:spPr bwMode="auto">
              <a:xfrm>
                <a:off x="295" y="936"/>
                <a:ext cx="1134" cy="45"/>
              </a:xfrm>
              <a:prstGeom prst="rect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latin typeface="Times New Roman" pitchFamily="18" charset="0"/>
                </a:endParaRPr>
              </a:p>
            </p:txBody>
          </p:sp>
        </p:grpSp>
        <p:grpSp>
          <p:nvGrpSpPr>
            <p:cNvPr id="13373" name="Group 32"/>
            <p:cNvGrpSpPr>
              <a:grpSpLocks/>
            </p:cNvGrpSpPr>
            <p:nvPr/>
          </p:nvGrpSpPr>
          <p:grpSpPr bwMode="auto">
            <a:xfrm>
              <a:off x="5219700" y="3573463"/>
              <a:ext cx="3025775" cy="1728787"/>
              <a:chOff x="2562" y="2432"/>
              <a:chExt cx="1906" cy="1089"/>
            </a:xfrm>
          </p:grpSpPr>
          <p:grpSp>
            <p:nvGrpSpPr>
              <p:cNvPr id="13374" name="Group 10"/>
              <p:cNvGrpSpPr>
                <a:grpSpLocks/>
              </p:cNvGrpSpPr>
              <p:nvPr/>
            </p:nvGrpSpPr>
            <p:grpSpPr bwMode="auto">
              <a:xfrm>
                <a:off x="2562" y="2977"/>
                <a:ext cx="1905" cy="544"/>
                <a:chOff x="295" y="255"/>
                <a:chExt cx="1134" cy="726"/>
              </a:xfrm>
            </p:grpSpPr>
            <p:sp>
              <p:nvSpPr>
                <p:cNvPr id="13379" name="Rectangle 11"/>
                <p:cNvSpPr>
                  <a:spLocks noChangeArrowheads="1"/>
                </p:cNvSpPr>
                <p:nvPr/>
              </p:nvSpPr>
              <p:spPr bwMode="auto">
                <a:xfrm>
                  <a:off x="295" y="709"/>
                  <a:ext cx="1134" cy="227"/>
                </a:xfrm>
                <a:prstGeom prst="rect">
                  <a:avLst/>
                </a:prstGeom>
                <a:solidFill>
                  <a:srgbClr val="C0C0C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sz="1800"/>
                    <a:t>Discri</a:t>
                  </a:r>
                </a:p>
              </p:txBody>
            </p:sp>
            <p:sp>
              <p:nvSpPr>
                <p:cNvPr id="13380" name="Rectangle 12"/>
                <p:cNvSpPr>
                  <a:spLocks noChangeArrowheads="1"/>
                </p:cNvSpPr>
                <p:nvPr/>
              </p:nvSpPr>
              <p:spPr bwMode="auto">
                <a:xfrm>
                  <a:off x="295" y="255"/>
                  <a:ext cx="1134" cy="454"/>
                </a:xfrm>
                <a:prstGeom prst="rect">
                  <a:avLst/>
                </a:prstGeom>
                <a:solidFill>
                  <a:srgbClr val="66FFFF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sz="1800"/>
                    <a:t>Sensor</a:t>
                  </a:r>
                </a:p>
              </p:txBody>
            </p:sp>
            <p:sp>
              <p:nvSpPr>
                <p:cNvPr id="13381" name="Rectangle 13"/>
                <p:cNvSpPr>
                  <a:spLocks noChangeArrowheads="1"/>
                </p:cNvSpPr>
                <p:nvPr/>
              </p:nvSpPr>
              <p:spPr bwMode="auto">
                <a:xfrm>
                  <a:off x="295" y="936"/>
                  <a:ext cx="1134" cy="45"/>
                </a:xfrm>
                <a:prstGeom prst="rect">
                  <a:avLst/>
                </a:prstGeom>
                <a:solidFill>
                  <a:schemeClr val="bg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13375" name="Group 10"/>
              <p:cNvGrpSpPr>
                <a:grpSpLocks/>
              </p:cNvGrpSpPr>
              <p:nvPr/>
            </p:nvGrpSpPr>
            <p:grpSpPr bwMode="auto">
              <a:xfrm rot="10800000">
                <a:off x="2562" y="2432"/>
                <a:ext cx="1906" cy="544"/>
                <a:chOff x="295" y="255"/>
                <a:chExt cx="1134" cy="726"/>
              </a:xfrm>
            </p:grpSpPr>
            <p:sp>
              <p:nvSpPr>
                <p:cNvPr id="13376" name="Rectangle 11"/>
                <p:cNvSpPr>
                  <a:spLocks noChangeArrowheads="1"/>
                </p:cNvSpPr>
                <p:nvPr/>
              </p:nvSpPr>
              <p:spPr bwMode="auto">
                <a:xfrm>
                  <a:off x="295" y="709"/>
                  <a:ext cx="1134" cy="227"/>
                </a:xfrm>
                <a:prstGeom prst="rect">
                  <a:avLst/>
                </a:prstGeom>
                <a:solidFill>
                  <a:srgbClr val="C0C0C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sz="1800"/>
                    <a:t>Discri</a:t>
                  </a:r>
                </a:p>
              </p:txBody>
            </p:sp>
            <p:sp>
              <p:nvSpPr>
                <p:cNvPr id="13377" name="Rectangle 12"/>
                <p:cNvSpPr>
                  <a:spLocks noChangeArrowheads="1"/>
                </p:cNvSpPr>
                <p:nvPr/>
              </p:nvSpPr>
              <p:spPr bwMode="auto">
                <a:xfrm>
                  <a:off x="295" y="255"/>
                  <a:ext cx="1134" cy="454"/>
                </a:xfrm>
                <a:prstGeom prst="rect">
                  <a:avLst/>
                </a:prstGeom>
                <a:solidFill>
                  <a:srgbClr val="66FFFF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sz="1800"/>
                    <a:t>Sensor</a:t>
                  </a:r>
                </a:p>
              </p:txBody>
            </p:sp>
            <p:sp>
              <p:nvSpPr>
                <p:cNvPr id="13378" name="Rectangle 13"/>
                <p:cNvSpPr>
                  <a:spLocks noChangeArrowheads="1"/>
                </p:cNvSpPr>
                <p:nvPr/>
              </p:nvSpPr>
              <p:spPr bwMode="auto">
                <a:xfrm>
                  <a:off x="295" y="936"/>
                  <a:ext cx="1134" cy="45"/>
                </a:xfrm>
                <a:prstGeom prst="rect">
                  <a:avLst/>
                </a:prstGeom>
                <a:solidFill>
                  <a:schemeClr val="bg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rot="10800000" wrap="none" anchor="ctr"/>
                <a:lstStyle/>
                <a:p>
                  <a:endParaRPr lang="en-US">
                    <a:latin typeface="Times New Roman" pitchFamily="18" charset="0"/>
                  </a:endParaRPr>
                </a:p>
              </p:txBody>
            </p:sp>
          </p:grpSp>
        </p:grpSp>
      </p:grpSp>
      <p:grpSp>
        <p:nvGrpSpPr>
          <p:cNvPr id="93217" name="Group 33"/>
          <p:cNvGrpSpPr>
            <a:grpSpLocks/>
          </p:cNvGrpSpPr>
          <p:nvPr/>
        </p:nvGrpSpPr>
        <p:grpSpPr bwMode="auto">
          <a:xfrm>
            <a:off x="5364163" y="2565400"/>
            <a:ext cx="3025775" cy="1728788"/>
            <a:chOff x="2562" y="2432"/>
            <a:chExt cx="1906" cy="1089"/>
          </a:xfrm>
        </p:grpSpPr>
        <p:grpSp>
          <p:nvGrpSpPr>
            <p:cNvPr id="13362" name="Group 10"/>
            <p:cNvGrpSpPr>
              <a:grpSpLocks/>
            </p:cNvGrpSpPr>
            <p:nvPr/>
          </p:nvGrpSpPr>
          <p:grpSpPr bwMode="auto">
            <a:xfrm>
              <a:off x="2562" y="2977"/>
              <a:ext cx="1905" cy="544"/>
              <a:chOff x="295" y="255"/>
              <a:chExt cx="1134" cy="726"/>
            </a:xfrm>
          </p:grpSpPr>
          <p:sp>
            <p:nvSpPr>
              <p:cNvPr id="13367" name="Rectangle 11"/>
              <p:cNvSpPr>
                <a:spLocks noChangeArrowheads="1"/>
              </p:cNvSpPr>
              <p:nvPr/>
            </p:nvSpPr>
            <p:spPr bwMode="auto">
              <a:xfrm>
                <a:off x="295" y="709"/>
                <a:ext cx="1134" cy="227"/>
              </a:xfrm>
              <a:prstGeom prst="rect">
                <a:avLst/>
              </a:prstGeom>
              <a:solidFill>
                <a:srgbClr val="C0C0C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r>
                  <a:rPr lang="en-US" sz="1800"/>
                  <a:t>Discri</a:t>
                </a:r>
              </a:p>
            </p:txBody>
          </p:sp>
          <p:sp>
            <p:nvSpPr>
              <p:cNvPr id="13368" name="Rectangle 12"/>
              <p:cNvSpPr>
                <a:spLocks noChangeArrowheads="1"/>
              </p:cNvSpPr>
              <p:nvPr/>
            </p:nvSpPr>
            <p:spPr bwMode="auto">
              <a:xfrm>
                <a:off x="295" y="255"/>
                <a:ext cx="1134" cy="454"/>
              </a:xfrm>
              <a:prstGeom prst="rect">
                <a:avLst/>
              </a:prstGeom>
              <a:solidFill>
                <a:srgbClr val="66FF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r>
                  <a:rPr lang="en-US" sz="1800"/>
                  <a:t>Sensor</a:t>
                </a:r>
              </a:p>
            </p:txBody>
          </p:sp>
          <p:sp>
            <p:nvSpPr>
              <p:cNvPr id="13369" name="Rectangle 13"/>
              <p:cNvSpPr>
                <a:spLocks noChangeArrowheads="1"/>
              </p:cNvSpPr>
              <p:nvPr/>
            </p:nvSpPr>
            <p:spPr bwMode="auto">
              <a:xfrm>
                <a:off x="295" y="936"/>
                <a:ext cx="1134" cy="45"/>
              </a:xfrm>
              <a:prstGeom prst="rect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latin typeface="Times New Roman" pitchFamily="18" charset="0"/>
                </a:endParaRPr>
              </a:p>
            </p:txBody>
          </p:sp>
        </p:grpSp>
        <p:grpSp>
          <p:nvGrpSpPr>
            <p:cNvPr id="13363" name="Group 10"/>
            <p:cNvGrpSpPr>
              <a:grpSpLocks/>
            </p:cNvGrpSpPr>
            <p:nvPr/>
          </p:nvGrpSpPr>
          <p:grpSpPr bwMode="auto">
            <a:xfrm rot="10800000">
              <a:off x="2562" y="2432"/>
              <a:ext cx="1906" cy="544"/>
              <a:chOff x="295" y="255"/>
              <a:chExt cx="1134" cy="726"/>
            </a:xfrm>
          </p:grpSpPr>
          <p:sp>
            <p:nvSpPr>
              <p:cNvPr id="13364" name="Rectangle 11"/>
              <p:cNvSpPr>
                <a:spLocks noChangeArrowheads="1"/>
              </p:cNvSpPr>
              <p:nvPr/>
            </p:nvSpPr>
            <p:spPr bwMode="auto">
              <a:xfrm>
                <a:off x="295" y="709"/>
                <a:ext cx="1134" cy="227"/>
              </a:xfrm>
              <a:prstGeom prst="rect">
                <a:avLst/>
              </a:prstGeom>
              <a:solidFill>
                <a:srgbClr val="C0C0C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r>
                  <a:rPr lang="en-US" sz="1800"/>
                  <a:t>Discri</a:t>
                </a:r>
              </a:p>
            </p:txBody>
          </p:sp>
          <p:sp>
            <p:nvSpPr>
              <p:cNvPr id="13365" name="Rectangle 12"/>
              <p:cNvSpPr>
                <a:spLocks noChangeArrowheads="1"/>
              </p:cNvSpPr>
              <p:nvPr/>
            </p:nvSpPr>
            <p:spPr bwMode="auto">
              <a:xfrm>
                <a:off x="295" y="255"/>
                <a:ext cx="1134" cy="454"/>
              </a:xfrm>
              <a:prstGeom prst="rect">
                <a:avLst/>
              </a:prstGeom>
              <a:solidFill>
                <a:srgbClr val="66FF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r>
                  <a:rPr lang="en-US" sz="1800"/>
                  <a:t>Sensor</a:t>
                </a:r>
              </a:p>
            </p:txBody>
          </p:sp>
          <p:sp>
            <p:nvSpPr>
              <p:cNvPr id="13366" name="Rectangle 13"/>
              <p:cNvSpPr>
                <a:spLocks noChangeArrowheads="1"/>
              </p:cNvSpPr>
              <p:nvPr/>
            </p:nvSpPr>
            <p:spPr bwMode="auto">
              <a:xfrm>
                <a:off x="295" y="936"/>
                <a:ext cx="1134" cy="45"/>
              </a:xfrm>
              <a:prstGeom prst="rect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ot="10800000" wrap="none" anchor="ctr"/>
              <a:lstStyle/>
              <a:p>
                <a:endParaRPr lang="en-US">
                  <a:latin typeface="Times New Roman" pitchFamily="18" charset="0"/>
                </a:endParaRPr>
              </a:p>
            </p:txBody>
          </p:sp>
        </p:grpSp>
      </p:grpSp>
      <p:sp>
        <p:nvSpPr>
          <p:cNvPr id="93232" name="Rectangle 48"/>
          <p:cNvSpPr>
            <a:spLocks noChangeArrowheads="1"/>
          </p:cNvSpPr>
          <p:nvPr/>
        </p:nvSpPr>
        <p:spPr bwMode="auto">
          <a:xfrm>
            <a:off x="5219700" y="2420938"/>
            <a:ext cx="3095625" cy="4248150"/>
          </a:xfrm>
          <a:prstGeom prst="rect">
            <a:avLst/>
          </a:prstGeom>
          <a:solidFill>
            <a:srgbClr val="DDDDDD">
              <a:alpha val="47058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" name="Fußzeilenplatzhalter 3"/>
          <p:cNvSpPr txBox="1">
            <a:spLocks noGrp="1"/>
          </p:cNvSpPr>
          <p:nvPr/>
        </p:nvSpPr>
        <p:spPr bwMode="auto">
          <a:xfrm>
            <a:off x="1258888" y="6621463"/>
            <a:ext cx="6769100" cy="236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defRPr/>
            </a:pPr>
            <a:r>
              <a:rPr lang="de-DE" sz="1200">
                <a:latin typeface="+mn-lt"/>
              </a:rPr>
              <a:t>M. Deveaux</a:t>
            </a:r>
          </a:p>
        </p:txBody>
      </p:sp>
      <p:sp>
        <p:nvSpPr>
          <p:cNvPr id="5" name="Foliennummernplatzhalter 4"/>
          <p:cNvSpPr txBox="1">
            <a:spLocks noGrp="1"/>
          </p:cNvSpPr>
          <p:nvPr/>
        </p:nvSpPr>
        <p:spPr bwMode="auto">
          <a:xfrm>
            <a:off x="8459788" y="6597650"/>
            <a:ext cx="608012" cy="219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r">
              <a:defRPr/>
            </a:pPr>
            <a:fld id="{4EAB9980-1107-4C19-A1D9-11CA194EEAF3}" type="slidenum">
              <a:rPr lang="de-DE" sz="1400">
                <a:latin typeface="+mn-lt"/>
              </a:rPr>
              <a:pPr algn="r">
                <a:defRPr/>
              </a:pPr>
              <a:t>25</a:t>
            </a:fld>
            <a:endParaRPr lang="de-DE" sz="1400">
              <a:latin typeface="+mn-lt"/>
            </a:endParaRPr>
          </a:p>
        </p:txBody>
      </p:sp>
      <p:sp>
        <p:nvSpPr>
          <p:cNvPr id="13319" name="Textfeld 5"/>
          <p:cNvSpPr txBox="1">
            <a:spLocks noChangeArrowheads="1"/>
          </p:cNvSpPr>
          <p:nvPr/>
        </p:nvSpPr>
        <p:spPr bwMode="auto">
          <a:xfrm>
            <a:off x="6156325" y="6092825"/>
            <a:ext cx="1490663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/>
              <a:t>T. Tischler</a:t>
            </a:r>
          </a:p>
        </p:txBody>
      </p:sp>
      <p:sp>
        <p:nvSpPr>
          <p:cNvPr id="93214" name="Text Box 30"/>
          <p:cNvSpPr txBox="1">
            <a:spLocks noChangeArrowheads="1"/>
          </p:cNvSpPr>
          <p:nvPr/>
        </p:nvSpPr>
        <p:spPr bwMode="auto">
          <a:xfrm>
            <a:off x="3276600" y="2708275"/>
            <a:ext cx="1846263" cy="430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/>
              <a:t>MIMOSIS-1B</a:t>
            </a:r>
          </a:p>
        </p:txBody>
      </p:sp>
      <p:sp>
        <p:nvSpPr>
          <p:cNvPr id="93215" name="Text Box 31"/>
          <p:cNvSpPr txBox="1">
            <a:spLocks noChangeArrowheads="1"/>
          </p:cNvSpPr>
          <p:nvPr/>
        </p:nvSpPr>
        <p:spPr bwMode="auto">
          <a:xfrm>
            <a:off x="3203575" y="4652963"/>
            <a:ext cx="1846263" cy="430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/>
              <a:t>MIMOSIS-1A</a:t>
            </a:r>
          </a:p>
        </p:txBody>
      </p:sp>
      <p:grpSp>
        <p:nvGrpSpPr>
          <p:cNvPr id="93231" name="Group 47"/>
          <p:cNvGrpSpPr>
            <a:grpSpLocks/>
          </p:cNvGrpSpPr>
          <p:nvPr/>
        </p:nvGrpSpPr>
        <p:grpSpPr bwMode="auto">
          <a:xfrm>
            <a:off x="5219700" y="3279775"/>
            <a:ext cx="3025775" cy="2238375"/>
            <a:chOff x="2562" y="2066"/>
            <a:chExt cx="1906" cy="1410"/>
          </a:xfrm>
        </p:grpSpPr>
        <p:sp>
          <p:nvSpPr>
            <p:cNvPr id="13360" name="Rectangle 46"/>
            <p:cNvSpPr>
              <a:spLocks noChangeArrowheads="1"/>
            </p:cNvSpPr>
            <p:nvPr/>
          </p:nvSpPr>
          <p:spPr bwMode="auto">
            <a:xfrm>
              <a:off x="2608" y="2115"/>
              <a:ext cx="1814" cy="1361"/>
            </a:xfrm>
            <a:prstGeom prst="rect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61" name="Rectangle 45"/>
            <p:cNvSpPr>
              <a:spLocks noChangeArrowheads="1"/>
            </p:cNvSpPr>
            <p:nvPr/>
          </p:nvSpPr>
          <p:spPr bwMode="auto">
            <a:xfrm rot="5400000">
              <a:off x="3422" y="1206"/>
              <a:ext cx="185" cy="1906"/>
            </a:xfrm>
            <a:prstGeom prst="rect">
              <a:avLst/>
            </a:prstGeom>
            <a:solidFill>
              <a:srgbClr val="FFCC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3323" name="Group 10"/>
          <p:cNvGrpSpPr>
            <a:grpSpLocks/>
          </p:cNvGrpSpPr>
          <p:nvPr/>
        </p:nvGrpSpPr>
        <p:grpSpPr bwMode="auto">
          <a:xfrm>
            <a:off x="5219700" y="2420938"/>
            <a:ext cx="3024188" cy="863600"/>
            <a:chOff x="295" y="255"/>
            <a:chExt cx="1134" cy="726"/>
          </a:xfrm>
        </p:grpSpPr>
        <p:sp>
          <p:nvSpPr>
            <p:cNvPr id="13357" name="Rectangle 11"/>
            <p:cNvSpPr>
              <a:spLocks noChangeArrowheads="1"/>
            </p:cNvSpPr>
            <p:nvPr/>
          </p:nvSpPr>
          <p:spPr bwMode="auto">
            <a:xfrm>
              <a:off x="295" y="709"/>
              <a:ext cx="1134" cy="227"/>
            </a:xfrm>
            <a:prstGeom prst="rect">
              <a:avLst/>
            </a:prstGeom>
            <a:solidFill>
              <a:srgbClr val="C0C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sz="1800"/>
                <a:t>Discri</a:t>
              </a:r>
            </a:p>
          </p:txBody>
        </p:sp>
        <p:sp>
          <p:nvSpPr>
            <p:cNvPr id="13358" name="Rectangle 12"/>
            <p:cNvSpPr>
              <a:spLocks noChangeArrowheads="1"/>
            </p:cNvSpPr>
            <p:nvPr/>
          </p:nvSpPr>
          <p:spPr bwMode="auto">
            <a:xfrm>
              <a:off x="295" y="255"/>
              <a:ext cx="1134" cy="454"/>
            </a:xfrm>
            <a:prstGeom prst="rect">
              <a:avLst/>
            </a:prstGeom>
            <a:solidFill>
              <a:srgbClr val="66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sz="1800"/>
                <a:t>Sensor</a:t>
              </a:r>
            </a:p>
          </p:txBody>
        </p:sp>
        <p:sp>
          <p:nvSpPr>
            <p:cNvPr id="13359" name="Rectangle 13"/>
            <p:cNvSpPr>
              <a:spLocks noChangeArrowheads="1"/>
            </p:cNvSpPr>
            <p:nvPr/>
          </p:nvSpPr>
          <p:spPr bwMode="auto">
            <a:xfrm>
              <a:off x="295" y="936"/>
              <a:ext cx="1134" cy="45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Times New Roman" pitchFamily="18" charset="0"/>
              </a:endParaRPr>
            </a:p>
          </p:txBody>
        </p:sp>
      </p:grpSp>
      <p:grpSp>
        <p:nvGrpSpPr>
          <p:cNvPr id="93296" name="Group 112"/>
          <p:cNvGrpSpPr>
            <a:grpSpLocks/>
          </p:cNvGrpSpPr>
          <p:nvPr/>
        </p:nvGrpSpPr>
        <p:grpSpPr bwMode="auto">
          <a:xfrm>
            <a:off x="468313" y="836613"/>
            <a:ext cx="8208962" cy="6021387"/>
            <a:chOff x="204" y="527"/>
            <a:chExt cx="5171" cy="3793"/>
          </a:xfrm>
        </p:grpSpPr>
        <p:sp>
          <p:nvSpPr>
            <p:cNvPr id="13354" name="Rectangle 109"/>
            <p:cNvSpPr>
              <a:spLocks noChangeArrowheads="1"/>
            </p:cNvSpPr>
            <p:nvPr/>
          </p:nvSpPr>
          <p:spPr bwMode="auto">
            <a:xfrm rot="-5400000">
              <a:off x="2413" y="1357"/>
              <a:ext cx="754" cy="5171"/>
            </a:xfrm>
            <a:prstGeom prst="rect">
              <a:avLst/>
            </a:prstGeom>
            <a:solidFill>
              <a:srgbClr val="CC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55" name="Rectangle 110"/>
            <p:cNvSpPr>
              <a:spLocks noChangeArrowheads="1"/>
            </p:cNvSpPr>
            <p:nvPr/>
          </p:nvSpPr>
          <p:spPr bwMode="auto">
            <a:xfrm>
              <a:off x="204" y="527"/>
              <a:ext cx="1043" cy="3583"/>
            </a:xfrm>
            <a:prstGeom prst="rect">
              <a:avLst/>
            </a:prstGeom>
            <a:solidFill>
              <a:srgbClr val="CC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56" name="Rectangle 111"/>
            <p:cNvSpPr>
              <a:spLocks noChangeArrowheads="1"/>
            </p:cNvSpPr>
            <p:nvPr/>
          </p:nvSpPr>
          <p:spPr bwMode="auto">
            <a:xfrm>
              <a:off x="214" y="3566"/>
              <a:ext cx="1045" cy="544"/>
            </a:xfrm>
            <a:prstGeom prst="rect">
              <a:avLst/>
            </a:prstGeom>
            <a:solidFill>
              <a:srgbClr val="CC99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93306" name="Group 122"/>
          <p:cNvGrpSpPr>
            <a:grpSpLocks/>
          </p:cNvGrpSpPr>
          <p:nvPr/>
        </p:nvGrpSpPr>
        <p:grpSpPr bwMode="auto">
          <a:xfrm>
            <a:off x="0" y="1196975"/>
            <a:ext cx="7956550" cy="5256213"/>
            <a:chOff x="0" y="754"/>
            <a:chExt cx="5012" cy="3311"/>
          </a:xfrm>
        </p:grpSpPr>
        <p:sp>
          <p:nvSpPr>
            <p:cNvPr id="13347" name="Line 113"/>
            <p:cNvSpPr>
              <a:spLocks noChangeShapeType="1"/>
            </p:cNvSpPr>
            <p:nvPr/>
          </p:nvSpPr>
          <p:spPr bwMode="auto">
            <a:xfrm>
              <a:off x="0" y="754"/>
              <a:ext cx="1020" cy="0"/>
            </a:xfrm>
            <a:prstGeom prst="line">
              <a:avLst/>
            </a:prstGeom>
            <a:noFill/>
            <a:ln w="7620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48" name="Line 115"/>
            <p:cNvSpPr>
              <a:spLocks noChangeShapeType="1"/>
            </p:cNvSpPr>
            <p:nvPr/>
          </p:nvSpPr>
          <p:spPr bwMode="auto">
            <a:xfrm flipV="1">
              <a:off x="1020" y="754"/>
              <a:ext cx="0" cy="2948"/>
            </a:xfrm>
            <a:prstGeom prst="line">
              <a:avLst/>
            </a:prstGeom>
            <a:noFill/>
            <a:ln w="7620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49" name="Line 116"/>
            <p:cNvSpPr>
              <a:spLocks noChangeShapeType="1"/>
            </p:cNvSpPr>
            <p:nvPr/>
          </p:nvSpPr>
          <p:spPr bwMode="auto">
            <a:xfrm flipH="1" flipV="1">
              <a:off x="1020" y="3702"/>
              <a:ext cx="3992" cy="0"/>
            </a:xfrm>
            <a:prstGeom prst="line">
              <a:avLst/>
            </a:prstGeom>
            <a:noFill/>
            <a:ln w="76200">
              <a:solidFill>
                <a:srgbClr val="0000FF"/>
              </a:solidFill>
              <a:round/>
              <a:headEnd type="arrow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50" name="Line 117"/>
            <p:cNvSpPr>
              <a:spLocks noChangeShapeType="1"/>
            </p:cNvSpPr>
            <p:nvPr/>
          </p:nvSpPr>
          <p:spPr bwMode="auto">
            <a:xfrm flipH="1" flipV="1">
              <a:off x="612" y="4065"/>
              <a:ext cx="4400" cy="0"/>
            </a:xfrm>
            <a:prstGeom prst="line">
              <a:avLst/>
            </a:prstGeom>
            <a:noFill/>
            <a:ln w="76200">
              <a:solidFill>
                <a:srgbClr val="0000FF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51" name="Line 118"/>
            <p:cNvSpPr>
              <a:spLocks noChangeShapeType="1"/>
            </p:cNvSpPr>
            <p:nvPr/>
          </p:nvSpPr>
          <p:spPr bwMode="auto">
            <a:xfrm flipH="1" flipV="1">
              <a:off x="0" y="1071"/>
              <a:ext cx="612" cy="0"/>
            </a:xfrm>
            <a:prstGeom prst="line">
              <a:avLst/>
            </a:prstGeom>
            <a:noFill/>
            <a:ln w="7620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52" name="Line 119"/>
            <p:cNvSpPr>
              <a:spLocks noChangeShapeType="1"/>
            </p:cNvSpPr>
            <p:nvPr/>
          </p:nvSpPr>
          <p:spPr bwMode="auto">
            <a:xfrm flipV="1">
              <a:off x="612" y="1071"/>
              <a:ext cx="0" cy="2994"/>
            </a:xfrm>
            <a:prstGeom prst="line">
              <a:avLst/>
            </a:prstGeom>
            <a:noFill/>
            <a:ln w="7620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53" name="Line 120"/>
            <p:cNvSpPr>
              <a:spLocks noChangeShapeType="1"/>
            </p:cNvSpPr>
            <p:nvPr/>
          </p:nvSpPr>
          <p:spPr bwMode="auto">
            <a:xfrm flipV="1">
              <a:off x="5012" y="3702"/>
              <a:ext cx="0" cy="363"/>
            </a:xfrm>
            <a:prstGeom prst="line">
              <a:avLst/>
            </a:prstGeom>
            <a:noFill/>
            <a:ln w="7620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3309" name="Group 125"/>
          <p:cNvGrpSpPr>
            <a:grpSpLocks/>
          </p:cNvGrpSpPr>
          <p:nvPr/>
        </p:nvGrpSpPr>
        <p:grpSpPr bwMode="auto">
          <a:xfrm>
            <a:off x="0" y="1052513"/>
            <a:ext cx="2303463" cy="4464050"/>
            <a:chOff x="0" y="663"/>
            <a:chExt cx="1451" cy="2812"/>
          </a:xfrm>
        </p:grpSpPr>
        <p:sp>
          <p:nvSpPr>
            <p:cNvPr id="13344" name="Rectangle 121"/>
            <p:cNvSpPr>
              <a:spLocks noChangeArrowheads="1"/>
            </p:cNvSpPr>
            <p:nvPr/>
          </p:nvSpPr>
          <p:spPr bwMode="auto">
            <a:xfrm>
              <a:off x="0" y="663"/>
              <a:ext cx="1383" cy="2812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45" name="Rectangle 123"/>
            <p:cNvSpPr>
              <a:spLocks noChangeArrowheads="1"/>
            </p:cNvSpPr>
            <p:nvPr/>
          </p:nvSpPr>
          <p:spPr bwMode="auto">
            <a:xfrm>
              <a:off x="1156" y="1012"/>
              <a:ext cx="227" cy="1814"/>
            </a:xfrm>
            <a:prstGeom prst="rect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46" name="Rectangle 124"/>
            <p:cNvSpPr>
              <a:spLocks noChangeArrowheads="1"/>
            </p:cNvSpPr>
            <p:nvPr/>
          </p:nvSpPr>
          <p:spPr bwMode="auto">
            <a:xfrm>
              <a:off x="1247" y="1029"/>
              <a:ext cx="204" cy="1784"/>
            </a:xfrm>
            <a:prstGeom prst="rect">
              <a:avLst/>
            </a:prstGeom>
            <a:solidFill>
              <a:srgbClr val="FFCC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93310" name="Group 126"/>
          <p:cNvGrpSpPr>
            <a:grpSpLocks/>
          </p:cNvGrpSpPr>
          <p:nvPr/>
        </p:nvGrpSpPr>
        <p:grpSpPr bwMode="auto">
          <a:xfrm rot="-5400000">
            <a:off x="5628481" y="4079082"/>
            <a:ext cx="2627313" cy="4464050"/>
            <a:chOff x="0" y="663"/>
            <a:chExt cx="1655" cy="2812"/>
          </a:xfrm>
        </p:grpSpPr>
        <p:sp>
          <p:nvSpPr>
            <p:cNvPr id="13341" name="Rectangle 127"/>
            <p:cNvSpPr>
              <a:spLocks noChangeArrowheads="1"/>
            </p:cNvSpPr>
            <p:nvPr/>
          </p:nvSpPr>
          <p:spPr bwMode="auto">
            <a:xfrm>
              <a:off x="0" y="663"/>
              <a:ext cx="1383" cy="2812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42" name="Rectangle 128"/>
            <p:cNvSpPr>
              <a:spLocks noChangeArrowheads="1"/>
            </p:cNvSpPr>
            <p:nvPr/>
          </p:nvSpPr>
          <p:spPr bwMode="auto">
            <a:xfrm>
              <a:off x="1156" y="1030"/>
              <a:ext cx="227" cy="1814"/>
            </a:xfrm>
            <a:prstGeom prst="rect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43" name="Rectangle 129"/>
            <p:cNvSpPr>
              <a:spLocks noChangeArrowheads="1"/>
            </p:cNvSpPr>
            <p:nvPr/>
          </p:nvSpPr>
          <p:spPr bwMode="auto">
            <a:xfrm>
              <a:off x="1247" y="1045"/>
              <a:ext cx="408" cy="1788"/>
            </a:xfrm>
            <a:prstGeom prst="rect">
              <a:avLst/>
            </a:prstGeom>
            <a:solidFill>
              <a:srgbClr val="FFCC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3330" name="Group 32"/>
          <p:cNvGrpSpPr>
            <a:grpSpLocks/>
          </p:cNvGrpSpPr>
          <p:nvPr/>
        </p:nvGrpSpPr>
        <p:grpSpPr bwMode="auto">
          <a:xfrm>
            <a:off x="5219700" y="3573463"/>
            <a:ext cx="3025775" cy="1728787"/>
            <a:chOff x="2562" y="2432"/>
            <a:chExt cx="1906" cy="1089"/>
          </a:xfrm>
        </p:grpSpPr>
        <p:grpSp>
          <p:nvGrpSpPr>
            <p:cNvPr id="13333" name="Group 10"/>
            <p:cNvGrpSpPr>
              <a:grpSpLocks/>
            </p:cNvGrpSpPr>
            <p:nvPr/>
          </p:nvGrpSpPr>
          <p:grpSpPr bwMode="auto">
            <a:xfrm>
              <a:off x="2562" y="2977"/>
              <a:ext cx="1905" cy="544"/>
              <a:chOff x="295" y="255"/>
              <a:chExt cx="1134" cy="726"/>
            </a:xfrm>
          </p:grpSpPr>
          <p:sp>
            <p:nvSpPr>
              <p:cNvPr id="13338" name="Rectangle 11"/>
              <p:cNvSpPr>
                <a:spLocks noChangeArrowheads="1"/>
              </p:cNvSpPr>
              <p:nvPr/>
            </p:nvSpPr>
            <p:spPr bwMode="auto">
              <a:xfrm>
                <a:off x="295" y="709"/>
                <a:ext cx="1134" cy="227"/>
              </a:xfrm>
              <a:prstGeom prst="rect">
                <a:avLst/>
              </a:prstGeom>
              <a:solidFill>
                <a:srgbClr val="C0C0C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r>
                  <a:rPr lang="en-US" sz="1800"/>
                  <a:t>Discri</a:t>
                </a:r>
              </a:p>
            </p:txBody>
          </p:sp>
          <p:sp>
            <p:nvSpPr>
              <p:cNvPr id="13339" name="Rectangle 12"/>
              <p:cNvSpPr>
                <a:spLocks noChangeArrowheads="1"/>
              </p:cNvSpPr>
              <p:nvPr/>
            </p:nvSpPr>
            <p:spPr bwMode="auto">
              <a:xfrm>
                <a:off x="295" y="255"/>
                <a:ext cx="1134" cy="454"/>
              </a:xfrm>
              <a:prstGeom prst="rect">
                <a:avLst/>
              </a:prstGeom>
              <a:solidFill>
                <a:srgbClr val="66FF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r>
                  <a:rPr lang="en-US" sz="1800"/>
                  <a:t>Sensor</a:t>
                </a:r>
              </a:p>
            </p:txBody>
          </p:sp>
          <p:sp>
            <p:nvSpPr>
              <p:cNvPr id="13340" name="Rectangle 13"/>
              <p:cNvSpPr>
                <a:spLocks noChangeArrowheads="1"/>
              </p:cNvSpPr>
              <p:nvPr/>
            </p:nvSpPr>
            <p:spPr bwMode="auto">
              <a:xfrm>
                <a:off x="295" y="936"/>
                <a:ext cx="1134" cy="45"/>
              </a:xfrm>
              <a:prstGeom prst="rect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latin typeface="Times New Roman" pitchFamily="18" charset="0"/>
                </a:endParaRPr>
              </a:p>
            </p:txBody>
          </p:sp>
        </p:grpSp>
        <p:grpSp>
          <p:nvGrpSpPr>
            <p:cNvPr id="13334" name="Group 10"/>
            <p:cNvGrpSpPr>
              <a:grpSpLocks/>
            </p:cNvGrpSpPr>
            <p:nvPr/>
          </p:nvGrpSpPr>
          <p:grpSpPr bwMode="auto">
            <a:xfrm rot="10800000">
              <a:off x="2562" y="2432"/>
              <a:ext cx="1906" cy="544"/>
              <a:chOff x="295" y="255"/>
              <a:chExt cx="1134" cy="726"/>
            </a:xfrm>
          </p:grpSpPr>
          <p:sp>
            <p:nvSpPr>
              <p:cNvPr id="13335" name="Rectangle 11"/>
              <p:cNvSpPr>
                <a:spLocks noChangeArrowheads="1"/>
              </p:cNvSpPr>
              <p:nvPr/>
            </p:nvSpPr>
            <p:spPr bwMode="auto">
              <a:xfrm>
                <a:off x="295" y="709"/>
                <a:ext cx="1134" cy="227"/>
              </a:xfrm>
              <a:prstGeom prst="rect">
                <a:avLst/>
              </a:prstGeom>
              <a:solidFill>
                <a:srgbClr val="C0C0C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r>
                  <a:rPr lang="en-US" sz="1800"/>
                  <a:t>Discri</a:t>
                </a:r>
              </a:p>
            </p:txBody>
          </p:sp>
          <p:sp>
            <p:nvSpPr>
              <p:cNvPr id="13336" name="Rectangle 12"/>
              <p:cNvSpPr>
                <a:spLocks noChangeArrowheads="1"/>
              </p:cNvSpPr>
              <p:nvPr/>
            </p:nvSpPr>
            <p:spPr bwMode="auto">
              <a:xfrm>
                <a:off x="295" y="255"/>
                <a:ext cx="1134" cy="454"/>
              </a:xfrm>
              <a:prstGeom prst="rect">
                <a:avLst/>
              </a:prstGeom>
              <a:solidFill>
                <a:srgbClr val="66FF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r>
                  <a:rPr lang="en-US" sz="1800"/>
                  <a:t>Sensor</a:t>
                </a:r>
              </a:p>
            </p:txBody>
          </p:sp>
          <p:sp>
            <p:nvSpPr>
              <p:cNvPr id="13337" name="Rectangle 13"/>
              <p:cNvSpPr>
                <a:spLocks noChangeArrowheads="1"/>
              </p:cNvSpPr>
              <p:nvPr/>
            </p:nvSpPr>
            <p:spPr bwMode="auto">
              <a:xfrm>
                <a:off x="295" y="936"/>
                <a:ext cx="1134" cy="45"/>
              </a:xfrm>
              <a:prstGeom prst="rect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ot="10800000" wrap="none" anchor="ctr"/>
              <a:lstStyle/>
              <a:p>
                <a:endParaRPr lang="en-US">
                  <a:latin typeface="Times New Roman" pitchFamily="18" charset="0"/>
                </a:endParaRPr>
              </a:p>
            </p:txBody>
          </p:sp>
        </p:grpSp>
      </p:grpSp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>
              <a:defRPr/>
            </a:pPr>
            <a:r>
              <a:rPr lang="en-US" sz="2800" dirty="0" smtClean="0">
                <a:latin typeface="+mn-lt"/>
              </a:rPr>
              <a:t>Integration concept of the MVD</a:t>
            </a:r>
            <a:endParaRPr lang="en-US" sz="2800" dirty="0">
              <a:latin typeface="+mn-lt"/>
            </a:endParaRPr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0280" y="977850"/>
            <a:ext cx="6694488" cy="54055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45028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492"/>
    </mc:Choice>
    <mc:Fallback xmlns="">
      <p:transition spd="slow" advTm="864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32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32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32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32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32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32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32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32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93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933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933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933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933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0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232" grpId="0" animBg="1"/>
      <p:bldP spid="93214" grpId="0"/>
      <p:bldP spid="9321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Why cables?</a:t>
            </a:r>
            <a:endParaRPr lang="en-US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M. Deveaux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2298B24-29AC-464F-B886-34241378A982}" type="slidenum">
              <a:rPr lang="de-DE" smtClean="0"/>
              <a:pPr>
                <a:defRPr/>
              </a:pPr>
              <a:t>26</a:t>
            </a:fld>
            <a:endParaRPr lang="de-DE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4003622"/>
            <a:ext cx="4524158" cy="2700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836712"/>
            <a:ext cx="4524158" cy="3166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feld 5"/>
          <p:cNvSpPr txBox="1"/>
          <p:nvPr/>
        </p:nvSpPr>
        <p:spPr>
          <a:xfrm>
            <a:off x="405456" y="498158"/>
            <a:ext cx="86409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smtClean="0"/>
              <a:t>Together with R. Visinka (GSI), A. Meier, F. Völklein (Hochschule RheinMain, IMtech)</a:t>
            </a:r>
            <a:endParaRPr lang="en-US" sz="1600"/>
          </a:p>
        </p:txBody>
      </p:sp>
      <p:sp>
        <p:nvSpPr>
          <p:cNvPr id="7" name="Textfeld 6"/>
          <p:cNvSpPr txBox="1"/>
          <p:nvPr/>
        </p:nvSpPr>
        <p:spPr>
          <a:xfrm>
            <a:off x="5176573" y="1700808"/>
            <a:ext cx="389835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>
                <a:solidFill>
                  <a:srgbClr val="FF0000"/>
                </a:solidFill>
              </a:rPr>
              <a:t>C</a:t>
            </a:r>
            <a:r>
              <a:rPr lang="en-US" smtClean="0"/>
              <a:t>ables are material…</a:t>
            </a:r>
          </a:p>
          <a:p>
            <a:r>
              <a:rPr lang="en-US"/>
              <a:t> </a:t>
            </a:r>
            <a:r>
              <a:rPr lang="en-US" smtClean="0"/>
              <a:t>  … material is evil…</a:t>
            </a:r>
          </a:p>
          <a:p>
            <a:pPr marL="342900" indent="-342900">
              <a:buFont typeface="Symbol" pitchFamily="18" charset="2"/>
              <a:buChar char="Þ"/>
            </a:pPr>
            <a:r>
              <a:rPr lang="en-US" smtClean="0"/>
              <a:t>Try to avoid cables.</a:t>
            </a:r>
          </a:p>
          <a:p>
            <a:pPr marL="342900" indent="-342900">
              <a:buFont typeface="Symbol" pitchFamily="18" charset="2"/>
              <a:buChar char="Þ"/>
            </a:pPr>
            <a:endParaRPr lang="en-US"/>
          </a:p>
          <a:p>
            <a:r>
              <a:rPr lang="en-US" smtClean="0">
                <a:solidFill>
                  <a:srgbClr val="FF0000"/>
                </a:solidFill>
              </a:rPr>
              <a:t>I</a:t>
            </a:r>
            <a:r>
              <a:rPr lang="en-US" smtClean="0"/>
              <a:t>dea: Put traces directly</a:t>
            </a:r>
          </a:p>
          <a:p>
            <a:r>
              <a:rPr lang="en-US" smtClean="0"/>
              <a:t>on the CVD diamond.</a:t>
            </a:r>
          </a:p>
          <a:p>
            <a:endParaRPr lang="en-US"/>
          </a:p>
          <a:p>
            <a:r>
              <a:rPr lang="en-US" smtClean="0">
                <a:solidFill>
                  <a:srgbClr val="FF0000"/>
                </a:solidFill>
              </a:rPr>
              <a:t>S</a:t>
            </a:r>
            <a:r>
              <a:rPr lang="en-US" smtClean="0"/>
              <a:t>tatus: Demonstrator produced, tests underway.</a:t>
            </a:r>
            <a:endParaRPr lang="en-US"/>
          </a:p>
        </p:txBody>
      </p:sp>
      <p:sp>
        <p:nvSpPr>
          <p:cNvPr id="3" name="Textfeld 2"/>
          <p:cNvSpPr txBox="1"/>
          <p:nvPr/>
        </p:nvSpPr>
        <p:spPr>
          <a:xfrm rot="5400000">
            <a:off x="8173581" y="1293131"/>
            <a:ext cx="131478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C. Müntz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314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Test of the sensor before integration</a:t>
            </a:r>
            <a:endParaRPr lang="en-US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M. Deveaux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2298B24-29AC-464F-B886-34241378A982}" type="slidenum">
              <a:rPr lang="de-DE" smtClean="0"/>
              <a:pPr>
                <a:defRPr/>
              </a:pPr>
              <a:t>27</a:t>
            </a:fld>
            <a:endParaRPr lang="de-DE"/>
          </a:p>
        </p:txBody>
      </p:sp>
      <p:pic>
        <p:nvPicPr>
          <p:cNvPr id="7" name="Picture 2" descr="C:\Users\mkoziel_not\Desktop\CBM_Indaia\M26_thinned_pictures\M26_bent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473"/>
          <a:stretch/>
        </p:blipFill>
        <p:spPr bwMode="auto">
          <a:xfrm>
            <a:off x="395536" y="4509120"/>
            <a:ext cx="7286124" cy="14215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755576" y="1052736"/>
            <a:ext cx="4802918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rgbClr val="FF0000"/>
                </a:solidFill>
              </a:rPr>
              <a:t>T</a:t>
            </a:r>
            <a:r>
              <a:rPr lang="en-US" smtClean="0"/>
              <a:t>he challenge:</a:t>
            </a:r>
          </a:p>
          <a:p>
            <a:endParaRPr lang="en-US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mtClean="0"/>
              <a:t>Take 50µm thin sensor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mtClean="0"/>
              <a:t>Connect ~50 pins with a probe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mtClean="0"/>
              <a:t>Operate the sensor via the probes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mtClean="0"/>
              <a:t>Test the sensor…</a:t>
            </a:r>
            <a:endParaRPr lang="en-US"/>
          </a:p>
        </p:txBody>
      </p:sp>
      <p:pic>
        <p:nvPicPr>
          <p:cNvPr id="30722" name="Picture 2" descr="C:\Users\deveaux\AppData\Local\Microsoft\Windows\Temporary Internet Files\Content.IE5\V2LT913F\MC900338324[1].wmf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0000" b="8970"/>
          <a:stretch/>
        </p:blipFill>
        <p:spPr bwMode="auto">
          <a:xfrm>
            <a:off x="5353692" y="3616917"/>
            <a:ext cx="914400" cy="1664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Freihandform 7"/>
          <p:cNvSpPr/>
          <p:nvPr/>
        </p:nvSpPr>
        <p:spPr>
          <a:xfrm>
            <a:off x="5349922" y="1774209"/>
            <a:ext cx="1323833" cy="1978925"/>
          </a:xfrm>
          <a:custGeom>
            <a:avLst/>
            <a:gdLst>
              <a:gd name="connsiteX0" fmla="*/ 245660 w 1323833"/>
              <a:gd name="connsiteY0" fmla="*/ 1978925 h 1978925"/>
              <a:gd name="connsiteX1" fmla="*/ 191069 w 1323833"/>
              <a:gd name="connsiteY1" fmla="*/ 1801504 h 1978925"/>
              <a:gd name="connsiteX2" fmla="*/ 150126 w 1323833"/>
              <a:gd name="connsiteY2" fmla="*/ 1705970 h 1978925"/>
              <a:gd name="connsiteX3" fmla="*/ 122830 w 1323833"/>
              <a:gd name="connsiteY3" fmla="*/ 1651379 h 1978925"/>
              <a:gd name="connsiteX4" fmla="*/ 54591 w 1323833"/>
              <a:gd name="connsiteY4" fmla="*/ 1487606 h 1978925"/>
              <a:gd name="connsiteX5" fmla="*/ 40944 w 1323833"/>
              <a:gd name="connsiteY5" fmla="*/ 1433015 h 1978925"/>
              <a:gd name="connsiteX6" fmla="*/ 13648 w 1323833"/>
              <a:gd name="connsiteY6" fmla="*/ 1378424 h 1978925"/>
              <a:gd name="connsiteX7" fmla="*/ 0 w 1323833"/>
              <a:gd name="connsiteY7" fmla="*/ 1337481 h 1978925"/>
              <a:gd name="connsiteX8" fmla="*/ 27296 w 1323833"/>
              <a:gd name="connsiteY8" fmla="*/ 1173707 h 1978925"/>
              <a:gd name="connsiteX9" fmla="*/ 122830 w 1323833"/>
              <a:gd name="connsiteY9" fmla="*/ 1037230 h 1978925"/>
              <a:gd name="connsiteX10" fmla="*/ 218365 w 1323833"/>
              <a:gd name="connsiteY10" fmla="*/ 1050878 h 1978925"/>
              <a:gd name="connsiteX11" fmla="*/ 245660 w 1323833"/>
              <a:gd name="connsiteY11" fmla="*/ 1105469 h 1978925"/>
              <a:gd name="connsiteX12" fmla="*/ 259308 w 1323833"/>
              <a:gd name="connsiteY12" fmla="*/ 1146412 h 1978925"/>
              <a:gd name="connsiteX13" fmla="*/ 300251 w 1323833"/>
              <a:gd name="connsiteY13" fmla="*/ 1255594 h 1978925"/>
              <a:gd name="connsiteX14" fmla="*/ 232012 w 1323833"/>
              <a:gd name="connsiteY14" fmla="*/ 1569492 h 1978925"/>
              <a:gd name="connsiteX15" fmla="*/ 109182 w 1323833"/>
              <a:gd name="connsiteY15" fmla="*/ 1555845 h 1978925"/>
              <a:gd name="connsiteX16" fmla="*/ 81887 w 1323833"/>
              <a:gd name="connsiteY16" fmla="*/ 1473958 h 1978925"/>
              <a:gd name="connsiteX17" fmla="*/ 40944 w 1323833"/>
              <a:gd name="connsiteY17" fmla="*/ 1378424 h 1978925"/>
              <a:gd name="connsiteX18" fmla="*/ 54591 w 1323833"/>
              <a:gd name="connsiteY18" fmla="*/ 1228298 h 1978925"/>
              <a:gd name="connsiteX19" fmla="*/ 109182 w 1323833"/>
              <a:gd name="connsiteY19" fmla="*/ 1146412 h 1978925"/>
              <a:gd name="connsiteX20" fmla="*/ 177421 w 1323833"/>
              <a:gd name="connsiteY20" fmla="*/ 1064525 h 1978925"/>
              <a:gd name="connsiteX21" fmla="*/ 245660 w 1323833"/>
              <a:gd name="connsiteY21" fmla="*/ 996287 h 1978925"/>
              <a:gd name="connsiteX22" fmla="*/ 327547 w 1323833"/>
              <a:gd name="connsiteY22" fmla="*/ 914400 h 1978925"/>
              <a:gd name="connsiteX23" fmla="*/ 409433 w 1323833"/>
              <a:gd name="connsiteY23" fmla="*/ 887104 h 1978925"/>
              <a:gd name="connsiteX24" fmla="*/ 491320 w 1323833"/>
              <a:gd name="connsiteY24" fmla="*/ 900752 h 1978925"/>
              <a:gd name="connsiteX25" fmla="*/ 573206 w 1323833"/>
              <a:gd name="connsiteY25" fmla="*/ 955343 h 1978925"/>
              <a:gd name="connsiteX26" fmla="*/ 614150 w 1323833"/>
              <a:gd name="connsiteY26" fmla="*/ 968991 h 1978925"/>
              <a:gd name="connsiteX27" fmla="*/ 764275 w 1323833"/>
              <a:gd name="connsiteY27" fmla="*/ 955343 h 1978925"/>
              <a:gd name="connsiteX28" fmla="*/ 846162 w 1323833"/>
              <a:gd name="connsiteY28" fmla="*/ 859809 h 1978925"/>
              <a:gd name="connsiteX29" fmla="*/ 928048 w 1323833"/>
              <a:gd name="connsiteY29" fmla="*/ 791570 h 1978925"/>
              <a:gd name="connsiteX30" fmla="*/ 955344 w 1323833"/>
              <a:gd name="connsiteY30" fmla="*/ 750627 h 1978925"/>
              <a:gd name="connsiteX31" fmla="*/ 955344 w 1323833"/>
              <a:gd name="connsiteY31" fmla="*/ 518615 h 1978925"/>
              <a:gd name="connsiteX32" fmla="*/ 928048 w 1323833"/>
              <a:gd name="connsiteY32" fmla="*/ 464024 h 1978925"/>
              <a:gd name="connsiteX33" fmla="*/ 887105 w 1323833"/>
              <a:gd name="connsiteY33" fmla="*/ 436728 h 1978925"/>
              <a:gd name="connsiteX34" fmla="*/ 859809 w 1323833"/>
              <a:gd name="connsiteY34" fmla="*/ 395785 h 1978925"/>
              <a:gd name="connsiteX35" fmla="*/ 504968 w 1323833"/>
              <a:gd name="connsiteY35" fmla="*/ 436728 h 1978925"/>
              <a:gd name="connsiteX36" fmla="*/ 450377 w 1323833"/>
              <a:gd name="connsiteY36" fmla="*/ 464024 h 1978925"/>
              <a:gd name="connsiteX37" fmla="*/ 409433 w 1323833"/>
              <a:gd name="connsiteY37" fmla="*/ 600501 h 1978925"/>
              <a:gd name="connsiteX38" fmla="*/ 423081 w 1323833"/>
              <a:gd name="connsiteY38" fmla="*/ 846161 h 1978925"/>
              <a:gd name="connsiteX39" fmla="*/ 450377 w 1323833"/>
              <a:gd name="connsiteY39" fmla="*/ 887104 h 1978925"/>
              <a:gd name="connsiteX40" fmla="*/ 491320 w 1323833"/>
              <a:gd name="connsiteY40" fmla="*/ 900752 h 1978925"/>
              <a:gd name="connsiteX41" fmla="*/ 600502 w 1323833"/>
              <a:gd name="connsiteY41" fmla="*/ 941695 h 1978925"/>
              <a:gd name="connsiteX42" fmla="*/ 859809 w 1323833"/>
              <a:gd name="connsiteY42" fmla="*/ 928048 h 1978925"/>
              <a:gd name="connsiteX43" fmla="*/ 982639 w 1323833"/>
              <a:gd name="connsiteY43" fmla="*/ 900752 h 1978925"/>
              <a:gd name="connsiteX44" fmla="*/ 1037230 w 1323833"/>
              <a:gd name="connsiteY44" fmla="*/ 887104 h 1978925"/>
              <a:gd name="connsiteX45" fmla="*/ 1105469 w 1323833"/>
              <a:gd name="connsiteY45" fmla="*/ 832513 h 1978925"/>
              <a:gd name="connsiteX46" fmla="*/ 1173708 w 1323833"/>
              <a:gd name="connsiteY46" fmla="*/ 777922 h 1978925"/>
              <a:gd name="connsiteX47" fmla="*/ 1201003 w 1323833"/>
              <a:gd name="connsiteY47" fmla="*/ 736979 h 1978925"/>
              <a:gd name="connsiteX48" fmla="*/ 1214651 w 1323833"/>
              <a:gd name="connsiteY48" fmla="*/ 696036 h 1978925"/>
              <a:gd name="connsiteX49" fmla="*/ 1255594 w 1323833"/>
              <a:gd name="connsiteY49" fmla="*/ 655092 h 1978925"/>
              <a:gd name="connsiteX50" fmla="*/ 1282890 w 1323833"/>
              <a:gd name="connsiteY50" fmla="*/ 545910 h 1978925"/>
              <a:gd name="connsiteX51" fmla="*/ 1296538 w 1323833"/>
              <a:gd name="connsiteY51" fmla="*/ 477672 h 1978925"/>
              <a:gd name="connsiteX52" fmla="*/ 1323833 w 1323833"/>
              <a:gd name="connsiteY52" fmla="*/ 409433 h 1978925"/>
              <a:gd name="connsiteX53" fmla="*/ 1296538 w 1323833"/>
              <a:gd name="connsiteY53" fmla="*/ 313898 h 1978925"/>
              <a:gd name="connsiteX54" fmla="*/ 1282890 w 1323833"/>
              <a:gd name="connsiteY54" fmla="*/ 259307 h 1978925"/>
              <a:gd name="connsiteX55" fmla="*/ 1160060 w 1323833"/>
              <a:gd name="connsiteY55" fmla="*/ 122830 h 1978925"/>
              <a:gd name="connsiteX56" fmla="*/ 1119117 w 1323833"/>
              <a:gd name="connsiteY56" fmla="*/ 68239 h 1978925"/>
              <a:gd name="connsiteX57" fmla="*/ 1078174 w 1323833"/>
              <a:gd name="connsiteY57" fmla="*/ 0 h 1978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1323833" h="1978925">
                <a:moveTo>
                  <a:pt x="245660" y="1978925"/>
                </a:moveTo>
                <a:cubicBezTo>
                  <a:pt x="235301" y="1942668"/>
                  <a:pt x="207258" y="1839279"/>
                  <a:pt x="191069" y="1801504"/>
                </a:cubicBezTo>
                <a:cubicBezTo>
                  <a:pt x="177421" y="1769659"/>
                  <a:pt x="164463" y="1737510"/>
                  <a:pt x="150126" y="1705970"/>
                </a:cubicBezTo>
                <a:cubicBezTo>
                  <a:pt x="141707" y="1687449"/>
                  <a:pt x="129783" y="1670499"/>
                  <a:pt x="122830" y="1651379"/>
                </a:cubicBezTo>
                <a:cubicBezTo>
                  <a:pt x="64305" y="1490434"/>
                  <a:pt x="131752" y="1616206"/>
                  <a:pt x="54591" y="1487606"/>
                </a:cubicBezTo>
                <a:cubicBezTo>
                  <a:pt x="50042" y="1469409"/>
                  <a:pt x="47530" y="1450578"/>
                  <a:pt x="40944" y="1433015"/>
                </a:cubicBezTo>
                <a:cubicBezTo>
                  <a:pt x="33800" y="1413965"/>
                  <a:pt x="21662" y="1397124"/>
                  <a:pt x="13648" y="1378424"/>
                </a:cubicBezTo>
                <a:cubicBezTo>
                  <a:pt x="7981" y="1365201"/>
                  <a:pt x="4549" y="1351129"/>
                  <a:pt x="0" y="1337481"/>
                </a:cubicBezTo>
                <a:cubicBezTo>
                  <a:pt x="9099" y="1282890"/>
                  <a:pt x="9795" y="1226211"/>
                  <a:pt x="27296" y="1173707"/>
                </a:cubicBezTo>
                <a:cubicBezTo>
                  <a:pt x="34016" y="1153546"/>
                  <a:pt x="104145" y="1062143"/>
                  <a:pt x="122830" y="1037230"/>
                </a:cubicBezTo>
                <a:cubicBezTo>
                  <a:pt x="154675" y="1041779"/>
                  <a:pt x="190245" y="1035256"/>
                  <a:pt x="218365" y="1050878"/>
                </a:cubicBezTo>
                <a:cubicBezTo>
                  <a:pt x="236150" y="1060758"/>
                  <a:pt x="237646" y="1086769"/>
                  <a:pt x="245660" y="1105469"/>
                </a:cubicBezTo>
                <a:cubicBezTo>
                  <a:pt x="251327" y="1118692"/>
                  <a:pt x="254257" y="1132942"/>
                  <a:pt x="259308" y="1146412"/>
                </a:cubicBezTo>
                <a:cubicBezTo>
                  <a:pt x="308265" y="1276965"/>
                  <a:pt x="269273" y="1162661"/>
                  <a:pt x="300251" y="1255594"/>
                </a:cubicBezTo>
                <a:cubicBezTo>
                  <a:pt x="294964" y="1371908"/>
                  <a:pt x="382074" y="1569492"/>
                  <a:pt x="232012" y="1569492"/>
                </a:cubicBezTo>
                <a:cubicBezTo>
                  <a:pt x="190817" y="1569492"/>
                  <a:pt x="150125" y="1560394"/>
                  <a:pt x="109182" y="1555845"/>
                </a:cubicBezTo>
                <a:cubicBezTo>
                  <a:pt x="100084" y="1528549"/>
                  <a:pt x="94754" y="1499692"/>
                  <a:pt x="81887" y="1473958"/>
                </a:cubicBezTo>
                <a:cubicBezTo>
                  <a:pt x="48157" y="1406500"/>
                  <a:pt x="61024" y="1438668"/>
                  <a:pt x="40944" y="1378424"/>
                </a:cubicBezTo>
                <a:cubicBezTo>
                  <a:pt x="45493" y="1328382"/>
                  <a:pt x="40413" y="1276505"/>
                  <a:pt x="54591" y="1228298"/>
                </a:cubicBezTo>
                <a:cubicBezTo>
                  <a:pt x="63847" y="1196826"/>
                  <a:pt x="90985" y="1173707"/>
                  <a:pt x="109182" y="1146412"/>
                </a:cubicBezTo>
                <a:cubicBezTo>
                  <a:pt x="176949" y="1044763"/>
                  <a:pt x="89856" y="1169603"/>
                  <a:pt x="177421" y="1064525"/>
                </a:cubicBezTo>
                <a:cubicBezTo>
                  <a:pt x="234284" y="996289"/>
                  <a:pt x="170601" y="1046326"/>
                  <a:pt x="245660" y="996287"/>
                </a:cubicBezTo>
                <a:cubicBezTo>
                  <a:pt x="273366" y="954728"/>
                  <a:pt x="276762" y="939793"/>
                  <a:pt x="327547" y="914400"/>
                </a:cubicBezTo>
                <a:cubicBezTo>
                  <a:pt x="353281" y="901533"/>
                  <a:pt x="409433" y="887104"/>
                  <a:pt x="409433" y="887104"/>
                </a:cubicBezTo>
                <a:cubicBezTo>
                  <a:pt x="436729" y="891653"/>
                  <a:pt x="465776" y="890109"/>
                  <a:pt x="491320" y="900752"/>
                </a:cubicBezTo>
                <a:cubicBezTo>
                  <a:pt x="521601" y="913369"/>
                  <a:pt x="542084" y="944969"/>
                  <a:pt x="573206" y="955343"/>
                </a:cubicBezTo>
                <a:lnTo>
                  <a:pt x="614150" y="968991"/>
                </a:lnTo>
                <a:cubicBezTo>
                  <a:pt x="664192" y="964442"/>
                  <a:pt x="715960" y="969147"/>
                  <a:pt x="764275" y="955343"/>
                </a:cubicBezTo>
                <a:cubicBezTo>
                  <a:pt x="783495" y="949852"/>
                  <a:pt x="838195" y="869104"/>
                  <a:pt x="846162" y="859809"/>
                </a:cubicBezTo>
                <a:cubicBezTo>
                  <a:pt x="881190" y="818944"/>
                  <a:pt x="885930" y="819649"/>
                  <a:pt x="928048" y="791570"/>
                </a:cubicBezTo>
                <a:cubicBezTo>
                  <a:pt x="937147" y="777922"/>
                  <a:pt x="948009" y="765298"/>
                  <a:pt x="955344" y="750627"/>
                </a:cubicBezTo>
                <a:cubicBezTo>
                  <a:pt x="990106" y="681102"/>
                  <a:pt x="965913" y="582027"/>
                  <a:pt x="955344" y="518615"/>
                </a:cubicBezTo>
                <a:cubicBezTo>
                  <a:pt x="951999" y="498547"/>
                  <a:pt x="941072" y="479653"/>
                  <a:pt x="928048" y="464024"/>
                </a:cubicBezTo>
                <a:cubicBezTo>
                  <a:pt x="917547" y="451423"/>
                  <a:pt x="900753" y="445827"/>
                  <a:pt x="887105" y="436728"/>
                </a:cubicBezTo>
                <a:cubicBezTo>
                  <a:pt x="878006" y="423080"/>
                  <a:pt x="876150" y="397206"/>
                  <a:pt x="859809" y="395785"/>
                </a:cubicBezTo>
                <a:cubicBezTo>
                  <a:pt x="678797" y="380045"/>
                  <a:pt x="628694" y="381738"/>
                  <a:pt x="504968" y="436728"/>
                </a:cubicBezTo>
                <a:cubicBezTo>
                  <a:pt x="486377" y="444991"/>
                  <a:pt x="468574" y="454925"/>
                  <a:pt x="450377" y="464024"/>
                </a:cubicBezTo>
                <a:cubicBezTo>
                  <a:pt x="439520" y="496593"/>
                  <a:pt x="410143" y="582746"/>
                  <a:pt x="409433" y="600501"/>
                </a:cubicBezTo>
                <a:cubicBezTo>
                  <a:pt x="406155" y="682448"/>
                  <a:pt x="411482" y="764972"/>
                  <a:pt x="423081" y="846161"/>
                </a:cubicBezTo>
                <a:cubicBezTo>
                  <a:pt x="425401" y="862399"/>
                  <a:pt x="437569" y="876857"/>
                  <a:pt x="450377" y="887104"/>
                </a:cubicBezTo>
                <a:cubicBezTo>
                  <a:pt x="461611" y="896091"/>
                  <a:pt x="478097" y="895085"/>
                  <a:pt x="491320" y="900752"/>
                </a:cubicBezTo>
                <a:cubicBezTo>
                  <a:pt x="591231" y="943572"/>
                  <a:pt x="499858" y="916535"/>
                  <a:pt x="600502" y="941695"/>
                </a:cubicBezTo>
                <a:cubicBezTo>
                  <a:pt x="686938" y="937146"/>
                  <a:pt x="773529" y="934950"/>
                  <a:pt x="859809" y="928048"/>
                </a:cubicBezTo>
                <a:cubicBezTo>
                  <a:pt x="945329" y="921207"/>
                  <a:pt x="920932" y="918383"/>
                  <a:pt x="982639" y="900752"/>
                </a:cubicBezTo>
                <a:cubicBezTo>
                  <a:pt x="1000674" y="895599"/>
                  <a:pt x="1019033" y="891653"/>
                  <a:pt x="1037230" y="887104"/>
                </a:cubicBezTo>
                <a:cubicBezTo>
                  <a:pt x="1059976" y="868907"/>
                  <a:pt x="1084871" y="853111"/>
                  <a:pt x="1105469" y="832513"/>
                </a:cubicBezTo>
                <a:cubicBezTo>
                  <a:pt x="1167201" y="770781"/>
                  <a:pt x="1094001" y="804492"/>
                  <a:pt x="1173708" y="777922"/>
                </a:cubicBezTo>
                <a:cubicBezTo>
                  <a:pt x="1182806" y="764274"/>
                  <a:pt x="1193668" y="751650"/>
                  <a:pt x="1201003" y="736979"/>
                </a:cubicBezTo>
                <a:cubicBezTo>
                  <a:pt x="1207437" y="724112"/>
                  <a:pt x="1206671" y="708006"/>
                  <a:pt x="1214651" y="696036"/>
                </a:cubicBezTo>
                <a:cubicBezTo>
                  <a:pt x="1225357" y="679977"/>
                  <a:pt x="1241946" y="668740"/>
                  <a:pt x="1255594" y="655092"/>
                </a:cubicBezTo>
                <a:cubicBezTo>
                  <a:pt x="1264693" y="618698"/>
                  <a:pt x="1275533" y="582696"/>
                  <a:pt x="1282890" y="545910"/>
                </a:cubicBezTo>
                <a:cubicBezTo>
                  <a:pt x="1287439" y="523164"/>
                  <a:pt x="1289873" y="499890"/>
                  <a:pt x="1296538" y="477672"/>
                </a:cubicBezTo>
                <a:cubicBezTo>
                  <a:pt x="1303578" y="454207"/>
                  <a:pt x="1314735" y="432179"/>
                  <a:pt x="1323833" y="409433"/>
                </a:cubicBezTo>
                <a:cubicBezTo>
                  <a:pt x="1314735" y="377588"/>
                  <a:pt x="1305252" y="345850"/>
                  <a:pt x="1296538" y="313898"/>
                </a:cubicBezTo>
                <a:cubicBezTo>
                  <a:pt x="1291603" y="295802"/>
                  <a:pt x="1291999" y="275704"/>
                  <a:pt x="1282890" y="259307"/>
                </a:cubicBezTo>
                <a:cubicBezTo>
                  <a:pt x="1254163" y="207599"/>
                  <a:pt x="1198142" y="165673"/>
                  <a:pt x="1160060" y="122830"/>
                </a:cubicBezTo>
                <a:cubicBezTo>
                  <a:pt x="1144948" y="105829"/>
                  <a:pt x="1132765" y="86436"/>
                  <a:pt x="1119117" y="68239"/>
                </a:cubicBezTo>
                <a:cubicBezTo>
                  <a:pt x="1101400" y="15088"/>
                  <a:pt x="1115642" y="37468"/>
                  <a:pt x="1078174" y="0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23" name="Picture 3" descr="C:\Users\deveaux\AppData\Local\Microsoft\Windows\Temporary Internet Files\Content.IE5\UCL6PQ3F\MC900383636[1].wmf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16016" y="1052736"/>
            <a:ext cx="1783313" cy="1295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feld 5"/>
          <p:cNvSpPr txBox="1"/>
          <p:nvPr/>
        </p:nvSpPr>
        <p:spPr>
          <a:xfrm rot="5400000">
            <a:off x="7308099" y="2132298"/>
            <a:ext cx="302358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M. Koziel, B. Milanovic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8877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7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Probe testing of MIMOSA-26AHR</a:t>
            </a:r>
            <a:endParaRPr lang="en-US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M. Deveaux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2298B24-29AC-464F-B886-34241378A982}" type="slidenum">
              <a:rPr lang="de-DE" smtClean="0"/>
              <a:pPr>
                <a:defRPr/>
              </a:pPr>
              <a:t>28</a:t>
            </a:fld>
            <a:endParaRPr lang="de-DE"/>
          </a:p>
        </p:txBody>
      </p:sp>
      <p:pic>
        <p:nvPicPr>
          <p:cNvPr id="6" name="Picture 2" descr="G:\NA61\IMG_696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03648" y="620688"/>
            <a:ext cx="6552728" cy="4914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feld 6"/>
          <p:cNvSpPr txBox="1"/>
          <p:nvPr/>
        </p:nvSpPr>
        <p:spPr>
          <a:xfrm>
            <a:off x="1043608" y="5733256"/>
            <a:ext cx="6922088" cy="769441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mtClean="0"/>
              <a:t>50µm thick MIMOSA-26AHR operated successfully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mtClean="0"/>
              <a:t>Software for detailed tests is being developed</a:t>
            </a:r>
            <a:endParaRPr lang="en-US"/>
          </a:p>
        </p:txBody>
      </p:sp>
      <p:sp>
        <p:nvSpPr>
          <p:cNvPr id="8" name="Textfeld 7"/>
          <p:cNvSpPr txBox="1"/>
          <p:nvPr/>
        </p:nvSpPr>
        <p:spPr>
          <a:xfrm rot="5400000">
            <a:off x="7308099" y="2132298"/>
            <a:ext cx="302358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M. Koziel, B. Milanovic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396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Vacuum compatibility</a:t>
            </a:r>
            <a:endParaRPr lang="en-US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M. Deveaux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2298B24-29AC-464F-B886-34241378A982}" type="slidenum">
              <a:rPr lang="de-DE" smtClean="0"/>
              <a:pPr>
                <a:defRPr/>
              </a:pPr>
              <a:t>29</a:t>
            </a:fld>
            <a:endParaRPr lang="de-DE"/>
          </a:p>
        </p:txBody>
      </p:sp>
      <p:pic>
        <p:nvPicPr>
          <p:cNvPr id="162818" name="Picture 2" descr="C:\Users\deveaux\Contact To Laptop\Vortraege\2013\VERTEX-2013\20130819_145326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6218" t="20120" r="29779" b="17542"/>
          <a:stretch/>
        </p:blipFill>
        <p:spPr bwMode="auto">
          <a:xfrm rot="5400000">
            <a:off x="4898287" y="726450"/>
            <a:ext cx="3528393" cy="3748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feld 5"/>
          <p:cNvSpPr txBox="1"/>
          <p:nvPr/>
        </p:nvSpPr>
        <p:spPr>
          <a:xfrm>
            <a:off x="186408" y="1340768"/>
            <a:ext cx="6511719" cy="41549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rgbClr val="FF0000"/>
                </a:solidFill>
              </a:rPr>
              <a:t>F</a:t>
            </a:r>
            <a:r>
              <a:rPr lang="en-US" smtClean="0"/>
              <a:t>irst tests on vacuum:</a:t>
            </a:r>
          </a:p>
          <a:p>
            <a:endParaRPr lang="en-US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mtClean="0"/>
              <a:t>Goal: Absence of air</a:t>
            </a:r>
          </a:p>
          <a:p>
            <a:endParaRPr lang="en-US"/>
          </a:p>
          <a:p>
            <a:r>
              <a:rPr lang="en-US" smtClean="0">
                <a:solidFill>
                  <a:srgbClr val="FF0000"/>
                </a:solidFill>
              </a:rPr>
              <a:t>I</a:t>
            </a:r>
            <a:r>
              <a:rPr lang="en-US" smtClean="0"/>
              <a:t>ssues: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mtClean="0"/>
              <a:t>Outgasing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mtClean="0"/>
              <a:t>Mech. stress due to cavities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/>
          </a:p>
          <a:p>
            <a:r>
              <a:rPr lang="en-US" smtClean="0">
                <a:solidFill>
                  <a:srgbClr val="FF0000"/>
                </a:solidFill>
              </a:rPr>
              <a:t>O</a:t>
            </a:r>
            <a:r>
              <a:rPr lang="en-US" smtClean="0"/>
              <a:t>bservations with 50µm dummies:</a:t>
            </a:r>
          </a:p>
          <a:p>
            <a:endParaRPr lang="en-US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mtClean="0"/>
              <a:t>No significant outgasing (test not very sensitive)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mtClean="0"/>
              <a:t>Cavities of ~0.5mm can be tolerated</a:t>
            </a:r>
          </a:p>
        </p:txBody>
      </p:sp>
      <p:sp>
        <p:nvSpPr>
          <p:cNvPr id="3" name="Textfeld 2"/>
          <p:cNvSpPr txBox="1"/>
          <p:nvPr/>
        </p:nvSpPr>
        <p:spPr>
          <a:xfrm rot="5400000">
            <a:off x="6469702" y="3417970"/>
            <a:ext cx="487332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M. Koziel, G. </a:t>
            </a:r>
            <a:r>
              <a:rPr lang="en-US" smtClean="0"/>
              <a:t>Kretzschmar, T. Tischler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819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839"/>
    </mc:Choice>
    <mc:Fallback xmlns="">
      <p:transition spd="slow" advTm="68839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dirty="0"/>
              <a:t>M. </a:t>
            </a:r>
            <a:r>
              <a:rPr lang="de-DE" dirty="0" err="1"/>
              <a:t>Deveaux</a:t>
            </a:r>
            <a:r>
              <a:rPr lang="de-DE" dirty="0"/>
              <a:t>, </a:t>
            </a:r>
          </a:p>
        </p:txBody>
      </p:sp>
      <p:sp>
        <p:nvSpPr>
          <p:cNvPr id="59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C776F58-D439-4CAA-B5AE-B7B963CE98AA}" type="slidenum">
              <a:rPr lang="de-DE"/>
              <a:pPr/>
              <a:t>3</a:t>
            </a:fld>
            <a:endParaRPr lang="de-DE"/>
          </a:p>
        </p:txBody>
      </p:sp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Open charm reconstruction: Concept</a:t>
            </a:r>
            <a:endParaRPr lang="en-US" dirty="0"/>
          </a:p>
        </p:txBody>
      </p:sp>
      <p:grpSp>
        <p:nvGrpSpPr>
          <p:cNvPr id="32778" name="Group 10"/>
          <p:cNvGrpSpPr>
            <a:grpSpLocks/>
          </p:cNvGrpSpPr>
          <p:nvPr/>
        </p:nvGrpSpPr>
        <p:grpSpPr bwMode="auto">
          <a:xfrm>
            <a:off x="468313" y="908050"/>
            <a:ext cx="5473700" cy="4160838"/>
            <a:chOff x="295" y="618"/>
            <a:chExt cx="3448" cy="2621"/>
          </a:xfrm>
        </p:grpSpPr>
        <p:grpSp>
          <p:nvGrpSpPr>
            <p:cNvPr id="32779" name="Group 11"/>
            <p:cNvGrpSpPr>
              <a:grpSpLocks/>
            </p:cNvGrpSpPr>
            <p:nvPr/>
          </p:nvGrpSpPr>
          <p:grpSpPr bwMode="auto">
            <a:xfrm>
              <a:off x="295" y="618"/>
              <a:ext cx="3448" cy="2621"/>
              <a:chOff x="295" y="718"/>
              <a:chExt cx="3448" cy="2621"/>
            </a:xfrm>
          </p:grpSpPr>
          <p:sp>
            <p:nvSpPr>
              <p:cNvPr id="32780" name="Rectangle 12"/>
              <p:cNvSpPr>
                <a:spLocks noChangeArrowheads="1"/>
              </p:cNvSpPr>
              <p:nvPr/>
            </p:nvSpPr>
            <p:spPr bwMode="auto">
              <a:xfrm>
                <a:off x="295" y="754"/>
                <a:ext cx="3448" cy="2585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en-US"/>
              </a:p>
            </p:txBody>
          </p:sp>
          <p:sp>
            <p:nvSpPr>
              <p:cNvPr id="32781" name="AutoShape 13"/>
              <p:cNvSpPr>
                <a:spLocks noChangeArrowheads="1"/>
              </p:cNvSpPr>
              <p:nvPr/>
            </p:nvSpPr>
            <p:spPr bwMode="auto">
              <a:xfrm>
                <a:off x="482" y="1724"/>
                <a:ext cx="3106" cy="185"/>
              </a:xfrm>
              <a:prstGeom prst="rightArrow">
                <a:avLst>
                  <a:gd name="adj1" fmla="val 69167"/>
                  <a:gd name="adj2" fmla="val 147139"/>
                </a:avLst>
              </a:prstGeom>
              <a:solidFill>
                <a:srgbClr val="CCFF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r"/>
                <a:r>
                  <a:rPr lang="de-DE" sz="1200"/>
                  <a:t>Primary Beam: </a:t>
                </a:r>
                <a:r>
                  <a:rPr lang="de-DE" sz="1200" smtClean="0"/>
                  <a:t>25 AGeV </a:t>
                </a:r>
                <a:r>
                  <a:rPr lang="de-DE" sz="1200"/>
                  <a:t>Au Ions (up to 10</a:t>
                </a:r>
                <a:r>
                  <a:rPr lang="de-DE" sz="1200" baseline="30000"/>
                  <a:t>9</a:t>
                </a:r>
                <a:r>
                  <a:rPr lang="de-DE" sz="1200"/>
                  <a:t>/s) </a:t>
                </a:r>
              </a:p>
            </p:txBody>
          </p:sp>
          <p:sp>
            <p:nvSpPr>
              <p:cNvPr id="32782" name="Rectangle 14"/>
              <p:cNvSpPr>
                <a:spLocks noChangeArrowheads="1"/>
              </p:cNvSpPr>
              <p:nvPr/>
            </p:nvSpPr>
            <p:spPr bwMode="auto">
              <a:xfrm>
                <a:off x="910" y="1465"/>
                <a:ext cx="107" cy="70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2783" name="Line 15"/>
              <p:cNvSpPr>
                <a:spLocks noChangeShapeType="1"/>
              </p:cNvSpPr>
              <p:nvPr/>
            </p:nvSpPr>
            <p:spPr bwMode="auto">
              <a:xfrm flipV="1">
                <a:off x="945" y="1614"/>
                <a:ext cx="1644" cy="221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784" name="Line 16"/>
              <p:cNvSpPr>
                <a:spLocks noChangeShapeType="1"/>
              </p:cNvSpPr>
              <p:nvPr/>
            </p:nvSpPr>
            <p:spPr bwMode="auto">
              <a:xfrm flipV="1">
                <a:off x="945" y="1355"/>
                <a:ext cx="1644" cy="480"/>
              </a:xfrm>
              <a:prstGeom prst="line">
                <a:avLst/>
              </a:prstGeom>
              <a:noFill/>
              <a:ln w="25400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785" name="Line 17"/>
              <p:cNvSpPr>
                <a:spLocks noChangeShapeType="1"/>
              </p:cNvSpPr>
              <p:nvPr/>
            </p:nvSpPr>
            <p:spPr bwMode="auto">
              <a:xfrm>
                <a:off x="945" y="1835"/>
                <a:ext cx="358" cy="111"/>
              </a:xfrm>
              <a:prstGeom prst="line">
                <a:avLst/>
              </a:prstGeom>
              <a:noFill/>
              <a:ln w="38100">
                <a:solidFill>
                  <a:srgbClr val="00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786" name="Line 18"/>
              <p:cNvSpPr>
                <a:spLocks noChangeShapeType="1"/>
              </p:cNvSpPr>
              <p:nvPr/>
            </p:nvSpPr>
            <p:spPr bwMode="auto">
              <a:xfrm>
                <a:off x="1303" y="1946"/>
                <a:ext cx="1286" cy="369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787" name="Line 19"/>
              <p:cNvSpPr>
                <a:spLocks noChangeShapeType="1"/>
              </p:cNvSpPr>
              <p:nvPr/>
            </p:nvSpPr>
            <p:spPr bwMode="auto">
              <a:xfrm>
                <a:off x="1303" y="1946"/>
                <a:ext cx="1286" cy="0"/>
              </a:xfrm>
              <a:prstGeom prst="line">
                <a:avLst/>
              </a:prstGeom>
              <a:noFill/>
              <a:ln w="25400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788" name="Oval 20"/>
              <p:cNvSpPr>
                <a:spLocks noChangeArrowheads="1"/>
              </p:cNvSpPr>
              <p:nvPr/>
            </p:nvSpPr>
            <p:spPr bwMode="auto">
              <a:xfrm>
                <a:off x="921" y="1797"/>
                <a:ext cx="49" cy="44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2789" name="Oval 21"/>
              <p:cNvSpPr>
                <a:spLocks noChangeArrowheads="1"/>
              </p:cNvSpPr>
              <p:nvPr/>
            </p:nvSpPr>
            <p:spPr bwMode="auto">
              <a:xfrm>
                <a:off x="1275" y="1916"/>
                <a:ext cx="59" cy="56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2790" name="Line 22"/>
              <p:cNvSpPr>
                <a:spLocks noChangeShapeType="1"/>
              </p:cNvSpPr>
              <p:nvPr/>
            </p:nvSpPr>
            <p:spPr bwMode="auto">
              <a:xfrm flipV="1">
                <a:off x="731" y="1909"/>
                <a:ext cx="214" cy="33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791" name="Line 23"/>
              <p:cNvSpPr>
                <a:spLocks noChangeShapeType="1"/>
              </p:cNvSpPr>
              <p:nvPr/>
            </p:nvSpPr>
            <p:spPr bwMode="auto">
              <a:xfrm flipH="1" flipV="1">
                <a:off x="1339" y="1982"/>
                <a:ext cx="158" cy="348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792" name="Text Box 24"/>
              <p:cNvSpPr txBox="1">
                <a:spLocks noChangeArrowheads="1"/>
              </p:cNvSpPr>
              <p:nvPr/>
            </p:nvSpPr>
            <p:spPr bwMode="auto">
              <a:xfrm>
                <a:off x="346" y="2232"/>
                <a:ext cx="530" cy="36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 eaLnBrk="0" hangingPunct="0"/>
                <a:r>
                  <a:rPr lang="de-DE" sz="1600"/>
                  <a:t>Primary</a:t>
                </a:r>
              </a:p>
              <a:p>
                <a:pPr algn="ctr" eaLnBrk="0" hangingPunct="0"/>
                <a:r>
                  <a:rPr lang="de-DE" sz="1600"/>
                  <a:t>vertex</a:t>
                </a:r>
                <a:endParaRPr lang="en-BZ" sz="1600"/>
              </a:p>
            </p:txBody>
          </p:sp>
          <p:sp>
            <p:nvSpPr>
              <p:cNvPr id="32793" name="Text Box 25"/>
              <p:cNvSpPr txBox="1">
                <a:spLocks noChangeArrowheads="1"/>
              </p:cNvSpPr>
              <p:nvPr/>
            </p:nvSpPr>
            <p:spPr bwMode="auto">
              <a:xfrm>
                <a:off x="1321" y="2318"/>
                <a:ext cx="658" cy="36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 eaLnBrk="0" hangingPunct="0"/>
                <a:r>
                  <a:rPr lang="de-DE" sz="1600"/>
                  <a:t>Secondary</a:t>
                </a:r>
              </a:p>
              <a:p>
                <a:pPr algn="ctr" eaLnBrk="0" hangingPunct="0"/>
                <a:r>
                  <a:rPr lang="de-DE" sz="1600"/>
                  <a:t>vertex</a:t>
                </a:r>
                <a:endParaRPr lang="en-BZ" sz="1600"/>
              </a:p>
            </p:txBody>
          </p:sp>
          <p:sp>
            <p:nvSpPr>
              <p:cNvPr id="32794" name="Line 26"/>
              <p:cNvSpPr>
                <a:spLocks noChangeShapeType="1"/>
              </p:cNvSpPr>
              <p:nvPr/>
            </p:nvSpPr>
            <p:spPr bwMode="auto">
              <a:xfrm flipV="1">
                <a:off x="1161" y="1909"/>
                <a:ext cx="0" cy="702"/>
              </a:xfrm>
              <a:prstGeom prst="line">
                <a:avLst/>
              </a:prstGeom>
              <a:noFill/>
              <a:ln w="25400">
                <a:solidFill>
                  <a:srgbClr val="00FF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795" name="Text Box 27"/>
              <p:cNvSpPr txBox="1">
                <a:spLocks noChangeArrowheads="1"/>
              </p:cNvSpPr>
              <p:nvPr/>
            </p:nvSpPr>
            <p:spPr bwMode="auto">
              <a:xfrm>
                <a:off x="446" y="2648"/>
                <a:ext cx="1973" cy="40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eaLnBrk="0" hangingPunct="0"/>
                <a:r>
                  <a:rPr lang="de-DE" sz="1600"/>
                  <a:t>Short lived particle</a:t>
                </a:r>
                <a:r>
                  <a:rPr lang="de-DE" sz="1800"/>
                  <a:t> </a:t>
                </a:r>
              </a:p>
              <a:p>
                <a:pPr eaLnBrk="0" hangingPunct="0"/>
                <a:r>
                  <a:rPr lang="en-BZ" sz="1600"/>
                  <a:t>D</a:t>
                </a:r>
                <a:r>
                  <a:rPr lang="en-BZ" sz="1600" baseline="30000"/>
                  <a:t>0  </a:t>
                </a:r>
                <a:r>
                  <a:rPr lang="en-BZ" sz="1400"/>
                  <a:t>(c</a:t>
                </a:r>
                <a:r>
                  <a:rPr lang="en-BZ" sz="1800">
                    <a:latin typeface="Symbol" pitchFamily="18" charset="2"/>
                  </a:rPr>
                  <a:t>t</a:t>
                </a:r>
                <a:r>
                  <a:rPr lang="en-BZ" sz="1400"/>
                  <a:t> = ~ 120 µm)</a:t>
                </a:r>
              </a:p>
            </p:txBody>
          </p:sp>
          <p:sp>
            <p:nvSpPr>
              <p:cNvPr id="32796" name="Text Box 28"/>
              <p:cNvSpPr txBox="1">
                <a:spLocks noChangeArrowheads="1"/>
              </p:cNvSpPr>
              <p:nvPr/>
            </p:nvSpPr>
            <p:spPr bwMode="auto">
              <a:xfrm>
                <a:off x="1518" y="1087"/>
                <a:ext cx="654" cy="2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de-DE" sz="1600"/>
                  <a:t>Detector 1</a:t>
                </a:r>
                <a:endParaRPr lang="en-BZ" sz="1600"/>
              </a:p>
            </p:txBody>
          </p:sp>
          <p:sp>
            <p:nvSpPr>
              <p:cNvPr id="32797" name="Text Box 29"/>
              <p:cNvSpPr txBox="1">
                <a:spLocks noChangeArrowheads="1"/>
              </p:cNvSpPr>
              <p:nvPr/>
            </p:nvSpPr>
            <p:spPr bwMode="auto">
              <a:xfrm>
                <a:off x="2124" y="939"/>
                <a:ext cx="622" cy="2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de-DE" sz="1600"/>
                  <a:t>Detector2</a:t>
                </a:r>
                <a:endParaRPr lang="en-BZ" sz="1600"/>
              </a:p>
            </p:txBody>
          </p:sp>
          <p:sp>
            <p:nvSpPr>
              <p:cNvPr id="32798" name="Rectangle 30"/>
              <p:cNvSpPr>
                <a:spLocks noChangeArrowheads="1"/>
              </p:cNvSpPr>
              <p:nvPr/>
            </p:nvSpPr>
            <p:spPr bwMode="auto">
              <a:xfrm>
                <a:off x="1981" y="1909"/>
                <a:ext cx="72" cy="443"/>
              </a:xfrm>
              <a:prstGeom prst="rect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2799" name="Rectangle 31"/>
              <p:cNvSpPr>
                <a:spLocks noChangeArrowheads="1"/>
              </p:cNvSpPr>
              <p:nvPr/>
            </p:nvSpPr>
            <p:spPr bwMode="auto">
              <a:xfrm>
                <a:off x="1981" y="1281"/>
                <a:ext cx="72" cy="443"/>
              </a:xfrm>
              <a:prstGeom prst="rect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2800" name="Rectangle 32"/>
              <p:cNvSpPr>
                <a:spLocks noChangeArrowheads="1"/>
              </p:cNvSpPr>
              <p:nvPr/>
            </p:nvSpPr>
            <p:spPr bwMode="auto">
              <a:xfrm>
                <a:off x="2374" y="1133"/>
                <a:ext cx="71" cy="591"/>
              </a:xfrm>
              <a:prstGeom prst="rect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2801" name="Rectangle 33"/>
              <p:cNvSpPr>
                <a:spLocks noChangeArrowheads="1"/>
              </p:cNvSpPr>
              <p:nvPr/>
            </p:nvSpPr>
            <p:spPr bwMode="auto">
              <a:xfrm>
                <a:off x="2374" y="1909"/>
                <a:ext cx="71" cy="590"/>
              </a:xfrm>
              <a:prstGeom prst="rect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2802" name="Line 34"/>
              <p:cNvSpPr>
                <a:spLocks noChangeShapeType="1"/>
              </p:cNvSpPr>
              <p:nvPr/>
            </p:nvSpPr>
            <p:spPr bwMode="auto">
              <a:xfrm>
                <a:off x="661" y="1244"/>
                <a:ext cx="321" cy="37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03" name="Text Box 35"/>
              <p:cNvSpPr txBox="1">
                <a:spLocks noChangeArrowheads="1"/>
              </p:cNvSpPr>
              <p:nvPr/>
            </p:nvSpPr>
            <p:spPr bwMode="auto">
              <a:xfrm>
                <a:off x="374" y="931"/>
                <a:ext cx="457" cy="36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de-DE" sz="1600"/>
                  <a:t>Target</a:t>
                </a:r>
              </a:p>
              <a:p>
                <a:r>
                  <a:rPr lang="de-DE" sz="1600"/>
                  <a:t>(Gold)</a:t>
                </a:r>
              </a:p>
            </p:txBody>
          </p:sp>
          <p:sp>
            <p:nvSpPr>
              <p:cNvPr id="32804" name="Line 36"/>
              <p:cNvSpPr>
                <a:spLocks noChangeShapeType="1"/>
              </p:cNvSpPr>
              <p:nvPr/>
            </p:nvSpPr>
            <p:spPr bwMode="auto">
              <a:xfrm flipV="1">
                <a:off x="2053" y="874"/>
                <a:ext cx="0" cy="40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05" name="Line 37"/>
              <p:cNvSpPr>
                <a:spLocks noChangeShapeType="1"/>
              </p:cNvSpPr>
              <p:nvPr/>
            </p:nvSpPr>
            <p:spPr bwMode="auto">
              <a:xfrm flipV="1">
                <a:off x="1017" y="874"/>
                <a:ext cx="2" cy="59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06" name="Line 38"/>
              <p:cNvSpPr>
                <a:spLocks noChangeShapeType="1"/>
              </p:cNvSpPr>
              <p:nvPr/>
            </p:nvSpPr>
            <p:spPr bwMode="auto">
              <a:xfrm>
                <a:off x="1017" y="949"/>
                <a:ext cx="103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07" name="Text Box 39"/>
              <p:cNvSpPr txBox="1">
                <a:spLocks noChangeArrowheads="1"/>
              </p:cNvSpPr>
              <p:nvPr/>
            </p:nvSpPr>
            <p:spPr bwMode="auto">
              <a:xfrm>
                <a:off x="1682" y="718"/>
                <a:ext cx="180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de-DE" sz="1800"/>
                  <a:t>z</a:t>
                </a:r>
              </a:p>
            </p:txBody>
          </p:sp>
        </p:grpSp>
        <p:sp>
          <p:nvSpPr>
            <p:cNvPr id="32808" name="Text Box 40"/>
            <p:cNvSpPr txBox="1">
              <a:spLocks noChangeArrowheads="1"/>
            </p:cNvSpPr>
            <p:nvPr/>
          </p:nvSpPr>
          <p:spPr bwMode="auto">
            <a:xfrm>
              <a:off x="418" y="2959"/>
              <a:ext cx="2892" cy="2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Reconstruction concept for open charm</a:t>
              </a:r>
            </a:p>
          </p:txBody>
        </p:sp>
      </p:grpSp>
      <p:grpSp>
        <p:nvGrpSpPr>
          <p:cNvPr id="32849" name="Group 81"/>
          <p:cNvGrpSpPr>
            <a:grpSpLocks/>
          </p:cNvGrpSpPr>
          <p:nvPr/>
        </p:nvGrpSpPr>
        <p:grpSpPr bwMode="auto">
          <a:xfrm>
            <a:off x="179388" y="3284538"/>
            <a:ext cx="4608512" cy="3414712"/>
            <a:chOff x="113" y="2068"/>
            <a:chExt cx="2903" cy="2151"/>
          </a:xfrm>
        </p:grpSpPr>
        <p:graphicFrame>
          <p:nvGraphicFramePr>
            <p:cNvPr id="32810" name="Object 42"/>
            <p:cNvGraphicFramePr>
              <a:graphicFrameLocks noChangeAspect="1"/>
            </p:cNvGraphicFramePr>
            <p:nvPr/>
          </p:nvGraphicFramePr>
          <p:xfrm>
            <a:off x="113" y="2068"/>
            <a:ext cx="2903" cy="213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397" name="Bitmap Image" r:id="rId4" imgW="3343742" imgH="2704762" progId="Paint.Picture">
                    <p:embed/>
                  </p:oleObj>
                </mc:Choice>
                <mc:Fallback>
                  <p:oleObj name="Bitmap Image" r:id="rId4" imgW="3343742" imgH="2704762" progId="Paint.Picture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3" y="2068"/>
                          <a:ext cx="2903" cy="2133"/>
                        </a:xfrm>
                        <a:prstGeom prst="rect">
                          <a:avLst/>
                        </a:prstGeom>
                        <a:noFill/>
                        <a:ln w="12700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2848" name="Text Box 80"/>
            <p:cNvSpPr txBox="1">
              <a:spLocks noChangeArrowheads="1"/>
            </p:cNvSpPr>
            <p:nvPr/>
          </p:nvSpPr>
          <p:spPr bwMode="auto">
            <a:xfrm>
              <a:off x="463" y="3988"/>
              <a:ext cx="2301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800"/>
                <a:t>Central Au + Au collision (25 AGeV)</a:t>
              </a:r>
            </a:p>
          </p:txBody>
        </p:sp>
      </p:grpSp>
      <p:sp>
        <p:nvSpPr>
          <p:cNvPr id="32845" name="Text Box 77"/>
          <p:cNvSpPr txBox="1">
            <a:spLocks noChangeArrowheads="1"/>
          </p:cNvSpPr>
          <p:nvPr/>
        </p:nvSpPr>
        <p:spPr bwMode="auto">
          <a:xfrm>
            <a:off x="4110038" y="3368380"/>
            <a:ext cx="4946482" cy="76944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dirty="0"/>
              <a:t> A good time resolution to distinguish </a:t>
            </a:r>
          </a:p>
          <a:p>
            <a:r>
              <a:rPr lang="en-US" dirty="0"/>
              <a:t>the individual </a:t>
            </a:r>
            <a:r>
              <a:rPr lang="en-US" dirty="0" smtClean="0"/>
              <a:t>collisions (few 10 µs)</a:t>
            </a:r>
            <a:endParaRPr lang="en-US" dirty="0"/>
          </a:p>
        </p:txBody>
      </p:sp>
      <p:sp>
        <p:nvSpPr>
          <p:cNvPr id="32846" name="Text Box 78"/>
          <p:cNvSpPr txBox="1">
            <a:spLocks noChangeArrowheads="1"/>
          </p:cNvSpPr>
          <p:nvPr/>
        </p:nvSpPr>
        <p:spPr bwMode="auto">
          <a:xfrm>
            <a:off x="4119563" y="4552950"/>
            <a:ext cx="4037131" cy="76944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dirty="0"/>
              <a:t> Very good radiation </a:t>
            </a:r>
            <a:r>
              <a:rPr lang="en-US" dirty="0" smtClean="0"/>
              <a:t>tolerance</a:t>
            </a:r>
          </a:p>
          <a:p>
            <a:r>
              <a:rPr lang="en-US" dirty="0"/>
              <a:t> </a:t>
            </a:r>
            <a:r>
              <a:rPr lang="en-US" dirty="0" smtClean="0"/>
              <a:t> (&gt;10</a:t>
            </a:r>
            <a:r>
              <a:rPr lang="en-US" baseline="30000" dirty="0" smtClean="0"/>
              <a:t>13</a:t>
            </a:r>
            <a:r>
              <a:rPr lang="en-US" dirty="0" smtClean="0"/>
              <a:t> </a:t>
            </a:r>
            <a:r>
              <a:rPr lang="en-US" dirty="0" err="1" smtClean="0"/>
              <a:t>n</a:t>
            </a:r>
            <a:r>
              <a:rPr lang="en-US" baseline="-25000" dirty="0" err="1" smtClean="0"/>
              <a:t>eq</a:t>
            </a:r>
            <a:r>
              <a:rPr lang="en-US" dirty="0" smtClean="0"/>
              <a:t>/cm²)</a:t>
            </a:r>
          </a:p>
        </p:txBody>
      </p:sp>
      <p:sp>
        <p:nvSpPr>
          <p:cNvPr id="61" name="Text Box 41"/>
          <p:cNvSpPr txBox="1">
            <a:spLocks noChangeArrowheads="1"/>
          </p:cNvSpPr>
          <p:nvPr/>
        </p:nvSpPr>
        <p:spPr bwMode="auto">
          <a:xfrm>
            <a:off x="4211638" y="981075"/>
            <a:ext cx="5061257" cy="203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R</a:t>
            </a:r>
            <a:r>
              <a:rPr lang="en-US" dirty="0"/>
              <a:t>econstructing open charm requires: </a:t>
            </a:r>
          </a:p>
          <a:p>
            <a:pPr>
              <a:buFontTx/>
              <a:buChar char="•"/>
            </a:pPr>
            <a:r>
              <a:rPr lang="en-US" dirty="0"/>
              <a:t> Excellent secondary vertex </a:t>
            </a:r>
          </a:p>
          <a:p>
            <a:r>
              <a:rPr lang="en-US" dirty="0"/>
              <a:t>   resolution (~ 50 µm)</a:t>
            </a:r>
          </a:p>
          <a:p>
            <a:r>
              <a:rPr lang="en-US" sz="2000" dirty="0"/>
              <a:t>=&gt; Excellent spatial resolution (~5 µm)</a:t>
            </a:r>
          </a:p>
          <a:p>
            <a:r>
              <a:rPr lang="en-US" sz="2000" dirty="0"/>
              <a:t>=&gt; Very low material budget (few 0.1 % X</a:t>
            </a:r>
            <a:r>
              <a:rPr lang="en-US" sz="2000" baseline="-25000" dirty="0"/>
              <a:t>0</a:t>
            </a:r>
            <a:r>
              <a:rPr lang="en-US" sz="2000" dirty="0"/>
              <a:t>)</a:t>
            </a:r>
          </a:p>
          <a:p>
            <a:r>
              <a:rPr lang="en-US" sz="2000"/>
              <a:t>=&gt; </a:t>
            </a:r>
            <a:r>
              <a:rPr lang="en-US" sz="2000" smtClean="0"/>
              <a:t>Detectors </a:t>
            </a:r>
            <a:r>
              <a:rPr lang="en-US" sz="2000" dirty="0"/>
              <a:t>in vacuum</a:t>
            </a: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1887296494"/>
      </p:ext>
    </p:extLst>
  </p:cSld>
  <p:clrMapOvr>
    <a:masterClrMapping/>
  </p:clrMapOvr>
  <p:transition spd="slow" advTm="8601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7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7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27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500" fill="hold"/>
                                        <p:tgtEl>
                                          <p:spTgt spid="32778"/>
                                        </p:tgtEl>
                                      </p:cBhvr>
                                      <p:by x="62000" y="62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2.71676E-6 L -0.12604 -0.14544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327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02" y="-72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28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28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28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28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28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28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28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28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845" grpId="0" animBg="1"/>
      <p:bldP spid="32846" grpId="0" animBg="1"/>
      <p:bldP spid="61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Vacuum operation</a:t>
            </a:r>
            <a:endParaRPr lang="en-US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M. Deveaux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2298B24-29AC-464F-B886-34241378A982}" type="slidenum">
              <a:rPr lang="de-DE" smtClean="0"/>
              <a:pPr>
                <a:defRPr/>
              </a:pPr>
              <a:t>30</a:t>
            </a:fld>
            <a:endParaRPr lang="de-DE"/>
          </a:p>
        </p:txBody>
      </p:sp>
      <p:pic>
        <p:nvPicPr>
          <p:cNvPr id="28674" name="Picture 2" descr="C:\Users\deveaux\Contact To Laptop\Vortraege\2014\HIC-Detectorworkshop\20140219_182930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1" y="692696"/>
            <a:ext cx="5088565" cy="381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feld 5"/>
          <p:cNvSpPr txBox="1"/>
          <p:nvPr/>
        </p:nvSpPr>
        <p:spPr>
          <a:xfrm>
            <a:off x="755576" y="4631199"/>
            <a:ext cx="6700873" cy="2123658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rgbClr val="FF0000"/>
                </a:solidFill>
              </a:rPr>
              <a:t>Y</a:t>
            </a:r>
            <a:r>
              <a:rPr lang="en-US" smtClean="0"/>
              <a:t>esterday:</a:t>
            </a:r>
          </a:p>
          <a:p>
            <a:r>
              <a:rPr lang="en-US" smtClean="0"/>
              <a:t>18:38… a reference station of the MVD prototype is </a:t>
            </a:r>
          </a:p>
          <a:p>
            <a:r>
              <a:rPr lang="en-US"/>
              <a:t>	</a:t>
            </a:r>
            <a:r>
              <a:rPr lang="en-US" smtClean="0"/>
              <a:t>   switched on within the vacuum vessel…</a:t>
            </a:r>
            <a:endParaRPr lang="en-US"/>
          </a:p>
          <a:p>
            <a:r>
              <a:rPr lang="en-US" smtClean="0"/>
              <a:t>19:12… System tolerates pumping to 7mBar…</a:t>
            </a:r>
          </a:p>
          <a:p>
            <a:r>
              <a:rPr lang="en-US"/>
              <a:t>	</a:t>
            </a:r>
            <a:r>
              <a:rPr lang="en-US" smtClean="0"/>
              <a:t>  (Smoke test passed… still high noise).</a:t>
            </a:r>
          </a:p>
          <a:p>
            <a:r>
              <a:rPr lang="en-US" smtClean="0"/>
              <a:t>To be continued…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814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B7052C-29CB-4271-92C8-FE0E24A0F7F6}" type="slidenum">
              <a:rPr lang="de-DE" smtClean="0"/>
              <a:pPr>
                <a:defRPr/>
              </a:pPr>
              <a:t>31</a:t>
            </a:fld>
            <a:endParaRPr lang="de-DE"/>
          </a:p>
        </p:txBody>
      </p:sp>
      <p:sp>
        <p:nvSpPr>
          <p:cNvPr id="3" name="Textfeld 2"/>
          <p:cNvSpPr txBox="1"/>
          <p:nvPr/>
        </p:nvSpPr>
        <p:spPr>
          <a:xfrm>
            <a:off x="467544" y="692696"/>
            <a:ext cx="8303876" cy="52629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>
                <a:solidFill>
                  <a:srgbClr val="FF0000"/>
                </a:solidFill>
              </a:rPr>
              <a:t>S</a:t>
            </a:r>
            <a:r>
              <a:rPr lang="en-US" sz="2400" smtClean="0"/>
              <a:t>ensor R&amp;D in schedule: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smtClean="0"/>
              <a:t> All requirements individually demonstrated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smtClean="0"/>
              <a:t>Expect first full prototype in 2014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smtClean="0"/>
              <a:t>Sensor might exceed initial performance expectations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400" smtClean="0"/>
          </a:p>
          <a:p>
            <a:r>
              <a:rPr lang="en-US" sz="2400" smtClean="0">
                <a:solidFill>
                  <a:srgbClr val="FF0000"/>
                </a:solidFill>
              </a:rPr>
              <a:t>B</a:t>
            </a:r>
            <a:r>
              <a:rPr lang="en-US" sz="2400" smtClean="0"/>
              <a:t>eam test of the prototype successful: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smtClean="0"/>
              <a:t>Reached nominal sensor resolution (3.5 µm)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smtClean="0"/>
              <a:t>Reached &gt;99% detection efficiency for MIPs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smtClean="0"/>
              <a:t>Dark rate &lt;&lt; 10</a:t>
            </a:r>
            <a:r>
              <a:rPr lang="en-US" sz="2400" baseline="30000" smtClean="0"/>
              <a:t>4</a:t>
            </a:r>
            <a:endParaRPr lang="en-US" sz="2400" smtClean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smtClean="0"/>
              <a:t>Still open: DUT moved by 3nm/min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400" smtClean="0"/>
          </a:p>
          <a:p>
            <a:r>
              <a:rPr lang="en-US" sz="2400" smtClean="0">
                <a:solidFill>
                  <a:srgbClr val="FF0000"/>
                </a:solidFill>
              </a:rPr>
              <a:t>D</a:t>
            </a:r>
            <a:r>
              <a:rPr lang="en-US" sz="2400" smtClean="0"/>
              <a:t>AQ concept demonstrated with beam data…</a:t>
            </a:r>
          </a:p>
          <a:p>
            <a:endParaRPr lang="en-US" sz="2400">
              <a:solidFill>
                <a:srgbClr val="FF0000"/>
              </a:solidFill>
            </a:endParaRPr>
          </a:p>
          <a:p>
            <a:r>
              <a:rPr lang="en-US" sz="2400" smtClean="0">
                <a:solidFill>
                  <a:srgbClr val="FF0000"/>
                </a:solidFill>
              </a:rPr>
              <a:t>S</a:t>
            </a:r>
            <a:r>
              <a:rPr lang="en-US" sz="2400" smtClean="0"/>
              <a:t>tudies on sensor QA, vacuum operation, … in schedule</a:t>
            </a:r>
            <a:endParaRPr lang="en-US" sz="2400">
              <a:solidFill>
                <a:srgbClr val="FF0000"/>
              </a:solidFill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899592" y="5974242"/>
            <a:ext cx="563487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rgbClr val="FF0000"/>
                </a:solidFill>
              </a:rPr>
              <a:t>T</a:t>
            </a:r>
            <a:r>
              <a:rPr lang="en-US" smtClean="0"/>
              <a:t>here</a:t>
            </a:r>
            <a:r>
              <a:rPr lang="en-US" smtClean="0">
                <a:solidFill>
                  <a:srgbClr val="FF0000"/>
                </a:solidFill>
              </a:rPr>
              <a:t> </a:t>
            </a:r>
            <a:r>
              <a:rPr lang="en-US" smtClean="0"/>
              <a:t>are thousand open issues remaining,</a:t>
            </a:r>
          </a:p>
          <a:p>
            <a:r>
              <a:rPr lang="en-US" smtClean="0">
                <a:solidFill>
                  <a:srgbClr val="FF0000"/>
                </a:solidFill>
              </a:rPr>
              <a:t>but</a:t>
            </a:r>
            <a:r>
              <a:rPr lang="en-US" smtClean="0"/>
              <a:t> I dare to predict…</a:t>
            </a:r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28993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51"/>
    </mc:Choice>
    <mc:Fallback xmlns="">
      <p:transition spd="slow" advTm="92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B7052C-29CB-4271-92C8-FE0E24A0F7F6}" type="slidenum">
              <a:rPr lang="de-DE" smtClean="0"/>
              <a:pPr>
                <a:defRPr/>
              </a:pPr>
              <a:t>32</a:t>
            </a:fld>
            <a:endParaRPr lang="de-DE"/>
          </a:p>
        </p:txBody>
      </p:sp>
      <p:pic>
        <p:nvPicPr>
          <p:cNvPr id="83970" name="Picture 2" descr="F-15E beim Start mit Nachbrenn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107504" y="764704"/>
            <a:ext cx="8856984" cy="5688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feld 7"/>
          <p:cNvSpPr txBox="1"/>
          <p:nvPr/>
        </p:nvSpPr>
        <p:spPr>
          <a:xfrm>
            <a:off x="467544" y="1124744"/>
            <a:ext cx="3534942" cy="5847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 smtClean="0">
                <a:solidFill>
                  <a:srgbClr val="FF0000"/>
                </a:solidFill>
              </a:rPr>
              <a:t>T</a:t>
            </a:r>
            <a:r>
              <a:rPr lang="en-US" sz="3200" smtClean="0"/>
              <a:t>he MVD will fly…</a:t>
            </a:r>
            <a:endParaRPr lang="en-US" sz="3200" dirty="0"/>
          </a:p>
        </p:txBody>
      </p:sp>
      <p:pic>
        <p:nvPicPr>
          <p:cNvPr id="11" name="Picture 18" descr="neu_QuarksGluons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9965044">
            <a:off x="5005524" y="3057610"/>
            <a:ext cx="411609" cy="42075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scene3d>
            <a:camera prst="isometricTopUp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8" descr="neu_QuarksGluons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9965044">
            <a:off x="6031122" y="3081376"/>
            <a:ext cx="411609" cy="42075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scene3d>
            <a:camera prst="isometricTopUp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28507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51"/>
    </mc:Choice>
    <mc:Fallback xmlns="">
      <p:transition spd="slow" advTm="9251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Instances of the processing chain</a:t>
            </a:r>
            <a:endParaRPr lang="en-US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M. Deveaux</a:t>
            </a: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0BE5BE1-4896-4BF5-9D8F-B3A166AB6A5A}" type="slidenum">
              <a:rPr lang="de-DE" smtClean="0"/>
              <a:pPr>
                <a:defRPr/>
              </a:pPr>
              <a:t>33</a:t>
            </a:fld>
            <a:endParaRPr lang="de-DE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1052736"/>
            <a:ext cx="2599536" cy="18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" name="Textfeld 7"/>
          <p:cNvSpPr txBox="1"/>
          <p:nvPr/>
        </p:nvSpPr>
        <p:spPr>
          <a:xfrm>
            <a:off x="3380687" y="1052736"/>
            <a:ext cx="4078361" cy="17851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smtClean="0"/>
              <a:t>MIMOSA-Sensor:</a:t>
            </a:r>
          </a:p>
          <a:p>
            <a:r>
              <a:rPr lang="de-DE" smtClean="0"/>
              <a:t>Rolling shutter readout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mtClean="0"/>
              <a:t>On-chip noise discrimination</a:t>
            </a:r>
            <a:endParaRPr lang="en-US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mtClean="0"/>
              <a:t>On-chip group finding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mtClean="0"/>
              <a:t>Output: High level protocol</a:t>
            </a:r>
          </a:p>
        </p:txBody>
      </p:sp>
      <p:graphicFrame>
        <p:nvGraphicFramePr>
          <p:cNvPr id="11" name="Tabel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8037820"/>
              </p:ext>
            </p:extLst>
          </p:nvPr>
        </p:nvGraphicFramePr>
        <p:xfrm>
          <a:off x="251523" y="3068960"/>
          <a:ext cx="8424925" cy="3168352"/>
        </p:xfrm>
        <a:graphic>
          <a:graphicData uri="http://schemas.openxmlformats.org/drawingml/2006/table">
            <a:tbl>
              <a:tblPr firstRow="1" firstCol="1" bandRow="1"/>
              <a:tblGrid>
                <a:gridCol w="648069"/>
                <a:gridCol w="1080120"/>
                <a:gridCol w="349381"/>
                <a:gridCol w="423157"/>
                <a:gridCol w="423157"/>
                <a:gridCol w="423157"/>
                <a:gridCol w="423157"/>
                <a:gridCol w="423157"/>
                <a:gridCol w="423157"/>
                <a:gridCol w="423157"/>
                <a:gridCol w="423157"/>
                <a:gridCol w="423157"/>
                <a:gridCol w="423157"/>
                <a:gridCol w="423157"/>
                <a:gridCol w="423157"/>
                <a:gridCol w="423157"/>
                <a:gridCol w="423157"/>
                <a:gridCol w="423157"/>
              </a:tblGrid>
              <a:tr h="28803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984806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en-U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984806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en-U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9050" cap="flat" cmpd="dbl" algn="ctr">
                      <a:solidFill>
                        <a:srgbClr val="9848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600" b="1">
                          <a:solidFill>
                            <a:srgbClr val="FFFFFF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0</a:t>
                      </a:r>
                      <a:endParaRPr lang="en-U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9050" cap="flat" cmpd="dbl" algn="ctr">
                      <a:solidFill>
                        <a:srgbClr val="9848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9848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9848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9848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600" b="1">
                          <a:solidFill>
                            <a:srgbClr val="FFFFFF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</a:t>
                      </a:r>
                      <a:endParaRPr lang="en-U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9050" cap="flat" cmpd="dbl" algn="ctr">
                      <a:solidFill>
                        <a:srgbClr val="9848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9848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9848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9848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600" b="1">
                          <a:solidFill>
                            <a:srgbClr val="FFFFFF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  <a:endParaRPr lang="en-U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9050" cap="flat" cmpd="dbl" algn="ctr">
                      <a:solidFill>
                        <a:srgbClr val="9848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9848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9848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9848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600" b="1">
                          <a:solidFill>
                            <a:srgbClr val="FFFFFF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3</a:t>
                      </a:r>
                      <a:endParaRPr lang="en-U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9050" cap="flat" cmpd="dbl" algn="ctr">
                      <a:solidFill>
                        <a:srgbClr val="9848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9848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9848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9848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600" b="1">
                          <a:solidFill>
                            <a:srgbClr val="FFFFFF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4</a:t>
                      </a:r>
                      <a:endParaRPr lang="en-U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9050" cap="flat" cmpd="dbl" algn="ctr">
                      <a:solidFill>
                        <a:srgbClr val="9848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9848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9848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9848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600" b="1">
                          <a:solidFill>
                            <a:srgbClr val="FFFFFF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5</a:t>
                      </a:r>
                      <a:endParaRPr lang="en-U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9050" cap="flat" cmpd="dbl" algn="ctr">
                      <a:solidFill>
                        <a:srgbClr val="9848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9848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9848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9848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600" b="1">
                          <a:solidFill>
                            <a:srgbClr val="FFFFFF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6</a:t>
                      </a:r>
                      <a:endParaRPr lang="en-U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9050" cap="flat" cmpd="dbl" algn="ctr">
                      <a:solidFill>
                        <a:srgbClr val="9848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9848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9848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9848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600" b="1">
                          <a:solidFill>
                            <a:srgbClr val="FFFFFF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7</a:t>
                      </a:r>
                      <a:endParaRPr lang="en-U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9050" cap="flat" cmpd="dbl" algn="ctr">
                      <a:solidFill>
                        <a:srgbClr val="9848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9848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9848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9848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600" b="1">
                          <a:solidFill>
                            <a:srgbClr val="FFFFFF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8</a:t>
                      </a:r>
                      <a:endParaRPr lang="en-U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9050" cap="flat" cmpd="dbl" algn="ctr">
                      <a:solidFill>
                        <a:srgbClr val="9848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9848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9848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9848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600" b="1">
                          <a:solidFill>
                            <a:srgbClr val="FFFFFF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9</a:t>
                      </a:r>
                      <a:endParaRPr lang="en-U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9050" cap="flat" cmpd="dbl" algn="ctr">
                      <a:solidFill>
                        <a:srgbClr val="9848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9848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9848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9848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600" b="1">
                          <a:solidFill>
                            <a:srgbClr val="FFFFFF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10</a:t>
                      </a:r>
                      <a:endParaRPr lang="en-U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9050" cap="flat" cmpd="dbl" algn="ctr">
                      <a:solidFill>
                        <a:srgbClr val="9848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9848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9848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9848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600" b="1">
                          <a:solidFill>
                            <a:srgbClr val="FFFFFF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11</a:t>
                      </a:r>
                      <a:endParaRPr lang="en-U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9050" cap="flat" cmpd="dbl" algn="ctr">
                      <a:solidFill>
                        <a:srgbClr val="9848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9848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9848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9848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600" b="1">
                          <a:solidFill>
                            <a:srgbClr val="FFFFFF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12</a:t>
                      </a:r>
                      <a:endParaRPr lang="en-U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9050" cap="flat" cmpd="dbl" algn="ctr">
                      <a:solidFill>
                        <a:srgbClr val="9848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9848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9848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9848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600" b="1">
                          <a:solidFill>
                            <a:srgbClr val="FFFFFF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13</a:t>
                      </a:r>
                      <a:endParaRPr lang="en-U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9050" cap="flat" cmpd="dbl" algn="ctr">
                      <a:solidFill>
                        <a:srgbClr val="9848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9848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9848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9848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600" b="1">
                          <a:solidFill>
                            <a:srgbClr val="FFFFFF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14</a:t>
                      </a:r>
                      <a:endParaRPr lang="en-U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9050" cap="flat" cmpd="dbl" algn="ctr">
                      <a:solidFill>
                        <a:srgbClr val="9848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9848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9848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9848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600" b="1">
                          <a:solidFill>
                            <a:srgbClr val="FFFFFF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15</a:t>
                      </a:r>
                      <a:endParaRPr lang="en-U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9050" cap="flat" cmpd="dbl" algn="ctr">
                      <a:solidFill>
                        <a:srgbClr val="9848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9848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9848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9646"/>
                    </a:solidFill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6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1</a:t>
                      </a:r>
                      <a:endParaRPr lang="en-U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600">
                          <a:effectLst/>
                          <a:latin typeface="Calibri"/>
                          <a:ea typeface="Calibri"/>
                          <a:cs typeface="Times New Roman"/>
                        </a:rPr>
                        <a:t>Header</a:t>
                      </a:r>
                      <a:endParaRPr lang="en-U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9050" cap="flat" cmpd="dbl" algn="ctr">
                      <a:solidFill>
                        <a:srgbClr val="9848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16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600">
                          <a:effectLst/>
                          <a:latin typeface="Calibri"/>
                          <a:ea typeface="Calibri"/>
                          <a:cs typeface="Times New Roman"/>
                        </a:rPr>
                        <a:t>0x5555</a:t>
                      </a:r>
                      <a:endParaRPr lang="en-U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9050" cap="flat" cmpd="dbl" algn="ctr">
                      <a:solidFill>
                        <a:srgbClr val="9848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9848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9848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9848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8803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6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  <a:endParaRPr lang="en-U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600">
                          <a:effectLst/>
                          <a:latin typeface="Calibri"/>
                          <a:ea typeface="Calibri"/>
                          <a:cs typeface="Times New Roman"/>
                        </a:rPr>
                        <a:t>Header</a:t>
                      </a:r>
                      <a:endParaRPr lang="en-U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9050" cap="flat" cmpd="dbl" algn="ctr">
                      <a:solidFill>
                        <a:srgbClr val="9848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16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600">
                          <a:effectLst/>
                          <a:latin typeface="Calibri"/>
                          <a:ea typeface="Calibri"/>
                          <a:cs typeface="Times New Roman"/>
                        </a:rPr>
                        <a:t>0x5555</a:t>
                      </a:r>
                      <a:endParaRPr lang="en-U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9050" cap="flat" cmpd="dbl" algn="ctr">
                      <a:solidFill>
                        <a:srgbClr val="9848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9848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9848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9848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8803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6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3</a:t>
                      </a:r>
                      <a:endParaRPr lang="en-U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600">
                          <a:effectLst/>
                          <a:latin typeface="Calibri"/>
                          <a:ea typeface="Calibri"/>
                          <a:cs typeface="Times New Roman"/>
                        </a:rPr>
                        <a:t>Framenr</a:t>
                      </a:r>
                      <a:endParaRPr lang="en-U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9050" cap="flat" cmpd="dbl" algn="ctr">
                      <a:solidFill>
                        <a:srgbClr val="9848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16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600">
                          <a:effectLst/>
                          <a:latin typeface="Calibri"/>
                          <a:ea typeface="Calibri"/>
                          <a:cs typeface="Times New Roman"/>
                        </a:rPr>
                        <a:t>Frame Number 1</a:t>
                      </a:r>
                      <a:endParaRPr lang="en-U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9050" cap="flat" cmpd="dbl" algn="ctr">
                      <a:solidFill>
                        <a:srgbClr val="9848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9848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9848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9848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8803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6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4</a:t>
                      </a:r>
                      <a:endParaRPr lang="en-U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600">
                          <a:effectLst/>
                          <a:latin typeface="Calibri"/>
                          <a:ea typeface="Calibri"/>
                          <a:cs typeface="Times New Roman"/>
                        </a:rPr>
                        <a:t>Framenr</a:t>
                      </a:r>
                      <a:endParaRPr lang="en-U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9050" cap="flat" cmpd="dbl" algn="ctr">
                      <a:solidFill>
                        <a:srgbClr val="9848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16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600">
                          <a:effectLst/>
                          <a:latin typeface="Calibri"/>
                          <a:ea typeface="Calibri"/>
                          <a:cs typeface="Times New Roman"/>
                        </a:rPr>
                        <a:t>Frame Number 2</a:t>
                      </a:r>
                      <a:endParaRPr lang="en-U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9050" cap="flat" cmpd="dbl" algn="ctr">
                      <a:solidFill>
                        <a:srgbClr val="9848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9848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9848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9848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8803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6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5</a:t>
                      </a:r>
                      <a:endParaRPr lang="en-U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600">
                          <a:effectLst/>
                          <a:latin typeface="Calibri"/>
                          <a:ea typeface="Calibri"/>
                          <a:cs typeface="Times New Roman"/>
                        </a:rPr>
                        <a:t>Datalength</a:t>
                      </a:r>
                      <a:endParaRPr lang="en-U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9050" cap="flat" cmpd="dbl" algn="ctr">
                      <a:solidFill>
                        <a:srgbClr val="9848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16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600">
                          <a:effectLst/>
                          <a:latin typeface="Calibri"/>
                          <a:ea typeface="Calibri"/>
                          <a:cs typeface="Times New Roman"/>
                        </a:rPr>
                        <a:t>Data Length a</a:t>
                      </a:r>
                      <a:endParaRPr lang="en-U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9050" cap="flat" cmpd="dbl" algn="ctr">
                      <a:solidFill>
                        <a:srgbClr val="9848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9848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9848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9848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8803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6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6</a:t>
                      </a:r>
                      <a:endParaRPr lang="en-U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600">
                          <a:effectLst/>
                          <a:latin typeface="Calibri"/>
                          <a:ea typeface="Calibri"/>
                          <a:cs typeface="Times New Roman"/>
                        </a:rPr>
                        <a:t>Datalength</a:t>
                      </a:r>
                      <a:endParaRPr lang="en-U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9050" cap="flat" cmpd="dbl" algn="ctr">
                      <a:solidFill>
                        <a:srgbClr val="9848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16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600">
                          <a:effectLst/>
                          <a:latin typeface="Calibri"/>
                          <a:ea typeface="Calibri"/>
                          <a:cs typeface="Times New Roman"/>
                        </a:rPr>
                        <a:t>Data Length b</a:t>
                      </a:r>
                      <a:endParaRPr lang="en-U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9050" cap="flat" cmpd="dbl" algn="ctr">
                      <a:solidFill>
                        <a:srgbClr val="9848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9848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9848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8803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6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en-U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600">
                          <a:effectLst/>
                          <a:latin typeface="Calibri"/>
                          <a:ea typeface="Calibri"/>
                          <a:cs typeface="Times New Roman"/>
                        </a:rPr>
                        <a:t>State Row</a:t>
                      </a:r>
                      <a:endParaRPr lang="en-U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9050" cap="flat" cmpd="dbl" algn="ctr">
                      <a:solidFill>
                        <a:srgbClr val="9848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600">
                          <a:effectLst/>
                          <a:latin typeface="Calibri"/>
                          <a:ea typeface="Calibri"/>
                          <a:cs typeface="Times New Roman"/>
                        </a:rPr>
                        <a:t>Of</a:t>
                      </a:r>
                      <a:endParaRPr lang="en-U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9050" cap="flat" cmpd="dbl" algn="ctr">
                      <a:solidFill>
                        <a:srgbClr val="9848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9848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9848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1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600">
                          <a:effectLst/>
                          <a:latin typeface="Calibri"/>
                          <a:ea typeface="Calibri"/>
                          <a:cs typeface="Times New Roman"/>
                        </a:rPr>
                        <a:t>Address line</a:t>
                      </a:r>
                      <a:endParaRPr lang="en-U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9050" cap="flat" cmpd="dbl" algn="ctr">
                      <a:solidFill>
                        <a:srgbClr val="9848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9848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9848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600">
                          <a:effectLst/>
                          <a:latin typeface="Calibri"/>
                          <a:ea typeface="Calibri"/>
                          <a:cs typeface="Times New Roman"/>
                        </a:rPr>
                        <a:t>States per line</a:t>
                      </a:r>
                      <a:endParaRPr lang="en-U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9050" cap="flat" cmpd="dbl" algn="ctr">
                      <a:solidFill>
                        <a:srgbClr val="9848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9848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9848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8803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6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en-U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600">
                          <a:effectLst/>
                          <a:latin typeface="Calibri"/>
                          <a:ea typeface="Calibri"/>
                          <a:cs typeface="Times New Roman"/>
                        </a:rPr>
                        <a:t>State Col</a:t>
                      </a:r>
                      <a:endParaRPr lang="en-U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9050" cap="flat" cmpd="dbl" algn="ctr">
                      <a:solidFill>
                        <a:srgbClr val="9848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6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en-U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9050" cap="flat" cmpd="dbl" algn="ctr">
                      <a:solidFill>
                        <a:srgbClr val="9848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9848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9848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9848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6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en-U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9050" cap="flat" cmpd="dbl" algn="ctr">
                      <a:solidFill>
                        <a:srgbClr val="9848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9848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9848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6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en-U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9050" cap="flat" cmpd="dbl" algn="ctr">
                      <a:solidFill>
                        <a:srgbClr val="9848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9848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9848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1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600">
                          <a:effectLst/>
                          <a:latin typeface="Calibri"/>
                          <a:ea typeface="Calibri"/>
                          <a:cs typeface="Times New Roman"/>
                        </a:rPr>
                        <a:t>Address column</a:t>
                      </a:r>
                      <a:endParaRPr lang="en-U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9050" cap="flat" cmpd="dbl" algn="ctr">
                      <a:solidFill>
                        <a:srgbClr val="9848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9848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9848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600">
                          <a:effectLst/>
                          <a:latin typeface="Calibri"/>
                          <a:ea typeface="Calibri"/>
                          <a:cs typeface="Times New Roman"/>
                        </a:rPr>
                        <a:t>NN</a:t>
                      </a:r>
                      <a:endParaRPr lang="en-U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9050" cap="flat" cmpd="dbl" algn="ctr">
                      <a:solidFill>
                        <a:srgbClr val="9848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9848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9848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8803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600" b="1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N-1</a:t>
                      </a:r>
                      <a:endParaRPr lang="en-U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600">
                          <a:effectLst/>
                          <a:latin typeface="Calibri"/>
                          <a:ea typeface="Calibri"/>
                          <a:cs typeface="Times New Roman"/>
                        </a:rPr>
                        <a:t>Trailer</a:t>
                      </a:r>
                      <a:endParaRPr lang="en-U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9050" cap="flat" cmpd="dbl" algn="ctr">
                      <a:solidFill>
                        <a:srgbClr val="9848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16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600">
                          <a:effectLst/>
                          <a:latin typeface="Calibri"/>
                          <a:ea typeface="Calibri"/>
                          <a:cs typeface="Times New Roman"/>
                        </a:rPr>
                        <a:t>0x8001</a:t>
                      </a:r>
                      <a:endParaRPr lang="en-U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9050" cap="flat" cmpd="dbl" algn="ctr">
                      <a:solidFill>
                        <a:srgbClr val="9848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9848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9848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9848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8803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6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N</a:t>
                      </a:r>
                      <a:endParaRPr lang="en-U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600">
                          <a:effectLst/>
                          <a:latin typeface="Calibri"/>
                          <a:ea typeface="Calibri"/>
                          <a:cs typeface="Times New Roman"/>
                        </a:rPr>
                        <a:t>Trailer</a:t>
                      </a:r>
                      <a:endParaRPr lang="en-U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9050" cap="flat" cmpd="dbl" algn="ctr">
                      <a:solidFill>
                        <a:srgbClr val="9848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16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600">
                          <a:effectLst/>
                          <a:latin typeface="Calibri"/>
                          <a:ea typeface="Calibri"/>
                          <a:cs typeface="Times New Roman"/>
                        </a:rPr>
                        <a:t>0x8001</a:t>
                      </a:r>
                      <a:endParaRPr lang="en-U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9050" cap="flat" cmpd="dbl" algn="ctr">
                      <a:solidFill>
                        <a:srgbClr val="9848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9848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9848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9848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3" name="Textfeld 12"/>
          <p:cNvSpPr txBox="1"/>
          <p:nvPr/>
        </p:nvSpPr>
        <p:spPr>
          <a:xfrm>
            <a:off x="2822991" y="6427113"/>
            <a:ext cx="3935693" cy="43088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mtClean="0"/>
              <a:t>Native MIMOSA-26 data word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528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Instances of the processing chain</a:t>
            </a:r>
            <a:endParaRPr lang="en-US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M. Deveaux</a:t>
            </a: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0BE5BE1-4896-4BF5-9D8F-B3A166AB6A5A}" type="slidenum">
              <a:rPr lang="de-DE" smtClean="0"/>
              <a:pPr>
                <a:defRPr/>
              </a:pPr>
              <a:t>34</a:t>
            </a:fld>
            <a:endParaRPr lang="de-DE"/>
          </a:p>
        </p:txBody>
      </p:sp>
      <p:sp>
        <p:nvSpPr>
          <p:cNvPr id="8" name="Textfeld 7"/>
          <p:cNvSpPr txBox="1"/>
          <p:nvPr/>
        </p:nvSpPr>
        <p:spPr>
          <a:xfrm>
            <a:off x="3380687" y="1052736"/>
            <a:ext cx="4926349" cy="44935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smtClean="0">
                <a:solidFill>
                  <a:srgbClr val="FF0000"/>
                </a:solidFill>
              </a:rPr>
              <a:t>T</a:t>
            </a:r>
            <a:r>
              <a:rPr lang="de-DE" b="1" smtClean="0"/>
              <a:t>RBv3 - FPGA:</a:t>
            </a:r>
          </a:p>
          <a:p>
            <a:endParaRPr lang="de-DE" b="1" smtClean="0"/>
          </a:p>
          <a:p>
            <a:r>
              <a:rPr lang="de-DE" smtClean="0">
                <a:solidFill>
                  <a:srgbClr val="FF0000"/>
                </a:solidFill>
              </a:rPr>
              <a:t>S</a:t>
            </a:r>
            <a:r>
              <a:rPr lang="de-DE" smtClean="0"/>
              <a:t>ensor control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mtClean="0"/>
              <a:t>Test for data consistency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mtClean="0"/>
              <a:t>SEU – detection and sensor restart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mtClean="0"/>
              <a:t>MVD synchronization</a:t>
            </a:r>
          </a:p>
          <a:p>
            <a:endParaRPr lang="de-DE" smtClean="0"/>
          </a:p>
          <a:p>
            <a:r>
              <a:rPr lang="de-DE" smtClean="0">
                <a:solidFill>
                  <a:srgbClr val="FF0000"/>
                </a:solidFill>
              </a:rPr>
              <a:t>T</a:t>
            </a:r>
            <a:r>
              <a:rPr lang="de-DE" smtClean="0"/>
              <a:t>ime stamping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mtClean="0"/>
              <a:t>Add absolute system time</a:t>
            </a:r>
          </a:p>
          <a:p>
            <a:endParaRPr lang="de-DE" smtClean="0"/>
          </a:p>
          <a:p>
            <a:r>
              <a:rPr lang="de-DE" smtClean="0">
                <a:solidFill>
                  <a:srgbClr val="FF0000"/>
                </a:solidFill>
              </a:rPr>
              <a:t>D</a:t>
            </a:r>
            <a:r>
              <a:rPr lang="de-DE" smtClean="0"/>
              <a:t>ata reduction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mtClean="0"/>
              <a:t>Idle bit removal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mtClean="0"/>
              <a:t>Data compression</a:t>
            </a:r>
          </a:p>
        </p:txBody>
      </p:sp>
      <p:pic>
        <p:nvPicPr>
          <p:cNvPr id="1904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692696"/>
            <a:ext cx="2705100" cy="3456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8029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Foliennummernplatzhalter 4"/>
          <p:cNvSpPr>
            <a:spLocks noGrp="1"/>
          </p:cNvSpPr>
          <p:nvPr>
            <p:ph type="sldNum" sz="quarter" idx="11"/>
          </p:nvPr>
        </p:nvSpPr>
        <p:spPr>
          <a:xfrm>
            <a:off x="8388424" y="6592888"/>
            <a:ext cx="608012" cy="219075"/>
          </a:xfrm>
        </p:spPr>
        <p:txBody>
          <a:bodyPr/>
          <a:lstStyle/>
          <a:p>
            <a:fld id="{4B4627A0-3C07-4283-AC35-51EF16487467}" type="slidenum">
              <a:rPr lang="de-DE"/>
              <a:pPr/>
              <a:t>4</a:t>
            </a:fld>
            <a:endParaRPr lang="de-DE"/>
          </a:p>
        </p:txBody>
      </p:sp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Performances of MAPS </a:t>
            </a:r>
            <a:r>
              <a:rPr lang="en-US" smtClean="0"/>
              <a:t>(2003)</a:t>
            </a:r>
            <a:endParaRPr lang="en-US" dirty="0"/>
          </a:p>
        </p:txBody>
      </p:sp>
      <p:graphicFrame>
        <p:nvGraphicFramePr>
          <p:cNvPr id="2" name="Tabel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5140253"/>
              </p:ext>
            </p:extLst>
          </p:nvPr>
        </p:nvGraphicFramePr>
        <p:xfrm>
          <a:off x="323528" y="4293096"/>
          <a:ext cx="5112816" cy="212344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592536"/>
                <a:gridCol w="1224136"/>
                <a:gridCol w="1296144"/>
              </a:tblGrid>
              <a:tr h="370840"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Required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Hybrid pixels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Single</a:t>
                      </a:r>
                      <a:r>
                        <a:rPr lang="en-US" baseline="0" dirty="0" smtClean="0"/>
                        <a:t> point res. [µm]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~ 5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~ 30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Material budget  [ X</a:t>
                      </a:r>
                      <a:r>
                        <a:rPr lang="en-US" baseline="-25000" dirty="0" smtClean="0"/>
                        <a:t>0</a:t>
                      </a:r>
                      <a:r>
                        <a:rPr lang="en-US" baseline="0" dirty="0" smtClean="0"/>
                        <a:t> ]</a:t>
                      </a:r>
                      <a:endParaRPr lang="en-US" baseline="-25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~ 0.3%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1%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Time resolution  [µs]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few 10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0.025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66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Rad. hardness   [n/cm²]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&gt; 10</a:t>
                      </a:r>
                      <a:r>
                        <a:rPr lang="en-US" baseline="30000" dirty="0" smtClean="0"/>
                        <a:t>13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&gt;&gt; 10</a:t>
                      </a:r>
                      <a:r>
                        <a:rPr lang="en-US" baseline="30000" dirty="0" smtClean="0"/>
                        <a:t>14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66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41" name="Tabelle 4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1176396"/>
              </p:ext>
            </p:extLst>
          </p:nvPr>
        </p:nvGraphicFramePr>
        <p:xfrm>
          <a:off x="5436344" y="4293096"/>
          <a:ext cx="1368152" cy="212344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368152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CCD</a:t>
                      </a:r>
                    </a:p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~ 5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66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~0.1%*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66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~100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&lt;&lt; 10</a:t>
                      </a:r>
                      <a:r>
                        <a:rPr lang="en-US" baseline="30000" dirty="0" smtClean="0">
                          <a:solidFill>
                            <a:schemeClr val="bg1"/>
                          </a:solidFill>
                        </a:rPr>
                        <a:t>10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42" name="Tabelle 4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2594590"/>
              </p:ext>
            </p:extLst>
          </p:nvPr>
        </p:nvGraphicFramePr>
        <p:xfrm>
          <a:off x="6804248" y="4293096"/>
          <a:ext cx="1368152" cy="212344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368152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mtClean="0">
                          <a:solidFill>
                            <a:schemeClr val="tx1"/>
                          </a:solidFill>
                        </a:rPr>
                        <a:t>MIMOSA-5</a:t>
                      </a:r>
                      <a:endParaRPr lang="en-US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smtClean="0">
                          <a:solidFill>
                            <a:schemeClr val="tx1"/>
                          </a:solidFill>
                        </a:rPr>
                        <a:t>(2001)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3.5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66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mtClean="0"/>
                        <a:t>~0.1%*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66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mtClean="0"/>
                        <a:t>~25000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mtClean="0"/>
                        <a:t>~ 10</a:t>
                      </a:r>
                      <a:r>
                        <a:rPr lang="en-US" baseline="30000" smtClean="0"/>
                        <a:t>12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  <p:pic>
        <p:nvPicPr>
          <p:cNvPr id="12" name="Picture 4" descr="C:\Bilder Diplomarbeit\Bild0271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95151" y="691537"/>
            <a:ext cx="4536504" cy="3282996"/>
          </a:xfrm>
          <a:prstGeom prst="rect">
            <a:avLst/>
          </a:prstGeom>
          <a:noFill/>
          <a:ln w="222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3275856" y="6427113"/>
            <a:ext cx="16385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*Sensor only</a:t>
            </a:r>
            <a:endParaRPr lang="en-US" sz="2000" dirty="0"/>
          </a:p>
        </p:txBody>
      </p:sp>
      <p:pic>
        <p:nvPicPr>
          <p:cNvPr id="16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55739" y="721430"/>
            <a:ext cx="1008062" cy="842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feld 12"/>
          <p:cNvSpPr txBox="1"/>
          <p:nvPr/>
        </p:nvSpPr>
        <p:spPr>
          <a:xfrm>
            <a:off x="198109" y="977533"/>
            <a:ext cx="3456384" cy="144655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M</a:t>
            </a:r>
            <a:r>
              <a:rPr lang="en-US" dirty="0" smtClean="0"/>
              <a:t>APS provide an unique</a:t>
            </a:r>
            <a:r>
              <a:rPr lang="en-US" dirty="0" smtClean="0">
                <a:solidFill>
                  <a:srgbClr val="FF0000"/>
                </a:solidFill>
              </a:rPr>
              <a:t> compromise</a:t>
            </a:r>
            <a:r>
              <a:rPr lang="en-US" dirty="0" smtClean="0"/>
              <a:t> between: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dirty="0" smtClean="0"/>
              <a:t>sensitivity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dirty="0" smtClean="0"/>
              <a:t>high rate capability</a:t>
            </a:r>
            <a:endParaRPr lang="en-US" dirty="0"/>
          </a:p>
        </p:txBody>
      </p:sp>
      <p:sp>
        <p:nvSpPr>
          <p:cNvPr id="14" name="Textfeld 13"/>
          <p:cNvSpPr txBox="1"/>
          <p:nvPr/>
        </p:nvSpPr>
        <p:spPr>
          <a:xfrm>
            <a:off x="198109" y="2577468"/>
            <a:ext cx="3456384" cy="1107996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smtClean="0">
                <a:solidFill>
                  <a:srgbClr val="FF0000"/>
                </a:solidFill>
              </a:rPr>
              <a:t>R&amp;D</a:t>
            </a:r>
            <a:r>
              <a:rPr lang="en-US"/>
              <a:t> </a:t>
            </a:r>
            <a:r>
              <a:rPr lang="en-US" smtClean="0"/>
              <a:t>is needed on  radiation tolerance and read-out speed.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49873390"/>
      </p:ext>
    </p:extLst>
  </p:cSld>
  <p:clrMapOvr>
    <a:masterClrMapping/>
  </p:clrMapOvr>
  <p:transition advTm="5927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Objek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56801645"/>
              </p:ext>
            </p:extLst>
          </p:nvPr>
        </p:nvGraphicFramePr>
        <p:xfrm>
          <a:off x="827584" y="836712"/>
          <a:ext cx="6363395" cy="52324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77" r:id="rId4" imgW="3706560" imgH="3048480" progId="">
                  <p:embed/>
                </p:oleObj>
              </mc:Choice>
              <mc:Fallback>
                <p:oleObj r:id="rId4" imgW="3706560" imgH="304848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27584" y="836712"/>
                        <a:ext cx="6363395" cy="523242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Speed of MAPS vs. needs of CBM</a:t>
            </a:r>
            <a:endParaRPr lang="en-US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M. Deveaux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2298B24-29AC-464F-B886-34241378A982}" type="slidenum">
              <a:rPr lang="de-DE" smtClean="0"/>
              <a:pPr>
                <a:defRPr/>
              </a:pPr>
              <a:t>5</a:t>
            </a:fld>
            <a:endParaRPr lang="de-DE"/>
          </a:p>
        </p:txBody>
      </p:sp>
      <p:sp>
        <p:nvSpPr>
          <p:cNvPr id="10" name="Textfeld 9"/>
          <p:cNvSpPr txBox="1"/>
          <p:nvPr/>
        </p:nvSpPr>
        <p:spPr>
          <a:xfrm>
            <a:off x="2292538" y="4398903"/>
            <a:ext cx="10711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smtClean="0"/>
              <a:t>MIMOSA-5</a:t>
            </a:r>
            <a:endParaRPr lang="en-US" sz="1400"/>
          </a:p>
        </p:txBody>
      </p:sp>
      <p:sp>
        <p:nvSpPr>
          <p:cNvPr id="12" name="Textfeld 11"/>
          <p:cNvSpPr txBox="1"/>
          <p:nvPr/>
        </p:nvSpPr>
        <p:spPr>
          <a:xfrm>
            <a:off x="4146532" y="4427824"/>
            <a:ext cx="11705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smtClean="0"/>
              <a:t>MIMOSA-20</a:t>
            </a:r>
            <a:endParaRPr lang="en-US" sz="1400"/>
          </a:p>
        </p:txBody>
      </p:sp>
      <p:sp>
        <p:nvSpPr>
          <p:cNvPr id="13" name="Textfeld 12"/>
          <p:cNvSpPr txBox="1"/>
          <p:nvPr/>
        </p:nvSpPr>
        <p:spPr>
          <a:xfrm>
            <a:off x="4706861" y="3599288"/>
            <a:ext cx="11705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smtClean="0"/>
              <a:t>MIMOSA-26</a:t>
            </a:r>
            <a:endParaRPr lang="en-US" sz="1400"/>
          </a:p>
        </p:txBody>
      </p:sp>
      <p:sp>
        <p:nvSpPr>
          <p:cNvPr id="14" name="Textfeld 13"/>
          <p:cNvSpPr txBox="1"/>
          <p:nvPr/>
        </p:nvSpPr>
        <p:spPr>
          <a:xfrm>
            <a:off x="5925354" y="2518138"/>
            <a:ext cx="9541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smtClean="0"/>
              <a:t>ASTRAL*</a:t>
            </a:r>
            <a:endParaRPr lang="en-US" sz="1400"/>
          </a:p>
        </p:txBody>
      </p:sp>
      <p:sp>
        <p:nvSpPr>
          <p:cNvPr id="20" name="Textfeld 19"/>
          <p:cNvSpPr txBox="1"/>
          <p:nvPr/>
        </p:nvSpPr>
        <p:spPr>
          <a:xfrm>
            <a:off x="6060006" y="4399544"/>
            <a:ext cx="873957" cy="2616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100" b="1" smtClean="0"/>
              <a:t>*predicted</a:t>
            </a:r>
            <a:endParaRPr lang="en-US" sz="1100" b="1"/>
          </a:p>
        </p:txBody>
      </p:sp>
      <p:sp>
        <p:nvSpPr>
          <p:cNvPr id="23" name="Rechteck 22"/>
          <p:cNvSpPr/>
          <p:nvPr/>
        </p:nvSpPr>
        <p:spPr>
          <a:xfrm>
            <a:off x="2405378" y="1292328"/>
            <a:ext cx="4474084" cy="36724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uppieren 23"/>
          <p:cNvGrpSpPr/>
          <p:nvPr/>
        </p:nvGrpSpPr>
        <p:grpSpPr>
          <a:xfrm>
            <a:off x="1957624" y="1381648"/>
            <a:ext cx="5054209" cy="1812162"/>
            <a:chOff x="1957624" y="1312854"/>
            <a:chExt cx="5054209" cy="1812162"/>
          </a:xfrm>
        </p:grpSpPr>
        <p:cxnSp>
          <p:nvCxnSpPr>
            <p:cNvPr id="7" name="Gerade Verbindung 6"/>
            <p:cNvCxnSpPr/>
            <p:nvPr/>
          </p:nvCxnSpPr>
          <p:spPr>
            <a:xfrm>
              <a:off x="1957624" y="3125016"/>
              <a:ext cx="5040560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feld 8"/>
            <p:cNvSpPr txBox="1"/>
            <p:nvPr/>
          </p:nvSpPr>
          <p:spPr>
            <a:xfrm>
              <a:off x="2146353" y="2783120"/>
              <a:ext cx="135966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smtClean="0"/>
                <a:t>CBM minimum</a:t>
              </a:r>
              <a:endParaRPr lang="en-US" sz="1400"/>
            </a:p>
          </p:txBody>
        </p:sp>
        <p:cxnSp>
          <p:nvCxnSpPr>
            <p:cNvPr id="17" name="Gerade Verbindung 16"/>
            <p:cNvCxnSpPr/>
            <p:nvPr/>
          </p:nvCxnSpPr>
          <p:spPr>
            <a:xfrm>
              <a:off x="1971273" y="1312854"/>
              <a:ext cx="5040560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feld 21"/>
            <p:cNvSpPr txBox="1"/>
            <p:nvPr/>
          </p:nvSpPr>
          <p:spPr>
            <a:xfrm>
              <a:off x="2139529" y="1356270"/>
              <a:ext cx="140936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smtClean="0"/>
                <a:t>CBM maximum</a:t>
              </a:r>
              <a:endParaRPr lang="en-US" sz="1400"/>
            </a:p>
          </p:txBody>
        </p:sp>
      </p:grpSp>
    </p:spTree>
    <p:custDataLst>
      <p:tags r:id="rId2"/>
    </p:custDataLst>
    <p:extLst>
      <p:ext uri="{BB962C8B-B14F-4D97-AF65-F5344CB8AC3E}">
        <p14:creationId xmlns:p14="http://schemas.microsoft.com/office/powerpoint/2010/main" val="2085827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317"/>
    </mc:Choice>
    <mc:Fallback xmlns="">
      <p:transition spd="slow" advTm="253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Tolerance to ionizing radiation</a:t>
            </a:r>
            <a:endParaRPr lang="en-US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M. Deveaux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2298B24-29AC-464F-B886-34241378A982}" type="slidenum">
              <a:rPr lang="de-DE" smtClean="0"/>
              <a:pPr>
                <a:defRPr/>
              </a:pPr>
              <a:t>6</a:t>
            </a:fld>
            <a:endParaRPr lang="de-DE"/>
          </a:p>
        </p:txBody>
      </p:sp>
      <p:graphicFrame>
        <p:nvGraphicFramePr>
          <p:cNvPr id="6" name="Objek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92433610"/>
              </p:ext>
            </p:extLst>
          </p:nvPr>
        </p:nvGraphicFramePr>
        <p:xfrm>
          <a:off x="1043608" y="714622"/>
          <a:ext cx="6552728" cy="50395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33" r:id="rId4" imgW="3828960" imgH="2944800" progId="">
                  <p:embed/>
                </p:oleObj>
              </mc:Choice>
              <mc:Fallback>
                <p:oleObj r:id="rId4" imgW="3828960" imgH="294480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043608" y="714622"/>
                        <a:ext cx="6552728" cy="50395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feld 7"/>
          <p:cNvSpPr txBox="1"/>
          <p:nvPr/>
        </p:nvSpPr>
        <p:spPr>
          <a:xfrm>
            <a:off x="3131840" y="2852936"/>
            <a:ext cx="119776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800" smtClean="0"/>
              <a:t>Mimosa-4</a:t>
            </a:r>
            <a:endParaRPr lang="en-US" sz="1800"/>
          </a:p>
        </p:txBody>
      </p:sp>
      <p:sp>
        <p:nvSpPr>
          <p:cNvPr id="9" name="Textfeld 8"/>
          <p:cNvSpPr txBox="1"/>
          <p:nvPr/>
        </p:nvSpPr>
        <p:spPr>
          <a:xfrm>
            <a:off x="4329604" y="2420888"/>
            <a:ext cx="132600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800" smtClean="0"/>
              <a:t>Mimosa-15</a:t>
            </a:r>
            <a:endParaRPr lang="en-US" sz="1800"/>
          </a:p>
        </p:txBody>
      </p:sp>
      <p:sp>
        <p:nvSpPr>
          <p:cNvPr id="10" name="Textfeld 9"/>
          <p:cNvSpPr txBox="1"/>
          <p:nvPr/>
        </p:nvSpPr>
        <p:spPr>
          <a:xfrm>
            <a:off x="4932040" y="1124744"/>
            <a:ext cx="132600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800" smtClean="0"/>
              <a:t>Mimosa-32</a:t>
            </a:r>
            <a:endParaRPr lang="en-US" sz="1800"/>
          </a:p>
        </p:txBody>
      </p:sp>
      <p:sp>
        <p:nvSpPr>
          <p:cNvPr id="12" name="Rechteck 11"/>
          <p:cNvSpPr/>
          <p:nvPr/>
        </p:nvSpPr>
        <p:spPr>
          <a:xfrm>
            <a:off x="2555776" y="1001290"/>
            <a:ext cx="4581772" cy="24749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Gerade Verbindung 10"/>
          <p:cNvCxnSpPr/>
          <p:nvPr/>
        </p:nvCxnSpPr>
        <p:spPr>
          <a:xfrm>
            <a:off x="2150046" y="1844824"/>
            <a:ext cx="479821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feld 12"/>
          <p:cNvSpPr txBox="1"/>
          <p:nvPr/>
        </p:nvSpPr>
        <p:spPr>
          <a:xfrm>
            <a:off x="2452006" y="1488445"/>
            <a:ext cx="1359668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smtClean="0"/>
              <a:t>CBM minimum</a:t>
            </a:r>
            <a:endParaRPr lang="en-US" sz="1400"/>
          </a:p>
        </p:txBody>
      </p:sp>
      <p:sp>
        <p:nvSpPr>
          <p:cNvPr id="7" name="Textfeld 6"/>
          <p:cNvSpPr txBox="1"/>
          <p:nvPr/>
        </p:nvSpPr>
        <p:spPr>
          <a:xfrm>
            <a:off x="2699792" y="3358713"/>
            <a:ext cx="119776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800" smtClean="0"/>
              <a:t>Mimosa-1</a:t>
            </a:r>
            <a:endParaRPr lang="en-US" sz="1800"/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592127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014"/>
    </mc:Choice>
    <mc:Fallback xmlns="">
      <p:transition spd="slow" advTm="160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86121915"/>
              </p:ext>
            </p:extLst>
          </p:nvPr>
        </p:nvGraphicFramePr>
        <p:xfrm>
          <a:off x="692354" y="756669"/>
          <a:ext cx="7192014" cy="57062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57" r:id="rId4" imgW="3710880" imgH="2944800" progId="">
                  <p:embed/>
                </p:oleObj>
              </mc:Choice>
              <mc:Fallback>
                <p:oleObj r:id="rId4" imgW="3710880" imgH="294480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92354" y="756669"/>
                        <a:ext cx="7192014" cy="57062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Tolerance to non-ionizing radiation</a:t>
            </a:r>
            <a:endParaRPr lang="en-US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M. Deveaux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2298B24-29AC-464F-B886-34241378A982}" type="slidenum">
              <a:rPr lang="de-DE" smtClean="0"/>
              <a:pPr>
                <a:defRPr/>
              </a:pPr>
              <a:t>7</a:t>
            </a:fld>
            <a:endParaRPr lang="de-DE"/>
          </a:p>
        </p:txBody>
      </p:sp>
      <p:sp>
        <p:nvSpPr>
          <p:cNvPr id="10" name="Textfeld 9"/>
          <p:cNvSpPr txBox="1"/>
          <p:nvPr/>
        </p:nvSpPr>
        <p:spPr>
          <a:xfrm>
            <a:off x="3010471" y="4622065"/>
            <a:ext cx="132600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800" smtClean="0"/>
              <a:t>MIMOSA-1</a:t>
            </a:r>
            <a:endParaRPr lang="en-US" sz="1800"/>
          </a:p>
        </p:txBody>
      </p:sp>
      <p:sp>
        <p:nvSpPr>
          <p:cNvPr id="11" name="Textfeld 10"/>
          <p:cNvSpPr txBox="1"/>
          <p:nvPr/>
        </p:nvSpPr>
        <p:spPr>
          <a:xfrm>
            <a:off x="4572000" y="3789422"/>
            <a:ext cx="143712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800" smtClean="0"/>
              <a:t>MIMOSA-11</a:t>
            </a:r>
            <a:endParaRPr lang="en-US" sz="1800"/>
          </a:p>
        </p:txBody>
      </p:sp>
      <p:sp>
        <p:nvSpPr>
          <p:cNvPr id="12" name="Textfeld 11"/>
          <p:cNvSpPr txBox="1"/>
          <p:nvPr/>
        </p:nvSpPr>
        <p:spPr>
          <a:xfrm>
            <a:off x="5415021" y="2924944"/>
            <a:ext cx="194155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800" smtClean="0"/>
              <a:t>MIMOSA-26AHR</a:t>
            </a:r>
            <a:endParaRPr lang="en-US" sz="1800"/>
          </a:p>
        </p:txBody>
      </p:sp>
      <p:sp>
        <p:nvSpPr>
          <p:cNvPr id="13" name="Textfeld 12"/>
          <p:cNvSpPr txBox="1"/>
          <p:nvPr/>
        </p:nvSpPr>
        <p:spPr>
          <a:xfrm>
            <a:off x="6660232" y="2300820"/>
            <a:ext cx="194155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800" smtClean="0"/>
              <a:t>MIMOSA-18AHR</a:t>
            </a:r>
            <a:endParaRPr lang="en-US" sz="1800"/>
          </a:p>
        </p:txBody>
      </p:sp>
      <p:sp>
        <p:nvSpPr>
          <p:cNvPr id="16" name="Rechteck 15"/>
          <p:cNvSpPr/>
          <p:nvPr/>
        </p:nvSpPr>
        <p:spPr>
          <a:xfrm>
            <a:off x="2817628" y="980728"/>
            <a:ext cx="5930836" cy="36413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Gerade Verbindung 13"/>
          <p:cNvCxnSpPr/>
          <p:nvPr/>
        </p:nvCxnSpPr>
        <p:spPr>
          <a:xfrm>
            <a:off x="1969999" y="2780928"/>
            <a:ext cx="538657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feld 14"/>
          <p:cNvSpPr txBox="1"/>
          <p:nvPr/>
        </p:nvSpPr>
        <p:spPr>
          <a:xfrm>
            <a:off x="2330637" y="2300820"/>
            <a:ext cx="1359668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smtClean="0"/>
              <a:t>CBM minimum</a:t>
            </a:r>
            <a:endParaRPr lang="en-US" sz="1400"/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399994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915"/>
    </mc:Choice>
    <mc:Fallback xmlns="">
      <p:transition spd="slow" advTm="169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Foliennummernplatzhalter 4"/>
          <p:cNvSpPr>
            <a:spLocks noGrp="1"/>
          </p:cNvSpPr>
          <p:nvPr>
            <p:ph type="sldNum" sz="quarter" idx="11"/>
          </p:nvPr>
        </p:nvSpPr>
        <p:spPr>
          <a:xfrm>
            <a:off x="8388424" y="6592888"/>
            <a:ext cx="608012" cy="219075"/>
          </a:xfrm>
        </p:spPr>
        <p:txBody>
          <a:bodyPr/>
          <a:lstStyle/>
          <a:p>
            <a:fld id="{4B4627A0-3C07-4283-AC35-51EF16487467}" type="slidenum">
              <a:rPr lang="de-DE"/>
              <a:pPr/>
              <a:t>8</a:t>
            </a:fld>
            <a:endParaRPr lang="de-DE"/>
          </a:p>
        </p:txBody>
      </p:sp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Performances of MAPS </a:t>
            </a:r>
            <a:r>
              <a:rPr lang="en-US" smtClean="0"/>
              <a:t>(2014)</a:t>
            </a:r>
            <a:endParaRPr lang="en-US" dirty="0"/>
          </a:p>
        </p:txBody>
      </p:sp>
      <p:graphicFrame>
        <p:nvGraphicFramePr>
          <p:cNvPr id="2" name="Tabel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696607"/>
              </p:ext>
            </p:extLst>
          </p:nvPr>
        </p:nvGraphicFramePr>
        <p:xfrm>
          <a:off x="154657" y="4077072"/>
          <a:ext cx="5112816" cy="206248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592536"/>
                <a:gridCol w="1224136"/>
                <a:gridCol w="1296144"/>
              </a:tblGrid>
              <a:tr h="370840">
                <a:tc>
                  <a:txBody>
                    <a:bodyPr/>
                    <a:lstStyle/>
                    <a:p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Required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Hybrid pixels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Single</a:t>
                      </a:r>
                      <a:r>
                        <a:rPr lang="en-US" sz="1600" baseline="0" dirty="0" smtClean="0"/>
                        <a:t> point res. [µm]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~ 5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bg1"/>
                          </a:solidFill>
                        </a:rPr>
                        <a:t>~ 30</a:t>
                      </a:r>
                      <a:endParaRPr lang="en-US" sz="16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Material budget  [ X</a:t>
                      </a:r>
                      <a:r>
                        <a:rPr lang="en-US" sz="1600" baseline="-25000" dirty="0" smtClean="0"/>
                        <a:t>0</a:t>
                      </a:r>
                      <a:r>
                        <a:rPr lang="en-US" sz="1600" baseline="0" dirty="0" smtClean="0"/>
                        <a:t> ]</a:t>
                      </a:r>
                      <a:endParaRPr lang="en-US" sz="1600" baseline="-25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~ 0.3%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bg1"/>
                          </a:solidFill>
                        </a:rPr>
                        <a:t>1%</a:t>
                      </a:r>
                      <a:endParaRPr lang="en-US" sz="16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Time resolution  [µs]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few 10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0.025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66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Rad. hardness   [n/cm²]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&gt; 10</a:t>
                      </a:r>
                      <a:r>
                        <a:rPr lang="en-US" sz="1600" baseline="30000" dirty="0" smtClean="0"/>
                        <a:t>13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&gt;&gt; 10</a:t>
                      </a:r>
                      <a:r>
                        <a:rPr lang="en-US" sz="1600" baseline="30000" dirty="0" smtClean="0"/>
                        <a:t>14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66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41" name="Tabelle 4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8866533"/>
              </p:ext>
            </p:extLst>
          </p:nvPr>
        </p:nvGraphicFramePr>
        <p:xfrm>
          <a:off x="5267473" y="4077072"/>
          <a:ext cx="1368152" cy="206248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368152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CCD</a:t>
                      </a:r>
                    </a:p>
                    <a:p>
                      <a:pPr algn="ctr"/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~ 5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66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~0.1%*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66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~100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&lt;&lt; 10</a:t>
                      </a:r>
                      <a:r>
                        <a:rPr lang="en-US" sz="1600" baseline="30000" dirty="0" smtClean="0"/>
                        <a:t>10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42" name="Tabelle 4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0241887"/>
              </p:ext>
            </p:extLst>
          </p:nvPr>
        </p:nvGraphicFramePr>
        <p:xfrm>
          <a:off x="7811730" y="4074413"/>
          <a:ext cx="1243619" cy="206248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243619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smtClean="0">
                          <a:solidFill>
                            <a:schemeClr val="tx1"/>
                          </a:solidFill>
                        </a:rPr>
                        <a:t>ASTRAL³</a:t>
                      </a:r>
                    </a:p>
                    <a:p>
                      <a:pPr algn="ctr"/>
                      <a:r>
                        <a:rPr lang="en-US" sz="1600" smtClean="0">
                          <a:solidFill>
                            <a:schemeClr val="tx1"/>
                          </a:solidFill>
                        </a:rPr>
                        <a:t>(2014E)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smtClean="0"/>
                        <a:t>~5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66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~0.05%*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66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smtClean="0"/>
                        <a:t>15-20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66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smtClean="0"/>
                        <a:t>&gt; 10</a:t>
                      </a:r>
                      <a:r>
                        <a:rPr lang="en-US" sz="1600" baseline="30000" smtClean="0"/>
                        <a:t>13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66"/>
                    </a:solidFill>
                  </a:tcPr>
                </a:tc>
              </a:tr>
            </a:tbl>
          </a:graphicData>
        </a:graphic>
      </p:graphicFrame>
      <p:pic>
        <p:nvPicPr>
          <p:cNvPr id="12" name="Picture 4" descr="C:\Bilder Diplomarbeit\Bild0271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7002" y="708115"/>
            <a:ext cx="3982950" cy="2882398"/>
          </a:xfrm>
          <a:prstGeom prst="rect">
            <a:avLst/>
          </a:prstGeom>
          <a:noFill/>
          <a:ln w="222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344352" y="6203042"/>
            <a:ext cx="178446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*Sensor only</a:t>
            </a:r>
            <a:endParaRPr lang="en-US" dirty="0"/>
          </a:p>
        </p:txBody>
      </p:sp>
      <p:pic>
        <p:nvPicPr>
          <p:cNvPr id="16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7002" y="708115"/>
            <a:ext cx="1008062" cy="842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Fußzeilenplatzhalter 3"/>
          <p:cNvSpPr>
            <a:spLocks noGrp="1"/>
          </p:cNvSpPr>
          <p:nvPr>
            <p:ph type="ftr" sz="quarter" idx="10"/>
          </p:nvPr>
        </p:nvSpPr>
        <p:spPr>
          <a:xfrm>
            <a:off x="1258888" y="6621463"/>
            <a:ext cx="6769100" cy="236537"/>
          </a:xfrm>
        </p:spPr>
        <p:txBody>
          <a:bodyPr/>
          <a:lstStyle/>
          <a:p>
            <a:pPr>
              <a:defRPr/>
            </a:pPr>
            <a:r>
              <a:rPr lang="de-DE" smtClean="0"/>
              <a:t>M. Deveaux</a:t>
            </a:r>
            <a:endParaRPr lang="de-DE"/>
          </a:p>
        </p:txBody>
      </p:sp>
      <p:sp>
        <p:nvSpPr>
          <p:cNvPr id="4" name="Textfeld 3"/>
          <p:cNvSpPr txBox="1"/>
          <p:nvPr/>
        </p:nvSpPr>
        <p:spPr>
          <a:xfrm>
            <a:off x="2128815" y="6203041"/>
            <a:ext cx="3700052" cy="43088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mtClean="0"/>
              <a:t>²Best of specialized sensors</a:t>
            </a:r>
            <a:endParaRPr lang="en-US"/>
          </a:p>
        </p:txBody>
      </p:sp>
      <p:graphicFrame>
        <p:nvGraphicFramePr>
          <p:cNvPr id="15" name="Tabel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0040952"/>
              </p:ext>
            </p:extLst>
          </p:nvPr>
        </p:nvGraphicFramePr>
        <p:xfrm>
          <a:off x="6615061" y="4076163"/>
          <a:ext cx="1207940" cy="206248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20794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smtClean="0">
                          <a:solidFill>
                            <a:schemeClr val="tx1"/>
                          </a:solidFill>
                        </a:rPr>
                        <a:t>MAPS²</a:t>
                      </a:r>
                    </a:p>
                    <a:p>
                      <a:pPr algn="ctr"/>
                      <a:r>
                        <a:rPr lang="en-US" sz="1600" smtClean="0">
                          <a:solidFill>
                            <a:schemeClr val="tx1"/>
                          </a:solidFill>
                        </a:rPr>
                        <a:t>(2013)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3.5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66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~0.05%*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66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smtClean="0"/>
                        <a:t>32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66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smtClean="0"/>
                        <a:t>&gt; 3x10</a:t>
                      </a:r>
                      <a:r>
                        <a:rPr lang="en-US" sz="1600" baseline="30000" smtClean="0"/>
                        <a:t>14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66"/>
                    </a:solidFill>
                  </a:tcPr>
                </a:tc>
              </a:tr>
            </a:tbl>
          </a:graphicData>
        </a:graphic>
      </p:graphicFrame>
      <p:sp>
        <p:nvSpPr>
          <p:cNvPr id="17" name="Textfeld 16"/>
          <p:cNvSpPr txBox="1"/>
          <p:nvPr/>
        </p:nvSpPr>
        <p:spPr>
          <a:xfrm>
            <a:off x="5818159" y="6203042"/>
            <a:ext cx="2869696" cy="43088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mtClean="0"/>
              <a:t>³Estimate (submitted)</a:t>
            </a:r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75461813"/>
      </p:ext>
    </p:extLst>
  </p:cSld>
  <p:clrMapOvr>
    <a:masterClrMapping/>
  </p:clrMapOvr>
  <p:transition advTm="3162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dirty="0"/>
              <a:t>M. </a:t>
            </a:r>
            <a:r>
              <a:rPr lang="de-DE" dirty="0" err="1" smtClean="0"/>
              <a:t>Deveaux</a:t>
            </a:r>
            <a:endParaRPr lang="de-DE" dirty="0"/>
          </a:p>
        </p:txBody>
      </p:sp>
      <p:sp>
        <p:nvSpPr>
          <p:cNvPr id="47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7C0509-FD31-4068-B816-1525ED8B85AF}" type="slidenum">
              <a:rPr lang="de-DE"/>
              <a:pPr/>
              <a:t>9</a:t>
            </a:fld>
            <a:endParaRPr lang="de-DE"/>
          </a:p>
        </p:txBody>
      </p:sp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Sensor R&amp;D: The operation principle</a:t>
            </a:r>
            <a:endParaRPr lang="en-US" dirty="0"/>
          </a:p>
        </p:txBody>
      </p:sp>
      <p:graphicFrame>
        <p:nvGraphicFramePr>
          <p:cNvPr id="37938" name="Object 50"/>
          <p:cNvGraphicFramePr>
            <a:graphicFrameLocks noChangeAspect="1"/>
          </p:cNvGraphicFramePr>
          <p:nvPr/>
        </p:nvGraphicFramePr>
        <p:xfrm>
          <a:off x="1219200" y="2743200"/>
          <a:ext cx="7543800" cy="274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55" name="Bitmap" r:id="rId4" imgW="9542857" imgH="4323810" progId="Paint.Picture">
                  <p:embed/>
                </p:oleObj>
              </mc:Choice>
              <mc:Fallback>
                <p:oleObj name="Bitmap" r:id="rId4" imgW="9542857" imgH="4323810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b="19740"/>
                      <a:stretch>
                        <a:fillRect/>
                      </a:stretch>
                    </p:blipFill>
                    <p:spPr bwMode="auto">
                      <a:xfrm>
                        <a:off x="1219200" y="2743200"/>
                        <a:ext cx="7543800" cy="2743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939" name="Line 51"/>
          <p:cNvSpPr>
            <a:spLocks noChangeShapeType="1"/>
          </p:cNvSpPr>
          <p:nvPr/>
        </p:nvSpPr>
        <p:spPr bwMode="auto">
          <a:xfrm flipV="1">
            <a:off x="4114800" y="1828800"/>
            <a:ext cx="0" cy="1371600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940" name="Line 52"/>
          <p:cNvSpPr>
            <a:spLocks noChangeShapeType="1"/>
          </p:cNvSpPr>
          <p:nvPr/>
        </p:nvSpPr>
        <p:spPr bwMode="auto">
          <a:xfrm>
            <a:off x="3886200" y="1828800"/>
            <a:ext cx="457200" cy="0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941" name="Text Box 53"/>
          <p:cNvSpPr txBox="1">
            <a:spLocks noChangeArrowheads="1"/>
          </p:cNvSpPr>
          <p:nvPr/>
        </p:nvSpPr>
        <p:spPr bwMode="auto">
          <a:xfrm>
            <a:off x="3717925" y="1336675"/>
            <a:ext cx="8604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sz="2400"/>
              <a:t>Reset</a:t>
            </a:r>
          </a:p>
        </p:txBody>
      </p:sp>
      <p:sp>
        <p:nvSpPr>
          <p:cNvPr id="37942" name="Line 54"/>
          <p:cNvSpPr>
            <a:spLocks noChangeShapeType="1"/>
          </p:cNvSpPr>
          <p:nvPr/>
        </p:nvSpPr>
        <p:spPr bwMode="auto">
          <a:xfrm flipV="1">
            <a:off x="3581400" y="2286000"/>
            <a:ext cx="0" cy="1066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943" name="Line 55"/>
          <p:cNvSpPr>
            <a:spLocks noChangeShapeType="1"/>
          </p:cNvSpPr>
          <p:nvPr/>
        </p:nvSpPr>
        <p:spPr bwMode="auto">
          <a:xfrm flipH="1">
            <a:off x="2743200" y="2286000"/>
            <a:ext cx="838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944" name="Line 56"/>
          <p:cNvSpPr>
            <a:spLocks noChangeShapeType="1"/>
          </p:cNvSpPr>
          <p:nvPr/>
        </p:nvSpPr>
        <p:spPr bwMode="auto">
          <a:xfrm flipV="1">
            <a:off x="2743200" y="1905000"/>
            <a:ext cx="0" cy="381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945" name="Line 57"/>
          <p:cNvSpPr>
            <a:spLocks noChangeShapeType="1"/>
          </p:cNvSpPr>
          <p:nvPr/>
        </p:nvSpPr>
        <p:spPr bwMode="auto">
          <a:xfrm>
            <a:off x="2590800" y="1905000"/>
            <a:ext cx="304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946" name="Text Box 58"/>
          <p:cNvSpPr txBox="1">
            <a:spLocks noChangeArrowheads="1"/>
          </p:cNvSpPr>
          <p:nvPr/>
        </p:nvSpPr>
        <p:spPr bwMode="auto">
          <a:xfrm>
            <a:off x="2271713" y="1500188"/>
            <a:ext cx="9572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sz="2400"/>
              <a:t>+3.3V</a:t>
            </a:r>
          </a:p>
        </p:txBody>
      </p:sp>
      <p:sp>
        <p:nvSpPr>
          <p:cNvPr id="37947" name="Line 59"/>
          <p:cNvSpPr>
            <a:spLocks noChangeShapeType="1"/>
          </p:cNvSpPr>
          <p:nvPr/>
        </p:nvSpPr>
        <p:spPr bwMode="auto">
          <a:xfrm flipV="1">
            <a:off x="4648200" y="2286000"/>
            <a:ext cx="0" cy="1066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948" name="Line 60"/>
          <p:cNvSpPr>
            <a:spLocks noChangeShapeType="1"/>
          </p:cNvSpPr>
          <p:nvPr/>
        </p:nvSpPr>
        <p:spPr bwMode="auto">
          <a:xfrm>
            <a:off x="4648200" y="2286000"/>
            <a:ext cx="990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949" name="Line 61"/>
          <p:cNvSpPr>
            <a:spLocks noChangeShapeType="1"/>
          </p:cNvSpPr>
          <p:nvPr/>
        </p:nvSpPr>
        <p:spPr bwMode="auto">
          <a:xfrm flipV="1">
            <a:off x="6172200" y="2133600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950" name="Line 62"/>
          <p:cNvSpPr>
            <a:spLocks noChangeShapeType="1"/>
          </p:cNvSpPr>
          <p:nvPr/>
        </p:nvSpPr>
        <p:spPr bwMode="auto">
          <a:xfrm>
            <a:off x="5638800" y="2286000"/>
            <a:ext cx="1905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951" name="Line 63"/>
          <p:cNvSpPr>
            <a:spLocks noChangeShapeType="1"/>
          </p:cNvSpPr>
          <p:nvPr/>
        </p:nvSpPr>
        <p:spPr bwMode="auto">
          <a:xfrm>
            <a:off x="7543800" y="2286000"/>
            <a:ext cx="0" cy="990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952" name="Line 64"/>
          <p:cNvSpPr>
            <a:spLocks noChangeShapeType="1"/>
          </p:cNvSpPr>
          <p:nvPr/>
        </p:nvSpPr>
        <p:spPr bwMode="auto">
          <a:xfrm>
            <a:off x="6019800" y="2133600"/>
            <a:ext cx="304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953" name="Line 65"/>
          <p:cNvSpPr>
            <a:spLocks noChangeShapeType="1"/>
          </p:cNvSpPr>
          <p:nvPr/>
        </p:nvSpPr>
        <p:spPr bwMode="auto">
          <a:xfrm>
            <a:off x="5943600" y="2057400"/>
            <a:ext cx="457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954" name="Line 66"/>
          <p:cNvSpPr>
            <a:spLocks noChangeShapeType="1"/>
          </p:cNvSpPr>
          <p:nvPr/>
        </p:nvSpPr>
        <p:spPr bwMode="auto">
          <a:xfrm flipV="1">
            <a:off x="6400800" y="1828800"/>
            <a:ext cx="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955" name="Line 67"/>
          <p:cNvSpPr>
            <a:spLocks noChangeShapeType="1"/>
          </p:cNvSpPr>
          <p:nvPr/>
        </p:nvSpPr>
        <p:spPr bwMode="auto">
          <a:xfrm flipV="1">
            <a:off x="5943600" y="1828800"/>
            <a:ext cx="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956" name="Line 68"/>
          <p:cNvSpPr>
            <a:spLocks noChangeShapeType="1"/>
          </p:cNvSpPr>
          <p:nvPr/>
        </p:nvSpPr>
        <p:spPr bwMode="auto">
          <a:xfrm>
            <a:off x="6400800" y="1828800"/>
            <a:ext cx="1371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957" name="Line 69"/>
          <p:cNvSpPr>
            <a:spLocks noChangeShapeType="1"/>
          </p:cNvSpPr>
          <p:nvPr/>
        </p:nvSpPr>
        <p:spPr bwMode="auto">
          <a:xfrm>
            <a:off x="5334000" y="1828800"/>
            <a:ext cx="609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958" name="Line 70"/>
          <p:cNvSpPr>
            <a:spLocks noChangeShapeType="1"/>
          </p:cNvSpPr>
          <p:nvPr/>
        </p:nvSpPr>
        <p:spPr bwMode="auto">
          <a:xfrm flipV="1">
            <a:off x="5334000" y="1600200"/>
            <a:ext cx="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959" name="Line 71"/>
          <p:cNvSpPr>
            <a:spLocks noChangeShapeType="1"/>
          </p:cNvSpPr>
          <p:nvPr/>
        </p:nvSpPr>
        <p:spPr bwMode="auto">
          <a:xfrm>
            <a:off x="5105400" y="1600200"/>
            <a:ext cx="457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960" name="Text Box 72"/>
          <p:cNvSpPr txBox="1">
            <a:spLocks noChangeArrowheads="1"/>
          </p:cNvSpPr>
          <p:nvPr/>
        </p:nvSpPr>
        <p:spPr bwMode="auto">
          <a:xfrm>
            <a:off x="4876800" y="1193800"/>
            <a:ext cx="9572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sz="2400"/>
              <a:t>+3.3V</a:t>
            </a:r>
          </a:p>
        </p:txBody>
      </p:sp>
      <p:sp>
        <p:nvSpPr>
          <p:cNvPr id="37961" name="Line 73"/>
          <p:cNvSpPr>
            <a:spLocks noChangeShapeType="1"/>
          </p:cNvSpPr>
          <p:nvPr/>
        </p:nvSpPr>
        <p:spPr bwMode="auto">
          <a:xfrm flipV="1">
            <a:off x="7772400" y="1600200"/>
            <a:ext cx="0" cy="457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962" name="Text Box 74"/>
          <p:cNvSpPr txBox="1">
            <a:spLocks noChangeArrowheads="1"/>
          </p:cNvSpPr>
          <p:nvPr/>
        </p:nvSpPr>
        <p:spPr bwMode="auto">
          <a:xfrm>
            <a:off x="7756525" y="1565275"/>
            <a:ext cx="10302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sz="2400"/>
              <a:t>Output</a:t>
            </a:r>
          </a:p>
        </p:txBody>
      </p:sp>
      <p:sp>
        <p:nvSpPr>
          <p:cNvPr id="37963" name="Text Box 75"/>
          <p:cNvSpPr txBox="1">
            <a:spLocks noChangeArrowheads="1"/>
          </p:cNvSpPr>
          <p:nvPr/>
        </p:nvSpPr>
        <p:spPr bwMode="auto">
          <a:xfrm>
            <a:off x="1828800" y="2743200"/>
            <a:ext cx="760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sz="2400">
                <a:solidFill>
                  <a:schemeClr val="bg1"/>
                </a:solidFill>
              </a:rPr>
              <a:t>SiO</a:t>
            </a:r>
            <a:r>
              <a:rPr lang="de-DE" sz="2400" baseline="-25000">
                <a:solidFill>
                  <a:schemeClr val="bg1"/>
                </a:solidFill>
              </a:rPr>
              <a:t>2</a:t>
            </a:r>
            <a:endParaRPr lang="de-DE" sz="2400">
              <a:solidFill>
                <a:schemeClr val="bg1"/>
              </a:solidFill>
            </a:endParaRPr>
          </a:p>
        </p:txBody>
      </p:sp>
      <p:sp>
        <p:nvSpPr>
          <p:cNvPr id="37964" name="Text Box 76"/>
          <p:cNvSpPr txBox="1">
            <a:spLocks noChangeArrowheads="1"/>
          </p:cNvSpPr>
          <p:nvPr/>
        </p:nvSpPr>
        <p:spPr bwMode="auto">
          <a:xfrm>
            <a:off x="5715000" y="2819400"/>
            <a:ext cx="760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sz="2400">
                <a:solidFill>
                  <a:schemeClr val="bg1"/>
                </a:solidFill>
              </a:rPr>
              <a:t>SiO</a:t>
            </a:r>
            <a:r>
              <a:rPr lang="de-DE" sz="2400" baseline="-25000">
                <a:solidFill>
                  <a:schemeClr val="bg1"/>
                </a:solidFill>
              </a:rPr>
              <a:t>2</a:t>
            </a:r>
            <a:endParaRPr lang="de-DE" sz="2400">
              <a:solidFill>
                <a:schemeClr val="bg1"/>
              </a:solidFill>
            </a:endParaRPr>
          </a:p>
        </p:txBody>
      </p:sp>
      <p:sp>
        <p:nvSpPr>
          <p:cNvPr id="37965" name="Text Box 77"/>
          <p:cNvSpPr txBox="1">
            <a:spLocks noChangeArrowheads="1"/>
          </p:cNvSpPr>
          <p:nvPr/>
        </p:nvSpPr>
        <p:spPr bwMode="auto">
          <a:xfrm>
            <a:off x="7924800" y="2819400"/>
            <a:ext cx="760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sz="2400">
                <a:solidFill>
                  <a:schemeClr val="bg1"/>
                </a:solidFill>
              </a:rPr>
              <a:t>SiO</a:t>
            </a:r>
            <a:r>
              <a:rPr lang="de-DE" sz="2400" baseline="-25000">
                <a:solidFill>
                  <a:schemeClr val="bg1"/>
                </a:solidFill>
              </a:rPr>
              <a:t>2</a:t>
            </a:r>
            <a:endParaRPr lang="de-DE" sz="2400">
              <a:solidFill>
                <a:schemeClr val="bg1"/>
              </a:solidFill>
            </a:endParaRPr>
          </a:p>
        </p:txBody>
      </p:sp>
      <p:sp>
        <p:nvSpPr>
          <p:cNvPr id="37966" name="Text Box 78"/>
          <p:cNvSpPr txBox="1">
            <a:spLocks noChangeArrowheads="1"/>
          </p:cNvSpPr>
          <p:nvPr/>
        </p:nvSpPr>
        <p:spPr bwMode="auto">
          <a:xfrm>
            <a:off x="3276600" y="3352800"/>
            <a:ext cx="609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sz="1800" b="1"/>
              <a:t>N++</a:t>
            </a:r>
          </a:p>
        </p:txBody>
      </p:sp>
      <p:sp>
        <p:nvSpPr>
          <p:cNvPr id="37967" name="Text Box 79"/>
          <p:cNvSpPr txBox="1">
            <a:spLocks noChangeArrowheads="1"/>
          </p:cNvSpPr>
          <p:nvPr/>
        </p:nvSpPr>
        <p:spPr bwMode="auto">
          <a:xfrm>
            <a:off x="4267200" y="3352800"/>
            <a:ext cx="609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sz="1800" b="1"/>
              <a:t>N++</a:t>
            </a:r>
          </a:p>
        </p:txBody>
      </p:sp>
      <p:sp>
        <p:nvSpPr>
          <p:cNvPr id="37968" name="Text Box 80"/>
          <p:cNvSpPr txBox="1">
            <a:spLocks noChangeArrowheads="1"/>
          </p:cNvSpPr>
          <p:nvPr/>
        </p:nvSpPr>
        <p:spPr bwMode="auto">
          <a:xfrm>
            <a:off x="7315200" y="3505200"/>
            <a:ext cx="4794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sz="1800" b="1"/>
              <a:t>N+</a:t>
            </a:r>
          </a:p>
        </p:txBody>
      </p:sp>
      <p:sp>
        <p:nvSpPr>
          <p:cNvPr id="37970" name="Text Box 82"/>
          <p:cNvSpPr txBox="1">
            <a:spLocks noChangeArrowheads="1"/>
          </p:cNvSpPr>
          <p:nvPr/>
        </p:nvSpPr>
        <p:spPr bwMode="auto">
          <a:xfrm>
            <a:off x="8101013" y="3500438"/>
            <a:ext cx="496887" cy="42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>
                <a:solidFill>
                  <a:schemeClr val="bg1"/>
                </a:solidFill>
              </a:rPr>
              <a:t>P+</a:t>
            </a:r>
          </a:p>
        </p:txBody>
      </p:sp>
      <p:sp>
        <p:nvSpPr>
          <p:cNvPr id="37971" name="Text Box 83"/>
          <p:cNvSpPr txBox="1">
            <a:spLocks noChangeArrowheads="1"/>
          </p:cNvSpPr>
          <p:nvPr/>
        </p:nvSpPr>
        <p:spPr bwMode="auto">
          <a:xfrm>
            <a:off x="8101013" y="4292600"/>
            <a:ext cx="433387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/>
              <a:t>P-</a:t>
            </a:r>
          </a:p>
        </p:txBody>
      </p:sp>
      <p:sp>
        <p:nvSpPr>
          <p:cNvPr id="37972" name="Text Box 84"/>
          <p:cNvSpPr txBox="1">
            <a:spLocks noChangeArrowheads="1"/>
          </p:cNvSpPr>
          <p:nvPr/>
        </p:nvSpPr>
        <p:spPr bwMode="auto">
          <a:xfrm>
            <a:off x="8101013" y="5013325"/>
            <a:ext cx="496887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>
                <a:solidFill>
                  <a:schemeClr val="bg1"/>
                </a:solidFill>
              </a:rPr>
              <a:t>P+</a:t>
            </a:r>
          </a:p>
        </p:txBody>
      </p:sp>
      <p:sp>
        <p:nvSpPr>
          <p:cNvPr id="37981" name="Line 93"/>
          <p:cNvSpPr>
            <a:spLocks noChangeShapeType="1"/>
          </p:cNvSpPr>
          <p:nvPr/>
        </p:nvSpPr>
        <p:spPr bwMode="auto">
          <a:xfrm flipH="1" flipV="1">
            <a:off x="4500563" y="692150"/>
            <a:ext cx="1944687" cy="5545138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982" name="Oval 94"/>
          <p:cNvSpPr>
            <a:spLocks noChangeArrowheads="1"/>
          </p:cNvSpPr>
          <p:nvPr/>
        </p:nvSpPr>
        <p:spPr bwMode="auto">
          <a:xfrm>
            <a:off x="5724525" y="4437063"/>
            <a:ext cx="288925" cy="287337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7988" name="Group 100"/>
          <p:cNvGrpSpPr>
            <a:grpSpLocks/>
          </p:cNvGrpSpPr>
          <p:nvPr/>
        </p:nvGrpSpPr>
        <p:grpSpPr bwMode="auto">
          <a:xfrm>
            <a:off x="6122987" y="923926"/>
            <a:ext cx="936625" cy="576262"/>
            <a:chOff x="4059" y="482"/>
            <a:chExt cx="590" cy="363"/>
          </a:xfrm>
        </p:grpSpPr>
        <p:sp>
          <p:nvSpPr>
            <p:cNvPr id="37983" name="Line 95"/>
            <p:cNvSpPr>
              <a:spLocks noChangeShapeType="1"/>
            </p:cNvSpPr>
            <p:nvPr/>
          </p:nvSpPr>
          <p:spPr bwMode="auto">
            <a:xfrm flipV="1">
              <a:off x="4059" y="482"/>
              <a:ext cx="0" cy="363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984" name="Line 96"/>
            <p:cNvSpPr>
              <a:spLocks noChangeShapeType="1"/>
            </p:cNvSpPr>
            <p:nvPr/>
          </p:nvSpPr>
          <p:spPr bwMode="auto">
            <a:xfrm flipV="1">
              <a:off x="4059" y="845"/>
              <a:ext cx="59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985" name="Line 97"/>
            <p:cNvSpPr>
              <a:spLocks noChangeShapeType="1"/>
            </p:cNvSpPr>
            <p:nvPr/>
          </p:nvSpPr>
          <p:spPr bwMode="auto">
            <a:xfrm>
              <a:off x="4105" y="709"/>
              <a:ext cx="13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986" name="Line 98"/>
            <p:cNvSpPr>
              <a:spLocks noChangeShapeType="1"/>
            </p:cNvSpPr>
            <p:nvPr/>
          </p:nvSpPr>
          <p:spPr bwMode="auto">
            <a:xfrm flipV="1">
              <a:off x="4241" y="572"/>
              <a:ext cx="0" cy="137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987" name="Line 99"/>
            <p:cNvSpPr>
              <a:spLocks noChangeShapeType="1"/>
            </p:cNvSpPr>
            <p:nvPr/>
          </p:nvSpPr>
          <p:spPr bwMode="auto">
            <a:xfrm>
              <a:off x="4241" y="572"/>
              <a:ext cx="181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cxnSp>
        <p:nvCxnSpPr>
          <p:cNvPr id="3" name="Gerade Verbindung mit Pfeil 2"/>
          <p:cNvCxnSpPr/>
          <p:nvPr/>
        </p:nvCxnSpPr>
        <p:spPr>
          <a:xfrm>
            <a:off x="3995936" y="4149080"/>
            <a:ext cx="0" cy="864245"/>
          </a:xfrm>
          <a:prstGeom prst="straightConnector1">
            <a:avLst/>
          </a:prstGeom>
          <a:ln w="28575">
            <a:solidFill>
              <a:schemeClr val="tx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feld 4"/>
          <p:cNvSpPr txBox="1"/>
          <p:nvPr/>
        </p:nvSpPr>
        <p:spPr>
          <a:xfrm>
            <a:off x="3099537" y="4365758"/>
            <a:ext cx="89639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15µm</a:t>
            </a:r>
            <a:endParaRPr lang="en-US" dirty="0"/>
          </a:p>
        </p:txBody>
      </p:sp>
      <p:cxnSp>
        <p:nvCxnSpPr>
          <p:cNvPr id="52" name="Gerade Verbindung mit Pfeil 51"/>
          <p:cNvCxnSpPr/>
          <p:nvPr/>
        </p:nvCxnSpPr>
        <p:spPr>
          <a:xfrm>
            <a:off x="1187624" y="2781300"/>
            <a:ext cx="0" cy="2735932"/>
          </a:xfrm>
          <a:prstGeom prst="straightConnector1">
            <a:avLst/>
          </a:prstGeom>
          <a:ln w="28575">
            <a:solidFill>
              <a:schemeClr val="tx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feld 53"/>
          <p:cNvSpPr txBox="1"/>
          <p:nvPr/>
        </p:nvSpPr>
        <p:spPr>
          <a:xfrm>
            <a:off x="179512" y="4301027"/>
            <a:ext cx="89639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50µm</a:t>
            </a:r>
            <a:endParaRPr lang="en-US" dirty="0"/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499061956"/>
      </p:ext>
    </p:extLst>
  </p:cSld>
  <p:clrMapOvr>
    <a:masterClrMapping/>
  </p:clrMapOvr>
  <p:transition advTm="3468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3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9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79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79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4.07407E-6 C -0.00139 -0.01481 -0.00156 -0.02986 -0.00417 -0.04444 C -0.00503 -0.04977 -0.00694 -0.06111 -0.01042 -0.05833 C -0.01042 -0.05833 -0.0158 -0.02639 -0.01875 -0.01944 C -0.02014 -0.01597 -0.02309 -0.01412 -0.025 -0.01111 C -0.02934 -0.00394 -0.03333 0.0037 -0.0375 0.01111 C -0.03906 0.01389 -0.04201 0.01435 -0.04375 0.01667 C -0.04687 0.02083 -0.04931 0.02593 -0.05208 0.03056 C -0.05069 0.03333 -0.0474 0.03565 -0.04792 0.03889 C -0.04844 0.04213 -0.05226 0.04236 -0.05417 0.04444 C -0.05642 0.04699 -0.05833 0.05 -0.06042 0.05278 C -0.06649 0.04861 -0.07118 0.04699 -0.075 0.03889 C -0.08819 0.01088 -0.07031 0.03681 -0.08542 0.01667 C -0.09375 -0.01667 -0.09201 0.0088 -0.08333 -0.00278 C -0.08056 -0.00648 -0.07917 -0.01204 -0.07708 -0.01667 C -0.07639 -0.0213 -0.07743 -0.02731 -0.075 -0.03056 C -0.07257 -0.0338 -0.06562 -0.02894 -0.06458 -0.03333 C -0.06163 -0.04491 -0.08854 -0.06435 -0.09167 -0.06667 C -0.09097 -0.05 -0.09253 -0.03287 -0.08958 -0.01667 C -0.08889 -0.01273 -0.08403 -0.01273 -0.08125 -0.01111 C -0.05434 0.00532 -0.06701 -0.00069 -0.03125 0.00556 C -0.025 0.01111 -0.02431 0.01019 -0.02083 0.01944 C -0.01979 0.02199 -0.02031 0.02569 -0.01875 0.02778 C -0.01719 0.02986 -0.0125 0.03356 -0.0125 0.03056 C -0.0125 0.0294 -0.02726 0.01968 -0.025 0.01667 C -0.02257 0.01343 -0.01806 0.01852 -0.01458 0.01944 C -0.00556 0.01667 0.00417 0.01644 0.0125 0.01111 C 0.01528 0.00926 0.0151 0.00347 0.01667 4.07407E-6 C 0.02743 -0.02384 0.02292 -0.00833 0.02708 -0.025 C 0.02778 -0.03426 0.02691 -0.04398 0.02917 -0.05278 C 0.03003 -0.05602 0.03542 -0.05509 0.03542 -0.05833 C 0.03542 -0.06134 0.03125 -0.06019 0.02917 -0.06111 C 0.03542 -0.04028 0.0349 -0.00995 0.05208 0.00278 C 0.05521 0.00509 0.05903 0.0044 0.0625 0.00556 C 0.07014 0.0081 0.07135 0.01042 0.07917 0.01667 C 0.08767 0.03356 0.10017 0.0338 0.11458 0.03611 C 0.12674 0.04583 0.13628 0.05185 0.15 0.05556 C 0.15208 0.0537 0.15451 0.05231 0.15625 0.05 C 0.15799 0.04769 0.15833 0.04375 0.16042 0.04167 C 0.16406 0.03796 0.16875 0.03611 0.17292 0.03333 C 0.16927 0.02685 0.16701 0.01898 0.1625 0.01389 C 0.15747 0.0081 0.15122 0.00486 0.14583 4.07407E-6 C 0.14444 -0.00278 0.14323 -0.00579 0.14167 -0.00833 C 0.13976 -0.01134 0.13576 -0.01273 0.13542 -0.01667 C 0.13333 -0.03843 0.13576 -0.0456 0.13958 -0.06111 C 0.14757 0.00926 0.13194 -0.00324 0.17917 -0.01111 C 0.18194 -0.02963 0.18663 -0.04468 0.18958 -0.06389 C 0.18681 -0.06944 0.18125 -0.08056 0.18125 -0.08056 " pathEditMode="relative" ptsTypes="fffffffffffffffffffffffffffffffffffffffffffffffA">
                                      <p:cBhvr>
                                        <p:cTn id="15" dur="5000" fill="hold"/>
                                        <p:tgtEl>
                                          <p:spTgt spid="379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7" presetID="0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8125 -0.08032 L 0.18108 -0.33588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379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" y="-12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20" presetID="0" presetClass="path" presetSubtype="0" accel="50000" decel="5000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8108 -0.33588 L 0.03142 -0.33588 " pathEditMode="relative" ptsTypes="AA">
                                      <p:cBhvr>
                                        <p:cTn id="21" dur="2000" fill="hold"/>
                                        <p:tgtEl>
                                          <p:spTgt spid="379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79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79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79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1.48148E-6 L 0.22048 1.48148E-6 " pathEditMode="relative" ptsTypes="AA">
                                      <p:cBhvr>
                                        <p:cTn id="31" dur="2000" fill="hold"/>
                                        <p:tgtEl>
                                          <p:spTgt spid="379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981" grpId="0" animBg="1"/>
      <p:bldP spid="37982" grpId="0" animBg="1"/>
      <p:bldP spid="37982" grpId="1" animBg="1"/>
      <p:bldP spid="37982" grpId="2" animBg="1"/>
      <p:bldP spid="37982" grpId="3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2.4|16.2|5.9|4.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7|21.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|5|17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7|29.3|1.9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3|5.6|13.4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9|5.5|24.2|9.2|13.4|11.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8|15.2|3.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0.5|9.2|10.8|5.8|4.7|2.1|3.6|0.8|4.8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|2.2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|2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1.1|5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|7.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3|4.6|11.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2|3.7|2.1|10"/>
</p:tagLst>
</file>

<file path=ppt/theme/theme1.xml><?xml version="1.0" encoding="utf-8"?>
<a:theme xmlns:a="http://schemas.openxmlformats.org/drawingml/2006/main" name="1_Standarddesign">
  <a:themeElements>
    <a:clrScheme name="1_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Standarddesign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Standarddesign">
  <a:themeElements>
    <a:clrScheme name="2_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Standarddesign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1703</Words>
  <Application>Microsoft Office PowerPoint</Application>
  <PresentationFormat>Bildschirmpräsentation (4:3)</PresentationFormat>
  <Paragraphs>613</Paragraphs>
  <Slides>34</Slides>
  <Notes>0</Notes>
  <HiddenSlides>0</HiddenSlides>
  <MMClips>0</MMClips>
  <ScaleCrop>false</ScaleCrop>
  <HeadingPairs>
    <vt:vector size="8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2</vt:i4>
      </vt:variant>
      <vt:variant>
        <vt:lpstr>Eingebettete OLE-Server</vt:lpstr>
      </vt:variant>
      <vt:variant>
        <vt:i4>3</vt:i4>
      </vt:variant>
      <vt:variant>
        <vt:lpstr>Folientitel</vt:lpstr>
      </vt:variant>
      <vt:variant>
        <vt:i4>34</vt:i4>
      </vt:variant>
    </vt:vector>
  </HeadingPairs>
  <TitlesOfParts>
    <vt:vector size="44" baseType="lpstr">
      <vt:lpstr>Arial</vt:lpstr>
      <vt:lpstr>Symbol</vt:lpstr>
      <vt:lpstr>Times New Roman</vt:lpstr>
      <vt:lpstr>Calibri</vt:lpstr>
      <vt:lpstr>宋体</vt:lpstr>
      <vt:lpstr>1_Standarddesign</vt:lpstr>
      <vt:lpstr>2_Standarddesign</vt:lpstr>
      <vt:lpstr>Bitmap Image</vt:lpstr>
      <vt:lpstr>Bitmap</vt:lpstr>
      <vt:lpstr>Graph</vt:lpstr>
      <vt:lpstr>PowerPoint-Präsentation</vt:lpstr>
      <vt:lpstr>Outline</vt:lpstr>
      <vt:lpstr>Open charm reconstruction: Concept</vt:lpstr>
      <vt:lpstr>Performances of MAPS (2003)</vt:lpstr>
      <vt:lpstr>Speed of MAPS vs. needs of CBM</vt:lpstr>
      <vt:lpstr>Tolerance to ionizing radiation</vt:lpstr>
      <vt:lpstr>Tolerance to non-ionizing radiation</vt:lpstr>
      <vt:lpstr>Performances of MAPS (2014)</vt:lpstr>
      <vt:lpstr>Sensor R&amp;D: The operation principle</vt:lpstr>
      <vt:lpstr>Radiation tolerance vs. pixel pitch</vt:lpstr>
      <vt:lpstr>Limitations of traditional MAPS</vt:lpstr>
      <vt:lpstr>Today: 2.5D-MAPS</vt:lpstr>
      <vt:lpstr>The science behind the propaganda</vt:lpstr>
      <vt:lpstr>The science behind the propaganda</vt:lpstr>
      <vt:lpstr>The science behind the propaganda</vt:lpstr>
      <vt:lpstr>The science behind the propaganda</vt:lpstr>
      <vt:lpstr>The science behind the propaganda</vt:lpstr>
      <vt:lpstr>Pixels of the past, pixels of the future…</vt:lpstr>
      <vt:lpstr>“If I give you the data…</vt:lpstr>
      <vt:lpstr>Cluster compression (Q. Li)</vt:lpstr>
      <vt:lpstr>Possible cluster encoding (Q. Li)</vt:lpstr>
      <vt:lpstr>Beam test of the MVD-prototype</vt:lpstr>
      <vt:lpstr>Refined results on the prototype</vt:lpstr>
      <vt:lpstr>A word on integration</vt:lpstr>
      <vt:lpstr>Integration concept of the MVD</vt:lpstr>
      <vt:lpstr>Why cables?</vt:lpstr>
      <vt:lpstr>Test of the sensor before integration</vt:lpstr>
      <vt:lpstr>Probe testing of MIMOSA-26AHR</vt:lpstr>
      <vt:lpstr>Vacuum compatibility</vt:lpstr>
      <vt:lpstr>Vacuum operation</vt:lpstr>
      <vt:lpstr>Conclusion</vt:lpstr>
      <vt:lpstr>Conclusion</vt:lpstr>
      <vt:lpstr>Instances of the processing chain</vt:lpstr>
      <vt:lpstr>Instances of the processing chain</vt:lpstr>
    </vt:vector>
  </TitlesOfParts>
  <Company>Universität Frankfurt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camera for Quark Gluon Plasma, Development of fast and radiation hard Monolithic Active Pixel Sensors for the CBM experiment</dc:title>
  <dc:creator>Michael Deveaux</dc:creator>
  <cp:lastModifiedBy>deveaux</cp:lastModifiedBy>
  <cp:revision>542</cp:revision>
  <cp:lastPrinted>2011-04-07T08:08:07Z</cp:lastPrinted>
  <dcterms:created xsi:type="dcterms:W3CDTF">2008-03-04T15:51:09Z</dcterms:created>
  <dcterms:modified xsi:type="dcterms:W3CDTF">2014-02-20T10:35:28Z</dcterms:modified>
</cp:coreProperties>
</file>