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3" r:id="rId8"/>
    <p:sldId id="271" r:id="rId9"/>
    <p:sldId id="262" r:id="rId10"/>
    <p:sldId id="264" r:id="rId11"/>
    <p:sldId id="265" r:id="rId12"/>
    <p:sldId id="266" r:id="rId13"/>
    <p:sldId id="267" r:id="rId14"/>
    <p:sldId id="268" r:id="rId15"/>
    <p:sldId id="269" r:id="rId16"/>
    <p:sldId id="270" r:id="rId17"/>
    <p:sldId id="272" r:id="rId18"/>
    <p:sldId id="273" r:id="rId19"/>
    <p:sldId id="274" r:id="rId20"/>
    <p:sldId id="275" r:id="rId2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64" autoAdjust="0"/>
  </p:normalViewPr>
  <p:slideViewPr>
    <p:cSldViewPr>
      <p:cViewPr>
        <p:scale>
          <a:sx n="58" d="100"/>
          <a:sy n="58" d="100"/>
        </p:scale>
        <p:origin x="-163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CBM\Demonstrator\noise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257140651536211"/>
          <c:y val="9.0909090909090953E-2"/>
          <c:w val="0.82046780917091233"/>
          <c:h val="0.71483178239083778"/>
        </c:manualLayout>
      </c:layout>
      <c:scatterChart>
        <c:scatterStyle val="lineMarker"/>
        <c:varyColors val="0"/>
        <c:ser>
          <c:idx val="0"/>
          <c:order val="0"/>
          <c:spPr>
            <a:ln w="28575">
              <a:noFill/>
            </a:ln>
          </c:spPr>
          <c:trendline>
            <c:spPr>
              <a:ln w="19050">
                <a:solidFill>
                  <a:schemeClr val="accent1">
                    <a:lumMod val="75000"/>
                  </a:schemeClr>
                </a:solidFill>
              </a:ln>
            </c:spPr>
            <c:trendlineType val="linear"/>
            <c:forward val="20"/>
            <c:backward val="10"/>
            <c:dispRSqr val="0"/>
            <c:dispEq val="0"/>
          </c:trendline>
          <c:errBars>
            <c:errDir val="y"/>
            <c:errBarType val="both"/>
            <c:errValType val="cust"/>
            <c:noEndCap val="0"/>
            <c:plus>
              <c:numRef>
                <c:f>Sheet6!$A$4:$C$4</c:f>
                <c:numCache>
                  <c:formatCode>General</c:formatCode>
                  <c:ptCount val="3"/>
                  <c:pt idx="0">
                    <c:v>152</c:v>
                  </c:pt>
                  <c:pt idx="1">
                    <c:v>265</c:v>
                  </c:pt>
                  <c:pt idx="2">
                    <c:v>372</c:v>
                  </c:pt>
                </c:numCache>
              </c:numRef>
            </c:plus>
            <c:minus>
              <c:numRef>
                <c:f>Sheet6!$A$4:$C$4</c:f>
                <c:numCache>
                  <c:formatCode>General</c:formatCode>
                  <c:ptCount val="3"/>
                  <c:pt idx="0">
                    <c:v>152</c:v>
                  </c:pt>
                  <c:pt idx="1">
                    <c:v>265</c:v>
                  </c:pt>
                  <c:pt idx="2">
                    <c:v>372</c:v>
                  </c:pt>
                </c:numCache>
              </c:numRef>
            </c:minus>
            <c:spPr>
              <a:ln>
                <a:solidFill>
                  <a:schemeClr val="accent1">
                    <a:lumMod val="75000"/>
                  </a:schemeClr>
                </a:solidFill>
              </a:ln>
            </c:spPr>
          </c:errBars>
          <c:xVal>
            <c:numRef>
              <c:f>Sheet6!$A$1:$C$1</c:f>
              <c:numCache>
                <c:formatCode>General</c:formatCode>
                <c:ptCount val="3"/>
                <c:pt idx="0">
                  <c:v>10</c:v>
                </c:pt>
                <c:pt idx="1">
                  <c:v>20</c:v>
                </c:pt>
                <c:pt idx="2">
                  <c:v>30</c:v>
                </c:pt>
              </c:numCache>
            </c:numRef>
          </c:xVal>
          <c:yVal>
            <c:numRef>
              <c:f>Sheet6!$A$2:$C$2</c:f>
              <c:numCache>
                <c:formatCode>General</c:formatCode>
                <c:ptCount val="3"/>
                <c:pt idx="0">
                  <c:v>2067</c:v>
                </c:pt>
                <c:pt idx="1">
                  <c:v>2306</c:v>
                </c:pt>
                <c:pt idx="2">
                  <c:v>2767</c:v>
                </c:pt>
              </c:numCache>
            </c:numRef>
          </c:yVal>
          <c:smooth val="0"/>
        </c:ser>
        <c:dLbls>
          <c:showLegendKey val="0"/>
          <c:showVal val="0"/>
          <c:showCatName val="0"/>
          <c:showSerName val="0"/>
          <c:showPercent val="0"/>
          <c:showBubbleSize val="0"/>
        </c:dLbls>
        <c:axId val="94696960"/>
        <c:axId val="94698880"/>
      </c:scatterChart>
      <c:valAx>
        <c:axId val="94696960"/>
        <c:scaling>
          <c:orientation val="minMax"/>
          <c:max val="50"/>
        </c:scaling>
        <c:delete val="0"/>
        <c:axPos val="b"/>
        <c:title>
          <c:tx>
            <c:rich>
              <a:bodyPr/>
              <a:lstStyle/>
              <a:p>
                <a:pPr>
                  <a:defRPr lang="de-DE" sz="1050"/>
                </a:pPr>
                <a:r>
                  <a:rPr lang="de-DE" sz="1050" dirty="0" err="1"/>
                  <a:t>Length</a:t>
                </a:r>
                <a:r>
                  <a:rPr lang="de-DE" sz="1050" dirty="0"/>
                  <a:t> </a:t>
                </a:r>
                <a:r>
                  <a:rPr lang="de-DE" sz="1050" dirty="0" err="1"/>
                  <a:t>of</a:t>
                </a:r>
                <a:r>
                  <a:rPr lang="de-DE" sz="1050" dirty="0"/>
                  <a:t> </a:t>
                </a:r>
                <a:r>
                  <a:rPr lang="de-DE" sz="1050" dirty="0" err="1"/>
                  <a:t>the</a:t>
                </a:r>
                <a:r>
                  <a:rPr lang="de-DE" sz="1050" dirty="0"/>
                  <a:t> </a:t>
                </a:r>
                <a:r>
                  <a:rPr lang="de-DE" sz="1050" dirty="0" err="1"/>
                  <a:t>cable</a:t>
                </a:r>
                <a:r>
                  <a:rPr lang="de-DE" sz="1050" dirty="0"/>
                  <a:t> </a:t>
                </a:r>
                <a:r>
                  <a:rPr lang="de-DE" sz="1050" dirty="0" err="1"/>
                  <a:t>within</a:t>
                </a:r>
                <a:r>
                  <a:rPr lang="de-DE" sz="1050" baseline="0" dirty="0"/>
                  <a:t> </a:t>
                </a:r>
                <a:r>
                  <a:rPr lang="de-DE" sz="1050" baseline="0" dirty="0" err="1"/>
                  <a:t>the</a:t>
                </a:r>
                <a:r>
                  <a:rPr lang="de-DE" sz="1050" baseline="0" dirty="0"/>
                  <a:t> prototype </a:t>
                </a:r>
                <a:r>
                  <a:rPr lang="de-DE" sz="1050" baseline="0" dirty="0" err="1"/>
                  <a:t>module</a:t>
                </a:r>
                <a:r>
                  <a:rPr lang="de-DE" sz="1050" baseline="0" dirty="0"/>
                  <a:t> [cm]</a:t>
                </a:r>
                <a:endParaRPr lang="de-DE" sz="1050" dirty="0"/>
              </a:p>
            </c:rich>
          </c:tx>
          <c:layout>
            <c:manualLayout>
              <c:xMode val="edge"/>
              <c:yMode val="edge"/>
              <c:x val="0.23032742782152232"/>
              <c:y val="0.90645815106445027"/>
            </c:manualLayout>
          </c:layout>
          <c:overlay val="0"/>
        </c:title>
        <c:numFmt formatCode="General" sourceLinked="1"/>
        <c:majorTickMark val="out"/>
        <c:minorTickMark val="none"/>
        <c:tickLblPos val="nextTo"/>
        <c:txPr>
          <a:bodyPr/>
          <a:lstStyle/>
          <a:p>
            <a:pPr>
              <a:defRPr lang="de-DE"/>
            </a:pPr>
            <a:endParaRPr lang="de-DE"/>
          </a:p>
        </c:txPr>
        <c:crossAx val="94698880"/>
        <c:crosses val="autoZero"/>
        <c:crossBetween val="midCat"/>
      </c:valAx>
      <c:valAx>
        <c:axId val="94698880"/>
        <c:scaling>
          <c:orientation val="minMax"/>
          <c:min val="1500"/>
        </c:scaling>
        <c:delete val="0"/>
        <c:axPos val="l"/>
        <c:majorGridlines>
          <c:spPr>
            <a:ln>
              <a:solidFill>
                <a:schemeClr val="bg1">
                  <a:lumMod val="65000"/>
                </a:schemeClr>
              </a:solidFill>
            </a:ln>
          </c:spPr>
        </c:majorGridlines>
        <c:title>
          <c:tx>
            <c:rich>
              <a:bodyPr rot="-5400000" vert="horz"/>
              <a:lstStyle/>
              <a:p>
                <a:pPr>
                  <a:defRPr lang="de-DE" sz="1100"/>
                </a:pPr>
                <a:r>
                  <a:rPr lang="de-DE" sz="1100"/>
                  <a:t>ENC @ 3</a:t>
                </a:r>
                <a:r>
                  <a:rPr lang="el-GR" sz="1100">
                    <a:latin typeface="Arial"/>
                    <a:cs typeface="Arial"/>
                  </a:rPr>
                  <a:t>σ</a:t>
                </a:r>
                <a:r>
                  <a:rPr lang="en-US" sz="1100">
                    <a:latin typeface="Arial"/>
                    <a:cs typeface="Arial"/>
                  </a:rPr>
                  <a:t> [e-]</a:t>
                </a:r>
                <a:endParaRPr lang="de-DE" sz="1100"/>
              </a:p>
            </c:rich>
          </c:tx>
          <c:layout/>
          <c:overlay val="0"/>
        </c:title>
        <c:numFmt formatCode="General" sourceLinked="1"/>
        <c:majorTickMark val="out"/>
        <c:minorTickMark val="none"/>
        <c:tickLblPos val="nextTo"/>
        <c:txPr>
          <a:bodyPr/>
          <a:lstStyle/>
          <a:p>
            <a:pPr>
              <a:defRPr lang="de-DE"/>
            </a:pPr>
            <a:endParaRPr lang="de-DE"/>
          </a:p>
        </c:txPr>
        <c:crossAx val="94696960"/>
        <c:crosses val="autoZero"/>
        <c:crossBetween val="midCat"/>
      </c:valAx>
      <c:spPr>
        <a:ln>
          <a:solidFill>
            <a:schemeClr val="tx1">
              <a:lumMod val="65000"/>
              <a:lumOff val="35000"/>
            </a:schemeClr>
          </a:solidFill>
        </a:ln>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AA046-0DC3-4023-83CD-E48F3748FC7E}" type="datetimeFigureOut">
              <a:rPr lang="de-DE" smtClean="0"/>
              <a:pPr/>
              <a:t>20.02.2014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AF506B-D32A-4D9C-B916-65184898C350}" type="slidenum">
              <a:rPr lang="de-DE" smtClean="0"/>
              <a:pPr/>
              <a:t>‹#›</a:t>
            </a:fld>
            <a:endParaRPr lang="de-DE"/>
          </a:p>
        </p:txBody>
      </p:sp>
    </p:spTree>
    <p:extLst>
      <p:ext uri="{BB962C8B-B14F-4D97-AF65-F5344CB8AC3E}">
        <p14:creationId xmlns:p14="http://schemas.microsoft.com/office/powerpoint/2010/main" val="1611939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Hello everyone,</a:t>
            </a:r>
          </a:p>
          <a:p>
            <a:r>
              <a:rPr lang="en-US" dirty="0" smtClean="0"/>
              <a:t>my name is Tomas </a:t>
            </a:r>
            <a:r>
              <a:rPr lang="en-US" dirty="0" err="1" smtClean="0"/>
              <a:t>Balog</a:t>
            </a:r>
            <a:r>
              <a:rPr lang="en-US" dirty="0" smtClean="0"/>
              <a:t> and on behalf of the STS group in CBM I will present you our Silicon Tracking System with emphasis on detector description and characterization and further system integration.</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a:t>
            </a:fld>
            <a:endParaRPr lang="de-DE"/>
          </a:p>
        </p:txBody>
      </p:sp>
    </p:spTree>
    <p:extLst>
      <p:ext uri="{BB962C8B-B14F-4D97-AF65-F5344CB8AC3E}">
        <p14:creationId xmlns:p14="http://schemas.microsoft.com/office/powerpoint/2010/main" val="375994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During the R&amp;D</a:t>
            </a:r>
            <a:r>
              <a:rPr lang="en-US" baseline="0" dirty="0" smtClean="0"/>
              <a:t> phase several prototypes of sensors have been realized with different sizes and also different stereo-angles leading to the latest family prototypes called CBM05 used also these days for the tests.</a:t>
            </a:r>
          </a:p>
          <a:p>
            <a:endParaRPr lang="en-US" baseline="0" dirty="0" smtClean="0"/>
          </a:p>
          <a:p>
            <a:r>
              <a:rPr lang="en-US" baseline="0" dirty="0" smtClean="0"/>
              <a:t>Here also external cable is shown.</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10</a:t>
            </a:fld>
            <a:endParaRPr lang="de-DE"/>
          </a:p>
        </p:txBody>
      </p:sp>
    </p:spTree>
    <p:extLst>
      <p:ext uri="{BB962C8B-B14F-4D97-AF65-F5344CB8AC3E}">
        <p14:creationId xmlns:p14="http://schemas.microsoft.com/office/powerpoint/2010/main" val="715222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Second</a:t>
            </a:r>
            <a:r>
              <a:rPr lang="en-US" baseline="0" dirty="0" smtClean="0"/>
              <a:t> part of the module is an interconnection between the sensor and read-out chip is the low mass micro cable. The radiation length of one cable is 0.1 per cent which leads to 0.2 per cent for one module, since front and back side have they own individual connection cables. Each cable consists out of two layers with wires with pitch 116 micrometer. Thickness of the signal layer is 24 micrometer and additional spacer is implemented to reduce the capacitance between the channels. The cables are tap bonded to the sensor and to the read-out chip. In prototypes up to now 128 channels were connected to provide testing possibilities. </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11</a:t>
            </a:fld>
            <a:endParaRPr lang="de-DE"/>
          </a:p>
        </p:txBody>
      </p:sp>
    </p:spTree>
    <p:extLst>
      <p:ext uri="{BB962C8B-B14F-4D97-AF65-F5344CB8AC3E}">
        <p14:creationId xmlns:p14="http://schemas.microsoft.com/office/powerpoint/2010/main" val="664225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As</a:t>
            </a:r>
            <a:r>
              <a:rPr lang="en-US" baseline="0" dirty="0" smtClean="0"/>
              <a:t> a readout-chip the dedicated STS-XYTER chip will be used. It was designed in AGH Krakow and for production radiation hard 180 nm technology was used. It is designed for the purposes and according to the requirements of the STS. It consists out of two shapers – fast and slow. Fast with 30 ns shaping time is used to create internal trigger and time-stamp creation. Slow shaper with 80 ns shaping time is used for peak amplitude determination by flash 5 bit ADC. The noise level at 30 pF load is simulated to be 900 electrons which is well below maximum required 1300 electrons. Up to now for prototyping purposes the n-XYTER electronics was used. The new STS-XYTER will have lower power dissipation and additionally two level discriminator scheme. The STS-XYTER adds additional veto if the ADC has generated zero. This means that additional discriminator is implemented but due to higher shaping time this discriminator is exposed to lower bandwidth as it is in fast shaper. This allows to set thresholds to lower values as it would be in case of discrimination only with fast shaper. On the top picture one can see the FEB cooling box with FEB boards in shelves. </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12</a:t>
            </a:fld>
            <a:endParaRPr lang="de-DE"/>
          </a:p>
        </p:txBody>
      </p:sp>
    </p:spTree>
    <p:extLst>
      <p:ext uri="{BB962C8B-B14F-4D97-AF65-F5344CB8AC3E}">
        <p14:creationId xmlns:p14="http://schemas.microsoft.com/office/powerpoint/2010/main" val="344848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We have now prototypes available and they were the focus</a:t>
            </a:r>
            <a:r>
              <a:rPr lang="en-US" baseline="0" dirty="0" smtClean="0"/>
              <a:t> of our study. First module prototype comprises CBM01 sensor with three different interconnection cable lengths, namely 10, 20 and 30 cm. Here charge transmission efficiency was studied together with noise level of the modules.  Charge transmission efficiency was still 85 per cent even for the longest cable length. The studies shown decrease of about 5 per cent of signal amplitude loss per 10 cm of cable. Here one has to mention that due to production error the first batch of the cables was missing one spacer layer, thus only one strip clusters were studied. From the noise point of view with 3 sigma level the noise was below maximum required </a:t>
            </a:r>
            <a:r>
              <a:rPr lang="en-US" baseline="0" dirty="0" err="1" smtClean="0"/>
              <a:t>required</a:t>
            </a:r>
            <a:r>
              <a:rPr lang="en-US" baseline="0" dirty="0" smtClean="0"/>
              <a:t> level and signal to noise ration is above 20.</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13</a:t>
            </a:fld>
            <a:endParaRPr lang="de-DE"/>
          </a:p>
        </p:txBody>
      </p:sp>
    </p:spTree>
    <p:extLst>
      <p:ext uri="{BB962C8B-B14F-4D97-AF65-F5344CB8AC3E}">
        <p14:creationId xmlns:p14="http://schemas.microsoft.com/office/powerpoint/2010/main" val="2787291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smtClean="0"/>
              <a:t>New prototypes were build from the new CBM05 full size sensors with low-mass micro-cables. Such modules were also under beam tests which took place in COSY </a:t>
            </a:r>
            <a:r>
              <a:rPr lang="en-US" baseline="0" dirty="0" err="1" smtClean="0"/>
              <a:t>Julich</a:t>
            </a:r>
            <a:r>
              <a:rPr lang="en-US" baseline="0" dirty="0" smtClean="0"/>
              <a:t> in December of last year. Two STS sensors were used as reference stations and middle station was the one under test having the CBM05 sensor. Modules were tested using 2.4 </a:t>
            </a:r>
            <a:r>
              <a:rPr lang="en-US" baseline="0" dirty="0" err="1" smtClean="0"/>
              <a:t>GeV</a:t>
            </a:r>
            <a:r>
              <a:rPr lang="en-US" baseline="0" dirty="0" smtClean="0"/>
              <a:t> protons and since the detailed analysis is still in progress I am able to show the beam profile as seen in reference station and ADC response from the n-side of the module.</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14</a:t>
            </a:fld>
            <a:endParaRPr lang="de-DE"/>
          </a:p>
        </p:txBody>
      </p:sp>
    </p:spTree>
    <p:extLst>
      <p:ext uri="{BB962C8B-B14F-4D97-AF65-F5344CB8AC3E}">
        <p14:creationId xmlns:p14="http://schemas.microsoft.com/office/powerpoint/2010/main" val="3860289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Meanwhile also source tests were performed in the GSI laboratory using the 241 Americium  gamma source on the CBM05 sensor,</a:t>
            </a:r>
            <a:r>
              <a:rPr lang="en-US" baseline="0" dirty="0" smtClean="0"/>
              <a:t> now without interconnection cable</a:t>
            </a:r>
            <a:r>
              <a:rPr lang="en-US" dirty="0" smtClean="0"/>
              <a:t>. Here sensors before</a:t>
            </a:r>
            <a:r>
              <a:rPr lang="en-US" baseline="0" dirty="0" smtClean="0"/>
              <a:t> and after irradiation were tested. Expected ADC response for the 59.5 </a:t>
            </a:r>
            <a:r>
              <a:rPr lang="en-US" baseline="0" dirty="0" err="1" smtClean="0"/>
              <a:t>keV</a:t>
            </a:r>
            <a:r>
              <a:rPr lang="en-US" baseline="0" dirty="0" smtClean="0"/>
              <a:t> peak is 117 ADCs. This was observed for the non-irradiated sensors. With increased neutron </a:t>
            </a:r>
            <a:r>
              <a:rPr lang="en-US" baseline="0" dirty="0" err="1" smtClean="0"/>
              <a:t>fluence</a:t>
            </a:r>
            <a:r>
              <a:rPr lang="en-US" baseline="0" dirty="0" smtClean="0"/>
              <a:t> equivalent the peak mean value was falling down to 97 ADC for 10 to the 14 neutron </a:t>
            </a:r>
            <a:r>
              <a:rPr lang="en-US" baseline="0" dirty="0" err="1" smtClean="0"/>
              <a:t>fluence</a:t>
            </a:r>
            <a:r>
              <a:rPr lang="en-US" baseline="0" dirty="0" smtClean="0"/>
              <a:t> equivalent which is 83 per cent of the expected peak value. Such irradiation is expected after years of working in the SIS300 conditions. Signal to noise ratio is thus still above 20. </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15</a:t>
            </a:fld>
            <a:endParaRPr lang="de-DE"/>
          </a:p>
        </p:txBody>
      </p:sp>
    </p:spTree>
    <p:extLst>
      <p:ext uri="{BB962C8B-B14F-4D97-AF65-F5344CB8AC3E}">
        <p14:creationId xmlns:p14="http://schemas.microsoft.com/office/powerpoint/2010/main" val="789433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From integration point of view</a:t>
            </a:r>
            <a:r>
              <a:rPr lang="en-US" baseline="0" dirty="0" smtClean="0"/>
              <a:t> the STS stations will be made as half stations which can be put into the STS box using rails from both sides. Within 1 cubic meter the power dissipation from electronics is 40 kW where half goes from upper and half from lower part of stations. Cooling will be realized using bi-phase CO2 which is a standard for tracker upgrades at LHC and it provides high efficiency at small spatial requirements. The TRACI-XL cooling system is made with cooperation with CERN.</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16</a:t>
            </a:fld>
            <a:endParaRPr lang="de-DE"/>
          </a:p>
        </p:txBody>
      </p:sp>
    </p:spTree>
    <p:extLst>
      <p:ext uri="{BB962C8B-B14F-4D97-AF65-F5344CB8AC3E}">
        <p14:creationId xmlns:p14="http://schemas.microsoft.com/office/powerpoint/2010/main" val="1406918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17</a:t>
            </a:fld>
            <a:endParaRPr lang="de-DE"/>
          </a:p>
        </p:txBody>
      </p:sp>
    </p:spTree>
    <p:extLst>
      <p:ext uri="{BB962C8B-B14F-4D97-AF65-F5344CB8AC3E}">
        <p14:creationId xmlns:p14="http://schemas.microsoft.com/office/powerpoint/2010/main" val="112028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But first</a:t>
            </a:r>
            <a:r>
              <a:rPr lang="en-US" baseline="0" dirty="0" smtClean="0"/>
              <a:t> the Compressed Baryonic Experiment. It is a fixed target experiment designed to explore the QCD phase diagram at high net baryon densities. This means looking at the rare observables which occur in early stages of the fireball created during nuclei collisions. To crosscheck the systematics of the measurements, the experiment has </a:t>
            </a:r>
            <a:r>
              <a:rPr lang="en-US" baseline="0" dirty="0" err="1" smtClean="0"/>
              <a:t>muon</a:t>
            </a:r>
            <a:r>
              <a:rPr lang="en-US" baseline="0" dirty="0" smtClean="0"/>
              <a:t> and electron configuration. Closest to the target is Micro-vertex Detector with Silicon Tracking System and they are used in both configurations. These detector systems are placed inside the gap of the 1 </a:t>
            </a:r>
            <a:r>
              <a:rPr lang="en-US" baseline="0" dirty="0" err="1" smtClean="0"/>
              <a:t>Telsa</a:t>
            </a:r>
            <a:r>
              <a:rPr lang="en-US" baseline="0" dirty="0" smtClean="0"/>
              <a:t> magnetic field. For further particle identification the Ring Imaging Cherenkov Detector with Transition Radiation Detector or </a:t>
            </a:r>
            <a:r>
              <a:rPr lang="en-US" baseline="0" dirty="0" err="1" smtClean="0"/>
              <a:t>Muon</a:t>
            </a:r>
            <a:r>
              <a:rPr lang="en-US" baseline="0" dirty="0" smtClean="0"/>
              <a:t> Chamber, Time of Flight detector and Electromagnetic Calorimeter are used, depending on the system configuration. Additionally Particle spectator detector is used to define the centrality and event plane. </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2</a:t>
            </a:fld>
            <a:endParaRPr lang="de-DE"/>
          </a:p>
        </p:txBody>
      </p:sp>
    </p:spTree>
    <p:extLst>
      <p:ext uri="{BB962C8B-B14F-4D97-AF65-F5344CB8AC3E}">
        <p14:creationId xmlns:p14="http://schemas.microsoft.com/office/powerpoint/2010/main" val="25476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Silicon Tracking System of the CBM has main task</a:t>
            </a:r>
            <a:r>
              <a:rPr lang="en-US" baseline="0" dirty="0" smtClean="0"/>
              <a:t> to provide tracking of the charged particles and their momentum determination. Multiplicity of the passing particles can be up to 700 particles per event in central gold </a:t>
            </a:r>
            <a:r>
              <a:rPr lang="en-US" baseline="0" dirty="0" err="1" smtClean="0"/>
              <a:t>gold</a:t>
            </a:r>
            <a:r>
              <a:rPr lang="en-US" baseline="0" dirty="0" smtClean="0"/>
              <a:t> collision at 25 </a:t>
            </a:r>
            <a:r>
              <a:rPr lang="en-US" baseline="0" dirty="0" err="1" smtClean="0"/>
              <a:t>AGeV</a:t>
            </a:r>
            <a:r>
              <a:rPr lang="en-US" baseline="0" dirty="0" smtClean="0"/>
              <a:t>. In the pictures you can see the amount of particles passing through detector in different interactions. </a:t>
            </a:r>
          </a:p>
          <a:p>
            <a:r>
              <a:rPr lang="en-US" baseline="0" dirty="0" smtClean="0"/>
              <a:t>Additionally to multiplicities also high rates in which CBM will operate must be considered. Up to 10MHz interaction rate leads to hit rates from 3 – 20 MHz per squared cm. This requires fast free-streaming readout and online event selection. To maintain the high momentum resolution the detector has to be from low mass and radiation hard materials to minimize the material budget.</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3</a:t>
            </a:fld>
            <a:endParaRPr lang="de-DE"/>
          </a:p>
        </p:txBody>
      </p:sp>
    </p:spTree>
    <p:extLst>
      <p:ext uri="{BB962C8B-B14F-4D97-AF65-F5344CB8AC3E}">
        <p14:creationId xmlns:p14="http://schemas.microsoft.com/office/powerpoint/2010/main" val="305061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Everything what was</a:t>
            </a:r>
            <a:r>
              <a:rPr lang="en-US" baseline="0" dirty="0" smtClean="0"/>
              <a:t> mentioned before creates constraints to STS design. First of all it is an aperture of the CBM experiment which covers the angles from 2.5 degree to 25 degrees. Thus covering the </a:t>
            </a:r>
            <a:r>
              <a:rPr lang="en-US" baseline="0" dirty="0" err="1" smtClean="0"/>
              <a:t>rapidities</a:t>
            </a:r>
            <a:r>
              <a:rPr lang="en-US" baseline="0" dirty="0" smtClean="0"/>
              <a:t> from center of mass to the close to beam ones. Momentum resolution has to be kept at level of 1 per cent. Here material budget per each of the eight stations should be kept at material budget of 1 per cent. Single hit resolution is required to be at 25 micrometers. At highest interaction rates it is needed to have no pile-ups which leads to usage of the self-triggered read-out electronics with signal shaping time at level of tens of ns. The efficiencies have to be kept close to 100 per cent for hits and tracks. </a:t>
            </a:r>
          </a:p>
          <a:p>
            <a:r>
              <a:rPr lang="en-US" baseline="0" dirty="0" smtClean="0"/>
              <a:t>Since hit rates are up to 20 MHz per squared cm the strip lengths are set to be compatible with hit occupancy and signal to noise ratio. Sensors have to be radiation hard up to 10 to the 14 neutron </a:t>
            </a:r>
            <a:r>
              <a:rPr lang="en-US" baseline="0" dirty="0" err="1" smtClean="0"/>
              <a:t>fluence</a:t>
            </a:r>
            <a:r>
              <a:rPr lang="en-US" baseline="0" dirty="0" smtClean="0"/>
              <a:t> equivalent per square cm, especially for SIS300 running scenario.  </a:t>
            </a:r>
          </a:p>
          <a:p>
            <a:r>
              <a:rPr lang="en-US" baseline="0" dirty="0" smtClean="0"/>
              <a:t>And the whole system with all the cabling, cooling and all the infrastructure has to fit into the gap of the dipole magnet.</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4</a:t>
            </a:fld>
            <a:endParaRPr lang="de-DE"/>
          </a:p>
        </p:txBody>
      </p:sp>
    </p:spTree>
    <p:extLst>
      <p:ext uri="{BB962C8B-B14F-4D97-AF65-F5344CB8AC3E}">
        <p14:creationId xmlns:p14="http://schemas.microsoft.com/office/powerpoint/2010/main" val="118886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So how the STS is</a:t>
            </a:r>
            <a:r>
              <a:rPr lang="en-US" baseline="0" dirty="0" smtClean="0"/>
              <a:t> built? It will consists out of 8 tracking stations equally distributed from 30 cm to 1 meter downstream the target. To minimize material budget within aperture the double-sided silicon sensors of 3 different sizes will be used and read-out electronics will be placed outside the aperture. Sensors and electronics will be interconnected with low mass micro cables. Sensor, cable and electronics built main building block of the STS called the module. Modules are arranged on ladders and ladders placed next to each other build stations. </a:t>
            </a:r>
          </a:p>
          <a:p>
            <a:r>
              <a:rPr lang="en-US" baseline="0" dirty="0" smtClean="0"/>
              <a:t>The aperture is in y-axis (right-left) in first stations increased up to 38 degrees to enable tracking of the particles created at lower energies.</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5</a:t>
            </a:fld>
            <a:endParaRPr lang="de-DE"/>
          </a:p>
        </p:txBody>
      </p:sp>
    </p:spTree>
    <p:extLst>
      <p:ext uri="{BB962C8B-B14F-4D97-AF65-F5344CB8AC3E}">
        <p14:creationId xmlns:p14="http://schemas.microsoft.com/office/powerpoint/2010/main" val="116658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Taking in account all the constrains, hit</a:t>
            </a:r>
            <a:r>
              <a:rPr lang="en-US" baseline="0" dirty="0" smtClean="0"/>
              <a:t> distributions, expected occupancies and noise performance the STS layout was created. To populate stations with sensors three different strip lengths of the sensors are used, namely 2 cm, 4 cm and 6 cm. In outermost areas also daisy chained sensors of two sensors with 6 cm long strips. To minimize the amount of modules and spare parts stations are arranged into four duplets. In shown pictures you can see those duplets. </a:t>
            </a:r>
          </a:p>
          <a:p>
            <a:r>
              <a:rPr lang="en-US" baseline="0" dirty="0" smtClean="0"/>
              <a:t>In the end 106 ladders populated with 896 modules will be used. To cover the full 8 stations altogether 1220 sensors will be used connecting to 14thousand chips leading into more than 1.8 million channels.</a:t>
            </a:r>
          </a:p>
          <a:p>
            <a:r>
              <a:rPr lang="en-US" baseline="0" dirty="0" smtClean="0"/>
              <a:t>The black ellipse or circle shows the aperture of the station with odd number and red one the station with even number. Due to the paths of delta electrons created during ions passing through the target the granularities are kept higher in first four stations at positions left-right to the beam-pipe.</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6</a:t>
            </a:fld>
            <a:endParaRPr lang="de-DE"/>
          </a:p>
        </p:txBody>
      </p:sp>
    </p:spTree>
    <p:extLst>
      <p:ext uri="{BB962C8B-B14F-4D97-AF65-F5344CB8AC3E}">
        <p14:creationId xmlns:p14="http://schemas.microsoft.com/office/powerpoint/2010/main" val="1156399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STS</a:t>
            </a:r>
            <a:r>
              <a:rPr lang="en-US" baseline="0" dirty="0" smtClean="0"/>
              <a:t> stations will be built out of ladders populated by the modules. Module is defined as main building block of the STS as it is the smallest assembled functional unit. In consists out of the silicon sensor read-out cables and board with front end-electronics. The cables are divided into 8 groups of 128 channels allowing easier interconnection from sensor to each of the 8 chips at the front-end electronics board and making the production simpler. </a:t>
            </a:r>
          </a:p>
          <a:p>
            <a:r>
              <a:rPr lang="en-US" baseline="0" dirty="0" smtClean="0"/>
              <a:t>As mentioned before three different sensors sizes are used allowing to populate stations with four different granularities.</a:t>
            </a:r>
          </a:p>
          <a:p>
            <a:endParaRPr lang="en-US" baseline="0" dirty="0" smtClean="0"/>
          </a:p>
          <a:p>
            <a:r>
              <a:rPr lang="en-US" baseline="0" dirty="0" smtClean="0"/>
              <a:t>In the photo on the right the prototype of module with daisy chained sensor is shown. Each side of the sensor has 128 channels connected to read-out electronics by low mass micro cable which in case of the largest stations can have length up to 50 cm. </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7</a:t>
            </a:fld>
            <a:endParaRPr lang="de-DE"/>
          </a:p>
        </p:txBody>
      </p:sp>
    </p:spTree>
    <p:extLst>
      <p:ext uri="{BB962C8B-B14F-4D97-AF65-F5344CB8AC3E}">
        <p14:creationId xmlns:p14="http://schemas.microsoft.com/office/powerpoint/2010/main" val="356002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To populate ladders with modules and to build modules themselves the procedures for assembly have</a:t>
            </a:r>
            <a:r>
              <a:rPr lang="en-US" baseline="0" dirty="0" smtClean="0"/>
              <a:t> to be realized. These procedures are being investigated and studied and here you can see how such fully assembled module might look like. Eight cables to connect from sensor to chips are well seen. </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8</a:t>
            </a:fld>
            <a:endParaRPr lang="de-DE"/>
          </a:p>
        </p:txBody>
      </p:sp>
    </p:spTree>
    <p:extLst>
      <p:ext uri="{BB962C8B-B14F-4D97-AF65-F5344CB8AC3E}">
        <p14:creationId xmlns:p14="http://schemas.microsoft.com/office/powerpoint/2010/main" val="296937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smtClean="0"/>
              <a:t>Now lets go step by step through the particular parts of the modules. The main part is the one giving us the signals which are the micro-strip silicon sensors. They are going to be double sided sensors so one sensor of 300 micrometer thickness will provide two position information. Strips are angled by 7.5 degree where only p-side has strips angled as seen on the picture and n-side has vertically oriented strips. The strip pitch is 58 micrometer to provide required hit position resolution 25 micrometer. Each sensor will have 1024 strips. Due to the angle on the p-side some of the strips are not directly accessible for connection. That’s why two options are investigated. Either double metal interconnection will be realized directly on the sensor or external micro cable will be used. </a:t>
            </a:r>
            <a:endParaRPr lang="de-DE" dirty="0"/>
          </a:p>
        </p:txBody>
      </p:sp>
      <p:sp>
        <p:nvSpPr>
          <p:cNvPr id="4" name="Foliennummernplatzhalter 3"/>
          <p:cNvSpPr>
            <a:spLocks noGrp="1"/>
          </p:cNvSpPr>
          <p:nvPr>
            <p:ph type="sldNum" sz="quarter" idx="10"/>
          </p:nvPr>
        </p:nvSpPr>
        <p:spPr/>
        <p:txBody>
          <a:bodyPr/>
          <a:lstStyle/>
          <a:p>
            <a:fld id="{45AF506B-D32A-4D9C-B916-65184898C350}" type="slidenum">
              <a:rPr lang="de-DE" smtClean="0"/>
              <a:pPr/>
              <a:t>9</a:t>
            </a:fld>
            <a:endParaRPr lang="de-DE"/>
          </a:p>
        </p:txBody>
      </p:sp>
    </p:spTree>
    <p:extLst>
      <p:ext uri="{BB962C8B-B14F-4D97-AF65-F5344CB8AC3E}">
        <p14:creationId xmlns:p14="http://schemas.microsoft.com/office/powerpoint/2010/main" val="206462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7B80F8F-F04A-4ABE-8C47-0C0A9BA9CA2B}" type="datetime1">
              <a:rPr lang="de-DE" smtClean="0"/>
              <a:pPr/>
              <a:t>20.02.2014</a:t>
            </a:fld>
            <a:endParaRPr lang="de-DE"/>
          </a:p>
        </p:txBody>
      </p:sp>
      <p:sp>
        <p:nvSpPr>
          <p:cNvPr id="5" name="Fußzeilenplatzhalter 4"/>
          <p:cNvSpPr>
            <a:spLocks noGrp="1"/>
          </p:cNvSpPr>
          <p:nvPr>
            <p:ph type="ftr" sz="quarter" idx="11"/>
          </p:nvPr>
        </p:nvSpPr>
        <p:spPr/>
        <p:txBody>
          <a:bodyPr/>
          <a:lstStyle/>
          <a:p>
            <a:r>
              <a:rPr lang="en-US" smtClean="0"/>
              <a:t>Tomas Balog – The Silicon Tracking System of the CBM experiment</a:t>
            </a:r>
            <a:endParaRPr lang="de-DE"/>
          </a:p>
        </p:txBody>
      </p:sp>
      <p:sp>
        <p:nvSpPr>
          <p:cNvPr id="6" name="Foliennummernplatzhalter 5"/>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4208848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7CE1DD1-4424-498B-81A3-1D71CB42F2FC}" type="datetime1">
              <a:rPr lang="de-DE" smtClean="0"/>
              <a:pPr/>
              <a:t>20.02.2014</a:t>
            </a:fld>
            <a:endParaRPr lang="de-DE"/>
          </a:p>
        </p:txBody>
      </p:sp>
      <p:sp>
        <p:nvSpPr>
          <p:cNvPr id="5" name="Fußzeilenplatzhalter 4"/>
          <p:cNvSpPr>
            <a:spLocks noGrp="1"/>
          </p:cNvSpPr>
          <p:nvPr>
            <p:ph type="ftr" sz="quarter" idx="11"/>
          </p:nvPr>
        </p:nvSpPr>
        <p:spPr/>
        <p:txBody>
          <a:bodyPr/>
          <a:lstStyle/>
          <a:p>
            <a:r>
              <a:rPr lang="en-US" smtClean="0"/>
              <a:t>Tomas Balog – The Silicon Tracking System of the CBM experiment</a:t>
            </a:r>
            <a:endParaRPr lang="de-DE"/>
          </a:p>
        </p:txBody>
      </p:sp>
      <p:sp>
        <p:nvSpPr>
          <p:cNvPr id="6" name="Foliennummernplatzhalter 5"/>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97232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3A022B0-7E51-4F1D-94D8-501140064B3E}" type="datetime1">
              <a:rPr lang="de-DE" smtClean="0"/>
              <a:pPr/>
              <a:t>20.02.2014</a:t>
            </a:fld>
            <a:endParaRPr lang="de-DE"/>
          </a:p>
        </p:txBody>
      </p:sp>
      <p:sp>
        <p:nvSpPr>
          <p:cNvPr id="5" name="Fußzeilenplatzhalter 4"/>
          <p:cNvSpPr>
            <a:spLocks noGrp="1"/>
          </p:cNvSpPr>
          <p:nvPr>
            <p:ph type="ftr" sz="quarter" idx="11"/>
          </p:nvPr>
        </p:nvSpPr>
        <p:spPr/>
        <p:txBody>
          <a:bodyPr/>
          <a:lstStyle/>
          <a:p>
            <a:r>
              <a:rPr lang="en-US" smtClean="0"/>
              <a:t>Tomas Balog – The Silicon Tracking System of the CBM experiment</a:t>
            </a:r>
            <a:endParaRPr lang="de-DE"/>
          </a:p>
        </p:txBody>
      </p:sp>
      <p:sp>
        <p:nvSpPr>
          <p:cNvPr id="6" name="Foliennummernplatzhalter 5"/>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243506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9B5B496-BDC7-466F-9CB9-EDF8BE3BB42E}" type="datetime1">
              <a:rPr lang="de-DE" smtClean="0"/>
              <a:pPr/>
              <a:t>20.02.2014</a:t>
            </a:fld>
            <a:endParaRPr lang="de-DE"/>
          </a:p>
        </p:txBody>
      </p:sp>
      <p:sp>
        <p:nvSpPr>
          <p:cNvPr id="5" name="Fußzeilenplatzhalter 4"/>
          <p:cNvSpPr>
            <a:spLocks noGrp="1"/>
          </p:cNvSpPr>
          <p:nvPr>
            <p:ph type="ftr" sz="quarter" idx="11"/>
          </p:nvPr>
        </p:nvSpPr>
        <p:spPr/>
        <p:txBody>
          <a:bodyPr/>
          <a:lstStyle/>
          <a:p>
            <a:r>
              <a:rPr lang="en-US" smtClean="0"/>
              <a:t>Tomas Balog – The Silicon Tracking System of the CBM experiment</a:t>
            </a:r>
            <a:endParaRPr lang="de-DE"/>
          </a:p>
        </p:txBody>
      </p:sp>
      <p:sp>
        <p:nvSpPr>
          <p:cNvPr id="6" name="Foliennummernplatzhalter 5"/>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939895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D1D074C4-7BA8-4C8D-9CCA-1C8E431A6B0E}" type="datetime1">
              <a:rPr lang="de-DE" smtClean="0"/>
              <a:pPr/>
              <a:t>20.02.2014</a:t>
            </a:fld>
            <a:endParaRPr lang="de-DE"/>
          </a:p>
        </p:txBody>
      </p:sp>
      <p:sp>
        <p:nvSpPr>
          <p:cNvPr id="5" name="Fußzeilenplatzhalter 4"/>
          <p:cNvSpPr>
            <a:spLocks noGrp="1"/>
          </p:cNvSpPr>
          <p:nvPr>
            <p:ph type="ftr" sz="quarter" idx="11"/>
          </p:nvPr>
        </p:nvSpPr>
        <p:spPr/>
        <p:txBody>
          <a:bodyPr/>
          <a:lstStyle/>
          <a:p>
            <a:r>
              <a:rPr lang="en-US" smtClean="0"/>
              <a:t>Tomas Balog – The Silicon Tracking System of the CBM experiment</a:t>
            </a:r>
            <a:endParaRPr lang="de-DE"/>
          </a:p>
        </p:txBody>
      </p:sp>
      <p:sp>
        <p:nvSpPr>
          <p:cNvPr id="6" name="Foliennummernplatzhalter 5"/>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302599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CF1B4C8-EC10-4955-8E3E-D1AA6CB877CC}" type="datetime1">
              <a:rPr lang="de-DE" smtClean="0"/>
              <a:pPr/>
              <a:t>20.02.2014</a:t>
            </a:fld>
            <a:endParaRPr lang="de-DE"/>
          </a:p>
        </p:txBody>
      </p:sp>
      <p:sp>
        <p:nvSpPr>
          <p:cNvPr id="6" name="Fußzeilenplatzhalter 5"/>
          <p:cNvSpPr>
            <a:spLocks noGrp="1"/>
          </p:cNvSpPr>
          <p:nvPr>
            <p:ph type="ftr" sz="quarter" idx="11"/>
          </p:nvPr>
        </p:nvSpPr>
        <p:spPr/>
        <p:txBody>
          <a:bodyPr/>
          <a:lstStyle/>
          <a:p>
            <a:r>
              <a:rPr lang="en-US" smtClean="0"/>
              <a:t>Tomas Balog – The Silicon Tracking System of the CBM experiment</a:t>
            </a:r>
            <a:endParaRPr lang="de-DE"/>
          </a:p>
        </p:txBody>
      </p:sp>
      <p:sp>
        <p:nvSpPr>
          <p:cNvPr id="7" name="Foliennummernplatzhalter 6"/>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150263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1D6B549-7E16-4505-8C3D-81159C281D82}" type="datetime1">
              <a:rPr lang="de-DE" smtClean="0"/>
              <a:pPr/>
              <a:t>20.02.2014</a:t>
            </a:fld>
            <a:endParaRPr lang="de-DE"/>
          </a:p>
        </p:txBody>
      </p:sp>
      <p:sp>
        <p:nvSpPr>
          <p:cNvPr id="8" name="Fußzeilenplatzhalter 7"/>
          <p:cNvSpPr>
            <a:spLocks noGrp="1"/>
          </p:cNvSpPr>
          <p:nvPr>
            <p:ph type="ftr" sz="quarter" idx="11"/>
          </p:nvPr>
        </p:nvSpPr>
        <p:spPr/>
        <p:txBody>
          <a:bodyPr/>
          <a:lstStyle/>
          <a:p>
            <a:r>
              <a:rPr lang="en-US" smtClean="0"/>
              <a:t>Tomas Balog – The Silicon Tracking System of the CBM experiment</a:t>
            </a:r>
            <a:endParaRPr lang="de-DE"/>
          </a:p>
        </p:txBody>
      </p:sp>
      <p:sp>
        <p:nvSpPr>
          <p:cNvPr id="9" name="Foliennummernplatzhalter 8"/>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161728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34BFF49-F2D5-4775-95BF-808C737D4253}" type="datetime1">
              <a:rPr lang="de-DE" smtClean="0"/>
              <a:pPr/>
              <a:t>20.02.2014</a:t>
            </a:fld>
            <a:endParaRPr lang="de-DE"/>
          </a:p>
        </p:txBody>
      </p:sp>
      <p:sp>
        <p:nvSpPr>
          <p:cNvPr id="4" name="Fußzeilenplatzhalter 3"/>
          <p:cNvSpPr>
            <a:spLocks noGrp="1"/>
          </p:cNvSpPr>
          <p:nvPr>
            <p:ph type="ftr" sz="quarter" idx="11"/>
          </p:nvPr>
        </p:nvSpPr>
        <p:spPr/>
        <p:txBody>
          <a:bodyPr/>
          <a:lstStyle/>
          <a:p>
            <a:r>
              <a:rPr lang="en-US" smtClean="0"/>
              <a:t>Tomas Balog – The Silicon Tracking System of the CBM experiment</a:t>
            </a:r>
            <a:endParaRPr lang="de-DE"/>
          </a:p>
        </p:txBody>
      </p:sp>
      <p:sp>
        <p:nvSpPr>
          <p:cNvPr id="5" name="Foliennummernplatzhalter 4"/>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314554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F444870-9F33-44D6-9D31-8836C6A14144}" type="datetime1">
              <a:rPr lang="de-DE" smtClean="0"/>
              <a:pPr/>
              <a:t>20.02.2014</a:t>
            </a:fld>
            <a:endParaRPr lang="de-DE"/>
          </a:p>
        </p:txBody>
      </p:sp>
      <p:sp>
        <p:nvSpPr>
          <p:cNvPr id="3" name="Fußzeilenplatzhalter 2"/>
          <p:cNvSpPr>
            <a:spLocks noGrp="1"/>
          </p:cNvSpPr>
          <p:nvPr>
            <p:ph type="ftr" sz="quarter" idx="11"/>
          </p:nvPr>
        </p:nvSpPr>
        <p:spPr/>
        <p:txBody>
          <a:bodyPr/>
          <a:lstStyle/>
          <a:p>
            <a:r>
              <a:rPr lang="en-US" smtClean="0"/>
              <a:t>Tomas Balog – The Silicon Tracking System of the CBM experiment</a:t>
            </a:r>
            <a:endParaRPr lang="de-DE"/>
          </a:p>
        </p:txBody>
      </p:sp>
      <p:sp>
        <p:nvSpPr>
          <p:cNvPr id="4" name="Foliennummernplatzhalter 3"/>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195340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1226156-20B8-4DDA-A515-AA4BFAE962C7}" type="datetime1">
              <a:rPr lang="de-DE" smtClean="0"/>
              <a:pPr/>
              <a:t>20.02.2014</a:t>
            </a:fld>
            <a:endParaRPr lang="de-DE"/>
          </a:p>
        </p:txBody>
      </p:sp>
      <p:sp>
        <p:nvSpPr>
          <p:cNvPr id="6" name="Fußzeilenplatzhalter 5"/>
          <p:cNvSpPr>
            <a:spLocks noGrp="1"/>
          </p:cNvSpPr>
          <p:nvPr>
            <p:ph type="ftr" sz="quarter" idx="11"/>
          </p:nvPr>
        </p:nvSpPr>
        <p:spPr/>
        <p:txBody>
          <a:bodyPr/>
          <a:lstStyle/>
          <a:p>
            <a:r>
              <a:rPr lang="en-US" smtClean="0"/>
              <a:t>Tomas Balog – The Silicon Tracking System of the CBM experiment</a:t>
            </a:r>
            <a:endParaRPr lang="de-DE"/>
          </a:p>
        </p:txBody>
      </p:sp>
      <p:sp>
        <p:nvSpPr>
          <p:cNvPr id="7" name="Foliennummernplatzhalter 6"/>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397202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3A68661D-2E9E-4B92-9020-A432E7AC5C36}" type="datetime1">
              <a:rPr lang="de-DE" smtClean="0"/>
              <a:pPr/>
              <a:t>20.02.2014</a:t>
            </a:fld>
            <a:endParaRPr lang="de-DE"/>
          </a:p>
        </p:txBody>
      </p:sp>
      <p:sp>
        <p:nvSpPr>
          <p:cNvPr id="6" name="Fußzeilenplatzhalter 5"/>
          <p:cNvSpPr>
            <a:spLocks noGrp="1"/>
          </p:cNvSpPr>
          <p:nvPr>
            <p:ph type="ftr" sz="quarter" idx="11"/>
          </p:nvPr>
        </p:nvSpPr>
        <p:spPr/>
        <p:txBody>
          <a:bodyPr/>
          <a:lstStyle/>
          <a:p>
            <a:r>
              <a:rPr lang="en-US" smtClean="0"/>
              <a:t>Tomas Balog – The Silicon Tracking System of the CBM experiment</a:t>
            </a:r>
            <a:endParaRPr lang="de-DE"/>
          </a:p>
        </p:txBody>
      </p:sp>
      <p:sp>
        <p:nvSpPr>
          <p:cNvPr id="7" name="Foliennummernplatzhalter 6"/>
          <p:cNvSpPr>
            <a:spLocks noGrp="1"/>
          </p:cNvSpPr>
          <p:nvPr>
            <p:ph type="sldNum" sz="quarter" idx="12"/>
          </p:nvPr>
        </p:nvSpPr>
        <p:spPr/>
        <p:txBody>
          <a:bodyPr/>
          <a:lstStyle/>
          <a:p>
            <a:fld id="{03D2FB0A-8A43-484D-B00D-D8535E04ECAC}" type="slidenum">
              <a:rPr lang="de-DE" smtClean="0"/>
              <a:pPr/>
              <a:t>‹#›</a:t>
            </a:fld>
            <a:endParaRPr lang="de-DE"/>
          </a:p>
        </p:txBody>
      </p:sp>
    </p:spTree>
    <p:extLst>
      <p:ext uri="{BB962C8B-B14F-4D97-AF65-F5344CB8AC3E}">
        <p14:creationId xmlns:p14="http://schemas.microsoft.com/office/powerpoint/2010/main" val="2938477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79502-1F90-40DF-B6F8-DA1A1BCB0D2D}" type="datetime1">
              <a:rPr lang="de-DE" smtClean="0"/>
              <a:pPr/>
              <a:t>20.02.2014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Tomas Balog – The Silicon Tracking System of the CBM experiment</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2FB0A-8A43-484D-B00D-D8535E04ECAC}" type="slidenum">
              <a:rPr lang="de-DE" smtClean="0"/>
              <a:pPr/>
              <a:t>‹#›</a:t>
            </a:fld>
            <a:endParaRPr lang="de-DE"/>
          </a:p>
        </p:txBody>
      </p:sp>
    </p:spTree>
    <p:extLst>
      <p:ext uri="{BB962C8B-B14F-4D97-AF65-F5344CB8AC3E}">
        <p14:creationId xmlns:p14="http://schemas.microsoft.com/office/powerpoint/2010/main" val="1720748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chart" Target="../charts/char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fair_logo"/>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259632" y="877919"/>
            <a:ext cx="814244" cy="678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11" descr="GSI_Logo"/>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2161044" y="1096658"/>
            <a:ext cx="724179" cy="2413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3" y="0"/>
            <a:ext cx="11899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1631950" y="3063150"/>
            <a:ext cx="6270703" cy="1077218"/>
          </a:xfrm>
          <a:prstGeom prst="rect">
            <a:avLst/>
          </a:prstGeom>
          <a:noFill/>
        </p:spPr>
        <p:txBody>
          <a:bodyPr wrap="square" rtlCol="0">
            <a:spAutoFit/>
          </a:bodyPr>
          <a:lstStyle/>
          <a:p>
            <a:pPr algn="ctr"/>
            <a:r>
              <a:rPr lang="en-US" sz="3200" b="1" dirty="0">
                <a:solidFill>
                  <a:schemeClr val="bg1">
                    <a:lumMod val="65000"/>
                  </a:schemeClr>
                </a:solidFill>
              </a:rPr>
              <a:t>The Silicon Tracking System </a:t>
            </a:r>
            <a:r>
              <a:rPr lang="en-US" sz="3200" b="1" dirty="0" smtClean="0">
                <a:solidFill>
                  <a:schemeClr val="bg1">
                    <a:lumMod val="65000"/>
                  </a:schemeClr>
                </a:solidFill>
              </a:rPr>
              <a:t/>
            </a:r>
            <a:br>
              <a:rPr lang="en-US" sz="3200" b="1" dirty="0" smtClean="0">
                <a:solidFill>
                  <a:schemeClr val="bg1">
                    <a:lumMod val="65000"/>
                  </a:schemeClr>
                </a:solidFill>
              </a:rPr>
            </a:br>
            <a:r>
              <a:rPr lang="en-US" sz="3200" b="1" dirty="0" smtClean="0">
                <a:solidFill>
                  <a:schemeClr val="bg1">
                    <a:lumMod val="65000"/>
                  </a:schemeClr>
                </a:solidFill>
              </a:rPr>
              <a:t>of </a:t>
            </a:r>
            <a:r>
              <a:rPr lang="en-US" sz="3200" b="1" dirty="0">
                <a:solidFill>
                  <a:schemeClr val="bg1">
                    <a:lumMod val="65000"/>
                  </a:schemeClr>
                </a:solidFill>
              </a:rPr>
              <a:t>the CBM experiment</a:t>
            </a:r>
            <a:endParaRPr lang="de-DE" sz="3200" dirty="0">
              <a:solidFill>
                <a:schemeClr val="bg1">
                  <a:lumMod val="65000"/>
                </a:schemeClr>
              </a:solidFill>
            </a:endParaRPr>
          </a:p>
        </p:txBody>
      </p:sp>
      <p:sp>
        <p:nvSpPr>
          <p:cNvPr id="14" name="Textfeld 13"/>
          <p:cNvSpPr txBox="1"/>
          <p:nvPr/>
        </p:nvSpPr>
        <p:spPr>
          <a:xfrm>
            <a:off x="1600200" y="3046481"/>
            <a:ext cx="6270703" cy="1077218"/>
          </a:xfrm>
          <a:prstGeom prst="rect">
            <a:avLst/>
          </a:prstGeom>
          <a:noFill/>
          <a:ln>
            <a:noFill/>
          </a:ln>
        </p:spPr>
        <p:txBody>
          <a:bodyPr wrap="square" rtlCol="0">
            <a:spAutoFit/>
          </a:bodyPr>
          <a:lstStyle/>
          <a:p>
            <a:pPr algn="ctr"/>
            <a:r>
              <a:rPr lang="en-US" sz="3200" b="1" dirty="0">
                <a:solidFill>
                  <a:schemeClr val="tx2">
                    <a:lumMod val="50000"/>
                  </a:schemeClr>
                </a:solidFill>
              </a:rPr>
              <a:t>The Silicon Tracking System </a:t>
            </a:r>
            <a:r>
              <a:rPr lang="en-US" sz="3200" b="1" dirty="0" smtClean="0">
                <a:solidFill>
                  <a:schemeClr val="tx2">
                    <a:lumMod val="50000"/>
                  </a:schemeClr>
                </a:solidFill>
              </a:rPr>
              <a:t/>
            </a:r>
            <a:br>
              <a:rPr lang="en-US" sz="3200" b="1" dirty="0" smtClean="0">
                <a:solidFill>
                  <a:schemeClr val="tx2">
                    <a:lumMod val="50000"/>
                  </a:schemeClr>
                </a:solidFill>
              </a:rPr>
            </a:br>
            <a:r>
              <a:rPr lang="en-US" sz="3200" b="1" dirty="0" smtClean="0">
                <a:solidFill>
                  <a:schemeClr val="tx2">
                    <a:lumMod val="50000"/>
                  </a:schemeClr>
                </a:solidFill>
              </a:rPr>
              <a:t>of </a:t>
            </a:r>
            <a:r>
              <a:rPr lang="en-US" sz="3200" b="1" dirty="0">
                <a:solidFill>
                  <a:schemeClr val="tx2">
                    <a:lumMod val="50000"/>
                  </a:schemeClr>
                </a:solidFill>
              </a:rPr>
              <a:t>the CBM </a:t>
            </a:r>
            <a:r>
              <a:rPr lang="en-US" sz="3200" b="1" dirty="0" smtClean="0">
                <a:solidFill>
                  <a:schemeClr val="tx2">
                    <a:lumMod val="50000"/>
                  </a:schemeClr>
                </a:solidFill>
              </a:rPr>
              <a:t>experiment</a:t>
            </a:r>
            <a:endParaRPr lang="de-DE" sz="3200" dirty="0">
              <a:solidFill>
                <a:schemeClr val="tx2">
                  <a:lumMod val="50000"/>
                </a:schemeClr>
              </a:solidFill>
            </a:endParaRPr>
          </a:p>
        </p:txBody>
      </p:sp>
      <p:sp>
        <p:nvSpPr>
          <p:cNvPr id="15" name="Textfeld 14"/>
          <p:cNvSpPr txBox="1"/>
          <p:nvPr/>
        </p:nvSpPr>
        <p:spPr>
          <a:xfrm>
            <a:off x="3694424" y="5791200"/>
            <a:ext cx="5430526" cy="1046440"/>
          </a:xfrm>
          <a:prstGeom prst="rect">
            <a:avLst/>
          </a:prstGeom>
          <a:noFill/>
        </p:spPr>
        <p:txBody>
          <a:bodyPr wrap="none" rtlCol="0">
            <a:spAutoFit/>
          </a:bodyPr>
          <a:lstStyle/>
          <a:p>
            <a:pPr algn="r"/>
            <a:r>
              <a:rPr lang="en-US" dirty="0" smtClean="0"/>
              <a:t>Tomas </a:t>
            </a:r>
            <a:r>
              <a:rPr lang="en-US" dirty="0" err="1" smtClean="0"/>
              <a:t>Balog</a:t>
            </a:r>
            <a:endParaRPr lang="en-US" dirty="0" smtClean="0"/>
          </a:p>
          <a:p>
            <a:pPr algn="r"/>
            <a:r>
              <a:rPr lang="en-US" sz="1300" dirty="0" smtClean="0"/>
              <a:t>on behalf of the STS group</a:t>
            </a:r>
          </a:p>
          <a:p>
            <a:pPr algn="r"/>
            <a:endParaRPr lang="en-US" sz="1300" dirty="0" smtClean="0"/>
          </a:p>
          <a:p>
            <a:pPr algn="r"/>
            <a:r>
              <a:rPr lang="en-US" dirty="0" smtClean="0"/>
              <a:t>4</a:t>
            </a:r>
            <a:r>
              <a:rPr lang="en-US" baseline="30000" dirty="0" smtClean="0"/>
              <a:t>th</a:t>
            </a:r>
            <a:r>
              <a:rPr lang="en-US" dirty="0" smtClean="0"/>
              <a:t> HIC for FAIR Detector Systems Networking Workshop</a:t>
            </a:r>
            <a:endParaRPr lang="de-DE" dirty="0"/>
          </a:p>
        </p:txBody>
      </p:sp>
      <p:sp>
        <p:nvSpPr>
          <p:cNvPr id="16" name="Textfeld 15"/>
          <p:cNvSpPr txBox="1"/>
          <p:nvPr/>
        </p:nvSpPr>
        <p:spPr>
          <a:xfrm>
            <a:off x="3224939" y="4530804"/>
            <a:ext cx="2076915"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chemeClr val="accent1">
                    <a:lumMod val="75000"/>
                  </a:schemeClr>
                </a:solidFill>
              </a:rPr>
              <a:t>detector concept</a:t>
            </a:r>
          </a:p>
        </p:txBody>
      </p:sp>
      <p:sp>
        <p:nvSpPr>
          <p:cNvPr id="17" name="Textfeld 16"/>
          <p:cNvSpPr txBox="1"/>
          <p:nvPr/>
        </p:nvSpPr>
        <p:spPr>
          <a:xfrm>
            <a:off x="3389889" y="4900136"/>
            <a:ext cx="2630464"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chemeClr val="accent1">
                    <a:lumMod val="75000"/>
                  </a:schemeClr>
                </a:solidFill>
              </a:rPr>
              <a:t>prototype components</a:t>
            </a:r>
          </a:p>
        </p:txBody>
      </p:sp>
      <p:sp>
        <p:nvSpPr>
          <p:cNvPr id="18" name="Textfeld 17"/>
          <p:cNvSpPr txBox="1"/>
          <p:nvPr/>
        </p:nvSpPr>
        <p:spPr>
          <a:xfrm>
            <a:off x="3633518" y="5269468"/>
            <a:ext cx="2204065"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chemeClr val="accent1">
                    <a:lumMod val="75000"/>
                  </a:schemeClr>
                </a:solidFill>
              </a:rPr>
              <a:t>system integration</a:t>
            </a:r>
          </a:p>
        </p:txBody>
      </p:sp>
      <p:pic>
        <p:nvPicPr>
          <p:cNvPr id="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8941" y="157271"/>
            <a:ext cx="2236009" cy="224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6016" y="197401"/>
            <a:ext cx="1928590" cy="206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Logo HIC for FAI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7050" y="28376"/>
            <a:ext cx="1730370" cy="736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78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Prototypes of STS micro-strip silicon sensors</a:t>
            </a:r>
            <a:endParaRPr lang="en-US" sz="2400" b="1" dirty="0">
              <a:solidFill>
                <a:schemeClr val="accent1">
                  <a:lumMod val="75000"/>
                </a:schemeClr>
              </a:solidFill>
            </a:endParaRPr>
          </a:p>
        </p:txBody>
      </p:sp>
      <p:sp>
        <p:nvSpPr>
          <p:cNvPr id="8"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9" name="Gerade Verbindung 8"/>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10</a:t>
            </a:fld>
            <a:endParaRPr lang="de-DE" dirty="0"/>
          </a:p>
        </p:txBody>
      </p:sp>
      <p:graphicFrame>
        <p:nvGraphicFramePr>
          <p:cNvPr id="13" name="Table 2"/>
          <p:cNvGraphicFramePr>
            <a:graphicFrameLocks noGrp="1"/>
          </p:cNvGraphicFramePr>
          <p:nvPr>
            <p:extLst>
              <p:ext uri="{D42A27DB-BD31-4B8C-83A1-F6EECF244321}">
                <p14:modId xmlns:p14="http://schemas.microsoft.com/office/powerpoint/2010/main" val="2205048675"/>
              </p:ext>
            </p:extLst>
          </p:nvPr>
        </p:nvGraphicFramePr>
        <p:xfrm>
          <a:off x="305971" y="692696"/>
          <a:ext cx="8609429" cy="3183597"/>
        </p:xfrm>
        <a:graphic>
          <a:graphicData uri="http://schemas.openxmlformats.org/drawingml/2006/table">
            <a:tbl>
              <a:tblPr firstRow="1" bandRow="1">
                <a:tableStyleId>{5C22544A-7EE6-4342-B048-85BDC9FD1C3A}</a:tableStyleId>
              </a:tblPr>
              <a:tblGrid>
                <a:gridCol w="1460525"/>
                <a:gridCol w="791570"/>
                <a:gridCol w="1581886"/>
                <a:gridCol w="1624285"/>
                <a:gridCol w="1350498"/>
                <a:gridCol w="1800665"/>
              </a:tblGrid>
              <a:tr h="389597">
                <a:tc>
                  <a:txBody>
                    <a:bodyPr/>
                    <a:lstStyle/>
                    <a:p>
                      <a:r>
                        <a:rPr lang="en-US" sz="1700" dirty="0" smtClean="0">
                          <a:solidFill>
                            <a:schemeClr val="bg1"/>
                          </a:solidFill>
                        </a:rPr>
                        <a:t>Prototype</a:t>
                      </a:r>
                      <a:endParaRPr lang="en-US" sz="1700" dirty="0">
                        <a:solidFill>
                          <a:schemeClr val="bg1"/>
                        </a:solidFill>
                      </a:endParaRPr>
                    </a:p>
                  </a:txBody>
                  <a:tcPr/>
                </a:tc>
                <a:tc>
                  <a:txBody>
                    <a:bodyPr/>
                    <a:lstStyle/>
                    <a:p>
                      <a:r>
                        <a:rPr lang="en-US" sz="1700" dirty="0" smtClean="0">
                          <a:solidFill>
                            <a:schemeClr val="bg1"/>
                          </a:solidFill>
                        </a:rPr>
                        <a:t>Year</a:t>
                      </a:r>
                      <a:endParaRPr lang="en-US" sz="1700" dirty="0">
                        <a:solidFill>
                          <a:schemeClr val="bg1"/>
                        </a:solidFill>
                      </a:endParaRPr>
                    </a:p>
                  </a:txBody>
                  <a:tcPr/>
                </a:tc>
                <a:tc>
                  <a:txBody>
                    <a:bodyPr/>
                    <a:lstStyle/>
                    <a:p>
                      <a:r>
                        <a:rPr lang="en-US" sz="1700" dirty="0" smtClean="0">
                          <a:solidFill>
                            <a:schemeClr val="bg1"/>
                          </a:solidFill>
                        </a:rPr>
                        <a:t>Vendor</a:t>
                      </a:r>
                      <a:endParaRPr lang="en-US" sz="1700" dirty="0">
                        <a:solidFill>
                          <a:schemeClr val="bg1"/>
                        </a:solidFill>
                      </a:endParaRPr>
                    </a:p>
                  </a:txBody>
                  <a:tcPr/>
                </a:tc>
                <a:tc>
                  <a:txBody>
                    <a:bodyPr/>
                    <a:lstStyle/>
                    <a:p>
                      <a:r>
                        <a:rPr lang="en-US" sz="1700" dirty="0" smtClean="0">
                          <a:solidFill>
                            <a:schemeClr val="bg1"/>
                          </a:solidFill>
                        </a:rPr>
                        <a:t>Processing</a:t>
                      </a:r>
                      <a:endParaRPr lang="en-US" sz="17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solidFill>
                            <a:schemeClr val="bg1"/>
                          </a:solidFill>
                        </a:rPr>
                        <a:t>Size [cm</a:t>
                      </a:r>
                      <a:r>
                        <a:rPr lang="en-US" sz="1700" baseline="30000" dirty="0" smtClean="0">
                          <a:solidFill>
                            <a:schemeClr val="bg1"/>
                          </a:solidFill>
                        </a:rPr>
                        <a:t>2</a:t>
                      </a:r>
                      <a:r>
                        <a:rPr lang="en-US" sz="1700" dirty="0" smtClean="0">
                          <a:solidFill>
                            <a:schemeClr val="bg1"/>
                          </a:solidFill>
                        </a:rPr>
                        <a:t>]</a:t>
                      </a:r>
                    </a:p>
                  </a:txBody>
                  <a:tcPr/>
                </a:tc>
                <a:tc>
                  <a:txBody>
                    <a:bodyPr/>
                    <a:lstStyle/>
                    <a:p>
                      <a:r>
                        <a:rPr lang="en-US" sz="1700" dirty="0" smtClean="0">
                          <a:solidFill>
                            <a:schemeClr val="bg1"/>
                          </a:solidFill>
                        </a:rPr>
                        <a:t>Description</a:t>
                      </a:r>
                      <a:endParaRPr lang="en-US" sz="1700" dirty="0">
                        <a:solidFill>
                          <a:schemeClr val="bg1"/>
                        </a:solidFill>
                      </a:endParaRPr>
                    </a:p>
                  </a:txBody>
                  <a:tcPr/>
                </a:tc>
              </a:tr>
              <a:tr h="309489">
                <a:tc>
                  <a:txBody>
                    <a:bodyPr/>
                    <a:lstStyle/>
                    <a:p>
                      <a:r>
                        <a:rPr lang="en-US" sz="1700" dirty="0" smtClean="0"/>
                        <a:t>CBM01</a:t>
                      </a:r>
                      <a:endParaRPr lang="en-US" sz="1700" dirty="0"/>
                    </a:p>
                  </a:txBody>
                  <a:tcPr/>
                </a:tc>
                <a:tc>
                  <a:txBody>
                    <a:bodyPr/>
                    <a:lstStyle/>
                    <a:p>
                      <a:r>
                        <a:rPr lang="en-US" sz="1700" dirty="0" smtClean="0"/>
                        <a:t>2007</a:t>
                      </a:r>
                      <a:endParaRPr lang="en-US" sz="1700" dirty="0"/>
                    </a:p>
                  </a:txBody>
                  <a:tcPr/>
                </a:tc>
                <a:tc>
                  <a:txBody>
                    <a:bodyPr/>
                    <a:lstStyle/>
                    <a:p>
                      <a:r>
                        <a:rPr lang="en-US" sz="1700" dirty="0" err="1" smtClean="0"/>
                        <a:t>CiS</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double-sided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5.5 </a:t>
                      </a:r>
                      <a:r>
                        <a:rPr lang="en-US" sz="1700" dirty="0" smtClean="0">
                          <a:sym typeface="Symbol"/>
                        </a:rPr>
                        <a:t> 5.5</a:t>
                      </a:r>
                      <a:endParaRPr lang="en-US" sz="1700" dirty="0" smtClean="0"/>
                    </a:p>
                  </a:txBody>
                  <a:tcPr/>
                </a:tc>
                <a:tc>
                  <a:txBody>
                    <a:bodyPr/>
                    <a:lstStyle/>
                    <a:p>
                      <a:r>
                        <a:rPr lang="en-US" sz="1700" dirty="0" smtClean="0"/>
                        <a:t> ±7.5 </a:t>
                      </a:r>
                      <a:r>
                        <a:rPr lang="en-US" sz="1700" dirty="0" err="1" smtClean="0"/>
                        <a:t>deg</a:t>
                      </a:r>
                      <a:endParaRPr lang="en-US" sz="1700" dirty="0"/>
                    </a:p>
                  </a:txBody>
                  <a:tcPr/>
                </a:tc>
              </a:tr>
              <a:tr h="347394">
                <a:tc>
                  <a:txBody>
                    <a:bodyPr/>
                    <a:lstStyle/>
                    <a:p>
                      <a:r>
                        <a:rPr lang="en-US" sz="1700" dirty="0" smtClean="0"/>
                        <a:t>CBM03</a:t>
                      </a:r>
                      <a:endParaRPr lang="en-US" sz="1700" dirty="0"/>
                    </a:p>
                  </a:txBody>
                  <a:tcPr/>
                </a:tc>
                <a:tc>
                  <a:txBody>
                    <a:bodyPr/>
                    <a:lstStyle/>
                    <a:p>
                      <a:r>
                        <a:rPr lang="en-US" sz="1700" dirty="0" smtClean="0"/>
                        <a:t>2010</a:t>
                      </a:r>
                      <a:endParaRPr lang="en-US" sz="1700" dirty="0"/>
                    </a:p>
                  </a:txBody>
                  <a:tcPr/>
                </a:tc>
                <a:tc>
                  <a:txBody>
                    <a:bodyPr/>
                    <a:lstStyle/>
                    <a:p>
                      <a:r>
                        <a:rPr lang="en-US" sz="1700" dirty="0" err="1" smtClean="0"/>
                        <a:t>CiS</a:t>
                      </a:r>
                      <a:endParaRPr lang="en-US" sz="1700" dirty="0"/>
                    </a:p>
                  </a:txBody>
                  <a:tcPr/>
                </a:tc>
                <a:tc>
                  <a:txBody>
                    <a:bodyPr/>
                    <a:lstStyle/>
                    <a:p>
                      <a:r>
                        <a:rPr lang="en-US" sz="1700" dirty="0" smtClean="0"/>
                        <a:t>double-sided</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6.2 </a:t>
                      </a:r>
                      <a:r>
                        <a:rPr lang="en-US" sz="1700" dirty="0" smtClean="0">
                          <a:sym typeface="Symbol"/>
                        </a:rPr>
                        <a:t> 6.2</a:t>
                      </a:r>
                      <a:endParaRPr lang="en-US" sz="17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 ±7.5 </a:t>
                      </a:r>
                      <a:r>
                        <a:rPr lang="en-US" sz="1700" dirty="0" err="1" smtClean="0"/>
                        <a:t>deg</a:t>
                      </a:r>
                      <a:endParaRPr lang="en-US" sz="1700" dirty="0" smtClean="0"/>
                    </a:p>
                  </a:txBody>
                  <a:tcPr/>
                </a:tc>
              </a:tr>
              <a:tr h="370840">
                <a:tc>
                  <a:txBody>
                    <a:bodyPr/>
                    <a:lstStyle/>
                    <a:p>
                      <a:r>
                        <a:rPr lang="en-US" sz="1700" dirty="0" smtClean="0"/>
                        <a:t>CBM03’</a:t>
                      </a:r>
                      <a:endParaRPr lang="en-US" sz="1700" dirty="0"/>
                    </a:p>
                  </a:txBody>
                  <a:tcPr/>
                </a:tc>
                <a:tc>
                  <a:txBody>
                    <a:bodyPr/>
                    <a:lstStyle/>
                    <a:p>
                      <a:r>
                        <a:rPr lang="en-US" sz="1700" dirty="0" smtClean="0"/>
                        <a:t>2011</a:t>
                      </a:r>
                      <a:endParaRPr lang="en-US" sz="1700" dirty="0"/>
                    </a:p>
                  </a:txBody>
                  <a:tcPr/>
                </a:tc>
                <a:tc>
                  <a:txBody>
                    <a:bodyPr/>
                    <a:lstStyle/>
                    <a:p>
                      <a:r>
                        <a:rPr lang="en-US" sz="1700" dirty="0" err="1" smtClean="0"/>
                        <a:t>CiS</a:t>
                      </a:r>
                      <a:endParaRPr lang="en-US" sz="1700" dirty="0"/>
                    </a:p>
                  </a:txBody>
                  <a:tcPr/>
                </a:tc>
                <a:tc>
                  <a:txBody>
                    <a:bodyPr/>
                    <a:lstStyle/>
                    <a:p>
                      <a:r>
                        <a:rPr lang="en-US" sz="1700" dirty="0" smtClean="0"/>
                        <a:t>Single/CBM03</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6.2 </a:t>
                      </a:r>
                      <a:r>
                        <a:rPr lang="en-US" sz="1700" dirty="0" smtClean="0">
                          <a:sym typeface="Symbol"/>
                        </a:rPr>
                        <a:t> 6.2</a:t>
                      </a:r>
                      <a:endParaRPr lang="en-US" sz="1700" dirty="0" smtClean="0"/>
                    </a:p>
                  </a:txBody>
                  <a:tcPr/>
                </a:tc>
                <a:tc>
                  <a:txBody>
                    <a:bodyPr/>
                    <a:lstStyle/>
                    <a:p>
                      <a:r>
                        <a:rPr lang="en-US" sz="1700" dirty="0" smtClean="0"/>
                        <a:t>test for</a:t>
                      </a:r>
                      <a:r>
                        <a:rPr lang="en-US" sz="1700" baseline="0" dirty="0" smtClean="0"/>
                        <a:t> CBM05</a:t>
                      </a:r>
                      <a:endParaRPr lang="en-US" sz="1700" dirty="0"/>
                    </a:p>
                  </a:txBody>
                  <a:tcPr/>
                </a:tc>
              </a:tr>
              <a:tr h="370840">
                <a:tc>
                  <a:txBody>
                    <a:bodyPr/>
                    <a:lstStyle/>
                    <a:p>
                      <a:r>
                        <a:rPr lang="en-US" sz="1700" dirty="0" smtClean="0"/>
                        <a:t>CBM05</a:t>
                      </a:r>
                      <a:endParaRPr lang="en-US" sz="1700" dirty="0"/>
                    </a:p>
                  </a:txBody>
                  <a:tcPr/>
                </a:tc>
                <a:tc>
                  <a:txBody>
                    <a:bodyPr/>
                    <a:lstStyle/>
                    <a:p>
                      <a:r>
                        <a:rPr lang="en-US" sz="1700" dirty="0" smtClean="0"/>
                        <a:t>2013</a:t>
                      </a:r>
                      <a:endParaRPr lang="en-US" sz="1700" dirty="0"/>
                    </a:p>
                  </a:txBody>
                  <a:tcPr/>
                </a:tc>
                <a:tc>
                  <a:txBody>
                    <a:bodyPr/>
                    <a:lstStyle/>
                    <a:p>
                      <a:r>
                        <a:rPr lang="en-US" sz="1700" dirty="0" err="1" smtClean="0"/>
                        <a:t>CiS</a:t>
                      </a:r>
                      <a:endParaRPr lang="en-US" sz="1700" dirty="0"/>
                    </a:p>
                  </a:txBody>
                  <a:tcPr/>
                </a:tc>
                <a:tc>
                  <a:txBody>
                    <a:bodyPr/>
                    <a:lstStyle/>
                    <a:p>
                      <a:r>
                        <a:rPr lang="en-US" sz="1700" dirty="0" smtClean="0"/>
                        <a:t>double-sided</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smtClean="0"/>
                        <a:t>6.2 </a:t>
                      </a:r>
                      <a:r>
                        <a:rPr lang="en-US" sz="1700" smtClean="0">
                          <a:sym typeface="Symbol"/>
                        </a:rPr>
                        <a:t> 6.2</a:t>
                      </a:r>
                      <a:endParaRPr lang="en-US" sz="1700" smtClean="0"/>
                    </a:p>
                  </a:txBody>
                  <a:tcPr/>
                </a:tc>
                <a:tc>
                  <a:txBody>
                    <a:bodyPr/>
                    <a:lstStyle/>
                    <a:p>
                      <a:r>
                        <a:rPr lang="en-US" sz="1700" dirty="0" smtClean="0"/>
                        <a:t>7.5/0 </a:t>
                      </a:r>
                      <a:r>
                        <a:rPr lang="en-US" sz="1700" dirty="0" err="1" smtClean="0"/>
                        <a:t>deg</a:t>
                      </a:r>
                      <a:r>
                        <a:rPr lang="en-US" sz="1700" dirty="0" smtClean="0"/>
                        <a:t>, full-size </a:t>
                      </a:r>
                    </a:p>
                  </a:txBody>
                  <a:tcPr/>
                </a:tc>
              </a:tr>
              <a:tr h="370840">
                <a:tc>
                  <a:txBody>
                    <a:bodyPr/>
                    <a:lstStyle/>
                    <a:p>
                      <a:r>
                        <a:rPr lang="en-US" sz="1700" dirty="0" smtClean="0"/>
                        <a:t>CBM05H4</a:t>
                      </a:r>
                      <a:endParaRPr lang="en-US" sz="1700" dirty="0"/>
                    </a:p>
                  </a:txBody>
                  <a:tcPr/>
                </a:tc>
                <a:tc>
                  <a:txBody>
                    <a:bodyPr/>
                    <a:lstStyle/>
                    <a:p>
                      <a:r>
                        <a:rPr lang="en-US" sz="1700" dirty="0" smtClean="0"/>
                        <a:t>2013</a:t>
                      </a:r>
                      <a:endParaRPr lang="en-US" sz="1700" dirty="0"/>
                    </a:p>
                  </a:txBody>
                  <a:tcPr/>
                </a:tc>
                <a:tc>
                  <a:txBody>
                    <a:bodyPr/>
                    <a:lstStyle/>
                    <a:p>
                      <a:r>
                        <a:rPr lang="en-US" sz="1700" dirty="0" smtClean="0"/>
                        <a:t>Hamamatsu</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double-sided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6.2 </a:t>
                      </a:r>
                      <a:r>
                        <a:rPr lang="en-US" sz="1700" dirty="0" smtClean="0">
                          <a:sym typeface="Symbol"/>
                        </a:rPr>
                        <a:t> 4.2</a:t>
                      </a:r>
                      <a:endParaRPr lang="en-US" sz="17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7.5/0 </a:t>
                      </a:r>
                      <a:r>
                        <a:rPr lang="en-US" sz="1700" dirty="0" err="1" smtClean="0"/>
                        <a:t>deg</a:t>
                      </a:r>
                      <a:r>
                        <a:rPr lang="en-US" sz="1700" dirty="0" smtClean="0"/>
                        <a:t>, full-size </a:t>
                      </a:r>
                    </a:p>
                  </a:txBody>
                  <a:tcPr/>
                </a:tc>
              </a:tr>
              <a:tr h="370840">
                <a:tc>
                  <a:txBody>
                    <a:bodyPr/>
                    <a:lstStyle/>
                    <a:p>
                      <a:r>
                        <a:rPr lang="en-US" sz="1700" dirty="0" smtClean="0"/>
                        <a:t>CBM05H2</a:t>
                      </a:r>
                      <a:endParaRPr lang="en-US" sz="1700" dirty="0"/>
                    </a:p>
                  </a:txBody>
                  <a:tcPr/>
                </a:tc>
                <a:tc>
                  <a:txBody>
                    <a:bodyPr/>
                    <a:lstStyle/>
                    <a:p>
                      <a:r>
                        <a:rPr lang="en-US" sz="1700" dirty="0" smtClean="0"/>
                        <a:t>2013</a:t>
                      </a:r>
                      <a:endParaRPr lang="en-US" sz="1700" dirty="0"/>
                    </a:p>
                  </a:txBody>
                  <a:tcPr/>
                </a:tc>
                <a:tc>
                  <a:txBody>
                    <a:bodyPr/>
                    <a:lstStyle/>
                    <a:p>
                      <a:r>
                        <a:rPr lang="en-US" sz="1700" dirty="0" smtClean="0"/>
                        <a:t>Hamamatsu</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single-sided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6.2 </a:t>
                      </a:r>
                      <a:r>
                        <a:rPr lang="en-US" sz="1700" dirty="0" smtClean="0">
                          <a:sym typeface="Symbol"/>
                        </a:rPr>
                        <a:t> 2.2</a:t>
                      </a:r>
                      <a:endParaRPr lang="en-US" sz="17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7.5/0 </a:t>
                      </a:r>
                      <a:r>
                        <a:rPr lang="en-US" sz="1700" dirty="0" err="1" smtClean="0"/>
                        <a:t>deg</a:t>
                      </a:r>
                      <a:r>
                        <a:rPr lang="en-US" sz="1700" dirty="0" smtClean="0"/>
                        <a:t>, full-size </a:t>
                      </a:r>
                    </a:p>
                  </a:txBody>
                  <a:tcPr/>
                </a:tc>
              </a:tr>
              <a:tr h="370840">
                <a:tc>
                  <a:txBody>
                    <a:bodyPr/>
                    <a:lstStyle/>
                    <a:p>
                      <a:r>
                        <a:rPr lang="en-US" sz="1700" dirty="0" smtClean="0"/>
                        <a:t>CBM06</a:t>
                      </a:r>
                      <a:endParaRPr lang="en-US" sz="1700" dirty="0"/>
                    </a:p>
                  </a:txBody>
                  <a:tcPr/>
                </a:tc>
                <a:tc>
                  <a:txBody>
                    <a:bodyPr/>
                    <a:lstStyle/>
                    <a:p>
                      <a:r>
                        <a:rPr lang="en-US" sz="1700" dirty="0" smtClean="0"/>
                        <a:t>2014</a:t>
                      </a:r>
                      <a:endParaRPr lang="en-US" sz="1700" dirty="0"/>
                    </a:p>
                  </a:txBody>
                  <a:tcPr/>
                </a:tc>
                <a:tc>
                  <a:txBody>
                    <a:bodyPr/>
                    <a:lstStyle/>
                    <a:p>
                      <a:r>
                        <a:rPr lang="en-US" sz="1700" dirty="0" smtClean="0"/>
                        <a:t>Hamamatsu,</a:t>
                      </a:r>
                      <a:r>
                        <a:rPr lang="en-US" sz="1700" baseline="0" dirty="0" smtClean="0"/>
                        <a:t> </a:t>
                      </a:r>
                      <a:r>
                        <a:rPr lang="en-US" sz="1700" dirty="0" err="1" smtClean="0"/>
                        <a:t>CiS</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double-sided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6.2 </a:t>
                      </a:r>
                      <a:r>
                        <a:rPr lang="en-US" sz="1700" dirty="0" smtClean="0">
                          <a:sym typeface="Symbol"/>
                        </a:rPr>
                        <a:t> </a:t>
                      </a:r>
                      <a:r>
                        <a:rPr lang="en-US" sz="1700" dirty="0" smtClean="0">
                          <a:sym typeface="Symbol"/>
                        </a:rPr>
                        <a:t>6.2</a:t>
                      </a:r>
                      <a:endParaRPr lang="en-US" sz="17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7.5/0 </a:t>
                      </a:r>
                      <a:r>
                        <a:rPr lang="en-US" sz="1700" dirty="0" err="1" smtClean="0"/>
                        <a:t>deg</a:t>
                      </a:r>
                      <a:r>
                        <a:rPr lang="en-US" sz="1700" dirty="0" smtClean="0"/>
                        <a:t>, full-size </a:t>
                      </a:r>
                    </a:p>
                  </a:txBody>
                  <a:tcPr/>
                </a:tc>
              </a:tr>
            </a:tbl>
          </a:graphicData>
        </a:graphic>
      </p:graphicFrame>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1765"/>
          <a:stretch/>
        </p:blipFill>
        <p:spPr bwMode="auto">
          <a:xfrm>
            <a:off x="355019" y="4235133"/>
            <a:ext cx="4597981" cy="149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WinfileSvF\CBM$Root\jheuser\Eigene Dateien\work\CBM\GSI-Scientific-Report-2012\heuser-1-sensors\SingleSideSensor+InterstripCable-2x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4041" y="4838365"/>
            <a:ext cx="2533489" cy="8512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5"/>
          <p:cNvSpPr txBox="1"/>
          <p:nvPr/>
        </p:nvSpPr>
        <p:spPr>
          <a:xfrm>
            <a:off x="5700864" y="5846477"/>
            <a:ext cx="2687560" cy="369332"/>
          </a:xfrm>
          <a:prstGeom prst="rect">
            <a:avLst/>
          </a:prstGeom>
          <a:noFill/>
        </p:spPr>
        <p:txBody>
          <a:bodyPr wrap="square" rtlCol="0">
            <a:spAutoFit/>
          </a:bodyPr>
          <a:lstStyle/>
          <a:p>
            <a:r>
              <a:rPr lang="en-US" sz="1800" dirty="0" smtClean="0"/>
              <a:t>external on-sensor cable</a:t>
            </a:r>
            <a:endParaRPr lang="en-US" sz="1800" dirty="0"/>
          </a:p>
        </p:txBody>
      </p:sp>
      <p:sp>
        <p:nvSpPr>
          <p:cNvPr id="17" name="Rectangle 6"/>
          <p:cNvSpPr/>
          <p:nvPr/>
        </p:nvSpPr>
        <p:spPr>
          <a:xfrm>
            <a:off x="584436" y="5821813"/>
            <a:ext cx="864339" cy="369332"/>
          </a:xfrm>
          <a:prstGeom prst="rect">
            <a:avLst/>
          </a:prstGeom>
        </p:spPr>
        <p:txBody>
          <a:bodyPr wrap="none">
            <a:spAutoFit/>
          </a:bodyPr>
          <a:lstStyle/>
          <a:p>
            <a:pPr algn="ctr"/>
            <a:r>
              <a:rPr lang="en-US" sz="1800" dirty="0"/>
              <a:t>CBM05</a:t>
            </a:r>
          </a:p>
        </p:txBody>
      </p:sp>
      <p:sp>
        <p:nvSpPr>
          <p:cNvPr id="18" name="Rectangle 10"/>
          <p:cNvSpPr/>
          <p:nvPr/>
        </p:nvSpPr>
        <p:spPr>
          <a:xfrm>
            <a:off x="2113436" y="5867980"/>
            <a:ext cx="1125629" cy="369332"/>
          </a:xfrm>
          <a:prstGeom prst="rect">
            <a:avLst/>
          </a:prstGeom>
        </p:spPr>
        <p:txBody>
          <a:bodyPr wrap="none">
            <a:spAutoFit/>
          </a:bodyPr>
          <a:lstStyle/>
          <a:p>
            <a:pPr algn="ctr"/>
            <a:r>
              <a:rPr lang="en-US" sz="1800" dirty="0" smtClean="0"/>
              <a:t>CBM05H4</a:t>
            </a:r>
            <a:endParaRPr lang="en-US" sz="1800" dirty="0"/>
          </a:p>
        </p:txBody>
      </p:sp>
      <p:sp>
        <p:nvSpPr>
          <p:cNvPr id="19" name="Rectangle 11"/>
          <p:cNvSpPr/>
          <p:nvPr/>
        </p:nvSpPr>
        <p:spPr>
          <a:xfrm>
            <a:off x="3625603" y="5867980"/>
            <a:ext cx="1125629" cy="369332"/>
          </a:xfrm>
          <a:prstGeom prst="rect">
            <a:avLst/>
          </a:prstGeom>
        </p:spPr>
        <p:txBody>
          <a:bodyPr wrap="none">
            <a:spAutoFit/>
          </a:bodyPr>
          <a:lstStyle/>
          <a:p>
            <a:pPr algn="ctr"/>
            <a:r>
              <a:rPr lang="en-US" sz="1800" dirty="0" smtClean="0"/>
              <a:t>CBM05H2</a:t>
            </a:r>
            <a:endParaRPr lang="en-US" sz="1800" dirty="0"/>
          </a:p>
        </p:txBody>
      </p:sp>
      <p:sp>
        <p:nvSpPr>
          <p:cNvPr id="20" name="TextBox 7"/>
          <p:cNvSpPr txBox="1"/>
          <p:nvPr/>
        </p:nvSpPr>
        <p:spPr>
          <a:xfrm>
            <a:off x="5417444" y="3974269"/>
            <a:ext cx="3138290" cy="646331"/>
          </a:xfrm>
          <a:prstGeom prst="rect">
            <a:avLst/>
          </a:prstGeom>
          <a:noFill/>
        </p:spPr>
        <p:txBody>
          <a:bodyPr wrap="square" rtlCol="0">
            <a:spAutoFit/>
          </a:bodyPr>
          <a:lstStyle/>
          <a:p>
            <a:pPr algn="ctr"/>
            <a:r>
              <a:rPr lang="en-US" sz="1800" dirty="0" smtClean="0"/>
              <a:t>under study: replacement for integrated 2</a:t>
            </a:r>
            <a:r>
              <a:rPr lang="en-US" sz="1800" baseline="30000" dirty="0" smtClean="0"/>
              <a:t>nd</a:t>
            </a:r>
            <a:r>
              <a:rPr lang="en-US" sz="1800" dirty="0" smtClean="0"/>
              <a:t> metal layer </a:t>
            </a:r>
          </a:p>
        </p:txBody>
      </p:sp>
    </p:spTree>
    <p:extLst>
      <p:ext uri="{BB962C8B-B14F-4D97-AF65-F5344CB8AC3E}">
        <p14:creationId xmlns:p14="http://schemas.microsoft.com/office/powerpoint/2010/main" val="3793315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STS low-mass micro-cables</a:t>
            </a:r>
            <a:endParaRPr lang="en-US" sz="2400" b="1" dirty="0">
              <a:solidFill>
                <a:schemeClr val="accent1">
                  <a:lumMod val="75000"/>
                </a:schemeClr>
              </a:solidFill>
            </a:endParaRPr>
          </a:p>
        </p:txBody>
      </p:sp>
      <p:sp>
        <p:nvSpPr>
          <p:cNvPr id="8"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9" name="Gerade Verbindung 8"/>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11</a:t>
            </a:fld>
            <a:endParaRPr lang="de-DE" dirty="0"/>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77" y="4265432"/>
            <a:ext cx="4495800" cy="213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descr="\\WinfileSvG\DL$Root\tbalog\Eigene Dateien\Dropbox\Demonstrator\Demonstrator\IMG_00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135" y="4236857"/>
            <a:ext cx="2624730" cy="19685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152400" y="762000"/>
            <a:ext cx="3528979" cy="3877985"/>
          </a:xfrm>
          <a:prstGeom prst="rect">
            <a:avLst/>
          </a:prstGeom>
          <a:noFill/>
        </p:spPr>
        <p:txBody>
          <a:bodyPr wrap="none" rtlCol="0">
            <a:spAutoFit/>
          </a:bodyPr>
          <a:lstStyle/>
          <a:p>
            <a:pPr marL="285750" indent="-285750">
              <a:buFont typeface="Arial" panose="020B0604020202020204" pitchFamily="34" charset="0"/>
              <a:buChar char="•"/>
            </a:pPr>
            <a:r>
              <a:rPr lang="de-DE" sz="2400" dirty="0">
                <a:latin typeface="+mj-lt"/>
              </a:rPr>
              <a:t>Cable</a:t>
            </a:r>
          </a:p>
          <a:p>
            <a:pPr marL="742950" lvl="1" indent="-285750">
              <a:buFont typeface="Arial" panose="020B0604020202020204" pitchFamily="34" charset="0"/>
              <a:buChar char="•"/>
            </a:pPr>
            <a:r>
              <a:rPr lang="en-US" dirty="0" smtClean="0">
                <a:latin typeface="+mj-lt"/>
              </a:rPr>
              <a:t>radiation length: 0.1% Xo</a:t>
            </a:r>
          </a:p>
          <a:p>
            <a:pPr marL="742950" lvl="1" indent="-285750">
              <a:buFont typeface="Arial" panose="020B0604020202020204" pitchFamily="34" charset="0"/>
              <a:buChar char="•"/>
            </a:pPr>
            <a:r>
              <a:rPr lang="en-US" dirty="0"/>
              <a:t>two signal </a:t>
            </a:r>
            <a:r>
              <a:rPr lang="en-US" dirty="0" smtClean="0"/>
              <a:t>layers</a:t>
            </a:r>
            <a:endParaRPr lang="en-US" dirty="0" smtClean="0">
              <a:latin typeface="+mj-lt"/>
            </a:endParaRPr>
          </a:p>
          <a:p>
            <a:pPr marL="742950" lvl="1" indent="-285750">
              <a:buFont typeface="Arial" panose="020B0604020202020204" pitchFamily="34" charset="0"/>
              <a:buChar char="•"/>
            </a:pPr>
            <a:r>
              <a:rPr lang="en-US" dirty="0" smtClean="0">
                <a:latin typeface="+mj-lt"/>
              </a:rPr>
              <a:t>strip pitch 116 µm</a:t>
            </a:r>
          </a:p>
          <a:p>
            <a:pPr marL="742950" lvl="1" indent="-285750">
              <a:buFont typeface="Arial" panose="020B0604020202020204" pitchFamily="34" charset="0"/>
              <a:buChar char="•"/>
            </a:pPr>
            <a:r>
              <a:rPr lang="en-US" dirty="0" smtClean="0">
                <a:latin typeface="+mj-lt"/>
              </a:rPr>
              <a:t>thickness 24 </a:t>
            </a:r>
            <a:r>
              <a:rPr lang="en-US" dirty="0" smtClean="0"/>
              <a:t>µm</a:t>
            </a:r>
          </a:p>
          <a:p>
            <a:pPr marL="742950" lvl="1" indent="-285750">
              <a:buFont typeface="Arial" panose="020B0604020202020204" pitchFamily="34" charset="0"/>
              <a:buChar char="•"/>
            </a:pPr>
            <a:r>
              <a:rPr lang="en-US" dirty="0" smtClean="0"/>
              <a:t>additional spacer to reduce</a:t>
            </a:r>
            <a:br>
              <a:rPr lang="en-US" dirty="0" smtClean="0"/>
            </a:br>
            <a:r>
              <a:rPr lang="en-US" dirty="0" smtClean="0"/>
              <a:t>the capacitance</a:t>
            </a:r>
          </a:p>
          <a:p>
            <a:pPr marL="742950" lvl="1" indent="-285750">
              <a:buFont typeface="Arial" panose="020B0604020202020204" pitchFamily="34" charset="0"/>
              <a:buChar char="•"/>
            </a:pPr>
            <a:r>
              <a:rPr lang="en-US" dirty="0" smtClean="0"/>
              <a:t>tap bonded to sensor</a:t>
            </a:r>
            <a:endParaRPr lang="en-US" dirty="0"/>
          </a:p>
          <a:p>
            <a:pPr marL="742950" lvl="1" indent="-285750">
              <a:buFont typeface="Arial" panose="020B0604020202020204" pitchFamily="34" charset="0"/>
              <a:buChar char="•"/>
            </a:pPr>
            <a:r>
              <a:rPr lang="en-US" dirty="0" smtClean="0">
                <a:latin typeface="+mj-lt"/>
              </a:rPr>
              <a:t>1024 channels to connect</a:t>
            </a:r>
          </a:p>
          <a:p>
            <a:pPr marL="742950" lvl="1" indent="-285750">
              <a:buFont typeface="Arial" panose="020B0604020202020204" pitchFamily="34" charset="0"/>
              <a:buChar char="•"/>
            </a:pPr>
            <a:r>
              <a:rPr lang="en-US" dirty="0" smtClean="0"/>
              <a:t>in prototypes 128 </a:t>
            </a:r>
            <a:r>
              <a:rPr lang="en-US" dirty="0"/>
              <a:t>channels </a:t>
            </a:r>
            <a:br>
              <a:rPr lang="en-US" dirty="0"/>
            </a:br>
            <a:r>
              <a:rPr lang="en-US" dirty="0"/>
              <a:t>on each </a:t>
            </a:r>
            <a:r>
              <a:rPr lang="en-US" dirty="0" smtClean="0"/>
              <a:t>side are connected</a:t>
            </a:r>
            <a:endParaRPr lang="en-US" dirty="0"/>
          </a:p>
          <a:p>
            <a:pPr marL="742950" lvl="1" indent="-285750">
              <a:buFont typeface="Symbol" panose="05050102010706020507" pitchFamily="18" charset="2"/>
              <a:buChar char="-"/>
            </a:pPr>
            <a:endParaRPr lang="en-US" dirty="0" smtClean="0">
              <a:latin typeface="+mj-lt"/>
            </a:endParaRPr>
          </a:p>
          <a:p>
            <a:endParaRPr lang="de-DE" sz="2400" dirty="0"/>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76200"/>
            <a:ext cx="807844" cy="187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042319" y="1367881"/>
            <a:ext cx="1870655" cy="1878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7609" y="881985"/>
            <a:ext cx="1924050" cy="287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Ellipse 29"/>
          <p:cNvSpPr/>
          <p:nvPr/>
        </p:nvSpPr>
        <p:spPr>
          <a:xfrm>
            <a:off x="8153400" y="468570"/>
            <a:ext cx="762000" cy="826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53219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Read-out chip STS-XYTER</a:t>
            </a:r>
            <a:endParaRPr lang="en-US" sz="2400" b="1" dirty="0">
              <a:solidFill>
                <a:schemeClr val="accent1">
                  <a:lumMod val="75000"/>
                </a:schemeClr>
              </a:solidFill>
            </a:endParaRPr>
          </a:p>
        </p:txBody>
      </p:sp>
      <p:sp>
        <p:nvSpPr>
          <p:cNvPr id="8"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9" name="Gerade Verbindung 8"/>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12</a:t>
            </a:fld>
            <a:endParaRPr lang="de-DE" dirty="0"/>
          </a:p>
        </p:txBody>
      </p:sp>
      <p:pic>
        <p:nvPicPr>
          <p:cNvPr id="13" name="Picture 2" descr="\\WinfileSvF\CBM$Root\jheuser\Eigene Dateien\work\CBM\GSI-Scientific-Report-2012\AGH-STS-XYTER\fi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1347" y="4800600"/>
            <a:ext cx="3923368" cy="14765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7"/>
          <p:cNvGraphicFramePr>
            <a:graphicFrameLocks noGrp="1"/>
          </p:cNvGraphicFramePr>
          <p:nvPr>
            <p:extLst>
              <p:ext uri="{D42A27DB-BD31-4B8C-83A1-F6EECF244321}">
                <p14:modId xmlns:p14="http://schemas.microsoft.com/office/powerpoint/2010/main" val="135489321"/>
              </p:ext>
            </p:extLst>
          </p:nvPr>
        </p:nvGraphicFramePr>
        <p:xfrm>
          <a:off x="413688" y="3657600"/>
          <a:ext cx="3935180" cy="2743200"/>
        </p:xfrm>
        <a:graphic>
          <a:graphicData uri="http://schemas.openxmlformats.org/drawingml/2006/table">
            <a:tbl>
              <a:tblPr firstRow="1" bandRow="1">
                <a:tableStyleId>{0660B408-B3CF-4A94-85FC-2B1E0A45F4A2}</a:tableStyleId>
              </a:tblPr>
              <a:tblGrid>
                <a:gridCol w="1967590"/>
                <a:gridCol w="1967590"/>
              </a:tblGrid>
              <a:tr h="244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Channels, pitch</a:t>
                      </a:r>
                      <a:endParaRPr lang="en-US" sz="1200" b="0" dirty="0" smtClean="0">
                        <a:solidFill>
                          <a:schemeClr val="tx1"/>
                        </a:solidFill>
                        <a:latin typeface="Arial" pitchFamily="34" charset="0"/>
                        <a:cs typeface="Arial" pitchFamily="34" charset="0"/>
                      </a:endParaRPr>
                    </a:p>
                  </a:txBody>
                  <a:tcPr/>
                </a:tc>
                <a:tc>
                  <a:txBody>
                    <a:bodyPr/>
                    <a:lstStyle/>
                    <a:p>
                      <a:r>
                        <a:rPr lang="en-US" sz="1200" dirty="0" smtClean="0"/>
                        <a:t>128 + 2 test</a:t>
                      </a:r>
                      <a:endParaRPr lang="en-US" sz="1200" b="0" dirty="0">
                        <a:solidFill>
                          <a:schemeClr val="tx1"/>
                        </a:solidFill>
                        <a:latin typeface="Arial" pitchFamily="34" charset="0"/>
                        <a:cs typeface="Arial" pitchFamily="34" charset="0"/>
                      </a:endParaRPr>
                    </a:p>
                  </a:txBody>
                  <a:tcPr/>
                </a:tc>
              </a:tr>
              <a:tr h="244486">
                <a:tc>
                  <a:txBody>
                    <a:bodyPr/>
                    <a:lstStyle/>
                    <a:p>
                      <a:r>
                        <a:rPr lang="en-US" sz="1200" dirty="0" smtClean="0"/>
                        <a:t>Channel pitch</a:t>
                      </a:r>
                      <a:endParaRPr lang="en-US" sz="1200" b="0" dirty="0">
                        <a:solidFill>
                          <a:schemeClr val="tx1"/>
                        </a:solidFill>
                        <a:latin typeface="Arial" pitchFamily="34" charset="0"/>
                        <a:cs typeface="Arial" pitchFamily="34" charset="0"/>
                      </a:endParaRPr>
                    </a:p>
                  </a:txBody>
                  <a:tcPr/>
                </a:tc>
                <a:tc>
                  <a:txBody>
                    <a:bodyPr/>
                    <a:lstStyle/>
                    <a:p>
                      <a:r>
                        <a:rPr lang="en-US" sz="1200" dirty="0" smtClean="0"/>
                        <a:t>58 </a:t>
                      </a:r>
                      <a:endParaRPr lang="en-US" sz="1200" b="0" dirty="0">
                        <a:solidFill>
                          <a:schemeClr val="tx1"/>
                        </a:solidFill>
                        <a:latin typeface="Arial" pitchFamily="34" charset="0"/>
                        <a:cs typeface="Arial" pitchFamily="34" charset="0"/>
                      </a:endParaRPr>
                    </a:p>
                  </a:txBody>
                  <a:tcPr/>
                </a:tc>
              </a:tr>
              <a:tr h="244486">
                <a:tc>
                  <a:txBody>
                    <a:bodyPr/>
                    <a:lstStyle/>
                    <a:p>
                      <a:r>
                        <a:rPr lang="en-US" sz="1200" dirty="0" smtClean="0"/>
                        <a:t>Input</a:t>
                      </a:r>
                      <a:r>
                        <a:rPr lang="en-US" sz="1200" baseline="0" dirty="0" smtClean="0"/>
                        <a:t> signal polarity</a:t>
                      </a:r>
                      <a:endParaRPr lang="en-US" sz="1200" b="0" dirty="0">
                        <a:solidFill>
                          <a:schemeClr val="tx1"/>
                        </a:solidFill>
                        <a:latin typeface="Arial" pitchFamily="34" charset="0"/>
                        <a:cs typeface="Arial" pitchFamily="34" charset="0"/>
                      </a:endParaRPr>
                    </a:p>
                  </a:txBody>
                  <a:tcPr/>
                </a:tc>
                <a:tc>
                  <a:txBody>
                    <a:bodyPr/>
                    <a:lstStyle/>
                    <a:p>
                      <a:r>
                        <a:rPr lang="en-US" sz="1200" dirty="0" smtClean="0"/>
                        <a:t>+ and -</a:t>
                      </a:r>
                      <a:endParaRPr lang="en-US" sz="1200" b="0" dirty="0">
                        <a:solidFill>
                          <a:schemeClr val="tx1"/>
                        </a:solidFill>
                        <a:latin typeface="Arial" pitchFamily="34" charset="0"/>
                        <a:cs typeface="Arial" pitchFamily="34" charset="0"/>
                      </a:endParaRPr>
                    </a:p>
                  </a:txBody>
                  <a:tcPr/>
                </a:tc>
              </a:tr>
              <a:tr h="244486">
                <a:tc>
                  <a:txBody>
                    <a:bodyPr/>
                    <a:lstStyle/>
                    <a:p>
                      <a:r>
                        <a:rPr lang="en-US" sz="1200" dirty="0" smtClean="0"/>
                        <a:t>Input</a:t>
                      </a:r>
                      <a:r>
                        <a:rPr lang="en-US" sz="1200" baseline="0" dirty="0" smtClean="0"/>
                        <a:t> current</a:t>
                      </a:r>
                      <a:endParaRPr lang="en-US" sz="1200" b="0" dirty="0">
                        <a:solidFill>
                          <a:schemeClr val="tx1"/>
                        </a:solidFill>
                        <a:latin typeface="Arial" pitchFamily="34" charset="0"/>
                        <a:cs typeface="Arial" pitchFamily="34" charset="0"/>
                      </a:endParaRPr>
                    </a:p>
                  </a:txBody>
                  <a:tcPr/>
                </a:tc>
                <a:tc>
                  <a:txBody>
                    <a:bodyPr/>
                    <a:lstStyle/>
                    <a:p>
                      <a:r>
                        <a:rPr lang="en-US" sz="1200" dirty="0" smtClean="0"/>
                        <a:t>10 </a:t>
                      </a:r>
                      <a:r>
                        <a:rPr lang="en-US" sz="1200" dirty="0" err="1" smtClean="0"/>
                        <a:t>nA</a:t>
                      </a:r>
                      <a:endParaRPr lang="en-US" sz="1200" b="0" dirty="0">
                        <a:solidFill>
                          <a:schemeClr val="tx1"/>
                        </a:solidFill>
                        <a:latin typeface="Arial" pitchFamily="34" charset="0"/>
                        <a:cs typeface="Arial" pitchFamily="34" charset="0"/>
                      </a:endParaRPr>
                    </a:p>
                  </a:txBody>
                  <a:tcPr/>
                </a:tc>
              </a:tr>
              <a:tr h="244486">
                <a:tc>
                  <a:txBody>
                    <a:bodyPr/>
                    <a:lstStyle/>
                    <a:p>
                      <a:r>
                        <a:rPr lang="en-US" sz="1200" dirty="0" smtClean="0"/>
                        <a:t>Noise at 30 pF load</a:t>
                      </a:r>
                      <a:endParaRPr lang="en-US" sz="1200" b="0" dirty="0">
                        <a:solidFill>
                          <a:schemeClr val="tx1"/>
                        </a:solidFill>
                        <a:latin typeface="Arial" pitchFamily="34" charset="0"/>
                        <a:cs typeface="Arial" pitchFamily="34" charset="0"/>
                      </a:endParaRPr>
                    </a:p>
                  </a:txBody>
                  <a:tcPr/>
                </a:tc>
                <a:tc>
                  <a:txBody>
                    <a:bodyPr/>
                    <a:lstStyle/>
                    <a:p>
                      <a:r>
                        <a:rPr lang="en-US" sz="1200" dirty="0" smtClean="0"/>
                        <a:t>900 e</a:t>
                      </a:r>
                      <a:r>
                        <a:rPr lang="en-US" sz="1200" baseline="30000" dirty="0" smtClean="0"/>
                        <a:t>-</a:t>
                      </a:r>
                      <a:endParaRPr lang="en-US" sz="1200" b="0" baseline="30000" dirty="0">
                        <a:solidFill>
                          <a:schemeClr val="tx1"/>
                        </a:solidFill>
                        <a:latin typeface="Arial" pitchFamily="34" charset="0"/>
                        <a:cs typeface="Arial" pitchFamily="34" charset="0"/>
                      </a:endParaRPr>
                    </a:p>
                  </a:txBody>
                  <a:tcPr/>
                </a:tc>
              </a:tr>
              <a:tr h="244486">
                <a:tc>
                  <a:txBody>
                    <a:bodyPr/>
                    <a:lstStyle/>
                    <a:p>
                      <a:r>
                        <a:rPr lang="en-US" sz="1200" dirty="0" smtClean="0"/>
                        <a:t>ADC range</a:t>
                      </a:r>
                      <a:endParaRPr lang="en-US" sz="1200" b="0" dirty="0">
                        <a:solidFill>
                          <a:schemeClr val="tx1"/>
                        </a:solidFill>
                        <a:latin typeface="Arial" pitchFamily="34" charset="0"/>
                        <a:cs typeface="Arial" pitchFamily="34" charset="0"/>
                      </a:endParaRPr>
                    </a:p>
                  </a:txBody>
                  <a:tcPr/>
                </a:tc>
                <a:tc>
                  <a:txBody>
                    <a:bodyPr/>
                    <a:lstStyle/>
                    <a:p>
                      <a:r>
                        <a:rPr lang="en-US" sz="1200" dirty="0" smtClean="0"/>
                        <a:t>16 </a:t>
                      </a:r>
                      <a:r>
                        <a:rPr lang="en-US" sz="1200" dirty="0" err="1" smtClean="0"/>
                        <a:t>fC</a:t>
                      </a:r>
                      <a:r>
                        <a:rPr lang="en-US" sz="1200" dirty="0" smtClean="0"/>
                        <a:t>, 5 bit</a:t>
                      </a:r>
                      <a:endParaRPr lang="en-US" sz="1200" b="0" dirty="0" smtClean="0">
                        <a:solidFill>
                          <a:schemeClr val="tx1"/>
                        </a:solidFill>
                        <a:latin typeface="Arial" pitchFamily="34" charset="0"/>
                        <a:cs typeface="Arial" pitchFamily="34" charset="0"/>
                      </a:endParaRPr>
                    </a:p>
                  </a:txBody>
                  <a:tcPr/>
                </a:tc>
              </a:tr>
              <a:tr h="244486">
                <a:tc>
                  <a:txBody>
                    <a:bodyPr/>
                    <a:lstStyle/>
                    <a:p>
                      <a:r>
                        <a:rPr lang="en-US" sz="1200" dirty="0" smtClean="0"/>
                        <a:t>Clock</a:t>
                      </a:r>
                      <a:endParaRPr lang="en-US" sz="1200" b="0" dirty="0">
                        <a:solidFill>
                          <a:schemeClr val="tx1"/>
                        </a:solidFill>
                        <a:latin typeface="Arial" pitchFamily="34" charset="0"/>
                        <a:cs typeface="Arial" pitchFamily="34" charset="0"/>
                      </a:endParaRPr>
                    </a:p>
                  </a:txBody>
                  <a:tcPr/>
                </a:tc>
                <a:tc>
                  <a:txBody>
                    <a:bodyPr/>
                    <a:lstStyle/>
                    <a:p>
                      <a:r>
                        <a:rPr lang="en-US" sz="1200" dirty="0" smtClean="0"/>
                        <a:t>250 MHz</a:t>
                      </a:r>
                      <a:endParaRPr lang="en-US" sz="1200" b="0" dirty="0" smtClean="0">
                        <a:solidFill>
                          <a:schemeClr val="tx1"/>
                        </a:solidFill>
                        <a:latin typeface="Arial" pitchFamily="34" charset="0"/>
                        <a:cs typeface="Arial" pitchFamily="34" charset="0"/>
                      </a:endParaRPr>
                    </a:p>
                  </a:txBody>
                  <a:tcPr/>
                </a:tc>
              </a:tr>
              <a:tr h="244486">
                <a:tc>
                  <a:txBody>
                    <a:bodyPr/>
                    <a:lstStyle/>
                    <a:p>
                      <a:r>
                        <a:rPr lang="en-US" sz="1200" dirty="0" smtClean="0"/>
                        <a:t>Power dissipation</a:t>
                      </a:r>
                      <a:endParaRPr lang="en-US" sz="1200" b="0" dirty="0">
                        <a:solidFill>
                          <a:schemeClr val="tx1"/>
                        </a:solidFill>
                        <a:latin typeface="Arial" pitchFamily="34" charset="0"/>
                        <a:cs typeface="Arial" pitchFamily="34" charset="0"/>
                      </a:endParaRPr>
                    </a:p>
                  </a:txBody>
                  <a:tcPr/>
                </a:tc>
                <a:tc>
                  <a:txBody>
                    <a:bodyPr/>
                    <a:lstStyle/>
                    <a:p>
                      <a:r>
                        <a:rPr lang="en-US" sz="1200" dirty="0" smtClean="0"/>
                        <a:t>4 </a:t>
                      </a:r>
                      <a:r>
                        <a:rPr lang="en-US" sz="1200" dirty="0" err="1" smtClean="0"/>
                        <a:t>mW</a:t>
                      </a:r>
                      <a:r>
                        <a:rPr lang="en-US" sz="1200" dirty="0" smtClean="0"/>
                        <a:t>/channel (analog)</a:t>
                      </a:r>
                      <a:endParaRPr lang="en-US" sz="1200" b="0" dirty="0" smtClean="0">
                        <a:solidFill>
                          <a:schemeClr val="tx1"/>
                        </a:solidFill>
                        <a:latin typeface="Arial" pitchFamily="34" charset="0"/>
                        <a:cs typeface="Arial" pitchFamily="34" charset="0"/>
                      </a:endParaRPr>
                    </a:p>
                  </a:txBody>
                  <a:tcPr/>
                </a:tc>
              </a:tr>
              <a:tr h="244486">
                <a:tc>
                  <a:txBody>
                    <a:bodyPr/>
                    <a:lstStyle/>
                    <a:p>
                      <a:r>
                        <a:rPr lang="en-US" sz="1200" dirty="0" smtClean="0"/>
                        <a:t>Timestamp</a:t>
                      </a:r>
                      <a:r>
                        <a:rPr lang="en-US" sz="1200" baseline="0" dirty="0" smtClean="0"/>
                        <a:t> resolution</a:t>
                      </a:r>
                      <a:endParaRPr lang="en-US" sz="1200" b="0" dirty="0">
                        <a:solidFill>
                          <a:schemeClr val="tx1"/>
                        </a:solidFill>
                        <a:latin typeface="Arial" pitchFamily="34" charset="0"/>
                        <a:cs typeface="Arial" pitchFamily="34" charset="0"/>
                      </a:endParaRPr>
                    </a:p>
                  </a:txBody>
                  <a:tcPr/>
                </a:tc>
                <a:tc>
                  <a:txBody>
                    <a:bodyPr/>
                    <a:lstStyle/>
                    <a:p>
                      <a:r>
                        <a:rPr lang="en-US" sz="1200" dirty="0" smtClean="0"/>
                        <a:t>&lt; 10 ns</a:t>
                      </a:r>
                      <a:endParaRPr lang="en-US" sz="1200" b="0" dirty="0" smtClean="0">
                        <a:solidFill>
                          <a:schemeClr val="tx1"/>
                        </a:solidFill>
                        <a:latin typeface="Arial" pitchFamily="34" charset="0"/>
                        <a:cs typeface="Arial" pitchFamily="34" charset="0"/>
                      </a:endParaRPr>
                    </a:p>
                  </a:txBody>
                  <a:tcPr/>
                </a:tc>
              </a:tr>
              <a:tr h="244486">
                <a:tc>
                  <a:txBody>
                    <a:bodyPr/>
                    <a:lstStyle/>
                    <a:p>
                      <a:r>
                        <a:rPr lang="en-US" sz="1200" baseline="0" dirty="0" smtClean="0"/>
                        <a:t>output interface</a:t>
                      </a:r>
                      <a:endParaRPr lang="en-US" sz="1200" b="0" dirty="0">
                        <a:solidFill>
                          <a:schemeClr val="tx1"/>
                        </a:solidFill>
                        <a:latin typeface="Arial" pitchFamily="34" charset="0"/>
                        <a:cs typeface="Arial" pitchFamily="34" charset="0"/>
                      </a:endParaRPr>
                    </a:p>
                  </a:txBody>
                  <a:tcPr/>
                </a:tc>
                <a:tc>
                  <a:txBody>
                    <a:bodyPr/>
                    <a:lstStyle/>
                    <a:p>
                      <a:r>
                        <a:rPr lang="en-US" sz="1200" dirty="0" smtClean="0"/>
                        <a:t>4 × 500 Mbit/s LVDS</a:t>
                      </a:r>
                      <a:endParaRPr lang="en-US" sz="1200" b="0" dirty="0" smtClean="0">
                        <a:solidFill>
                          <a:schemeClr val="tx1"/>
                        </a:solidFill>
                        <a:latin typeface="Arial" pitchFamily="34" charset="0"/>
                        <a:cs typeface="Arial" pitchFamily="34" charset="0"/>
                      </a:endParaRPr>
                    </a:p>
                  </a:txBody>
                  <a:tcPr/>
                </a:tc>
              </a:tr>
            </a:tbl>
          </a:graphicData>
        </a:graphic>
      </p:graphicFrame>
      <p:grpSp>
        <p:nvGrpSpPr>
          <p:cNvPr id="15" name="Group 1"/>
          <p:cNvGrpSpPr/>
          <p:nvPr/>
        </p:nvGrpSpPr>
        <p:grpSpPr>
          <a:xfrm>
            <a:off x="4839750" y="3046512"/>
            <a:ext cx="4158312" cy="1260744"/>
            <a:chOff x="542924" y="5188036"/>
            <a:chExt cx="3634423" cy="1101908"/>
          </a:xfrm>
        </p:grpSpPr>
        <p:pic>
          <p:nvPicPr>
            <p:cNvPr id="16" name="Picture 3" descr="\\WinfileSvF\CBM$Root\jheuser\Eigene Dateien\work\CBM\GSI-Scientific-Report-2012\AGH-STS-XYTER\fig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924" y="5188036"/>
              <a:ext cx="1693671" cy="11019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Work\CBM\STS-FEE\STS-XYTER_1.0\photos-February-2013\STS_XYT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82" b="8811"/>
            <a:stretch/>
          </p:blipFill>
          <p:spPr bwMode="auto">
            <a:xfrm>
              <a:off x="2485423" y="5188036"/>
              <a:ext cx="1691924" cy="109277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5"/>
          <p:cNvSpPr/>
          <p:nvPr/>
        </p:nvSpPr>
        <p:spPr>
          <a:xfrm>
            <a:off x="287338" y="3166646"/>
            <a:ext cx="2408237" cy="338554"/>
          </a:xfrm>
          <a:prstGeom prst="rect">
            <a:avLst/>
          </a:prstGeom>
        </p:spPr>
        <p:txBody>
          <a:bodyPr wrap="square">
            <a:spAutoFit/>
          </a:bodyPr>
          <a:lstStyle/>
          <a:p>
            <a:pPr marL="285750" indent="-285750" algn="l">
              <a:buFont typeface="Arial" panose="020B0604020202020204" pitchFamily="34" charset="0"/>
              <a:buChar char="•"/>
            </a:pPr>
            <a:r>
              <a:rPr lang="en-US" sz="1600" i="1" dirty="0"/>
              <a:t>UMC 180 </a:t>
            </a:r>
            <a:r>
              <a:rPr lang="en-US" sz="1600" i="1" dirty="0" smtClean="0"/>
              <a:t>nm CMOS</a:t>
            </a:r>
            <a:endParaRPr lang="en-US" sz="1600" i="1" dirty="0"/>
          </a:p>
        </p:txBody>
      </p:sp>
      <p:sp>
        <p:nvSpPr>
          <p:cNvPr id="20" name="Rectangle 15"/>
          <p:cNvSpPr/>
          <p:nvPr/>
        </p:nvSpPr>
        <p:spPr>
          <a:xfrm>
            <a:off x="287338" y="2861846"/>
            <a:ext cx="3275012" cy="369332"/>
          </a:xfrm>
          <a:prstGeom prst="rect">
            <a:avLst/>
          </a:prstGeom>
        </p:spPr>
        <p:txBody>
          <a:bodyPr wrap="square">
            <a:spAutoFit/>
          </a:bodyPr>
          <a:lstStyle/>
          <a:p>
            <a:pPr marL="285750" indent="-285750" algn="l">
              <a:buFont typeface="Arial" panose="020B0604020202020204" pitchFamily="34" charset="0"/>
              <a:buChar char="•"/>
            </a:pPr>
            <a:r>
              <a:rPr lang="en-US" sz="1800" dirty="0"/>
              <a:t>d</a:t>
            </a:r>
            <a:r>
              <a:rPr lang="en-US" sz="1800" dirty="0" smtClean="0"/>
              <a:t>esign V1.0 @ AGH </a:t>
            </a:r>
            <a:r>
              <a:rPr lang="pl-PL" sz="1800" dirty="0" smtClean="0"/>
              <a:t>Kraków</a:t>
            </a:r>
            <a:endParaRPr lang="en-US" sz="1800" dirty="0"/>
          </a:p>
        </p:txBody>
      </p:sp>
      <p:sp>
        <p:nvSpPr>
          <p:cNvPr id="22" name="Rectangle 17"/>
          <p:cNvSpPr/>
          <p:nvPr/>
        </p:nvSpPr>
        <p:spPr>
          <a:xfrm>
            <a:off x="287338" y="728246"/>
            <a:ext cx="4051198" cy="1200329"/>
          </a:xfrm>
          <a:prstGeom prst="rect">
            <a:avLst/>
          </a:prstGeom>
        </p:spPr>
        <p:txBody>
          <a:bodyPr wrap="square">
            <a:spAutoFit/>
          </a:bodyPr>
          <a:lstStyle/>
          <a:p>
            <a:pPr marL="285750" indent="-285750" algn="l">
              <a:buFont typeface="Arial" panose="020B0604020202020204" pitchFamily="34" charset="0"/>
              <a:buChar char="•"/>
            </a:pPr>
            <a:r>
              <a:rPr lang="en-US" sz="1800" dirty="0" smtClean="0"/>
              <a:t>full-size prototype dedicated to </a:t>
            </a:r>
            <a:r>
              <a:rPr lang="en-US" sz="1800" dirty="0"/>
              <a:t>signal detection from the </a:t>
            </a:r>
            <a:r>
              <a:rPr lang="en-US" sz="1800" dirty="0" smtClean="0"/>
              <a:t>double-sided micro-strip </a:t>
            </a:r>
            <a:r>
              <a:rPr lang="en-US" sz="1800" dirty="0"/>
              <a:t>sensors in the CBM </a:t>
            </a:r>
            <a:r>
              <a:rPr lang="en-US" sz="1800" dirty="0" smtClean="0"/>
              <a:t>environment</a:t>
            </a:r>
          </a:p>
        </p:txBody>
      </p:sp>
      <p:sp>
        <p:nvSpPr>
          <p:cNvPr id="23" name="Rectangle 8"/>
          <p:cNvSpPr/>
          <p:nvPr/>
        </p:nvSpPr>
        <p:spPr>
          <a:xfrm>
            <a:off x="293994" y="2252246"/>
            <a:ext cx="4998086" cy="646331"/>
          </a:xfrm>
          <a:prstGeom prst="rect">
            <a:avLst/>
          </a:prstGeom>
        </p:spPr>
        <p:txBody>
          <a:bodyPr wrap="square">
            <a:spAutoFit/>
          </a:bodyPr>
          <a:lstStyle/>
          <a:p>
            <a:pPr marL="285750" indent="-285750" algn="l">
              <a:buFont typeface="Arial" panose="020B0604020202020204" pitchFamily="34" charset="0"/>
              <a:buChar char="•"/>
            </a:pPr>
            <a:r>
              <a:rPr lang="en-US" sz="1800" dirty="0"/>
              <a:t>new </a:t>
            </a:r>
            <a:r>
              <a:rPr lang="en-US" sz="1800" dirty="0" smtClean="0"/>
              <a:t>w.r.t.  n-XYTER architecture: </a:t>
            </a:r>
          </a:p>
          <a:p>
            <a:pPr marL="742950" lvl="1" indent="-285750">
              <a:buFont typeface="Symbol" panose="05050102010706020507" pitchFamily="18" charset="2"/>
              <a:buChar char="-"/>
            </a:pPr>
            <a:r>
              <a:rPr lang="en-US" i="1" dirty="0" smtClean="0"/>
              <a:t>effective two-level </a:t>
            </a:r>
            <a:r>
              <a:rPr lang="en-US" i="1" dirty="0"/>
              <a:t>discriminator </a:t>
            </a:r>
            <a:r>
              <a:rPr lang="en-US" i="1" dirty="0" smtClean="0"/>
              <a:t>scheme </a:t>
            </a:r>
            <a:endParaRPr lang="en-US" i="1" dirty="0"/>
          </a:p>
        </p:txBody>
      </p:sp>
      <p:sp>
        <p:nvSpPr>
          <p:cNvPr id="24" name="TextBox 18"/>
          <p:cNvSpPr txBox="1"/>
          <p:nvPr/>
        </p:nvSpPr>
        <p:spPr>
          <a:xfrm>
            <a:off x="287338" y="1871246"/>
            <a:ext cx="4051198" cy="338554"/>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smtClean="0"/>
              <a:t>fast </a:t>
            </a:r>
            <a:r>
              <a:rPr lang="en-US" sz="1600" dirty="0" smtClean="0">
                <a:sym typeface="Symbol"/>
              </a:rPr>
              <a:t> </a:t>
            </a:r>
            <a:r>
              <a:rPr lang="en-US" sz="1600" dirty="0" smtClean="0"/>
              <a:t>low noise </a:t>
            </a:r>
            <a:r>
              <a:rPr lang="en-US" sz="1600" dirty="0">
                <a:sym typeface="Symbol"/>
              </a:rPr>
              <a:t> </a:t>
            </a:r>
            <a:r>
              <a:rPr lang="en-US" sz="1600" dirty="0" smtClean="0"/>
              <a:t>low power dissipation</a:t>
            </a:r>
            <a:endParaRPr lang="en-US" sz="1600" dirty="0"/>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4717" y="728246"/>
            <a:ext cx="2225566" cy="207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76200"/>
            <a:ext cx="807844" cy="187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Ellipse 29"/>
          <p:cNvSpPr/>
          <p:nvPr/>
        </p:nvSpPr>
        <p:spPr>
          <a:xfrm>
            <a:off x="8153400" y="76199"/>
            <a:ext cx="762000" cy="65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987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Module prototype tests</a:t>
            </a:r>
            <a:endParaRPr lang="en-US" sz="2400" b="1" dirty="0">
              <a:solidFill>
                <a:schemeClr val="accent1">
                  <a:lumMod val="75000"/>
                </a:schemeClr>
              </a:solidFill>
            </a:endParaRPr>
          </a:p>
        </p:txBody>
      </p:sp>
      <p:sp>
        <p:nvSpPr>
          <p:cNvPr id="8"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9" name="Gerade Verbindung 8"/>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13</a:t>
            </a:fld>
            <a:endParaRPr lang="de-DE" dirty="0"/>
          </a:p>
        </p:txBody>
      </p:sp>
      <p:pic>
        <p:nvPicPr>
          <p:cNvPr id="13"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8650" y="1977567"/>
            <a:ext cx="2571750" cy="3432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228599" y="815459"/>
            <a:ext cx="8698150"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First module prototype with CBM01 sensor and first batch of the low-mass micro-cables</a:t>
            </a:r>
            <a:r>
              <a:rPr lang="de-DE" dirty="0" smtClean="0"/>
              <a:t/>
            </a:r>
            <a:br>
              <a:rPr lang="de-DE" dirty="0" smtClean="0"/>
            </a:br>
            <a:r>
              <a:rPr lang="de-DE" dirty="0" err="1" smtClean="0"/>
              <a:t>and</a:t>
            </a:r>
            <a:r>
              <a:rPr lang="de-DE" dirty="0" smtClean="0"/>
              <a:t> n-XYTER FEB</a:t>
            </a:r>
            <a:endParaRPr lang="en-US" dirty="0" smtClean="0"/>
          </a:p>
        </p:txBody>
      </p:sp>
      <p:sp>
        <p:nvSpPr>
          <p:cNvPr id="15" name="TextBox 15"/>
          <p:cNvSpPr txBox="1"/>
          <p:nvPr/>
        </p:nvSpPr>
        <p:spPr>
          <a:xfrm>
            <a:off x="742949" y="2891967"/>
            <a:ext cx="868822" cy="923330"/>
          </a:xfrm>
          <a:prstGeom prst="rect">
            <a:avLst/>
          </a:prstGeom>
          <a:solidFill>
            <a:schemeClr val="bg1"/>
          </a:solidFill>
          <a:ln>
            <a:solidFill>
              <a:schemeClr val="tx1"/>
            </a:solidFill>
          </a:ln>
        </p:spPr>
        <p:txBody>
          <a:bodyPr wrap="square" rtlCol="0">
            <a:spAutoFit/>
          </a:bodyPr>
          <a:lstStyle/>
          <a:p>
            <a:pPr algn="l"/>
            <a:r>
              <a:rPr lang="en-US" sz="1800" dirty="0" smtClean="0"/>
              <a:t>10 cm</a:t>
            </a:r>
          </a:p>
          <a:p>
            <a:pPr algn="l"/>
            <a:r>
              <a:rPr lang="en-US" sz="1800" dirty="0" smtClean="0"/>
              <a:t>20 cm</a:t>
            </a:r>
          </a:p>
          <a:p>
            <a:pPr algn="l"/>
            <a:r>
              <a:rPr lang="en-US" sz="1800" dirty="0" smtClean="0"/>
              <a:t>30 cm</a:t>
            </a:r>
            <a:endParaRPr lang="en-US" sz="1800" baseline="30000" dirty="0" smtClean="0"/>
          </a:p>
        </p:txBody>
      </p:sp>
      <p:sp>
        <p:nvSpPr>
          <p:cNvPr id="16" name="TextBox 9"/>
          <p:cNvSpPr txBox="1"/>
          <p:nvPr/>
        </p:nvSpPr>
        <p:spPr>
          <a:xfrm>
            <a:off x="4490346" y="4580581"/>
            <a:ext cx="2643289" cy="400110"/>
          </a:xfrm>
          <a:prstGeom prst="rect">
            <a:avLst/>
          </a:prstGeom>
          <a:noFill/>
        </p:spPr>
        <p:txBody>
          <a:bodyPr wrap="square" rtlCol="0">
            <a:spAutoFit/>
          </a:bodyPr>
          <a:lstStyle/>
          <a:p>
            <a:r>
              <a:rPr lang="en-US" sz="2000" dirty="0" smtClean="0"/>
              <a:t>threshold @ 3</a:t>
            </a:r>
            <a:r>
              <a:rPr lang="el-GR" sz="2000" dirty="0" smtClean="0"/>
              <a:t>σ</a:t>
            </a:r>
            <a:r>
              <a:rPr lang="en-US" sz="2000" dirty="0" smtClean="0"/>
              <a:t> noise</a:t>
            </a:r>
          </a:p>
        </p:txBody>
      </p:sp>
      <p:graphicFrame>
        <p:nvGraphicFramePr>
          <p:cNvPr id="17" name="Chart 23"/>
          <p:cNvGraphicFramePr>
            <a:graphicFrameLocks/>
          </p:cNvGraphicFramePr>
          <p:nvPr>
            <p:extLst>
              <p:ext uri="{D42A27DB-BD31-4B8C-83A1-F6EECF244321}">
                <p14:modId xmlns:p14="http://schemas.microsoft.com/office/powerpoint/2010/main" val="2529706518"/>
              </p:ext>
            </p:extLst>
          </p:nvPr>
        </p:nvGraphicFramePr>
        <p:xfrm>
          <a:off x="3713369" y="4495800"/>
          <a:ext cx="4821031" cy="1910859"/>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1"/>
          <p:cNvSpPr/>
          <p:nvPr/>
        </p:nvSpPr>
        <p:spPr>
          <a:xfrm>
            <a:off x="4250077" y="1410188"/>
            <a:ext cx="2864695" cy="369332"/>
          </a:xfrm>
          <a:prstGeom prst="rect">
            <a:avLst/>
          </a:prstGeom>
        </p:spPr>
        <p:txBody>
          <a:bodyPr wrap="none">
            <a:spAutoFit/>
          </a:bodyPr>
          <a:lstStyle/>
          <a:p>
            <a:r>
              <a:rPr lang="en-US" dirty="0" smtClean="0"/>
              <a:t>ADC spectrum, </a:t>
            </a:r>
            <a:r>
              <a:rPr lang="en-US" baseline="30000" dirty="0" smtClean="0"/>
              <a:t>241</a:t>
            </a:r>
            <a:r>
              <a:rPr lang="en-US" dirty="0" smtClean="0"/>
              <a:t>Am </a:t>
            </a:r>
            <a:r>
              <a:rPr lang="en-US" dirty="0"/>
              <a:t>source</a:t>
            </a:r>
          </a:p>
        </p:txBody>
      </p:sp>
      <p:pic>
        <p:nvPicPr>
          <p:cNvPr id="19" name="Picture 12" descr="F:\CBM\DPG Dresden 2013\V0_Americiu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769995"/>
            <a:ext cx="4057650" cy="25379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6"/>
          <p:cNvSpPr/>
          <p:nvPr/>
        </p:nvSpPr>
        <p:spPr>
          <a:xfrm>
            <a:off x="7114772" y="1605832"/>
            <a:ext cx="1095172" cy="646331"/>
          </a:xfrm>
          <a:prstGeom prst="rect">
            <a:avLst/>
          </a:prstGeom>
          <a:solidFill>
            <a:schemeClr val="bg1"/>
          </a:solidFill>
          <a:ln>
            <a:solidFill>
              <a:schemeClr val="tx1"/>
            </a:solidFill>
          </a:ln>
        </p:spPr>
        <p:txBody>
          <a:bodyPr wrap="none">
            <a:spAutoFit/>
          </a:bodyPr>
          <a:lstStyle/>
          <a:p>
            <a:r>
              <a:rPr lang="en-US" sz="1800" dirty="0"/>
              <a:t>59.5 </a:t>
            </a:r>
            <a:r>
              <a:rPr lang="en-US" sz="1800" dirty="0" err="1" smtClean="0"/>
              <a:t>keV</a:t>
            </a:r>
            <a:endParaRPr lang="en-US" sz="1800" dirty="0" smtClean="0"/>
          </a:p>
          <a:p>
            <a:r>
              <a:rPr lang="en-US" sz="1800" dirty="0" smtClean="0">
                <a:sym typeface="Symbol"/>
              </a:rPr>
              <a:t> </a:t>
            </a:r>
            <a:r>
              <a:rPr lang="en-US" sz="1800" dirty="0" smtClean="0"/>
              <a:t>line</a:t>
            </a:r>
            <a:endParaRPr lang="en-US" sz="1800" dirty="0"/>
          </a:p>
        </p:txBody>
      </p:sp>
      <p:sp>
        <p:nvSpPr>
          <p:cNvPr id="21" name="Rectangle 8"/>
          <p:cNvSpPr/>
          <p:nvPr/>
        </p:nvSpPr>
        <p:spPr bwMode="auto">
          <a:xfrm>
            <a:off x="6096000" y="1928998"/>
            <a:ext cx="581025" cy="200025"/>
          </a:xfrm>
          <a:prstGeom prst="rect">
            <a:avLst/>
          </a:prstGeom>
          <a:solidFill>
            <a:schemeClr val="bg1"/>
          </a:solidFill>
          <a:ln w="9525" cap="flat" cmpd="sng" algn="ctr">
            <a:no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22" name="Rectangle 17"/>
          <p:cNvSpPr/>
          <p:nvPr/>
        </p:nvSpPr>
        <p:spPr bwMode="auto">
          <a:xfrm>
            <a:off x="5953125" y="2292737"/>
            <a:ext cx="581025" cy="200025"/>
          </a:xfrm>
          <a:prstGeom prst="rect">
            <a:avLst/>
          </a:prstGeom>
          <a:solidFill>
            <a:schemeClr val="bg1"/>
          </a:solidFill>
          <a:ln w="9525" cap="flat" cmpd="sng" algn="ctr">
            <a:no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23" name="Rectangle 18"/>
          <p:cNvSpPr/>
          <p:nvPr/>
        </p:nvSpPr>
        <p:spPr bwMode="auto">
          <a:xfrm>
            <a:off x="5739316" y="2701687"/>
            <a:ext cx="581025" cy="200025"/>
          </a:xfrm>
          <a:prstGeom prst="rect">
            <a:avLst/>
          </a:prstGeom>
          <a:solidFill>
            <a:schemeClr val="bg1"/>
          </a:solidFill>
          <a:ln w="9525" cap="flat" cmpd="sng" algn="ctr">
            <a:no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24" name="TextBox 7"/>
          <p:cNvSpPr txBox="1"/>
          <p:nvPr/>
        </p:nvSpPr>
        <p:spPr>
          <a:xfrm>
            <a:off x="4597147" y="1873934"/>
            <a:ext cx="1737645" cy="923330"/>
          </a:xfrm>
          <a:prstGeom prst="rect">
            <a:avLst/>
          </a:prstGeom>
          <a:solidFill>
            <a:schemeClr val="bg1"/>
          </a:solidFill>
        </p:spPr>
        <p:txBody>
          <a:bodyPr wrap="square" rtlCol="0">
            <a:spAutoFit/>
          </a:bodyPr>
          <a:lstStyle/>
          <a:p>
            <a:pPr algn="l"/>
            <a:r>
              <a:rPr lang="en-US" sz="1800" dirty="0" smtClean="0">
                <a:solidFill>
                  <a:schemeClr val="accent1">
                    <a:lumMod val="75000"/>
                  </a:schemeClr>
                </a:solidFill>
              </a:rPr>
              <a:t>10 cm: 15.0 </a:t>
            </a:r>
            <a:r>
              <a:rPr lang="en-US" sz="1800" dirty="0" err="1" smtClean="0">
                <a:solidFill>
                  <a:schemeClr val="accent1">
                    <a:lumMod val="75000"/>
                  </a:schemeClr>
                </a:solidFill>
              </a:rPr>
              <a:t>ke</a:t>
            </a:r>
            <a:r>
              <a:rPr lang="en-US" sz="1800" baseline="30000" dirty="0" smtClean="0">
                <a:solidFill>
                  <a:schemeClr val="accent1">
                    <a:lumMod val="75000"/>
                  </a:schemeClr>
                </a:solidFill>
              </a:rPr>
              <a:t>-</a:t>
            </a:r>
          </a:p>
          <a:p>
            <a:pPr algn="l"/>
            <a:r>
              <a:rPr lang="en-US" sz="1800" dirty="0" smtClean="0">
                <a:solidFill>
                  <a:srgbClr val="C03B00"/>
                </a:solidFill>
              </a:rPr>
              <a:t>20 </a:t>
            </a:r>
            <a:r>
              <a:rPr lang="en-US" sz="1800" dirty="0">
                <a:solidFill>
                  <a:srgbClr val="C03B00"/>
                </a:solidFill>
              </a:rPr>
              <a:t>cm: </a:t>
            </a:r>
            <a:r>
              <a:rPr lang="en-US" sz="1800" dirty="0" smtClean="0">
                <a:solidFill>
                  <a:srgbClr val="C03B00"/>
                </a:solidFill>
              </a:rPr>
              <a:t>14.7 </a:t>
            </a:r>
            <a:r>
              <a:rPr lang="en-US" sz="1800" dirty="0" err="1" smtClean="0">
                <a:solidFill>
                  <a:srgbClr val="C03B00"/>
                </a:solidFill>
              </a:rPr>
              <a:t>ke</a:t>
            </a:r>
            <a:r>
              <a:rPr lang="en-US" sz="1800" baseline="30000" dirty="0" smtClean="0">
                <a:solidFill>
                  <a:srgbClr val="C03B00"/>
                </a:solidFill>
              </a:rPr>
              <a:t>-</a:t>
            </a:r>
            <a:r>
              <a:rPr lang="en-US" sz="1800" dirty="0">
                <a:solidFill>
                  <a:srgbClr val="C03B00"/>
                </a:solidFill>
              </a:rPr>
              <a:t> </a:t>
            </a:r>
            <a:r>
              <a:rPr lang="en-US" sz="1800" dirty="0" smtClean="0">
                <a:solidFill>
                  <a:schemeClr val="accent6">
                    <a:lumMod val="75000"/>
                  </a:schemeClr>
                </a:solidFill>
              </a:rPr>
              <a:t>30 </a:t>
            </a:r>
            <a:r>
              <a:rPr lang="en-US" sz="1800" dirty="0">
                <a:solidFill>
                  <a:schemeClr val="accent6">
                    <a:lumMod val="75000"/>
                  </a:schemeClr>
                </a:solidFill>
              </a:rPr>
              <a:t>cm: </a:t>
            </a:r>
            <a:r>
              <a:rPr lang="en-US" sz="1800" dirty="0" smtClean="0">
                <a:solidFill>
                  <a:schemeClr val="accent6">
                    <a:lumMod val="75000"/>
                  </a:schemeClr>
                </a:solidFill>
              </a:rPr>
              <a:t>14.1 </a:t>
            </a:r>
            <a:r>
              <a:rPr lang="en-US" sz="1800" dirty="0" err="1">
                <a:solidFill>
                  <a:schemeClr val="accent6">
                    <a:lumMod val="75000"/>
                  </a:schemeClr>
                </a:solidFill>
              </a:rPr>
              <a:t>ke</a:t>
            </a:r>
            <a:r>
              <a:rPr lang="en-US" sz="1800" baseline="30000" dirty="0">
                <a:solidFill>
                  <a:schemeClr val="accent6">
                    <a:lumMod val="75000"/>
                  </a:schemeClr>
                </a:solidFill>
              </a:rPr>
              <a:t>-</a:t>
            </a:r>
            <a:endParaRPr lang="en-US" sz="1800" baseline="30000" dirty="0" smtClean="0">
              <a:solidFill>
                <a:schemeClr val="accent6">
                  <a:lumMod val="75000"/>
                </a:schemeClr>
              </a:solidFill>
            </a:endParaRPr>
          </a:p>
        </p:txBody>
      </p:sp>
      <p:sp>
        <p:nvSpPr>
          <p:cNvPr id="2" name="Textfeld 1"/>
          <p:cNvSpPr txBox="1"/>
          <p:nvPr/>
        </p:nvSpPr>
        <p:spPr>
          <a:xfrm>
            <a:off x="1112308" y="5733256"/>
            <a:ext cx="1731500" cy="369332"/>
          </a:xfrm>
          <a:prstGeom prst="rect">
            <a:avLst/>
          </a:prstGeom>
          <a:solidFill>
            <a:schemeClr val="accent2">
              <a:lumMod val="60000"/>
              <a:lumOff val="40000"/>
            </a:schemeClr>
          </a:solidFill>
          <a:ln>
            <a:solidFill>
              <a:schemeClr val="accent2">
                <a:lumMod val="50000"/>
              </a:schemeClr>
            </a:solidFill>
          </a:ln>
        </p:spPr>
        <p:txBody>
          <a:bodyPr wrap="none" rtlCol="0">
            <a:spAutoFit/>
          </a:bodyPr>
          <a:lstStyle/>
          <a:p>
            <a:r>
              <a:rPr lang="en-US" dirty="0" smtClean="0"/>
              <a:t>S/N for MIP &gt; 20</a:t>
            </a:r>
            <a:endParaRPr lang="de-DE" dirty="0"/>
          </a:p>
        </p:txBody>
      </p:sp>
    </p:spTree>
    <p:extLst>
      <p:ext uri="{BB962C8B-B14F-4D97-AF65-F5344CB8AC3E}">
        <p14:creationId xmlns:p14="http://schemas.microsoft.com/office/powerpoint/2010/main" val="378579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Module prototype tests</a:t>
            </a:r>
            <a:endParaRPr lang="en-US" sz="2400" b="1" dirty="0">
              <a:solidFill>
                <a:schemeClr val="accent1">
                  <a:lumMod val="75000"/>
                </a:schemeClr>
              </a:solidFill>
            </a:endParaRPr>
          </a:p>
        </p:txBody>
      </p:sp>
      <p:sp>
        <p:nvSpPr>
          <p:cNvPr id="8"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9" name="Gerade Verbindung 8"/>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14</a:t>
            </a:fld>
            <a:endParaRPr lang="de-DE" dirty="0"/>
          </a:p>
        </p:txBody>
      </p:sp>
      <p:sp>
        <p:nvSpPr>
          <p:cNvPr id="14" name="Textfeld 13"/>
          <p:cNvSpPr txBox="1"/>
          <p:nvPr/>
        </p:nvSpPr>
        <p:spPr>
          <a:xfrm>
            <a:off x="228599" y="685800"/>
            <a:ext cx="8094267"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Second module prototype with CBM05 sensor and second batch of the low-mass </a:t>
            </a:r>
            <a:br>
              <a:rPr lang="en-US" dirty="0" smtClean="0"/>
            </a:br>
            <a:r>
              <a:rPr lang="en-US" dirty="0" smtClean="0"/>
              <a:t>micro-cables </a:t>
            </a:r>
            <a:r>
              <a:rPr lang="de-DE" dirty="0" err="1" smtClean="0"/>
              <a:t>and</a:t>
            </a:r>
            <a:r>
              <a:rPr lang="de-DE" dirty="0" smtClean="0"/>
              <a:t> n-XYTER FEB</a:t>
            </a:r>
            <a:endParaRPr lang="en-US" dirty="0" smtClean="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423690"/>
            <a:ext cx="3086100" cy="22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80840"/>
            <a:ext cx="2990884" cy="491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rot="2272706">
            <a:off x="6453729" y="2202827"/>
            <a:ext cx="2834366" cy="369332"/>
          </a:xfrm>
          <a:prstGeom prst="rect">
            <a:avLst/>
          </a:prstGeom>
          <a:solidFill>
            <a:schemeClr val="accent2">
              <a:lumMod val="60000"/>
              <a:lumOff val="40000"/>
            </a:schemeClr>
          </a:solidFill>
          <a:ln>
            <a:solidFill>
              <a:schemeClr val="accent2">
                <a:lumMod val="75000"/>
              </a:schemeClr>
            </a:solidFill>
          </a:ln>
        </p:spPr>
        <p:txBody>
          <a:bodyPr wrap="none" rtlCol="0">
            <a:spAutoFit/>
          </a:bodyPr>
          <a:lstStyle/>
          <a:p>
            <a:r>
              <a:rPr lang="en-US" dirty="0" smtClean="0"/>
              <a:t>Detailed analysis in progress</a:t>
            </a:r>
            <a:endParaRPr lang="de-DE" dirty="0"/>
          </a:p>
        </p:txBody>
      </p:sp>
      <p:sp>
        <p:nvSpPr>
          <p:cNvPr id="2" name="Textfeld 1"/>
          <p:cNvSpPr txBox="1"/>
          <p:nvPr/>
        </p:nvSpPr>
        <p:spPr>
          <a:xfrm>
            <a:off x="7092280" y="3347700"/>
            <a:ext cx="1507657" cy="369332"/>
          </a:xfrm>
          <a:prstGeom prst="rect">
            <a:avLst/>
          </a:prstGeom>
          <a:noFill/>
        </p:spPr>
        <p:txBody>
          <a:bodyPr wrap="none" rtlCol="0">
            <a:spAutoFit/>
          </a:bodyPr>
          <a:lstStyle/>
          <a:p>
            <a:r>
              <a:rPr lang="en-US" dirty="0" smtClean="0"/>
              <a:t>COSY @ </a:t>
            </a:r>
            <a:r>
              <a:rPr lang="en-US" dirty="0" err="1" smtClean="0"/>
              <a:t>Jülich</a:t>
            </a:r>
            <a:endParaRPr lang="de-DE" dirty="0"/>
          </a:p>
        </p:txBody>
      </p:sp>
      <p:pic>
        <p:nvPicPr>
          <p:cNvPr id="16" name="Picture 2" descr="F:\downloads\m4-n-si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149080"/>
            <a:ext cx="2266114" cy="20257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F:\downloads\m4-p-sid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5938" y="4124187"/>
            <a:ext cx="2232606" cy="2050662"/>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a:off x="1876442" y="4509120"/>
            <a:ext cx="5503870" cy="792088"/>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76442" y="4509120"/>
            <a:ext cx="2983590" cy="1080120"/>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768430" y="4409982"/>
            <a:ext cx="216024" cy="2236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98599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946" y="2286000"/>
            <a:ext cx="4128654"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96" y="2343149"/>
            <a:ext cx="4071904" cy="390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Gerade Verbindung 7"/>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Source tests of the latest silicon sensor prototype CBM05</a:t>
            </a:r>
            <a:endParaRPr lang="en-US" sz="2400" b="1" dirty="0">
              <a:solidFill>
                <a:schemeClr val="accent1">
                  <a:lumMod val="75000"/>
                </a:schemeClr>
              </a:solidFill>
            </a:endParaRPr>
          </a:p>
        </p:txBody>
      </p:sp>
      <p:sp>
        <p:nvSpPr>
          <p:cNvPr id="10" name="Textfeld 9"/>
          <p:cNvSpPr txBox="1"/>
          <p:nvPr/>
        </p:nvSpPr>
        <p:spPr>
          <a:xfrm>
            <a:off x="340441" y="1295400"/>
            <a:ext cx="3989105"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ADC spectrum, </a:t>
            </a:r>
            <a:r>
              <a:rPr lang="en-US" baseline="30000" dirty="0" smtClean="0"/>
              <a:t>241</a:t>
            </a:r>
            <a:r>
              <a:rPr lang="en-US" dirty="0" smtClean="0"/>
              <a:t>Am gamma source</a:t>
            </a:r>
          </a:p>
          <a:p>
            <a:pPr marL="285750" indent="-285750">
              <a:buFont typeface="Arial" panose="020B0604020202020204" pitchFamily="34" charset="0"/>
              <a:buChar char="•"/>
            </a:pPr>
            <a:r>
              <a:rPr lang="en-US" dirty="0" smtClean="0"/>
              <a:t>expected signal at 117 ADC  - 16.5 </a:t>
            </a:r>
            <a:r>
              <a:rPr lang="en-US" dirty="0" err="1" smtClean="0"/>
              <a:t>ke</a:t>
            </a:r>
            <a:r>
              <a:rPr lang="en-US" dirty="0" smtClean="0"/>
              <a:t>-</a:t>
            </a:r>
            <a:endParaRPr lang="en-US" dirty="0"/>
          </a:p>
        </p:txBody>
      </p:sp>
      <p:graphicFrame>
        <p:nvGraphicFramePr>
          <p:cNvPr id="11" name="Table 7"/>
          <p:cNvGraphicFramePr>
            <a:graphicFrameLocks noGrp="1"/>
          </p:cNvGraphicFramePr>
          <p:nvPr>
            <p:extLst>
              <p:ext uri="{D42A27DB-BD31-4B8C-83A1-F6EECF244321}">
                <p14:modId xmlns:p14="http://schemas.microsoft.com/office/powerpoint/2010/main" val="1393762518"/>
              </p:ext>
            </p:extLst>
          </p:nvPr>
        </p:nvGraphicFramePr>
        <p:xfrm>
          <a:off x="4572000" y="914400"/>
          <a:ext cx="3935181" cy="1402080"/>
        </p:xfrm>
        <a:graphic>
          <a:graphicData uri="http://schemas.openxmlformats.org/drawingml/2006/table">
            <a:tbl>
              <a:tblPr firstRow="1" bandRow="1">
                <a:tableStyleId>{0660B408-B3CF-4A94-85FC-2B1E0A45F4A2}</a:tableStyleId>
              </a:tblPr>
              <a:tblGrid>
                <a:gridCol w="1311727"/>
                <a:gridCol w="1311727"/>
                <a:gridCol w="1311727"/>
              </a:tblGrid>
              <a:tr h="244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Fluence</a:t>
                      </a:r>
                      <a:endParaRPr lang="en-US" sz="1200" b="0" dirty="0" smtClean="0">
                        <a:solidFill>
                          <a:schemeClr val="tx1"/>
                        </a:solidFill>
                        <a:latin typeface="Arial" pitchFamily="34" charset="0"/>
                        <a:cs typeface="Arial" pitchFamily="34" charset="0"/>
                      </a:endParaRPr>
                    </a:p>
                  </a:txBody>
                  <a:tcPr/>
                </a:tc>
                <a:tc>
                  <a:txBody>
                    <a:bodyPr/>
                    <a:lstStyle/>
                    <a:p>
                      <a:r>
                        <a:rPr lang="en-US" sz="1200" dirty="0" smtClean="0"/>
                        <a:t>ADC (peak)</a:t>
                      </a:r>
                      <a:endParaRPr lang="en-US" sz="1200" b="0" dirty="0">
                        <a:solidFill>
                          <a:schemeClr val="tx1"/>
                        </a:solidFill>
                        <a:latin typeface="Arial" pitchFamily="34" charset="0"/>
                        <a:cs typeface="Arial" pitchFamily="34" charset="0"/>
                      </a:endParaRPr>
                    </a:p>
                  </a:txBody>
                  <a:tcPr/>
                </a:tc>
                <a:tc>
                  <a:txBody>
                    <a:bodyPr/>
                    <a:lstStyle/>
                    <a:p>
                      <a:r>
                        <a:rPr lang="en-US" sz="1200" b="1" dirty="0" smtClean="0">
                          <a:solidFill>
                            <a:schemeClr val="bg1"/>
                          </a:solidFill>
                          <a:latin typeface="+mj-lt"/>
                          <a:cs typeface="Arial" pitchFamily="34" charset="0"/>
                        </a:rPr>
                        <a:t>Efficiency</a:t>
                      </a:r>
                      <a:endParaRPr lang="en-US" sz="1200" b="1" dirty="0">
                        <a:solidFill>
                          <a:schemeClr val="bg1"/>
                        </a:solidFill>
                        <a:latin typeface="+mj-lt"/>
                        <a:cs typeface="Arial" pitchFamily="34" charset="0"/>
                      </a:endParaRPr>
                    </a:p>
                  </a:txBody>
                  <a:tcPr/>
                </a:tc>
              </a:tr>
              <a:tr h="244486">
                <a:tc>
                  <a:txBody>
                    <a:bodyPr/>
                    <a:lstStyle/>
                    <a:p>
                      <a:pPr algn="ctr"/>
                      <a:r>
                        <a:rPr lang="en-US" sz="1200" kern="1200" dirty="0" smtClean="0">
                          <a:solidFill>
                            <a:schemeClr val="dk1"/>
                          </a:solidFill>
                          <a:latin typeface="+mn-lt"/>
                          <a:ea typeface="+mn-ea"/>
                          <a:cs typeface="+mn-cs"/>
                          <a:sym typeface="Symbol"/>
                        </a:rPr>
                        <a:t>0 </a:t>
                      </a:r>
                      <a:r>
                        <a:rPr lang="en-US" sz="1200" kern="1200" dirty="0" err="1" smtClean="0">
                          <a:solidFill>
                            <a:schemeClr val="dk1"/>
                          </a:solidFill>
                          <a:latin typeface="+mn-lt"/>
                          <a:ea typeface="+mn-ea"/>
                          <a:cs typeface="+mn-cs"/>
                          <a:sym typeface="Symbol"/>
                        </a:rPr>
                        <a:t>n</a:t>
                      </a:r>
                      <a:r>
                        <a:rPr lang="en-US" sz="1200" kern="1200" baseline="-25000" dirty="0" err="1" smtClean="0">
                          <a:solidFill>
                            <a:schemeClr val="dk1"/>
                          </a:solidFill>
                          <a:latin typeface="+mn-lt"/>
                          <a:ea typeface="+mn-ea"/>
                          <a:cs typeface="+mn-cs"/>
                          <a:sym typeface="Symbol"/>
                        </a:rPr>
                        <a:t>eq</a:t>
                      </a:r>
                      <a:r>
                        <a:rPr lang="en-US" sz="1200" kern="1200" dirty="0" smtClean="0">
                          <a:solidFill>
                            <a:schemeClr val="dk1"/>
                          </a:solidFill>
                          <a:latin typeface="+mn-lt"/>
                          <a:ea typeface="+mn-ea"/>
                          <a:cs typeface="+mn-cs"/>
                          <a:sym typeface="Symbol"/>
                        </a:rPr>
                        <a:t>/cm</a:t>
                      </a:r>
                      <a:r>
                        <a:rPr lang="en-US" sz="1200" kern="1200" baseline="30000" dirty="0" smtClean="0">
                          <a:solidFill>
                            <a:schemeClr val="dk1"/>
                          </a:solidFill>
                          <a:latin typeface="+mn-lt"/>
                          <a:ea typeface="+mn-ea"/>
                          <a:cs typeface="+mn-cs"/>
                          <a:sym typeface="Symbol"/>
                        </a:rPr>
                        <a:t>2 </a:t>
                      </a:r>
                      <a:endParaRPr lang="en-US" sz="1200" b="0" dirty="0">
                        <a:solidFill>
                          <a:schemeClr val="tx1"/>
                        </a:solidFill>
                        <a:latin typeface="Arial" pitchFamily="34" charset="0"/>
                        <a:cs typeface="Arial" pitchFamily="34" charset="0"/>
                      </a:endParaRPr>
                    </a:p>
                  </a:txBody>
                  <a:tcPr/>
                </a:tc>
                <a:tc>
                  <a:txBody>
                    <a:bodyPr/>
                    <a:lstStyle/>
                    <a:p>
                      <a:pPr algn="ctr"/>
                      <a:r>
                        <a:rPr lang="en-US" sz="1200" b="0" dirty="0" smtClean="0">
                          <a:solidFill>
                            <a:schemeClr val="tx1"/>
                          </a:solidFill>
                          <a:latin typeface="Arial" pitchFamily="34" charset="0"/>
                          <a:cs typeface="Arial" pitchFamily="34" charset="0"/>
                        </a:rPr>
                        <a:t>117</a:t>
                      </a:r>
                      <a:endParaRPr lang="en-US" sz="1200" b="0" dirty="0">
                        <a:solidFill>
                          <a:schemeClr val="tx1"/>
                        </a:solidFill>
                        <a:latin typeface="Arial" pitchFamily="34" charset="0"/>
                        <a:cs typeface="Arial" pitchFamily="34" charset="0"/>
                      </a:endParaRPr>
                    </a:p>
                  </a:txBody>
                  <a:tcPr/>
                </a:tc>
                <a:tc>
                  <a:txBody>
                    <a:bodyPr/>
                    <a:lstStyle/>
                    <a:p>
                      <a:pPr algn="ctr"/>
                      <a:r>
                        <a:rPr lang="en-US" sz="1200" b="0" dirty="0" smtClean="0">
                          <a:solidFill>
                            <a:schemeClr val="tx1"/>
                          </a:solidFill>
                          <a:latin typeface="Arial" pitchFamily="34" charset="0"/>
                          <a:cs typeface="Arial" pitchFamily="34" charset="0"/>
                        </a:rPr>
                        <a:t>100 %</a:t>
                      </a:r>
                      <a:endParaRPr lang="en-US" sz="1200" b="0" dirty="0">
                        <a:solidFill>
                          <a:schemeClr val="tx1"/>
                        </a:solidFill>
                        <a:latin typeface="Arial" pitchFamily="34" charset="0"/>
                        <a:cs typeface="Arial" pitchFamily="34" charset="0"/>
                      </a:endParaRPr>
                    </a:p>
                  </a:txBody>
                  <a:tcPr/>
                </a:tc>
              </a:tr>
              <a:tr h="244486">
                <a:tc>
                  <a:txBody>
                    <a:bodyPr/>
                    <a:lstStyle/>
                    <a:p>
                      <a:pPr algn="ctr"/>
                      <a:r>
                        <a:rPr lang="en-US" sz="1200" kern="1200" dirty="0" smtClean="0">
                          <a:solidFill>
                            <a:schemeClr val="dk1"/>
                          </a:solidFill>
                          <a:latin typeface="+mn-lt"/>
                          <a:ea typeface="+mn-ea"/>
                          <a:cs typeface="+mn-cs"/>
                          <a:sym typeface="Symbol"/>
                        </a:rPr>
                        <a:t>1 × 10</a:t>
                      </a:r>
                      <a:r>
                        <a:rPr lang="en-US" sz="1200" kern="1200" baseline="30000" dirty="0" smtClean="0">
                          <a:solidFill>
                            <a:schemeClr val="dk1"/>
                          </a:solidFill>
                          <a:latin typeface="+mn-lt"/>
                          <a:ea typeface="+mn-ea"/>
                          <a:cs typeface="+mn-cs"/>
                          <a:sym typeface="Symbol"/>
                        </a:rPr>
                        <a:t>13</a:t>
                      </a:r>
                      <a:r>
                        <a:rPr lang="en-US" sz="1200" kern="1200" dirty="0" smtClean="0">
                          <a:solidFill>
                            <a:schemeClr val="dk1"/>
                          </a:solidFill>
                          <a:latin typeface="+mn-lt"/>
                          <a:ea typeface="+mn-ea"/>
                          <a:cs typeface="+mn-cs"/>
                          <a:sym typeface="Symbol"/>
                        </a:rPr>
                        <a:t> </a:t>
                      </a:r>
                      <a:r>
                        <a:rPr lang="en-US" sz="1200" kern="1200" dirty="0" err="1" smtClean="0">
                          <a:solidFill>
                            <a:schemeClr val="dk1"/>
                          </a:solidFill>
                          <a:latin typeface="+mn-lt"/>
                          <a:ea typeface="+mn-ea"/>
                          <a:cs typeface="+mn-cs"/>
                          <a:sym typeface="Symbol"/>
                        </a:rPr>
                        <a:t>n</a:t>
                      </a:r>
                      <a:r>
                        <a:rPr lang="en-US" sz="1200" kern="1200" baseline="-25000" dirty="0" err="1" smtClean="0">
                          <a:solidFill>
                            <a:schemeClr val="dk1"/>
                          </a:solidFill>
                          <a:latin typeface="+mn-lt"/>
                          <a:ea typeface="+mn-ea"/>
                          <a:cs typeface="+mn-cs"/>
                          <a:sym typeface="Symbol"/>
                        </a:rPr>
                        <a:t>eq</a:t>
                      </a:r>
                      <a:r>
                        <a:rPr lang="en-US" sz="1200" kern="1200" dirty="0" smtClean="0">
                          <a:solidFill>
                            <a:schemeClr val="dk1"/>
                          </a:solidFill>
                          <a:latin typeface="+mn-lt"/>
                          <a:ea typeface="+mn-ea"/>
                          <a:cs typeface="+mn-cs"/>
                          <a:sym typeface="Symbol"/>
                        </a:rPr>
                        <a:t>/cm</a:t>
                      </a:r>
                      <a:r>
                        <a:rPr lang="en-US" sz="1200" kern="1200" baseline="30000" dirty="0" smtClean="0">
                          <a:solidFill>
                            <a:schemeClr val="dk1"/>
                          </a:solidFill>
                          <a:latin typeface="+mn-lt"/>
                          <a:ea typeface="+mn-ea"/>
                          <a:cs typeface="+mn-cs"/>
                          <a:sym typeface="Symbol"/>
                        </a:rPr>
                        <a:t>2 </a:t>
                      </a:r>
                      <a:endParaRPr lang="en-US" sz="1200" b="0" dirty="0">
                        <a:solidFill>
                          <a:schemeClr val="tx1"/>
                        </a:solidFill>
                        <a:latin typeface="Arial" pitchFamily="34" charset="0"/>
                        <a:cs typeface="Arial" pitchFamily="34" charset="0"/>
                      </a:endParaRPr>
                    </a:p>
                  </a:txBody>
                  <a:tcPr/>
                </a:tc>
                <a:tc>
                  <a:txBody>
                    <a:bodyPr/>
                    <a:lstStyle/>
                    <a:p>
                      <a:pPr algn="ctr"/>
                      <a:r>
                        <a:rPr lang="en-US" sz="1200" b="0" dirty="0" smtClean="0">
                          <a:solidFill>
                            <a:schemeClr val="tx1"/>
                          </a:solidFill>
                          <a:latin typeface="Arial" pitchFamily="34" charset="0"/>
                          <a:cs typeface="Arial" pitchFamily="34" charset="0"/>
                        </a:rPr>
                        <a:t>104</a:t>
                      </a:r>
                      <a:endParaRPr lang="en-US" sz="1200" b="0" dirty="0">
                        <a:solidFill>
                          <a:schemeClr val="tx1"/>
                        </a:solidFill>
                        <a:latin typeface="Arial" pitchFamily="34" charset="0"/>
                        <a:cs typeface="Arial" pitchFamily="34" charset="0"/>
                      </a:endParaRPr>
                    </a:p>
                  </a:txBody>
                  <a:tcPr/>
                </a:tc>
                <a:tc>
                  <a:txBody>
                    <a:bodyPr/>
                    <a:lstStyle/>
                    <a:p>
                      <a:pPr algn="ctr"/>
                      <a:r>
                        <a:rPr lang="en-US" sz="1200" b="0" dirty="0" smtClean="0">
                          <a:solidFill>
                            <a:schemeClr val="tx1"/>
                          </a:solidFill>
                          <a:latin typeface="Arial" pitchFamily="34" charset="0"/>
                          <a:cs typeface="Arial" pitchFamily="34" charset="0"/>
                        </a:rPr>
                        <a:t>89 %</a:t>
                      </a:r>
                      <a:endParaRPr lang="en-US" sz="1200" b="0" dirty="0">
                        <a:solidFill>
                          <a:schemeClr val="tx1"/>
                        </a:solidFill>
                        <a:latin typeface="Arial" pitchFamily="34" charset="0"/>
                        <a:cs typeface="Arial" pitchFamily="34" charset="0"/>
                      </a:endParaRPr>
                    </a:p>
                  </a:txBody>
                  <a:tcPr/>
                </a:tc>
              </a:tr>
              <a:tr h="244486">
                <a:tc>
                  <a:txBody>
                    <a:bodyPr/>
                    <a:lstStyle/>
                    <a:p>
                      <a:pPr algn="ctr"/>
                      <a:r>
                        <a:rPr lang="en-US" sz="1200" kern="1200" dirty="0" smtClean="0">
                          <a:solidFill>
                            <a:schemeClr val="dk1"/>
                          </a:solidFill>
                          <a:latin typeface="+mn-lt"/>
                          <a:ea typeface="+mn-ea"/>
                          <a:cs typeface="+mn-cs"/>
                          <a:sym typeface="Symbol"/>
                        </a:rPr>
                        <a:t>5 × 10</a:t>
                      </a:r>
                      <a:r>
                        <a:rPr lang="en-US" sz="1200" kern="1200" baseline="30000" dirty="0" smtClean="0">
                          <a:solidFill>
                            <a:schemeClr val="dk1"/>
                          </a:solidFill>
                          <a:latin typeface="+mn-lt"/>
                          <a:ea typeface="+mn-ea"/>
                          <a:cs typeface="+mn-cs"/>
                          <a:sym typeface="Symbol"/>
                        </a:rPr>
                        <a:t>13</a:t>
                      </a:r>
                      <a:r>
                        <a:rPr lang="en-US" sz="1200" kern="1200" dirty="0" smtClean="0">
                          <a:solidFill>
                            <a:schemeClr val="dk1"/>
                          </a:solidFill>
                          <a:latin typeface="+mn-lt"/>
                          <a:ea typeface="+mn-ea"/>
                          <a:cs typeface="+mn-cs"/>
                          <a:sym typeface="Symbol"/>
                        </a:rPr>
                        <a:t> </a:t>
                      </a:r>
                      <a:r>
                        <a:rPr lang="en-US" sz="1200" kern="1200" dirty="0" err="1" smtClean="0">
                          <a:solidFill>
                            <a:schemeClr val="dk1"/>
                          </a:solidFill>
                          <a:latin typeface="+mn-lt"/>
                          <a:ea typeface="+mn-ea"/>
                          <a:cs typeface="+mn-cs"/>
                          <a:sym typeface="Symbol"/>
                        </a:rPr>
                        <a:t>n</a:t>
                      </a:r>
                      <a:r>
                        <a:rPr lang="en-US" sz="1200" kern="1200" baseline="-25000" dirty="0" err="1" smtClean="0">
                          <a:solidFill>
                            <a:schemeClr val="dk1"/>
                          </a:solidFill>
                          <a:latin typeface="+mn-lt"/>
                          <a:ea typeface="+mn-ea"/>
                          <a:cs typeface="+mn-cs"/>
                          <a:sym typeface="Symbol"/>
                        </a:rPr>
                        <a:t>eq</a:t>
                      </a:r>
                      <a:r>
                        <a:rPr lang="en-US" sz="1200" kern="1200" dirty="0" smtClean="0">
                          <a:solidFill>
                            <a:schemeClr val="dk1"/>
                          </a:solidFill>
                          <a:latin typeface="+mn-lt"/>
                          <a:ea typeface="+mn-ea"/>
                          <a:cs typeface="+mn-cs"/>
                          <a:sym typeface="Symbol"/>
                        </a:rPr>
                        <a:t>/cm</a:t>
                      </a:r>
                      <a:r>
                        <a:rPr lang="en-US" sz="1200" kern="1200" baseline="30000" dirty="0" smtClean="0">
                          <a:solidFill>
                            <a:schemeClr val="dk1"/>
                          </a:solidFill>
                          <a:latin typeface="+mn-lt"/>
                          <a:ea typeface="+mn-ea"/>
                          <a:cs typeface="+mn-cs"/>
                          <a:sym typeface="Symbol"/>
                        </a:rPr>
                        <a:t>2 </a:t>
                      </a:r>
                      <a:endParaRPr lang="en-US" sz="1200" b="0" dirty="0">
                        <a:solidFill>
                          <a:schemeClr val="tx1"/>
                        </a:solidFill>
                        <a:latin typeface="Arial" pitchFamily="34" charset="0"/>
                        <a:cs typeface="Arial" pitchFamily="34" charset="0"/>
                      </a:endParaRPr>
                    </a:p>
                  </a:txBody>
                  <a:tcPr/>
                </a:tc>
                <a:tc>
                  <a:txBody>
                    <a:bodyPr/>
                    <a:lstStyle/>
                    <a:p>
                      <a:pPr algn="ctr"/>
                      <a:r>
                        <a:rPr lang="en-US" sz="1200" b="0" dirty="0" smtClean="0">
                          <a:solidFill>
                            <a:schemeClr val="tx1"/>
                          </a:solidFill>
                          <a:latin typeface="Arial" pitchFamily="34" charset="0"/>
                          <a:cs typeface="Arial" pitchFamily="34" charset="0"/>
                        </a:rPr>
                        <a:t>98 </a:t>
                      </a:r>
                      <a:endParaRPr lang="en-US" sz="1200" b="0" dirty="0">
                        <a:solidFill>
                          <a:schemeClr val="tx1"/>
                        </a:solidFill>
                        <a:latin typeface="Arial" pitchFamily="34" charset="0"/>
                        <a:cs typeface="Arial" pitchFamily="34" charset="0"/>
                      </a:endParaRPr>
                    </a:p>
                  </a:txBody>
                  <a:tcPr/>
                </a:tc>
                <a:tc>
                  <a:txBody>
                    <a:bodyPr/>
                    <a:lstStyle/>
                    <a:p>
                      <a:pPr algn="ctr"/>
                      <a:r>
                        <a:rPr lang="en-US" sz="1200" b="0" dirty="0" smtClean="0">
                          <a:solidFill>
                            <a:schemeClr val="tx1"/>
                          </a:solidFill>
                          <a:latin typeface="Arial" pitchFamily="34" charset="0"/>
                          <a:cs typeface="Arial" pitchFamily="34" charset="0"/>
                        </a:rPr>
                        <a:t>84 %</a:t>
                      </a:r>
                      <a:endParaRPr lang="en-US" sz="1200" b="0" dirty="0">
                        <a:solidFill>
                          <a:schemeClr val="tx1"/>
                        </a:solidFill>
                        <a:latin typeface="Arial" pitchFamily="34" charset="0"/>
                        <a:cs typeface="Arial" pitchFamily="34" charset="0"/>
                      </a:endParaRPr>
                    </a:p>
                  </a:txBody>
                  <a:tcPr/>
                </a:tc>
              </a:tr>
              <a:tr h="244486">
                <a:tc>
                  <a:txBody>
                    <a:bodyPr/>
                    <a:lstStyle/>
                    <a:p>
                      <a:pPr algn="ctr"/>
                      <a:r>
                        <a:rPr lang="en-US" sz="1200" kern="1200" dirty="0" smtClean="0">
                          <a:solidFill>
                            <a:schemeClr val="dk1"/>
                          </a:solidFill>
                          <a:latin typeface="+mn-lt"/>
                          <a:ea typeface="+mn-ea"/>
                          <a:cs typeface="+mn-cs"/>
                          <a:sym typeface="Symbol"/>
                        </a:rPr>
                        <a:t>1 × 10</a:t>
                      </a:r>
                      <a:r>
                        <a:rPr lang="en-US" sz="1200" kern="1200" baseline="30000" dirty="0" smtClean="0">
                          <a:solidFill>
                            <a:schemeClr val="dk1"/>
                          </a:solidFill>
                          <a:latin typeface="+mn-lt"/>
                          <a:ea typeface="+mn-ea"/>
                          <a:cs typeface="+mn-cs"/>
                          <a:sym typeface="Symbol"/>
                        </a:rPr>
                        <a:t>14</a:t>
                      </a:r>
                      <a:r>
                        <a:rPr lang="en-US" sz="1200" kern="1200" dirty="0" smtClean="0">
                          <a:solidFill>
                            <a:schemeClr val="dk1"/>
                          </a:solidFill>
                          <a:latin typeface="+mn-lt"/>
                          <a:ea typeface="+mn-ea"/>
                          <a:cs typeface="+mn-cs"/>
                          <a:sym typeface="Symbol"/>
                        </a:rPr>
                        <a:t> </a:t>
                      </a:r>
                      <a:r>
                        <a:rPr lang="en-US" sz="1200" kern="1200" dirty="0" err="1" smtClean="0">
                          <a:solidFill>
                            <a:schemeClr val="dk1"/>
                          </a:solidFill>
                          <a:latin typeface="+mn-lt"/>
                          <a:ea typeface="+mn-ea"/>
                          <a:cs typeface="+mn-cs"/>
                          <a:sym typeface="Symbol"/>
                        </a:rPr>
                        <a:t>n</a:t>
                      </a:r>
                      <a:r>
                        <a:rPr lang="en-US" sz="1200" kern="1200" baseline="-25000" dirty="0" err="1" smtClean="0">
                          <a:solidFill>
                            <a:schemeClr val="dk1"/>
                          </a:solidFill>
                          <a:latin typeface="+mn-lt"/>
                          <a:ea typeface="+mn-ea"/>
                          <a:cs typeface="+mn-cs"/>
                          <a:sym typeface="Symbol"/>
                        </a:rPr>
                        <a:t>eq</a:t>
                      </a:r>
                      <a:r>
                        <a:rPr lang="en-US" sz="1200" kern="1200" dirty="0" smtClean="0">
                          <a:solidFill>
                            <a:schemeClr val="dk1"/>
                          </a:solidFill>
                          <a:latin typeface="+mn-lt"/>
                          <a:ea typeface="+mn-ea"/>
                          <a:cs typeface="+mn-cs"/>
                          <a:sym typeface="Symbol"/>
                        </a:rPr>
                        <a:t>/cm</a:t>
                      </a:r>
                      <a:r>
                        <a:rPr lang="en-US" sz="1200" kern="1200" baseline="30000" dirty="0" smtClean="0">
                          <a:solidFill>
                            <a:schemeClr val="dk1"/>
                          </a:solidFill>
                          <a:latin typeface="+mn-lt"/>
                          <a:ea typeface="+mn-ea"/>
                          <a:cs typeface="+mn-cs"/>
                          <a:sym typeface="Symbol"/>
                        </a:rPr>
                        <a:t>2 </a:t>
                      </a:r>
                      <a:endParaRPr lang="en-US" sz="1200" b="0" dirty="0">
                        <a:solidFill>
                          <a:schemeClr val="tx1"/>
                        </a:solidFill>
                        <a:latin typeface="Arial" pitchFamily="34" charset="0"/>
                        <a:cs typeface="Arial" pitchFamily="34" charset="0"/>
                      </a:endParaRPr>
                    </a:p>
                  </a:txBody>
                  <a:tcPr/>
                </a:tc>
                <a:tc>
                  <a:txBody>
                    <a:bodyPr/>
                    <a:lstStyle/>
                    <a:p>
                      <a:pPr algn="ctr"/>
                      <a:r>
                        <a:rPr lang="en-US" sz="1400" dirty="0" smtClean="0"/>
                        <a:t>97</a:t>
                      </a:r>
                      <a:endParaRPr lang="en-US" sz="1400" dirty="0"/>
                    </a:p>
                  </a:txBody>
                  <a:tcPr/>
                </a:tc>
                <a:tc>
                  <a:txBody>
                    <a:bodyPr/>
                    <a:lstStyle/>
                    <a:p>
                      <a:pPr algn="ctr"/>
                      <a:r>
                        <a:rPr lang="en-US" sz="1400" dirty="0" smtClean="0"/>
                        <a:t>83 %</a:t>
                      </a:r>
                      <a:endParaRPr lang="en-US" sz="1400" dirty="0"/>
                    </a:p>
                  </a:txBody>
                  <a:tcPr/>
                </a:tc>
              </a:tr>
            </a:tbl>
          </a:graphicData>
        </a:graphic>
      </p:graphicFrame>
      <p:sp>
        <p:nvSpPr>
          <p:cNvPr id="6" name="Textfeld 5"/>
          <p:cNvSpPr txBox="1"/>
          <p:nvPr/>
        </p:nvSpPr>
        <p:spPr>
          <a:xfrm>
            <a:off x="1905000" y="3249394"/>
            <a:ext cx="1042850" cy="646331"/>
          </a:xfrm>
          <a:prstGeom prst="rect">
            <a:avLst/>
          </a:prstGeom>
          <a:solidFill>
            <a:schemeClr val="accent2">
              <a:lumMod val="40000"/>
              <a:lumOff val="60000"/>
            </a:schemeClr>
          </a:solidFill>
          <a:ln>
            <a:solidFill>
              <a:srgbClr val="C00000"/>
            </a:solidFill>
          </a:ln>
        </p:spPr>
        <p:txBody>
          <a:bodyPr wrap="none" rtlCol="0">
            <a:spAutoFit/>
          </a:bodyPr>
          <a:lstStyle/>
          <a:p>
            <a:r>
              <a:rPr lang="en-US" dirty="0" smtClean="0"/>
              <a:t>59.5 </a:t>
            </a:r>
            <a:r>
              <a:rPr lang="en-US" dirty="0" err="1" smtClean="0"/>
              <a:t>keV</a:t>
            </a:r>
            <a:r>
              <a:rPr lang="en-US" dirty="0" smtClean="0"/>
              <a:t> </a:t>
            </a:r>
          </a:p>
          <a:p>
            <a:r>
              <a:rPr lang="en-US" dirty="0" smtClean="0"/>
              <a:t>117 ADC</a:t>
            </a:r>
            <a:endParaRPr lang="de-DE" dirty="0"/>
          </a:p>
        </p:txBody>
      </p:sp>
      <p:sp>
        <p:nvSpPr>
          <p:cNvPr id="7" name="Textfeld 6"/>
          <p:cNvSpPr txBox="1"/>
          <p:nvPr/>
        </p:nvSpPr>
        <p:spPr>
          <a:xfrm>
            <a:off x="2947850" y="2710934"/>
            <a:ext cx="1115049" cy="369332"/>
          </a:xfrm>
          <a:prstGeom prst="rect">
            <a:avLst/>
          </a:prstGeom>
          <a:noFill/>
        </p:spPr>
        <p:txBody>
          <a:bodyPr wrap="none" rtlCol="0">
            <a:spAutoFit/>
          </a:bodyPr>
          <a:lstStyle/>
          <a:p>
            <a:r>
              <a:rPr lang="en-US" dirty="0">
                <a:solidFill>
                  <a:schemeClr val="dk1"/>
                </a:solidFill>
                <a:sym typeface="Symbol"/>
              </a:rPr>
              <a:t>0 </a:t>
            </a:r>
            <a:r>
              <a:rPr lang="en-US" dirty="0" err="1">
                <a:solidFill>
                  <a:schemeClr val="dk1"/>
                </a:solidFill>
                <a:sym typeface="Symbol"/>
              </a:rPr>
              <a:t>n</a:t>
            </a:r>
            <a:r>
              <a:rPr lang="en-US" baseline="-25000" dirty="0" err="1">
                <a:solidFill>
                  <a:schemeClr val="dk1"/>
                </a:solidFill>
                <a:sym typeface="Symbol"/>
              </a:rPr>
              <a:t>eq</a:t>
            </a:r>
            <a:r>
              <a:rPr lang="en-US" dirty="0">
                <a:solidFill>
                  <a:schemeClr val="dk1"/>
                </a:solidFill>
                <a:sym typeface="Symbol"/>
              </a:rPr>
              <a:t>/cm</a:t>
            </a:r>
            <a:r>
              <a:rPr lang="en-US" baseline="30000" dirty="0">
                <a:solidFill>
                  <a:schemeClr val="dk1"/>
                </a:solidFill>
                <a:sym typeface="Symbol"/>
              </a:rPr>
              <a:t>2 </a:t>
            </a:r>
            <a:endParaRPr lang="en-US" b="0" dirty="0" smtClean="0">
              <a:solidFill>
                <a:schemeClr val="tx1"/>
              </a:solidFill>
              <a:latin typeface="Arial" pitchFamily="34" charset="0"/>
              <a:cs typeface="Arial" pitchFamily="34" charset="0"/>
            </a:endParaRPr>
          </a:p>
        </p:txBody>
      </p:sp>
      <p:sp>
        <p:nvSpPr>
          <p:cNvPr id="14"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15" name="Gerade Verbindung 14"/>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15</a:t>
            </a:fld>
            <a:endParaRPr lang="de-DE" dirty="0"/>
          </a:p>
        </p:txBody>
      </p:sp>
      <p:sp>
        <p:nvSpPr>
          <p:cNvPr id="19" name="Textfeld 18"/>
          <p:cNvSpPr txBox="1"/>
          <p:nvPr/>
        </p:nvSpPr>
        <p:spPr>
          <a:xfrm>
            <a:off x="6650500" y="3866356"/>
            <a:ext cx="1731500" cy="369332"/>
          </a:xfrm>
          <a:prstGeom prst="rect">
            <a:avLst/>
          </a:prstGeom>
          <a:solidFill>
            <a:schemeClr val="accent2">
              <a:lumMod val="40000"/>
              <a:lumOff val="60000"/>
            </a:schemeClr>
          </a:solidFill>
          <a:ln>
            <a:solidFill>
              <a:schemeClr val="accent2">
                <a:lumMod val="50000"/>
              </a:schemeClr>
            </a:solidFill>
          </a:ln>
        </p:spPr>
        <p:txBody>
          <a:bodyPr wrap="none" rtlCol="0">
            <a:spAutoFit/>
          </a:bodyPr>
          <a:lstStyle/>
          <a:p>
            <a:r>
              <a:rPr lang="en-US" dirty="0" smtClean="0"/>
              <a:t>S/N for MIP &gt; 20</a:t>
            </a:r>
            <a:endParaRPr lang="de-DE" dirty="0"/>
          </a:p>
        </p:txBody>
      </p:sp>
    </p:spTree>
    <p:extLst>
      <p:ext uri="{BB962C8B-B14F-4D97-AF65-F5344CB8AC3E}">
        <p14:creationId xmlns:p14="http://schemas.microsoft.com/office/powerpoint/2010/main" val="3908239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7" name="Gerade Verbindung 6"/>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16</a:t>
            </a:fld>
            <a:endParaRPr lang="de-DE" dirty="0"/>
          </a:p>
        </p:txBody>
      </p:sp>
      <p:cxnSp>
        <p:nvCxnSpPr>
          <p:cNvPr id="11" name="Gerade Verbindung 10"/>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Cooling </a:t>
            </a:r>
            <a:endParaRPr lang="en-US" sz="2400" b="1" dirty="0">
              <a:solidFill>
                <a:schemeClr val="accent1">
                  <a:lumMod val="75000"/>
                </a:schemeClr>
              </a:solidFill>
            </a:endParaRPr>
          </a:p>
        </p:txBody>
      </p:sp>
      <p:grpSp>
        <p:nvGrpSpPr>
          <p:cNvPr id="13" name="Group 22"/>
          <p:cNvGrpSpPr>
            <a:grpSpLocks noChangeAspect="1"/>
          </p:cNvGrpSpPr>
          <p:nvPr/>
        </p:nvGrpSpPr>
        <p:grpSpPr>
          <a:xfrm>
            <a:off x="241554" y="933097"/>
            <a:ext cx="2503952" cy="3430900"/>
            <a:chOff x="178470" y="1528939"/>
            <a:chExt cx="3232242" cy="4428799"/>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70" y="1896009"/>
              <a:ext cx="3232242" cy="345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ight Arrow 27"/>
            <p:cNvSpPr/>
            <p:nvPr/>
          </p:nvSpPr>
          <p:spPr bwMode="auto">
            <a:xfrm rot="16200000">
              <a:off x="1221350" y="1348428"/>
              <a:ext cx="928747" cy="1289770"/>
            </a:xfrm>
            <a:prstGeom prst="rightArrow">
              <a:avLst/>
            </a:prstGeom>
            <a:solidFill>
              <a:srgbClr val="FF0000"/>
            </a:solidFill>
            <a:ln>
              <a:noFill/>
            </a:ln>
            <a:effectLst/>
            <a:extLst/>
          </p:spPr>
          <p:txBody>
            <a:bodyPr rtlCol="0" anchor="ctr">
              <a:spAutoFit/>
            </a:bodyPr>
            <a:lstStyle/>
            <a:p>
              <a:pPr algn="ctr"/>
              <a:endParaRPr lang="de-DE" dirty="0">
                <a:solidFill>
                  <a:srgbClr val="00599D"/>
                </a:solidFill>
                <a:latin typeface="Calibri" panose="020F0502020204030204" pitchFamily="34" charset="0"/>
                <a:cs typeface="Calibri" panose="020F0502020204030204" pitchFamily="34" charset="0"/>
              </a:endParaRPr>
            </a:p>
          </p:txBody>
        </p:sp>
        <p:sp>
          <p:nvSpPr>
            <p:cNvPr id="16" name="Right Arrow 28"/>
            <p:cNvSpPr/>
            <p:nvPr/>
          </p:nvSpPr>
          <p:spPr bwMode="auto">
            <a:xfrm rot="5400000">
              <a:off x="1255275" y="4848479"/>
              <a:ext cx="928747" cy="1289771"/>
            </a:xfrm>
            <a:prstGeom prst="rightArrow">
              <a:avLst/>
            </a:prstGeom>
            <a:solidFill>
              <a:srgbClr val="FF0000"/>
            </a:solidFill>
            <a:ln>
              <a:noFill/>
            </a:ln>
            <a:effectLst/>
            <a:extLst/>
          </p:spPr>
          <p:txBody>
            <a:bodyPr rtlCol="0" anchor="ctr">
              <a:spAutoFit/>
            </a:bodyPr>
            <a:lstStyle/>
            <a:p>
              <a:pPr algn="ctr"/>
              <a:endParaRPr lang="de-DE" dirty="0">
                <a:solidFill>
                  <a:srgbClr val="00599D"/>
                </a:solidFill>
                <a:latin typeface="Calibri" panose="020F0502020204030204" pitchFamily="34" charset="0"/>
                <a:cs typeface="Calibri" panose="020F0502020204030204" pitchFamily="34" charset="0"/>
              </a:endParaRPr>
            </a:p>
          </p:txBody>
        </p:sp>
      </p:grpSp>
      <p:sp>
        <p:nvSpPr>
          <p:cNvPr id="17" name="TextBox 29"/>
          <p:cNvSpPr txBox="1"/>
          <p:nvPr/>
        </p:nvSpPr>
        <p:spPr>
          <a:xfrm>
            <a:off x="968595" y="588948"/>
            <a:ext cx="1049867" cy="369332"/>
          </a:xfrm>
          <a:prstGeom prst="rect">
            <a:avLst/>
          </a:prstGeom>
          <a:noFill/>
        </p:spPr>
        <p:txBody>
          <a:bodyPr wrap="square" rtlCol="0">
            <a:spAutoFit/>
          </a:bodyPr>
          <a:lstStyle/>
          <a:p>
            <a:pPr algn="l"/>
            <a:r>
              <a:rPr lang="en-US" dirty="0" smtClean="0">
                <a:latin typeface="+mn-lt"/>
              </a:rPr>
              <a:t>20 kW</a:t>
            </a:r>
            <a:endParaRPr lang="de-DE" dirty="0" smtClean="0">
              <a:latin typeface="+mn-lt"/>
            </a:endParaRPr>
          </a:p>
        </p:txBody>
      </p:sp>
      <p:sp>
        <p:nvSpPr>
          <p:cNvPr id="18" name="TextBox 30"/>
          <p:cNvSpPr txBox="1"/>
          <p:nvPr/>
        </p:nvSpPr>
        <p:spPr>
          <a:xfrm>
            <a:off x="968596" y="4410318"/>
            <a:ext cx="1049867" cy="369332"/>
          </a:xfrm>
          <a:prstGeom prst="rect">
            <a:avLst/>
          </a:prstGeom>
          <a:noFill/>
        </p:spPr>
        <p:txBody>
          <a:bodyPr wrap="square" rtlCol="0">
            <a:spAutoFit/>
          </a:bodyPr>
          <a:lstStyle/>
          <a:p>
            <a:pPr algn="l"/>
            <a:r>
              <a:rPr lang="en-US" dirty="0" smtClean="0">
                <a:latin typeface="+mn-lt"/>
              </a:rPr>
              <a:t>20 kW</a:t>
            </a:r>
            <a:endParaRPr lang="de-DE" dirty="0" smtClean="0">
              <a:latin typeface="+mn-lt"/>
            </a:endParaRPr>
          </a:p>
        </p:txBody>
      </p:sp>
      <p:sp>
        <p:nvSpPr>
          <p:cNvPr id="19" name="TextBox 31"/>
          <p:cNvSpPr txBox="1"/>
          <p:nvPr/>
        </p:nvSpPr>
        <p:spPr>
          <a:xfrm>
            <a:off x="3433321" y="892266"/>
            <a:ext cx="5415683" cy="1477328"/>
          </a:xfrm>
          <a:prstGeom prst="rect">
            <a:avLst/>
          </a:prstGeom>
          <a:noFill/>
        </p:spPr>
        <p:txBody>
          <a:bodyPr wrap="square" rtlCol="0">
            <a:spAutoFit/>
          </a:bodyPr>
          <a:lstStyle/>
          <a:p>
            <a:pPr marL="342900" indent="-342900" algn="l">
              <a:buFont typeface="Arial" panose="020B0604020202020204" pitchFamily="34" charset="0"/>
              <a:buChar char="•"/>
            </a:pPr>
            <a:r>
              <a:rPr lang="en-US" dirty="0" smtClean="0"/>
              <a:t>STS read-out electronics dissipates ca. 40 kW </a:t>
            </a:r>
          </a:p>
          <a:p>
            <a:pPr marL="342900" indent="-342900" algn="l">
              <a:buFont typeface="Arial" panose="020B0604020202020204" pitchFamily="34" charset="0"/>
              <a:buChar char="•"/>
            </a:pPr>
            <a:r>
              <a:rPr lang="en-US" dirty="0" smtClean="0"/>
              <a:t>cooling with bi-phase CO2: </a:t>
            </a:r>
            <a:endParaRPr lang="en-US" dirty="0"/>
          </a:p>
          <a:p>
            <a:pPr marL="800100" lvl="1" indent="-342900">
              <a:buFont typeface="Symbol" panose="05050102010706020507" pitchFamily="18" charset="2"/>
              <a:buChar char="-"/>
            </a:pPr>
            <a:r>
              <a:rPr lang="en-US" dirty="0" smtClean="0"/>
              <a:t>high efficiency at small spatial requirement</a:t>
            </a:r>
          </a:p>
          <a:p>
            <a:pPr marL="342900" indent="-342900" algn="l">
              <a:buFont typeface="Arial" panose="020B0604020202020204" pitchFamily="34" charset="0"/>
              <a:buChar char="•"/>
            </a:pPr>
            <a:r>
              <a:rPr lang="en-US" dirty="0" smtClean="0"/>
              <a:t>standard for tracker upgrades at LHC</a:t>
            </a:r>
          </a:p>
          <a:p>
            <a:pPr marL="342900" indent="-342900">
              <a:buFont typeface="Arial" panose="020B0604020202020204" pitchFamily="34" charset="0"/>
              <a:buChar char="•"/>
            </a:pPr>
            <a:r>
              <a:rPr lang="en-US" dirty="0"/>
              <a:t>cooperation of GSI with </a:t>
            </a:r>
            <a:r>
              <a:rPr lang="en-US" dirty="0" smtClean="0"/>
              <a:t>CERN: TRACI-XL</a:t>
            </a:r>
            <a:endParaRPr lang="en-US" dirty="0"/>
          </a:p>
        </p:txBody>
      </p:sp>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7725" y="2568398"/>
            <a:ext cx="3058373" cy="3070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33"/>
          <p:cNvSpPr/>
          <p:nvPr/>
        </p:nvSpPr>
        <p:spPr>
          <a:xfrm>
            <a:off x="519198" y="4891458"/>
            <a:ext cx="2779149" cy="646331"/>
          </a:xfrm>
          <a:prstGeom prst="rect">
            <a:avLst/>
          </a:prstGeom>
        </p:spPr>
        <p:txBody>
          <a:bodyPr wrap="square">
            <a:spAutoFit/>
          </a:bodyPr>
          <a:lstStyle/>
          <a:p>
            <a:pPr algn="r"/>
            <a:r>
              <a:rPr lang="de-DE" b="1" dirty="0" smtClean="0"/>
              <a:t>TRACI-XL:</a:t>
            </a:r>
            <a:endParaRPr lang="de-DE" b="1" dirty="0"/>
          </a:p>
          <a:p>
            <a:pPr algn="r"/>
            <a:r>
              <a:rPr lang="de-DE" sz="1800" b="1" dirty="0" smtClean="0">
                <a:latin typeface="+mn-lt"/>
              </a:rPr>
              <a:t>1 kW </a:t>
            </a:r>
            <a:r>
              <a:rPr lang="de-DE" sz="1800" b="1" dirty="0" err="1" smtClean="0">
                <a:latin typeface="+mn-lt"/>
              </a:rPr>
              <a:t>test</a:t>
            </a:r>
            <a:r>
              <a:rPr lang="de-DE" sz="1800" b="1" dirty="0" smtClean="0">
                <a:latin typeface="+mn-lt"/>
              </a:rPr>
              <a:t> </a:t>
            </a:r>
            <a:r>
              <a:rPr lang="de-DE" sz="1800" b="1" dirty="0" err="1" smtClean="0">
                <a:latin typeface="+mn-lt"/>
              </a:rPr>
              <a:t>cooling</a:t>
            </a:r>
            <a:r>
              <a:rPr lang="de-DE" sz="1800" b="1" dirty="0" smtClean="0">
                <a:latin typeface="+mn-lt"/>
              </a:rPr>
              <a:t> </a:t>
            </a:r>
            <a:r>
              <a:rPr lang="de-DE" sz="1800" b="1" dirty="0" err="1" smtClean="0">
                <a:latin typeface="+mn-lt"/>
              </a:rPr>
              <a:t>system</a:t>
            </a:r>
            <a:endParaRPr lang="de-DE" sz="1800" b="1" dirty="0">
              <a:latin typeface="+mn-lt"/>
            </a:endParaRPr>
          </a:p>
        </p:txBody>
      </p:sp>
      <p:sp>
        <p:nvSpPr>
          <p:cNvPr id="22" name="TextBox 34"/>
          <p:cNvSpPr txBox="1"/>
          <p:nvPr/>
        </p:nvSpPr>
        <p:spPr>
          <a:xfrm>
            <a:off x="5109032" y="5149844"/>
            <a:ext cx="4020457" cy="369332"/>
          </a:xfrm>
          <a:prstGeom prst="rect">
            <a:avLst/>
          </a:prstGeom>
          <a:noFill/>
        </p:spPr>
        <p:txBody>
          <a:bodyPr wrap="square" rtlCol="0">
            <a:spAutoFit/>
          </a:bodyPr>
          <a:lstStyle/>
          <a:p>
            <a:pPr algn="r"/>
            <a:r>
              <a:rPr lang="en-US" sz="1800" b="1" dirty="0" smtClean="0">
                <a:latin typeface="+mn-lt"/>
              </a:rPr>
              <a:t>“2-phase accumulator controlled loop”</a:t>
            </a:r>
            <a:endParaRPr lang="de-DE" sz="1800" b="1" dirty="0" smtClean="0">
              <a:latin typeface="+mn-lt"/>
            </a:endParaRPr>
          </a:p>
        </p:txBody>
      </p:sp>
      <p:pic>
        <p:nvPicPr>
          <p:cNvPr id="23" name="Picture 552"/>
          <p:cNvPicPr>
            <a:picLocks noChangeAspect="1" noChangeArrowheads="1"/>
          </p:cNvPicPr>
          <p:nvPr/>
        </p:nvPicPr>
        <p:blipFill rotWithShape="1">
          <a:blip r:embed="rId5">
            <a:extLst>
              <a:ext uri="{28A0092B-C50C-407E-A947-70E740481C1C}">
                <a14:useLocalDpi xmlns:a14="http://schemas.microsoft.com/office/drawing/2010/main" val="0"/>
              </a:ext>
            </a:extLst>
          </a:blip>
          <a:srcRect l="46590" r="9082" b="18369"/>
          <a:stretch/>
        </p:blipFill>
        <p:spPr bwMode="auto">
          <a:xfrm>
            <a:off x="5865450" y="2750366"/>
            <a:ext cx="2997077" cy="23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
          <p:cNvSpPr>
            <a:spLocks noChangeArrowheads="1"/>
          </p:cNvSpPr>
          <p:nvPr/>
        </p:nvSpPr>
        <p:spPr bwMode="auto">
          <a:xfrm>
            <a:off x="152400" y="58674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0"/>
              </a:spcBef>
              <a:defRPr/>
            </a:pPr>
            <a:r>
              <a:rPr lang="en-US" dirty="0" smtClean="0">
                <a:effectLst>
                  <a:outerShdw blurRad="38100" dist="38100" dir="2700000" algn="tl">
                    <a:srgbClr val="C0C0C0"/>
                  </a:outerShdw>
                </a:effectLst>
                <a:latin typeface="Calibri" pitchFamily="34" charset="0"/>
                <a:cs typeface="Calibri" pitchFamily="34" charset="0"/>
              </a:rPr>
              <a:t>EU-FP7 CRISP– </a:t>
            </a:r>
            <a:r>
              <a:rPr lang="en-US" i="1" dirty="0">
                <a:effectLst>
                  <a:outerShdw blurRad="38100" dist="38100" dir="2700000" algn="tl">
                    <a:srgbClr val="C0C0C0"/>
                  </a:outerShdw>
                </a:effectLst>
                <a:latin typeface="Calibri" pitchFamily="34" charset="0"/>
                <a:cs typeface="Calibri" pitchFamily="34" charset="0"/>
              </a:rPr>
              <a:t>W</a:t>
            </a:r>
            <a:r>
              <a:rPr lang="en-US" i="1" dirty="0" smtClean="0">
                <a:effectLst>
                  <a:outerShdw blurRad="38100" dist="38100" dir="2700000" algn="tl">
                    <a:srgbClr val="C0C0C0"/>
                  </a:outerShdw>
                </a:effectLst>
                <a:latin typeface="Calibri" pitchFamily="34" charset="0"/>
                <a:cs typeface="Calibri" pitchFamily="34" charset="0"/>
              </a:rPr>
              <a:t>ork </a:t>
            </a:r>
            <a:r>
              <a:rPr lang="en-US" i="1" dirty="0">
                <a:effectLst>
                  <a:outerShdw blurRad="38100" dist="38100" dir="2700000" algn="tl">
                    <a:srgbClr val="C0C0C0"/>
                  </a:outerShdw>
                </a:effectLst>
                <a:latin typeface="Calibri" pitchFamily="34" charset="0"/>
                <a:cs typeface="Calibri" pitchFamily="34" charset="0"/>
              </a:rPr>
              <a:t>P</a:t>
            </a:r>
            <a:r>
              <a:rPr lang="en-US" i="1" dirty="0" smtClean="0">
                <a:effectLst>
                  <a:outerShdw blurRad="38100" dist="38100" dir="2700000" algn="tl">
                    <a:srgbClr val="C0C0C0"/>
                  </a:outerShdw>
                </a:effectLst>
                <a:latin typeface="Calibri" pitchFamily="34" charset="0"/>
                <a:cs typeface="Calibri" pitchFamily="34" charset="0"/>
              </a:rPr>
              <a:t>ackage CO</a:t>
            </a:r>
            <a:r>
              <a:rPr lang="en-US" i="1" baseline="-25000" dirty="0" smtClean="0">
                <a:effectLst>
                  <a:outerShdw blurRad="38100" dist="38100" dir="2700000" algn="tl">
                    <a:srgbClr val="C0C0C0"/>
                  </a:outerShdw>
                </a:effectLst>
                <a:latin typeface="Calibri" pitchFamily="34" charset="0"/>
                <a:cs typeface="Calibri" pitchFamily="34" charset="0"/>
              </a:rPr>
              <a:t>2</a:t>
            </a:r>
            <a:r>
              <a:rPr lang="en-US" i="1" dirty="0" smtClean="0">
                <a:effectLst>
                  <a:outerShdw blurRad="38100" dist="38100" dir="2700000" algn="tl">
                    <a:srgbClr val="C0C0C0"/>
                  </a:outerShdw>
                </a:effectLst>
                <a:latin typeface="Calibri" pitchFamily="34" charset="0"/>
                <a:cs typeface="Calibri" pitchFamily="34" charset="0"/>
              </a:rPr>
              <a:t> cooling</a:t>
            </a:r>
            <a:endParaRPr lang="en-US" sz="1400" i="1" dirty="0">
              <a:effectLst>
                <a:outerShdw blurRad="38100" dist="38100" dir="2700000" algn="tl">
                  <a:srgbClr val="C0C0C0"/>
                </a:outerShdw>
              </a:effectLst>
              <a:latin typeface="Calibri" pitchFamily="34" charset="0"/>
              <a:cs typeface="Calibri" pitchFamily="34" charset="0"/>
            </a:endParaRPr>
          </a:p>
        </p:txBody>
      </p:sp>
      <p:sp>
        <p:nvSpPr>
          <p:cNvPr id="25" name="Rectangle 8"/>
          <p:cNvSpPr/>
          <p:nvPr/>
        </p:nvSpPr>
        <p:spPr>
          <a:xfrm>
            <a:off x="152400" y="6172200"/>
            <a:ext cx="9129489" cy="338554"/>
          </a:xfrm>
          <a:prstGeom prst="rect">
            <a:avLst/>
          </a:prstGeom>
        </p:spPr>
        <p:txBody>
          <a:bodyPr wrap="square">
            <a:spAutoFit/>
          </a:bodyPr>
          <a:lstStyle/>
          <a:p>
            <a:pPr algn="ctr"/>
            <a:r>
              <a:rPr lang="de-DE" sz="1600" dirty="0" smtClean="0"/>
              <a:t>http</a:t>
            </a:r>
            <a:r>
              <a:rPr lang="de-DE" sz="1600" dirty="0"/>
              <a:t>://</a:t>
            </a:r>
            <a:r>
              <a:rPr lang="de-DE" sz="1600" dirty="0" smtClean="0"/>
              <a:t>www.crisp-fp7.eu/</a:t>
            </a:r>
            <a:endParaRPr lang="de-DE" sz="1600" dirty="0"/>
          </a:p>
        </p:txBody>
      </p:sp>
    </p:spTree>
    <p:extLst>
      <p:ext uri="{BB962C8B-B14F-4D97-AF65-F5344CB8AC3E}">
        <p14:creationId xmlns:p14="http://schemas.microsoft.com/office/powerpoint/2010/main" val="2245289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7" name="Gerade Verbindung 6"/>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17</a:t>
            </a:fld>
            <a:endParaRPr lang="de-DE" dirty="0"/>
          </a:p>
        </p:txBody>
      </p:sp>
      <p:cxnSp>
        <p:nvCxnSpPr>
          <p:cNvPr id="11" name="Gerade Verbindung 10"/>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Cooling </a:t>
            </a:r>
            <a:r>
              <a:rPr lang="sk-SK" sz="2400" b="1" dirty="0" smtClean="0">
                <a:solidFill>
                  <a:schemeClr val="accent1">
                    <a:lumMod val="75000"/>
                  </a:schemeClr>
                </a:solidFill>
              </a:rPr>
              <a:t> infrastructure inside CBM building</a:t>
            </a:r>
            <a:endParaRPr lang="en-US" sz="2400" b="1" dirty="0">
              <a:solidFill>
                <a:schemeClr val="accent1">
                  <a:lumMod val="75000"/>
                </a:schemeClr>
              </a:solidFill>
            </a:endParaRPr>
          </a:p>
        </p:txBody>
      </p:sp>
      <p:grpSp>
        <p:nvGrpSpPr>
          <p:cNvPr id="13" name="Group 12"/>
          <p:cNvGrpSpPr/>
          <p:nvPr/>
        </p:nvGrpSpPr>
        <p:grpSpPr>
          <a:xfrm>
            <a:off x="370681" y="1640066"/>
            <a:ext cx="8343900" cy="4139356"/>
            <a:chOff x="-11274" y="1703392"/>
            <a:chExt cx="9155274" cy="4541874"/>
          </a:xfrm>
        </p:grpSpPr>
        <p:pic>
          <p:nvPicPr>
            <p:cNvPr id="14" name="Picture 2" descr="\\WinfileSvF\CBM$Root\jheuser\Eigene Dateien\work\CBM\EU-FP7-CRISP\Meetings\Annual-Meeting-2013\posters\views-CBM-cave\Cave SIS300  Cave4 15.03.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 y="1703392"/>
              <a:ext cx="9155274" cy="454187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8"/>
            <p:cNvSpPr txBox="1">
              <a:spLocks/>
            </p:cNvSpPr>
            <p:nvPr/>
          </p:nvSpPr>
          <p:spPr bwMode="auto">
            <a:xfrm>
              <a:off x="5105399" y="3581400"/>
              <a:ext cx="34290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7643" tIns="208822" rIns="417643" bIns="208822" numCol="1" anchor="t" anchorCtr="0" compatLnSpc="1">
              <a:prstTxWarp prst="textNoShape">
                <a:avLst/>
              </a:prstTxWarp>
            </a:bodyPr>
            <a:lstStyle>
              <a:lvl1pPr marL="1565275" indent="-1565275" algn="l" defTabSz="4175125" rtl="0" eaLnBrk="0" fontAlgn="base" hangingPunct="0">
                <a:spcBef>
                  <a:spcPct val="20000"/>
                </a:spcBef>
                <a:spcAft>
                  <a:spcPct val="0"/>
                </a:spcAft>
                <a:buFont typeface="Arial" charset="0"/>
                <a:buChar char="•"/>
                <a:defRPr sz="14600" kern="1200">
                  <a:solidFill>
                    <a:schemeClr val="tx1"/>
                  </a:solidFill>
                  <a:latin typeface="+mn-lt"/>
                  <a:ea typeface="+mn-ea"/>
                  <a:cs typeface="+mn-cs"/>
                </a:defRPr>
              </a:lvl1pPr>
              <a:lvl2pPr marL="3392488" indent="-1304925" algn="l" defTabSz="4175125" rtl="0" eaLnBrk="0" fontAlgn="base" hangingPunct="0">
                <a:spcBef>
                  <a:spcPct val="20000"/>
                </a:spcBef>
                <a:spcAft>
                  <a:spcPct val="0"/>
                </a:spcAft>
                <a:buFont typeface="Arial" charset="0"/>
                <a:buChar char="–"/>
                <a:defRPr sz="12800" kern="1200">
                  <a:solidFill>
                    <a:schemeClr val="tx1"/>
                  </a:solidFill>
                  <a:latin typeface="+mn-lt"/>
                  <a:ea typeface="+mn-ea"/>
                  <a:cs typeface="+mn-cs"/>
                </a:defRPr>
              </a:lvl2pPr>
              <a:lvl3pPr marL="5219700" indent="-1042988" algn="l" defTabSz="4175125" rtl="0" eaLnBrk="0" fontAlgn="base" hangingPunct="0">
                <a:spcBef>
                  <a:spcPct val="20000"/>
                </a:spcBef>
                <a:spcAft>
                  <a:spcPct val="0"/>
                </a:spcAft>
                <a:buFont typeface="Arial" charset="0"/>
                <a:buChar char="•"/>
                <a:defRPr sz="11000" kern="1200">
                  <a:solidFill>
                    <a:schemeClr val="tx1"/>
                  </a:solidFill>
                  <a:latin typeface="+mn-lt"/>
                  <a:ea typeface="+mn-ea"/>
                  <a:cs typeface="+mn-cs"/>
                </a:defRPr>
              </a:lvl3pPr>
              <a:lvl4pPr marL="7307263" indent="-1042988" algn="l" defTabSz="4175125" rtl="0" eaLnBrk="0" fontAlgn="base" hangingPunct="0">
                <a:spcBef>
                  <a:spcPct val="20000"/>
                </a:spcBef>
                <a:spcAft>
                  <a:spcPct val="0"/>
                </a:spcAft>
                <a:buFont typeface="Arial" charset="0"/>
                <a:buChar char="–"/>
                <a:defRPr sz="9100" kern="1200">
                  <a:solidFill>
                    <a:schemeClr val="tx1"/>
                  </a:solidFill>
                  <a:latin typeface="+mn-lt"/>
                  <a:ea typeface="+mn-ea"/>
                  <a:cs typeface="+mn-cs"/>
                </a:defRPr>
              </a:lvl4pPr>
              <a:lvl5pPr marL="9396413" indent="-1042988" algn="l" defTabSz="4175125" rtl="0" eaLnBrk="0" fontAlgn="base" hangingPunct="0">
                <a:spcBef>
                  <a:spcPct val="20000"/>
                </a:spcBef>
                <a:spcAft>
                  <a:spcPct val="0"/>
                </a:spcAft>
                <a:buFont typeface="Arial" charset="0"/>
                <a:buChar char="»"/>
                <a:defRPr sz="9100" kern="1200">
                  <a:solidFill>
                    <a:schemeClr val="tx1"/>
                  </a:solidFill>
                  <a:latin typeface="+mn-lt"/>
                  <a:ea typeface="+mn-ea"/>
                  <a:cs typeface="+mn-cs"/>
                </a:defRPr>
              </a:lvl5pPr>
              <a:lvl6pPr marL="11485184" indent="-1044108" algn="l" defTabSz="4176431" rtl="0" eaLnBrk="1" latinLnBrk="0" hangingPunct="1">
                <a:spcBef>
                  <a:spcPct val="20000"/>
                </a:spcBef>
                <a:buFont typeface="Arial" pitchFamily="34" charset="0"/>
                <a:buChar char="•"/>
                <a:defRPr sz="9100" kern="1200">
                  <a:solidFill>
                    <a:schemeClr val="tx1"/>
                  </a:solidFill>
                  <a:latin typeface="+mn-lt"/>
                  <a:ea typeface="+mn-ea"/>
                  <a:cs typeface="+mn-cs"/>
                </a:defRPr>
              </a:lvl6pPr>
              <a:lvl7pPr marL="13573399" indent="-1044108" algn="l" defTabSz="4176431" rtl="0" eaLnBrk="1" latinLnBrk="0" hangingPunct="1">
                <a:spcBef>
                  <a:spcPct val="20000"/>
                </a:spcBef>
                <a:buFont typeface="Arial" pitchFamily="34" charset="0"/>
                <a:buChar char="•"/>
                <a:defRPr sz="9100" kern="1200">
                  <a:solidFill>
                    <a:schemeClr val="tx1"/>
                  </a:solidFill>
                  <a:latin typeface="+mn-lt"/>
                  <a:ea typeface="+mn-ea"/>
                  <a:cs typeface="+mn-cs"/>
                </a:defRPr>
              </a:lvl7pPr>
              <a:lvl8pPr marL="15661615" indent="-1044108" algn="l" defTabSz="4176431" rtl="0" eaLnBrk="1" latinLnBrk="0" hangingPunct="1">
                <a:spcBef>
                  <a:spcPct val="20000"/>
                </a:spcBef>
                <a:buFont typeface="Arial" pitchFamily="34" charset="0"/>
                <a:buChar char="•"/>
                <a:defRPr sz="9100" kern="1200">
                  <a:solidFill>
                    <a:schemeClr val="tx1"/>
                  </a:solidFill>
                  <a:latin typeface="+mn-lt"/>
                  <a:ea typeface="+mn-ea"/>
                  <a:cs typeface="+mn-cs"/>
                </a:defRPr>
              </a:lvl8pPr>
              <a:lvl9pPr marL="17749830" indent="-1044108" algn="l" defTabSz="4176431" rtl="0" eaLnBrk="1" latinLnBrk="0" hangingPunct="1">
                <a:spcBef>
                  <a:spcPct val="20000"/>
                </a:spcBef>
                <a:buFont typeface="Arial" pitchFamily="34" charset="0"/>
                <a:buChar char="•"/>
                <a:defRPr sz="9100" kern="1200">
                  <a:solidFill>
                    <a:schemeClr val="tx1"/>
                  </a:solidFill>
                  <a:latin typeface="+mn-lt"/>
                  <a:ea typeface="+mn-ea"/>
                  <a:cs typeface="+mn-cs"/>
                </a:defRPr>
              </a:lvl9pPr>
            </a:lstStyle>
            <a:p>
              <a:pPr marL="0" indent="0" algn="ctr">
                <a:buFont typeface="Arial" charset="0"/>
                <a:buNone/>
              </a:pPr>
              <a:r>
                <a:rPr lang="en-US" sz="2000" b="1" dirty="0" smtClean="0">
                  <a:solidFill>
                    <a:prstClr val="white"/>
                  </a:solidFill>
                  <a:latin typeface="+mj-lt"/>
                </a:rPr>
                <a:t>CBM experiment</a:t>
              </a:r>
              <a:endParaRPr lang="pl-PL" sz="2000" b="1" dirty="0" smtClean="0">
                <a:solidFill>
                  <a:prstClr val="white"/>
                </a:solidFill>
                <a:latin typeface="+mj-lt"/>
              </a:endParaRPr>
            </a:p>
          </p:txBody>
        </p:sp>
        <p:sp>
          <p:nvSpPr>
            <p:cNvPr id="16" name="Content Placeholder 18"/>
            <p:cNvSpPr txBox="1">
              <a:spLocks/>
            </p:cNvSpPr>
            <p:nvPr/>
          </p:nvSpPr>
          <p:spPr bwMode="auto">
            <a:xfrm>
              <a:off x="4953000" y="4038600"/>
              <a:ext cx="2246313" cy="59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7643" tIns="208822" rIns="417643" bIns="208822" numCol="1" anchor="t" anchorCtr="0" compatLnSpc="1">
              <a:prstTxWarp prst="textNoShape">
                <a:avLst/>
              </a:prstTxWarp>
            </a:bodyPr>
            <a:lstStyle>
              <a:lvl1pPr marL="1565275" indent="-1565275" algn="l" defTabSz="4175125" rtl="0" eaLnBrk="0" fontAlgn="base" hangingPunct="0">
                <a:spcBef>
                  <a:spcPct val="20000"/>
                </a:spcBef>
                <a:spcAft>
                  <a:spcPct val="0"/>
                </a:spcAft>
                <a:buFont typeface="Arial" charset="0"/>
                <a:buChar char="•"/>
                <a:defRPr sz="14600" kern="1200">
                  <a:solidFill>
                    <a:schemeClr val="tx1"/>
                  </a:solidFill>
                  <a:latin typeface="+mn-lt"/>
                  <a:ea typeface="+mn-ea"/>
                  <a:cs typeface="+mn-cs"/>
                </a:defRPr>
              </a:lvl1pPr>
              <a:lvl2pPr marL="3392488" indent="-1304925" algn="l" defTabSz="4175125" rtl="0" eaLnBrk="0" fontAlgn="base" hangingPunct="0">
                <a:spcBef>
                  <a:spcPct val="20000"/>
                </a:spcBef>
                <a:spcAft>
                  <a:spcPct val="0"/>
                </a:spcAft>
                <a:buFont typeface="Arial" charset="0"/>
                <a:buChar char="–"/>
                <a:defRPr sz="12800" kern="1200">
                  <a:solidFill>
                    <a:schemeClr val="tx1"/>
                  </a:solidFill>
                  <a:latin typeface="+mn-lt"/>
                  <a:ea typeface="+mn-ea"/>
                  <a:cs typeface="+mn-cs"/>
                </a:defRPr>
              </a:lvl2pPr>
              <a:lvl3pPr marL="5219700" indent="-1042988" algn="l" defTabSz="4175125" rtl="0" eaLnBrk="0" fontAlgn="base" hangingPunct="0">
                <a:spcBef>
                  <a:spcPct val="20000"/>
                </a:spcBef>
                <a:spcAft>
                  <a:spcPct val="0"/>
                </a:spcAft>
                <a:buFont typeface="Arial" charset="0"/>
                <a:buChar char="•"/>
                <a:defRPr sz="11000" kern="1200">
                  <a:solidFill>
                    <a:schemeClr val="tx1"/>
                  </a:solidFill>
                  <a:latin typeface="+mn-lt"/>
                  <a:ea typeface="+mn-ea"/>
                  <a:cs typeface="+mn-cs"/>
                </a:defRPr>
              </a:lvl3pPr>
              <a:lvl4pPr marL="7307263" indent="-1042988" algn="l" defTabSz="4175125" rtl="0" eaLnBrk="0" fontAlgn="base" hangingPunct="0">
                <a:spcBef>
                  <a:spcPct val="20000"/>
                </a:spcBef>
                <a:spcAft>
                  <a:spcPct val="0"/>
                </a:spcAft>
                <a:buFont typeface="Arial" charset="0"/>
                <a:buChar char="–"/>
                <a:defRPr sz="9100" kern="1200">
                  <a:solidFill>
                    <a:schemeClr val="tx1"/>
                  </a:solidFill>
                  <a:latin typeface="+mn-lt"/>
                  <a:ea typeface="+mn-ea"/>
                  <a:cs typeface="+mn-cs"/>
                </a:defRPr>
              </a:lvl4pPr>
              <a:lvl5pPr marL="9396413" indent="-1042988" algn="l" defTabSz="4175125" rtl="0" eaLnBrk="0" fontAlgn="base" hangingPunct="0">
                <a:spcBef>
                  <a:spcPct val="20000"/>
                </a:spcBef>
                <a:spcAft>
                  <a:spcPct val="0"/>
                </a:spcAft>
                <a:buFont typeface="Arial" charset="0"/>
                <a:buChar char="»"/>
                <a:defRPr sz="9100" kern="1200">
                  <a:solidFill>
                    <a:schemeClr val="tx1"/>
                  </a:solidFill>
                  <a:latin typeface="+mn-lt"/>
                  <a:ea typeface="+mn-ea"/>
                  <a:cs typeface="+mn-cs"/>
                </a:defRPr>
              </a:lvl5pPr>
              <a:lvl6pPr marL="11485184" indent="-1044108" algn="l" defTabSz="4176431" rtl="0" eaLnBrk="1" latinLnBrk="0" hangingPunct="1">
                <a:spcBef>
                  <a:spcPct val="20000"/>
                </a:spcBef>
                <a:buFont typeface="Arial" pitchFamily="34" charset="0"/>
                <a:buChar char="•"/>
                <a:defRPr sz="9100" kern="1200">
                  <a:solidFill>
                    <a:schemeClr val="tx1"/>
                  </a:solidFill>
                  <a:latin typeface="+mn-lt"/>
                  <a:ea typeface="+mn-ea"/>
                  <a:cs typeface="+mn-cs"/>
                </a:defRPr>
              </a:lvl6pPr>
              <a:lvl7pPr marL="13573399" indent="-1044108" algn="l" defTabSz="4176431" rtl="0" eaLnBrk="1" latinLnBrk="0" hangingPunct="1">
                <a:spcBef>
                  <a:spcPct val="20000"/>
                </a:spcBef>
                <a:buFont typeface="Arial" pitchFamily="34" charset="0"/>
                <a:buChar char="•"/>
                <a:defRPr sz="9100" kern="1200">
                  <a:solidFill>
                    <a:schemeClr val="tx1"/>
                  </a:solidFill>
                  <a:latin typeface="+mn-lt"/>
                  <a:ea typeface="+mn-ea"/>
                  <a:cs typeface="+mn-cs"/>
                </a:defRPr>
              </a:lvl7pPr>
              <a:lvl8pPr marL="15661615" indent="-1044108" algn="l" defTabSz="4176431" rtl="0" eaLnBrk="1" latinLnBrk="0" hangingPunct="1">
                <a:spcBef>
                  <a:spcPct val="20000"/>
                </a:spcBef>
                <a:buFont typeface="Arial" pitchFamily="34" charset="0"/>
                <a:buChar char="•"/>
                <a:defRPr sz="9100" kern="1200">
                  <a:solidFill>
                    <a:schemeClr val="tx1"/>
                  </a:solidFill>
                  <a:latin typeface="+mn-lt"/>
                  <a:ea typeface="+mn-ea"/>
                  <a:cs typeface="+mn-cs"/>
                </a:defRPr>
              </a:lvl8pPr>
              <a:lvl9pPr marL="17749830" indent="-1044108" algn="l" defTabSz="4176431" rtl="0" eaLnBrk="1" latinLnBrk="0" hangingPunct="1">
                <a:spcBef>
                  <a:spcPct val="20000"/>
                </a:spcBef>
                <a:buFont typeface="Arial" pitchFamily="34" charset="0"/>
                <a:buChar char="•"/>
                <a:defRPr sz="9100" kern="1200">
                  <a:solidFill>
                    <a:schemeClr val="tx1"/>
                  </a:solidFill>
                  <a:latin typeface="+mn-lt"/>
                  <a:ea typeface="+mn-ea"/>
                  <a:cs typeface="+mn-cs"/>
                </a:defRPr>
              </a:lvl9pPr>
            </a:lstStyle>
            <a:p>
              <a:pPr marL="0" indent="0" algn="ctr">
                <a:buFont typeface="Arial" charset="0"/>
                <a:buNone/>
              </a:pPr>
              <a:r>
                <a:rPr lang="en-US" sz="1800" b="1" dirty="0" smtClean="0">
                  <a:solidFill>
                    <a:prstClr val="white"/>
                  </a:solidFill>
                  <a:latin typeface="+mj-lt"/>
                </a:rPr>
                <a:t>STS</a:t>
              </a:r>
              <a:endParaRPr lang="pl-PL" sz="1800" b="1" dirty="0" smtClean="0">
                <a:solidFill>
                  <a:prstClr val="white"/>
                </a:solidFill>
                <a:latin typeface="+mj-lt"/>
              </a:endParaRPr>
            </a:p>
          </p:txBody>
        </p:sp>
        <p:sp>
          <p:nvSpPr>
            <p:cNvPr id="17" name="Text Box 29"/>
            <p:cNvSpPr txBox="1">
              <a:spLocks noChangeArrowheads="1"/>
            </p:cNvSpPr>
            <p:nvPr/>
          </p:nvSpPr>
          <p:spPr bwMode="auto">
            <a:xfrm>
              <a:off x="6629400" y="1828800"/>
              <a:ext cx="2334197" cy="1181969"/>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auto">
                <a:spcBef>
                  <a:spcPct val="50000"/>
                </a:spcBef>
                <a:spcAft>
                  <a:spcPts val="0"/>
                </a:spcAft>
              </a:pPr>
              <a:r>
                <a:rPr lang="en-US" sz="1600" b="1" dirty="0" smtClean="0">
                  <a:solidFill>
                    <a:prstClr val="white"/>
                  </a:solidFill>
                  <a:cs typeface="Arial" pitchFamily="34" charset="0"/>
                </a:rPr>
                <a:t>Underground hall:</a:t>
              </a:r>
              <a:br>
                <a:rPr lang="en-US" sz="1600" b="1" dirty="0" smtClean="0">
                  <a:solidFill>
                    <a:prstClr val="white"/>
                  </a:solidFill>
                  <a:cs typeface="Arial" pitchFamily="34" charset="0"/>
                </a:rPr>
              </a:br>
              <a:r>
                <a:rPr lang="en-US" sz="1600" b="1" dirty="0" smtClean="0">
                  <a:solidFill>
                    <a:prstClr val="white"/>
                  </a:solidFill>
                  <a:cs typeface="Arial" pitchFamily="34" charset="0"/>
                </a:rPr>
                <a:t>Length</a:t>
              </a:r>
              <a:r>
                <a:rPr lang="en-US" sz="1600" b="1" dirty="0">
                  <a:solidFill>
                    <a:prstClr val="white"/>
                  </a:solidFill>
                  <a:cs typeface="Arial" pitchFamily="34" charset="0"/>
                </a:rPr>
                <a:t>: 	37 </a:t>
              </a:r>
              <a:r>
                <a:rPr lang="en-US" sz="1600" b="1" dirty="0" smtClean="0">
                  <a:solidFill>
                    <a:prstClr val="white"/>
                  </a:solidFill>
                  <a:cs typeface="Arial" pitchFamily="34" charset="0"/>
                </a:rPr>
                <a:t>m</a:t>
              </a:r>
              <a:br>
                <a:rPr lang="en-US" sz="1600" b="1" dirty="0" smtClean="0">
                  <a:solidFill>
                    <a:prstClr val="white"/>
                  </a:solidFill>
                  <a:cs typeface="Arial" pitchFamily="34" charset="0"/>
                </a:rPr>
              </a:br>
              <a:r>
                <a:rPr lang="en-US" sz="1600" b="1" dirty="0" smtClean="0">
                  <a:solidFill>
                    <a:prstClr val="white"/>
                  </a:solidFill>
                  <a:cs typeface="Arial" pitchFamily="34" charset="0"/>
                </a:rPr>
                <a:t>Width</a:t>
              </a:r>
              <a:r>
                <a:rPr lang="en-US" sz="1600" b="1" dirty="0">
                  <a:solidFill>
                    <a:prstClr val="white"/>
                  </a:solidFill>
                  <a:cs typeface="Arial" pitchFamily="34" charset="0"/>
                </a:rPr>
                <a:t>: 	</a:t>
              </a:r>
              <a:r>
                <a:rPr lang="en-US" sz="1600" b="1" dirty="0" smtClean="0">
                  <a:solidFill>
                    <a:prstClr val="white"/>
                  </a:solidFill>
                  <a:cs typeface="Arial" pitchFamily="34" charset="0"/>
                </a:rPr>
                <a:t>22 </a:t>
              </a:r>
              <a:r>
                <a:rPr lang="en-US" sz="1600" b="1" dirty="0">
                  <a:solidFill>
                    <a:prstClr val="white"/>
                  </a:solidFill>
                  <a:cs typeface="Arial" pitchFamily="34" charset="0"/>
                </a:rPr>
                <a:t>m </a:t>
              </a:r>
              <a:br>
                <a:rPr lang="en-US" sz="1600" b="1" dirty="0">
                  <a:solidFill>
                    <a:prstClr val="white"/>
                  </a:solidFill>
                  <a:cs typeface="Arial" pitchFamily="34" charset="0"/>
                </a:rPr>
              </a:br>
              <a:r>
                <a:rPr lang="en-US" sz="1600" b="1" dirty="0">
                  <a:solidFill>
                    <a:prstClr val="white"/>
                  </a:solidFill>
                  <a:cs typeface="Arial" pitchFamily="34" charset="0"/>
                </a:rPr>
                <a:t>Height: 	17 m</a:t>
              </a:r>
              <a:endParaRPr lang="de-DE" sz="1600" b="1" dirty="0">
                <a:solidFill>
                  <a:prstClr val="white"/>
                </a:solidFill>
                <a:cs typeface="Arial" pitchFamily="34" charset="0"/>
              </a:endParaRPr>
            </a:p>
          </p:txBody>
        </p:sp>
        <p:sp>
          <p:nvSpPr>
            <p:cNvPr id="18" name="TextBox 17"/>
            <p:cNvSpPr txBox="1"/>
            <p:nvPr/>
          </p:nvSpPr>
          <p:spPr>
            <a:xfrm>
              <a:off x="2557130" y="3045664"/>
              <a:ext cx="762000" cy="709181"/>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cs typeface="Arial" pitchFamily="34" charset="0"/>
                </a:rPr>
                <a:t>CO</a:t>
              </a:r>
              <a:r>
                <a:rPr lang="en-US" sz="1800" baseline="-25000" dirty="0" smtClean="0">
                  <a:solidFill>
                    <a:prstClr val="white"/>
                  </a:solidFill>
                  <a:cs typeface="Arial" pitchFamily="34" charset="0"/>
                </a:rPr>
                <a:t>2</a:t>
              </a:r>
              <a:r>
                <a:rPr lang="en-US" sz="1800" dirty="0">
                  <a:solidFill>
                    <a:prstClr val="white"/>
                  </a:solidFill>
                  <a:cs typeface="Arial" pitchFamily="34" charset="0"/>
                </a:rPr>
                <a:t> </a:t>
              </a:r>
              <a:r>
                <a:rPr lang="en-US" sz="1800" dirty="0" smtClean="0">
                  <a:solidFill>
                    <a:prstClr val="white"/>
                  </a:solidFill>
                  <a:cs typeface="Arial" pitchFamily="34" charset="0"/>
                </a:rPr>
                <a:t>plant</a:t>
              </a:r>
              <a:endParaRPr lang="en-US" sz="1800" dirty="0">
                <a:solidFill>
                  <a:prstClr val="white"/>
                </a:solidFill>
                <a:cs typeface="Arial" pitchFamily="34" charset="0"/>
              </a:endParaRPr>
            </a:p>
          </p:txBody>
        </p:sp>
        <p:sp>
          <p:nvSpPr>
            <p:cNvPr id="19" name="TextBox 18"/>
            <p:cNvSpPr txBox="1"/>
            <p:nvPr/>
          </p:nvSpPr>
          <p:spPr>
            <a:xfrm>
              <a:off x="3762198" y="5828091"/>
              <a:ext cx="3098577" cy="405246"/>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cs typeface="Arial" pitchFamily="34" charset="0"/>
                </a:rPr>
                <a:t>pipe length ~ 70 m </a:t>
              </a:r>
              <a:endParaRPr lang="en-US" sz="1800" dirty="0">
                <a:solidFill>
                  <a:prstClr val="white"/>
                </a:solidFill>
                <a:cs typeface="Arial" pitchFamily="34" charset="0"/>
              </a:endParaRPr>
            </a:p>
          </p:txBody>
        </p:sp>
        <p:sp>
          <p:nvSpPr>
            <p:cNvPr id="20" name="TextBox 19"/>
            <p:cNvSpPr txBox="1"/>
            <p:nvPr/>
          </p:nvSpPr>
          <p:spPr>
            <a:xfrm>
              <a:off x="152400" y="2518136"/>
              <a:ext cx="1295400" cy="709181"/>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cs typeface="Arial" pitchFamily="34" charset="0"/>
                </a:rPr>
                <a:t>gas storage</a:t>
              </a:r>
              <a:endParaRPr lang="en-US" sz="1800" dirty="0">
                <a:solidFill>
                  <a:prstClr val="white"/>
                </a:solidFill>
                <a:cs typeface="Arial" pitchFamily="34" charset="0"/>
              </a:endParaRPr>
            </a:p>
          </p:txBody>
        </p:sp>
        <p:cxnSp>
          <p:nvCxnSpPr>
            <p:cNvPr id="21" name="Straight Connector 20"/>
            <p:cNvCxnSpPr/>
            <p:nvPr/>
          </p:nvCxnSpPr>
          <p:spPr>
            <a:xfrm>
              <a:off x="2438400" y="3410634"/>
              <a:ext cx="9906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29000" y="3416598"/>
              <a:ext cx="0" cy="222220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29000" y="5638800"/>
              <a:ext cx="914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38084" y="5442099"/>
              <a:ext cx="1834116"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943600" y="5105400"/>
              <a:ext cx="228600" cy="33669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338084" y="5470451"/>
              <a:ext cx="5316" cy="16834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957777" y="4945025"/>
              <a:ext cx="5316" cy="16834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828800" y="3217806"/>
              <a:ext cx="0" cy="570928"/>
            </a:xfrm>
            <a:prstGeom prst="straightConnector1">
              <a:avLst/>
            </a:prstGeom>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04800" y="3258234"/>
              <a:ext cx="1447800" cy="641640"/>
            </a:xfrm>
            <a:prstGeom prst="rect">
              <a:avLst/>
            </a:prstGeom>
            <a:noFill/>
          </p:spPr>
          <p:txBody>
            <a:bodyPr wrap="square" rtlCol="0">
              <a:spAutoFit/>
            </a:bodyPr>
            <a:lstStyle/>
            <a:p>
              <a:pPr algn="ctr" fontAlgn="auto">
                <a:spcBef>
                  <a:spcPts val="0"/>
                </a:spcBef>
                <a:spcAft>
                  <a:spcPts val="0"/>
                </a:spcAft>
              </a:pPr>
              <a:r>
                <a:rPr lang="en-US" sz="1600" dirty="0" smtClean="0">
                  <a:solidFill>
                    <a:prstClr val="white"/>
                  </a:solidFill>
                  <a:cs typeface="Arial" pitchFamily="34" charset="0"/>
                </a:rPr>
                <a:t>room height: </a:t>
              </a:r>
              <a:br>
                <a:rPr lang="en-US" sz="1600" dirty="0" smtClean="0">
                  <a:solidFill>
                    <a:prstClr val="white"/>
                  </a:solidFill>
                  <a:cs typeface="Arial" pitchFamily="34" charset="0"/>
                </a:rPr>
              </a:br>
              <a:r>
                <a:rPr lang="en-US" sz="1600" dirty="0" smtClean="0">
                  <a:solidFill>
                    <a:prstClr val="white"/>
                  </a:solidFill>
                  <a:cs typeface="Arial" pitchFamily="34" charset="0"/>
                </a:rPr>
                <a:t>~ 3.70 m</a:t>
              </a:r>
              <a:endParaRPr lang="en-US" sz="1600" dirty="0">
                <a:solidFill>
                  <a:prstClr val="white"/>
                </a:solidFill>
                <a:cs typeface="Arial" pitchFamily="34" charset="0"/>
              </a:endParaRPr>
            </a:p>
          </p:txBody>
        </p:sp>
      </p:grpSp>
      <p:sp>
        <p:nvSpPr>
          <p:cNvPr id="30" name="TextBox 29"/>
          <p:cNvSpPr txBox="1"/>
          <p:nvPr/>
        </p:nvSpPr>
        <p:spPr>
          <a:xfrm>
            <a:off x="370681" y="4258914"/>
            <a:ext cx="2193975"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cs typeface="Arial" pitchFamily="34" charset="0"/>
              </a:rPr>
              <a:t>accelerator tunnel</a:t>
            </a:r>
            <a:endParaRPr lang="en-US" sz="1800" dirty="0">
              <a:solidFill>
                <a:prstClr val="white"/>
              </a:solidFill>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7" name="Gerade Verbindung 6"/>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18</a:t>
            </a:fld>
            <a:endParaRPr lang="de-DE" dirty="0"/>
          </a:p>
        </p:txBody>
      </p:sp>
      <p:cxnSp>
        <p:nvCxnSpPr>
          <p:cNvPr id="11" name="Gerade Verbindung 10"/>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7338" y="76200"/>
            <a:ext cx="8605837" cy="490538"/>
          </a:xfrm>
        </p:spPr>
        <p:txBody>
          <a:bodyPr>
            <a:noAutofit/>
          </a:bodyPr>
          <a:lstStyle/>
          <a:p>
            <a:r>
              <a:rPr lang="sk-SK" sz="2400" b="1" dirty="0" smtClean="0">
                <a:solidFill>
                  <a:schemeClr val="accent1">
                    <a:lumMod val="75000"/>
                  </a:schemeClr>
                </a:solidFill>
              </a:rPr>
              <a:t>STS Technical Design Report</a:t>
            </a:r>
            <a:endParaRPr lang="en-US" sz="2400" b="1" dirty="0">
              <a:solidFill>
                <a:schemeClr val="accent1">
                  <a:lumMod val="75000"/>
                </a:schemeClr>
              </a:solidFill>
            </a:endParaRPr>
          </a:p>
        </p:txBody>
      </p:sp>
      <p:sp>
        <p:nvSpPr>
          <p:cNvPr id="13" name="TextBox 12"/>
          <p:cNvSpPr txBox="1"/>
          <p:nvPr/>
        </p:nvSpPr>
        <p:spPr>
          <a:xfrm>
            <a:off x="142844" y="1000108"/>
            <a:ext cx="4434787" cy="4778231"/>
          </a:xfrm>
          <a:prstGeom prst="rect">
            <a:avLst/>
          </a:prstGeom>
          <a:noFill/>
        </p:spPr>
        <p:txBody>
          <a:bodyPr wrap="square" rtlCol="0">
            <a:spAutoFit/>
          </a:bodyPr>
          <a:lstStyle/>
          <a:p>
            <a:pPr algn="l"/>
            <a:r>
              <a:rPr lang="en-US" sz="2000" dirty="0" smtClean="0"/>
              <a:t>Approved</a:t>
            </a:r>
            <a:r>
              <a:rPr lang="sk-SK" sz="2000" dirty="0" smtClean="0"/>
              <a:t> by FAIR </a:t>
            </a:r>
            <a:r>
              <a:rPr lang="en-US" sz="2000" dirty="0" smtClean="0"/>
              <a:t>in Summer 2013</a:t>
            </a:r>
          </a:p>
          <a:p>
            <a:pPr algn="l"/>
            <a:endParaRPr lang="en-US" sz="1050" dirty="0"/>
          </a:p>
          <a:p>
            <a:pPr marL="177800" algn="l"/>
            <a:r>
              <a:rPr lang="en-US" sz="1800" b="1" dirty="0" smtClean="0"/>
              <a:t>Content:</a:t>
            </a:r>
          </a:p>
          <a:p>
            <a:pPr marL="341313" indent="-163513" algn="l">
              <a:buFont typeface="Arial" pitchFamily="34" charset="0"/>
              <a:buChar char="•"/>
            </a:pPr>
            <a:r>
              <a:rPr lang="en-US" sz="1800" dirty="0" smtClean="0"/>
              <a:t>CBM experiment</a:t>
            </a:r>
          </a:p>
          <a:p>
            <a:pPr marL="341313" indent="-163513" algn="l">
              <a:buFont typeface="Arial" pitchFamily="34" charset="0"/>
              <a:buChar char="•"/>
            </a:pPr>
            <a:r>
              <a:rPr lang="en-US" sz="1800" dirty="0" smtClean="0"/>
              <a:t>Silicon Tracking System</a:t>
            </a:r>
          </a:p>
          <a:p>
            <a:pPr marL="568325" lvl="1" indent="-222250" algn="l">
              <a:buFont typeface="Arial" pitchFamily="34" charset="0"/>
              <a:buChar char="–"/>
            </a:pPr>
            <a:r>
              <a:rPr lang="en-US" sz="1600" i="1" dirty="0" smtClean="0"/>
              <a:t>constraints</a:t>
            </a:r>
          </a:p>
          <a:p>
            <a:pPr marL="568325" lvl="1" indent="-222250" algn="l">
              <a:buFont typeface="Arial" pitchFamily="34" charset="0"/>
              <a:buChar char="–"/>
            </a:pPr>
            <a:r>
              <a:rPr lang="en-US" sz="1600" i="1" dirty="0" smtClean="0"/>
              <a:t>concept</a:t>
            </a:r>
          </a:p>
          <a:p>
            <a:pPr marL="568325" lvl="1" indent="-222250" algn="l">
              <a:buFont typeface="Arial" pitchFamily="34" charset="0"/>
              <a:buChar char="–"/>
            </a:pPr>
            <a:r>
              <a:rPr lang="en-US" sz="1600" i="1" dirty="0"/>
              <a:t>l</a:t>
            </a:r>
            <a:r>
              <a:rPr lang="en-US" sz="1600" i="1" dirty="0" smtClean="0"/>
              <a:t>ayout</a:t>
            </a:r>
          </a:p>
          <a:p>
            <a:pPr marL="341313" indent="-163513" algn="l">
              <a:buFont typeface="Arial" pitchFamily="34" charset="0"/>
              <a:buChar char="•"/>
            </a:pPr>
            <a:r>
              <a:rPr lang="en-US" sz="1800" dirty="0" smtClean="0"/>
              <a:t>Physics performance</a:t>
            </a:r>
          </a:p>
          <a:p>
            <a:pPr marL="341313" indent="-163513" algn="l">
              <a:buFont typeface="Arial" pitchFamily="34" charset="0"/>
              <a:buChar char="•"/>
            </a:pPr>
            <a:r>
              <a:rPr lang="en-US" sz="1800" dirty="0"/>
              <a:t>Radiation </a:t>
            </a:r>
            <a:r>
              <a:rPr lang="en-US" sz="1800" dirty="0" smtClean="0"/>
              <a:t>environment</a:t>
            </a:r>
          </a:p>
          <a:p>
            <a:pPr marL="341313" indent="-163513" algn="l">
              <a:buFont typeface="Arial" pitchFamily="34" charset="0"/>
              <a:buChar char="•"/>
            </a:pPr>
            <a:r>
              <a:rPr lang="en-US" sz="1800" dirty="0" smtClean="0"/>
              <a:t>Development of components </a:t>
            </a:r>
          </a:p>
          <a:p>
            <a:pPr marL="573088" lvl="1" indent="-231775" algn="l">
              <a:buFont typeface="Arial" pitchFamily="34" charset="0"/>
              <a:buChar char="–"/>
            </a:pPr>
            <a:r>
              <a:rPr lang="en-US" sz="1600" i="1" dirty="0"/>
              <a:t>m</a:t>
            </a:r>
            <a:r>
              <a:rPr lang="en-US" sz="1600" i="1" dirty="0" smtClean="0"/>
              <a:t>icro-strip sensors</a:t>
            </a:r>
          </a:p>
          <a:p>
            <a:pPr marL="573088" lvl="1" indent="-231775" algn="l">
              <a:buFont typeface="Arial" pitchFamily="34" charset="0"/>
              <a:buChar char="–"/>
            </a:pPr>
            <a:r>
              <a:rPr lang="en-US" sz="1600" i="1" dirty="0"/>
              <a:t>r</a:t>
            </a:r>
            <a:r>
              <a:rPr lang="en-US" sz="1600" i="1" dirty="0" smtClean="0"/>
              <a:t>ead-out cables</a:t>
            </a:r>
          </a:p>
          <a:p>
            <a:pPr marL="573088" lvl="1" indent="-231775" algn="l">
              <a:buFont typeface="Arial" pitchFamily="34" charset="0"/>
              <a:buChar char="–"/>
            </a:pPr>
            <a:r>
              <a:rPr lang="en-US" sz="1600" i="1" dirty="0"/>
              <a:t>f</a:t>
            </a:r>
            <a:r>
              <a:rPr lang="en-US" sz="1600" i="1" dirty="0" smtClean="0"/>
              <a:t>ront-end electronics</a:t>
            </a:r>
          </a:p>
          <a:p>
            <a:pPr marL="573088" lvl="1" indent="-231775" algn="l">
              <a:buFont typeface="Arial" pitchFamily="34" charset="0"/>
              <a:buChar char="–"/>
            </a:pPr>
            <a:r>
              <a:rPr lang="en-US" sz="1600" i="1" dirty="0"/>
              <a:t>m</a:t>
            </a:r>
            <a:r>
              <a:rPr lang="en-US" sz="1600" i="1" dirty="0" smtClean="0"/>
              <a:t>odule, ladders  </a:t>
            </a:r>
          </a:p>
          <a:p>
            <a:pPr marL="341313" indent="-163513" algn="l">
              <a:buFont typeface="Arial" pitchFamily="34" charset="0"/>
              <a:buChar char="•"/>
            </a:pPr>
            <a:r>
              <a:rPr lang="en-US" sz="1800" dirty="0" smtClean="0"/>
              <a:t>Prototypes</a:t>
            </a:r>
          </a:p>
          <a:p>
            <a:pPr marL="341313" indent="-163513" algn="l">
              <a:buFont typeface="Arial" pitchFamily="34" charset="0"/>
              <a:buChar char="•"/>
            </a:pPr>
            <a:r>
              <a:rPr lang="en-US" sz="1800" dirty="0" smtClean="0"/>
              <a:t>System integration, maintenance </a:t>
            </a:r>
          </a:p>
          <a:p>
            <a:pPr marL="341313" indent="-163513" algn="l">
              <a:buFont typeface="Arial" pitchFamily="34" charset="0"/>
              <a:buChar char="•"/>
            </a:pPr>
            <a:r>
              <a:rPr lang="en-US" sz="1800" dirty="0" smtClean="0"/>
              <a:t>Project structure</a:t>
            </a:r>
          </a:p>
        </p:txBody>
      </p:sp>
      <p:pic>
        <p:nvPicPr>
          <p:cNvPr id="2" name="Picture 2" descr="http://www.fair-center.eu/typo3temp/pics/ad5d47346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03" y="1000108"/>
            <a:ext cx="3602590" cy="5086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feld 2"/>
          <p:cNvSpPr txBox="1"/>
          <p:nvPr/>
        </p:nvSpPr>
        <p:spPr>
          <a:xfrm rot="16200000">
            <a:off x="4922228" y="2117357"/>
            <a:ext cx="258404" cy="353943"/>
          </a:xfrm>
          <a:prstGeom prst="rect">
            <a:avLst/>
          </a:prstGeom>
          <a:noFill/>
        </p:spPr>
        <p:txBody>
          <a:bodyPr wrap="none" rtlCol="0">
            <a:spAutoFit/>
          </a:bodyPr>
          <a:lstStyle/>
          <a:p>
            <a:r>
              <a:rPr lang="en-US" sz="1700" dirty="0" smtClean="0">
                <a:solidFill>
                  <a:schemeClr val="bg1">
                    <a:lumMod val="85000"/>
                  </a:schemeClr>
                </a:solidFill>
              </a:rPr>
              <a:t>t</a:t>
            </a:r>
            <a:endParaRPr lang="de-DE" sz="17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7" name="Gerade Verbindung 6"/>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19</a:t>
            </a:fld>
            <a:endParaRPr lang="de-DE" dirty="0"/>
          </a:p>
        </p:txBody>
      </p:sp>
      <p:cxnSp>
        <p:nvCxnSpPr>
          <p:cNvPr id="11" name="Gerade Verbindung 10"/>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Timeline for the STS</a:t>
            </a:r>
            <a:endParaRPr lang="en-US" sz="2400" b="1" dirty="0">
              <a:solidFill>
                <a:schemeClr val="accent1">
                  <a:lumMod val="75000"/>
                </a:schemeClr>
              </a:solidFill>
            </a:endParaRPr>
          </a:p>
        </p:txBody>
      </p:sp>
      <p:sp>
        <p:nvSpPr>
          <p:cNvPr id="13" name="Rectangle 12"/>
          <p:cNvSpPr/>
          <p:nvPr/>
        </p:nvSpPr>
        <p:spPr>
          <a:xfrm>
            <a:off x="844098" y="1798418"/>
            <a:ext cx="7492315" cy="2369880"/>
          </a:xfrm>
          <a:prstGeom prst="rect">
            <a:avLst/>
          </a:prstGeom>
        </p:spPr>
        <p:txBody>
          <a:bodyPr wrap="square">
            <a:spAutoFit/>
          </a:bodyPr>
          <a:lstStyle/>
          <a:p>
            <a:pPr marL="400050" indent="-400050" algn="l"/>
            <a:r>
              <a:rPr lang="en-US" sz="2000" dirty="0" smtClean="0"/>
              <a:t>  I 	2014: R&amp;D</a:t>
            </a:r>
            <a:r>
              <a:rPr lang="en-US" sz="2000" dirty="0"/>
              <a:t>, prototyping and engineering </a:t>
            </a:r>
            <a:r>
              <a:rPr lang="en-US" sz="2000" dirty="0" smtClean="0"/>
              <a:t>design</a:t>
            </a:r>
            <a:r>
              <a:rPr lang="en-US" sz="2000" i="1" dirty="0" smtClean="0"/>
              <a:t/>
            </a:r>
            <a:br>
              <a:rPr lang="en-US" sz="2000" i="1" dirty="0" smtClean="0"/>
            </a:br>
            <a:endParaRPr lang="en-US" sz="1400" i="1" dirty="0"/>
          </a:p>
          <a:p>
            <a:pPr marL="400050" indent="-400050" algn="l"/>
            <a:r>
              <a:rPr lang="en-US" sz="2000" dirty="0" smtClean="0"/>
              <a:t> II 	2014 – 2017:  </a:t>
            </a:r>
            <a:r>
              <a:rPr lang="en-US" sz="2000" dirty="0"/>
              <a:t>Production </a:t>
            </a:r>
            <a:r>
              <a:rPr lang="en-US" sz="2000" dirty="0" smtClean="0"/>
              <a:t>phase </a:t>
            </a:r>
            <a:br>
              <a:rPr lang="en-US" sz="2000" dirty="0" smtClean="0"/>
            </a:br>
            <a:r>
              <a:rPr lang="en-US" sz="2000" i="1" dirty="0" smtClean="0"/>
              <a:t>- Pre-production </a:t>
            </a:r>
            <a:r>
              <a:rPr lang="en-US" sz="2000" i="1" dirty="0"/>
              <a:t>(</a:t>
            </a:r>
            <a:r>
              <a:rPr lang="en-US" sz="2000" i="1" dirty="0" smtClean="0"/>
              <a:t>2014 </a:t>
            </a:r>
            <a:r>
              <a:rPr lang="en-US" sz="2000" i="1" dirty="0"/>
              <a:t>- </a:t>
            </a:r>
            <a:r>
              <a:rPr lang="en-US" sz="2000" i="1" dirty="0" smtClean="0"/>
              <a:t>7/2015)</a:t>
            </a:r>
          </a:p>
          <a:p>
            <a:pPr marL="400050" indent="-400050" algn="l"/>
            <a:r>
              <a:rPr lang="en-US" sz="2000" i="1" dirty="0"/>
              <a:t>	</a:t>
            </a:r>
            <a:r>
              <a:rPr lang="en-US" sz="2000" i="1" dirty="0" smtClean="0"/>
              <a:t>- Production Readiness Review </a:t>
            </a:r>
            <a:r>
              <a:rPr lang="en-US" sz="2000" i="1" dirty="0"/>
              <a:t> </a:t>
            </a:r>
            <a:r>
              <a:rPr lang="en-US" sz="2000" i="1" dirty="0" smtClean="0"/>
              <a:t>mid 2015</a:t>
            </a:r>
          </a:p>
          <a:p>
            <a:pPr marL="400050" indent="-400050" algn="l"/>
            <a:r>
              <a:rPr lang="en-US" sz="2000" i="1" dirty="0"/>
              <a:t>	</a:t>
            </a:r>
            <a:r>
              <a:rPr lang="en-US" sz="2000" i="1" dirty="0" smtClean="0"/>
              <a:t>- Series production (2015 </a:t>
            </a:r>
            <a:r>
              <a:rPr lang="en-US" sz="2000" i="1" dirty="0"/>
              <a:t>- </a:t>
            </a:r>
            <a:r>
              <a:rPr lang="en-US" sz="2000" i="1" dirty="0" smtClean="0"/>
              <a:t>2017)</a:t>
            </a:r>
          </a:p>
          <a:p>
            <a:pPr marL="400050" indent="-400050" algn="l"/>
            <a:endParaRPr lang="en-US" sz="1400" i="1" dirty="0" smtClean="0"/>
          </a:p>
          <a:p>
            <a:pPr marL="400050" indent="-400050" algn="l"/>
            <a:r>
              <a:rPr lang="en-US" sz="2000" dirty="0" smtClean="0"/>
              <a:t>III  2018: </a:t>
            </a:r>
            <a:r>
              <a:rPr lang="en-US" sz="2000" dirty="0"/>
              <a:t>Installation, </a:t>
            </a:r>
            <a:r>
              <a:rPr lang="en-US" sz="2000" dirty="0" smtClean="0"/>
              <a:t>commissioning w/o beam, ...</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3"/>
            <a:ext cx="9353550" cy="701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hteck 20"/>
          <p:cNvSpPr/>
          <p:nvPr/>
        </p:nvSpPr>
        <p:spPr>
          <a:xfrm>
            <a:off x="1676400" y="0"/>
            <a:ext cx="61722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3" name="Gerade Verbindung 22"/>
          <p:cNvCxnSpPr/>
          <p:nvPr/>
        </p:nvCxnSpPr>
        <p:spPr>
          <a:xfrm>
            <a:off x="228600" y="609600"/>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2901177" y="147935"/>
            <a:ext cx="3339376" cy="461665"/>
          </a:xfrm>
          <a:prstGeom prst="rect">
            <a:avLst/>
          </a:prstGeom>
          <a:noFill/>
        </p:spPr>
        <p:txBody>
          <a:bodyPr wrap="none" rtlCol="0">
            <a:spAutoFit/>
          </a:bodyPr>
          <a:lstStyle/>
          <a:p>
            <a:r>
              <a:rPr lang="en-US" sz="2400" b="1" dirty="0" smtClean="0">
                <a:solidFill>
                  <a:schemeClr val="accent1">
                    <a:lumMod val="75000"/>
                  </a:schemeClr>
                </a:solidFill>
              </a:rPr>
              <a:t>CBM experimental setup</a:t>
            </a:r>
            <a:endParaRPr lang="de-DE" sz="2400" b="1" dirty="0">
              <a:solidFill>
                <a:schemeClr val="accent1">
                  <a:lumMod val="75000"/>
                </a:schemeClr>
              </a:solidFill>
            </a:endParaRPr>
          </a:p>
        </p:txBody>
      </p:sp>
      <p:sp>
        <p:nvSpPr>
          <p:cNvPr id="30" name="Foliennummernplatzhalter 29"/>
          <p:cNvSpPr>
            <a:spLocks noGrp="1"/>
          </p:cNvSpPr>
          <p:nvPr>
            <p:ph type="sldNum" sz="quarter" idx="12"/>
          </p:nvPr>
        </p:nvSpPr>
        <p:spPr>
          <a:xfrm>
            <a:off x="8763000" y="6477000"/>
            <a:ext cx="304800" cy="365125"/>
          </a:xfrm>
          <a:solidFill>
            <a:schemeClr val="bg1"/>
          </a:solidFill>
          <a:ln>
            <a:solidFill>
              <a:schemeClr val="bg1"/>
            </a:solidFill>
          </a:ln>
        </p:spPr>
        <p:txBody>
          <a:bodyPr/>
          <a:lstStyle/>
          <a:p>
            <a:fld id="{03D2FB0A-8A43-484D-B00D-D8535E04ECAC}" type="slidenum">
              <a:rPr lang="de-DE" smtClean="0"/>
              <a:pPr/>
              <a:t>2</a:t>
            </a:fld>
            <a:endParaRPr lang="de-DE" dirty="0"/>
          </a:p>
        </p:txBody>
      </p:sp>
    </p:spTree>
    <p:extLst>
      <p:ext uri="{BB962C8B-B14F-4D97-AF65-F5344CB8AC3E}">
        <p14:creationId xmlns:p14="http://schemas.microsoft.com/office/powerpoint/2010/main" val="2112398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7" name="Gerade Verbindung 6"/>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20</a:t>
            </a:fld>
            <a:endParaRPr lang="de-DE" dirty="0"/>
          </a:p>
        </p:txBody>
      </p:sp>
      <p:cxnSp>
        <p:nvCxnSpPr>
          <p:cNvPr id="11" name="Gerade Verbindung 10"/>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Thank you!</a:t>
            </a:r>
            <a:endParaRPr lang="en-US" sz="2400" b="1" dirty="0">
              <a:solidFill>
                <a:schemeClr val="accent1">
                  <a:lumMod val="75000"/>
                </a:schemeClr>
              </a:solidFill>
            </a:endParaRPr>
          </a:p>
        </p:txBody>
      </p:sp>
      <p:pic>
        <p:nvPicPr>
          <p:cNvPr id="3" name="Picture 2" descr="http://www.fair-center.eu/fileadmin/fair/webcam/webcam001/FAIRcam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79" y="764704"/>
            <a:ext cx="7392821" cy="55446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rade Verbindung mit Pfeil 4"/>
          <p:cNvCxnSpPr/>
          <p:nvPr/>
        </p:nvCxnSpPr>
        <p:spPr>
          <a:xfrm flipH="1">
            <a:off x="5868144" y="1340768"/>
            <a:ext cx="936104" cy="936104"/>
          </a:xfrm>
          <a:prstGeom prst="straightConnector1">
            <a:avLst/>
          </a:prstGeom>
          <a:ln w="8572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descr="http://www.fair-center.eu/typo3temp/pics/8eed0411a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896" y="693067"/>
            <a:ext cx="952500" cy="1295401"/>
          </a:xfrm>
          <a:prstGeom prst="rect">
            <a:avLst/>
          </a:prstGeom>
          <a:noFill/>
          <a:ln w="31750">
            <a:solidFill>
              <a:srgbClr val="0070C0"/>
            </a:solidFill>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87338" y="76200"/>
            <a:ext cx="8605837" cy="490538"/>
          </a:xfrm>
        </p:spPr>
        <p:txBody>
          <a:bodyPr>
            <a:noAutofit/>
          </a:bodyPr>
          <a:lstStyle/>
          <a:p>
            <a:r>
              <a:rPr lang="en-US" sz="2400" b="1" dirty="0">
                <a:solidFill>
                  <a:schemeClr val="accent1">
                    <a:lumMod val="75000"/>
                  </a:schemeClr>
                </a:solidFill>
              </a:rPr>
              <a:t>T</a:t>
            </a:r>
            <a:r>
              <a:rPr lang="en-US" sz="2400" b="1" dirty="0" smtClean="0">
                <a:solidFill>
                  <a:schemeClr val="accent1">
                    <a:lumMod val="75000"/>
                  </a:schemeClr>
                </a:solidFill>
              </a:rPr>
              <a:t>racking nuclear collisions at SIS-300 and at SIS-100</a:t>
            </a:r>
            <a:endParaRPr lang="en-US" sz="2400" b="1" dirty="0">
              <a:solidFill>
                <a:schemeClr val="accent1">
                  <a:lumMod val="75000"/>
                </a:schemeClr>
              </a:solidFill>
            </a:endParaRPr>
          </a:p>
        </p:txBody>
      </p:sp>
      <p:sp>
        <p:nvSpPr>
          <p:cNvPr id="8" name="Rectangle 6"/>
          <p:cNvSpPr/>
          <p:nvPr/>
        </p:nvSpPr>
        <p:spPr>
          <a:xfrm>
            <a:off x="321147" y="2981545"/>
            <a:ext cx="2433167" cy="369332"/>
          </a:xfrm>
          <a:prstGeom prst="rect">
            <a:avLst/>
          </a:prstGeom>
        </p:spPr>
        <p:txBody>
          <a:bodyPr wrap="none">
            <a:spAutoFit/>
          </a:bodyPr>
          <a:lstStyle/>
          <a:p>
            <a:r>
              <a:rPr lang="en-US" sz="1800" dirty="0"/>
              <a:t>central </a:t>
            </a:r>
            <a:r>
              <a:rPr lang="en-US" sz="1800" dirty="0" err="1"/>
              <a:t>Au+Au</a:t>
            </a:r>
            <a:r>
              <a:rPr lang="en-US" sz="1800" dirty="0"/>
              <a:t>, 25 </a:t>
            </a:r>
            <a:r>
              <a:rPr lang="en-US" sz="1800" dirty="0" err="1"/>
              <a:t>AGeV</a:t>
            </a:r>
            <a:endParaRPr lang="en-US" sz="1800" dirty="0"/>
          </a:p>
        </p:txBody>
      </p:sp>
      <p:sp>
        <p:nvSpPr>
          <p:cNvPr id="9" name="Rectangle 2"/>
          <p:cNvSpPr/>
          <p:nvPr/>
        </p:nvSpPr>
        <p:spPr>
          <a:xfrm>
            <a:off x="3370106" y="3141036"/>
            <a:ext cx="2316147" cy="369332"/>
          </a:xfrm>
          <a:prstGeom prst="rect">
            <a:avLst/>
          </a:prstGeom>
        </p:spPr>
        <p:txBody>
          <a:bodyPr wrap="none">
            <a:spAutoFit/>
          </a:bodyPr>
          <a:lstStyle/>
          <a:p>
            <a:r>
              <a:rPr lang="en-US" sz="1800" dirty="0" smtClean="0"/>
              <a:t>central </a:t>
            </a:r>
            <a:r>
              <a:rPr lang="en-US" sz="1800" dirty="0" err="1" smtClean="0"/>
              <a:t>Au+Au</a:t>
            </a:r>
            <a:r>
              <a:rPr lang="en-US" sz="1800" dirty="0" smtClean="0"/>
              <a:t>, 8 </a:t>
            </a:r>
            <a:r>
              <a:rPr lang="en-US" sz="1800" dirty="0" err="1" smtClean="0"/>
              <a:t>AGeV</a:t>
            </a:r>
            <a:endParaRPr lang="en-US" sz="1800" dirty="0"/>
          </a:p>
        </p:txBody>
      </p:sp>
      <p:sp>
        <p:nvSpPr>
          <p:cNvPr id="10" name="Rectangle 9"/>
          <p:cNvSpPr/>
          <p:nvPr/>
        </p:nvSpPr>
        <p:spPr>
          <a:xfrm>
            <a:off x="6754398" y="3344236"/>
            <a:ext cx="1334596" cy="369332"/>
          </a:xfrm>
          <a:prstGeom prst="rect">
            <a:avLst/>
          </a:prstGeom>
        </p:spPr>
        <p:txBody>
          <a:bodyPr wrap="none">
            <a:spAutoFit/>
          </a:bodyPr>
          <a:lstStyle/>
          <a:p>
            <a:r>
              <a:rPr lang="en-US" sz="1800" dirty="0" err="1" smtClean="0"/>
              <a:t>p+C</a:t>
            </a:r>
            <a:r>
              <a:rPr lang="en-US" sz="1800" dirty="0" smtClean="0"/>
              <a:t>, 30 </a:t>
            </a:r>
            <a:r>
              <a:rPr lang="en-US" sz="1800" dirty="0" err="1" smtClean="0"/>
              <a:t>GeV</a:t>
            </a:r>
            <a:endParaRPr lang="en-US" sz="1800" dirty="0"/>
          </a:p>
        </p:txBody>
      </p:sp>
      <p:sp>
        <p:nvSpPr>
          <p:cNvPr id="11" name="Rectangle 10"/>
          <p:cNvSpPr/>
          <p:nvPr/>
        </p:nvSpPr>
        <p:spPr>
          <a:xfrm>
            <a:off x="398155" y="3482568"/>
            <a:ext cx="2306785" cy="369332"/>
          </a:xfrm>
          <a:prstGeom prst="rect">
            <a:avLst/>
          </a:prstGeom>
        </p:spPr>
        <p:txBody>
          <a:bodyPr wrap="none">
            <a:spAutoFit/>
          </a:bodyPr>
          <a:lstStyle/>
          <a:p>
            <a:r>
              <a:rPr lang="en-US" sz="1800" dirty="0" smtClean="0"/>
              <a:t>~700 charged particles</a:t>
            </a:r>
            <a:endParaRPr lang="en-US" sz="1800" dirty="0"/>
          </a:p>
        </p:txBody>
      </p:sp>
      <p:sp>
        <p:nvSpPr>
          <p:cNvPr id="12" name="Rectangle 11"/>
          <p:cNvSpPr/>
          <p:nvPr/>
        </p:nvSpPr>
        <p:spPr>
          <a:xfrm>
            <a:off x="3361611" y="3547398"/>
            <a:ext cx="2306785" cy="369332"/>
          </a:xfrm>
          <a:prstGeom prst="rect">
            <a:avLst/>
          </a:prstGeom>
        </p:spPr>
        <p:txBody>
          <a:bodyPr wrap="none">
            <a:spAutoFit/>
          </a:bodyPr>
          <a:lstStyle/>
          <a:p>
            <a:r>
              <a:rPr lang="en-US" sz="1800" dirty="0" smtClean="0"/>
              <a:t>~350 charged particles</a:t>
            </a:r>
            <a:endParaRPr lang="en-US" sz="1800" dirty="0"/>
          </a:p>
        </p:txBody>
      </p:sp>
      <p:sp>
        <p:nvSpPr>
          <p:cNvPr id="13" name="Rectangle 12"/>
          <p:cNvSpPr/>
          <p:nvPr/>
        </p:nvSpPr>
        <p:spPr>
          <a:xfrm>
            <a:off x="6395347" y="3773486"/>
            <a:ext cx="2184444" cy="369332"/>
          </a:xfrm>
          <a:prstGeom prst="rect">
            <a:avLst/>
          </a:prstGeom>
        </p:spPr>
        <p:txBody>
          <a:bodyPr wrap="none">
            <a:spAutoFit/>
          </a:bodyPr>
          <a:lstStyle/>
          <a:p>
            <a:r>
              <a:rPr lang="en-US" sz="1800" dirty="0" smtClean="0"/>
              <a:t>few charged particles</a:t>
            </a:r>
            <a:endParaRPr lang="en-US" sz="1800" dirty="0"/>
          </a:p>
        </p:txBody>
      </p:sp>
      <p:sp>
        <p:nvSpPr>
          <p:cNvPr id="14" name="Rectangle 13"/>
          <p:cNvSpPr/>
          <p:nvPr/>
        </p:nvSpPr>
        <p:spPr>
          <a:xfrm>
            <a:off x="549526" y="4236213"/>
            <a:ext cx="4022474" cy="1754326"/>
          </a:xfrm>
          <a:prstGeom prst="rect">
            <a:avLst/>
          </a:prstGeom>
        </p:spPr>
        <p:txBody>
          <a:bodyPr wrap="square">
            <a:spAutoFit/>
          </a:bodyPr>
          <a:lstStyle/>
          <a:p>
            <a:pPr marL="285750" indent="-285750" algn="l" eaLnBrk="0" hangingPunct="0">
              <a:buFont typeface="Arial" panose="020B0604020202020204" pitchFamily="34" charset="0"/>
              <a:buChar char="•"/>
            </a:pPr>
            <a:r>
              <a:rPr lang="en-GB" sz="1800" b="1" dirty="0" smtClean="0"/>
              <a:t>CBM: high-rate experiment</a:t>
            </a:r>
            <a:r>
              <a:rPr lang="en-GB" sz="1800" dirty="0" smtClean="0"/>
              <a:t> </a:t>
            </a:r>
            <a:br>
              <a:rPr lang="en-GB" sz="1800" dirty="0" smtClean="0"/>
            </a:br>
            <a:r>
              <a:rPr lang="en-GB" sz="1800" dirty="0" smtClean="0"/>
              <a:t>10</a:t>
            </a:r>
            <a:r>
              <a:rPr lang="en-GB" sz="1800" baseline="30000" dirty="0" smtClean="0"/>
              <a:t>5 </a:t>
            </a:r>
            <a:r>
              <a:rPr lang="en-GB" sz="1800" dirty="0"/>
              <a:t>-10</a:t>
            </a:r>
            <a:r>
              <a:rPr lang="en-GB" sz="1800" baseline="30000" dirty="0"/>
              <a:t>7</a:t>
            </a:r>
            <a:r>
              <a:rPr lang="en-GB" sz="1800" dirty="0"/>
              <a:t> </a:t>
            </a:r>
            <a:r>
              <a:rPr lang="en-GB" sz="1800" dirty="0" smtClean="0"/>
              <a:t>interactions/sec</a:t>
            </a:r>
          </a:p>
          <a:p>
            <a:pPr marL="285750" indent="-285750" algn="l" eaLnBrk="0" hangingPunct="0">
              <a:buFont typeface="Arial" panose="020B0604020202020204" pitchFamily="34" charset="0"/>
              <a:buChar char="•"/>
            </a:pPr>
            <a:r>
              <a:rPr lang="en-GB" sz="1800" b="1" dirty="0" smtClean="0"/>
              <a:t>hit </a:t>
            </a:r>
            <a:r>
              <a:rPr lang="en-GB" sz="1800" b="1" dirty="0"/>
              <a:t>rates </a:t>
            </a:r>
            <a:r>
              <a:rPr lang="en-GB" sz="1800" b="1" dirty="0" smtClean="0"/>
              <a:t>3-20 MHz/cm</a:t>
            </a:r>
            <a:r>
              <a:rPr lang="en-GB" sz="1800" b="1" baseline="30000" dirty="0" smtClean="0"/>
              <a:t>2</a:t>
            </a:r>
            <a:r>
              <a:rPr lang="en-GB" sz="1800" baseline="30000" dirty="0" smtClean="0"/>
              <a:t> </a:t>
            </a:r>
            <a:endParaRPr lang="en-GB" sz="1800" dirty="0" smtClean="0"/>
          </a:p>
          <a:p>
            <a:pPr marL="627062" lvl="1" indent="-342900" algn="l" eaLnBrk="0" hangingPunct="0">
              <a:buFont typeface="Symbol" panose="05050102010706020507" pitchFamily="18" charset="2"/>
              <a:buChar char="-"/>
            </a:pPr>
            <a:r>
              <a:rPr lang="en-GB" sz="1800" dirty="0">
                <a:sym typeface="Wingdings" pitchFamily="2" charset="2"/>
              </a:rPr>
              <a:t>fast </a:t>
            </a:r>
            <a:r>
              <a:rPr lang="en-GB" sz="1800" dirty="0" smtClean="0">
                <a:sym typeface="Wingdings" pitchFamily="2" charset="2"/>
              </a:rPr>
              <a:t>free-streaming readout </a:t>
            </a:r>
          </a:p>
          <a:p>
            <a:pPr marL="569912" lvl="1" indent="-285750" algn="l" eaLnBrk="0" hangingPunct="0">
              <a:buFont typeface="Symbol" panose="05050102010706020507" pitchFamily="18" charset="2"/>
              <a:buChar char="-"/>
            </a:pPr>
            <a:r>
              <a:rPr lang="en-GB" sz="1800" dirty="0" smtClean="0">
                <a:sym typeface="Wingdings" pitchFamily="2" charset="2"/>
              </a:rPr>
              <a:t> online event selection</a:t>
            </a:r>
          </a:p>
          <a:p>
            <a:pPr marL="285750" lvl="1" indent="-285750" algn="l" eaLnBrk="0" hangingPunct="0">
              <a:buFont typeface="Arial" panose="020B0604020202020204" pitchFamily="34" charset="0"/>
              <a:buChar char="•"/>
            </a:pPr>
            <a:r>
              <a:rPr lang="en-GB" sz="1800" b="1" dirty="0" smtClean="0">
                <a:sym typeface="Wingdings" pitchFamily="2" charset="2"/>
              </a:rPr>
              <a:t>radiation </a:t>
            </a:r>
            <a:r>
              <a:rPr lang="en-GB" sz="1800" b="1" dirty="0">
                <a:sym typeface="Wingdings" pitchFamily="2" charset="2"/>
              </a:rPr>
              <a:t>hard sensors</a:t>
            </a:r>
            <a:r>
              <a:rPr lang="en-GB" sz="1800" dirty="0">
                <a:sym typeface="Wingdings" pitchFamily="2" charset="2"/>
              </a:rPr>
              <a:t>  </a:t>
            </a:r>
            <a:endParaRPr lang="en-GB" sz="1800" dirty="0"/>
          </a:p>
        </p:txBody>
      </p:sp>
      <p:sp>
        <p:nvSpPr>
          <p:cNvPr id="15" name="Rectangle 14"/>
          <p:cNvSpPr/>
          <p:nvPr/>
        </p:nvSpPr>
        <p:spPr>
          <a:xfrm>
            <a:off x="4814047" y="4236213"/>
            <a:ext cx="3832255" cy="1477328"/>
          </a:xfrm>
          <a:prstGeom prst="rect">
            <a:avLst/>
          </a:prstGeom>
        </p:spPr>
        <p:txBody>
          <a:bodyPr wrap="square">
            <a:spAutoFit/>
          </a:bodyPr>
          <a:lstStyle/>
          <a:p>
            <a:pPr marL="285750" indent="-285750" algn="l" eaLnBrk="0" hangingPunct="0">
              <a:buFont typeface="Arial" panose="020B0604020202020204" pitchFamily="34" charset="0"/>
              <a:buChar char="•"/>
            </a:pPr>
            <a:r>
              <a:rPr lang="en-GB" sz="1800" b="1" dirty="0" smtClean="0">
                <a:sym typeface="Wingdings" pitchFamily="2" charset="2"/>
              </a:rPr>
              <a:t>low mass</a:t>
            </a:r>
            <a:r>
              <a:rPr lang="en-GB" sz="1800" dirty="0" smtClean="0">
                <a:sym typeface="Wingdings" pitchFamily="2" charset="2"/>
              </a:rPr>
              <a:t> large-area detector </a:t>
            </a:r>
          </a:p>
          <a:p>
            <a:pPr marL="517525" lvl="1" indent="-233363" algn="l" eaLnBrk="0" hangingPunct="0">
              <a:buFont typeface="Arial" pitchFamily="34" charset="0"/>
              <a:buChar char="–"/>
            </a:pPr>
            <a:r>
              <a:rPr lang="en-GB" sz="1800" dirty="0" smtClean="0">
                <a:sym typeface="Wingdings" pitchFamily="2" charset="2"/>
              </a:rPr>
              <a:t>high-resolution momentum determination</a:t>
            </a:r>
          </a:p>
          <a:p>
            <a:pPr marL="517525" lvl="1" indent="-233363" algn="l" eaLnBrk="0" hangingPunct="0">
              <a:buFont typeface="Arial" pitchFamily="34" charset="0"/>
              <a:buChar char="–"/>
            </a:pPr>
            <a:r>
              <a:rPr lang="en-GB" sz="1800" dirty="0" smtClean="0">
                <a:sym typeface="Wingdings" pitchFamily="2" charset="2"/>
              </a:rPr>
              <a:t>track matching into MVD and RICH/MUCH</a:t>
            </a:r>
            <a:endParaRPr lang="en-GB" sz="1800" dirty="0">
              <a:sym typeface="Wingdings" pitchFamily="2" charset="2"/>
            </a:endParaRPr>
          </a:p>
        </p:txBody>
      </p:sp>
      <p:pic>
        <p:nvPicPr>
          <p:cNvPr id="16" name="Picture 2" descr="C:\Documents and Settings\jheuser\Desktop\UrQMD_12b_25AGeV-S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35" y="914400"/>
            <a:ext cx="2781579" cy="18984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8880" y="1104257"/>
            <a:ext cx="2781579" cy="18984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WinfileSvF\CBM$Root\jheuser\Eigene Dateien\work\CBM\talks\2013\DPG-March-2013\talk\events-STS\UrQMD_12b_pC30AGeV-ST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3373" y="1276093"/>
            <a:ext cx="2806825" cy="1947268"/>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20" name="Gerade Verbindung 19"/>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3</a:t>
            </a:fld>
            <a:endParaRPr lang="de-DE" dirty="0"/>
          </a:p>
        </p:txBody>
      </p:sp>
    </p:spTree>
    <p:extLst>
      <p:ext uri="{BB962C8B-B14F-4D97-AF65-F5344CB8AC3E}">
        <p14:creationId xmlns:p14="http://schemas.microsoft.com/office/powerpoint/2010/main" val="1787061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7" name="Gerade Verbindung 6"/>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4</a:t>
            </a:fld>
            <a:endParaRPr lang="de-DE" dirty="0"/>
          </a:p>
        </p:txBody>
      </p:sp>
      <p:cxnSp>
        <p:nvCxnSpPr>
          <p:cNvPr id="11" name="Gerade Verbindung 10"/>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STS design constraints</a:t>
            </a:r>
            <a:endParaRPr lang="en-US" sz="2400" b="1" dirty="0">
              <a:solidFill>
                <a:schemeClr val="accent1">
                  <a:lumMod val="75000"/>
                </a:schemeClr>
              </a:solidFill>
            </a:endParaRPr>
          </a:p>
        </p:txBody>
      </p:sp>
      <p:sp>
        <p:nvSpPr>
          <p:cNvPr id="13" name="TextBox 6"/>
          <p:cNvSpPr txBox="1"/>
          <p:nvPr/>
        </p:nvSpPr>
        <p:spPr>
          <a:xfrm>
            <a:off x="68581" y="914400"/>
            <a:ext cx="4579619" cy="4893647"/>
          </a:xfrm>
          <a:prstGeom prst="rect">
            <a:avLst/>
          </a:prstGeom>
          <a:noFill/>
        </p:spPr>
        <p:txBody>
          <a:bodyPr wrap="square" rtlCol="0">
            <a:spAutoFit/>
          </a:bodyPr>
          <a:lstStyle/>
          <a:p>
            <a:pPr marL="285750" indent="-285750" algn="l">
              <a:buSzPct val="140000"/>
              <a:buFont typeface="Arial" pitchFamily="34" charset="0"/>
              <a:buChar char="•"/>
            </a:pPr>
            <a:r>
              <a:rPr lang="en-US" sz="1800" b="1" dirty="0" smtClean="0">
                <a:latin typeface="+mj-lt"/>
              </a:rPr>
              <a:t>Coverage: </a:t>
            </a:r>
          </a:p>
          <a:p>
            <a:pPr marL="742950" lvl="1" indent="-285750" algn="l">
              <a:buSzPct val="100000"/>
              <a:buFont typeface="Arial Narrow" pitchFamily="34" charset="0"/>
              <a:buChar char="―"/>
            </a:pPr>
            <a:r>
              <a:rPr lang="en-US" sz="1800" dirty="0" err="1" smtClean="0">
                <a:latin typeface="+mj-lt"/>
              </a:rPr>
              <a:t>rapitidies</a:t>
            </a:r>
            <a:r>
              <a:rPr lang="en-US" sz="1800" dirty="0" smtClean="0">
                <a:latin typeface="+mj-lt"/>
              </a:rPr>
              <a:t> from center-of </a:t>
            </a:r>
            <a:r>
              <a:rPr lang="en-US" sz="1800" dirty="0">
                <a:latin typeface="+mj-lt"/>
              </a:rPr>
              <a:t>mass </a:t>
            </a:r>
            <a:r>
              <a:rPr lang="en-US" sz="1800" dirty="0" smtClean="0">
                <a:latin typeface="+mj-lt"/>
              </a:rPr>
              <a:t/>
            </a:r>
            <a:br>
              <a:rPr lang="en-US" sz="1800" dirty="0" smtClean="0">
                <a:latin typeface="+mj-lt"/>
              </a:rPr>
            </a:br>
            <a:r>
              <a:rPr lang="en-US" sz="1800" dirty="0" smtClean="0">
                <a:latin typeface="+mj-lt"/>
              </a:rPr>
              <a:t>to close </a:t>
            </a:r>
            <a:r>
              <a:rPr lang="en-US" sz="1800" dirty="0">
                <a:latin typeface="+mj-lt"/>
              </a:rPr>
              <a:t>to beam</a:t>
            </a:r>
          </a:p>
          <a:p>
            <a:pPr marL="742950" lvl="1" indent="-285750" algn="l">
              <a:buSzPct val="100000"/>
              <a:buFont typeface="Arial Narrow" pitchFamily="34" charset="0"/>
              <a:buChar char="―"/>
            </a:pPr>
            <a:r>
              <a:rPr lang="en-US" sz="1800" i="1" dirty="0" smtClean="0">
                <a:latin typeface="+mj-lt"/>
              </a:rPr>
              <a:t>aperture </a:t>
            </a:r>
            <a:r>
              <a:rPr lang="en-US" sz="1800" i="1" dirty="0">
                <a:latin typeface="+mj-lt"/>
              </a:rPr>
              <a:t>2.5° &lt; </a:t>
            </a:r>
            <a:r>
              <a:rPr lang="en-US" sz="1800" i="1" dirty="0">
                <a:latin typeface="+mj-lt"/>
                <a:sym typeface="Symbol"/>
              </a:rPr>
              <a:t> &lt; </a:t>
            </a:r>
            <a:r>
              <a:rPr lang="en-US" sz="1800" i="1" dirty="0">
                <a:latin typeface="+mj-lt"/>
              </a:rPr>
              <a:t>25</a:t>
            </a:r>
            <a:r>
              <a:rPr lang="en-US" sz="1800" i="1" dirty="0" smtClean="0">
                <a:latin typeface="+mj-lt"/>
              </a:rPr>
              <a:t>° </a:t>
            </a:r>
          </a:p>
          <a:p>
            <a:pPr marL="628650" lvl="1" indent="-171450" algn="l">
              <a:buSzPct val="140000"/>
              <a:buFont typeface="Arial" pitchFamily="34" charset="0"/>
              <a:buChar char="•"/>
            </a:pPr>
            <a:endParaRPr lang="en-US" sz="800" dirty="0" smtClean="0">
              <a:latin typeface="+mj-lt"/>
            </a:endParaRPr>
          </a:p>
          <a:p>
            <a:pPr marL="285750" indent="-285750" algn="l">
              <a:buSzPct val="140000"/>
              <a:buFont typeface="Arial" pitchFamily="34" charset="0"/>
              <a:buChar char="•"/>
            </a:pPr>
            <a:r>
              <a:rPr lang="en-US" sz="1800" b="1" dirty="0" smtClean="0">
                <a:latin typeface="+mj-lt"/>
              </a:rPr>
              <a:t>Momentum resolution </a:t>
            </a:r>
            <a:endParaRPr lang="en-US" sz="1800" b="1" dirty="0">
              <a:latin typeface="+mj-lt"/>
            </a:endParaRPr>
          </a:p>
          <a:p>
            <a:pPr marL="742950" lvl="1" indent="-285750" algn="l">
              <a:buSzPct val="140000"/>
              <a:buFont typeface="Arial Narrow" pitchFamily="34" charset="0"/>
              <a:buChar char="―"/>
            </a:pPr>
            <a:r>
              <a:rPr lang="el-GR" sz="1800" dirty="0" smtClean="0">
                <a:latin typeface="+mj-lt"/>
              </a:rPr>
              <a:t>δ</a:t>
            </a:r>
            <a:r>
              <a:rPr lang="en-US" sz="1800" dirty="0">
                <a:latin typeface="+mj-lt"/>
              </a:rPr>
              <a:t>p/p </a:t>
            </a:r>
            <a:r>
              <a:rPr lang="en-US" sz="1800" dirty="0">
                <a:latin typeface="+mj-lt"/>
                <a:sym typeface="Symbol"/>
              </a:rPr>
              <a:t> 1% </a:t>
            </a:r>
            <a:endParaRPr lang="en-US" sz="1800" dirty="0" smtClean="0">
              <a:latin typeface="+mj-lt"/>
              <a:sym typeface="Symbol"/>
            </a:endParaRPr>
          </a:p>
          <a:p>
            <a:pPr marL="742950" lvl="1" indent="-285750" algn="l">
              <a:buSzPct val="100000"/>
              <a:buFont typeface="Arial Narrow" pitchFamily="34" charset="0"/>
              <a:buChar char="―"/>
            </a:pPr>
            <a:r>
              <a:rPr lang="en-US" sz="1800" i="1" dirty="0" smtClean="0">
                <a:latin typeface="+mj-lt"/>
              </a:rPr>
              <a:t>field integral 1 Tm, 8 tracking stations</a:t>
            </a:r>
          </a:p>
          <a:p>
            <a:pPr marL="742950" lvl="1" indent="-285750" algn="l">
              <a:buSzPct val="100000"/>
              <a:buFont typeface="Arial Narrow" pitchFamily="34" charset="0"/>
              <a:buChar char="―"/>
            </a:pPr>
            <a:r>
              <a:rPr lang="en-US" sz="1800" i="1" dirty="0" smtClean="0">
                <a:latin typeface="+mj-lt"/>
              </a:rPr>
              <a:t>25 µm single-hit spatial resolution </a:t>
            </a:r>
          </a:p>
          <a:p>
            <a:pPr marL="742950" lvl="1" indent="-285750" algn="l">
              <a:buSzPct val="100000"/>
              <a:buFont typeface="Arial Narrow" pitchFamily="34" charset="0"/>
              <a:buChar char="―"/>
            </a:pPr>
            <a:r>
              <a:rPr lang="en-US" sz="1800" i="1" dirty="0" smtClean="0">
                <a:latin typeface="+mj-lt"/>
              </a:rPr>
              <a:t>material budget per station ~1% X</a:t>
            </a:r>
            <a:r>
              <a:rPr lang="en-US" sz="1800" i="1" baseline="-25000" dirty="0" smtClean="0">
                <a:latin typeface="+mj-lt"/>
              </a:rPr>
              <a:t>0</a:t>
            </a:r>
            <a:endParaRPr lang="en-US" sz="1800" i="1" baseline="-25000" dirty="0">
              <a:latin typeface="+mj-lt"/>
            </a:endParaRPr>
          </a:p>
          <a:p>
            <a:pPr marL="285750" indent="-285750" algn="l">
              <a:buSzPct val="140000"/>
              <a:buFont typeface="Arial" pitchFamily="34" charset="0"/>
              <a:buChar char="•"/>
            </a:pPr>
            <a:endParaRPr lang="en-US" sz="800" dirty="0" smtClean="0">
              <a:latin typeface="+mj-lt"/>
            </a:endParaRPr>
          </a:p>
          <a:p>
            <a:pPr marL="285750" lvl="1" indent="-285750" algn="l">
              <a:buSzPct val="140000"/>
              <a:buFont typeface="Arial" pitchFamily="34" charset="0"/>
              <a:buChar char="•"/>
            </a:pPr>
            <a:r>
              <a:rPr lang="en-US" sz="1800" b="1" dirty="0">
                <a:latin typeface="+mj-lt"/>
              </a:rPr>
              <a:t>N</a:t>
            </a:r>
            <a:r>
              <a:rPr lang="en-US" sz="1800" b="1" dirty="0" smtClean="0">
                <a:latin typeface="+mj-lt"/>
              </a:rPr>
              <a:t>o event </a:t>
            </a:r>
            <a:r>
              <a:rPr lang="en-US" sz="1800" b="1" dirty="0">
                <a:latin typeface="+mj-lt"/>
              </a:rPr>
              <a:t>pile-up</a:t>
            </a:r>
          </a:p>
          <a:p>
            <a:pPr marL="742950" lvl="1" indent="-285750" algn="l">
              <a:buSzPct val="100000"/>
              <a:buFont typeface="Arial Narrow" pitchFamily="34" charset="0"/>
              <a:buChar char="―"/>
            </a:pPr>
            <a:r>
              <a:rPr lang="en-US" sz="1800" i="1" dirty="0">
                <a:latin typeface="+mj-lt"/>
              </a:rPr>
              <a:t>10 MHz interaction </a:t>
            </a:r>
            <a:r>
              <a:rPr lang="en-US" sz="1800" i="1" dirty="0" smtClean="0">
                <a:latin typeface="+mj-lt"/>
              </a:rPr>
              <a:t>rates</a:t>
            </a:r>
          </a:p>
          <a:p>
            <a:pPr marL="742950" lvl="1" indent="-285750" algn="l">
              <a:buSzPct val="100000"/>
              <a:buFont typeface="Arial Narrow" pitchFamily="34" charset="0"/>
              <a:buChar char="―"/>
            </a:pPr>
            <a:r>
              <a:rPr lang="en-US" sz="1800" i="1" dirty="0" smtClean="0">
                <a:latin typeface="+mj-lt"/>
              </a:rPr>
              <a:t>self-triggering read-out  </a:t>
            </a:r>
            <a:endParaRPr lang="en-US" sz="1800" i="1" dirty="0">
              <a:latin typeface="+mj-lt"/>
            </a:endParaRPr>
          </a:p>
          <a:p>
            <a:pPr marL="742950" lvl="1" indent="-285750" algn="l">
              <a:buSzPct val="100000"/>
              <a:buFont typeface="Arial Narrow" pitchFamily="34" charset="0"/>
              <a:buChar char="―"/>
            </a:pPr>
            <a:r>
              <a:rPr lang="en-US" sz="1800" i="1" dirty="0" smtClean="0">
                <a:latin typeface="+mj-lt"/>
              </a:rPr>
              <a:t>signal shaping time &lt; 20 ns </a:t>
            </a:r>
          </a:p>
          <a:p>
            <a:pPr marL="628650" lvl="1" indent="-171450" algn="l">
              <a:buSzPct val="140000"/>
              <a:buFont typeface="Arial" pitchFamily="34" charset="0"/>
              <a:buChar char="•"/>
            </a:pPr>
            <a:endParaRPr lang="en-US" sz="800" i="1" dirty="0" smtClean="0">
              <a:latin typeface="+mj-lt"/>
            </a:endParaRPr>
          </a:p>
          <a:p>
            <a:pPr marL="285750" indent="-285750" algn="l">
              <a:buSzPct val="140000"/>
              <a:buFont typeface="Arial" pitchFamily="34" charset="0"/>
              <a:buChar char="•"/>
            </a:pPr>
            <a:r>
              <a:rPr lang="en-US" sz="1800" b="1" dirty="0" smtClean="0">
                <a:latin typeface="+mj-lt"/>
              </a:rPr>
              <a:t>Efficient hit &amp; track reconstruction</a:t>
            </a:r>
            <a:endParaRPr lang="en-US" sz="1800" b="1" dirty="0">
              <a:latin typeface="+mj-lt"/>
            </a:endParaRPr>
          </a:p>
          <a:p>
            <a:pPr marL="742950" lvl="1" indent="-285750" algn="l">
              <a:buSzPct val="140000"/>
              <a:buFont typeface="Symbol" pitchFamily="18" charset="2"/>
              <a:buChar char="-"/>
            </a:pPr>
            <a:r>
              <a:rPr lang="en-US" sz="1800" dirty="0" smtClean="0">
                <a:latin typeface="+mj-lt"/>
              </a:rPr>
              <a:t>close </a:t>
            </a:r>
            <a:r>
              <a:rPr lang="en-US" sz="1800" dirty="0">
                <a:latin typeface="+mj-lt"/>
              </a:rPr>
              <a:t>to 100</a:t>
            </a:r>
            <a:r>
              <a:rPr lang="en-US" sz="1800" dirty="0" smtClean="0">
                <a:latin typeface="+mj-lt"/>
              </a:rPr>
              <a:t>% hit eff.</a:t>
            </a:r>
            <a:endParaRPr lang="en-US" sz="1800" dirty="0">
              <a:latin typeface="+mj-lt"/>
            </a:endParaRPr>
          </a:p>
          <a:p>
            <a:pPr marL="742950" lvl="1" indent="-285750" algn="l">
              <a:buSzPct val="140000"/>
              <a:buFont typeface="Symbol" pitchFamily="18" charset="2"/>
              <a:buChar char="-"/>
            </a:pPr>
            <a:r>
              <a:rPr lang="en-US" sz="1800" dirty="0" smtClean="0">
                <a:latin typeface="+mj-lt"/>
              </a:rPr>
              <a:t>&gt; </a:t>
            </a:r>
            <a:r>
              <a:rPr lang="en-US" sz="1800" dirty="0">
                <a:latin typeface="+mj-lt"/>
              </a:rPr>
              <a:t>95% </a:t>
            </a:r>
            <a:r>
              <a:rPr lang="en-US" sz="1800" dirty="0" smtClean="0">
                <a:latin typeface="+mj-lt"/>
              </a:rPr>
              <a:t>track eff. for </a:t>
            </a:r>
            <a:r>
              <a:rPr lang="en-US" sz="1800" dirty="0">
                <a:latin typeface="+mj-lt"/>
              </a:rPr>
              <a:t>momenta </a:t>
            </a:r>
            <a:r>
              <a:rPr lang="en-US" sz="1800" dirty="0" smtClean="0">
                <a:latin typeface="+mj-lt"/>
              </a:rPr>
              <a:t>&gt; 1GeV/c</a:t>
            </a:r>
            <a:endParaRPr lang="en-US" sz="1800" dirty="0">
              <a:latin typeface="+mj-lt"/>
              <a:sym typeface="Symbol"/>
            </a:endParaRPr>
          </a:p>
        </p:txBody>
      </p:sp>
      <p:sp>
        <p:nvSpPr>
          <p:cNvPr id="14" name="Rectangle 7"/>
          <p:cNvSpPr/>
          <p:nvPr/>
        </p:nvSpPr>
        <p:spPr>
          <a:xfrm>
            <a:off x="4572000" y="936342"/>
            <a:ext cx="4572000" cy="1754326"/>
          </a:xfrm>
          <a:prstGeom prst="rect">
            <a:avLst/>
          </a:prstGeom>
        </p:spPr>
        <p:txBody>
          <a:bodyPr>
            <a:spAutoFit/>
          </a:bodyPr>
          <a:lstStyle/>
          <a:p>
            <a:pPr marL="285750" indent="-285750" algn="l">
              <a:buSzPct val="140000"/>
              <a:buFont typeface="Arial" pitchFamily="34" charset="0"/>
              <a:buChar char="•"/>
            </a:pPr>
            <a:r>
              <a:rPr lang="en-US" sz="1800" b="1" dirty="0" smtClean="0">
                <a:latin typeface="+mj-lt"/>
                <a:sym typeface="Symbol"/>
              </a:rPr>
              <a:t>Minimum </a:t>
            </a:r>
            <a:r>
              <a:rPr lang="en-US" sz="1800" b="1" dirty="0">
                <a:latin typeface="+mj-lt"/>
                <a:sym typeface="Symbol"/>
              </a:rPr>
              <a:t>granularity </a:t>
            </a:r>
            <a:r>
              <a:rPr lang="en-US" sz="1800" b="1" dirty="0" smtClean="0">
                <a:latin typeface="+mj-lt"/>
                <a:sym typeface="Symbol"/>
              </a:rPr>
              <a:t/>
            </a:r>
            <a:br>
              <a:rPr lang="en-US" sz="1800" b="1" dirty="0" smtClean="0">
                <a:latin typeface="+mj-lt"/>
                <a:sym typeface="Symbol"/>
              </a:rPr>
            </a:br>
            <a:r>
              <a:rPr lang="en-US" sz="1800" dirty="0" smtClean="0">
                <a:latin typeface="+mj-lt"/>
                <a:sym typeface="Symbol"/>
              </a:rPr>
              <a:t>@ </a:t>
            </a:r>
            <a:r>
              <a:rPr lang="en-US" sz="1800" dirty="0">
                <a:latin typeface="+mj-lt"/>
                <a:sym typeface="Symbol"/>
              </a:rPr>
              <a:t>h</a:t>
            </a:r>
            <a:r>
              <a:rPr lang="en-US" sz="1800" dirty="0">
                <a:latin typeface="+mj-lt"/>
              </a:rPr>
              <a:t>it rates </a:t>
            </a:r>
            <a:r>
              <a:rPr lang="en-US" sz="1800" dirty="0" smtClean="0">
                <a:latin typeface="+mj-lt"/>
              </a:rPr>
              <a:t>&lt; 20 MHz/cm</a:t>
            </a:r>
            <a:r>
              <a:rPr lang="en-US" sz="1800" baseline="30000" dirty="0" smtClean="0">
                <a:latin typeface="+mj-lt"/>
              </a:rPr>
              <a:t>2</a:t>
            </a:r>
            <a:endParaRPr lang="en-US" sz="1800" baseline="30000" dirty="0">
              <a:latin typeface="+mj-lt"/>
            </a:endParaRPr>
          </a:p>
          <a:p>
            <a:pPr marL="742950" lvl="1" indent="-285750" algn="l">
              <a:buSzPct val="100000"/>
              <a:buFont typeface="Arial Narrow" pitchFamily="34" charset="0"/>
              <a:buChar char="―"/>
            </a:pPr>
            <a:r>
              <a:rPr lang="en-US" sz="1800" i="1" dirty="0">
                <a:latin typeface="+mj-lt"/>
                <a:sym typeface="Symbol"/>
              </a:rPr>
              <a:t>maximum strip length compatible with </a:t>
            </a:r>
            <a:r>
              <a:rPr lang="en-US" sz="1800" i="1" dirty="0" smtClean="0">
                <a:latin typeface="+mj-lt"/>
                <a:sym typeface="Symbol"/>
              </a:rPr>
              <a:t/>
            </a:r>
            <a:br>
              <a:rPr lang="en-US" sz="1800" i="1" dirty="0" smtClean="0">
                <a:latin typeface="+mj-lt"/>
                <a:sym typeface="Symbol"/>
              </a:rPr>
            </a:br>
            <a:r>
              <a:rPr lang="en-US" sz="1800" i="1" dirty="0" smtClean="0">
                <a:latin typeface="+mj-lt"/>
                <a:sym typeface="Symbol"/>
              </a:rPr>
              <a:t>hit </a:t>
            </a:r>
            <a:r>
              <a:rPr lang="en-US" sz="1800" i="1" dirty="0">
                <a:latin typeface="+mj-lt"/>
                <a:sym typeface="Symbol"/>
              </a:rPr>
              <a:t>occupancy and S/N performance</a:t>
            </a:r>
          </a:p>
          <a:p>
            <a:pPr marL="742950" lvl="1" indent="-285750" algn="l">
              <a:buSzPct val="100000"/>
              <a:buFont typeface="Arial Narrow" pitchFamily="34" charset="0"/>
              <a:buChar char="―"/>
            </a:pPr>
            <a:r>
              <a:rPr lang="en-US" sz="1800" i="1" dirty="0">
                <a:latin typeface="+mj-lt"/>
                <a:sym typeface="Symbol"/>
              </a:rPr>
              <a:t>largest read-out pitch compatible with the required spatial resolution  </a:t>
            </a:r>
          </a:p>
        </p:txBody>
      </p:sp>
      <p:sp>
        <p:nvSpPr>
          <p:cNvPr id="15" name="Rectangle 8"/>
          <p:cNvSpPr/>
          <p:nvPr/>
        </p:nvSpPr>
        <p:spPr>
          <a:xfrm>
            <a:off x="4572000" y="2736384"/>
            <a:ext cx="4572000" cy="2154436"/>
          </a:xfrm>
          <a:prstGeom prst="rect">
            <a:avLst/>
          </a:prstGeom>
        </p:spPr>
        <p:txBody>
          <a:bodyPr>
            <a:spAutoFit/>
          </a:bodyPr>
          <a:lstStyle/>
          <a:p>
            <a:pPr marL="285750" indent="-285750" algn="l">
              <a:buSzPct val="140000"/>
              <a:buFont typeface="Arial" pitchFamily="34" charset="0"/>
              <a:buChar char="•"/>
            </a:pPr>
            <a:r>
              <a:rPr lang="en-US" sz="1800" b="1" dirty="0" smtClean="0">
                <a:latin typeface="+mj-lt"/>
                <a:sym typeface="Symbol"/>
              </a:rPr>
              <a:t>Radiation hard sensors </a:t>
            </a:r>
            <a:br>
              <a:rPr lang="en-US" sz="1800" b="1" dirty="0" smtClean="0">
                <a:latin typeface="+mj-lt"/>
                <a:sym typeface="Symbol"/>
              </a:rPr>
            </a:br>
            <a:r>
              <a:rPr lang="en-US" sz="1800" dirty="0" smtClean="0">
                <a:latin typeface="+mj-lt"/>
                <a:sym typeface="Symbol"/>
              </a:rPr>
              <a:t>compatible with the </a:t>
            </a:r>
            <a:r>
              <a:rPr lang="en-US" sz="1800" dirty="0">
                <a:latin typeface="+mj-lt"/>
                <a:sym typeface="Symbol"/>
              </a:rPr>
              <a:t>CBM physics program </a:t>
            </a:r>
          </a:p>
          <a:p>
            <a:pPr marL="742950" lvl="1" indent="-285750" algn="l">
              <a:buSzPct val="100000"/>
              <a:buFont typeface="Arial Narrow" pitchFamily="34" charset="0"/>
              <a:buChar char="―"/>
            </a:pPr>
            <a:r>
              <a:rPr lang="en-US" sz="1800" dirty="0">
                <a:latin typeface="+mj-lt"/>
                <a:sym typeface="Symbol"/>
              </a:rPr>
              <a:t>1 × 10</a:t>
            </a:r>
            <a:r>
              <a:rPr lang="en-US" sz="1800" baseline="30000" dirty="0">
                <a:latin typeface="+mj-lt"/>
                <a:sym typeface="Symbol"/>
              </a:rPr>
              <a:t>13</a:t>
            </a:r>
            <a:r>
              <a:rPr lang="en-US" sz="1800" dirty="0">
                <a:latin typeface="+mj-lt"/>
                <a:sym typeface="Symbol"/>
              </a:rPr>
              <a:t> </a:t>
            </a:r>
            <a:r>
              <a:rPr lang="en-US" sz="1800" dirty="0" err="1">
                <a:latin typeface="+mj-lt"/>
                <a:sym typeface="Symbol"/>
              </a:rPr>
              <a:t>n</a:t>
            </a:r>
            <a:r>
              <a:rPr lang="en-US" sz="1800" baseline="-25000" dirty="0" err="1">
                <a:latin typeface="+mj-lt"/>
                <a:sym typeface="Symbol"/>
              </a:rPr>
              <a:t>eq</a:t>
            </a:r>
            <a:r>
              <a:rPr lang="en-US" sz="1800" dirty="0">
                <a:latin typeface="+mj-lt"/>
                <a:sym typeface="Symbol"/>
              </a:rPr>
              <a:t>/cm</a:t>
            </a:r>
            <a:r>
              <a:rPr lang="en-US" sz="1800" baseline="30000" dirty="0">
                <a:latin typeface="+mj-lt"/>
                <a:sym typeface="Symbol"/>
              </a:rPr>
              <a:t>2</a:t>
            </a:r>
            <a:r>
              <a:rPr lang="en-US" sz="1800" dirty="0">
                <a:latin typeface="+mj-lt"/>
                <a:sym typeface="Symbol"/>
              </a:rPr>
              <a:t> (</a:t>
            </a:r>
            <a:r>
              <a:rPr lang="en-US" sz="1800" dirty="0" smtClean="0">
                <a:latin typeface="+mj-lt"/>
                <a:sym typeface="Symbol"/>
              </a:rPr>
              <a:t>SIS100)</a:t>
            </a:r>
          </a:p>
          <a:p>
            <a:pPr marL="742950" lvl="1" indent="-285750" algn="l">
              <a:buSzPct val="100000"/>
              <a:buFont typeface="Arial Narrow" pitchFamily="34" charset="0"/>
              <a:buChar char="―"/>
            </a:pPr>
            <a:r>
              <a:rPr lang="en-US" sz="1800" dirty="0" smtClean="0">
                <a:latin typeface="+mj-lt"/>
                <a:sym typeface="Symbol"/>
              </a:rPr>
              <a:t>1 </a:t>
            </a:r>
            <a:r>
              <a:rPr lang="en-US" sz="1800" dirty="0">
                <a:latin typeface="+mj-lt"/>
                <a:sym typeface="Symbol"/>
              </a:rPr>
              <a:t>× 10</a:t>
            </a:r>
            <a:r>
              <a:rPr lang="en-US" sz="1800" baseline="30000" dirty="0">
                <a:latin typeface="+mj-lt"/>
                <a:sym typeface="Symbol"/>
              </a:rPr>
              <a:t>14</a:t>
            </a:r>
            <a:r>
              <a:rPr lang="en-US" sz="1800" dirty="0">
                <a:latin typeface="+mj-lt"/>
                <a:sym typeface="Symbol"/>
              </a:rPr>
              <a:t> </a:t>
            </a:r>
            <a:r>
              <a:rPr lang="en-US" sz="1800" dirty="0" err="1">
                <a:latin typeface="+mj-lt"/>
                <a:sym typeface="Symbol"/>
              </a:rPr>
              <a:t>n</a:t>
            </a:r>
            <a:r>
              <a:rPr lang="en-US" sz="1800" baseline="-25000" dirty="0" err="1">
                <a:latin typeface="+mj-lt"/>
                <a:sym typeface="Symbol"/>
              </a:rPr>
              <a:t>eq</a:t>
            </a:r>
            <a:r>
              <a:rPr lang="en-US" sz="1800" dirty="0">
                <a:latin typeface="+mj-lt"/>
                <a:sym typeface="Symbol"/>
              </a:rPr>
              <a:t>/cm</a:t>
            </a:r>
            <a:r>
              <a:rPr lang="en-US" sz="1800" baseline="30000" dirty="0">
                <a:latin typeface="+mj-lt"/>
                <a:sym typeface="Symbol"/>
              </a:rPr>
              <a:t>2 </a:t>
            </a:r>
            <a:r>
              <a:rPr lang="en-US" sz="1800" dirty="0">
                <a:latin typeface="+mj-lt"/>
                <a:sym typeface="Symbol"/>
              </a:rPr>
              <a:t>(SIS300</a:t>
            </a:r>
            <a:r>
              <a:rPr lang="en-US" sz="1800" dirty="0" smtClean="0">
                <a:latin typeface="+mj-lt"/>
                <a:sym typeface="Symbol"/>
              </a:rPr>
              <a:t>)</a:t>
            </a:r>
          </a:p>
          <a:p>
            <a:pPr marL="628650" lvl="1" indent="-171450" algn="l">
              <a:buSzPct val="140000"/>
              <a:buFont typeface="Arial" pitchFamily="34" charset="0"/>
              <a:buChar char="•"/>
            </a:pPr>
            <a:endParaRPr lang="en-US" sz="800" dirty="0">
              <a:latin typeface="+mj-lt"/>
              <a:sym typeface="Symbol"/>
            </a:endParaRPr>
          </a:p>
          <a:p>
            <a:pPr marL="285750" indent="-285750" algn="l">
              <a:buSzPct val="140000"/>
              <a:buFont typeface="Arial" pitchFamily="34" charset="0"/>
              <a:buChar char="•"/>
            </a:pPr>
            <a:r>
              <a:rPr lang="en-US" sz="1800" b="1" dirty="0" smtClean="0">
                <a:latin typeface="+mj-lt"/>
                <a:sym typeface="Symbol"/>
              </a:rPr>
              <a:t>Integration</a:t>
            </a:r>
            <a:r>
              <a:rPr lang="en-US" sz="1800" b="1" dirty="0">
                <a:latin typeface="+mj-lt"/>
                <a:sym typeface="Symbol"/>
              </a:rPr>
              <a:t>, </a:t>
            </a:r>
            <a:r>
              <a:rPr lang="en-US" sz="1800" b="1" dirty="0" smtClean="0">
                <a:latin typeface="+mj-lt"/>
                <a:sym typeface="Symbol"/>
              </a:rPr>
              <a:t>operation, maintenance</a:t>
            </a:r>
          </a:p>
          <a:p>
            <a:pPr marL="742950" lvl="1" indent="-285750" algn="l">
              <a:buSzPct val="100000"/>
              <a:buFont typeface="Arial Narrow" pitchFamily="34" charset="0"/>
              <a:buChar char="―"/>
            </a:pPr>
            <a:r>
              <a:rPr lang="en-US" sz="1800" dirty="0" smtClean="0">
                <a:latin typeface="+mj-lt"/>
                <a:sym typeface="Symbol"/>
              </a:rPr>
              <a:t>compatible </a:t>
            </a:r>
            <a:r>
              <a:rPr lang="en-US" sz="1800" dirty="0">
                <a:latin typeface="+mj-lt"/>
                <a:sym typeface="Symbol"/>
              </a:rPr>
              <a:t>with the confined space </a:t>
            </a:r>
            <a:r>
              <a:rPr lang="en-US" sz="1800" dirty="0" smtClean="0">
                <a:latin typeface="+mj-lt"/>
                <a:sym typeface="Symbol"/>
              </a:rPr>
              <a:t/>
            </a:r>
            <a:br>
              <a:rPr lang="en-US" sz="1800" dirty="0" smtClean="0">
                <a:latin typeface="+mj-lt"/>
                <a:sym typeface="Symbol"/>
              </a:rPr>
            </a:br>
            <a:r>
              <a:rPr lang="en-US" sz="1800" dirty="0" smtClean="0">
                <a:latin typeface="+mj-lt"/>
                <a:sym typeface="Symbol"/>
              </a:rPr>
              <a:t>in </a:t>
            </a:r>
            <a:r>
              <a:rPr lang="en-US" sz="1800" dirty="0">
                <a:latin typeface="+mj-lt"/>
                <a:sym typeface="Symbol"/>
              </a:rPr>
              <a:t>the dipole magnet</a:t>
            </a:r>
          </a:p>
        </p:txBody>
      </p:sp>
    </p:spTree>
    <p:extLst>
      <p:ext uri="{BB962C8B-B14F-4D97-AF65-F5344CB8AC3E}">
        <p14:creationId xmlns:p14="http://schemas.microsoft.com/office/powerpoint/2010/main" val="26894628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7" name="Gerade Verbindung 6"/>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5</a:t>
            </a:fld>
            <a:endParaRPr lang="de-DE" dirty="0"/>
          </a:p>
        </p:txBody>
      </p:sp>
      <p:cxnSp>
        <p:nvCxnSpPr>
          <p:cNvPr id="11" name="Gerade Verbindung 10"/>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STS concept</a:t>
            </a:r>
            <a:endParaRPr lang="en-US" sz="2400" b="1" dirty="0">
              <a:solidFill>
                <a:schemeClr val="accent1">
                  <a:lumMod val="75000"/>
                </a:schemeClr>
              </a:solidFill>
            </a:endParaRPr>
          </a:p>
        </p:txBody>
      </p:sp>
      <p:grpSp>
        <p:nvGrpSpPr>
          <p:cNvPr id="13" name="Gruppieren 12"/>
          <p:cNvGrpSpPr/>
          <p:nvPr/>
        </p:nvGrpSpPr>
        <p:grpSpPr>
          <a:xfrm>
            <a:off x="146027" y="812733"/>
            <a:ext cx="4240925" cy="3639883"/>
            <a:chOff x="395536" y="980726"/>
            <a:chExt cx="6912768" cy="5184577"/>
          </a:xfrm>
        </p:grpSpPr>
        <p:pic>
          <p:nvPicPr>
            <p:cNvPr id="14" name="Picture 4" descr="F:\Work\CBM\STS-TDR\STS-TDR_Final-Full_3Dec2012\integration\system-integration\figs\CBM_STS_pic-overwiew-dimetric.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21" r="8724"/>
            <a:stretch/>
          </p:blipFill>
          <p:spPr bwMode="auto">
            <a:xfrm>
              <a:off x="395536" y="980726"/>
              <a:ext cx="5276772" cy="5184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Textfeld 14"/>
            <p:cNvSpPr txBox="1"/>
            <p:nvPr/>
          </p:nvSpPr>
          <p:spPr>
            <a:xfrm>
              <a:off x="4716016" y="2157602"/>
              <a:ext cx="824324" cy="526069"/>
            </a:xfrm>
            <a:prstGeom prst="rect">
              <a:avLst/>
            </a:prstGeom>
            <a:noFill/>
          </p:spPr>
          <p:txBody>
            <a:bodyPr wrap="none" rtlCol="0">
              <a:spAutoFit/>
            </a:bodyPr>
            <a:lstStyle/>
            <a:p>
              <a:r>
                <a:rPr lang="en-US" sz="1800" dirty="0" smtClean="0"/>
                <a:t>STS</a:t>
              </a:r>
              <a:endParaRPr lang="en-US" sz="1800" dirty="0"/>
            </a:p>
          </p:txBody>
        </p:sp>
        <p:cxnSp>
          <p:nvCxnSpPr>
            <p:cNvPr id="16" name="Gerade Verbindung 15"/>
            <p:cNvCxnSpPr/>
            <p:nvPr/>
          </p:nvCxnSpPr>
          <p:spPr>
            <a:xfrm flipV="1">
              <a:off x="5508104" y="2996952"/>
              <a:ext cx="1800200" cy="14401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V="1">
              <a:off x="4499992" y="3140968"/>
              <a:ext cx="2808312" cy="14285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4268152" y="4363944"/>
              <a:ext cx="2968144" cy="129730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5527650" y="3573015"/>
              <a:ext cx="975141" cy="526069"/>
            </a:xfrm>
            <a:prstGeom prst="rect">
              <a:avLst/>
            </a:prstGeom>
            <a:noFill/>
          </p:spPr>
          <p:txBody>
            <a:bodyPr wrap="none" rtlCol="0">
              <a:spAutoFit/>
            </a:bodyPr>
            <a:lstStyle/>
            <a:p>
              <a:r>
                <a:rPr lang="en-US" sz="1800" smtClean="0"/>
                <a:t>2.5°</a:t>
              </a:r>
              <a:endParaRPr lang="en-US" sz="1800"/>
            </a:p>
          </p:txBody>
        </p:sp>
        <p:sp>
          <p:nvSpPr>
            <p:cNvPr id="20" name="Textfeld 19"/>
            <p:cNvSpPr txBox="1"/>
            <p:nvPr/>
          </p:nvSpPr>
          <p:spPr>
            <a:xfrm>
              <a:off x="6360614" y="4148500"/>
              <a:ext cx="870625" cy="526069"/>
            </a:xfrm>
            <a:prstGeom prst="rect">
              <a:avLst/>
            </a:prstGeom>
            <a:solidFill>
              <a:schemeClr val="bg1"/>
            </a:solidFill>
          </p:spPr>
          <p:txBody>
            <a:bodyPr wrap="none" rtlCol="0">
              <a:spAutoFit/>
            </a:bodyPr>
            <a:lstStyle/>
            <a:p>
              <a:r>
                <a:rPr lang="en-US" sz="1800" smtClean="0"/>
                <a:t>25°</a:t>
              </a:r>
              <a:endParaRPr lang="en-US" sz="1800"/>
            </a:p>
          </p:txBody>
        </p:sp>
        <p:sp>
          <p:nvSpPr>
            <p:cNvPr id="21" name="Textfeld 20"/>
            <p:cNvSpPr txBox="1"/>
            <p:nvPr/>
          </p:nvSpPr>
          <p:spPr>
            <a:xfrm rot="21416690">
              <a:off x="5858095" y="2589901"/>
              <a:ext cx="1283465" cy="526069"/>
            </a:xfrm>
            <a:prstGeom prst="rect">
              <a:avLst/>
            </a:prstGeom>
            <a:noFill/>
          </p:spPr>
          <p:txBody>
            <a:bodyPr wrap="none" rtlCol="0">
              <a:spAutoFit/>
            </a:bodyPr>
            <a:lstStyle/>
            <a:p>
              <a:r>
                <a:rPr lang="en-US" sz="1800" smtClean="0"/>
                <a:t>Beam</a:t>
              </a:r>
              <a:endParaRPr lang="en-US" sz="1800"/>
            </a:p>
          </p:txBody>
        </p:sp>
        <p:sp>
          <p:nvSpPr>
            <p:cNvPr id="22" name="Bogen 21"/>
            <p:cNvSpPr/>
            <p:nvPr/>
          </p:nvSpPr>
          <p:spPr>
            <a:xfrm>
              <a:off x="6048710" y="3092646"/>
              <a:ext cx="59195" cy="28803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cxnSp>
          <p:nvCxnSpPr>
            <p:cNvPr id="23" name="Gerade Verbindung mit Pfeil 22"/>
            <p:cNvCxnSpPr/>
            <p:nvPr/>
          </p:nvCxnSpPr>
          <p:spPr>
            <a:xfrm flipH="1" flipV="1">
              <a:off x="5904147" y="3140968"/>
              <a:ext cx="1" cy="4320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Bogen 23"/>
            <p:cNvSpPr/>
            <p:nvPr/>
          </p:nvSpPr>
          <p:spPr>
            <a:xfrm>
              <a:off x="6751564" y="3041574"/>
              <a:ext cx="329812" cy="2475658"/>
            </a:xfrm>
            <a:prstGeom prst="arc">
              <a:avLst>
                <a:gd name="adj1" fmla="val 16200000"/>
                <a:gd name="adj2" fmla="val 535971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sp>
        <p:nvSpPr>
          <p:cNvPr id="25" name="TextBox 1"/>
          <p:cNvSpPr txBox="1"/>
          <p:nvPr/>
        </p:nvSpPr>
        <p:spPr>
          <a:xfrm>
            <a:off x="4953000" y="809482"/>
            <a:ext cx="3933826" cy="3914918"/>
          </a:xfrm>
          <a:prstGeom prst="rect">
            <a:avLst/>
          </a:prstGeom>
          <a:noFill/>
        </p:spPr>
        <p:txBody>
          <a:bodyPr wrap="square" rtlCol="0">
            <a:spAutoFit/>
          </a:bodyPr>
          <a:lstStyle/>
          <a:p>
            <a:pPr marL="228600" indent="-228600" algn="l">
              <a:lnSpc>
                <a:spcPct val="110000"/>
              </a:lnSpc>
              <a:buFont typeface="Arial" pitchFamily="34" charset="0"/>
              <a:buChar char="•"/>
            </a:pPr>
            <a:r>
              <a:rPr lang="en-US" sz="1800" dirty="0" smtClean="0"/>
              <a:t>Aperture: 2.5° &lt; </a:t>
            </a:r>
            <a:r>
              <a:rPr lang="en-US" sz="1800" dirty="0" smtClean="0">
                <a:sym typeface="Symbol"/>
              </a:rPr>
              <a:t> &lt; </a:t>
            </a:r>
            <a:r>
              <a:rPr lang="en-US" sz="1800" dirty="0" smtClean="0"/>
              <a:t>25° </a:t>
            </a:r>
            <a:br>
              <a:rPr lang="en-US" sz="1800" dirty="0" smtClean="0"/>
            </a:br>
            <a:r>
              <a:rPr lang="en-US" sz="1800" dirty="0" smtClean="0"/>
              <a:t>(some stations up to 38°).</a:t>
            </a:r>
            <a:br>
              <a:rPr lang="en-US" sz="1800" dirty="0" smtClean="0"/>
            </a:br>
            <a:endParaRPr lang="en-US" sz="1800" dirty="0" smtClean="0"/>
          </a:p>
          <a:p>
            <a:pPr marL="228600" indent="-228600" algn="l">
              <a:lnSpc>
                <a:spcPct val="110000"/>
              </a:lnSpc>
              <a:buFont typeface="Arial" pitchFamily="34" charset="0"/>
              <a:buChar char="•"/>
            </a:pPr>
            <a:r>
              <a:rPr lang="en-US" sz="1800" dirty="0" smtClean="0"/>
              <a:t>8 tracking stations between 0.3 m and 1 m downstream the target.</a:t>
            </a:r>
            <a:br>
              <a:rPr lang="en-US" sz="1800" dirty="0" smtClean="0"/>
            </a:br>
            <a:endParaRPr lang="en-US" sz="1800" dirty="0" smtClean="0"/>
          </a:p>
          <a:p>
            <a:pPr marL="228600" indent="-228600" algn="l">
              <a:buFont typeface="Arial" pitchFamily="34" charset="0"/>
              <a:buChar char="•"/>
            </a:pPr>
            <a:r>
              <a:rPr lang="en-US" sz="1800" dirty="0"/>
              <a:t>B</a:t>
            </a:r>
            <a:r>
              <a:rPr lang="en-US" sz="1800" dirty="0" smtClean="0"/>
              <a:t>uilt from double-sided silicon </a:t>
            </a:r>
            <a:br>
              <a:rPr lang="en-US" sz="1800" dirty="0" smtClean="0"/>
            </a:br>
            <a:r>
              <a:rPr lang="en-US" sz="1800" dirty="0" smtClean="0"/>
              <a:t>micro-strip sensors in 3 sizes, </a:t>
            </a:r>
            <a:br>
              <a:rPr lang="en-US" sz="1800" dirty="0" smtClean="0"/>
            </a:br>
            <a:r>
              <a:rPr lang="en-US" sz="1800" dirty="0" smtClean="0"/>
              <a:t>arranged in modules on </a:t>
            </a:r>
            <a:r>
              <a:rPr lang="en-US" sz="1800" dirty="0"/>
              <a:t>a small </a:t>
            </a:r>
            <a:r>
              <a:rPr lang="en-US" sz="1800" dirty="0" smtClean="0"/>
              <a:t>number </a:t>
            </a:r>
            <a:r>
              <a:rPr lang="en-US" sz="1800" dirty="0"/>
              <a:t>of different detector </a:t>
            </a:r>
            <a:r>
              <a:rPr lang="en-US" sz="1800" dirty="0" smtClean="0"/>
              <a:t>ladders. </a:t>
            </a:r>
            <a:br>
              <a:rPr lang="en-US" sz="1800" dirty="0" smtClean="0"/>
            </a:br>
            <a:endParaRPr lang="en-US" sz="1800" dirty="0" smtClean="0"/>
          </a:p>
          <a:p>
            <a:pPr marL="228600" indent="-228600" algn="l">
              <a:lnSpc>
                <a:spcPct val="110000"/>
              </a:lnSpc>
              <a:buFont typeface="Arial" pitchFamily="34" charset="0"/>
              <a:buChar char="•"/>
            </a:pPr>
            <a:r>
              <a:rPr lang="en-US" sz="1800" dirty="0" smtClean="0"/>
              <a:t>Readout electronics outside of the physics aperture. </a:t>
            </a:r>
            <a:endParaRPr lang="en-US" sz="18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27" y="5029200"/>
            <a:ext cx="1323975"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122" y="4524518"/>
            <a:ext cx="807844" cy="187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619875" y="3971925"/>
            <a:ext cx="88582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7" y="6168283"/>
            <a:ext cx="5334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Gerade Verbindung mit Pfeil 26"/>
          <p:cNvCxnSpPr/>
          <p:nvPr/>
        </p:nvCxnSpPr>
        <p:spPr>
          <a:xfrm>
            <a:off x="1577278" y="5562600"/>
            <a:ext cx="327722" cy="0"/>
          </a:xfrm>
          <a:prstGeom prst="straightConnector1">
            <a:avLst/>
          </a:prstGeom>
          <a:ln w="3492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a:off x="2872678" y="5562600"/>
            <a:ext cx="720978" cy="0"/>
          </a:xfrm>
          <a:prstGeom prst="straightConnector1">
            <a:avLst/>
          </a:prstGeom>
          <a:ln w="3492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4536822" y="5562600"/>
            <a:ext cx="720978" cy="0"/>
          </a:xfrm>
          <a:prstGeom prst="straightConnector1">
            <a:avLst/>
          </a:prstGeom>
          <a:ln w="3492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4949" y="4648200"/>
            <a:ext cx="6953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6952" y="5926239"/>
            <a:ext cx="5619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751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STS layout</a:t>
            </a:r>
            <a:endParaRPr lang="en-US" sz="2400" b="1" dirty="0">
              <a:solidFill>
                <a:schemeClr val="accent1">
                  <a:lumMod val="75000"/>
                </a:schemeClr>
              </a:solidFill>
            </a:endParaRPr>
          </a:p>
        </p:txBody>
      </p:sp>
      <p:sp>
        <p:nvSpPr>
          <p:cNvPr id="8"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9" name="Gerade Verbindung 8"/>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6</a:t>
            </a:fld>
            <a:endParaRPr lang="de-DE"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32" y="609600"/>
            <a:ext cx="5736368" cy="582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
          <p:cNvSpPr txBox="1"/>
          <p:nvPr/>
        </p:nvSpPr>
        <p:spPr>
          <a:xfrm>
            <a:off x="5667374" y="809482"/>
            <a:ext cx="3933826" cy="5272213"/>
          </a:xfrm>
          <a:prstGeom prst="rect">
            <a:avLst/>
          </a:prstGeom>
          <a:noFill/>
        </p:spPr>
        <p:txBody>
          <a:bodyPr wrap="square" rtlCol="0">
            <a:spAutoFit/>
          </a:bodyPr>
          <a:lstStyle/>
          <a:p>
            <a:pPr marL="228600" indent="-228600" algn="l">
              <a:lnSpc>
                <a:spcPct val="110000"/>
              </a:lnSpc>
              <a:buFont typeface="Arial" pitchFamily="34" charset="0"/>
              <a:buChar char="•"/>
            </a:pPr>
            <a:r>
              <a:rPr lang="en-US" sz="1800" dirty="0" smtClean="0"/>
              <a:t>Stations arranged in 4 duplets</a:t>
            </a:r>
          </a:p>
          <a:p>
            <a:pPr marL="228600" indent="-228600" algn="l">
              <a:lnSpc>
                <a:spcPct val="110000"/>
              </a:lnSpc>
              <a:buFont typeface="Arial" pitchFamily="34" charset="0"/>
              <a:buChar char="•"/>
            </a:pPr>
            <a:endParaRPr lang="en-US" dirty="0"/>
          </a:p>
          <a:p>
            <a:pPr marL="228600" indent="-228600" algn="l">
              <a:lnSpc>
                <a:spcPct val="110000"/>
              </a:lnSpc>
              <a:buFont typeface="Arial" pitchFamily="34" charset="0"/>
              <a:buChar char="•"/>
            </a:pPr>
            <a:r>
              <a:rPr lang="en-US" sz="1800" dirty="0" smtClean="0"/>
              <a:t>Minimizing amount of modules</a:t>
            </a:r>
            <a:br>
              <a:rPr lang="en-US" sz="1800" dirty="0" smtClean="0"/>
            </a:br>
            <a:endParaRPr lang="en-US" sz="1800" dirty="0" smtClean="0"/>
          </a:p>
          <a:p>
            <a:pPr marL="228600" indent="-228600">
              <a:lnSpc>
                <a:spcPct val="110000"/>
              </a:lnSpc>
              <a:buFont typeface="Arial" pitchFamily="34" charset="0"/>
              <a:buChar char="•"/>
            </a:pPr>
            <a:r>
              <a:rPr lang="en-US" dirty="0" smtClean="0"/>
              <a:t>Strips lengths – 2 cm, 4 cm, 6 cm</a:t>
            </a:r>
            <a:br>
              <a:rPr lang="en-US" dirty="0" smtClean="0"/>
            </a:br>
            <a:r>
              <a:rPr lang="en-US" dirty="0" smtClean="0"/>
              <a:t>and in case of daisy chained </a:t>
            </a:r>
            <a:br>
              <a:rPr lang="en-US" dirty="0" smtClean="0"/>
            </a:br>
            <a:r>
              <a:rPr lang="en-US" dirty="0" smtClean="0"/>
              <a:t>sensors 12 cm</a:t>
            </a:r>
            <a:endParaRPr lang="en-US" dirty="0"/>
          </a:p>
          <a:p>
            <a:pPr marL="228600" indent="-228600" algn="l">
              <a:lnSpc>
                <a:spcPct val="110000"/>
              </a:lnSpc>
              <a:buFont typeface="Arial" pitchFamily="34" charset="0"/>
              <a:buChar char="•"/>
            </a:pPr>
            <a:endParaRPr lang="en-US" sz="1800" dirty="0" smtClean="0"/>
          </a:p>
          <a:p>
            <a:pPr marL="228600" indent="-228600" algn="l">
              <a:lnSpc>
                <a:spcPct val="110000"/>
              </a:lnSpc>
              <a:buFont typeface="Arial" pitchFamily="34" charset="0"/>
              <a:buChar char="•"/>
            </a:pPr>
            <a:r>
              <a:rPr lang="en-US" dirty="0" smtClean="0"/>
              <a:t>Granularity according to </a:t>
            </a:r>
            <a:br>
              <a:rPr lang="en-US" dirty="0" smtClean="0"/>
            </a:br>
            <a:r>
              <a:rPr lang="en-US" dirty="0" smtClean="0"/>
              <a:t>the hit densities</a:t>
            </a:r>
          </a:p>
          <a:p>
            <a:pPr marL="228600" indent="-228600" algn="l">
              <a:lnSpc>
                <a:spcPct val="110000"/>
              </a:lnSpc>
              <a:buFont typeface="Arial" pitchFamily="34" charset="0"/>
              <a:buChar char="•"/>
            </a:pPr>
            <a:endParaRPr lang="en-US" dirty="0" smtClean="0"/>
          </a:p>
          <a:p>
            <a:pPr marL="228600" indent="-228600" algn="l">
              <a:lnSpc>
                <a:spcPct val="110000"/>
              </a:lnSpc>
              <a:buFont typeface="Arial" pitchFamily="34" charset="0"/>
              <a:buChar char="•"/>
            </a:pPr>
            <a:r>
              <a:rPr lang="en-US" sz="1800" dirty="0" smtClean="0"/>
              <a:t>Components breakdown:</a:t>
            </a:r>
          </a:p>
          <a:p>
            <a:pPr marL="742950" lvl="1" indent="-285750">
              <a:lnSpc>
                <a:spcPct val="110000"/>
              </a:lnSpc>
              <a:buFont typeface="Wingdings" panose="05000000000000000000" pitchFamily="2" charset="2"/>
              <a:buChar char="ü"/>
            </a:pPr>
            <a:r>
              <a:rPr lang="en-US" dirty="0" smtClean="0"/>
              <a:t>106 ladders (17 types)</a:t>
            </a:r>
          </a:p>
          <a:p>
            <a:pPr marL="742950" lvl="1" indent="-285750">
              <a:lnSpc>
                <a:spcPct val="110000"/>
              </a:lnSpc>
              <a:buFont typeface="Wingdings" panose="05000000000000000000" pitchFamily="2" charset="2"/>
              <a:buChar char="ü"/>
            </a:pPr>
            <a:r>
              <a:rPr lang="en-US" dirty="0" smtClean="0"/>
              <a:t>896 modules</a:t>
            </a:r>
          </a:p>
          <a:p>
            <a:pPr marL="742950" lvl="1" indent="-285750">
              <a:lnSpc>
                <a:spcPct val="110000"/>
              </a:lnSpc>
              <a:buFont typeface="Wingdings" panose="05000000000000000000" pitchFamily="2" charset="2"/>
              <a:buChar char="ü"/>
            </a:pPr>
            <a:r>
              <a:rPr lang="en-US" dirty="0" smtClean="0"/>
              <a:t>1220 sensors</a:t>
            </a:r>
          </a:p>
          <a:p>
            <a:pPr marL="742950" lvl="1" indent="-285750">
              <a:lnSpc>
                <a:spcPct val="110000"/>
              </a:lnSpc>
              <a:buFont typeface="Wingdings" panose="05000000000000000000" pitchFamily="2" charset="2"/>
              <a:buChar char="ü"/>
            </a:pPr>
            <a:r>
              <a:rPr lang="en-US" dirty="0" smtClean="0"/>
              <a:t>14144 chips</a:t>
            </a:r>
          </a:p>
          <a:p>
            <a:pPr marL="742950" lvl="1" indent="-285750">
              <a:lnSpc>
                <a:spcPct val="110000"/>
              </a:lnSpc>
              <a:buFont typeface="Wingdings" panose="05000000000000000000" pitchFamily="2" charset="2"/>
              <a:buChar char="ü"/>
            </a:pPr>
            <a:r>
              <a:rPr lang="en-US" dirty="0" smtClean="0"/>
              <a:t>1.8 Mio channels</a:t>
            </a:r>
          </a:p>
        </p:txBody>
      </p:sp>
    </p:spTree>
    <p:extLst>
      <p:ext uri="{BB962C8B-B14F-4D97-AF65-F5344CB8AC3E}">
        <p14:creationId xmlns:p14="http://schemas.microsoft.com/office/powerpoint/2010/main" val="2720796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preferRelativeResize="0">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17788585">
            <a:off x="462043" y="2572347"/>
            <a:ext cx="3690269" cy="22321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2"/>
          <p:cNvCxnSpPr/>
          <p:nvPr/>
        </p:nvCxnSpPr>
        <p:spPr bwMode="auto">
          <a:xfrm>
            <a:off x="2971800" y="3943997"/>
            <a:ext cx="0" cy="1143000"/>
          </a:xfrm>
          <a:prstGeom prst="straightConnector1">
            <a:avLst/>
          </a:prstGeom>
          <a:solidFill>
            <a:srgbClr val="3366FF"/>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124200" y="4027273"/>
            <a:ext cx="1281384" cy="369332"/>
          </a:xfrm>
          <a:prstGeom prst="rect">
            <a:avLst/>
          </a:prstGeom>
          <a:noFill/>
        </p:spPr>
        <p:txBody>
          <a:bodyPr wrap="square" rtlCol="0">
            <a:spAutoFit/>
          </a:bodyPr>
          <a:lstStyle/>
          <a:p>
            <a:r>
              <a:rPr lang="en-US" dirty="0" smtClean="0"/>
              <a:t>sensor</a:t>
            </a:r>
            <a:endParaRPr lang="en-US" dirty="0"/>
          </a:p>
        </p:txBody>
      </p:sp>
      <p:sp>
        <p:nvSpPr>
          <p:cNvPr id="9" name="TextBox 13"/>
          <p:cNvSpPr txBox="1"/>
          <p:nvPr/>
        </p:nvSpPr>
        <p:spPr>
          <a:xfrm>
            <a:off x="3157949" y="2888158"/>
            <a:ext cx="1795051" cy="369332"/>
          </a:xfrm>
          <a:prstGeom prst="rect">
            <a:avLst/>
          </a:prstGeom>
          <a:noFill/>
        </p:spPr>
        <p:txBody>
          <a:bodyPr wrap="square" rtlCol="0">
            <a:spAutoFit/>
          </a:bodyPr>
          <a:lstStyle/>
          <a:p>
            <a:r>
              <a:rPr lang="en-US" dirty="0" smtClean="0"/>
              <a:t>read-out cables</a:t>
            </a:r>
            <a:endParaRPr lang="en-US" dirty="0"/>
          </a:p>
        </p:txBody>
      </p:sp>
      <p:sp>
        <p:nvSpPr>
          <p:cNvPr id="10" name="TextBox 14"/>
          <p:cNvSpPr txBox="1"/>
          <p:nvPr/>
        </p:nvSpPr>
        <p:spPr>
          <a:xfrm>
            <a:off x="3096917" y="2057400"/>
            <a:ext cx="3569288" cy="646331"/>
          </a:xfrm>
          <a:prstGeom prst="rect">
            <a:avLst/>
          </a:prstGeom>
          <a:noFill/>
        </p:spPr>
        <p:txBody>
          <a:bodyPr wrap="square" rtlCol="0">
            <a:spAutoFit/>
          </a:bodyPr>
          <a:lstStyle/>
          <a:p>
            <a:r>
              <a:rPr lang="en-US" dirty="0" smtClean="0"/>
              <a:t>front-end electronics</a:t>
            </a:r>
            <a:br>
              <a:rPr lang="en-US" dirty="0" smtClean="0"/>
            </a:br>
            <a:r>
              <a:rPr lang="en-US" dirty="0" smtClean="0"/>
              <a:t>board</a:t>
            </a:r>
            <a:endParaRPr lang="en-US" dirty="0"/>
          </a:p>
        </p:txBody>
      </p:sp>
      <p:sp>
        <p:nvSpPr>
          <p:cNvPr id="11" name="TextBox 15"/>
          <p:cNvSpPr txBox="1"/>
          <p:nvPr/>
        </p:nvSpPr>
        <p:spPr>
          <a:xfrm>
            <a:off x="2273005" y="5824497"/>
            <a:ext cx="1647825" cy="400110"/>
          </a:xfrm>
          <a:prstGeom prst="rect">
            <a:avLst/>
          </a:prstGeom>
          <a:noFill/>
        </p:spPr>
        <p:txBody>
          <a:bodyPr wrap="square" rtlCol="0">
            <a:spAutoFit/>
          </a:bodyPr>
          <a:lstStyle/>
          <a:p>
            <a:r>
              <a:rPr lang="en-US" sz="2000" dirty="0" smtClean="0"/>
              <a:t>6 cm</a:t>
            </a:r>
          </a:p>
        </p:txBody>
      </p:sp>
      <p:cxnSp>
        <p:nvCxnSpPr>
          <p:cNvPr id="12" name="Straight Arrow Connector 17"/>
          <p:cNvCxnSpPr/>
          <p:nvPr/>
        </p:nvCxnSpPr>
        <p:spPr bwMode="auto">
          <a:xfrm flipV="1">
            <a:off x="2971800" y="1978968"/>
            <a:ext cx="0" cy="1959099"/>
          </a:xfrm>
          <a:prstGeom prst="straightConnector1">
            <a:avLst/>
          </a:prstGeom>
          <a:solidFill>
            <a:srgbClr val="3366FF"/>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8"/>
          <p:cNvSpPr txBox="1"/>
          <p:nvPr/>
        </p:nvSpPr>
        <p:spPr>
          <a:xfrm>
            <a:off x="3138216" y="3257490"/>
            <a:ext cx="1509984" cy="400110"/>
          </a:xfrm>
          <a:prstGeom prst="rect">
            <a:avLst/>
          </a:prstGeom>
          <a:noFill/>
        </p:spPr>
        <p:txBody>
          <a:bodyPr wrap="square" rtlCol="0">
            <a:spAutoFit/>
          </a:bodyPr>
          <a:lstStyle/>
          <a:p>
            <a:r>
              <a:rPr lang="en-US" sz="2000" dirty="0" smtClean="0"/>
              <a:t>10 – 50 cm </a:t>
            </a:r>
          </a:p>
        </p:txBody>
      </p:sp>
      <p:cxnSp>
        <p:nvCxnSpPr>
          <p:cNvPr id="14" name="Straight Arrow Connector 20"/>
          <p:cNvCxnSpPr/>
          <p:nvPr/>
        </p:nvCxnSpPr>
        <p:spPr bwMode="auto">
          <a:xfrm flipV="1">
            <a:off x="2018671" y="5363183"/>
            <a:ext cx="836942" cy="474440"/>
          </a:xfrm>
          <a:prstGeom prst="straightConnector1">
            <a:avLst/>
          </a:prstGeom>
          <a:solidFill>
            <a:srgbClr val="3366FF"/>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21"/>
          <p:cNvSpPr txBox="1"/>
          <p:nvPr/>
        </p:nvSpPr>
        <p:spPr>
          <a:xfrm>
            <a:off x="3096917" y="4315442"/>
            <a:ext cx="2854914" cy="400110"/>
          </a:xfrm>
          <a:prstGeom prst="rect">
            <a:avLst/>
          </a:prstGeom>
          <a:noFill/>
        </p:spPr>
        <p:txBody>
          <a:bodyPr wrap="square" rtlCol="0">
            <a:spAutoFit/>
          </a:bodyPr>
          <a:lstStyle/>
          <a:p>
            <a:r>
              <a:rPr lang="en-US" sz="2000" dirty="0" smtClean="0"/>
              <a:t>2, 4, 6, (12) cm</a:t>
            </a:r>
          </a:p>
        </p:txBody>
      </p:sp>
      <p:sp>
        <p:nvSpPr>
          <p:cNvPr id="16" name="TextBox 1"/>
          <p:cNvSpPr txBox="1"/>
          <p:nvPr/>
        </p:nvSpPr>
        <p:spPr>
          <a:xfrm>
            <a:off x="1752600" y="696831"/>
            <a:ext cx="4336461" cy="646331"/>
          </a:xfrm>
          <a:prstGeom prst="rect">
            <a:avLst/>
          </a:prstGeom>
          <a:noFill/>
        </p:spPr>
        <p:txBody>
          <a:bodyPr wrap="square" rtlCol="0">
            <a:spAutoFit/>
          </a:bodyPr>
          <a:lstStyle/>
          <a:p>
            <a:pPr algn="l"/>
            <a:r>
              <a:rPr lang="en-US" dirty="0" smtClean="0"/>
              <a:t>module := building block of ladders </a:t>
            </a:r>
          </a:p>
          <a:p>
            <a:pPr algn="l"/>
            <a:r>
              <a:rPr lang="en-US" dirty="0" smtClean="0"/>
              <a:t>smallest assembled functional unit</a:t>
            </a:r>
          </a:p>
        </p:txBody>
      </p:sp>
      <p:sp>
        <p:nvSpPr>
          <p:cNvPr id="17"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18" name="Gerade Verbindung 17"/>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7</a:t>
            </a:fld>
            <a:endParaRPr lang="de-DE" dirty="0"/>
          </a:p>
        </p:txBody>
      </p:sp>
      <p:cxnSp>
        <p:nvCxnSpPr>
          <p:cNvPr id="22" name="Gerade Verbindung 21"/>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STS module</a:t>
            </a:r>
            <a:endParaRPr lang="en-US" sz="2400" b="1" dirty="0">
              <a:solidFill>
                <a:schemeClr val="accent1">
                  <a:lumMod val="75000"/>
                </a:schemeClr>
              </a:solidFill>
            </a:endParaRPr>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7137"/>
            <a:ext cx="928234" cy="581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Geschweifte Klammer rechts 37"/>
          <p:cNvSpPr/>
          <p:nvPr/>
        </p:nvSpPr>
        <p:spPr>
          <a:xfrm>
            <a:off x="1017010" y="1744089"/>
            <a:ext cx="432048" cy="379708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896" y="687137"/>
            <a:ext cx="3492016" cy="5733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feld 43"/>
          <p:cNvSpPr txBox="1"/>
          <p:nvPr/>
        </p:nvSpPr>
        <p:spPr>
          <a:xfrm>
            <a:off x="6089061" y="4954072"/>
            <a:ext cx="2225930" cy="646331"/>
          </a:xfrm>
          <a:prstGeom prst="rect">
            <a:avLst/>
          </a:prstGeom>
          <a:solidFill>
            <a:schemeClr val="bg1"/>
          </a:solidFill>
          <a:ln>
            <a:solidFill>
              <a:schemeClr val="tx1"/>
            </a:solidFill>
          </a:ln>
        </p:spPr>
        <p:txBody>
          <a:bodyPr wrap="none" rtlCol="0">
            <a:spAutoFit/>
          </a:bodyPr>
          <a:lstStyle/>
          <a:p>
            <a:pPr algn="ctr"/>
            <a:r>
              <a:rPr lang="en-US" dirty="0" smtClean="0"/>
              <a:t>daisy chained module</a:t>
            </a:r>
          </a:p>
          <a:p>
            <a:pPr algn="ctr"/>
            <a:r>
              <a:rPr lang="en-US" dirty="0" smtClean="0"/>
              <a:t>under test</a:t>
            </a:r>
            <a:endParaRPr lang="de-DE" dirty="0"/>
          </a:p>
        </p:txBody>
      </p:sp>
      <p:cxnSp>
        <p:nvCxnSpPr>
          <p:cNvPr id="46" name="Gerade Verbindung mit Pfeil 45"/>
          <p:cNvCxnSpPr/>
          <p:nvPr/>
        </p:nvCxnSpPr>
        <p:spPr>
          <a:xfrm>
            <a:off x="4881561" y="4396605"/>
            <a:ext cx="167163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a:stCxn id="9" idx="3"/>
          </p:cNvCxnSpPr>
          <p:nvPr/>
        </p:nvCxnSpPr>
        <p:spPr>
          <a:xfrm flipV="1">
            <a:off x="4953000" y="2438400"/>
            <a:ext cx="2249026" cy="6344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stCxn id="10" idx="0"/>
          </p:cNvCxnSpPr>
          <p:nvPr/>
        </p:nvCxnSpPr>
        <p:spPr>
          <a:xfrm flipV="1">
            <a:off x="4881561" y="1219200"/>
            <a:ext cx="1557339" cy="838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292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286000" y="5791200"/>
            <a:ext cx="472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0"/>
              </a:spcBef>
              <a:defRPr/>
            </a:pPr>
            <a:r>
              <a:rPr lang="en-US" sz="1600" dirty="0" smtClean="0">
                <a:effectLst>
                  <a:outerShdw blurRad="38100" dist="38100" dir="2700000" algn="tl">
                    <a:srgbClr val="C0C0C0"/>
                  </a:outerShdw>
                </a:effectLst>
                <a:latin typeface="Calibri" pitchFamily="34" charset="0"/>
                <a:cs typeface="Calibri" pitchFamily="34" charset="0"/>
              </a:rPr>
              <a:t>EU-FP7 HadronPhysics3 – </a:t>
            </a:r>
            <a:r>
              <a:rPr lang="en-US" sz="1600" i="1" dirty="0">
                <a:effectLst>
                  <a:outerShdw blurRad="38100" dist="38100" dir="2700000" algn="tl">
                    <a:srgbClr val="C0C0C0"/>
                  </a:outerShdw>
                </a:effectLst>
                <a:latin typeface="Calibri" pitchFamily="34" charset="0"/>
                <a:cs typeface="Calibri" pitchFamily="34" charset="0"/>
              </a:rPr>
              <a:t>W</a:t>
            </a:r>
            <a:r>
              <a:rPr lang="en-US" sz="1600" i="1" dirty="0" smtClean="0">
                <a:effectLst>
                  <a:outerShdw blurRad="38100" dist="38100" dir="2700000" algn="tl">
                    <a:srgbClr val="C0C0C0"/>
                  </a:outerShdw>
                </a:effectLst>
                <a:latin typeface="Calibri" pitchFamily="34" charset="0"/>
                <a:cs typeface="Calibri" pitchFamily="34" charset="0"/>
              </a:rPr>
              <a:t>ork </a:t>
            </a:r>
            <a:r>
              <a:rPr lang="en-US" sz="1600" i="1" dirty="0">
                <a:effectLst>
                  <a:outerShdw blurRad="38100" dist="38100" dir="2700000" algn="tl">
                    <a:srgbClr val="C0C0C0"/>
                  </a:outerShdw>
                </a:effectLst>
                <a:latin typeface="Calibri" pitchFamily="34" charset="0"/>
                <a:cs typeface="Calibri" pitchFamily="34" charset="0"/>
              </a:rPr>
              <a:t>P</a:t>
            </a:r>
            <a:r>
              <a:rPr lang="en-US" sz="1600" i="1" dirty="0" smtClean="0">
                <a:effectLst>
                  <a:outerShdw blurRad="38100" dist="38100" dir="2700000" algn="tl">
                    <a:srgbClr val="C0C0C0"/>
                  </a:outerShdw>
                </a:effectLst>
                <a:latin typeface="Calibri" pitchFamily="34" charset="0"/>
                <a:cs typeface="Calibri" pitchFamily="34" charset="0"/>
              </a:rPr>
              <a:t>ackage ULISINT</a:t>
            </a:r>
            <a:endParaRPr lang="en-US" sz="1200" i="1" dirty="0">
              <a:effectLst>
                <a:outerShdw blurRad="38100" dist="38100" dir="2700000" algn="tl">
                  <a:srgbClr val="C0C0C0"/>
                </a:outerShdw>
              </a:effectLst>
              <a:latin typeface="Calibri" pitchFamily="34" charset="0"/>
              <a:cs typeface="Calibri" pitchFamily="34" charset="0"/>
            </a:endParaRPr>
          </a:p>
        </p:txBody>
      </p:sp>
      <p:sp>
        <p:nvSpPr>
          <p:cNvPr id="8" name="Rectangle 38"/>
          <p:cNvSpPr>
            <a:spLocks noChangeArrowheads="1"/>
          </p:cNvSpPr>
          <p:nvPr/>
        </p:nvSpPr>
        <p:spPr bwMode="auto">
          <a:xfrm>
            <a:off x="371473" y="762000"/>
            <a:ext cx="47670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buFont typeface="Arial" panose="020B0604020202020204" pitchFamily="34" charset="0"/>
              <a:buChar char="•"/>
            </a:pPr>
            <a:r>
              <a:rPr lang="de-DE" sz="1600" dirty="0" smtClean="0">
                <a:latin typeface="Calibri" pitchFamily="34" charset="0"/>
                <a:cs typeface="Calibri" pitchFamily="34" charset="0"/>
              </a:rPr>
              <a:t>High-</a:t>
            </a:r>
            <a:r>
              <a:rPr lang="de-DE" sz="1600" dirty="0" err="1" smtClean="0">
                <a:latin typeface="Calibri" pitchFamily="34" charset="0"/>
                <a:cs typeface="Calibri" pitchFamily="34" charset="0"/>
              </a:rPr>
              <a:t>density</a:t>
            </a:r>
            <a:r>
              <a:rPr lang="de-DE" sz="1600" dirty="0" smtClean="0">
                <a:latin typeface="Calibri" pitchFamily="34" charset="0"/>
                <a:cs typeface="Calibri" pitchFamily="34" charset="0"/>
              </a:rPr>
              <a:t> </a:t>
            </a:r>
            <a:r>
              <a:rPr lang="de-DE" sz="1600" dirty="0" err="1">
                <a:latin typeface="Calibri" pitchFamily="34" charset="0"/>
                <a:cs typeface="Calibri" pitchFamily="34" charset="0"/>
              </a:rPr>
              <a:t>silicon</a:t>
            </a:r>
            <a:r>
              <a:rPr lang="de-DE" sz="1600" dirty="0">
                <a:latin typeface="Calibri" pitchFamily="34" charset="0"/>
                <a:cs typeface="Calibri" pitchFamily="34" charset="0"/>
              </a:rPr>
              <a:t> </a:t>
            </a:r>
            <a:r>
              <a:rPr lang="de-DE" sz="1600" dirty="0" err="1">
                <a:latin typeface="Calibri" pitchFamily="34" charset="0"/>
                <a:cs typeface="Calibri" pitchFamily="34" charset="0"/>
              </a:rPr>
              <a:t>detector</a:t>
            </a:r>
            <a:r>
              <a:rPr lang="de-DE" sz="1600" dirty="0">
                <a:latin typeface="Calibri" pitchFamily="34" charset="0"/>
                <a:cs typeface="Calibri" pitchFamily="34" charset="0"/>
              </a:rPr>
              <a:t> </a:t>
            </a:r>
            <a:r>
              <a:rPr lang="de-DE" sz="1600" dirty="0" err="1" smtClean="0">
                <a:latin typeface="Calibri" pitchFamily="34" charset="0"/>
                <a:cs typeface="Calibri" pitchFamily="34" charset="0"/>
              </a:rPr>
              <a:t>module</a:t>
            </a:r>
            <a:endParaRPr lang="de-DE" sz="1600" dirty="0">
              <a:latin typeface="Calibri" pitchFamily="34" charset="0"/>
              <a:cs typeface="Calibri" pitchFamily="34" charset="0"/>
            </a:endParaRPr>
          </a:p>
          <a:p>
            <a:pPr marL="285750" indent="-285750">
              <a:buFont typeface="Arial" panose="020B0604020202020204" pitchFamily="34" charset="0"/>
              <a:buChar char="•"/>
            </a:pPr>
            <a:r>
              <a:rPr lang="de-DE" sz="1600" dirty="0" err="1" smtClean="0">
                <a:latin typeface="Calibri" pitchFamily="34" charset="0"/>
                <a:cs typeface="Calibri" pitchFamily="34" charset="0"/>
              </a:rPr>
              <a:t>Procedures</a:t>
            </a:r>
            <a:r>
              <a:rPr lang="de-DE" sz="1600" dirty="0" smtClean="0">
                <a:latin typeface="Calibri" pitchFamily="34" charset="0"/>
                <a:cs typeface="Calibri" pitchFamily="34" charset="0"/>
              </a:rPr>
              <a:t> </a:t>
            </a:r>
            <a:r>
              <a:rPr lang="de-DE" sz="1600" dirty="0" err="1">
                <a:latin typeface="Calibri" pitchFamily="34" charset="0"/>
                <a:cs typeface="Calibri" pitchFamily="34" charset="0"/>
              </a:rPr>
              <a:t>for</a:t>
            </a:r>
            <a:r>
              <a:rPr lang="de-DE" sz="1600" dirty="0">
                <a:latin typeface="Calibri" pitchFamily="34" charset="0"/>
                <a:cs typeface="Calibri" pitchFamily="34" charset="0"/>
              </a:rPr>
              <a:t> </a:t>
            </a:r>
            <a:r>
              <a:rPr lang="de-DE" sz="1600" dirty="0" err="1">
                <a:latin typeface="Calibri" pitchFamily="34" charset="0"/>
                <a:cs typeface="Calibri" pitchFamily="34" charset="0"/>
              </a:rPr>
              <a:t>module</a:t>
            </a:r>
            <a:r>
              <a:rPr lang="de-DE" sz="1600" dirty="0">
                <a:latin typeface="Calibri" pitchFamily="34" charset="0"/>
                <a:cs typeface="Calibri" pitchFamily="34" charset="0"/>
              </a:rPr>
              <a:t> </a:t>
            </a:r>
            <a:r>
              <a:rPr lang="de-DE" sz="1600" dirty="0" err="1" smtClean="0">
                <a:latin typeface="Calibri" pitchFamily="34" charset="0"/>
                <a:cs typeface="Calibri" pitchFamily="34" charset="0"/>
              </a:rPr>
              <a:t>assembly</a:t>
            </a:r>
            <a:r>
              <a:rPr lang="de-DE" sz="1600" dirty="0" smtClean="0">
                <a:latin typeface="Calibri" pitchFamily="34" charset="0"/>
                <a:cs typeface="Calibri" pitchFamily="34" charset="0"/>
              </a:rPr>
              <a:t> + </a:t>
            </a:r>
            <a:r>
              <a:rPr lang="de-DE" sz="1600" dirty="0" err="1" smtClean="0">
                <a:latin typeface="Calibri" pitchFamily="34" charset="0"/>
                <a:cs typeface="Calibri" pitchFamily="34" charset="0"/>
              </a:rPr>
              <a:t>integration</a:t>
            </a:r>
            <a:endParaRPr lang="de-DE" sz="1600" dirty="0">
              <a:latin typeface="Calibri" pitchFamily="34" charset="0"/>
              <a:cs typeface="Calibri" pitchFamily="34" charset="0"/>
            </a:endParaRPr>
          </a:p>
          <a:p>
            <a:pPr marL="285750" indent="-285750">
              <a:buFont typeface="Arial" panose="020B0604020202020204" pitchFamily="34" charset="0"/>
              <a:buChar char="•"/>
            </a:pPr>
            <a:r>
              <a:rPr lang="de-DE" sz="1600" dirty="0">
                <a:latin typeface="Calibri" pitchFamily="34" charset="0"/>
                <a:cs typeface="Calibri" pitchFamily="34" charset="0"/>
              </a:rPr>
              <a:t>Exploration </a:t>
            </a:r>
            <a:r>
              <a:rPr lang="de-DE" sz="1600" dirty="0" err="1">
                <a:latin typeface="Calibri" pitchFamily="34" charset="0"/>
                <a:cs typeface="Calibri" pitchFamily="34" charset="0"/>
              </a:rPr>
              <a:t>of</a:t>
            </a:r>
            <a:r>
              <a:rPr lang="de-DE" sz="1600" dirty="0">
                <a:latin typeface="Calibri" pitchFamily="34" charset="0"/>
                <a:cs typeface="Calibri" pitchFamily="34" charset="0"/>
              </a:rPr>
              <a:t> </a:t>
            </a:r>
            <a:r>
              <a:rPr lang="de-DE" sz="1600" dirty="0" err="1">
                <a:latin typeface="Calibri" pitchFamily="34" charset="0"/>
                <a:cs typeface="Calibri" pitchFamily="34" charset="0"/>
              </a:rPr>
              <a:t>technologies</a:t>
            </a:r>
            <a:r>
              <a:rPr lang="de-DE" sz="1600" dirty="0">
                <a:latin typeface="Calibri" pitchFamily="34" charset="0"/>
                <a:cs typeface="Calibri" pitchFamily="34" charset="0"/>
              </a:rPr>
              <a:t> </a:t>
            </a:r>
            <a:r>
              <a:rPr lang="de-DE" sz="1600" dirty="0" err="1">
                <a:latin typeface="Calibri" pitchFamily="34" charset="0"/>
                <a:cs typeface="Calibri" pitchFamily="34" charset="0"/>
              </a:rPr>
              <a:t>for</a:t>
            </a:r>
            <a:r>
              <a:rPr lang="de-DE" sz="1600" dirty="0">
                <a:latin typeface="Calibri" pitchFamily="34" charset="0"/>
                <a:cs typeface="Calibri" pitchFamily="34" charset="0"/>
              </a:rPr>
              <a:t> </a:t>
            </a:r>
            <a:r>
              <a:rPr lang="de-DE" sz="1600" dirty="0" err="1" smtClean="0">
                <a:latin typeface="Calibri" pitchFamily="34" charset="0"/>
                <a:cs typeface="Calibri" pitchFamily="34" charset="0"/>
              </a:rPr>
              <a:t>mass-production</a:t>
            </a:r>
            <a:endParaRPr lang="de-DE" sz="1600" dirty="0">
              <a:latin typeface="Calibri" pitchFamily="34" charset="0"/>
              <a:cs typeface="Calibri" pitchFamily="34" charset="0"/>
            </a:endParaRPr>
          </a:p>
        </p:txBody>
      </p:sp>
      <p:pic>
        <p:nvPicPr>
          <p:cNvPr id="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73" y="718192"/>
            <a:ext cx="1143000" cy="515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2298" y="718192"/>
            <a:ext cx="51435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11" name="Group 1"/>
          <p:cNvGrpSpPr>
            <a:grpSpLocks/>
          </p:cNvGrpSpPr>
          <p:nvPr/>
        </p:nvGrpSpPr>
        <p:grpSpPr bwMode="auto">
          <a:xfrm>
            <a:off x="8267698" y="3428054"/>
            <a:ext cx="514350" cy="2012950"/>
            <a:chOff x="8403847" y="3022810"/>
            <a:chExt cx="514613" cy="2012154"/>
          </a:xfrm>
        </p:grpSpPr>
        <p:pic>
          <p:nvPicPr>
            <p:cNvPr id="12"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403849" y="3739564"/>
              <a:ext cx="514611"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3" name="Picture 23"/>
            <p:cNvPicPr>
              <a:picLocks noChangeAspect="1" noChangeArrowheads="1"/>
            </p:cNvPicPr>
            <p:nvPr/>
          </p:nvPicPr>
          <p:blipFill>
            <a:blip r:embed="rId4">
              <a:extLst>
                <a:ext uri="{28A0092B-C50C-407E-A947-70E740481C1C}">
                  <a14:useLocalDpi xmlns:a14="http://schemas.microsoft.com/office/drawing/2010/main" val="0"/>
                </a:ext>
              </a:extLst>
            </a:blip>
            <a:srcRect t="35310"/>
            <a:stretch>
              <a:fillRect/>
            </a:stretch>
          </p:blipFill>
          <p:spPr bwMode="auto">
            <a:xfrm rot="10800000">
              <a:off x="8403848" y="3526519"/>
              <a:ext cx="514611" cy="83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4" name="Picture 23"/>
            <p:cNvPicPr>
              <a:picLocks noChangeAspect="1" noChangeArrowheads="1"/>
            </p:cNvPicPr>
            <p:nvPr/>
          </p:nvPicPr>
          <p:blipFill>
            <a:blip r:embed="rId4">
              <a:extLst>
                <a:ext uri="{28A0092B-C50C-407E-A947-70E740481C1C}">
                  <a14:useLocalDpi xmlns:a14="http://schemas.microsoft.com/office/drawing/2010/main" val="0"/>
                </a:ext>
              </a:extLst>
            </a:blip>
            <a:srcRect t="35310"/>
            <a:stretch>
              <a:fillRect/>
            </a:stretch>
          </p:blipFill>
          <p:spPr bwMode="auto">
            <a:xfrm rot="10800000">
              <a:off x="8403849" y="3276810"/>
              <a:ext cx="514611" cy="83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5" name="Picture 23"/>
            <p:cNvPicPr>
              <a:picLocks noChangeAspect="1" noChangeArrowheads="1"/>
            </p:cNvPicPr>
            <p:nvPr/>
          </p:nvPicPr>
          <p:blipFill>
            <a:blip r:embed="rId4">
              <a:extLst>
                <a:ext uri="{28A0092B-C50C-407E-A947-70E740481C1C}">
                  <a14:useLocalDpi xmlns:a14="http://schemas.microsoft.com/office/drawing/2010/main" val="0"/>
                </a:ext>
              </a:extLst>
            </a:blip>
            <a:srcRect t="35310"/>
            <a:stretch>
              <a:fillRect/>
            </a:stretch>
          </p:blipFill>
          <p:spPr bwMode="auto">
            <a:xfrm rot="10800000">
              <a:off x="8403847" y="3022810"/>
              <a:ext cx="514611" cy="83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pic>
        <p:nvPicPr>
          <p:cNvPr id="18" name="Picture 3" descr="C:\Users\szczygie\Desktop\paczka\foto_probestacja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181" y="2551356"/>
            <a:ext cx="911778" cy="136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807" y="5067961"/>
            <a:ext cx="2865189" cy="50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 name="Picture 3" descr="D:\Work\CBM\HadronPhysics3-ULISINT\second-meeting\FEB8-tes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181" y="3989607"/>
            <a:ext cx="2891815" cy="10690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0467" y="2551356"/>
            <a:ext cx="1842529" cy="137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5"/>
          <p:cNvSpPr txBox="1"/>
          <p:nvPr/>
        </p:nvSpPr>
        <p:spPr>
          <a:xfrm>
            <a:off x="426692" y="1844824"/>
            <a:ext cx="3569244" cy="584775"/>
          </a:xfrm>
          <a:prstGeom prst="rect">
            <a:avLst/>
          </a:prstGeom>
          <a:noFill/>
        </p:spPr>
        <p:txBody>
          <a:bodyPr wrap="square" rtlCol="0">
            <a:spAutoFit/>
          </a:bodyPr>
          <a:lstStyle/>
          <a:p>
            <a:r>
              <a:rPr lang="en-US" sz="1600" dirty="0" smtClean="0"/>
              <a:t>components: </a:t>
            </a:r>
            <a:br>
              <a:rPr lang="en-US" sz="1600" dirty="0" smtClean="0"/>
            </a:br>
            <a:r>
              <a:rPr lang="en-US" sz="1600" dirty="0" smtClean="0"/>
              <a:t>ASICs, sensors, FEB, read-out cables</a:t>
            </a:r>
            <a:endParaRPr lang="de-DE" sz="1600" dirty="0"/>
          </a:p>
        </p:txBody>
      </p:sp>
      <p:sp>
        <p:nvSpPr>
          <p:cNvPr id="23" name="TextBox 25"/>
          <p:cNvSpPr txBox="1"/>
          <p:nvPr/>
        </p:nvSpPr>
        <p:spPr>
          <a:xfrm>
            <a:off x="4130425" y="2588068"/>
            <a:ext cx="1296144" cy="830997"/>
          </a:xfrm>
          <a:prstGeom prst="rect">
            <a:avLst/>
          </a:prstGeom>
          <a:noFill/>
        </p:spPr>
        <p:txBody>
          <a:bodyPr wrap="square" rtlCol="0">
            <a:spAutoFit/>
          </a:bodyPr>
          <a:lstStyle/>
          <a:p>
            <a:r>
              <a:rPr lang="en-US" sz="1600" dirty="0" smtClean="0"/>
              <a:t>module assembly study</a:t>
            </a:r>
            <a:endParaRPr lang="de-DE" sz="1600" dirty="0"/>
          </a:p>
        </p:txBody>
      </p:sp>
      <p:pic>
        <p:nvPicPr>
          <p:cNvPr id="24" name="Picture 2" descr="D:\Work\CBM\HadronPhysics3-ULISINT\second-meeting\Module-TopView (Larg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5175" t="32785" r="2049" b="27193"/>
          <a:stretch/>
        </p:blipFill>
        <p:spPr bwMode="auto">
          <a:xfrm>
            <a:off x="5138537" y="1251682"/>
            <a:ext cx="2196889"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Work\CBM\HadronPhysics3-ULISINT\second-meeting\Module-TopView (Larg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0071" b="27194"/>
          <a:stretch/>
        </p:blipFill>
        <p:spPr bwMode="auto">
          <a:xfrm>
            <a:off x="3895923" y="4342705"/>
            <a:ext cx="3439503" cy="110251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8"/>
          <p:cNvSpPr/>
          <p:nvPr/>
        </p:nvSpPr>
        <p:spPr>
          <a:xfrm>
            <a:off x="3175141" y="6138446"/>
            <a:ext cx="2863604" cy="338554"/>
          </a:xfrm>
          <a:prstGeom prst="rect">
            <a:avLst/>
          </a:prstGeom>
        </p:spPr>
        <p:txBody>
          <a:bodyPr wrap="none">
            <a:spAutoFit/>
          </a:bodyPr>
          <a:lstStyle/>
          <a:p>
            <a:r>
              <a:rPr lang="de-DE" sz="1600" dirty="0"/>
              <a:t>http://www.hadronphysics3.eu/</a:t>
            </a:r>
          </a:p>
        </p:txBody>
      </p:sp>
      <p:sp>
        <p:nvSpPr>
          <p:cNvPr id="27"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28" name="Gerade Verbindung 27"/>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8</a:t>
            </a:fld>
            <a:endParaRPr lang="de-DE" dirty="0"/>
          </a:p>
        </p:txBody>
      </p:sp>
      <p:cxnSp>
        <p:nvCxnSpPr>
          <p:cNvPr id="32" name="Gerade Verbindung 31"/>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3"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STS module integration</a:t>
            </a:r>
            <a:endParaRPr lang="en-US" sz="2400" b="1" dirty="0">
              <a:solidFill>
                <a:schemeClr val="accent1">
                  <a:lumMod val="75000"/>
                </a:schemeClr>
              </a:solidFill>
            </a:endParaRPr>
          </a:p>
        </p:txBody>
      </p:sp>
    </p:spTree>
    <p:extLst>
      <p:ext uri="{BB962C8B-B14F-4D97-AF65-F5344CB8AC3E}">
        <p14:creationId xmlns:p14="http://schemas.microsoft.com/office/powerpoint/2010/main" val="2890530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a:xfrm>
            <a:off x="152400" y="6607175"/>
            <a:ext cx="4392613" cy="250825"/>
          </a:xfrm>
        </p:spPr>
        <p:txBody>
          <a:bodyPr/>
          <a:lstStyle/>
          <a:p>
            <a:pPr algn="ctr"/>
            <a:r>
              <a:rPr lang="de-DE" dirty="0" smtClean="0">
                <a:solidFill>
                  <a:schemeClr val="tx1">
                    <a:lumMod val="50000"/>
                    <a:lumOff val="50000"/>
                  </a:schemeClr>
                </a:solidFill>
              </a:rPr>
              <a:t>Tomas </a:t>
            </a:r>
            <a:r>
              <a:rPr lang="de-DE" dirty="0" err="1" smtClean="0">
                <a:solidFill>
                  <a:schemeClr val="tx1">
                    <a:lumMod val="50000"/>
                    <a:lumOff val="50000"/>
                  </a:schemeClr>
                </a:solidFill>
              </a:rPr>
              <a:t>Balog</a:t>
            </a:r>
            <a:r>
              <a:rPr lang="de-DE" dirty="0" smtClean="0">
                <a:solidFill>
                  <a:schemeClr val="tx1">
                    <a:lumMod val="50000"/>
                    <a:lumOff val="50000"/>
                  </a:schemeClr>
                </a:solidFill>
              </a:rPr>
              <a:t> – </a:t>
            </a:r>
            <a:r>
              <a:rPr lang="en-US" b="1" dirty="0" smtClean="0">
                <a:solidFill>
                  <a:schemeClr val="tx1">
                    <a:lumMod val="50000"/>
                    <a:lumOff val="50000"/>
                  </a:schemeClr>
                </a:solidFill>
              </a:rPr>
              <a:t>The Silicon Tracking System of the CBM experiment</a:t>
            </a:r>
            <a:endParaRPr lang="de-DE" dirty="0">
              <a:solidFill>
                <a:schemeClr val="tx1">
                  <a:lumMod val="50000"/>
                  <a:lumOff val="50000"/>
                </a:schemeClr>
              </a:solidFill>
            </a:endParaRPr>
          </a:p>
        </p:txBody>
      </p:sp>
      <p:cxnSp>
        <p:nvCxnSpPr>
          <p:cNvPr id="9" name="Gerade Verbindung 8"/>
          <p:cNvCxnSpPr/>
          <p:nvPr/>
        </p:nvCxnSpPr>
        <p:spPr>
          <a:xfrm>
            <a:off x="228600" y="6553200"/>
            <a:ext cx="8686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4953000" y="66294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953000" y="6705600"/>
            <a:ext cx="297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27"/>
          <p:cNvSpPr>
            <a:spLocks noGrp="1"/>
          </p:cNvSpPr>
          <p:nvPr>
            <p:ph type="sldNum" sz="quarter" idx="12"/>
          </p:nvPr>
        </p:nvSpPr>
        <p:spPr>
          <a:xfrm>
            <a:off x="6553200" y="6492875"/>
            <a:ext cx="2133600" cy="365125"/>
          </a:xfrm>
        </p:spPr>
        <p:txBody>
          <a:bodyPr/>
          <a:lstStyle/>
          <a:p>
            <a:fld id="{03D2FB0A-8A43-484D-B00D-D8535E04ECAC}" type="slidenum">
              <a:rPr lang="de-DE" smtClean="0"/>
              <a:pPr/>
              <a:t>9</a:t>
            </a:fld>
            <a:endParaRPr lang="de-DE" dirty="0"/>
          </a:p>
        </p:txBody>
      </p:sp>
      <p:cxnSp>
        <p:nvCxnSpPr>
          <p:cNvPr id="13" name="Gerade Verbindung 12"/>
          <p:cNvCxnSpPr/>
          <p:nvPr/>
        </p:nvCxnSpPr>
        <p:spPr>
          <a:xfrm>
            <a:off x="228600" y="579437"/>
            <a:ext cx="8686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287338" y="76200"/>
            <a:ext cx="8605837" cy="490538"/>
          </a:xfrm>
        </p:spPr>
        <p:txBody>
          <a:bodyPr>
            <a:noAutofit/>
          </a:bodyPr>
          <a:lstStyle/>
          <a:p>
            <a:r>
              <a:rPr lang="en-US" sz="2400" b="1" dirty="0" smtClean="0">
                <a:solidFill>
                  <a:schemeClr val="accent1">
                    <a:lumMod val="75000"/>
                  </a:schemeClr>
                </a:solidFill>
              </a:rPr>
              <a:t>Micro-strip silicon sensors</a:t>
            </a:r>
            <a:endParaRPr lang="en-US" sz="2400" b="1" dirty="0">
              <a:solidFill>
                <a:schemeClr val="accent1">
                  <a:lumMod val="75000"/>
                </a:schemeClr>
              </a:solidFill>
            </a:endParaRPr>
          </a:p>
        </p:txBody>
      </p:sp>
      <p:sp>
        <p:nvSpPr>
          <p:cNvPr id="15" name="Rectangle 6"/>
          <p:cNvSpPr/>
          <p:nvPr/>
        </p:nvSpPr>
        <p:spPr>
          <a:xfrm>
            <a:off x="317500" y="824787"/>
            <a:ext cx="5308600" cy="3499420"/>
          </a:xfrm>
          <a:prstGeom prst="rect">
            <a:avLst/>
          </a:prstGeom>
        </p:spPr>
        <p:txBody>
          <a:bodyPr wrap="square">
            <a:spAutoFit/>
          </a:bodyPr>
          <a:lstStyle/>
          <a:p>
            <a:pPr marL="228600" indent="-228600" algn="l">
              <a:lnSpc>
                <a:spcPct val="150000"/>
              </a:lnSpc>
              <a:buFont typeface="Arial" pitchFamily="34" charset="0"/>
              <a:buChar char="•"/>
            </a:pPr>
            <a:r>
              <a:rPr lang="en-US" sz="1800" dirty="0" smtClean="0"/>
              <a:t>double-sided, p-n-n structure </a:t>
            </a:r>
          </a:p>
          <a:p>
            <a:pPr marL="228600" indent="-228600" algn="l">
              <a:lnSpc>
                <a:spcPct val="120000"/>
              </a:lnSpc>
              <a:buFont typeface="Arial" pitchFamily="34" charset="0"/>
              <a:buChar char="•"/>
            </a:pPr>
            <a:r>
              <a:rPr lang="en-US" sz="1800" dirty="0" smtClean="0"/>
              <a:t>width: </a:t>
            </a:r>
            <a:r>
              <a:rPr lang="en-US" sz="1800" dirty="0"/>
              <a:t>6.2 cm </a:t>
            </a:r>
            <a:endParaRPr lang="en-US" sz="1800" dirty="0" smtClean="0"/>
          </a:p>
          <a:p>
            <a:pPr marL="228600" indent="-228600" algn="l">
              <a:lnSpc>
                <a:spcPct val="120000"/>
              </a:lnSpc>
              <a:buFont typeface="Arial" pitchFamily="34" charset="0"/>
              <a:buChar char="•"/>
            </a:pPr>
            <a:r>
              <a:rPr lang="en-US" sz="1800" dirty="0" smtClean="0"/>
              <a:t>1024 strips at 58 </a:t>
            </a:r>
            <a:r>
              <a:rPr lang="en-US" sz="1800" dirty="0">
                <a:sym typeface="Symbol"/>
              </a:rPr>
              <a:t></a:t>
            </a:r>
            <a:r>
              <a:rPr lang="en-US" sz="1800" dirty="0" smtClean="0"/>
              <a:t>m</a:t>
            </a:r>
            <a:r>
              <a:rPr lang="en-US" sz="1800" dirty="0"/>
              <a:t> </a:t>
            </a:r>
            <a:r>
              <a:rPr lang="en-US" sz="1800" dirty="0" smtClean="0"/>
              <a:t>pitch</a:t>
            </a:r>
          </a:p>
          <a:p>
            <a:pPr marL="228600" indent="-228600" algn="l">
              <a:lnSpc>
                <a:spcPct val="120000"/>
              </a:lnSpc>
              <a:buFont typeface="Arial" pitchFamily="34" charset="0"/>
              <a:buChar char="•"/>
            </a:pPr>
            <a:r>
              <a:rPr lang="en-US" sz="1800" dirty="0" smtClean="0"/>
              <a:t>three types, strip </a:t>
            </a:r>
            <a:r>
              <a:rPr lang="en-US" sz="1800" dirty="0"/>
              <a:t>lengths: </a:t>
            </a:r>
            <a:r>
              <a:rPr lang="en-US" sz="1800" dirty="0" smtClean="0"/>
              <a:t>2, 4, 6 </a:t>
            </a:r>
            <a:r>
              <a:rPr lang="en-US" sz="1800" dirty="0"/>
              <a:t>cm, </a:t>
            </a:r>
            <a:r>
              <a:rPr lang="en-US" sz="1800" dirty="0" smtClean="0"/>
              <a:t>12 cm</a:t>
            </a:r>
          </a:p>
          <a:p>
            <a:pPr marL="228600" indent="-228600" algn="l">
              <a:lnSpc>
                <a:spcPct val="120000"/>
              </a:lnSpc>
              <a:buFont typeface="Arial" pitchFamily="34" charset="0"/>
              <a:buChar char="•"/>
            </a:pPr>
            <a:r>
              <a:rPr lang="en-US" sz="1800" dirty="0" smtClean="0"/>
              <a:t>stereo </a:t>
            </a:r>
            <a:r>
              <a:rPr lang="en-US" sz="1800" dirty="0"/>
              <a:t>angle </a:t>
            </a:r>
            <a:r>
              <a:rPr lang="en-US" sz="1800" dirty="0" smtClean="0"/>
              <a:t>front-back-sides 7.5° </a:t>
            </a:r>
          </a:p>
          <a:p>
            <a:pPr marL="228600" indent="-228600" algn="l">
              <a:lnSpc>
                <a:spcPct val="120000"/>
              </a:lnSpc>
              <a:buFont typeface="Arial" pitchFamily="34" charset="0"/>
              <a:buChar char="•"/>
            </a:pPr>
            <a:r>
              <a:rPr lang="en-US" sz="1800" dirty="0" smtClean="0"/>
              <a:t>integrated </a:t>
            </a:r>
            <a:r>
              <a:rPr lang="en-US" sz="1800" dirty="0"/>
              <a:t>AC-coupled </a:t>
            </a:r>
            <a:r>
              <a:rPr lang="en-US" sz="1800" dirty="0" smtClean="0"/>
              <a:t>read-out</a:t>
            </a:r>
          </a:p>
          <a:p>
            <a:pPr marL="228600" indent="-228600" algn="l">
              <a:lnSpc>
                <a:spcPct val="120000"/>
              </a:lnSpc>
              <a:buFont typeface="Arial" pitchFamily="34" charset="0"/>
              <a:buChar char="•"/>
            </a:pPr>
            <a:r>
              <a:rPr lang="en-US" sz="1800" dirty="0"/>
              <a:t>double metal interconnects on p-side, or replacement with an external micro </a:t>
            </a:r>
            <a:r>
              <a:rPr lang="en-US" sz="1800" dirty="0" smtClean="0"/>
              <a:t>cable</a:t>
            </a:r>
          </a:p>
          <a:p>
            <a:pPr marL="228600" indent="-228600" algn="l">
              <a:lnSpc>
                <a:spcPct val="120000"/>
              </a:lnSpc>
              <a:buFont typeface="Arial" pitchFamily="34" charset="0"/>
              <a:buChar char="•"/>
            </a:pPr>
            <a:r>
              <a:rPr lang="en-US" sz="1800" dirty="0" smtClean="0"/>
              <a:t>operation voltage up to few </a:t>
            </a:r>
            <a:r>
              <a:rPr lang="en-US" sz="1800" dirty="0"/>
              <a:t>hundred </a:t>
            </a:r>
            <a:r>
              <a:rPr lang="en-US" sz="1800" dirty="0" smtClean="0"/>
              <a:t>volts</a:t>
            </a:r>
          </a:p>
          <a:p>
            <a:pPr marL="228600" indent="-228600" algn="l">
              <a:lnSpc>
                <a:spcPct val="120000"/>
              </a:lnSpc>
              <a:buFont typeface="Arial" pitchFamily="34" charset="0"/>
              <a:buChar char="•"/>
            </a:pPr>
            <a:r>
              <a:rPr lang="en-US" sz="1800" dirty="0" smtClean="0"/>
              <a:t>radiation hardness up to 1 × 10</a:t>
            </a:r>
            <a:r>
              <a:rPr lang="en-US" sz="1800" baseline="30000" dirty="0" smtClean="0"/>
              <a:t>14</a:t>
            </a:r>
            <a:r>
              <a:rPr lang="en-US" sz="1800" dirty="0" smtClean="0"/>
              <a:t> n</a:t>
            </a:r>
            <a:r>
              <a:rPr lang="en-US" sz="1800" baseline="-25000" dirty="0" smtClean="0"/>
              <a:t>eq</a:t>
            </a:r>
            <a:r>
              <a:rPr lang="en-US" sz="1800" dirty="0" smtClean="0"/>
              <a:t>/cm</a:t>
            </a:r>
            <a:r>
              <a:rPr lang="en-US" sz="1800" baseline="30000" dirty="0" smtClean="0"/>
              <a:t>2</a:t>
            </a:r>
            <a:endParaRPr lang="en-US" sz="1800" baseline="30000" dirty="0"/>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3" y="860889"/>
            <a:ext cx="1942891" cy="2319248"/>
          </a:xfrm>
          <a:prstGeom prst="rect">
            <a:avLst/>
          </a:prstGeom>
          <a:noFill/>
          <a:ln w="9525" algn="ctr">
            <a:noFill/>
            <a:miter lim="800000"/>
            <a:headEnd/>
            <a:tailEnd/>
          </a:ln>
          <a:effectLst/>
          <a:extLst/>
        </p:spPr>
      </p:pic>
      <p:pic>
        <p:nvPicPr>
          <p:cNvPr id="17" name="Picture 2" descr="\\WinfileSvF\CBM$Root\jheuser\Eigene Dateien\work\CBM\STS-TDR\STS-CDR\components\detectors\new-figs\detector-topology.png"/>
          <p:cNvPicPr>
            <a:picLocks noChangeAspect="1" noChangeArrowheads="1"/>
          </p:cNvPicPr>
          <p:nvPr/>
        </p:nvPicPr>
        <p:blipFill rotWithShape="1">
          <a:blip r:embed="rId4">
            <a:extLst>
              <a:ext uri="{28A0092B-C50C-407E-A947-70E740481C1C}">
                <a14:useLocalDpi xmlns:a14="http://schemas.microsoft.com/office/drawing/2010/main" val="0"/>
              </a:ext>
            </a:extLst>
          </a:blip>
          <a:srcRect l="72954" t="12285" r="7159" b="16804"/>
          <a:stretch/>
        </p:blipFill>
        <p:spPr bwMode="auto">
          <a:xfrm>
            <a:off x="5181603" y="3566390"/>
            <a:ext cx="1228725" cy="252268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452439" y="3918841"/>
            <a:ext cx="2541736" cy="188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4765" y="76200"/>
            <a:ext cx="807844" cy="187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Ellipse 20"/>
          <p:cNvSpPr/>
          <p:nvPr/>
        </p:nvSpPr>
        <p:spPr>
          <a:xfrm>
            <a:off x="7910512" y="1036869"/>
            <a:ext cx="1081088" cy="9836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914400" y="4707014"/>
            <a:ext cx="3037306" cy="1477328"/>
          </a:xfrm>
          <a:prstGeom prst="rect">
            <a:avLst/>
          </a:prstGeom>
          <a:noFill/>
          <a:ln>
            <a:solidFill>
              <a:schemeClr val="tx1"/>
            </a:solidFill>
          </a:ln>
        </p:spPr>
        <p:txBody>
          <a:bodyPr wrap="none" rtlCol="0">
            <a:spAutoFit/>
          </a:bodyPr>
          <a:lstStyle/>
          <a:p>
            <a:r>
              <a:rPr lang="en-US" dirty="0" smtClean="0"/>
              <a:t>Strips reaching the border are </a:t>
            </a:r>
          </a:p>
          <a:p>
            <a:r>
              <a:rPr lang="en-US" dirty="0" smtClean="0"/>
              <a:t>continued on the other side</a:t>
            </a:r>
          </a:p>
          <a:p>
            <a:endParaRPr lang="en-US" dirty="0" smtClean="0"/>
          </a:p>
          <a:p>
            <a:pPr marL="342900" indent="-342900">
              <a:buFont typeface="Symbol" pitchFamily="18" charset="2"/>
              <a:buChar char="Þ"/>
            </a:pPr>
            <a:r>
              <a:rPr lang="en-US" dirty="0" smtClean="0"/>
              <a:t>Needs double metal layer</a:t>
            </a:r>
          </a:p>
          <a:p>
            <a:r>
              <a:rPr lang="en-US" dirty="0"/>
              <a:t> </a:t>
            </a:r>
            <a:r>
              <a:rPr lang="en-US" dirty="0" smtClean="0"/>
              <a:t>   or external cable</a:t>
            </a:r>
          </a:p>
        </p:txBody>
      </p:sp>
      <p:cxnSp>
        <p:nvCxnSpPr>
          <p:cNvPr id="23" name="Gerade Verbindung mit Pfeil 22"/>
          <p:cNvCxnSpPr/>
          <p:nvPr/>
        </p:nvCxnSpPr>
        <p:spPr>
          <a:xfrm flipV="1">
            <a:off x="4412656" y="4860347"/>
            <a:ext cx="2711838" cy="585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V="1">
            <a:off x="4412656" y="4860347"/>
            <a:ext cx="1530944" cy="585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86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3026</Words>
  <Application>Microsoft Office PowerPoint</Application>
  <PresentationFormat>On-screen Show (4:3)</PresentationFormat>
  <Paragraphs>373</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Larissa</vt:lpstr>
      <vt:lpstr>PowerPoint Presentation</vt:lpstr>
      <vt:lpstr>PowerPoint Presentation</vt:lpstr>
      <vt:lpstr>Tracking nuclear collisions at SIS-300 and at SIS-100</vt:lpstr>
      <vt:lpstr>STS design constraints</vt:lpstr>
      <vt:lpstr>STS concept</vt:lpstr>
      <vt:lpstr>STS layout</vt:lpstr>
      <vt:lpstr>STS module</vt:lpstr>
      <vt:lpstr>STS module integration</vt:lpstr>
      <vt:lpstr>Micro-strip silicon sensors</vt:lpstr>
      <vt:lpstr>Prototypes of STS micro-strip silicon sensors</vt:lpstr>
      <vt:lpstr>STS low-mass micro-cables</vt:lpstr>
      <vt:lpstr>Read-out chip STS-XYTER</vt:lpstr>
      <vt:lpstr>Module prototype tests</vt:lpstr>
      <vt:lpstr>Module prototype tests</vt:lpstr>
      <vt:lpstr>Source tests of the latest silicon sensor prototype CBM05</vt:lpstr>
      <vt:lpstr>Cooling </vt:lpstr>
      <vt:lpstr>Cooling  infrastructure inside CBM building</vt:lpstr>
      <vt:lpstr>STS Technical Design Report</vt:lpstr>
      <vt:lpstr>Timeline for the STS</vt:lpstr>
      <vt:lpstr>Thank you!</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Balog, Tomas</dc:creator>
  <cp:lastModifiedBy>Heuser, Johann Dr.</cp:lastModifiedBy>
  <cp:revision>66</cp:revision>
  <dcterms:created xsi:type="dcterms:W3CDTF">2014-02-18T13:28:19Z</dcterms:created>
  <dcterms:modified xsi:type="dcterms:W3CDTF">2014-02-20T09:14:22Z</dcterms:modified>
</cp:coreProperties>
</file>