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70" r:id="rId2"/>
    <p:sldId id="277" r:id="rId3"/>
    <p:sldId id="279" r:id="rId4"/>
    <p:sldId id="281" r:id="rId5"/>
    <p:sldId id="282" r:id="rId6"/>
    <p:sldId id="283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71" r:id="rId16"/>
    <p:sldId id="280" r:id="rId17"/>
    <p:sldId id="327" r:id="rId18"/>
    <p:sldId id="328" r:id="rId19"/>
    <p:sldId id="264" r:id="rId20"/>
    <p:sldId id="322" r:id="rId21"/>
    <p:sldId id="321" r:id="rId22"/>
    <p:sldId id="323" r:id="rId23"/>
    <p:sldId id="324" r:id="rId24"/>
    <p:sldId id="301" r:id="rId25"/>
    <p:sldId id="326" r:id="rId26"/>
    <p:sldId id="306" r:id="rId27"/>
    <p:sldId id="308" r:id="rId28"/>
    <p:sldId id="272" r:id="rId29"/>
    <p:sldId id="309" r:id="rId30"/>
    <p:sldId id="268" r:id="rId31"/>
    <p:sldId id="269" r:id="rId32"/>
    <p:sldId id="310" r:id="rId33"/>
    <p:sldId id="275" r:id="rId34"/>
    <p:sldId id="276" r:id="rId35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9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4214777-3FA7-43FC-A147-1B5341FC1F60}" type="datetimeFigureOut">
              <a:rPr lang="de-DE"/>
              <a:pPr>
                <a:defRPr/>
              </a:pPr>
              <a:t>20.02.2014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B23B260-E326-4B3D-A0BC-C51BA95FD05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42D6CE-F0D1-4931-A2B5-206A01B52499}" type="slidenum">
              <a:rPr lang="de-DE" smtClean="0">
                <a:latin typeface="Times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de-DE" smtClean="0">
              <a:latin typeface="Times" pitchFamily="18" charset="0"/>
              <a:cs typeface="Arial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B1B1FB2-3829-4E52-AC64-DC5A5A5374F3}" type="slidenum">
              <a:rPr lang="de-DE" altLang="de-DE" sz="1200">
                <a:latin typeface="Calibri" pitchFamily="34" charset="0"/>
              </a:rPr>
              <a:pPr algn="r"/>
              <a:t>25</a:t>
            </a:fld>
            <a:endParaRPr lang="de-DE" altLang="de-DE" sz="1200">
              <a:latin typeface="Calibri" pitchFamily="34" charset="0"/>
            </a:endParaRPr>
          </a:p>
        </p:txBody>
      </p:sp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83" tIns="45742" rIns="91483" bIns="45742" anchor="b"/>
          <a:lstStyle/>
          <a:p>
            <a:pPr algn="r"/>
            <a:fld id="{C6AB2B4B-432B-4E19-86EE-6AC8E3E5D74F}" type="slidenum">
              <a:rPr lang="en-GB" altLang="de-DE" sz="1200"/>
              <a:pPr algn="r"/>
              <a:t>25</a:t>
            </a:fld>
            <a:endParaRPr lang="en-GB" altLang="de-DE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1483" tIns="45742" rIns="91483" bIns="4574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de-DE" smtClean="0"/>
              <a:t>Point out interaction section, electrons, antiprotons, solenoids, (normal conducting) (Magnetic spectrometer energy calibration)</a:t>
            </a:r>
          </a:p>
          <a:p>
            <a:pPr eaLnBrk="1" hangingPunct="1">
              <a:spcBef>
                <a:spcPct val="0"/>
              </a:spcBef>
            </a:pPr>
            <a:r>
              <a:rPr lang="en-AU" altLang="de-DE" smtClean="0"/>
              <a:t>Cooling force needs to be stronger than at Fermilab to counteract the internal target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12775" y="1412875"/>
            <a:ext cx="791845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9512" y="27171"/>
            <a:ext cx="8784976" cy="1169581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63688" y="3140968"/>
            <a:ext cx="5544616" cy="1476780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B9C64E42-9B86-470D-A44C-D045D8249BD2}" type="datetime1">
              <a:rPr lang="de-DE"/>
              <a:pPr>
                <a:defRPr/>
              </a:pPr>
              <a:t>20.02.2014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Jens Stadlmann, FAIR@GSI, Primary Beams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32566115-1EB8-4101-8447-9B5D775B2168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DC76F-EBBB-4942-A838-FD3B8F42550F}" type="datetime1">
              <a:rPr lang="de-DE"/>
              <a:pPr>
                <a:defRPr/>
              </a:pPr>
              <a:t>20.02.2014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Jens Stadlmann, FAIR@GSI, Primary Beams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41CD5-E547-414D-B01E-5585F667F3A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B2F7-210D-4DB8-9B61-95659DB3B7C2}" type="datetime1">
              <a:rPr lang="de-DE"/>
              <a:pPr>
                <a:defRPr/>
              </a:pPr>
              <a:t>20.02.2014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Jens Stadlmann, FAIR@GSI, Primary Beams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0595C-E6D6-4C23-A2C3-9D379DB97E2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7263" y="71438"/>
            <a:ext cx="7862887" cy="1109662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47638" y="1263650"/>
            <a:ext cx="4370387" cy="49403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70425" y="1263650"/>
            <a:ext cx="4370388" cy="49403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15900" y="6583363"/>
            <a:ext cx="2987675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6th FAIR MAC / 11.10.2011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203575" y="6583363"/>
            <a:ext cx="3529013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FAIR Machine Cycles / D. Ondreka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18488" y="6581775"/>
            <a:ext cx="925512" cy="2762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6B6A0-35A0-491D-A254-749323501A4A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91853-689D-4EB2-A004-74ABF64F046E}" type="datetime1">
              <a:rPr lang="de-DE"/>
              <a:pPr>
                <a:defRPr/>
              </a:pPr>
              <a:t>20.02.2014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Jens Stadlmann, FAIR@GSI, Primary Beams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E5BF7-B125-4EA5-A976-D005CACF237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9863B-E3A7-4FCF-9FAE-60427D6103DF}" type="datetime1">
              <a:rPr lang="de-DE"/>
              <a:pPr>
                <a:defRPr/>
              </a:pPr>
              <a:t>20.02.2014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Jens Stadlmann, FAIR@GSI, Primary Beams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768E3-8C08-4D01-989D-8F2696A8C13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E21CD-5352-4364-8369-21AEE08BE63E}" type="datetime1">
              <a:rPr lang="de-DE"/>
              <a:pPr>
                <a:defRPr/>
              </a:pPr>
              <a:t>20.02.2014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Jens Stadlmann, FAIR@GSI, Primary Beams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1AC55-0E99-4972-9B2F-B31D40E97A4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25FD1-F598-4D49-8654-7FEBC45D9668}" type="datetime1">
              <a:rPr lang="de-DE"/>
              <a:pPr>
                <a:defRPr/>
              </a:pPr>
              <a:t>20.02.2014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Jens Stadlmann, FAIR@GSI, Primary Beams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4132B-8B58-42F6-9CC3-22D63594E37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6D5D7-4993-4389-A8A0-F58415603013}" type="datetime1">
              <a:rPr lang="de-DE"/>
              <a:pPr>
                <a:defRPr/>
              </a:pPr>
              <a:t>20.02.2014</a:t>
            </a:fld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Jens Stadlmann, FAIR@GSI, Primary Beams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76D17-53B7-4F5F-B027-210CB92F54E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F14BE-E65D-4ED3-90E8-9B39590082CE}" type="datetime1">
              <a:rPr lang="de-DE"/>
              <a:pPr>
                <a:defRPr/>
              </a:pPr>
              <a:t>20.02.2014</a:t>
            </a:fld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Jens Stadlmann, FAIR@GSI, Primary Beams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654FE-8736-4B0D-A058-C4B361A3889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D6C6D-D76C-41C5-BF3D-16959CF518EA}" type="datetime1">
              <a:rPr lang="de-DE"/>
              <a:pPr>
                <a:defRPr/>
              </a:pPr>
              <a:t>20.02.2014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Jens Stadlmann, FAIR@GSI, Primary Beams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D3E50-BB33-4B97-B737-F1C59854E07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0C610-E63F-41A1-860D-16F7D2D6DCE1}" type="datetime1">
              <a:rPr lang="de-DE"/>
              <a:pPr>
                <a:defRPr/>
              </a:pPr>
              <a:t>20.02.2014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Jens Stadlmann, FAIR@GSI, Primary Beams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00406-7FE1-4385-AA5C-97C0BC54718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182563" y="22225"/>
            <a:ext cx="8788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223838" y="1600200"/>
            <a:ext cx="871855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584950"/>
            <a:ext cx="130651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B731BC-F6A8-489A-8424-40403B54DF1A}" type="datetime1">
              <a:rPr lang="de-DE"/>
              <a:pPr>
                <a:defRPr/>
              </a:pPr>
              <a:t>20.02.2014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124075" y="6584950"/>
            <a:ext cx="482441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Jens Stadlmann, FAIR@GSI, Primary Beams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559675" y="6584950"/>
            <a:ext cx="1379538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78F7C3-1379-4D24-9A5F-B6A988B851E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032" name="Gruppieren 14"/>
          <p:cNvGrpSpPr>
            <a:grpSpLocks/>
          </p:cNvGrpSpPr>
          <p:nvPr/>
        </p:nvGrpSpPr>
        <p:grpSpPr bwMode="auto">
          <a:xfrm>
            <a:off x="0" y="6324600"/>
            <a:ext cx="9144000" cy="296863"/>
            <a:chOff x="245" y="6325200"/>
            <a:chExt cx="9143755" cy="296418"/>
          </a:xfrm>
        </p:grpSpPr>
        <p:pic>
          <p:nvPicPr>
            <p:cNvPr id="1033" name="Grafik 7"/>
            <p:cNvPicPr>
              <a:picLocks noChangeAspect="1"/>
            </p:cNvPicPr>
            <p:nvPr userDrawn="1"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7635600" y="6325200"/>
              <a:ext cx="914400" cy="296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Gerade Verbindung 9"/>
            <p:cNvCxnSpPr/>
            <p:nvPr userDrawn="1"/>
          </p:nvCxnSpPr>
          <p:spPr>
            <a:xfrm>
              <a:off x="245" y="6551873"/>
              <a:ext cx="75451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 userDrawn="1"/>
          </p:nvCxnSpPr>
          <p:spPr>
            <a:xfrm>
              <a:off x="8610614" y="6551873"/>
              <a:ext cx="5333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Font typeface="Arial" charset="0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png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18.emf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emf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11" Type="http://schemas.openxmlformats.org/officeDocument/2006/relationships/image" Target="../media/image56.jpeg"/><Relationship Id="rId5" Type="http://schemas.openxmlformats.org/officeDocument/2006/relationships/image" Target="../media/image50.emf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wmf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92275" y="2852738"/>
            <a:ext cx="5759450" cy="15843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Status of FAIR accelerators</a:t>
            </a:r>
            <a:br>
              <a:rPr lang="en-US" dirty="0" smtClean="0"/>
            </a:br>
            <a:r>
              <a:rPr lang="en-US" sz="2000" b="0" dirty="0" smtClean="0"/>
              <a:t>4th HIC for FAIR Detector Systems Networking Workshop, JLU </a:t>
            </a:r>
            <a:r>
              <a:rPr lang="en-US" sz="2000" b="0" dirty="0" err="1" smtClean="0"/>
              <a:t>Gießen</a:t>
            </a:r>
            <a:r>
              <a:rPr lang="en-US" sz="2000" b="0" dirty="0" smtClean="0"/>
              <a:t>, 20-21.2 .2014</a:t>
            </a:r>
            <a:br>
              <a:rPr lang="en-US" sz="2000" b="0" dirty="0" smtClean="0"/>
            </a:br>
            <a:r>
              <a:rPr lang="en-US" sz="2000" b="0" dirty="0" smtClean="0"/>
              <a:t/>
            </a:r>
            <a:br>
              <a:rPr lang="en-US" sz="2000" b="0" dirty="0" smtClean="0"/>
            </a:br>
            <a:r>
              <a:rPr lang="en-US" sz="2000" b="0" dirty="0" smtClean="0"/>
              <a:t>Jens </a:t>
            </a:r>
            <a:r>
              <a:rPr lang="en-US" sz="2000" b="0" dirty="0" err="1" smtClean="0"/>
              <a:t>Stadlmann</a:t>
            </a:r>
            <a:r>
              <a:rPr lang="en-US" sz="2000" b="0" dirty="0" smtClean="0"/>
              <a:t>, FAIR@GSI, Primary Beams</a:t>
            </a:r>
            <a:endParaRPr lang="en-US" sz="20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Dynamic Vacuum effect and collimation</a:t>
            </a:r>
          </a:p>
        </p:txBody>
      </p:sp>
      <p:sp>
        <p:nvSpPr>
          <p:cNvPr id="2057" name="Fußzeilenplatzhalter 5"/>
          <p:cNvSpPr>
            <a:spLocks noGrp="1"/>
          </p:cNvSpPr>
          <p:nvPr>
            <p:ph type="ftr" sz="quarter" idx="11"/>
          </p:nvPr>
        </p:nvSpPr>
        <p:spPr bwMode="auto">
          <a:xfrm>
            <a:off x="6084888" y="1412875"/>
            <a:ext cx="2087562" cy="360363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>
                <a:solidFill>
                  <a:schemeClr val="tx1"/>
                </a:solidFill>
                <a:cs typeface="Arial" charset="0"/>
              </a:rPr>
              <a:t>P. Puppel</a:t>
            </a:r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827088" y="1268413"/>
          <a:ext cx="7940675" cy="4002087"/>
        </p:xfrm>
        <a:graphic>
          <a:graphicData uri="http://schemas.openxmlformats.org/presentationml/2006/ole">
            <p:oleObj spid="_x0000_s2054" name="CorelDRAW" r:id="rId3" imgW="6988320" imgH="3474720" progId="CorelDraw.Graphic.11">
              <p:embed/>
            </p:oleObj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0" y="4325938"/>
          <a:ext cx="4403725" cy="2124075"/>
        </p:xfrm>
        <a:graphic>
          <a:graphicData uri="http://schemas.openxmlformats.org/presentationml/2006/ole">
            <p:oleObj spid="_x0000_s2055" name="CorelDRAW" r:id="rId4" imgW="8493120" imgH="4043160" progId="CorelDraw.Graphic.11">
              <p:embed/>
            </p:oleObj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163" y="3127375"/>
            <a:ext cx="47625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9" name="Text Box 12"/>
          <p:cNvSpPr txBox="1">
            <a:spLocks noChangeArrowheads="1"/>
          </p:cNvSpPr>
          <p:nvPr/>
        </p:nvSpPr>
        <p:spPr bwMode="auto">
          <a:xfrm>
            <a:off x="4840288" y="5392738"/>
            <a:ext cx="37465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Results of the combined upgrades </a:t>
            </a:r>
          </a:p>
          <a:p>
            <a:r>
              <a:rPr lang="en-US"/>
              <a:t>till now. H=2 RF, fastest ramps and</a:t>
            </a:r>
          </a:p>
          <a:p>
            <a:r>
              <a:rPr lang="en-US"/>
              <a:t>final UHV not inluded! 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FAIR accelerator challenges</a:t>
            </a:r>
          </a:p>
        </p:txBody>
      </p:sp>
      <p:grpSp>
        <p:nvGrpSpPr>
          <p:cNvPr id="27650" name="Group 3"/>
          <p:cNvGrpSpPr>
            <a:grpSpLocks/>
          </p:cNvGrpSpPr>
          <p:nvPr/>
        </p:nvGrpSpPr>
        <p:grpSpPr bwMode="auto">
          <a:xfrm>
            <a:off x="1116013" y="1484313"/>
            <a:ext cx="5954712" cy="4751387"/>
            <a:chOff x="1066" y="799"/>
            <a:chExt cx="3751" cy="2993"/>
          </a:xfrm>
        </p:grpSpPr>
        <p:grpSp>
          <p:nvGrpSpPr>
            <p:cNvPr id="27665" name="Group 2"/>
            <p:cNvGrpSpPr>
              <a:grpSpLocks/>
            </p:cNvGrpSpPr>
            <p:nvPr/>
          </p:nvGrpSpPr>
          <p:grpSpPr bwMode="auto">
            <a:xfrm>
              <a:off x="1066" y="799"/>
              <a:ext cx="3751" cy="2949"/>
              <a:chOff x="2321" y="762"/>
              <a:chExt cx="3710" cy="2912"/>
            </a:xfrm>
          </p:grpSpPr>
          <p:pic>
            <p:nvPicPr>
              <p:cNvPr id="27669" name="Picture 3" descr="FAIR-facility-all-office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321" y="777"/>
                <a:ext cx="3710" cy="28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670" name="Rectangle 4"/>
              <p:cNvSpPr>
                <a:spLocks noChangeArrowheads="1"/>
              </p:cNvSpPr>
              <p:nvPr/>
            </p:nvSpPr>
            <p:spPr bwMode="auto">
              <a:xfrm>
                <a:off x="2326" y="762"/>
                <a:ext cx="3609" cy="2905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="1"/>
              </a:p>
            </p:txBody>
          </p:sp>
          <p:pic>
            <p:nvPicPr>
              <p:cNvPr id="27671" name="Picture 5" descr="FAIR Teil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569" y="2646"/>
                <a:ext cx="534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672" name="Text Box 6"/>
              <p:cNvSpPr txBox="1">
                <a:spLocks noChangeArrowheads="1"/>
              </p:cNvSpPr>
              <p:nvPr/>
            </p:nvSpPr>
            <p:spPr bwMode="auto">
              <a:xfrm>
                <a:off x="4919" y="2954"/>
                <a:ext cx="603" cy="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700" b="1">
                    <a:solidFill>
                      <a:srgbClr val="CC0000"/>
                    </a:solidFill>
                    <a:latin typeface="Arial Unicode MS"/>
                  </a:rPr>
                  <a:t>FLAIR</a:t>
                </a:r>
              </a:p>
            </p:txBody>
          </p:sp>
        </p:grpSp>
        <p:grpSp>
          <p:nvGrpSpPr>
            <p:cNvPr id="27666" name="Group 9"/>
            <p:cNvGrpSpPr>
              <a:grpSpLocks/>
            </p:cNvGrpSpPr>
            <p:nvPr/>
          </p:nvGrpSpPr>
          <p:grpSpPr bwMode="auto">
            <a:xfrm>
              <a:off x="2154" y="2658"/>
              <a:ext cx="2269" cy="1134"/>
              <a:chOff x="2154" y="2658"/>
              <a:chExt cx="2269" cy="1134"/>
            </a:xfrm>
          </p:grpSpPr>
          <p:sp>
            <p:nvSpPr>
              <p:cNvPr id="27667" name="Freeform 10"/>
              <p:cNvSpPr>
                <a:spLocks/>
              </p:cNvSpPr>
              <p:nvPr/>
            </p:nvSpPr>
            <p:spPr bwMode="auto">
              <a:xfrm>
                <a:off x="2926" y="2658"/>
                <a:ext cx="1497" cy="1134"/>
              </a:xfrm>
              <a:custGeom>
                <a:avLst/>
                <a:gdLst>
                  <a:gd name="T0" fmla="*/ 0 w 1497"/>
                  <a:gd name="T1" fmla="*/ 1134 h 1134"/>
                  <a:gd name="T2" fmla="*/ 45 w 1497"/>
                  <a:gd name="T3" fmla="*/ 499 h 1134"/>
                  <a:gd name="T4" fmla="*/ 408 w 1497"/>
                  <a:gd name="T5" fmla="*/ 409 h 1134"/>
                  <a:gd name="T6" fmla="*/ 589 w 1497"/>
                  <a:gd name="T7" fmla="*/ 0 h 1134"/>
                  <a:gd name="T8" fmla="*/ 1497 w 1497"/>
                  <a:gd name="T9" fmla="*/ 409 h 1134"/>
                  <a:gd name="T10" fmla="*/ 1224 w 1497"/>
                  <a:gd name="T11" fmla="*/ 1089 h 1134"/>
                  <a:gd name="T12" fmla="*/ 0 w 1497"/>
                  <a:gd name="T13" fmla="*/ 1134 h 11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97"/>
                  <a:gd name="T22" fmla="*/ 0 h 1134"/>
                  <a:gd name="T23" fmla="*/ 1497 w 1497"/>
                  <a:gd name="T24" fmla="*/ 1134 h 11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97" h="1134">
                    <a:moveTo>
                      <a:pt x="0" y="1134"/>
                    </a:moveTo>
                    <a:lnTo>
                      <a:pt x="45" y="499"/>
                    </a:lnTo>
                    <a:lnTo>
                      <a:pt x="408" y="409"/>
                    </a:lnTo>
                    <a:lnTo>
                      <a:pt x="589" y="0"/>
                    </a:lnTo>
                    <a:lnTo>
                      <a:pt x="1497" y="409"/>
                    </a:lnTo>
                    <a:lnTo>
                      <a:pt x="1224" y="1089"/>
                    </a:lnTo>
                    <a:lnTo>
                      <a:pt x="0" y="113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668" name="Rectangle 11"/>
              <p:cNvSpPr>
                <a:spLocks noChangeArrowheads="1"/>
              </p:cNvSpPr>
              <p:nvPr/>
            </p:nvSpPr>
            <p:spPr bwMode="auto">
              <a:xfrm>
                <a:off x="2154" y="3158"/>
                <a:ext cx="408" cy="22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4"/>
          <a:srcRect t="-11246" b="17104"/>
          <a:stretch>
            <a:fillRect/>
          </a:stretch>
        </p:blipFill>
        <p:spPr bwMode="auto">
          <a:xfrm>
            <a:off x="266700" y="5149850"/>
            <a:ext cx="22383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12"/>
          <p:cNvSpPr txBox="1">
            <a:spLocks noChangeArrowheads="1"/>
          </p:cNvSpPr>
          <p:nvPr/>
        </p:nvSpPr>
        <p:spPr bwMode="auto">
          <a:xfrm>
            <a:off x="5219700" y="1196975"/>
            <a:ext cx="316706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algn="ctr">
              <a:spcBef>
                <a:spcPct val="20000"/>
              </a:spcBef>
              <a:buClr>
                <a:srgbClr val="FF0000"/>
              </a:buClr>
              <a:buSzPct val="120000"/>
            </a:pPr>
            <a:r>
              <a:rPr lang="en-GB" sz="1700" b="1">
                <a:solidFill>
                  <a:srgbClr val="663300"/>
                </a:solidFill>
              </a:rPr>
              <a:t>Superconducting magnets</a:t>
            </a:r>
            <a:endParaRPr lang="en-US" sz="1700"/>
          </a:p>
        </p:txBody>
      </p:sp>
      <p:pic>
        <p:nvPicPr>
          <p:cNvPr id="27653" name="Picture 3" descr="bn_sikler_03_k_s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1557338"/>
            <a:ext cx="2087562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4" descr="SNC1445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9563" y="2781300"/>
            <a:ext cx="17272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 Box 15"/>
          <p:cNvSpPr txBox="1">
            <a:spLocks noChangeArrowheads="1"/>
          </p:cNvSpPr>
          <p:nvPr/>
        </p:nvSpPr>
        <p:spPr bwMode="auto">
          <a:xfrm>
            <a:off x="179388" y="2997200"/>
            <a:ext cx="1441450" cy="35083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>
              <a:spcBef>
                <a:spcPct val="20000"/>
              </a:spcBef>
              <a:buClr>
                <a:srgbClr val="FF0000"/>
              </a:buClr>
              <a:buSzPct val="120000"/>
            </a:pPr>
            <a:r>
              <a:rPr lang="en-GB" sz="1700" b="1">
                <a:solidFill>
                  <a:srgbClr val="663300"/>
                </a:solidFill>
              </a:rPr>
              <a:t>Rf-cavities</a:t>
            </a:r>
            <a:endParaRPr lang="en-US" sz="1700"/>
          </a:p>
        </p:txBody>
      </p:sp>
      <p:pic>
        <p:nvPicPr>
          <p:cNvPr id="27656" name="Picture 2" descr="BC_im_Tunne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8" y="3357563"/>
            <a:ext cx="1871662" cy="1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Text Box 17"/>
          <p:cNvSpPr txBox="1">
            <a:spLocks noChangeArrowheads="1"/>
          </p:cNvSpPr>
          <p:nvPr/>
        </p:nvSpPr>
        <p:spPr bwMode="auto">
          <a:xfrm>
            <a:off x="5076825" y="4508500"/>
            <a:ext cx="16573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>
              <a:spcBef>
                <a:spcPct val="20000"/>
              </a:spcBef>
              <a:buClr>
                <a:srgbClr val="FF0000"/>
              </a:buClr>
              <a:buSzPct val="120000"/>
            </a:pPr>
            <a:r>
              <a:rPr lang="en-GB" sz="1700" b="1">
                <a:solidFill>
                  <a:srgbClr val="663300"/>
                </a:solidFill>
              </a:rPr>
              <a:t>Beam  cooling</a:t>
            </a:r>
            <a:endParaRPr lang="en-US" sz="1700"/>
          </a:p>
        </p:txBody>
      </p:sp>
      <p:pic>
        <p:nvPicPr>
          <p:cNvPr id="27658" name="Picture 4" descr="Quad_1sis100_assembl_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35825" y="3933825"/>
            <a:ext cx="1836738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7" descr="ec30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27538" y="4941888"/>
            <a:ext cx="1728787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4" descr="15_13030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11863" y="5013325"/>
            <a:ext cx="1944687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Bild 2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85888" y="4344988"/>
            <a:ext cx="13017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2" name="Text Box 23"/>
          <p:cNvSpPr txBox="1">
            <a:spLocks noChangeArrowheads="1"/>
          </p:cNvSpPr>
          <p:nvPr/>
        </p:nvSpPr>
        <p:spPr bwMode="auto">
          <a:xfrm>
            <a:off x="250825" y="1125538"/>
            <a:ext cx="4473575" cy="354012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>
              <a:spcBef>
                <a:spcPct val="20000"/>
              </a:spcBef>
              <a:buClr>
                <a:srgbClr val="FF0000"/>
              </a:buClr>
              <a:buSzPct val="120000"/>
            </a:pPr>
            <a:r>
              <a:rPr lang="en-GB" sz="1700" b="1">
                <a:solidFill>
                  <a:srgbClr val="663300"/>
                </a:solidFill>
              </a:rPr>
              <a:t>Diagnostic and XHV at highest intensities</a:t>
            </a:r>
            <a:endParaRPr lang="en-US" sz="1700"/>
          </a:p>
        </p:txBody>
      </p:sp>
      <p:pic>
        <p:nvPicPr>
          <p:cNvPr id="27663" name="Picture 24" descr="GSI_Kryo_Kollimato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87675" y="1412875"/>
            <a:ext cx="1366838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25" descr="IPM in kamm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9388" y="1484313"/>
            <a:ext cx="1692275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700" smtClean="0"/>
              <a:t>SIS100 synchrotron</a:t>
            </a:r>
          </a:p>
        </p:txBody>
      </p:sp>
      <p:pic>
        <p:nvPicPr>
          <p:cNvPr id="28674" name="Picture 10"/>
          <p:cNvPicPr>
            <a:picLocks noChangeAspect="1" noChangeArrowheads="1"/>
          </p:cNvPicPr>
          <p:nvPr/>
        </p:nvPicPr>
        <p:blipFill>
          <a:blip r:embed="rId2"/>
          <a:srcRect t="3293" r="1694"/>
          <a:stretch>
            <a:fillRect/>
          </a:stretch>
        </p:blipFill>
        <p:spPr bwMode="auto">
          <a:xfrm>
            <a:off x="900113" y="1354138"/>
            <a:ext cx="7116762" cy="465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11"/>
          <p:cNvSpPr>
            <a:spLocks noChangeArrowheads="1"/>
          </p:cNvSpPr>
          <p:nvPr/>
        </p:nvSpPr>
        <p:spPr bwMode="auto">
          <a:xfrm>
            <a:off x="4664075" y="5467350"/>
            <a:ext cx="1308100" cy="712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4778375" y="1382713"/>
            <a:ext cx="3600450" cy="2017712"/>
          </a:xfrm>
          <a:prstGeom prst="ellips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4" name="Text Box 8"/>
          <p:cNvSpPr txBox="1">
            <a:spLocks noChangeArrowheads="1"/>
          </p:cNvSpPr>
          <p:nvPr/>
        </p:nvSpPr>
        <p:spPr bwMode="auto">
          <a:xfrm>
            <a:off x="179388" y="5054600"/>
            <a:ext cx="6769100" cy="1398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85725" indent="-85725">
              <a:spcBef>
                <a:spcPct val="20000"/>
              </a:spcBef>
              <a:buFont typeface="Wingdings" pitchFamily="2" charset="2"/>
              <a:buNone/>
            </a:pPr>
            <a:r>
              <a:rPr lang="en-GB" sz="2100" b="1">
                <a:solidFill>
                  <a:srgbClr val="663300"/>
                </a:solidFill>
              </a:rPr>
              <a:t>R&amp;D Goals</a:t>
            </a:r>
          </a:p>
          <a:p>
            <a:pPr marL="85725" indent="-85725">
              <a:spcBef>
                <a:spcPct val="20000"/>
              </a:spcBef>
              <a:buFont typeface="Wingdings" pitchFamily="2" charset="2"/>
              <a:buNone/>
            </a:pPr>
            <a:r>
              <a:rPr lang="en-GB" sz="1900">
                <a:solidFill>
                  <a:schemeClr val="tx2"/>
                </a:solidFill>
              </a:rPr>
              <a:t>- Reduction of eddy / persistent current effects</a:t>
            </a:r>
          </a:p>
          <a:p>
            <a:pPr marL="85725" indent="-85725">
              <a:spcBef>
                <a:spcPct val="20000"/>
              </a:spcBef>
              <a:buFontTx/>
              <a:buChar char="-"/>
            </a:pPr>
            <a:r>
              <a:rPr lang="en-GB" sz="1900">
                <a:solidFill>
                  <a:schemeClr val="tx2"/>
                </a:solidFill>
              </a:rPr>
              <a:t> </a:t>
            </a:r>
            <a:r>
              <a:rPr lang="en-US" sz="1900">
                <a:solidFill>
                  <a:schemeClr val="tx2"/>
                </a:solidFill>
              </a:rPr>
              <a:t>Guarantee of long term mechanical stability (≥ 2*10</a:t>
            </a:r>
            <a:r>
              <a:rPr lang="en-US" sz="1900" baseline="30000">
                <a:solidFill>
                  <a:schemeClr val="tx2"/>
                </a:solidFill>
              </a:rPr>
              <a:t>8</a:t>
            </a:r>
            <a:r>
              <a:rPr lang="en-US" sz="1900">
                <a:solidFill>
                  <a:schemeClr val="tx2"/>
                </a:solidFill>
              </a:rPr>
              <a:t> cycles )</a:t>
            </a:r>
          </a:p>
          <a:p>
            <a:pPr marL="419100" lvl="1" indent="-266700">
              <a:spcBef>
                <a:spcPct val="20000"/>
              </a:spcBef>
              <a:buFont typeface="Wingdings" pitchFamily="2" charset="2"/>
              <a:buNone/>
            </a:pPr>
            <a:r>
              <a:rPr lang="en-US"/>
              <a:t>(mechanical stress </a:t>
            </a:r>
            <a:r>
              <a:rPr lang="en-US">
                <a:sym typeface="Wingdings" pitchFamily="2" charset="2"/>
              </a:rPr>
              <a:t></a:t>
            </a:r>
            <a:r>
              <a:rPr lang="en-US"/>
              <a:t>coil restraint)</a:t>
            </a:r>
            <a:endParaRPr lang="en-GB" sz="1900">
              <a:solidFill>
                <a:schemeClr val="tx2"/>
              </a:solidFill>
            </a:endParaRPr>
          </a:p>
        </p:txBody>
      </p:sp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1313" y="3462338"/>
            <a:ext cx="2268537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500" smtClean="0"/>
              <a:t>Challenges of the SC-magnets development for SIS100</a:t>
            </a:r>
            <a:endParaRPr lang="de-DE" sz="2500" smtClean="0"/>
          </a:p>
        </p:txBody>
      </p:sp>
      <p:sp>
        <p:nvSpPr>
          <p:cNvPr id="690179" name="Inhaltsplatzhalter 2"/>
          <p:cNvSpPr>
            <a:spLocks noGrp="1"/>
          </p:cNvSpPr>
          <p:nvPr>
            <p:ph idx="4294967295"/>
          </p:nvPr>
        </p:nvSpPr>
        <p:spPr>
          <a:xfrm>
            <a:off x="250825" y="1412875"/>
            <a:ext cx="5329238" cy="1511300"/>
          </a:xfrm>
          <a:solidFill>
            <a:srgbClr val="FFFFFF"/>
          </a:solidFill>
          <a:extLst>
            <a:ext uri="{91240B29-F687-4F45-9708-019B960494DF}"/>
          </a:extLst>
        </p:spPr>
        <p:txBody>
          <a:bodyPr lIns="0" tIns="0" rIns="0" bIns="0" rtlCol="0">
            <a:normAutofit lnSpcReduction="10000"/>
          </a:bodyPr>
          <a:lstStyle/>
          <a:p>
            <a:pPr marL="85725" indent="-85725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100" b="1" dirty="0">
                <a:solidFill>
                  <a:srgbClr val="663300"/>
                </a:solidFill>
              </a:rPr>
              <a:t>Fast ramped magnets (synchrotrons)</a:t>
            </a:r>
          </a:p>
          <a:p>
            <a:pPr marL="419100" lvl="1" indent="-2667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800" dirty="0"/>
              <a:t> </a:t>
            </a:r>
            <a:r>
              <a:rPr lang="en-US" sz="1900" dirty="0"/>
              <a:t>Dynamic load and AC heat losses </a:t>
            </a:r>
            <a:br>
              <a:rPr lang="en-US" sz="1900" dirty="0"/>
            </a:br>
            <a:r>
              <a:rPr lang="en-US" sz="1900" dirty="0"/>
              <a:t> </a:t>
            </a:r>
            <a:r>
              <a:rPr lang="en-US" sz="1900" dirty="0" err="1"/>
              <a:t>Bρ</a:t>
            </a:r>
            <a:r>
              <a:rPr lang="en-US" sz="1900" dirty="0"/>
              <a:t>= 100 Tm - </a:t>
            </a:r>
            <a:r>
              <a:rPr lang="en-US" sz="1900" dirty="0" err="1"/>
              <a:t>Bmax</a:t>
            </a:r>
            <a:r>
              <a:rPr lang="en-US" sz="1900" dirty="0"/>
              <a:t>= 1.9 T - dB/</a:t>
            </a:r>
            <a:r>
              <a:rPr lang="en-US" sz="1900" dirty="0" err="1"/>
              <a:t>dt</a:t>
            </a:r>
            <a:r>
              <a:rPr lang="en-US" sz="1900" dirty="0"/>
              <a:t>= 4 T/s</a:t>
            </a:r>
          </a:p>
          <a:p>
            <a:pPr marL="419100" lvl="1" indent="-2667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900" dirty="0"/>
              <a:t>High field quality, low multipole strength</a:t>
            </a:r>
          </a:p>
          <a:p>
            <a:pPr marL="419100" lvl="1" indent="-26670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900" dirty="0"/>
              <a:t>    </a:t>
            </a:r>
            <a:endParaRPr lang="de-DE" sz="1900" dirty="0"/>
          </a:p>
        </p:txBody>
      </p:sp>
      <p:pic>
        <p:nvPicPr>
          <p:cNvPr id="29701" name="Picture 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001963"/>
            <a:ext cx="61245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" descr="8_1308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1174750"/>
            <a:ext cx="3101975" cy="2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18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SIS100 quadrupole doublet modules</a:t>
            </a:r>
          </a:p>
        </p:txBody>
      </p:sp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1250" y="4522788"/>
            <a:ext cx="1954213" cy="1701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072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216025"/>
            <a:ext cx="702627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1963738"/>
            <a:ext cx="21685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104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0650" y="2608263"/>
            <a:ext cx="3771900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7313" y="4687888"/>
            <a:ext cx="1716087" cy="17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4"/>
          <p:cNvPicPr>
            <a:picLocks noChangeAspect="1" noChangeArrowheads="1"/>
          </p:cNvPicPr>
          <p:nvPr/>
        </p:nvPicPr>
        <p:blipFill>
          <a:blip r:embed="rId7"/>
          <a:srcRect l="17819" t="2385" r="15974" b="693"/>
          <a:stretch>
            <a:fillRect/>
          </a:stretch>
        </p:blipFill>
        <p:spPr bwMode="auto">
          <a:xfrm>
            <a:off x="7069138" y="4279900"/>
            <a:ext cx="1838325" cy="19145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0728" name="Rectangle 5"/>
          <p:cNvSpPr>
            <a:spLocks/>
          </p:cNvSpPr>
          <p:nvPr/>
        </p:nvSpPr>
        <p:spPr bwMode="auto">
          <a:xfrm>
            <a:off x="4765675" y="3357563"/>
            <a:ext cx="22669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/>
              <a:t>SIS100 sextupole   </a:t>
            </a:r>
            <a:r>
              <a:rPr lang="en-US">
                <a:sym typeface="Wingdings" pitchFamily="2" charset="2"/>
              </a:rPr>
              <a:t> Dubna prototype</a:t>
            </a:r>
            <a:endParaRPr lang="en-US" sz="1200" b="1">
              <a:sym typeface="Wingdings" pitchFamily="2" charset="2"/>
            </a:endParaRPr>
          </a:p>
        </p:txBody>
      </p:sp>
      <p:sp>
        <p:nvSpPr>
          <p:cNvPr id="30729" name="Rectangle 5"/>
          <p:cNvSpPr>
            <a:spLocks/>
          </p:cNvSpPr>
          <p:nvPr/>
        </p:nvSpPr>
        <p:spPr bwMode="auto">
          <a:xfrm>
            <a:off x="120650" y="5405438"/>
            <a:ext cx="2635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/>
              <a:t>SIS100 cryo catcher</a:t>
            </a:r>
            <a:br>
              <a:rPr lang="en-US"/>
            </a:br>
            <a:r>
              <a:rPr lang="en-US"/>
              <a:t>(prototype tested)</a:t>
            </a:r>
            <a:endParaRPr lang="en-US" sz="1200" b="1">
              <a:sym typeface="Wingdings" pitchFamily="2" charset="2"/>
            </a:endParaRPr>
          </a:p>
        </p:txBody>
      </p:sp>
      <p:cxnSp>
        <p:nvCxnSpPr>
          <p:cNvPr id="30730" name="Gerade Verbindung mit Pfeil 12"/>
          <p:cNvCxnSpPr>
            <a:cxnSpLocks noChangeShapeType="1"/>
          </p:cNvCxnSpPr>
          <p:nvPr/>
        </p:nvCxnSpPr>
        <p:spPr bwMode="auto">
          <a:xfrm flipV="1">
            <a:off x="2755900" y="1773238"/>
            <a:ext cx="1136650" cy="1368425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FAIR DMU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Jens Stadlmann, FAIR@GSI, Primary Beams</a:t>
            </a:r>
            <a:endParaRPr lang="de-DE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0" y="1222375"/>
            <a:ext cx="8928100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Grafik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75" y="1844675"/>
            <a:ext cx="892175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385888"/>
            <a:ext cx="13430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Oval 7"/>
          <p:cNvSpPr>
            <a:spLocks noChangeArrowheads="1"/>
          </p:cNvSpPr>
          <p:nvPr/>
        </p:nvSpPr>
        <p:spPr bwMode="auto">
          <a:xfrm>
            <a:off x="765175" y="1555750"/>
            <a:ext cx="179388" cy="17938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772" name="Text Box 8"/>
          <p:cNvSpPr txBox="1">
            <a:spLocks noChangeArrowheads="1"/>
          </p:cNvSpPr>
          <p:nvPr/>
        </p:nvSpPr>
        <p:spPr bwMode="auto">
          <a:xfrm>
            <a:off x="180975" y="2797175"/>
            <a:ext cx="1200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>
                <a:solidFill>
                  <a:schemeClr val="bg1"/>
                </a:solidFill>
              </a:rPr>
              <a:t>SIS100/300</a:t>
            </a:r>
          </a:p>
        </p:txBody>
      </p:sp>
      <p:sp>
        <p:nvSpPr>
          <p:cNvPr id="32773" name="Text Box 9"/>
          <p:cNvSpPr txBox="1">
            <a:spLocks noChangeArrowheads="1"/>
          </p:cNvSpPr>
          <p:nvPr/>
        </p:nvSpPr>
        <p:spPr bwMode="auto">
          <a:xfrm>
            <a:off x="7734300" y="3101975"/>
            <a:ext cx="89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>
                <a:solidFill>
                  <a:schemeClr val="bg1"/>
                </a:solidFill>
              </a:rPr>
              <a:t>DUMP</a:t>
            </a:r>
          </a:p>
        </p:txBody>
      </p:sp>
      <p:sp>
        <p:nvSpPr>
          <p:cNvPr id="32774" name="Text Box 10"/>
          <p:cNvSpPr txBox="1">
            <a:spLocks noChangeArrowheads="1"/>
          </p:cNvSpPr>
          <p:nvPr/>
        </p:nvSpPr>
        <p:spPr bwMode="auto">
          <a:xfrm>
            <a:off x="8286750" y="5854700"/>
            <a:ext cx="704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>
                <a:solidFill>
                  <a:schemeClr val="bg1"/>
                </a:solidFill>
              </a:rPr>
              <a:t>SIS18</a:t>
            </a:r>
          </a:p>
        </p:txBody>
      </p:sp>
      <p:sp>
        <p:nvSpPr>
          <p:cNvPr id="32775" name="Text Box 11"/>
          <p:cNvSpPr txBox="1">
            <a:spLocks noChangeArrowheads="1"/>
          </p:cNvSpPr>
          <p:nvPr/>
        </p:nvSpPr>
        <p:spPr bwMode="auto">
          <a:xfrm>
            <a:off x="8210550" y="1930400"/>
            <a:ext cx="89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>
                <a:solidFill>
                  <a:schemeClr val="bg1"/>
                </a:solidFill>
              </a:rPr>
              <a:t>SFRS</a:t>
            </a:r>
          </a:p>
        </p:txBody>
      </p:sp>
      <p:sp>
        <p:nvSpPr>
          <p:cNvPr id="3277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HEBT system lay-out of transfer lines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ußzeilenplatzhalter 4"/>
          <p:cNvSpPr txBox="1">
            <a:spLocks noGrp="1"/>
          </p:cNvSpPr>
          <p:nvPr/>
        </p:nvSpPr>
        <p:spPr bwMode="auto">
          <a:xfrm>
            <a:off x="2176463" y="6583363"/>
            <a:ext cx="5305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altLang="de-DE" sz="1400">
                <a:latin typeface="Times" pitchFamily="18" charset="0"/>
              </a:rPr>
              <a:t>H. Reich-Sprenger, Common Systems (CS)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500" y="2800350"/>
            <a:ext cx="1924050" cy="555625"/>
          </a:xfrm>
        </p:spPr>
        <p:txBody>
          <a:bodyPr/>
          <a:lstStyle/>
          <a:p>
            <a:pPr eaLnBrk="1" hangingPunct="1"/>
            <a:r>
              <a:rPr lang="en-US" altLang="de-DE" sz="900" smtClean="0">
                <a:solidFill>
                  <a:srgbClr val="0070C0"/>
                </a:solidFill>
              </a:rPr>
              <a:t>STF</a:t>
            </a:r>
            <a:r>
              <a:rPr lang="en-US" altLang="de-DE" sz="900" smtClean="0">
                <a:solidFill>
                  <a:srgbClr val="FF0000"/>
                </a:solidFill>
              </a:rPr>
              <a:t> </a:t>
            </a:r>
            <a:r>
              <a:rPr lang="en-US" altLang="de-DE" sz="700" smtClean="0"/>
              <a:t>: </a:t>
            </a:r>
            <a:br>
              <a:rPr lang="en-US" altLang="de-DE" sz="700" smtClean="0"/>
            </a:br>
            <a:r>
              <a:rPr lang="en-US" altLang="de-DE" sz="700" smtClean="0"/>
              <a:t>cryogenic infrastructure ordered (LINDE) </a:t>
            </a:r>
            <a:r>
              <a:rPr lang="en-US" altLang="de-DE" sz="700" smtClean="0">
                <a:sym typeface="Wingdings" pitchFamily="2" charset="2"/>
              </a:rPr>
              <a:t> delivery Summer 2014,</a:t>
            </a:r>
            <a:br>
              <a:rPr lang="en-US" altLang="de-DE" sz="700" smtClean="0">
                <a:sym typeface="Wingdings" pitchFamily="2" charset="2"/>
              </a:rPr>
            </a:br>
            <a:r>
              <a:rPr lang="en-US" altLang="de-DE" sz="700" smtClean="0">
                <a:sym typeface="Wingdings" pitchFamily="2" charset="2"/>
              </a:rPr>
              <a:t>civil construction ongoing</a:t>
            </a:r>
            <a:r>
              <a:rPr lang="en-US" altLang="de-DE" sz="700" b="0" smtClean="0"/>
              <a:t/>
            </a:r>
            <a:br>
              <a:rPr lang="en-US" altLang="de-DE" sz="700" b="0" smtClean="0"/>
            </a:br>
            <a:r>
              <a:rPr lang="en-US" altLang="de-DE" sz="700" b="0" smtClean="0"/>
              <a:t>  </a:t>
            </a:r>
          </a:p>
        </p:txBody>
      </p:sp>
      <p:pic>
        <p:nvPicPr>
          <p:cNvPr id="33795" name="Picture 3" descr="3D 1"/>
          <p:cNvPicPr>
            <a:picLocks noChangeAspect="1" noChangeArrowheads="1"/>
          </p:cNvPicPr>
          <p:nvPr/>
        </p:nvPicPr>
        <p:blipFill>
          <a:blip r:embed="rId2"/>
          <a:srcRect l="8336" r="14467"/>
          <a:stretch>
            <a:fillRect/>
          </a:stretch>
        </p:blipFill>
        <p:spPr bwMode="auto">
          <a:xfrm>
            <a:off x="28575" y="1712913"/>
            <a:ext cx="17526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feld 1"/>
          <p:cNvSpPr txBox="1">
            <a:spLocks noChangeArrowheads="1"/>
          </p:cNvSpPr>
          <p:nvPr/>
        </p:nvSpPr>
        <p:spPr bwMode="auto">
          <a:xfrm>
            <a:off x="1192213" y="1231900"/>
            <a:ext cx="209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>
                <a:latin typeface="Tahoma" pitchFamily="34" charset="0"/>
              </a:rPr>
              <a:t>CSCY</a:t>
            </a:r>
          </a:p>
        </p:txBody>
      </p:sp>
      <p:pic>
        <p:nvPicPr>
          <p:cNvPr id="33797" name="Inhaltsplatzhalter 4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3421063"/>
            <a:ext cx="1549400" cy="782637"/>
          </a:xfrm>
        </p:spPr>
      </p:pic>
      <p:pic>
        <p:nvPicPr>
          <p:cNvPr id="33798" name="Picture 7" descr="AirLiquideHELIAL ArtistView29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5338" y="1677988"/>
            <a:ext cx="18145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feld 3"/>
          <p:cNvSpPr txBox="1">
            <a:spLocks noChangeArrowheads="1"/>
          </p:cNvSpPr>
          <p:nvPr/>
        </p:nvSpPr>
        <p:spPr bwMode="auto">
          <a:xfrm>
            <a:off x="2293938" y="2800350"/>
            <a:ext cx="143351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000" b="1">
                <a:solidFill>
                  <a:srgbClr val="0070C0"/>
                </a:solidFill>
                <a:latin typeface="Tahoma" pitchFamily="34" charset="0"/>
              </a:rPr>
              <a:t>HeSu</a:t>
            </a:r>
            <a:r>
              <a:rPr lang="de-DE" sz="800" b="1">
                <a:latin typeface="Tahoma" pitchFamily="34" charset="0"/>
              </a:rPr>
              <a:t> : cryogenic infrastructure ordered (AirLiquide) </a:t>
            </a:r>
            <a:r>
              <a:rPr lang="de-DE" sz="800" b="1">
                <a:latin typeface="Tahoma" pitchFamily="34" charset="0"/>
                <a:sym typeface="Wingdings" pitchFamily="2" charset="2"/>
              </a:rPr>
              <a:t> delivery spring 2014</a:t>
            </a:r>
            <a:endParaRPr lang="de-DE" sz="800" b="1">
              <a:latin typeface="Tahoma" pitchFamily="34" charset="0"/>
            </a:endParaRPr>
          </a:p>
        </p:txBody>
      </p:sp>
      <p:sp>
        <p:nvSpPr>
          <p:cNvPr id="33800" name="Textfeld 4"/>
          <p:cNvSpPr txBox="1">
            <a:spLocks noChangeArrowheads="1"/>
          </p:cNvSpPr>
          <p:nvPr/>
        </p:nvSpPr>
        <p:spPr bwMode="auto">
          <a:xfrm>
            <a:off x="1781175" y="3422650"/>
            <a:ext cx="19462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900" b="1">
                <a:solidFill>
                  <a:srgbClr val="0070C0"/>
                </a:solidFill>
                <a:latin typeface="Tahoma" pitchFamily="34" charset="0"/>
              </a:rPr>
              <a:t>PTF</a:t>
            </a:r>
            <a:r>
              <a:rPr lang="de-DE" sz="800" b="1">
                <a:latin typeface="Tahoma" pitchFamily="34" charset="0"/>
              </a:rPr>
              <a:t>: SIS FoS dipole testing ongoing</a:t>
            </a:r>
          </a:p>
        </p:txBody>
      </p:sp>
      <p:sp>
        <p:nvSpPr>
          <p:cNvPr id="33801" name="Abgerundetes Rechteck 7"/>
          <p:cNvSpPr>
            <a:spLocks noChangeArrowheads="1"/>
          </p:cNvSpPr>
          <p:nvPr/>
        </p:nvSpPr>
        <p:spPr bwMode="auto">
          <a:xfrm>
            <a:off x="28575" y="1231900"/>
            <a:ext cx="3797300" cy="3049588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latin typeface="Tahoma" pitchFamily="34" charset="0"/>
            </a:endParaRPr>
          </a:p>
        </p:txBody>
      </p:sp>
      <p:sp>
        <p:nvSpPr>
          <p:cNvPr id="33802" name="Textfeld 9"/>
          <p:cNvSpPr txBox="1">
            <a:spLocks noChangeArrowheads="1"/>
          </p:cNvSpPr>
          <p:nvPr/>
        </p:nvSpPr>
        <p:spPr bwMode="auto">
          <a:xfrm>
            <a:off x="0" y="174625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3200">
                <a:latin typeface="Tahoma" pitchFamily="34" charset="0"/>
              </a:rPr>
              <a:t>Common Systems 2013</a:t>
            </a:r>
          </a:p>
          <a:p>
            <a:pPr algn="ctr"/>
            <a:r>
              <a:rPr lang="de-DE" sz="3200">
                <a:latin typeface="Tahoma" pitchFamily="34" charset="0"/>
              </a:rPr>
              <a:t>.....some highlights....</a:t>
            </a:r>
          </a:p>
        </p:txBody>
      </p:sp>
      <p:grpSp>
        <p:nvGrpSpPr>
          <p:cNvPr id="33803" name="Gruppieren 13"/>
          <p:cNvGrpSpPr>
            <a:grpSpLocks/>
          </p:cNvGrpSpPr>
          <p:nvPr/>
        </p:nvGrpSpPr>
        <p:grpSpPr bwMode="auto">
          <a:xfrm>
            <a:off x="4054475" y="1355725"/>
            <a:ext cx="4692650" cy="1287463"/>
            <a:chOff x="4564380" y="1356360"/>
            <a:chExt cx="3276600" cy="1736957"/>
          </a:xfrm>
        </p:grpSpPr>
        <p:sp>
          <p:nvSpPr>
            <p:cNvPr id="33824" name="Textfeld 10"/>
            <p:cNvSpPr txBox="1">
              <a:spLocks noChangeArrowheads="1"/>
            </p:cNvSpPr>
            <p:nvPr/>
          </p:nvSpPr>
          <p:spPr bwMode="auto">
            <a:xfrm>
              <a:off x="5661660" y="1449586"/>
              <a:ext cx="1752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de-DE">
                  <a:latin typeface="Tahoma" pitchFamily="34" charset="0"/>
                </a:rPr>
                <a:t>CSVS</a:t>
              </a:r>
            </a:p>
          </p:txBody>
        </p:sp>
        <p:pic>
          <p:nvPicPr>
            <p:cNvPr id="33825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02155" y="2330177"/>
              <a:ext cx="1093945" cy="626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26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12648" y="1717651"/>
              <a:ext cx="611852" cy="1083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feld 11"/>
            <p:cNvSpPr txBox="1"/>
            <p:nvPr/>
          </p:nvSpPr>
          <p:spPr>
            <a:xfrm>
              <a:off x="5661753" y="1786852"/>
              <a:ext cx="2179227" cy="4604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800" b="1" dirty="0">
                  <a:latin typeface="Tahoma" pitchFamily="34" charset="0"/>
                  <a:cs typeface="+mn-cs"/>
                </a:rPr>
                <a:t>SIS100 </a:t>
              </a:r>
              <a:r>
                <a:rPr lang="de-DE" sz="800" b="1" dirty="0" err="1">
                  <a:latin typeface="Tahoma" pitchFamily="34" charset="0"/>
                  <a:cs typeface="+mn-cs"/>
                </a:rPr>
                <a:t>dipole</a:t>
              </a:r>
              <a:r>
                <a:rPr lang="de-DE" sz="800" b="1" dirty="0">
                  <a:latin typeface="Tahoma" pitchFamily="34" charset="0"/>
                  <a:cs typeface="+mn-cs"/>
                </a:rPr>
                <a:t> </a:t>
              </a:r>
              <a:r>
                <a:rPr lang="de-DE" sz="800" b="1" dirty="0" err="1">
                  <a:latin typeface="Tahoma" pitchFamily="34" charset="0"/>
                  <a:cs typeface="+mn-cs"/>
                </a:rPr>
                <a:t>chamber</a:t>
              </a:r>
              <a:r>
                <a:rPr lang="de-DE" sz="800" b="1" dirty="0">
                  <a:latin typeface="Tahoma" pitchFamily="34" charset="0"/>
                  <a:cs typeface="+mn-cs"/>
                </a:rPr>
                <a:t> prototype: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de-DE" sz="800" b="1" dirty="0" err="1">
                  <a:latin typeface="Tahoma" pitchFamily="34" charset="0"/>
                  <a:cs typeface="+mn-cs"/>
                </a:rPr>
                <a:t>procurement</a:t>
              </a:r>
              <a:r>
                <a:rPr lang="de-DE" sz="800" b="1" dirty="0">
                  <a:latin typeface="Tahoma" pitchFamily="34" charset="0"/>
                  <a:cs typeface="+mn-cs"/>
                </a:rPr>
                <a:t> </a:t>
              </a:r>
              <a:r>
                <a:rPr lang="de-DE" sz="800" b="1" dirty="0" err="1">
                  <a:latin typeface="Tahoma" pitchFamily="34" charset="0"/>
                  <a:cs typeface="+mn-cs"/>
                </a:rPr>
                <a:t>raw</a:t>
              </a:r>
              <a:r>
                <a:rPr lang="de-DE" sz="800" b="1" dirty="0">
                  <a:latin typeface="Tahoma" pitchFamily="34" charset="0"/>
                  <a:cs typeface="+mn-cs"/>
                </a:rPr>
                <a:t> material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de-DE" sz="800" b="1" dirty="0" err="1">
                  <a:latin typeface="Tahoma" pitchFamily="34" charset="0"/>
                  <a:cs typeface="+mn-cs"/>
                </a:rPr>
                <a:t>test</a:t>
              </a:r>
              <a:r>
                <a:rPr lang="de-DE" sz="800" b="1" dirty="0">
                  <a:latin typeface="Tahoma" pitchFamily="34" charset="0"/>
                  <a:cs typeface="+mn-cs"/>
                </a:rPr>
                <a:t> : </a:t>
              </a:r>
              <a:r>
                <a:rPr lang="de-DE" sz="800" b="1" dirty="0" err="1">
                  <a:latin typeface="Tahoma" pitchFamily="34" charset="0"/>
                  <a:cs typeface="+mn-cs"/>
                </a:rPr>
                <a:t>soldering</a:t>
              </a:r>
              <a:r>
                <a:rPr lang="de-DE" sz="800" b="1" dirty="0">
                  <a:latin typeface="Tahoma" pitchFamily="34" charset="0"/>
                  <a:cs typeface="+mn-cs"/>
                </a:rPr>
                <a:t>, </a:t>
              </a:r>
              <a:r>
                <a:rPr lang="de-DE" sz="800" b="1" dirty="0" err="1">
                  <a:latin typeface="Tahoma" pitchFamily="34" charset="0"/>
                  <a:cs typeface="+mn-cs"/>
                </a:rPr>
                <a:t>ceramic</a:t>
              </a:r>
              <a:r>
                <a:rPr lang="de-DE" sz="800" b="1" dirty="0">
                  <a:latin typeface="Tahoma" pitchFamily="34" charset="0"/>
                  <a:cs typeface="+mn-cs"/>
                </a:rPr>
                <a:t> </a:t>
              </a:r>
              <a:r>
                <a:rPr lang="de-DE" sz="800" b="1" dirty="0" err="1">
                  <a:latin typeface="Tahoma" pitchFamily="34" charset="0"/>
                  <a:cs typeface="+mn-cs"/>
                </a:rPr>
                <a:t>coating</a:t>
              </a:r>
              <a:endParaRPr lang="de-DE" sz="800" b="1" dirty="0">
                <a:latin typeface="Tahoma" pitchFamily="34" charset="0"/>
                <a:cs typeface="+mn-cs"/>
              </a:endParaRPr>
            </a:p>
          </p:txBody>
        </p:sp>
        <p:sp>
          <p:nvSpPr>
            <p:cNvPr id="33828" name="Abgerundetes Rechteck 12"/>
            <p:cNvSpPr>
              <a:spLocks noChangeArrowheads="1"/>
            </p:cNvSpPr>
            <p:nvPr/>
          </p:nvSpPr>
          <p:spPr bwMode="auto">
            <a:xfrm>
              <a:off x="4564380" y="1356360"/>
              <a:ext cx="3215640" cy="1736957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>
                <a:latin typeface="Tahoma" pitchFamily="34" charset="0"/>
              </a:endParaRPr>
            </a:p>
          </p:txBody>
        </p:sp>
      </p:grpSp>
      <p:sp>
        <p:nvSpPr>
          <p:cNvPr id="33804" name="Abgerundetes Rechteck 14"/>
          <p:cNvSpPr>
            <a:spLocks noChangeArrowheads="1"/>
          </p:cNvSpPr>
          <p:nvPr/>
        </p:nvSpPr>
        <p:spPr bwMode="auto">
          <a:xfrm>
            <a:off x="2009775" y="3422650"/>
            <a:ext cx="1487488" cy="3238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latin typeface="Tahoma" pitchFamily="34" charset="0"/>
            </a:endParaRPr>
          </a:p>
        </p:txBody>
      </p:sp>
      <p:pic>
        <p:nvPicPr>
          <p:cNvPr id="33805" name="Picture 12" descr="http://www.power.bilfinger.com/uploads/pics/Prototyp_SIS_Magne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8288" y="2971800"/>
            <a:ext cx="11334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2" descr="C:\Users\sayet\Desktop\MIQ_1.jpg"/>
          <p:cNvPicPr>
            <a:picLocks noChangeAspect="1" noChangeArrowheads="1"/>
          </p:cNvPicPr>
          <p:nvPr/>
        </p:nvPicPr>
        <p:blipFill>
          <a:blip r:embed="rId8"/>
          <a:srcRect l="12215" t="12331" r="9900" b="12250"/>
          <a:stretch>
            <a:fillRect/>
          </a:stretch>
        </p:blipFill>
        <p:spPr bwMode="auto">
          <a:xfrm>
            <a:off x="6310313" y="2733675"/>
            <a:ext cx="136525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7" name="Textfeld 17"/>
          <p:cNvSpPr txBox="1">
            <a:spLocks noChangeArrowheads="1"/>
          </p:cNvSpPr>
          <p:nvPr/>
        </p:nvSpPr>
        <p:spPr bwMode="auto">
          <a:xfrm>
            <a:off x="4708525" y="2892425"/>
            <a:ext cx="2284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>
                <a:latin typeface="Tahoma" pitchFamily="34" charset="0"/>
              </a:rPr>
              <a:t>CSEE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389563" y="3554413"/>
            <a:ext cx="28702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800" b="1" dirty="0">
                <a:latin typeface="Tahoma" pitchFamily="34" charset="0"/>
                <a:cs typeface="+mn-cs"/>
              </a:rPr>
              <a:t>Mutual-</a:t>
            </a:r>
            <a:r>
              <a:rPr lang="de-DE" sz="800" b="1" dirty="0" err="1">
                <a:latin typeface="Tahoma" pitchFamily="34" charset="0"/>
                <a:cs typeface="+mn-cs"/>
              </a:rPr>
              <a:t>inductance</a:t>
            </a:r>
            <a:r>
              <a:rPr lang="de-DE" sz="800" b="1" dirty="0">
                <a:latin typeface="Tahoma" pitchFamily="34" charset="0"/>
                <a:cs typeface="+mn-cs"/>
              </a:rPr>
              <a:t>-</a:t>
            </a:r>
            <a:r>
              <a:rPr lang="de-DE" sz="800" b="1" dirty="0" err="1">
                <a:latin typeface="Tahoma" pitchFamily="34" charset="0"/>
                <a:cs typeface="+mn-cs"/>
              </a:rPr>
              <a:t>quench</a:t>
            </a:r>
            <a:r>
              <a:rPr lang="de-DE" sz="800" b="1" dirty="0">
                <a:latin typeface="Tahoma" pitchFamily="34" charset="0"/>
                <a:cs typeface="+mn-cs"/>
              </a:rPr>
              <a:t> (MIQ) </a:t>
            </a:r>
            <a:r>
              <a:rPr lang="de-DE" sz="800" b="1" dirty="0" err="1">
                <a:latin typeface="Tahoma" pitchFamily="34" charset="0"/>
                <a:cs typeface="+mn-cs"/>
              </a:rPr>
              <a:t>Detector</a:t>
            </a:r>
            <a:r>
              <a:rPr lang="de-DE" sz="800" b="1" dirty="0">
                <a:latin typeface="Tahoma" pitchFamily="34" charset="0"/>
                <a:cs typeface="+mn-cs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800" b="1" dirty="0" err="1">
                <a:latin typeface="Tahoma" pitchFamily="34" charset="0"/>
                <a:cs typeface="+mn-cs"/>
              </a:rPr>
              <a:t>first</a:t>
            </a:r>
            <a:r>
              <a:rPr lang="de-DE" sz="800" b="1" dirty="0">
                <a:latin typeface="Tahoma" pitchFamily="34" charset="0"/>
                <a:cs typeface="+mn-cs"/>
              </a:rPr>
              <a:t> prototype </a:t>
            </a:r>
            <a:r>
              <a:rPr lang="de-DE" sz="800" b="1" dirty="0" err="1">
                <a:latin typeface="Tahoma" pitchFamily="34" charset="0"/>
                <a:cs typeface="+mn-cs"/>
              </a:rPr>
              <a:t>successfully</a:t>
            </a:r>
            <a:r>
              <a:rPr lang="de-DE" sz="800" b="1" dirty="0">
                <a:latin typeface="Tahoma" pitchFamily="34" charset="0"/>
                <a:cs typeface="+mn-cs"/>
              </a:rPr>
              <a:t> </a:t>
            </a:r>
            <a:r>
              <a:rPr lang="de-DE" sz="800" b="1" dirty="0" err="1">
                <a:latin typeface="Tahoma" pitchFamily="34" charset="0"/>
                <a:cs typeface="+mn-cs"/>
              </a:rPr>
              <a:t>tested</a:t>
            </a:r>
            <a:endParaRPr lang="de-DE" sz="800" b="1" dirty="0">
              <a:latin typeface="Tahoma" pitchFamily="34" charset="0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800" b="1" dirty="0" err="1">
                <a:latin typeface="Tahoma" pitchFamily="34" charset="0"/>
                <a:cs typeface="+mn-cs"/>
              </a:rPr>
              <a:t>ready</a:t>
            </a:r>
            <a:r>
              <a:rPr lang="de-DE" sz="800" b="1" dirty="0">
                <a:latin typeface="Tahoma" pitchFamily="34" charset="0"/>
                <a:cs typeface="+mn-cs"/>
              </a:rPr>
              <a:t> </a:t>
            </a:r>
            <a:r>
              <a:rPr lang="de-DE" sz="800" b="1" dirty="0" err="1">
                <a:latin typeface="Tahoma" pitchFamily="34" charset="0"/>
                <a:cs typeface="+mn-cs"/>
              </a:rPr>
              <a:t>for</a:t>
            </a:r>
            <a:r>
              <a:rPr lang="de-DE" sz="800" b="1" dirty="0">
                <a:latin typeface="Tahoma" pitchFamily="34" charset="0"/>
                <a:cs typeface="+mn-cs"/>
              </a:rPr>
              <a:t> </a:t>
            </a:r>
            <a:r>
              <a:rPr lang="de-DE" sz="800" b="1" dirty="0" err="1">
                <a:latin typeface="Tahoma" pitchFamily="34" charset="0"/>
                <a:cs typeface="+mn-cs"/>
              </a:rPr>
              <a:t>tests</a:t>
            </a:r>
            <a:r>
              <a:rPr lang="de-DE" sz="800" b="1" dirty="0">
                <a:latin typeface="Tahoma" pitchFamily="34" charset="0"/>
                <a:cs typeface="+mn-cs"/>
              </a:rPr>
              <a:t> at prototype </a:t>
            </a:r>
            <a:r>
              <a:rPr lang="de-DE" sz="800" b="1" dirty="0" err="1">
                <a:latin typeface="Tahoma" pitchFamily="34" charset="0"/>
                <a:cs typeface="+mn-cs"/>
              </a:rPr>
              <a:t>magnet</a:t>
            </a:r>
            <a:r>
              <a:rPr lang="de-DE" sz="800" b="1" dirty="0">
                <a:latin typeface="Tahoma" pitchFamily="34" charset="0"/>
                <a:cs typeface="+mn-cs"/>
              </a:rPr>
              <a:t> </a:t>
            </a:r>
            <a:r>
              <a:rPr lang="de-DE" sz="800" b="1" dirty="0" err="1">
                <a:latin typeface="Tahoma" pitchFamily="34" charset="0"/>
                <a:cs typeface="+mn-cs"/>
              </a:rPr>
              <a:t>coils</a:t>
            </a:r>
            <a:endParaRPr lang="de-DE" sz="800" b="1" dirty="0">
              <a:latin typeface="Tahoma" pitchFamily="34" charset="0"/>
              <a:cs typeface="+mn-cs"/>
            </a:endParaRPr>
          </a:p>
        </p:txBody>
      </p:sp>
      <p:sp>
        <p:nvSpPr>
          <p:cNvPr id="33809" name="Abgerundetes Rechteck 19"/>
          <p:cNvSpPr>
            <a:spLocks noChangeArrowheads="1"/>
          </p:cNvSpPr>
          <p:nvPr/>
        </p:nvSpPr>
        <p:spPr bwMode="auto">
          <a:xfrm>
            <a:off x="4054475" y="2711450"/>
            <a:ext cx="4692650" cy="130492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latin typeface="Tahoma" pitchFamily="34" charset="0"/>
            </a:endParaRPr>
          </a:p>
        </p:txBody>
      </p:sp>
      <p:pic>
        <p:nvPicPr>
          <p:cNvPr id="33810" name="Grafik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54250" y="4438650"/>
            <a:ext cx="1093788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11" name="Textfeld 23"/>
          <p:cNvSpPr txBox="1">
            <a:spLocks noChangeArrowheads="1"/>
          </p:cNvSpPr>
          <p:nvPr/>
        </p:nvSpPr>
        <p:spPr bwMode="auto">
          <a:xfrm>
            <a:off x="674688" y="4503738"/>
            <a:ext cx="1127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>
                <a:latin typeface="Tahoma" pitchFamily="34" charset="0"/>
              </a:rPr>
              <a:t>CSCO</a:t>
            </a:r>
          </a:p>
        </p:txBody>
      </p:sp>
      <p:sp>
        <p:nvSpPr>
          <p:cNvPr id="33812" name="Textfeld 24"/>
          <p:cNvSpPr txBox="1">
            <a:spLocks noChangeArrowheads="1"/>
          </p:cNvSpPr>
          <p:nvPr/>
        </p:nvSpPr>
        <p:spPr bwMode="auto">
          <a:xfrm>
            <a:off x="122238" y="5083175"/>
            <a:ext cx="3225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de-DE" sz="800" b="1">
                <a:latin typeface="Tahoma" pitchFamily="34" charset="0"/>
              </a:rPr>
              <a:t>SCU (standard equipment controller) finished</a:t>
            </a:r>
          </a:p>
          <a:p>
            <a:pPr marL="171450" indent="-171450">
              <a:buFont typeface="Arial" charset="0"/>
              <a:buChar char="•"/>
            </a:pPr>
            <a:r>
              <a:rPr lang="de-DE" sz="800" b="1">
                <a:latin typeface="Tahoma" pitchFamily="34" charset="0"/>
              </a:rPr>
              <a:t>FESA-3 framework completed,</a:t>
            </a:r>
          </a:p>
          <a:p>
            <a:pPr marL="171450" indent="-171450">
              <a:buFont typeface="Arial" charset="0"/>
              <a:buChar char="•"/>
            </a:pPr>
            <a:r>
              <a:rPr lang="de-DE" sz="800" b="1">
                <a:latin typeface="Tahoma" pitchFamily="34" charset="0"/>
              </a:rPr>
              <a:t>„Mini control system“ based on FAIR standards for Saclay (inkind p-ion source) completed,</a:t>
            </a:r>
          </a:p>
          <a:p>
            <a:pPr marL="171450" indent="-171450">
              <a:buFont typeface="Arial" charset="0"/>
              <a:buChar char="•"/>
            </a:pPr>
            <a:r>
              <a:rPr lang="de-DE" sz="800" b="1">
                <a:latin typeface="Tahoma" pitchFamily="34" charset="0"/>
              </a:rPr>
              <a:t>timing system FAIR controls exceed expectations (&lt;1ns precision, &lt;50ps jitter)</a:t>
            </a:r>
          </a:p>
        </p:txBody>
      </p:sp>
      <p:sp>
        <p:nvSpPr>
          <p:cNvPr id="33813" name="Abgerundetes Rechteck 25"/>
          <p:cNvSpPr>
            <a:spLocks noChangeArrowheads="1"/>
          </p:cNvSpPr>
          <p:nvPr/>
        </p:nvSpPr>
        <p:spPr bwMode="auto">
          <a:xfrm>
            <a:off x="122238" y="4402138"/>
            <a:ext cx="3478212" cy="15875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latin typeface="Tahoma" pitchFamily="34" charset="0"/>
            </a:endParaRPr>
          </a:p>
        </p:txBody>
      </p:sp>
      <p:sp>
        <p:nvSpPr>
          <p:cNvPr id="33814" name="Textfeld 26"/>
          <p:cNvSpPr txBox="1">
            <a:spLocks noChangeArrowheads="1"/>
          </p:cNvSpPr>
          <p:nvPr/>
        </p:nvSpPr>
        <p:spPr bwMode="auto">
          <a:xfrm>
            <a:off x="3825875" y="4346575"/>
            <a:ext cx="12525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>
                <a:latin typeface="Tahoma" pitchFamily="34" charset="0"/>
              </a:rPr>
              <a:t>CSTI</a:t>
            </a:r>
          </a:p>
        </p:txBody>
      </p:sp>
      <p:pic>
        <p:nvPicPr>
          <p:cNvPr id="33815" name="Grafik 3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89563" y="4689475"/>
            <a:ext cx="107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6" name="Grafik 3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43350" y="4851400"/>
            <a:ext cx="12192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17" name="Textfeld 27"/>
          <p:cNvSpPr txBox="1">
            <a:spLocks noChangeArrowheads="1"/>
          </p:cNvSpPr>
          <p:nvPr/>
        </p:nvSpPr>
        <p:spPr bwMode="auto">
          <a:xfrm>
            <a:off x="4054475" y="5559425"/>
            <a:ext cx="262096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de-DE" sz="800" b="1">
                <a:latin typeface="Tahoma" pitchFamily="34" charset="0"/>
              </a:rPr>
              <a:t>start of procurement transport vehicles and equipment,</a:t>
            </a:r>
          </a:p>
          <a:p>
            <a:pPr marL="171450" indent="-171450">
              <a:buFont typeface="Arial" charset="0"/>
              <a:buChar char="•"/>
            </a:pPr>
            <a:r>
              <a:rPr lang="de-DE" sz="800" b="1">
                <a:latin typeface="Tahoma" pitchFamily="34" charset="0"/>
              </a:rPr>
              <a:t>preparation of GSI infrastructure for storage and assembly</a:t>
            </a:r>
          </a:p>
        </p:txBody>
      </p:sp>
      <p:sp>
        <p:nvSpPr>
          <p:cNvPr id="33818" name="Abgerundetes Rechteck 28"/>
          <p:cNvSpPr>
            <a:spLocks noChangeArrowheads="1"/>
          </p:cNvSpPr>
          <p:nvPr/>
        </p:nvSpPr>
        <p:spPr bwMode="auto">
          <a:xfrm>
            <a:off x="3825875" y="4170363"/>
            <a:ext cx="3055938" cy="19748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latin typeface="Tahoma" pitchFamily="34" charset="0"/>
            </a:endParaRPr>
          </a:p>
        </p:txBody>
      </p:sp>
      <p:sp>
        <p:nvSpPr>
          <p:cNvPr id="33819" name="Textfeld 29"/>
          <p:cNvSpPr txBox="1">
            <a:spLocks noChangeArrowheads="1"/>
          </p:cNvSpPr>
          <p:nvPr/>
        </p:nvSpPr>
        <p:spPr bwMode="auto">
          <a:xfrm>
            <a:off x="7064375" y="4503738"/>
            <a:ext cx="701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>
                <a:latin typeface="Tahoma" pitchFamily="34" charset="0"/>
              </a:rPr>
              <a:t>CSTL</a:t>
            </a:r>
          </a:p>
        </p:txBody>
      </p:sp>
      <p:pic>
        <p:nvPicPr>
          <p:cNvPr id="33820" name="Picture 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407400" y="4376738"/>
            <a:ext cx="506413" cy="676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3821" name="Picture 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897813" y="4616450"/>
            <a:ext cx="477837" cy="477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3822" name="Textfeld 30"/>
          <p:cNvSpPr txBox="1">
            <a:spLocks noChangeArrowheads="1"/>
          </p:cNvSpPr>
          <p:nvPr/>
        </p:nvSpPr>
        <p:spPr bwMode="auto">
          <a:xfrm>
            <a:off x="6950075" y="5183188"/>
            <a:ext cx="21939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de-DE" sz="800" b="1">
                <a:latin typeface="Tahoma" pitchFamily="34" charset="0"/>
              </a:rPr>
              <a:t>. target preparation for 2014 beamtime and external experiments,</a:t>
            </a:r>
          </a:p>
          <a:p>
            <a:pPr marL="171450" indent="-171450">
              <a:buFont typeface="Arial" charset="0"/>
              <a:buChar char="•"/>
            </a:pPr>
            <a:endParaRPr lang="de-DE" sz="800" b="1">
              <a:latin typeface="Tahoma" pitchFamily="34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de-DE" sz="800" b="1">
                <a:latin typeface="Tahoma" pitchFamily="34" charset="0"/>
              </a:rPr>
              <a:t>new film thickness measurement equipment</a:t>
            </a:r>
          </a:p>
        </p:txBody>
      </p:sp>
      <p:sp>
        <p:nvSpPr>
          <p:cNvPr id="33823" name="Abgerundetes Rechteck 33"/>
          <p:cNvSpPr>
            <a:spLocks noChangeArrowheads="1"/>
          </p:cNvSpPr>
          <p:nvPr/>
        </p:nvSpPr>
        <p:spPr bwMode="auto">
          <a:xfrm>
            <a:off x="6992938" y="4117975"/>
            <a:ext cx="2033587" cy="2128838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nhaltsplatzhalter 4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23863" y="1298575"/>
            <a:ext cx="8229600" cy="4262438"/>
          </a:xfrm>
        </p:spPr>
      </p:pic>
      <p:sp>
        <p:nvSpPr>
          <p:cNvPr id="34818" name="Fußzeilenplatzhalter 3"/>
          <p:cNvSpPr txBox="1">
            <a:spLocks noGrp="1"/>
          </p:cNvSpPr>
          <p:nvPr/>
        </p:nvSpPr>
        <p:spPr bwMode="auto">
          <a:xfrm>
            <a:off x="2176463" y="6583363"/>
            <a:ext cx="5305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altLang="de-DE" sz="1400">
                <a:latin typeface="Times" pitchFamily="18" charset="0"/>
              </a:rPr>
              <a:t>Holger Kollmus, CSCY</a:t>
            </a: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571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de-DE" sz="2000" b="0" smtClean="0"/>
              <a:t>Civil Construction Work</a:t>
            </a:r>
          </a:p>
        </p:txBody>
      </p:sp>
      <p:sp>
        <p:nvSpPr>
          <p:cNvPr id="34820" name="Textfeld 7"/>
          <p:cNvSpPr txBox="1">
            <a:spLocks noChangeArrowheads="1"/>
          </p:cNvSpPr>
          <p:nvPr/>
        </p:nvSpPr>
        <p:spPr bwMode="auto">
          <a:xfrm>
            <a:off x="304800" y="5656263"/>
            <a:ext cx="8461375" cy="368300"/>
          </a:xfrm>
          <a:prstGeom prst="rect">
            <a:avLst/>
          </a:prstGeom>
          <a:solidFill>
            <a:srgbClr val="F7DAA7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de-DE">
                <a:latin typeface="Tahoma" pitchFamily="34" charset="0"/>
              </a:rPr>
              <a:t>Civil Construction will be finished including all technical infrastructure in Mai 2014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de-DE"/>
              <a:t>Jens Stadlmann, FAIR@GSI, Primary Beams</a:t>
            </a:r>
            <a:endParaRPr lang="de-DE" altLang="de-DE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571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de-DE" sz="2400" b="0" smtClean="0"/>
              <a:t>Prototype and Series Test Facilities  </a:t>
            </a:r>
          </a:p>
        </p:txBody>
      </p:sp>
      <p:pic>
        <p:nvPicPr>
          <p:cNvPr id="35843" name="Picture 3" descr="3D 1"/>
          <p:cNvPicPr>
            <a:picLocks noChangeAspect="1" noChangeArrowheads="1"/>
          </p:cNvPicPr>
          <p:nvPr/>
        </p:nvPicPr>
        <p:blipFill>
          <a:blip r:embed="rId2"/>
          <a:srcRect l="8336" r="14467"/>
          <a:stretch>
            <a:fillRect/>
          </a:stretch>
        </p:blipFill>
        <p:spPr bwMode="auto">
          <a:xfrm>
            <a:off x="28575" y="958850"/>
            <a:ext cx="9115425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9525" y="5199063"/>
            <a:ext cx="9156700" cy="119062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de-DE"/>
              <a:t> Cryogenic infrastructure ordered at LKT</a:t>
            </a:r>
          </a:p>
          <a:p>
            <a:pPr>
              <a:buFontTx/>
              <a:buChar char="•"/>
            </a:pPr>
            <a:r>
              <a:rPr lang="en-US" altLang="de-DE"/>
              <a:t> FDR was at the 10th of December</a:t>
            </a:r>
          </a:p>
          <a:p>
            <a:pPr>
              <a:buFontTx/>
              <a:buChar char="•"/>
            </a:pPr>
            <a:r>
              <a:rPr lang="en-US" altLang="de-DE"/>
              <a:t> Ready in Summer 2014</a:t>
            </a:r>
          </a:p>
          <a:p>
            <a:pPr>
              <a:buFontTx/>
              <a:buChar char="•"/>
            </a:pPr>
            <a:r>
              <a:rPr lang="en-US" altLang="de-DE"/>
              <a:t> CC ongoing, significantly delayed with respect to initial planning but it still might work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Overview</a:t>
            </a:r>
          </a:p>
        </p:txBody>
      </p:sp>
      <p:sp>
        <p:nvSpPr>
          <p:cNvPr id="16386" name="Rectangle 5"/>
          <p:cNvSpPr>
            <a:spLocks noGrp="1"/>
          </p:cNvSpPr>
          <p:nvPr>
            <p:ph type="body" idx="4294967295"/>
          </p:nvPr>
        </p:nvSpPr>
        <p:spPr>
          <a:xfrm>
            <a:off x="223838" y="1600200"/>
            <a:ext cx="6724650" cy="4673600"/>
          </a:xfrm>
        </p:spPr>
        <p:txBody>
          <a:bodyPr/>
          <a:lstStyle/>
          <a:p>
            <a:pPr eaLnBrk="1" hangingPunct="1">
              <a:spcAft>
                <a:spcPct val="60000"/>
              </a:spcAft>
              <a:buFont typeface="Arial" charset="0"/>
              <a:buChar char="•"/>
            </a:pPr>
            <a:r>
              <a:rPr lang="en-US" smtClean="0"/>
              <a:t> Introduction to FAIR and it‘s accelerator challenges</a:t>
            </a:r>
          </a:p>
          <a:p>
            <a:pPr eaLnBrk="1" hangingPunct="1">
              <a:spcAft>
                <a:spcPct val="60000"/>
              </a:spcAft>
              <a:buFont typeface="Arial" charset="0"/>
              <a:buChar char="•"/>
            </a:pPr>
            <a:r>
              <a:rPr lang="en-US" smtClean="0"/>
              <a:t> FAIR injectors:  UNILAC, SIS18, p-LINAC</a:t>
            </a:r>
          </a:p>
          <a:p>
            <a:pPr eaLnBrk="1" hangingPunct="1">
              <a:spcAft>
                <a:spcPct val="60000"/>
              </a:spcAft>
              <a:buFont typeface="Arial" charset="0"/>
              <a:buChar char="•"/>
            </a:pPr>
            <a:r>
              <a:rPr lang="en-US" smtClean="0"/>
              <a:t> Main synchrotron: SIS100</a:t>
            </a:r>
          </a:p>
          <a:p>
            <a:pPr eaLnBrk="1" hangingPunct="1">
              <a:spcAft>
                <a:spcPct val="60000"/>
              </a:spcAft>
              <a:buFont typeface="Arial" charset="0"/>
              <a:buChar char="•"/>
            </a:pPr>
            <a:r>
              <a:rPr lang="en-US" smtClean="0"/>
              <a:t> Highlights from common systems and a look at the future FAIR control system </a:t>
            </a:r>
          </a:p>
          <a:p>
            <a:pPr eaLnBrk="1" hangingPunct="1">
              <a:spcAft>
                <a:spcPct val="60000"/>
              </a:spcAft>
              <a:buFont typeface="Arial" charset="0"/>
              <a:buChar char="•"/>
            </a:pPr>
            <a:r>
              <a:rPr lang="en-US" smtClean="0"/>
              <a:t> brief look at FAIR storage rings</a:t>
            </a:r>
          </a:p>
          <a:p>
            <a:pPr eaLnBrk="1" hangingPunct="1">
              <a:spcAft>
                <a:spcPct val="60000"/>
              </a:spcAft>
              <a:buFont typeface="Arial" charset="0"/>
              <a:buChar char="•"/>
            </a:pPr>
            <a:r>
              <a:rPr lang="en-US" smtClean="0"/>
              <a:t> … and Civil construction</a:t>
            </a:r>
          </a:p>
          <a:p>
            <a:pPr eaLnBrk="1" hangingPunct="1">
              <a:spcAft>
                <a:spcPct val="60000"/>
              </a:spcAft>
              <a:buFont typeface="Arial" charset="0"/>
              <a:buChar char="•"/>
            </a:pPr>
            <a:endParaRPr lang="en-US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Jens Stadlmann, FAIR@GSI, Primary Beams</a:t>
            </a:r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>
                <a:solidFill>
                  <a:srgbClr val="898989"/>
                </a:solidFill>
                <a:cs typeface="Arial" charset="0"/>
              </a:rPr>
              <a:t>D. Ondreka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CDCAB-12D5-4D9E-A809-6730F6A58B09}" type="slidenum">
              <a:rPr lang="de-DE" altLang="de-DE"/>
              <a:pPr>
                <a:defRPr/>
              </a:pPr>
              <a:t>20</a:t>
            </a:fld>
            <a:endParaRPr lang="de-DE" altLang="de-DE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Setting Generation for FAIR using LSA</a:t>
            </a:r>
            <a:endParaRPr lang="de-DE" altLang="de-DE" smtClean="0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4925" y="1433513"/>
            <a:ext cx="6008688" cy="4840287"/>
          </a:xfrm>
        </p:spPr>
        <p:txBody>
          <a:bodyPr/>
          <a:lstStyle/>
          <a:p>
            <a:pPr marL="180975" indent="-180975" eaLnBrk="1" hangingPunct="1">
              <a:buFontTx/>
              <a:buChar char="•"/>
            </a:pPr>
            <a:r>
              <a:rPr lang="en-US" altLang="de-DE" sz="1800" smtClean="0"/>
              <a:t>Setting generation component of FAIR control system will be realized using the LSA framework from CERN</a:t>
            </a:r>
          </a:p>
          <a:p>
            <a:pPr marL="450850" lvl="1" indent="-179388" eaLnBrk="1" hangingPunct="1">
              <a:buFontTx/>
              <a:buChar char="–"/>
            </a:pPr>
            <a:r>
              <a:rPr lang="en-US" altLang="de-DE" sz="1600" smtClean="0"/>
              <a:t>L</a:t>
            </a:r>
            <a:r>
              <a:rPr lang="en-US" altLang="de-DE" sz="1000" smtClean="0"/>
              <a:t>HC</a:t>
            </a:r>
            <a:r>
              <a:rPr lang="en-US" altLang="de-DE" sz="1600" smtClean="0"/>
              <a:t> S</a:t>
            </a:r>
            <a:r>
              <a:rPr lang="en-US" altLang="de-DE" sz="1000" smtClean="0"/>
              <a:t>oftware</a:t>
            </a:r>
            <a:r>
              <a:rPr lang="en-US" altLang="de-DE" sz="1600" smtClean="0"/>
              <a:t> A</a:t>
            </a:r>
            <a:r>
              <a:rPr lang="en-US" altLang="de-DE" sz="1000" smtClean="0"/>
              <a:t>rchitecture</a:t>
            </a:r>
            <a:r>
              <a:rPr lang="en-US" altLang="de-DE" sz="1600" smtClean="0"/>
              <a:t>: CERN setting generation system</a:t>
            </a:r>
          </a:p>
          <a:p>
            <a:pPr marL="450850" lvl="1" indent="-179388" eaLnBrk="1" hangingPunct="1">
              <a:buFontTx/>
              <a:buChar char="–"/>
            </a:pPr>
            <a:r>
              <a:rPr lang="en-US" altLang="de-DE" sz="1600" smtClean="0"/>
              <a:t>Framework for accelerator modeling</a:t>
            </a:r>
          </a:p>
          <a:p>
            <a:pPr marL="720725" lvl="2" indent="-179388" eaLnBrk="1" hangingPunct="1">
              <a:buFontTx/>
              <a:buChar char="•"/>
            </a:pPr>
            <a:r>
              <a:rPr lang="en-US" altLang="de-DE" sz="1400" smtClean="0"/>
              <a:t>Modern (JAVA/DB based 3-tier architecture)</a:t>
            </a:r>
          </a:p>
          <a:p>
            <a:pPr marL="720725" lvl="2" indent="-179388" eaLnBrk="1" hangingPunct="1">
              <a:buFontTx/>
              <a:buChar char="•"/>
            </a:pPr>
            <a:r>
              <a:rPr lang="en-US" altLang="de-DE" sz="1400" smtClean="0"/>
              <a:t>Mature (production use for LHC, SPS, LEIR)</a:t>
            </a:r>
          </a:p>
          <a:p>
            <a:pPr marL="720725" lvl="2" indent="-179388" eaLnBrk="1" hangingPunct="1">
              <a:buFontTx/>
              <a:buChar char="•"/>
            </a:pPr>
            <a:r>
              <a:rPr lang="en-US" altLang="de-DE" sz="1400" smtClean="0"/>
              <a:t>Maintained (CERN INCA project, FAIR!)</a:t>
            </a:r>
          </a:p>
          <a:p>
            <a:pPr marL="180975" indent="-180975" eaLnBrk="1" hangingPunct="1">
              <a:buFontTx/>
              <a:buChar char="•"/>
            </a:pPr>
            <a:r>
              <a:rPr lang="en-US" altLang="de-DE" sz="1800" smtClean="0"/>
              <a:t>Realization by project group 'FAIR DV' (since 12/2009)</a:t>
            </a:r>
          </a:p>
          <a:p>
            <a:pPr marL="450850" lvl="1" indent="-179388" eaLnBrk="1" hangingPunct="1">
              <a:buFontTx/>
              <a:buChar char="–"/>
            </a:pPr>
            <a:r>
              <a:rPr lang="en-US" altLang="de-DE" sz="1600" smtClean="0"/>
              <a:t>Joint expertise</a:t>
            </a:r>
          </a:p>
          <a:p>
            <a:pPr marL="720725" lvl="2" indent="-179388" eaLnBrk="1" hangingPunct="1">
              <a:buFontTx/>
              <a:buChar char="•"/>
            </a:pPr>
            <a:r>
              <a:rPr lang="en-US" altLang="de-DE" sz="1400" smtClean="0"/>
              <a:t>Machine physics divisions (synchrotrons, storage rings)</a:t>
            </a:r>
          </a:p>
          <a:p>
            <a:pPr marL="720725" lvl="2" indent="-179388" eaLnBrk="1" hangingPunct="1">
              <a:buFontTx/>
              <a:buChar char="•"/>
            </a:pPr>
            <a:r>
              <a:rPr lang="en-US" altLang="de-DE" sz="1400" smtClean="0"/>
              <a:t>Controls and operations divisions</a:t>
            </a:r>
          </a:p>
          <a:p>
            <a:pPr marL="450850" lvl="1" indent="-179388" eaLnBrk="1" hangingPunct="1">
              <a:buFontTx/>
              <a:buChar char="–"/>
            </a:pPr>
            <a:r>
              <a:rPr lang="en-US" altLang="de-DE" sz="1600" smtClean="0"/>
              <a:t>Main tasks</a:t>
            </a:r>
          </a:p>
          <a:p>
            <a:pPr marL="720725" lvl="2" indent="-179388" eaLnBrk="1" hangingPunct="1">
              <a:buFontTx/>
              <a:buChar char="•"/>
            </a:pPr>
            <a:r>
              <a:rPr lang="en-US" altLang="de-DE" sz="1400" smtClean="0"/>
              <a:t>Development of physics model for all FAIR machines</a:t>
            </a:r>
          </a:p>
          <a:p>
            <a:pPr marL="720725" lvl="2" indent="-179388" eaLnBrk="1" hangingPunct="1">
              <a:buFontTx/>
              <a:buChar char="•"/>
            </a:pPr>
            <a:r>
              <a:rPr lang="en-US" altLang="de-DE" sz="1400" smtClean="0"/>
              <a:t>Compilation of reference cycles for specifications</a:t>
            </a:r>
          </a:p>
          <a:p>
            <a:pPr marL="720725" lvl="2" indent="-179388" eaLnBrk="1" hangingPunct="1">
              <a:buFontTx/>
              <a:buChar char="•"/>
            </a:pPr>
            <a:r>
              <a:rPr lang="en-US" altLang="de-DE" sz="1400" smtClean="0"/>
              <a:t>Development of applications for setting management</a:t>
            </a:r>
          </a:p>
          <a:p>
            <a:pPr marL="720725" lvl="2" indent="-179388" eaLnBrk="1" hangingPunct="1">
              <a:buFontTx/>
              <a:buChar char="•"/>
            </a:pPr>
            <a:r>
              <a:rPr lang="en-US" altLang="de-DE" sz="1400" smtClean="0"/>
              <a:t>Adaptation of LSA framework to FAIR requirements</a:t>
            </a:r>
          </a:p>
          <a:p>
            <a:pPr marL="180975" indent="-180975" eaLnBrk="1" hangingPunct="1">
              <a:buFontTx/>
              <a:buChar char="•"/>
            </a:pPr>
            <a:r>
              <a:rPr lang="en-US" altLang="de-DE" sz="1800" smtClean="0"/>
              <a:t>Collaboration with CERN established to adapt LSA</a:t>
            </a:r>
          </a:p>
        </p:txBody>
      </p:sp>
      <p:pic>
        <p:nvPicPr>
          <p:cNvPr id="36869" name="Picture 2538" descr="LSA_Architectu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2268538"/>
            <a:ext cx="30289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mtClean="0">
                <a:solidFill>
                  <a:srgbClr val="898989"/>
                </a:solidFill>
                <a:cs typeface="Arial" charset="0"/>
              </a:rPr>
              <a:t>D. Ondreka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ABF749-7064-4074-BC04-0A886497F02D}" type="slidenum">
              <a:rPr lang="de-DE" altLang="de-DE"/>
              <a:pPr>
                <a:defRPr/>
              </a:pPr>
              <a:t>21</a:t>
            </a:fld>
            <a:endParaRPr lang="de-DE" altLang="de-DE"/>
          </a:p>
        </p:txBody>
      </p:sp>
      <p:pic>
        <p:nvPicPr>
          <p:cNvPr id="37891" name="Picture 11" descr="ParamMod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2113" y="3563938"/>
            <a:ext cx="3563937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Testing the Physics Model</a:t>
            </a:r>
            <a:endParaRPr lang="de-DE" altLang="de-DE" smtClean="0"/>
          </a:p>
        </p:txBody>
      </p:sp>
      <p:sp>
        <p:nvSpPr>
          <p:cNvPr id="3789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47638" y="1263650"/>
            <a:ext cx="4522787" cy="4940300"/>
          </a:xfrm>
        </p:spPr>
        <p:txBody>
          <a:bodyPr/>
          <a:lstStyle/>
          <a:p>
            <a:pPr marL="180975" indent="-180975" eaLnBrk="1" hangingPunct="1"/>
            <a:endParaRPr lang="en-US" altLang="de-DE" sz="1800" smtClean="0"/>
          </a:p>
          <a:p>
            <a:pPr marL="180975" indent="-180975" eaLnBrk="1" hangingPunct="1"/>
            <a:r>
              <a:rPr lang="en-US" altLang="de-DE" sz="1800" smtClean="0"/>
              <a:t>LSA not yet productive at GSI, but...</a:t>
            </a:r>
          </a:p>
          <a:p>
            <a:pPr marL="180975" indent="-180975" eaLnBrk="1" hangingPunct="1"/>
            <a:r>
              <a:rPr lang="en-US" altLang="de-DE" sz="1800" smtClean="0"/>
              <a:t>...LSA system can be used to run SIS18!</a:t>
            </a:r>
          </a:p>
          <a:p>
            <a:pPr marL="180975" indent="-180975" eaLnBrk="1" hangingPunct="1">
              <a:buFontTx/>
              <a:buChar char="•"/>
            </a:pPr>
            <a:endParaRPr lang="en-US" altLang="de-DE" sz="1800" smtClean="0"/>
          </a:p>
          <a:p>
            <a:pPr marL="180975" indent="-180975" eaLnBrk="1" hangingPunct="1">
              <a:buFontTx/>
              <a:buChar char="•"/>
            </a:pPr>
            <a:r>
              <a:rPr lang="en-US" altLang="de-DE" sz="1800" smtClean="0"/>
              <a:t>First test with beam performed</a:t>
            </a:r>
          </a:p>
          <a:p>
            <a:pPr marL="180975" indent="-180975" eaLnBrk="1" hangingPunct="1">
              <a:buFontTx/>
              <a:buChar char="•"/>
            </a:pPr>
            <a:r>
              <a:rPr lang="en-US" altLang="de-DE" sz="1800" smtClean="0"/>
              <a:t>Further tests planned for 2012</a:t>
            </a:r>
          </a:p>
          <a:p>
            <a:pPr marL="427038" lvl="1" indent="-155575" eaLnBrk="1" hangingPunct="1">
              <a:buFontTx/>
              <a:buChar char="–"/>
            </a:pPr>
            <a:r>
              <a:rPr lang="en-US" altLang="de-DE" sz="1600" smtClean="0"/>
              <a:t>Test of system after refactoring</a:t>
            </a:r>
          </a:p>
          <a:p>
            <a:pPr marL="427038" lvl="1" indent="-155575" eaLnBrk="1" hangingPunct="1">
              <a:buFontTx/>
              <a:buChar char="–"/>
            </a:pPr>
            <a:r>
              <a:rPr lang="en-US" altLang="de-DE" sz="1600" smtClean="0"/>
              <a:t>Test of new algorithms</a:t>
            </a:r>
          </a:p>
          <a:p>
            <a:pPr marL="631825" lvl="2" indent="-101600" eaLnBrk="1" hangingPunct="1">
              <a:buFontTx/>
              <a:buChar char="•"/>
            </a:pPr>
            <a:r>
              <a:rPr lang="en-US" altLang="de-DE" sz="1400" smtClean="0"/>
              <a:t>New optics for booster mode</a:t>
            </a:r>
          </a:p>
          <a:p>
            <a:pPr marL="631825" lvl="2" indent="-101600" eaLnBrk="1" hangingPunct="1">
              <a:buFontTx/>
              <a:buChar char="•"/>
            </a:pPr>
            <a:r>
              <a:rPr lang="en-US" altLang="de-DE" sz="1400" smtClean="0"/>
              <a:t>Dual harmonic acceleration</a:t>
            </a:r>
          </a:p>
          <a:p>
            <a:pPr marL="631825" lvl="2" indent="-101600" eaLnBrk="1" hangingPunct="1">
              <a:buFontTx/>
              <a:buChar char="•"/>
            </a:pPr>
            <a:r>
              <a:rPr lang="en-US" altLang="de-DE" sz="1400" smtClean="0"/>
              <a:t>Space charge corrections</a:t>
            </a:r>
          </a:p>
          <a:p>
            <a:pPr marL="180975" indent="-180975" eaLnBrk="1" hangingPunct="1">
              <a:buFontTx/>
              <a:buChar char="•"/>
            </a:pPr>
            <a:r>
              <a:rPr lang="en-US" altLang="de-DE" sz="1800" smtClean="0"/>
              <a:t>Increase of availability foreseen</a:t>
            </a:r>
          </a:p>
          <a:p>
            <a:pPr marL="427038" lvl="1" indent="-155575" eaLnBrk="1" hangingPunct="1">
              <a:buFontTx/>
              <a:buChar char="–"/>
            </a:pPr>
            <a:r>
              <a:rPr lang="en-US" altLang="de-DE" sz="1600" smtClean="0"/>
              <a:t>Two independent LSA systems (test/dev)</a:t>
            </a:r>
          </a:p>
          <a:p>
            <a:pPr marL="427038" lvl="1" indent="-155575" eaLnBrk="1" hangingPunct="1">
              <a:buFontTx/>
              <a:buChar char="–"/>
            </a:pPr>
            <a:r>
              <a:rPr lang="en-US" altLang="de-DE" sz="1600" smtClean="0"/>
              <a:t>Freeze on test system between releases</a:t>
            </a:r>
          </a:p>
          <a:p>
            <a:pPr marL="427038" lvl="1" indent="-155575" eaLnBrk="1" hangingPunct="1">
              <a:buFontTx/>
              <a:buChar char="–"/>
            </a:pPr>
            <a:r>
              <a:rPr lang="en-US" altLang="de-DE" sz="1600" smtClean="0"/>
              <a:t>Tailored applications</a:t>
            </a:r>
          </a:p>
          <a:p>
            <a:pPr marL="427038" lvl="1" indent="-155575" eaLnBrk="1" hangingPunct="1">
              <a:buFontTx/>
              <a:buChar char="–"/>
            </a:pPr>
            <a:endParaRPr lang="en-US" altLang="de-DE" sz="1600" smtClean="0"/>
          </a:p>
        </p:txBody>
      </p:sp>
      <p:sp>
        <p:nvSpPr>
          <p:cNvPr id="37894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de-DE" altLang="de-DE" sz="1800" smtClean="0"/>
          </a:p>
        </p:txBody>
      </p:sp>
      <p:pic>
        <p:nvPicPr>
          <p:cNvPr id="37895" name="Picture 7" descr="SIS18TestViewingScreen"/>
          <p:cNvPicPr>
            <a:picLocks noChangeAspect="1" noChangeArrowheads="1"/>
          </p:cNvPicPr>
          <p:nvPr/>
        </p:nvPicPr>
        <p:blipFill>
          <a:blip r:embed="rId3"/>
          <a:srcRect l="15331" t="33340" r="28906" b="37021"/>
          <a:stretch>
            <a:fillRect/>
          </a:stretch>
        </p:blipFill>
        <p:spPr bwMode="auto">
          <a:xfrm>
            <a:off x="4672013" y="1233488"/>
            <a:ext cx="17272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6" descr="SIS18TestOszi"/>
          <p:cNvPicPr>
            <a:picLocks noChangeAspect="1" noChangeArrowheads="1"/>
          </p:cNvPicPr>
          <p:nvPr/>
        </p:nvPicPr>
        <p:blipFill>
          <a:blip r:embed="rId4"/>
          <a:srcRect r="17250" b="11893"/>
          <a:stretch>
            <a:fillRect/>
          </a:stretch>
        </p:blipFill>
        <p:spPr bwMode="auto">
          <a:xfrm>
            <a:off x="6370638" y="1479550"/>
            <a:ext cx="2665412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4670425" y="1412875"/>
            <a:ext cx="1738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altLang="de-DE"/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6370638" y="1235075"/>
            <a:ext cx="1485900" cy="346075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de-DE"/>
              <a:t>12.03.2010</a:t>
            </a:r>
            <a:endParaRPr lang="de-DE" altLang="de-DE"/>
          </a:p>
        </p:txBody>
      </p:sp>
      <p:sp>
        <p:nvSpPr>
          <p:cNvPr id="37899" name="Rectangle 12"/>
          <p:cNvSpPr>
            <a:spLocks noChangeArrowheads="1"/>
          </p:cNvSpPr>
          <p:nvPr/>
        </p:nvSpPr>
        <p:spPr bwMode="auto">
          <a:xfrm>
            <a:off x="4752975" y="5180013"/>
            <a:ext cx="1295400" cy="98583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/>
          <a:lstStyle/>
          <a:p>
            <a:pPr algn="ctr">
              <a:spcBef>
                <a:spcPct val="20000"/>
              </a:spcBef>
            </a:pPr>
            <a:r>
              <a:rPr lang="en-US" altLang="de-DE" sz="1400"/>
              <a:t>LSA application for parameter modification</a:t>
            </a:r>
          </a:p>
          <a:p>
            <a:pPr algn="ctr">
              <a:spcBef>
                <a:spcPct val="20000"/>
              </a:spcBef>
            </a:pPr>
            <a:r>
              <a:rPr lang="en-US" altLang="de-DE" sz="1400"/>
              <a:t>(ParamModi)</a:t>
            </a:r>
            <a:endParaRPr lang="de-DE" altLang="de-DE" sz="1200"/>
          </a:p>
        </p:txBody>
      </p:sp>
      <p:sp>
        <p:nvSpPr>
          <p:cNvPr id="37900" name="Rectangle 8"/>
          <p:cNvSpPr>
            <a:spLocks noChangeArrowheads="1"/>
          </p:cNvSpPr>
          <p:nvPr/>
        </p:nvSpPr>
        <p:spPr bwMode="auto">
          <a:xfrm>
            <a:off x="4679950" y="2565400"/>
            <a:ext cx="1655763" cy="91916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/>
          <a:lstStyle/>
          <a:p>
            <a:pPr algn="ctr">
              <a:spcBef>
                <a:spcPct val="20000"/>
              </a:spcBef>
            </a:pPr>
            <a:r>
              <a:rPr lang="en-US" altLang="de-DE" sz="1400"/>
              <a:t>First LSA generated</a:t>
            </a:r>
            <a:br>
              <a:rPr lang="en-US" altLang="de-DE" sz="1400"/>
            </a:br>
            <a:r>
              <a:rPr lang="en-US" altLang="de-DE" sz="1400"/>
              <a:t>beam from SIS18 </a:t>
            </a:r>
          </a:p>
          <a:p>
            <a:pPr algn="ctr">
              <a:spcBef>
                <a:spcPct val="20000"/>
              </a:spcBef>
            </a:pPr>
            <a:r>
              <a:rPr lang="en-US" altLang="de-DE" sz="1200"/>
              <a:t>(U</a:t>
            </a:r>
            <a:r>
              <a:rPr lang="en-US" altLang="de-DE" sz="1200" baseline="30000"/>
              <a:t>73+</a:t>
            </a:r>
            <a:r>
              <a:rPr lang="en-US" altLang="de-DE" sz="1200"/>
              <a:t>, 300 MeV/u,</a:t>
            </a:r>
            <a:br>
              <a:rPr lang="en-US" altLang="de-DE" sz="1200"/>
            </a:br>
            <a:r>
              <a:rPr lang="en-US" altLang="de-DE" sz="1200"/>
              <a:t>fast extraction)</a:t>
            </a:r>
            <a:endParaRPr lang="de-DE" altLang="de-DE" sz="1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2700" smtClean="0"/>
              <a:t>The FAIR storage rings</a:t>
            </a:r>
          </a:p>
        </p:txBody>
      </p:sp>
      <p:grpSp>
        <p:nvGrpSpPr>
          <p:cNvPr id="38914" name="Group 13"/>
          <p:cNvGrpSpPr>
            <a:grpSpLocks/>
          </p:cNvGrpSpPr>
          <p:nvPr/>
        </p:nvGrpSpPr>
        <p:grpSpPr bwMode="auto">
          <a:xfrm>
            <a:off x="468313" y="981075"/>
            <a:ext cx="8288337" cy="5400675"/>
            <a:chOff x="1746" y="709"/>
            <a:chExt cx="3946" cy="2767"/>
          </a:xfrm>
        </p:grpSpPr>
        <p:pic>
          <p:nvPicPr>
            <p:cNvPr id="38922" name="Picture 10"/>
            <p:cNvPicPr>
              <a:picLocks noChangeAspect="1" noChangeArrowheads="1"/>
            </p:cNvPicPr>
            <p:nvPr/>
          </p:nvPicPr>
          <p:blipFill>
            <a:blip r:embed="rId2"/>
            <a:srcRect t="3293" r="1694"/>
            <a:stretch>
              <a:fillRect/>
            </a:stretch>
          </p:blipFill>
          <p:spPr bwMode="auto">
            <a:xfrm>
              <a:off x="1746" y="709"/>
              <a:ext cx="3946" cy="2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3" name="Rectangle 11"/>
            <p:cNvSpPr>
              <a:spLocks noChangeArrowheads="1"/>
            </p:cNvSpPr>
            <p:nvPr/>
          </p:nvSpPr>
          <p:spPr bwMode="auto">
            <a:xfrm>
              <a:off x="3833" y="3068"/>
              <a:ext cx="725" cy="4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8915" name="Oval 7"/>
          <p:cNvSpPr>
            <a:spLocks noChangeArrowheads="1"/>
          </p:cNvSpPr>
          <p:nvPr/>
        </p:nvSpPr>
        <p:spPr bwMode="auto">
          <a:xfrm rot="-4898280">
            <a:off x="2681288" y="3633787"/>
            <a:ext cx="3195638" cy="1979613"/>
          </a:xfrm>
          <a:prstGeom prst="ellips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38916" name="Picture 10" descr="cr68_nomencl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2060575"/>
            <a:ext cx="2795587" cy="42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Pfeil nach rechts 1"/>
          <p:cNvSpPr>
            <a:spLocks noChangeArrowheads="1"/>
          </p:cNvSpPr>
          <p:nvPr/>
        </p:nvSpPr>
        <p:spPr bwMode="auto">
          <a:xfrm rot="9833967">
            <a:off x="5267325" y="5019675"/>
            <a:ext cx="1157288" cy="503238"/>
          </a:xfrm>
          <a:prstGeom prst="rightArrow">
            <a:avLst>
              <a:gd name="adj1" fmla="val 50000"/>
              <a:gd name="adj2" fmla="val 50114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de-DE"/>
          </a:p>
        </p:txBody>
      </p:sp>
      <p:sp>
        <p:nvSpPr>
          <p:cNvPr id="38918" name="Textfeld 1"/>
          <p:cNvSpPr txBox="1">
            <a:spLocks noChangeArrowheads="1"/>
          </p:cNvSpPr>
          <p:nvPr/>
        </p:nvSpPr>
        <p:spPr bwMode="auto">
          <a:xfrm>
            <a:off x="7212013" y="2898775"/>
            <a:ext cx="630237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/>
              <a:t>CR</a:t>
            </a:r>
            <a:endParaRPr lang="en-US" sz="2400" b="1"/>
          </a:p>
        </p:txBody>
      </p:sp>
      <p:sp>
        <p:nvSpPr>
          <p:cNvPr id="38919" name="Text Box 5"/>
          <p:cNvSpPr txBox="1">
            <a:spLocks noChangeArrowheads="1"/>
          </p:cNvSpPr>
          <p:nvPr/>
        </p:nvSpPr>
        <p:spPr bwMode="auto">
          <a:xfrm>
            <a:off x="6621463" y="3679825"/>
            <a:ext cx="2008187" cy="116998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b="1"/>
              <a:t>circumference  221 m</a:t>
            </a:r>
          </a:p>
          <a:p>
            <a:pPr eaLnBrk="0" hangingPunct="0"/>
            <a:r>
              <a:rPr lang="en-US" sz="1400" b="1"/>
              <a:t>magn. rigidity  </a:t>
            </a:r>
            <a:r>
              <a:rPr lang="en-US" sz="1400" b="1">
                <a:sym typeface="Symbol" pitchFamily="18" charset="2"/>
              </a:rPr>
              <a:t>13 Tm</a:t>
            </a:r>
          </a:p>
          <a:p>
            <a:pPr eaLnBrk="0" hangingPunct="0"/>
            <a:r>
              <a:rPr lang="de-DE" sz="1400" b="1">
                <a:sym typeface="Symbol" pitchFamily="18" charset="2"/>
              </a:rPr>
              <a:t>acceptance </a:t>
            </a:r>
            <a:r>
              <a:rPr lang="de-DE" sz="1400" b="1" baseline="-25000">
                <a:sym typeface="Symbol" pitchFamily="18" charset="2"/>
              </a:rPr>
              <a:t>x,y</a:t>
            </a:r>
            <a:r>
              <a:rPr lang="de-DE" sz="1400" b="1">
                <a:sym typeface="Symbol" pitchFamily="18" charset="2"/>
              </a:rPr>
              <a:t> = </a:t>
            </a:r>
            <a:br>
              <a:rPr lang="de-DE" sz="1400" b="1">
                <a:sym typeface="Symbol" pitchFamily="18" charset="2"/>
              </a:rPr>
            </a:br>
            <a:r>
              <a:rPr lang="de-DE" sz="1400" b="1">
                <a:sym typeface="Symbol" pitchFamily="18" charset="2"/>
              </a:rPr>
              <a:t>240 (200) mm mrad</a:t>
            </a:r>
          </a:p>
          <a:p>
            <a:pPr eaLnBrk="0" hangingPunct="0"/>
            <a:r>
              <a:rPr lang="de-DE" sz="1400" b="1">
                <a:sym typeface="Symbol" pitchFamily="18" charset="2"/>
              </a:rPr>
              <a:t>p/p =  2.7 (1.5) %</a:t>
            </a:r>
          </a:p>
        </p:txBody>
      </p:sp>
      <p:pic>
        <p:nvPicPr>
          <p:cNvPr id="389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836620">
            <a:off x="-841374" y="2468562"/>
            <a:ext cx="5021262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Pfeil nach rechts 25"/>
          <p:cNvSpPr>
            <a:spLocks noChangeArrowheads="1"/>
          </p:cNvSpPr>
          <p:nvPr/>
        </p:nvSpPr>
        <p:spPr bwMode="auto">
          <a:xfrm rot="-261358">
            <a:off x="2876550" y="3675063"/>
            <a:ext cx="692150" cy="504825"/>
          </a:xfrm>
          <a:prstGeom prst="rightArrow">
            <a:avLst>
              <a:gd name="adj1" fmla="val 50000"/>
              <a:gd name="adj2" fmla="val 49987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de-DE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 descr="peschkecool07_fig1"/>
          <p:cNvPicPr>
            <a:picLocks noChangeAspect="1" noChangeArrowheads="1"/>
          </p:cNvPicPr>
          <p:nvPr/>
        </p:nvPicPr>
        <p:blipFill>
          <a:blip r:embed="rId2"/>
          <a:srcRect t="50000"/>
          <a:stretch>
            <a:fillRect/>
          </a:stretch>
        </p:blipFill>
        <p:spPr bwMode="auto">
          <a:xfrm>
            <a:off x="179388" y="1196975"/>
            <a:ext cx="381635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 l="15913" r="24242"/>
          <a:stretch>
            <a:fillRect/>
          </a:stretch>
        </p:blipFill>
        <p:spPr bwMode="auto">
          <a:xfrm>
            <a:off x="6896100" y="1125538"/>
            <a:ext cx="2160588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0"/>
            <a:ext cx="8788400" cy="1143000"/>
          </a:xfrm>
        </p:spPr>
        <p:txBody>
          <a:bodyPr/>
          <a:lstStyle/>
          <a:p>
            <a:pPr eaLnBrk="1" hangingPunct="1"/>
            <a:r>
              <a:rPr lang="de-DE" smtClean="0"/>
              <a:t>CR – responsibility to BINP, </a:t>
            </a:r>
            <a:br>
              <a:rPr lang="de-DE" smtClean="0"/>
            </a:br>
            <a:r>
              <a:rPr lang="de-DE" smtClean="0"/>
              <a:t>debuncher RF already ordered!</a:t>
            </a:r>
          </a:p>
        </p:txBody>
      </p:sp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250825" y="3738563"/>
            <a:ext cx="5729288" cy="2474912"/>
          </a:xfrm>
          <a:prstGeom prst="rect">
            <a:avLst/>
          </a:prstGeom>
          <a:noFill/>
          <a:ln w="9525" algn="ctr">
            <a:solidFill>
              <a:srgbClr val="66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/>
              <a:t>Proposal to consider the entire CR machine (except stochastic cooling and CR-de buncher), as Russian in‐kind contribution (similar to the HESR with Jülich)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/>
              <a:t> Draft MoU distributed (27.09.2013), discussion with </a:t>
            </a:r>
            <a:br>
              <a:rPr lang="en-US"/>
            </a:br>
            <a:r>
              <a:rPr lang="en-US"/>
              <a:t>  Budker started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/>
              <a:t> Meeting in Novosibirsk, with FAIR/GSI delegation</a:t>
            </a:r>
            <a:br>
              <a:rPr lang="en-US"/>
            </a:br>
            <a:r>
              <a:rPr lang="en-US"/>
              <a:t>  </a:t>
            </a:r>
            <a:r>
              <a:rPr lang="en-US">
                <a:sym typeface="Wingdings" pitchFamily="2" charset="2"/>
              </a:rPr>
              <a:t> first signature on a </a:t>
            </a:r>
            <a:r>
              <a:rPr lang="en-US"/>
              <a:t>MoU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/>
              <a:t> update of TDR in preparation</a:t>
            </a:r>
          </a:p>
        </p:txBody>
      </p:sp>
      <p:pic>
        <p:nvPicPr>
          <p:cNvPr id="853000" name="Picture 8" descr="P701009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205862" y="3861048"/>
            <a:ext cx="1966538" cy="23449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</a:extLst>
        </p:spPr>
      </p:pic>
      <p:pic>
        <p:nvPicPr>
          <p:cNvPr id="852999" name="Bild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216400" y="1344513"/>
            <a:ext cx="2381369" cy="1779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43" descr="C2barr-200-2s00013_2"/>
          <p:cNvPicPr>
            <a:picLocks noChangeAspect="1" noChangeArrowheads="1"/>
          </p:cNvPicPr>
          <p:nvPr/>
        </p:nvPicPr>
        <p:blipFill>
          <a:blip r:embed="rId3"/>
          <a:srcRect t="2415" b="17133"/>
          <a:stretch>
            <a:fillRect/>
          </a:stretch>
        </p:blipFill>
        <p:spPr bwMode="auto">
          <a:xfrm>
            <a:off x="4211638" y="1844675"/>
            <a:ext cx="4752975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50946" name="Object 4"/>
          <p:cNvGraphicFramePr>
            <a:graphicFrameLocks noGrp="1" noChangeAspect="1"/>
          </p:cNvGraphicFramePr>
          <p:nvPr/>
        </p:nvGraphicFramePr>
        <p:xfrm>
          <a:off x="3995738" y="1484313"/>
          <a:ext cx="5410200" cy="4605337"/>
        </p:xfrm>
        <a:graphic>
          <a:graphicData uri="http://schemas.openxmlformats.org/presentationml/2006/ole">
            <p:oleObj spid="_x0000_s4100" name="Graph" r:id="rId4" imgW="3963619" imgH="3389376" progId="">
              <p:embed/>
            </p:oleObj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269875" y="1249363"/>
            <a:ext cx="0" cy="5762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61938" y="1817688"/>
            <a:ext cx="50323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TextBox 12"/>
          <p:cNvSpPr txBox="1">
            <a:spLocks noChangeArrowheads="1"/>
          </p:cNvSpPr>
          <p:nvPr/>
        </p:nvSpPr>
        <p:spPr bwMode="auto">
          <a:xfrm>
            <a:off x="0" y="985838"/>
            <a:ext cx="536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p</a:t>
            </a:r>
            <a:r>
              <a:rPr lang="en-US" sz="1400" baseline="-25000"/>
              <a:t>trans</a:t>
            </a:r>
          </a:p>
        </p:txBody>
      </p:sp>
      <p:sp>
        <p:nvSpPr>
          <p:cNvPr id="4105" name="TextBox 13"/>
          <p:cNvSpPr txBox="1">
            <a:spLocks noChangeArrowheads="1"/>
          </p:cNvSpPr>
          <p:nvPr/>
        </p:nvSpPr>
        <p:spPr bwMode="auto">
          <a:xfrm>
            <a:off x="758825" y="1681163"/>
            <a:ext cx="2333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t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774700" y="1536700"/>
            <a:ext cx="31686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36625" y="1465263"/>
            <a:ext cx="2879725" cy="14446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08" name="TextBox 17"/>
          <p:cNvSpPr txBox="1">
            <a:spLocks noChangeArrowheads="1"/>
          </p:cNvSpPr>
          <p:nvPr/>
        </p:nvSpPr>
        <p:spPr bwMode="auto">
          <a:xfrm>
            <a:off x="936625" y="1033463"/>
            <a:ext cx="2095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circulating, cooled beam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74700" y="2654300"/>
            <a:ext cx="31686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0" name="TextBox 20"/>
          <p:cNvSpPr txBox="1">
            <a:spLocks noChangeArrowheads="1"/>
          </p:cNvSpPr>
          <p:nvPr/>
        </p:nvSpPr>
        <p:spPr bwMode="auto">
          <a:xfrm>
            <a:off x="1008063" y="2006600"/>
            <a:ext cx="971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rf-Barriers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798513" y="3933825"/>
            <a:ext cx="31686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936625" y="3862388"/>
            <a:ext cx="935038" cy="14446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13" name="TextBox 31"/>
          <p:cNvSpPr txBox="1">
            <a:spLocks noChangeArrowheads="1"/>
          </p:cNvSpPr>
          <p:nvPr/>
        </p:nvSpPr>
        <p:spPr bwMode="auto">
          <a:xfrm>
            <a:off x="1008063" y="3014663"/>
            <a:ext cx="27463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Creation of a gap for injection of </a:t>
            </a:r>
          </a:p>
          <a:p>
            <a:r>
              <a:rPr lang="de-DE" sz="1400"/>
              <a:t>additional particles</a:t>
            </a:r>
          </a:p>
        </p:txBody>
      </p:sp>
      <p:sp>
        <p:nvSpPr>
          <p:cNvPr id="33" name="Freeform 32"/>
          <p:cNvSpPr/>
          <p:nvPr/>
        </p:nvSpPr>
        <p:spPr>
          <a:xfrm>
            <a:off x="1874838" y="3646488"/>
            <a:ext cx="287337" cy="576262"/>
          </a:xfrm>
          <a:custGeom>
            <a:avLst/>
            <a:gdLst>
              <a:gd name="connsiteX0" fmla="*/ 0 w 523875"/>
              <a:gd name="connsiteY0" fmla="*/ 296862 h 565149"/>
              <a:gd name="connsiteX1" fmla="*/ 133350 w 523875"/>
              <a:gd name="connsiteY1" fmla="*/ 1587 h 565149"/>
              <a:gd name="connsiteX2" fmla="*/ 276225 w 523875"/>
              <a:gd name="connsiteY2" fmla="*/ 287337 h 565149"/>
              <a:gd name="connsiteX3" fmla="*/ 361950 w 523875"/>
              <a:gd name="connsiteY3" fmla="*/ 563562 h 565149"/>
              <a:gd name="connsiteX4" fmla="*/ 523875 w 523875"/>
              <a:gd name="connsiteY4" fmla="*/ 277812 h 565149"/>
              <a:gd name="connsiteX0" fmla="*/ 0 w 523875"/>
              <a:gd name="connsiteY0" fmla="*/ 295279 h 565158"/>
              <a:gd name="connsiteX1" fmla="*/ 133350 w 523875"/>
              <a:gd name="connsiteY1" fmla="*/ 4 h 565158"/>
              <a:gd name="connsiteX2" fmla="*/ 225202 w 523875"/>
              <a:gd name="connsiteY2" fmla="*/ 295304 h 565158"/>
              <a:gd name="connsiteX3" fmla="*/ 361950 w 523875"/>
              <a:gd name="connsiteY3" fmla="*/ 561979 h 565158"/>
              <a:gd name="connsiteX4" fmla="*/ 523875 w 523875"/>
              <a:gd name="connsiteY4" fmla="*/ 276229 h 565158"/>
              <a:gd name="connsiteX0" fmla="*/ 0 w 523875"/>
              <a:gd name="connsiteY0" fmla="*/ 295279 h 565158"/>
              <a:gd name="connsiteX1" fmla="*/ 133350 w 523875"/>
              <a:gd name="connsiteY1" fmla="*/ 4 h 565158"/>
              <a:gd name="connsiteX2" fmla="*/ 278160 w 523875"/>
              <a:gd name="connsiteY2" fmla="*/ 295303 h 565158"/>
              <a:gd name="connsiteX3" fmla="*/ 361950 w 523875"/>
              <a:gd name="connsiteY3" fmla="*/ 561979 h 565158"/>
              <a:gd name="connsiteX4" fmla="*/ 523875 w 523875"/>
              <a:gd name="connsiteY4" fmla="*/ 276229 h 565158"/>
              <a:gd name="connsiteX0" fmla="*/ 0 w 523875"/>
              <a:gd name="connsiteY0" fmla="*/ 295279 h 514506"/>
              <a:gd name="connsiteX1" fmla="*/ 133350 w 523875"/>
              <a:gd name="connsiteY1" fmla="*/ 4 h 514506"/>
              <a:gd name="connsiteX2" fmla="*/ 278160 w 523875"/>
              <a:gd name="connsiteY2" fmla="*/ 295303 h 514506"/>
              <a:gd name="connsiteX3" fmla="*/ 422176 w 523875"/>
              <a:gd name="connsiteY3" fmla="*/ 511327 h 514506"/>
              <a:gd name="connsiteX4" fmla="*/ 523875 w 523875"/>
              <a:gd name="connsiteY4" fmla="*/ 276229 h 514506"/>
              <a:gd name="connsiteX0" fmla="*/ 0 w 523875"/>
              <a:gd name="connsiteY0" fmla="*/ 295279 h 586514"/>
              <a:gd name="connsiteX1" fmla="*/ 133350 w 523875"/>
              <a:gd name="connsiteY1" fmla="*/ 4 h 586514"/>
              <a:gd name="connsiteX2" fmla="*/ 278160 w 523875"/>
              <a:gd name="connsiteY2" fmla="*/ 295303 h 586514"/>
              <a:gd name="connsiteX3" fmla="*/ 422176 w 523875"/>
              <a:gd name="connsiteY3" fmla="*/ 583335 h 586514"/>
              <a:gd name="connsiteX4" fmla="*/ 523875 w 523875"/>
              <a:gd name="connsiteY4" fmla="*/ 276229 h 586514"/>
              <a:gd name="connsiteX0" fmla="*/ 0 w 523875"/>
              <a:gd name="connsiteY0" fmla="*/ 295275 h 586510"/>
              <a:gd name="connsiteX1" fmla="*/ 62136 w 523875"/>
              <a:gd name="connsiteY1" fmla="*/ 295299 h 586510"/>
              <a:gd name="connsiteX2" fmla="*/ 133350 w 523875"/>
              <a:gd name="connsiteY2" fmla="*/ 0 h 586510"/>
              <a:gd name="connsiteX3" fmla="*/ 278160 w 523875"/>
              <a:gd name="connsiteY3" fmla="*/ 295299 h 586510"/>
              <a:gd name="connsiteX4" fmla="*/ 422176 w 523875"/>
              <a:gd name="connsiteY4" fmla="*/ 583331 h 586510"/>
              <a:gd name="connsiteX5" fmla="*/ 523875 w 523875"/>
              <a:gd name="connsiteY5" fmla="*/ 276225 h 586510"/>
              <a:gd name="connsiteX0" fmla="*/ 0 w 523875"/>
              <a:gd name="connsiteY0" fmla="*/ 288008 h 579243"/>
              <a:gd name="connsiteX1" fmla="*/ 62136 w 523875"/>
              <a:gd name="connsiteY1" fmla="*/ 288032 h 579243"/>
              <a:gd name="connsiteX2" fmla="*/ 206152 w 523875"/>
              <a:gd name="connsiteY2" fmla="*/ 0 h 579243"/>
              <a:gd name="connsiteX3" fmla="*/ 278160 w 523875"/>
              <a:gd name="connsiteY3" fmla="*/ 288032 h 579243"/>
              <a:gd name="connsiteX4" fmla="*/ 422176 w 523875"/>
              <a:gd name="connsiteY4" fmla="*/ 576064 h 579243"/>
              <a:gd name="connsiteX5" fmla="*/ 523875 w 523875"/>
              <a:gd name="connsiteY5" fmla="*/ 268958 h 579243"/>
              <a:gd name="connsiteX0" fmla="*/ 44231 w 568106"/>
              <a:gd name="connsiteY0" fmla="*/ 312011 h 603246"/>
              <a:gd name="connsiteX1" fmla="*/ 34359 w 568106"/>
              <a:gd name="connsiteY1" fmla="*/ 168019 h 603246"/>
              <a:gd name="connsiteX2" fmla="*/ 250383 w 568106"/>
              <a:gd name="connsiteY2" fmla="*/ 24003 h 603246"/>
              <a:gd name="connsiteX3" fmla="*/ 322391 w 568106"/>
              <a:gd name="connsiteY3" fmla="*/ 312035 h 603246"/>
              <a:gd name="connsiteX4" fmla="*/ 466407 w 568106"/>
              <a:gd name="connsiteY4" fmla="*/ 600067 h 603246"/>
              <a:gd name="connsiteX5" fmla="*/ 568106 w 568106"/>
              <a:gd name="connsiteY5" fmla="*/ 292961 h 603246"/>
              <a:gd name="connsiteX0" fmla="*/ 0 w 523875"/>
              <a:gd name="connsiteY0" fmla="*/ 288012 h 579247"/>
              <a:gd name="connsiteX1" fmla="*/ 206152 w 523875"/>
              <a:gd name="connsiteY1" fmla="*/ 4 h 579247"/>
              <a:gd name="connsiteX2" fmla="*/ 278160 w 523875"/>
              <a:gd name="connsiteY2" fmla="*/ 288036 h 579247"/>
              <a:gd name="connsiteX3" fmla="*/ 422176 w 523875"/>
              <a:gd name="connsiteY3" fmla="*/ 576068 h 579247"/>
              <a:gd name="connsiteX4" fmla="*/ 523875 w 523875"/>
              <a:gd name="connsiteY4" fmla="*/ 268962 h 579247"/>
              <a:gd name="connsiteX0" fmla="*/ 0 w 389731"/>
              <a:gd name="connsiteY0" fmla="*/ 288032 h 579243"/>
              <a:gd name="connsiteX1" fmla="*/ 72008 w 389731"/>
              <a:gd name="connsiteY1" fmla="*/ 0 h 579243"/>
              <a:gd name="connsiteX2" fmla="*/ 144016 w 389731"/>
              <a:gd name="connsiteY2" fmla="*/ 288032 h 579243"/>
              <a:gd name="connsiteX3" fmla="*/ 288032 w 389731"/>
              <a:gd name="connsiteY3" fmla="*/ 576064 h 579243"/>
              <a:gd name="connsiteX4" fmla="*/ 389731 w 389731"/>
              <a:gd name="connsiteY4" fmla="*/ 268958 h 579243"/>
              <a:gd name="connsiteX0" fmla="*/ 0 w 389731"/>
              <a:gd name="connsiteY0" fmla="*/ 288032 h 579243"/>
              <a:gd name="connsiteX1" fmla="*/ 72008 w 389731"/>
              <a:gd name="connsiteY1" fmla="*/ 0 h 579243"/>
              <a:gd name="connsiteX2" fmla="*/ 144016 w 389731"/>
              <a:gd name="connsiteY2" fmla="*/ 288032 h 579243"/>
              <a:gd name="connsiteX3" fmla="*/ 216024 w 389731"/>
              <a:gd name="connsiteY3" fmla="*/ 576064 h 579243"/>
              <a:gd name="connsiteX4" fmla="*/ 389731 w 389731"/>
              <a:gd name="connsiteY4" fmla="*/ 268958 h 579243"/>
              <a:gd name="connsiteX0" fmla="*/ 0 w 288032"/>
              <a:gd name="connsiteY0" fmla="*/ 288032 h 576064"/>
              <a:gd name="connsiteX1" fmla="*/ 72008 w 288032"/>
              <a:gd name="connsiteY1" fmla="*/ 0 h 576064"/>
              <a:gd name="connsiteX2" fmla="*/ 144016 w 288032"/>
              <a:gd name="connsiteY2" fmla="*/ 288032 h 576064"/>
              <a:gd name="connsiteX3" fmla="*/ 216024 w 288032"/>
              <a:gd name="connsiteY3" fmla="*/ 576064 h 576064"/>
              <a:gd name="connsiteX4" fmla="*/ 288032 w 288032"/>
              <a:gd name="connsiteY4" fmla="*/ 288032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2" h="576064">
                <a:moveTo>
                  <a:pt x="0" y="288032"/>
                </a:moveTo>
                <a:cubicBezTo>
                  <a:pt x="42948" y="228030"/>
                  <a:pt x="48005" y="0"/>
                  <a:pt x="72008" y="0"/>
                </a:cubicBezTo>
                <a:cubicBezTo>
                  <a:pt x="96011" y="0"/>
                  <a:pt x="120013" y="192021"/>
                  <a:pt x="144016" y="288032"/>
                </a:cubicBezTo>
                <a:cubicBezTo>
                  <a:pt x="168019" y="384043"/>
                  <a:pt x="192021" y="576064"/>
                  <a:pt x="216024" y="576064"/>
                </a:cubicBezTo>
                <a:cubicBezTo>
                  <a:pt x="240027" y="576064"/>
                  <a:pt x="246757" y="288032"/>
                  <a:pt x="288032" y="288032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2566988" y="3656013"/>
            <a:ext cx="287337" cy="576262"/>
          </a:xfrm>
          <a:custGeom>
            <a:avLst/>
            <a:gdLst>
              <a:gd name="connsiteX0" fmla="*/ 0 w 523875"/>
              <a:gd name="connsiteY0" fmla="*/ 296862 h 565149"/>
              <a:gd name="connsiteX1" fmla="*/ 133350 w 523875"/>
              <a:gd name="connsiteY1" fmla="*/ 1587 h 565149"/>
              <a:gd name="connsiteX2" fmla="*/ 276225 w 523875"/>
              <a:gd name="connsiteY2" fmla="*/ 287337 h 565149"/>
              <a:gd name="connsiteX3" fmla="*/ 361950 w 523875"/>
              <a:gd name="connsiteY3" fmla="*/ 563562 h 565149"/>
              <a:gd name="connsiteX4" fmla="*/ 523875 w 523875"/>
              <a:gd name="connsiteY4" fmla="*/ 277812 h 565149"/>
              <a:gd name="connsiteX0" fmla="*/ 0 w 523875"/>
              <a:gd name="connsiteY0" fmla="*/ 295279 h 565158"/>
              <a:gd name="connsiteX1" fmla="*/ 133350 w 523875"/>
              <a:gd name="connsiteY1" fmla="*/ 4 h 565158"/>
              <a:gd name="connsiteX2" fmla="*/ 225202 w 523875"/>
              <a:gd name="connsiteY2" fmla="*/ 295304 h 565158"/>
              <a:gd name="connsiteX3" fmla="*/ 361950 w 523875"/>
              <a:gd name="connsiteY3" fmla="*/ 561979 h 565158"/>
              <a:gd name="connsiteX4" fmla="*/ 523875 w 523875"/>
              <a:gd name="connsiteY4" fmla="*/ 276229 h 565158"/>
              <a:gd name="connsiteX0" fmla="*/ 0 w 523875"/>
              <a:gd name="connsiteY0" fmla="*/ 295279 h 565158"/>
              <a:gd name="connsiteX1" fmla="*/ 133350 w 523875"/>
              <a:gd name="connsiteY1" fmla="*/ 4 h 565158"/>
              <a:gd name="connsiteX2" fmla="*/ 278160 w 523875"/>
              <a:gd name="connsiteY2" fmla="*/ 295303 h 565158"/>
              <a:gd name="connsiteX3" fmla="*/ 361950 w 523875"/>
              <a:gd name="connsiteY3" fmla="*/ 561979 h 565158"/>
              <a:gd name="connsiteX4" fmla="*/ 523875 w 523875"/>
              <a:gd name="connsiteY4" fmla="*/ 276229 h 565158"/>
              <a:gd name="connsiteX0" fmla="*/ 0 w 523875"/>
              <a:gd name="connsiteY0" fmla="*/ 295279 h 514506"/>
              <a:gd name="connsiteX1" fmla="*/ 133350 w 523875"/>
              <a:gd name="connsiteY1" fmla="*/ 4 h 514506"/>
              <a:gd name="connsiteX2" fmla="*/ 278160 w 523875"/>
              <a:gd name="connsiteY2" fmla="*/ 295303 h 514506"/>
              <a:gd name="connsiteX3" fmla="*/ 422176 w 523875"/>
              <a:gd name="connsiteY3" fmla="*/ 511327 h 514506"/>
              <a:gd name="connsiteX4" fmla="*/ 523875 w 523875"/>
              <a:gd name="connsiteY4" fmla="*/ 276229 h 514506"/>
              <a:gd name="connsiteX0" fmla="*/ 0 w 523875"/>
              <a:gd name="connsiteY0" fmla="*/ 295279 h 586514"/>
              <a:gd name="connsiteX1" fmla="*/ 133350 w 523875"/>
              <a:gd name="connsiteY1" fmla="*/ 4 h 586514"/>
              <a:gd name="connsiteX2" fmla="*/ 278160 w 523875"/>
              <a:gd name="connsiteY2" fmla="*/ 295303 h 586514"/>
              <a:gd name="connsiteX3" fmla="*/ 422176 w 523875"/>
              <a:gd name="connsiteY3" fmla="*/ 583335 h 586514"/>
              <a:gd name="connsiteX4" fmla="*/ 523875 w 523875"/>
              <a:gd name="connsiteY4" fmla="*/ 276229 h 586514"/>
              <a:gd name="connsiteX0" fmla="*/ 0 w 523875"/>
              <a:gd name="connsiteY0" fmla="*/ 295275 h 586510"/>
              <a:gd name="connsiteX1" fmla="*/ 62136 w 523875"/>
              <a:gd name="connsiteY1" fmla="*/ 295299 h 586510"/>
              <a:gd name="connsiteX2" fmla="*/ 133350 w 523875"/>
              <a:gd name="connsiteY2" fmla="*/ 0 h 586510"/>
              <a:gd name="connsiteX3" fmla="*/ 278160 w 523875"/>
              <a:gd name="connsiteY3" fmla="*/ 295299 h 586510"/>
              <a:gd name="connsiteX4" fmla="*/ 422176 w 523875"/>
              <a:gd name="connsiteY4" fmla="*/ 583331 h 586510"/>
              <a:gd name="connsiteX5" fmla="*/ 523875 w 523875"/>
              <a:gd name="connsiteY5" fmla="*/ 276225 h 586510"/>
              <a:gd name="connsiteX0" fmla="*/ 0 w 523875"/>
              <a:gd name="connsiteY0" fmla="*/ 288008 h 579243"/>
              <a:gd name="connsiteX1" fmla="*/ 62136 w 523875"/>
              <a:gd name="connsiteY1" fmla="*/ 288032 h 579243"/>
              <a:gd name="connsiteX2" fmla="*/ 206152 w 523875"/>
              <a:gd name="connsiteY2" fmla="*/ 0 h 579243"/>
              <a:gd name="connsiteX3" fmla="*/ 278160 w 523875"/>
              <a:gd name="connsiteY3" fmla="*/ 288032 h 579243"/>
              <a:gd name="connsiteX4" fmla="*/ 422176 w 523875"/>
              <a:gd name="connsiteY4" fmla="*/ 576064 h 579243"/>
              <a:gd name="connsiteX5" fmla="*/ 523875 w 523875"/>
              <a:gd name="connsiteY5" fmla="*/ 268958 h 579243"/>
              <a:gd name="connsiteX0" fmla="*/ 44231 w 568106"/>
              <a:gd name="connsiteY0" fmla="*/ 312011 h 603246"/>
              <a:gd name="connsiteX1" fmla="*/ 34359 w 568106"/>
              <a:gd name="connsiteY1" fmla="*/ 168019 h 603246"/>
              <a:gd name="connsiteX2" fmla="*/ 250383 w 568106"/>
              <a:gd name="connsiteY2" fmla="*/ 24003 h 603246"/>
              <a:gd name="connsiteX3" fmla="*/ 322391 w 568106"/>
              <a:gd name="connsiteY3" fmla="*/ 312035 h 603246"/>
              <a:gd name="connsiteX4" fmla="*/ 466407 w 568106"/>
              <a:gd name="connsiteY4" fmla="*/ 600067 h 603246"/>
              <a:gd name="connsiteX5" fmla="*/ 568106 w 568106"/>
              <a:gd name="connsiteY5" fmla="*/ 292961 h 603246"/>
              <a:gd name="connsiteX0" fmla="*/ 0 w 523875"/>
              <a:gd name="connsiteY0" fmla="*/ 288012 h 579247"/>
              <a:gd name="connsiteX1" fmla="*/ 206152 w 523875"/>
              <a:gd name="connsiteY1" fmla="*/ 4 h 579247"/>
              <a:gd name="connsiteX2" fmla="*/ 278160 w 523875"/>
              <a:gd name="connsiteY2" fmla="*/ 288036 h 579247"/>
              <a:gd name="connsiteX3" fmla="*/ 422176 w 523875"/>
              <a:gd name="connsiteY3" fmla="*/ 576068 h 579247"/>
              <a:gd name="connsiteX4" fmla="*/ 523875 w 523875"/>
              <a:gd name="connsiteY4" fmla="*/ 268962 h 579247"/>
              <a:gd name="connsiteX0" fmla="*/ 0 w 389731"/>
              <a:gd name="connsiteY0" fmla="*/ 288032 h 579243"/>
              <a:gd name="connsiteX1" fmla="*/ 72008 w 389731"/>
              <a:gd name="connsiteY1" fmla="*/ 0 h 579243"/>
              <a:gd name="connsiteX2" fmla="*/ 144016 w 389731"/>
              <a:gd name="connsiteY2" fmla="*/ 288032 h 579243"/>
              <a:gd name="connsiteX3" fmla="*/ 288032 w 389731"/>
              <a:gd name="connsiteY3" fmla="*/ 576064 h 579243"/>
              <a:gd name="connsiteX4" fmla="*/ 389731 w 389731"/>
              <a:gd name="connsiteY4" fmla="*/ 268958 h 579243"/>
              <a:gd name="connsiteX0" fmla="*/ 0 w 389731"/>
              <a:gd name="connsiteY0" fmla="*/ 288032 h 579243"/>
              <a:gd name="connsiteX1" fmla="*/ 72008 w 389731"/>
              <a:gd name="connsiteY1" fmla="*/ 0 h 579243"/>
              <a:gd name="connsiteX2" fmla="*/ 144016 w 389731"/>
              <a:gd name="connsiteY2" fmla="*/ 288032 h 579243"/>
              <a:gd name="connsiteX3" fmla="*/ 216024 w 389731"/>
              <a:gd name="connsiteY3" fmla="*/ 576064 h 579243"/>
              <a:gd name="connsiteX4" fmla="*/ 389731 w 389731"/>
              <a:gd name="connsiteY4" fmla="*/ 268958 h 579243"/>
              <a:gd name="connsiteX0" fmla="*/ 0 w 288032"/>
              <a:gd name="connsiteY0" fmla="*/ 288032 h 576064"/>
              <a:gd name="connsiteX1" fmla="*/ 72008 w 288032"/>
              <a:gd name="connsiteY1" fmla="*/ 0 h 576064"/>
              <a:gd name="connsiteX2" fmla="*/ 144016 w 288032"/>
              <a:gd name="connsiteY2" fmla="*/ 288032 h 576064"/>
              <a:gd name="connsiteX3" fmla="*/ 216024 w 288032"/>
              <a:gd name="connsiteY3" fmla="*/ 576064 h 576064"/>
              <a:gd name="connsiteX4" fmla="*/ 288032 w 288032"/>
              <a:gd name="connsiteY4" fmla="*/ 288032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2" h="576064">
                <a:moveTo>
                  <a:pt x="0" y="288032"/>
                </a:moveTo>
                <a:cubicBezTo>
                  <a:pt x="42948" y="228030"/>
                  <a:pt x="48005" y="0"/>
                  <a:pt x="72008" y="0"/>
                </a:cubicBezTo>
                <a:cubicBezTo>
                  <a:pt x="96011" y="0"/>
                  <a:pt x="120013" y="192021"/>
                  <a:pt x="144016" y="288032"/>
                </a:cubicBezTo>
                <a:cubicBezTo>
                  <a:pt x="168019" y="384043"/>
                  <a:pt x="192021" y="576064"/>
                  <a:pt x="216024" y="576064"/>
                </a:cubicBezTo>
                <a:cubicBezTo>
                  <a:pt x="240027" y="576064"/>
                  <a:pt x="246757" y="288032"/>
                  <a:pt x="288032" y="288032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1555750" y="3717925"/>
            <a:ext cx="28733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898775" y="4149725"/>
            <a:ext cx="280988" cy="95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936625" y="2582863"/>
            <a:ext cx="2879725" cy="1428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174875" y="2366963"/>
            <a:ext cx="287338" cy="574675"/>
          </a:xfrm>
          <a:custGeom>
            <a:avLst/>
            <a:gdLst>
              <a:gd name="connsiteX0" fmla="*/ 0 w 523875"/>
              <a:gd name="connsiteY0" fmla="*/ 296862 h 565149"/>
              <a:gd name="connsiteX1" fmla="*/ 133350 w 523875"/>
              <a:gd name="connsiteY1" fmla="*/ 1587 h 565149"/>
              <a:gd name="connsiteX2" fmla="*/ 276225 w 523875"/>
              <a:gd name="connsiteY2" fmla="*/ 287337 h 565149"/>
              <a:gd name="connsiteX3" fmla="*/ 361950 w 523875"/>
              <a:gd name="connsiteY3" fmla="*/ 563562 h 565149"/>
              <a:gd name="connsiteX4" fmla="*/ 523875 w 523875"/>
              <a:gd name="connsiteY4" fmla="*/ 277812 h 565149"/>
              <a:gd name="connsiteX0" fmla="*/ 0 w 523875"/>
              <a:gd name="connsiteY0" fmla="*/ 295279 h 565158"/>
              <a:gd name="connsiteX1" fmla="*/ 133350 w 523875"/>
              <a:gd name="connsiteY1" fmla="*/ 4 h 565158"/>
              <a:gd name="connsiteX2" fmla="*/ 225202 w 523875"/>
              <a:gd name="connsiteY2" fmla="*/ 295304 h 565158"/>
              <a:gd name="connsiteX3" fmla="*/ 361950 w 523875"/>
              <a:gd name="connsiteY3" fmla="*/ 561979 h 565158"/>
              <a:gd name="connsiteX4" fmla="*/ 523875 w 523875"/>
              <a:gd name="connsiteY4" fmla="*/ 276229 h 565158"/>
              <a:gd name="connsiteX0" fmla="*/ 0 w 523875"/>
              <a:gd name="connsiteY0" fmla="*/ 295279 h 565158"/>
              <a:gd name="connsiteX1" fmla="*/ 133350 w 523875"/>
              <a:gd name="connsiteY1" fmla="*/ 4 h 565158"/>
              <a:gd name="connsiteX2" fmla="*/ 278160 w 523875"/>
              <a:gd name="connsiteY2" fmla="*/ 295303 h 565158"/>
              <a:gd name="connsiteX3" fmla="*/ 361950 w 523875"/>
              <a:gd name="connsiteY3" fmla="*/ 561979 h 565158"/>
              <a:gd name="connsiteX4" fmla="*/ 523875 w 523875"/>
              <a:gd name="connsiteY4" fmla="*/ 276229 h 565158"/>
              <a:gd name="connsiteX0" fmla="*/ 0 w 523875"/>
              <a:gd name="connsiteY0" fmla="*/ 295279 h 514506"/>
              <a:gd name="connsiteX1" fmla="*/ 133350 w 523875"/>
              <a:gd name="connsiteY1" fmla="*/ 4 h 514506"/>
              <a:gd name="connsiteX2" fmla="*/ 278160 w 523875"/>
              <a:gd name="connsiteY2" fmla="*/ 295303 h 514506"/>
              <a:gd name="connsiteX3" fmla="*/ 422176 w 523875"/>
              <a:gd name="connsiteY3" fmla="*/ 511327 h 514506"/>
              <a:gd name="connsiteX4" fmla="*/ 523875 w 523875"/>
              <a:gd name="connsiteY4" fmla="*/ 276229 h 514506"/>
              <a:gd name="connsiteX0" fmla="*/ 0 w 523875"/>
              <a:gd name="connsiteY0" fmla="*/ 295279 h 586514"/>
              <a:gd name="connsiteX1" fmla="*/ 133350 w 523875"/>
              <a:gd name="connsiteY1" fmla="*/ 4 h 586514"/>
              <a:gd name="connsiteX2" fmla="*/ 278160 w 523875"/>
              <a:gd name="connsiteY2" fmla="*/ 295303 h 586514"/>
              <a:gd name="connsiteX3" fmla="*/ 422176 w 523875"/>
              <a:gd name="connsiteY3" fmla="*/ 583335 h 586514"/>
              <a:gd name="connsiteX4" fmla="*/ 523875 w 523875"/>
              <a:gd name="connsiteY4" fmla="*/ 276229 h 586514"/>
              <a:gd name="connsiteX0" fmla="*/ 0 w 523875"/>
              <a:gd name="connsiteY0" fmla="*/ 295275 h 586510"/>
              <a:gd name="connsiteX1" fmla="*/ 62136 w 523875"/>
              <a:gd name="connsiteY1" fmla="*/ 295299 h 586510"/>
              <a:gd name="connsiteX2" fmla="*/ 133350 w 523875"/>
              <a:gd name="connsiteY2" fmla="*/ 0 h 586510"/>
              <a:gd name="connsiteX3" fmla="*/ 278160 w 523875"/>
              <a:gd name="connsiteY3" fmla="*/ 295299 h 586510"/>
              <a:gd name="connsiteX4" fmla="*/ 422176 w 523875"/>
              <a:gd name="connsiteY4" fmla="*/ 583331 h 586510"/>
              <a:gd name="connsiteX5" fmla="*/ 523875 w 523875"/>
              <a:gd name="connsiteY5" fmla="*/ 276225 h 586510"/>
              <a:gd name="connsiteX0" fmla="*/ 0 w 523875"/>
              <a:gd name="connsiteY0" fmla="*/ 288008 h 579243"/>
              <a:gd name="connsiteX1" fmla="*/ 62136 w 523875"/>
              <a:gd name="connsiteY1" fmla="*/ 288032 h 579243"/>
              <a:gd name="connsiteX2" fmla="*/ 206152 w 523875"/>
              <a:gd name="connsiteY2" fmla="*/ 0 h 579243"/>
              <a:gd name="connsiteX3" fmla="*/ 278160 w 523875"/>
              <a:gd name="connsiteY3" fmla="*/ 288032 h 579243"/>
              <a:gd name="connsiteX4" fmla="*/ 422176 w 523875"/>
              <a:gd name="connsiteY4" fmla="*/ 576064 h 579243"/>
              <a:gd name="connsiteX5" fmla="*/ 523875 w 523875"/>
              <a:gd name="connsiteY5" fmla="*/ 268958 h 579243"/>
              <a:gd name="connsiteX0" fmla="*/ 44231 w 568106"/>
              <a:gd name="connsiteY0" fmla="*/ 312011 h 603246"/>
              <a:gd name="connsiteX1" fmla="*/ 34359 w 568106"/>
              <a:gd name="connsiteY1" fmla="*/ 168019 h 603246"/>
              <a:gd name="connsiteX2" fmla="*/ 250383 w 568106"/>
              <a:gd name="connsiteY2" fmla="*/ 24003 h 603246"/>
              <a:gd name="connsiteX3" fmla="*/ 322391 w 568106"/>
              <a:gd name="connsiteY3" fmla="*/ 312035 h 603246"/>
              <a:gd name="connsiteX4" fmla="*/ 466407 w 568106"/>
              <a:gd name="connsiteY4" fmla="*/ 600067 h 603246"/>
              <a:gd name="connsiteX5" fmla="*/ 568106 w 568106"/>
              <a:gd name="connsiteY5" fmla="*/ 292961 h 603246"/>
              <a:gd name="connsiteX0" fmla="*/ 0 w 523875"/>
              <a:gd name="connsiteY0" fmla="*/ 288012 h 579247"/>
              <a:gd name="connsiteX1" fmla="*/ 206152 w 523875"/>
              <a:gd name="connsiteY1" fmla="*/ 4 h 579247"/>
              <a:gd name="connsiteX2" fmla="*/ 278160 w 523875"/>
              <a:gd name="connsiteY2" fmla="*/ 288036 h 579247"/>
              <a:gd name="connsiteX3" fmla="*/ 422176 w 523875"/>
              <a:gd name="connsiteY3" fmla="*/ 576068 h 579247"/>
              <a:gd name="connsiteX4" fmla="*/ 523875 w 523875"/>
              <a:gd name="connsiteY4" fmla="*/ 268962 h 579247"/>
              <a:gd name="connsiteX0" fmla="*/ 0 w 389731"/>
              <a:gd name="connsiteY0" fmla="*/ 288032 h 579243"/>
              <a:gd name="connsiteX1" fmla="*/ 72008 w 389731"/>
              <a:gd name="connsiteY1" fmla="*/ 0 h 579243"/>
              <a:gd name="connsiteX2" fmla="*/ 144016 w 389731"/>
              <a:gd name="connsiteY2" fmla="*/ 288032 h 579243"/>
              <a:gd name="connsiteX3" fmla="*/ 288032 w 389731"/>
              <a:gd name="connsiteY3" fmla="*/ 576064 h 579243"/>
              <a:gd name="connsiteX4" fmla="*/ 389731 w 389731"/>
              <a:gd name="connsiteY4" fmla="*/ 268958 h 579243"/>
              <a:gd name="connsiteX0" fmla="*/ 0 w 389731"/>
              <a:gd name="connsiteY0" fmla="*/ 288032 h 579243"/>
              <a:gd name="connsiteX1" fmla="*/ 72008 w 389731"/>
              <a:gd name="connsiteY1" fmla="*/ 0 h 579243"/>
              <a:gd name="connsiteX2" fmla="*/ 144016 w 389731"/>
              <a:gd name="connsiteY2" fmla="*/ 288032 h 579243"/>
              <a:gd name="connsiteX3" fmla="*/ 216024 w 389731"/>
              <a:gd name="connsiteY3" fmla="*/ 576064 h 579243"/>
              <a:gd name="connsiteX4" fmla="*/ 389731 w 389731"/>
              <a:gd name="connsiteY4" fmla="*/ 268958 h 579243"/>
              <a:gd name="connsiteX0" fmla="*/ 0 w 288032"/>
              <a:gd name="connsiteY0" fmla="*/ 288032 h 576064"/>
              <a:gd name="connsiteX1" fmla="*/ 72008 w 288032"/>
              <a:gd name="connsiteY1" fmla="*/ 0 h 576064"/>
              <a:gd name="connsiteX2" fmla="*/ 144016 w 288032"/>
              <a:gd name="connsiteY2" fmla="*/ 288032 h 576064"/>
              <a:gd name="connsiteX3" fmla="*/ 216024 w 288032"/>
              <a:gd name="connsiteY3" fmla="*/ 576064 h 576064"/>
              <a:gd name="connsiteX4" fmla="*/ 288032 w 288032"/>
              <a:gd name="connsiteY4" fmla="*/ 288032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2" h="576064">
                <a:moveTo>
                  <a:pt x="0" y="288032"/>
                </a:moveTo>
                <a:cubicBezTo>
                  <a:pt x="42948" y="228030"/>
                  <a:pt x="48005" y="0"/>
                  <a:pt x="72008" y="0"/>
                </a:cubicBezTo>
                <a:cubicBezTo>
                  <a:pt x="96011" y="0"/>
                  <a:pt x="120013" y="192021"/>
                  <a:pt x="144016" y="288032"/>
                </a:cubicBezTo>
                <a:cubicBezTo>
                  <a:pt x="168019" y="384043"/>
                  <a:pt x="192021" y="576064"/>
                  <a:pt x="216024" y="576064"/>
                </a:cubicBezTo>
                <a:cubicBezTo>
                  <a:pt x="240027" y="576064"/>
                  <a:pt x="246757" y="288032"/>
                  <a:pt x="288032" y="288032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314575" y="2376488"/>
            <a:ext cx="287338" cy="574675"/>
          </a:xfrm>
          <a:custGeom>
            <a:avLst/>
            <a:gdLst>
              <a:gd name="connsiteX0" fmla="*/ 0 w 523875"/>
              <a:gd name="connsiteY0" fmla="*/ 296862 h 565149"/>
              <a:gd name="connsiteX1" fmla="*/ 133350 w 523875"/>
              <a:gd name="connsiteY1" fmla="*/ 1587 h 565149"/>
              <a:gd name="connsiteX2" fmla="*/ 276225 w 523875"/>
              <a:gd name="connsiteY2" fmla="*/ 287337 h 565149"/>
              <a:gd name="connsiteX3" fmla="*/ 361950 w 523875"/>
              <a:gd name="connsiteY3" fmla="*/ 563562 h 565149"/>
              <a:gd name="connsiteX4" fmla="*/ 523875 w 523875"/>
              <a:gd name="connsiteY4" fmla="*/ 277812 h 565149"/>
              <a:gd name="connsiteX0" fmla="*/ 0 w 523875"/>
              <a:gd name="connsiteY0" fmla="*/ 295279 h 565158"/>
              <a:gd name="connsiteX1" fmla="*/ 133350 w 523875"/>
              <a:gd name="connsiteY1" fmla="*/ 4 h 565158"/>
              <a:gd name="connsiteX2" fmla="*/ 225202 w 523875"/>
              <a:gd name="connsiteY2" fmla="*/ 295304 h 565158"/>
              <a:gd name="connsiteX3" fmla="*/ 361950 w 523875"/>
              <a:gd name="connsiteY3" fmla="*/ 561979 h 565158"/>
              <a:gd name="connsiteX4" fmla="*/ 523875 w 523875"/>
              <a:gd name="connsiteY4" fmla="*/ 276229 h 565158"/>
              <a:gd name="connsiteX0" fmla="*/ 0 w 523875"/>
              <a:gd name="connsiteY0" fmla="*/ 295279 h 565158"/>
              <a:gd name="connsiteX1" fmla="*/ 133350 w 523875"/>
              <a:gd name="connsiteY1" fmla="*/ 4 h 565158"/>
              <a:gd name="connsiteX2" fmla="*/ 278160 w 523875"/>
              <a:gd name="connsiteY2" fmla="*/ 295303 h 565158"/>
              <a:gd name="connsiteX3" fmla="*/ 361950 w 523875"/>
              <a:gd name="connsiteY3" fmla="*/ 561979 h 565158"/>
              <a:gd name="connsiteX4" fmla="*/ 523875 w 523875"/>
              <a:gd name="connsiteY4" fmla="*/ 276229 h 565158"/>
              <a:gd name="connsiteX0" fmla="*/ 0 w 523875"/>
              <a:gd name="connsiteY0" fmla="*/ 295279 h 514506"/>
              <a:gd name="connsiteX1" fmla="*/ 133350 w 523875"/>
              <a:gd name="connsiteY1" fmla="*/ 4 h 514506"/>
              <a:gd name="connsiteX2" fmla="*/ 278160 w 523875"/>
              <a:gd name="connsiteY2" fmla="*/ 295303 h 514506"/>
              <a:gd name="connsiteX3" fmla="*/ 422176 w 523875"/>
              <a:gd name="connsiteY3" fmla="*/ 511327 h 514506"/>
              <a:gd name="connsiteX4" fmla="*/ 523875 w 523875"/>
              <a:gd name="connsiteY4" fmla="*/ 276229 h 514506"/>
              <a:gd name="connsiteX0" fmla="*/ 0 w 523875"/>
              <a:gd name="connsiteY0" fmla="*/ 295279 h 586514"/>
              <a:gd name="connsiteX1" fmla="*/ 133350 w 523875"/>
              <a:gd name="connsiteY1" fmla="*/ 4 h 586514"/>
              <a:gd name="connsiteX2" fmla="*/ 278160 w 523875"/>
              <a:gd name="connsiteY2" fmla="*/ 295303 h 586514"/>
              <a:gd name="connsiteX3" fmla="*/ 422176 w 523875"/>
              <a:gd name="connsiteY3" fmla="*/ 583335 h 586514"/>
              <a:gd name="connsiteX4" fmla="*/ 523875 w 523875"/>
              <a:gd name="connsiteY4" fmla="*/ 276229 h 586514"/>
              <a:gd name="connsiteX0" fmla="*/ 0 w 523875"/>
              <a:gd name="connsiteY0" fmla="*/ 295275 h 586510"/>
              <a:gd name="connsiteX1" fmla="*/ 62136 w 523875"/>
              <a:gd name="connsiteY1" fmla="*/ 295299 h 586510"/>
              <a:gd name="connsiteX2" fmla="*/ 133350 w 523875"/>
              <a:gd name="connsiteY2" fmla="*/ 0 h 586510"/>
              <a:gd name="connsiteX3" fmla="*/ 278160 w 523875"/>
              <a:gd name="connsiteY3" fmla="*/ 295299 h 586510"/>
              <a:gd name="connsiteX4" fmla="*/ 422176 w 523875"/>
              <a:gd name="connsiteY4" fmla="*/ 583331 h 586510"/>
              <a:gd name="connsiteX5" fmla="*/ 523875 w 523875"/>
              <a:gd name="connsiteY5" fmla="*/ 276225 h 586510"/>
              <a:gd name="connsiteX0" fmla="*/ 0 w 523875"/>
              <a:gd name="connsiteY0" fmla="*/ 288008 h 579243"/>
              <a:gd name="connsiteX1" fmla="*/ 62136 w 523875"/>
              <a:gd name="connsiteY1" fmla="*/ 288032 h 579243"/>
              <a:gd name="connsiteX2" fmla="*/ 206152 w 523875"/>
              <a:gd name="connsiteY2" fmla="*/ 0 h 579243"/>
              <a:gd name="connsiteX3" fmla="*/ 278160 w 523875"/>
              <a:gd name="connsiteY3" fmla="*/ 288032 h 579243"/>
              <a:gd name="connsiteX4" fmla="*/ 422176 w 523875"/>
              <a:gd name="connsiteY4" fmla="*/ 576064 h 579243"/>
              <a:gd name="connsiteX5" fmla="*/ 523875 w 523875"/>
              <a:gd name="connsiteY5" fmla="*/ 268958 h 579243"/>
              <a:gd name="connsiteX0" fmla="*/ 44231 w 568106"/>
              <a:gd name="connsiteY0" fmla="*/ 312011 h 603246"/>
              <a:gd name="connsiteX1" fmla="*/ 34359 w 568106"/>
              <a:gd name="connsiteY1" fmla="*/ 168019 h 603246"/>
              <a:gd name="connsiteX2" fmla="*/ 250383 w 568106"/>
              <a:gd name="connsiteY2" fmla="*/ 24003 h 603246"/>
              <a:gd name="connsiteX3" fmla="*/ 322391 w 568106"/>
              <a:gd name="connsiteY3" fmla="*/ 312035 h 603246"/>
              <a:gd name="connsiteX4" fmla="*/ 466407 w 568106"/>
              <a:gd name="connsiteY4" fmla="*/ 600067 h 603246"/>
              <a:gd name="connsiteX5" fmla="*/ 568106 w 568106"/>
              <a:gd name="connsiteY5" fmla="*/ 292961 h 603246"/>
              <a:gd name="connsiteX0" fmla="*/ 0 w 523875"/>
              <a:gd name="connsiteY0" fmla="*/ 288012 h 579247"/>
              <a:gd name="connsiteX1" fmla="*/ 206152 w 523875"/>
              <a:gd name="connsiteY1" fmla="*/ 4 h 579247"/>
              <a:gd name="connsiteX2" fmla="*/ 278160 w 523875"/>
              <a:gd name="connsiteY2" fmla="*/ 288036 h 579247"/>
              <a:gd name="connsiteX3" fmla="*/ 422176 w 523875"/>
              <a:gd name="connsiteY3" fmla="*/ 576068 h 579247"/>
              <a:gd name="connsiteX4" fmla="*/ 523875 w 523875"/>
              <a:gd name="connsiteY4" fmla="*/ 268962 h 579247"/>
              <a:gd name="connsiteX0" fmla="*/ 0 w 389731"/>
              <a:gd name="connsiteY0" fmla="*/ 288032 h 579243"/>
              <a:gd name="connsiteX1" fmla="*/ 72008 w 389731"/>
              <a:gd name="connsiteY1" fmla="*/ 0 h 579243"/>
              <a:gd name="connsiteX2" fmla="*/ 144016 w 389731"/>
              <a:gd name="connsiteY2" fmla="*/ 288032 h 579243"/>
              <a:gd name="connsiteX3" fmla="*/ 288032 w 389731"/>
              <a:gd name="connsiteY3" fmla="*/ 576064 h 579243"/>
              <a:gd name="connsiteX4" fmla="*/ 389731 w 389731"/>
              <a:gd name="connsiteY4" fmla="*/ 268958 h 579243"/>
              <a:gd name="connsiteX0" fmla="*/ 0 w 389731"/>
              <a:gd name="connsiteY0" fmla="*/ 288032 h 579243"/>
              <a:gd name="connsiteX1" fmla="*/ 72008 w 389731"/>
              <a:gd name="connsiteY1" fmla="*/ 0 h 579243"/>
              <a:gd name="connsiteX2" fmla="*/ 144016 w 389731"/>
              <a:gd name="connsiteY2" fmla="*/ 288032 h 579243"/>
              <a:gd name="connsiteX3" fmla="*/ 216024 w 389731"/>
              <a:gd name="connsiteY3" fmla="*/ 576064 h 579243"/>
              <a:gd name="connsiteX4" fmla="*/ 389731 w 389731"/>
              <a:gd name="connsiteY4" fmla="*/ 268958 h 579243"/>
              <a:gd name="connsiteX0" fmla="*/ 0 w 288032"/>
              <a:gd name="connsiteY0" fmla="*/ 288032 h 576064"/>
              <a:gd name="connsiteX1" fmla="*/ 72008 w 288032"/>
              <a:gd name="connsiteY1" fmla="*/ 0 h 576064"/>
              <a:gd name="connsiteX2" fmla="*/ 144016 w 288032"/>
              <a:gd name="connsiteY2" fmla="*/ 288032 h 576064"/>
              <a:gd name="connsiteX3" fmla="*/ 216024 w 288032"/>
              <a:gd name="connsiteY3" fmla="*/ 576064 h 576064"/>
              <a:gd name="connsiteX4" fmla="*/ 288032 w 288032"/>
              <a:gd name="connsiteY4" fmla="*/ 288032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2" h="576064">
                <a:moveTo>
                  <a:pt x="0" y="288032"/>
                </a:moveTo>
                <a:cubicBezTo>
                  <a:pt x="42948" y="228030"/>
                  <a:pt x="48005" y="0"/>
                  <a:pt x="72008" y="0"/>
                </a:cubicBezTo>
                <a:cubicBezTo>
                  <a:pt x="96011" y="0"/>
                  <a:pt x="120013" y="192021"/>
                  <a:pt x="144016" y="288032"/>
                </a:cubicBezTo>
                <a:cubicBezTo>
                  <a:pt x="168019" y="384043"/>
                  <a:pt x="192021" y="576064"/>
                  <a:pt x="216024" y="576064"/>
                </a:cubicBezTo>
                <a:cubicBezTo>
                  <a:pt x="240027" y="576064"/>
                  <a:pt x="246757" y="288032"/>
                  <a:pt x="288032" y="288032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1854200" y="2438400"/>
            <a:ext cx="28892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646363" y="2870200"/>
            <a:ext cx="279400" cy="79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2879725" y="3862388"/>
            <a:ext cx="936625" cy="14446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>
            <a:off x="855663" y="5065713"/>
            <a:ext cx="31686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993775" y="4994275"/>
            <a:ext cx="935038" cy="1428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26" name="TextBox 40"/>
          <p:cNvSpPr txBox="1">
            <a:spLocks noChangeArrowheads="1"/>
          </p:cNvSpPr>
          <p:nvPr/>
        </p:nvSpPr>
        <p:spPr bwMode="auto">
          <a:xfrm>
            <a:off x="949325" y="4344988"/>
            <a:ext cx="1731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New injected bunch</a:t>
            </a:r>
          </a:p>
        </p:txBody>
      </p:sp>
      <p:sp>
        <p:nvSpPr>
          <p:cNvPr id="42" name="Freeform 41"/>
          <p:cNvSpPr/>
          <p:nvPr/>
        </p:nvSpPr>
        <p:spPr>
          <a:xfrm>
            <a:off x="1931988" y="4778375"/>
            <a:ext cx="287337" cy="574675"/>
          </a:xfrm>
          <a:custGeom>
            <a:avLst/>
            <a:gdLst>
              <a:gd name="connsiteX0" fmla="*/ 0 w 523875"/>
              <a:gd name="connsiteY0" fmla="*/ 296862 h 565149"/>
              <a:gd name="connsiteX1" fmla="*/ 133350 w 523875"/>
              <a:gd name="connsiteY1" fmla="*/ 1587 h 565149"/>
              <a:gd name="connsiteX2" fmla="*/ 276225 w 523875"/>
              <a:gd name="connsiteY2" fmla="*/ 287337 h 565149"/>
              <a:gd name="connsiteX3" fmla="*/ 361950 w 523875"/>
              <a:gd name="connsiteY3" fmla="*/ 563562 h 565149"/>
              <a:gd name="connsiteX4" fmla="*/ 523875 w 523875"/>
              <a:gd name="connsiteY4" fmla="*/ 277812 h 565149"/>
              <a:gd name="connsiteX0" fmla="*/ 0 w 523875"/>
              <a:gd name="connsiteY0" fmla="*/ 295279 h 565158"/>
              <a:gd name="connsiteX1" fmla="*/ 133350 w 523875"/>
              <a:gd name="connsiteY1" fmla="*/ 4 h 565158"/>
              <a:gd name="connsiteX2" fmla="*/ 225202 w 523875"/>
              <a:gd name="connsiteY2" fmla="*/ 295304 h 565158"/>
              <a:gd name="connsiteX3" fmla="*/ 361950 w 523875"/>
              <a:gd name="connsiteY3" fmla="*/ 561979 h 565158"/>
              <a:gd name="connsiteX4" fmla="*/ 523875 w 523875"/>
              <a:gd name="connsiteY4" fmla="*/ 276229 h 565158"/>
              <a:gd name="connsiteX0" fmla="*/ 0 w 523875"/>
              <a:gd name="connsiteY0" fmla="*/ 295279 h 565158"/>
              <a:gd name="connsiteX1" fmla="*/ 133350 w 523875"/>
              <a:gd name="connsiteY1" fmla="*/ 4 h 565158"/>
              <a:gd name="connsiteX2" fmla="*/ 278160 w 523875"/>
              <a:gd name="connsiteY2" fmla="*/ 295303 h 565158"/>
              <a:gd name="connsiteX3" fmla="*/ 361950 w 523875"/>
              <a:gd name="connsiteY3" fmla="*/ 561979 h 565158"/>
              <a:gd name="connsiteX4" fmla="*/ 523875 w 523875"/>
              <a:gd name="connsiteY4" fmla="*/ 276229 h 565158"/>
              <a:gd name="connsiteX0" fmla="*/ 0 w 523875"/>
              <a:gd name="connsiteY0" fmla="*/ 295279 h 514506"/>
              <a:gd name="connsiteX1" fmla="*/ 133350 w 523875"/>
              <a:gd name="connsiteY1" fmla="*/ 4 h 514506"/>
              <a:gd name="connsiteX2" fmla="*/ 278160 w 523875"/>
              <a:gd name="connsiteY2" fmla="*/ 295303 h 514506"/>
              <a:gd name="connsiteX3" fmla="*/ 422176 w 523875"/>
              <a:gd name="connsiteY3" fmla="*/ 511327 h 514506"/>
              <a:gd name="connsiteX4" fmla="*/ 523875 w 523875"/>
              <a:gd name="connsiteY4" fmla="*/ 276229 h 514506"/>
              <a:gd name="connsiteX0" fmla="*/ 0 w 523875"/>
              <a:gd name="connsiteY0" fmla="*/ 295279 h 586514"/>
              <a:gd name="connsiteX1" fmla="*/ 133350 w 523875"/>
              <a:gd name="connsiteY1" fmla="*/ 4 h 586514"/>
              <a:gd name="connsiteX2" fmla="*/ 278160 w 523875"/>
              <a:gd name="connsiteY2" fmla="*/ 295303 h 586514"/>
              <a:gd name="connsiteX3" fmla="*/ 422176 w 523875"/>
              <a:gd name="connsiteY3" fmla="*/ 583335 h 586514"/>
              <a:gd name="connsiteX4" fmla="*/ 523875 w 523875"/>
              <a:gd name="connsiteY4" fmla="*/ 276229 h 586514"/>
              <a:gd name="connsiteX0" fmla="*/ 0 w 523875"/>
              <a:gd name="connsiteY0" fmla="*/ 295275 h 586510"/>
              <a:gd name="connsiteX1" fmla="*/ 62136 w 523875"/>
              <a:gd name="connsiteY1" fmla="*/ 295299 h 586510"/>
              <a:gd name="connsiteX2" fmla="*/ 133350 w 523875"/>
              <a:gd name="connsiteY2" fmla="*/ 0 h 586510"/>
              <a:gd name="connsiteX3" fmla="*/ 278160 w 523875"/>
              <a:gd name="connsiteY3" fmla="*/ 295299 h 586510"/>
              <a:gd name="connsiteX4" fmla="*/ 422176 w 523875"/>
              <a:gd name="connsiteY4" fmla="*/ 583331 h 586510"/>
              <a:gd name="connsiteX5" fmla="*/ 523875 w 523875"/>
              <a:gd name="connsiteY5" fmla="*/ 276225 h 586510"/>
              <a:gd name="connsiteX0" fmla="*/ 0 w 523875"/>
              <a:gd name="connsiteY0" fmla="*/ 288008 h 579243"/>
              <a:gd name="connsiteX1" fmla="*/ 62136 w 523875"/>
              <a:gd name="connsiteY1" fmla="*/ 288032 h 579243"/>
              <a:gd name="connsiteX2" fmla="*/ 206152 w 523875"/>
              <a:gd name="connsiteY2" fmla="*/ 0 h 579243"/>
              <a:gd name="connsiteX3" fmla="*/ 278160 w 523875"/>
              <a:gd name="connsiteY3" fmla="*/ 288032 h 579243"/>
              <a:gd name="connsiteX4" fmla="*/ 422176 w 523875"/>
              <a:gd name="connsiteY4" fmla="*/ 576064 h 579243"/>
              <a:gd name="connsiteX5" fmla="*/ 523875 w 523875"/>
              <a:gd name="connsiteY5" fmla="*/ 268958 h 579243"/>
              <a:gd name="connsiteX0" fmla="*/ 44231 w 568106"/>
              <a:gd name="connsiteY0" fmla="*/ 312011 h 603246"/>
              <a:gd name="connsiteX1" fmla="*/ 34359 w 568106"/>
              <a:gd name="connsiteY1" fmla="*/ 168019 h 603246"/>
              <a:gd name="connsiteX2" fmla="*/ 250383 w 568106"/>
              <a:gd name="connsiteY2" fmla="*/ 24003 h 603246"/>
              <a:gd name="connsiteX3" fmla="*/ 322391 w 568106"/>
              <a:gd name="connsiteY3" fmla="*/ 312035 h 603246"/>
              <a:gd name="connsiteX4" fmla="*/ 466407 w 568106"/>
              <a:gd name="connsiteY4" fmla="*/ 600067 h 603246"/>
              <a:gd name="connsiteX5" fmla="*/ 568106 w 568106"/>
              <a:gd name="connsiteY5" fmla="*/ 292961 h 603246"/>
              <a:gd name="connsiteX0" fmla="*/ 0 w 523875"/>
              <a:gd name="connsiteY0" fmla="*/ 288012 h 579247"/>
              <a:gd name="connsiteX1" fmla="*/ 206152 w 523875"/>
              <a:gd name="connsiteY1" fmla="*/ 4 h 579247"/>
              <a:gd name="connsiteX2" fmla="*/ 278160 w 523875"/>
              <a:gd name="connsiteY2" fmla="*/ 288036 h 579247"/>
              <a:gd name="connsiteX3" fmla="*/ 422176 w 523875"/>
              <a:gd name="connsiteY3" fmla="*/ 576068 h 579247"/>
              <a:gd name="connsiteX4" fmla="*/ 523875 w 523875"/>
              <a:gd name="connsiteY4" fmla="*/ 268962 h 579247"/>
              <a:gd name="connsiteX0" fmla="*/ 0 w 389731"/>
              <a:gd name="connsiteY0" fmla="*/ 288032 h 579243"/>
              <a:gd name="connsiteX1" fmla="*/ 72008 w 389731"/>
              <a:gd name="connsiteY1" fmla="*/ 0 h 579243"/>
              <a:gd name="connsiteX2" fmla="*/ 144016 w 389731"/>
              <a:gd name="connsiteY2" fmla="*/ 288032 h 579243"/>
              <a:gd name="connsiteX3" fmla="*/ 288032 w 389731"/>
              <a:gd name="connsiteY3" fmla="*/ 576064 h 579243"/>
              <a:gd name="connsiteX4" fmla="*/ 389731 w 389731"/>
              <a:gd name="connsiteY4" fmla="*/ 268958 h 579243"/>
              <a:gd name="connsiteX0" fmla="*/ 0 w 389731"/>
              <a:gd name="connsiteY0" fmla="*/ 288032 h 579243"/>
              <a:gd name="connsiteX1" fmla="*/ 72008 w 389731"/>
              <a:gd name="connsiteY1" fmla="*/ 0 h 579243"/>
              <a:gd name="connsiteX2" fmla="*/ 144016 w 389731"/>
              <a:gd name="connsiteY2" fmla="*/ 288032 h 579243"/>
              <a:gd name="connsiteX3" fmla="*/ 216024 w 389731"/>
              <a:gd name="connsiteY3" fmla="*/ 576064 h 579243"/>
              <a:gd name="connsiteX4" fmla="*/ 389731 w 389731"/>
              <a:gd name="connsiteY4" fmla="*/ 268958 h 579243"/>
              <a:gd name="connsiteX0" fmla="*/ 0 w 288032"/>
              <a:gd name="connsiteY0" fmla="*/ 288032 h 576064"/>
              <a:gd name="connsiteX1" fmla="*/ 72008 w 288032"/>
              <a:gd name="connsiteY1" fmla="*/ 0 h 576064"/>
              <a:gd name="connsiteX2" fmla="*/ 144016 w 288032"/>
              <a:gd name="connsiteY2" fmla="*/ 288032 h 576064"/>
              <a:gd name="connsiteX3" fmla="*/ 216024 w 288032"/>
              <a:gd name="connsiteY3" fmla="*/ 576064 h 576064"/>
              <a:gd name="connsiteX4" fmla="*/ 288032 w 288032"/>
              <a:gd name="connsiteY4" fmla="*/ 288032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2" h="576064">
                <a:moveTo>
                  <a:pt x="0" y="288032"/>
                </a:moveTo>
                <a:cubicBezTo>
                  <a:pt x="42948" y="228030"/>
                  <a:pt x="48005" y="0"/>
                  <a:pt x="72008" y="0"/>
                </a:cubicBezTo>
                <a:cubicBezTo>
                  <a:pt x="96011" y="0"/>
                  <a:pt x="120013" y="192021"/>
                  <a:pt x="144016" y="288032"/>
                </a:cubicBezTo>
                <a:cubicBezTo>
                  <a:pt x="168019" y="384043"/>
                  <a:pt x="192021" y="576064"/>
                  <a:pt x="216024" y="576064"/>
                </a:cubicBezTo>
                <a:cubicBezTo>
                  <a:pt x="240027" y="576064"/>
                  <a:pt x="246757" y="288032"/>
                  <a:pt x="288032" y="288032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2624138" y="4787900"/>
            <a:ext cx="287337" cy="574675"/>
          </a:xfrm>
          <a:custGeom>
            <a:avLst/>
            <a:gdLst>
              <a:gd name="connsiteX0" fmla="*/ 0 w 523875"/>
              <a:gd name="connsiteY0" fmla="*/ 296862 h 565149"/>
              <a:gd name="connsiteX1" fmla="*/ 133350 w 523875"/>
              <a:gd name="connsiteY1" fmla="*/ 1587 h 565149"/>
              <a:gd name="connsiteX2" fmla="*/ 276225 w 523875"/>
              <a:gd name="connsiteY2" fmla="*/ 287337 h 565149"/>
              <a:gd name="connsiteX3" fmla="*/ 361950 w 523875"/>
              <a:gd name="connsiteY3" fmla="*/ 563562 h 565149"/>
              <a:gd name="connsiteX4" fmla="*/ 523875 w 523875"/>
              <a:gd name="connsiteY4" fmla="*/ 277812 h 565149"/>
              <a:gd name="connsiteX0" fmla="*/ 0 w 523875"/>
              <a:gd name="connsiteY0" fmla="*/ 295279 h 565158"/>
              <a:gd name="connsiteX1" fmla="*/ 133350 w 523875"/>
              <a:gd name="connsiteY1" fmla="*/ 4 h 565158"/>
              <a:gd name="connsiteX2" fmla="*/ 225202 w 523875"/>
              <a:gd name="connsiteY2" fmla="*/ 295304 h 565158"/>
              <a:gd name="connsiteX3" fmla="*/ 361950 w 523875"/>
              <a:gd name="connsiteY3" fmla="*/ 561979 h 565158"/>
              <a:gd name="connsiteX4" fmla="*/ 523875 w 523875"/>
              <a:gd name="connsiteY4" fmla="*/ 276229 h 565158"/>
              <a:gd name="connsiteX0" fmla="*/ 0 w 523875"/>
              <a:gd name="connsiteY0" fmla="*/ 295279 h 565158"/>
              <a:gd name="connsiteX1" fmla="*/ 133350 w 523875"/>
              <a:gd name="connsiteY1" fmla="*/ 4 h 565158"/>
              <a:gd name="connsiteX2" fmla="*/ 278160 w 523875"/>
              <a:gd name="connsiteY2" fmla="*/ 295303 h 565158"/>
              <a:gd name="connsiteX3" fmla="*/ 361950 w 523875"/>
              <a:gd name="connsiteY3" fmla="*/ 561979 h 565158"/>
              <a:gd name="connsiteX4" fmla="*/ 523875 w 523875"/>
              <a:gd name="connsiteY4" fmla="*/ 276229 h 565158"/>
              <a:gd name="connsiteX0" fmla="*/ 0 w 523875"/>
              <a:gd name="connsiteY0" fmla="*/ 295279 h 514506"/>
              <a:gd name="connsiteX1" fmla="*/ 133350 w 523875"/>
              <a:gd name="connsiteY1" fmla="*/ 4 h 514506"/>
              <a:gd name="connsiteX2" fmla="*/ 278160 w 523875"/>
              <a:gd name="connsiteY2" fmla="*/ 295303 h 514506"/>
              <a:gd name="connsiteX3" fmla="*/ 422176 w 523875"/>
              <a:gd name="connsiteY3" fmla="*/ 511327 h 514506"/>
              <a:gd name="connsiteX4" fmla="*/ 523875 w 523875"/>
              <a:gd name="connsiteY4" fmla="*/ 276229 h 514506"/>
              <a:gd name="connsiteX0" fmla="*/ 0 w 523875"/>
              <a:gd name="connsiteY0" fmla="*/ 295279 h 586514"/>
              <a:gd name="connsiteX1" fmla="*/ 133350 w 523875"/>
              <a:gd name="connsiteY1" fmla="*/ 4 h 586514"/>
              <a:gd name="connsiteX2" fmla="*/ 278160 w 523875"/>
              <a:gd name="connsiteY2" fmla="*/ 295303 h 586514"/>
              <a:gd name="connsiteX3" fmla="*/ 422176 w 523875"/>
              <a:gd name="connsiteY3" fmla="*/ 583335 h 586514"/>
              <a:gd name="connsiteX4" fmla="*/ 523875 w 523875"/>
              <a:gd name="connsiteY4" fmla="*/ 276229 h 586514"/>
              <a:gd name="connsiteX0" fmla="*/ 0 w 523875"/>
              <a:gd name="connsiteY0" fmla="*/ 295275 h 586510"/>
              <a:gd name="connsiteX1" fmla="*/ 62136 w 523875"/>
              <a:gd name="connsiteY1" fmla="*/ 295299 h 586510"/>
              <a:gd name="connsiteX2" fmla="*/ 133350 w 523875"/>
              <a:gd name="connsiteY2" fmla="*/ 0 h 586510"/>
              <a:gd name="connsiteX3" fmla="*/ 278160 w 523875"/>
              <a:gd name="connsiteY3" fmla="*/ 295299 h 586510"/>
              <a:gd name="connsiteX4" fmla="*/ 422176 w 523875"/>
              <a:gd name="connsiteY4" fmla="*/ 583331 h 586510"/>
              <a:gd name="connsiteX5" fmla="*/ 523875 w 523875"/>
              <a:gd name="connsiteY5" fmla="*/ 276225 h 586510"/>
              <a:gd name="connsiteX0" fmla="*/ 0 w 523875"/>
              <a:gd name="connsiteY0" fmla="*/ 288008 h 579243"/>
              <a:gd name="connsiteX1" fmla="*/ 62136 w 523875"/>
              <a:gd name="connsiteY1" fmla="*/ 288032 h 579243"/>
              <a:gd name="connsiteX2" fmla="*/ 206152 w 523875"/>
              <a:gd name="connsiteY2" fmla="*/ 0 h 579243"/>
              <a:gd name="connsiteX3" fmla="*/ 278160 w 523875"/>
              <a:gd name="connsiteY3" fmla="*/ 288032 h 579243"/>
              <a:gd name="connsiteX4" fmla="*/ 422176 w 523875"/>
              <a:gd name="connsiteY4" fmla="*/ 576064 h 579243"/>
              <a:gd name="connsiteX5" fmla="*/ 523875 w 523875"/>
              <a:gd name="connsiteY5" fmla="*/ 268958 h 579243"/>
              <a:gd name="connsiteX0" fmla="*/ 44231 w 568106"/>
              <a:gd name="connsiteY0" fmla="*/ 312011 h 603246"/>
              <a:gd name="connsiteX1" fmla="*/ 34359 w 568106"/>
              <a:gd name="connsiteY1" fmla="*/ 168019 h 603246"/>
              <a:gd name="connsiteX2" fmla="*/ 250383 w 568106"/>
              <a:gd name="connsiteY2" fmla="*/ 24003 h 603246"/>
              <a:gd name="connsiteX3" fmla="*/ 322391 w 568106"/>
              <a:gd name="connsiteY3" fmla="*/ 312035 h 603246"/>
              <a:gd name="connsiteX4" fmla="*/ 466407 w 568106"/>
              <a:gd name="connsiteY4" fmla="*/ 600067 h 603246"/>
              <a:gd name="connsiteX5" fmla="*/ 568106 w 568106"/>
              <a:gd name="connsiteY5" fmla="*/ 292961 h 603246"/>
              <a:gd name="connsiteX0" fmla="*/ 0 w 523875"/>
              <a:gd name="connsiteY0" fmla="*/ 288012 h 579247"/>
              <a:gd name="connsiteX1" fmla="*/ 206152 w 523875"/>
              <a:gd name="connsiteY1" fmla="*/ 4 h 579247"/>
              <a:gd name="connsiteX2" fmla="*/ 278160 w 523875"/>
              <a:gd name="connsiteY2" fmla="*/ 288036 h 579247"/>
              <a:gd name="connsiteX3" fmla="*/ 422176 w 523875"/>
              <a:gd name="connsiteY3" fmla="*/ 576068 h 579247"/>
              <a:gd name="connsiteX4" fmla="*/ 523875 w 523875"/>
              <a:gd name="connsiteY4" fmla="*/ 268962 h 579247"/>
              <a:gd name="connsiteX0" fmla="*/ 0 w 389731"/>
              <a:gd name="connsiteY0" fmla="*/ 288032 h 579243"/>
              <a:gd name="connsiteX1" fmla="*/ 72008 w 389731"/>
              <a:gd name="connsiteY1" fmla="*/ 0 h 579243"/>
              <a:gd name="connsiteX2" fmla="*/ 144016 w 389731"/>
              <a:gd name="connsiteY2" fmla="*/ 288032 h 579243"/>
              <a:gd name="connsiteX3" fmla="*/ 288032 w 389731"/>
              <a:gd name="connsiteY3" fmla="*/ 576064 h 579243"/>
              <a:gd name="connsiteX4" fmla="*/ 389731 w 389731"/>
              <a:gd name="connsiteY4" fmla="*/ 268958 h 579243"/>
              <a:gd name="connsiteX0" fmla="*/ 0 w 389731"/>
              <a:gd name="connsiteY0" fmla="*/ 288032 h 579243"/>
              <a:gd name="connsiteX1" fmla="*/ 72008 w 389731"/>
              <a:gd name="connsiteY1" fmla="*/ 0 h 579243"/>
              <a:gd name="connsiteX2" fmla="*/ 144016 w 389731"/>
              <a:gd name="connsiteY2" fmla="*/ 288032 h 579243"/>
              <a:gd name="connsiteX3" fmla="*/ 216024 w 389731"/>
              <a:gd name="connsiteY3" fmla="*/ 576064 h 579243"/>
              <a:gd name="connsiteX4" fmla="*/ 389731 w 389731"/>
              <a:gd name="connsiteY4" fmla="*/ 268958 h 579243"/>
              <a:gd name="connsiteX0" fmla="*/ 0 w 288032"/>
              <a:gd name="connsiteY0" fmla="*/ 288032 h 576064"/>
              <a:gd name="connsiteX1" fmla="*/ 72008 w 288032"/>
              <a:gd name="connsiteY1" fmla="*/ 0 h 576064"/>
              <a:gd name="connsiteX2" fmla="*/ 144016 w 288032"/>
              <a:gd name="connsiteY2" fmla="*/ 288032 h 576064"/>
              <a:gd name="connsiteX3" fmla="*/ 216024 w 288032"/>
              <a:gd name="connsiteY3" fmla="*/ 576064 h 576064"/>
              <a:gd name="connsiteX4" fmla="*/ 288032 w 288032"/>
              <a:gd name="connsiteY4" fmla="*/ 288032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2" h="576064">
                <a:moveTo>
                  <a:pt x="0" y="288032"/>
                </a:moveTo>
                <a:cubicBezTo>
                  <a:pt x="42948" y="228030"/>
                  <a:pt x="48005" y="0"/>
                  <a:pt x="72008" y="0"/>
                </a:cubicBezTo>
                <a:cubicBezTo>
                  <a:pt x="96011" y="0"/>
                  <a:pt x="120013" y="192021"/>
                  <a:pt x="144016" y="288032"/>
                </a:cubicBezTo>
                <a:cubicBezTo>
                  <a:pt x="168019" y="384043"/>
                  <a:pt x="192021" y="576064"/>
                  <a:pt x="216024" y="576064"/>
                </a:cubicBezTo>
                <a:cubicBezTo>
                  <a:pt x="240027" y="576064"/>
                  <a:pt x="246757" y="288032"/>
                  <a:pt x="288032" y="288032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2936875" y="4994275"/>
            <a:ext cx="936625" cy="1428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2241550" y="4792663"/>
            <a:ext cx="360363" cy="50323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>
            <a:off x="831850" y="6169025"/>
            <a:ext cx="31686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969963" y="6092825"/>
            <a:ext cx="2903537" cy="12858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33" name="TextBox 50"/>
          <p:cNvSpPr txBox="1">
            <a:spLocks noChangeArrowheads="1"/>
          </p:cNvSpPr>
          <p:nvPr/>
        </p:nvSpPr>
        <p:spPr bwMode="auto">
          <a:xfrm>
            <a:off x="1008063" y="5568950"/>
            <a:ext cx="785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Cooling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2001838" y="5895975"/>
            <a:ext cx="792162" cy="50323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2433638" y="5907088"/>
            <a:ext cx="0" cy="2159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2425700" y="6189663"/>
            <a:ext cx="7938" cy="1968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" name="Line 38"/>
          <p:cNvSpPr>
            <a:spLocks noChangeShapeType="1"/>
          </p:cNvSpPr>
          <p:nvPr/>
        </p:nvSpPr>
        <p:spPr bwMode="auto">
          <a:xfrm>
            <a:off x="936625" y="1681163"/>
            <a:ext cx="28797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lg"/>
            <a:tailEnd type="triangle" w="med" len="lg"/>
          </a:ln>
        </p:spPr>
        <p:txBody>
          <a:bodyPr/>
          <a:lstStyle/>
          <a:p>
            <a:endParaRPr lang="de-DE"/>
          </a:p>
        </p:txBody>
      </p:sp>
      <p:sp>
        <p:nvSpPr>
          <p:cNvPr id="4138" name="TextBox 17"/>
          <p:cNvSpPr txBox="1">
            <a:spLocks noChangeArrowheads="1"/>
          </p:cNvSpPr>
          <p:nvPr/>
        </p:nvSpPr>
        <p:spPr bwMode="auto">
          <a:xfrm>
            <a:off x="1728788" y="1681163"/>
            <a:ext cx="1336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/>
              <a:t>Circulation time</a:t>
            </a:r>
          </a:p>
        </p:txBody>
      </p:sp>
      <p:sp>
        <p:nvSpPr>
          <p:cNvPr id="4139" name="Rectangle 4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Stacking of particles in the FAIR storage rings -&gt; pbar with modular start version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0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0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5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Foliennummernplatzhalter 6"/>
          <p:cNvSpPr txBox="1">
            <a:spLocks noGrp="1"/>
          </p:cNvSpPr>
          <p:nvPr/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 anchor="ctr"/>
          <a:lstStyle/>
          <a:p>
            <a:pPr algn="r"/>
            <a:endParaRPr lang="en-US" altLang="de-DE" sz="1200">
              <a:solidFill>
                <a:srgbClr val="003366"/>
              </a:solidFill>
            </a:endParaRPr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685800" y="88741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de-DE" sz="2000">
              <a:latin typeface="Times New Roman" pitchFamily="18" charset="0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219200" y="1295400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de-DE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pPr eaLnBrk="1" hangingPunct="1"/>
            <a:r>
              <a:rPr lang="en-GB" altLang="de-DE" smtClean="0"/>
              <a:t>HESR project work</a:t>
            </a:r>
          </a:p>
        </p:txBody>
      </p:sp>
      <p:pic>
        <p:nvPicPr>
          <p:cNvPr id="43013" name="Picture 5" descr="cosy_siz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073775" y="1392238"/>
            <a:ext cx="2913063" cy="2611437"/>
          </a:xfrm>
        </p:spPr>
      </p:pic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6073775" y="1385888"/>
            <a:ext cx="2025650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GB" altLang="de-DE" sz="2000"/>
              <a:t>COSY:  </a:t>
            </a:r>
          </a:p>
          <a:p>
            <a:r>
              <a:rPr lang="en-GB" altLang="de-DE" sz="2000"/>
              <a:t>2 MeV cooler </a:t>
            </a:r>
          </a:p>
          <a:p>
            <a:r>
              <a:rPr lang="en-GB" altLang="de-DE" sz="2000">
                <a:sym typeface="Wingdings" pitchFamily="2" charset="2"/>
              </a:rPr>
              <a:t></a:t>
            </a:r>
            <a:r>
              <a:rPr lang="en-GB" altLang="de-DE" sz="2000"/>
              <a:t>first test </a:t>
            </a:r>
          </a:p>
        </p:txBody>
      </p:sp>
      <p:pic>
        <p:nvPicPr>
          <p:cNvPr id="13" name="Picture 4" descr="DSC01811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/>
            </a:extLst>
          </a:blip>
          <a:srcRect/>
          <a:stretch/>
        </p:blipFill>
        <p:spPr bwMode="auto">
          <a:xfrm>
            <a:off x="207165" y="867692"/>
            <a:ext cx="2197337" cy="3071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43016" name="Picture 7" descr="hor_beam_3_all_togmit Besch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63813" y="1670050"/>
            <a:ext cx="3240087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06375" y="4205288"/>
            <a:ext cx="5729288" cy="2179637"/>
          </a:xfrm>
          <a:prstGeom prst="rect">
            <a:avLst/>
          </a:prstGeom>
          <a:noFill/>
          <a:ln w="9525" algn="ctr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663300"/>
                </a:solidFill>
                <a:cs typeface="+mn-cs"/>
              </a:rPr>
              <a:t>Status:</a:t>
            </a:r>
            <a:endParaRPr lang="en-US" sz="2000" b="1" dirty="0">
              <a:solidFill>
                <a:srgbClr val="663300"/>
              </a:solidFill>
              <a:cs typeface="+mn-cs"/>
            </a:endParaRP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700" b="1" dirty="0">
                <a:cs typeface="+mn-cs"/>
              </a:rPr>
              <a:t> </a:t>
            </a:r>
            <a:r>
              <a:rPr lang="en-US" sz="1700" dirty="0">
                <a:cs typeface="+mn-cs"/>
              </a:rPr>
              <a:t>M</a:t>
            </a:r>
            <a:r>
              <a:rPr lang="en-US" sz="1700" dirty="0" smtClean="0">
                <a:cs typeface="+mn-cs"/>
              </a:rPr>
              <a:t>agnets ordered </a:t>
            </a:r>
            <a:endParaRPr lang="en-US" sz="1700" dirty="0">
              <a:cs typeface="+mn-cs"/>
            </a:endParaRP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700" dirty="0" smtClean="0">
                <a:cs typeface="+mn-cs"/>
              </a:rPr>
              <a:t> Stochastic </a:t>
            </a:r>
            <a:r>
              <a:rPr lang="en-US" sz="1700" dirty="0">
                <a:cs typeface="+mn-cs"/>
              </a:rPr>
              <a:t>cooling prototype pickup structures </a:t>
            </a:r>
            <a:r>
              <a:rPr lang="en-US" sz="1700" dirty="0" smtClean="0">
                <a:cs typeface="+mn-cs"/>
              </a:rPr>
              <a:t>tested</a:t>
            </a:r>
            <a:br>
              <a:rPr lang="en-US" sz="1700" dirty="0" smtClean="0">
                <a:cs typeface="+mn-cs"/>
              </a:rPr>
            </a:br>
            <a:r>
              <a:rPr lang="en-US" sz="1700" dirty="0" smtClean="0">
                <a:cs typeface="+mn-cs"/>
              </a:rPr>
              <a:t>   </a:t>
            </a:r>
            <a:r>
              <a:rPr lang="en-US" sz="1700" dirty="0" smtClean="0">
                <a:cs typeface="+mn-cs"/>
                <a:sym typeface="Wingdings" panose="05000000000000000000" pitchFamily="2" charset="2"/>
              </a:rPr>
              <a:t> f</a:t>
            </a:r>
            <a:r>
              <a:rPr lang="en-US" sz="1700" dirty="0" smtClean="0">
                <a:cs typeface="+mn-cs"/>
              </a:rPr>
              <a:t>irst </a:t>
            </a:r>
            <a:r>
              <a:rPr lang="en-US" sz="1700" dirty="0">
                <a:cs typeface="+mn-cs"/>
              </a:rPr>
              <a:t>cooling with these structures </a:t>
            </a:r>
            <a:r>
              <a:rPr lang="en-US" sz="1700" dirty="0" smtClean="0">
                <a:cs typeface="+mn-cs"/>
              </a:rPr>
              <a:t>at </a:t>
            </a:r>
            <a:r>
              <a:rPr lang="en-US" sz="1700" dirty="0">
                <a:cs typeface="+mn-cs"/>
              </a:rPr>
              <a:t>the </a:t>
            </a:r>
            <a:r>
              <a:rPr lang="en-US" sz="1700" dirty="0" err="1" smtClean="0">
                <a:cs typeface="+mn-cs"/>
              </a:rPr>
              <a:t>Nuclotron</a:t>
            </a:r>
            <a:r>
              <a:rPr lang="en-US" sz="1700" dirty="0" smtClean="0">
                <a:cs typeface="+mn-cs"/>
              </a:rPr>
              <a:t/>
            </a:r>
            <a:br>
              <a:rPr lang="en-US" sz="1700" dirty="0" smtClean="0">
                <a:cs typeface="+mn-cs"/>
              </a:rPr>
            </a:br>
            <a:r>
              <a:rPr lang="en-US" sz="1700" dirty="0" smtClean="0">
                <a:cs typeface="+mn-cs"/>
              </a:rPr>
              <a:t>        </a:t>
            </a:r>
            <a:r>
              <a:rPr lang="en-US" sz="1700" dirty="0">
                <a:cs typeface="+mn-cs"/>
              </a:rPr>
              <a:t>in </a:t>
            </a:r>
            <a:r>
              <a:rPr lang="en-US" sz="1700" dirty="0" err="1" smtClean="0">
                <a:cs typeface="+mn-cs"/>
              </a:rPr>
              <a:t>Dubna</a:t>
            </a:r>
            <a:endParaRPr lang="en-US" sz="1700" dirty="0" smtClean="0">
              <a:cs typeface="+mn-cs"/>
            </a:endParaRP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700" dirty="0" smtClean="0">
                <a:cs typeface="+mn-cs"/>
              </a:rPr>
              <a:t> Injection kicker magnet and power supply ordered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700" dirty="0">
                <a:cs typeface="+mn-cs"/>
              </a:rPr>
              <a:t> </a:t>
            </a:r>
            <a:r>
              <a:rPr lang="en-US" sz="1700" dirty="0" smtClean="0">
                <a:cs typeface="+mn-cs"/>
              </a:rPr>
              <a:t>Purchasing of vacuum steel under way</a:t>
            </a:r>
            <a:endParaRPr lang="en-US" sz="1700" dirty="0">
              <a:cs typeface="+mn-cs"/>
            </a:endParaRPr>
          </a:p>
        </p:txBody>
      </p:sp>
      <p:pic>
        <p:nvPicPr>
          <p:cNvPr id="16" name="Picture 7" descr="CIMG05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 r="27682"/>
          <a:stretch>
            <a:fillRect/>
          </a:stretch>
        </p:blipFill>
        <p:spPr bwMode="auto">
          <a:xfrm>
            <a:off x="6372200" y="3945710"/>
            <a:ext cx="2238598" cy="2322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43019" name="Grafik 1"/>
          <p:cNvPicPr>
            <a:picLocks noChangeAspect="1"/>
          </p:cNvPicPr>
          <p:nvPr/>
        </p:nvPicPr>
        <p:blipFill>
          <a:blip r:embed="rId7"/>
          <a:srcRect l="6262"/>
          <a:stretch>
            <a:fillRect/>
          </a:stretch>
        </p:blipFill>
        <p:spPr bwMode="auto">
          <a:xfrm>
            <a:off x="6700838" y="125413"/>
            <a:ext cx="19827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\\Ffm3\1469 gsi da-fair\10_Fotos\1469_Fotos_2011\2011-12-08_Rodungsstart\IMG-20111208-00111.jpg"/>
          <p:cNvPicPr>
            <a:picLocks noChangeAspect="1" noChangeArrowheads="1"/>
          </p:cNvPicPr>
          <p:nvPr/>
        </p:nvPicPr>
        <p:blipFill>
          <a:blip r:embed="rId2"/>
          <a:srcRect l="398" t="3894" b="14546"/>
          <a:stretch>
            <a:fillRect/>
          </a:stretch>
        </p:blipFill>
        <p:spPr bwMode="auto">
          <a:xfrm>
            <a:off x="414338" y="1028700"/>
            <a:ext cx="8729662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4" descr="\\Ffm3\1469 gsi da-fair\10_Fotos\1469_Fotos_2011\2011-12-08_Rodungsstart\IMG-20111208-00121.jpg"/>
          <p:cNvPicPr>
            <a:picLocks noChangeAspect="1" noChangeArrowheads="1"/>
          </p:cNvPicPr>
          <p:nvPr/>
        </p:nvPicPr>
        <p:blipFill>
          <a:blip r:embed="rId3"/>
          <a:srcRect l="27950" t="1306" r="26498" b="14932"/>
          <a:stretch>
            <a:fillRect/>
          </a:stretch>
        </p:blipFill>
        <p:spPr bwMode="auto">
          <a:xfrm>
            <a:off x="0" y="1031875"/>
            <a:ext cx="3895725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FAIR project is moving forward</a:t>
            </a:r>
          </a:p>
        </p:txBody>
      </p:sp>
      <p:pic>
        <p:nvPicPr>
          <p:cNvPr id="5" name="Grafik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325" y="933450"/>
            <a:ext cx="8261350" cy="549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1" descr="\\Ffm3\1469 gsi da-fair\10_Fotos\1469_Fotos_2012\2012-03-14_DS_Baulog\IMG_4365.JPG"/>
          <p:cNvPicPr>
            <a:picLocks noChangeAspect="1" noChangeArrowheads="1"/>
          </p:cNvPicPr>
          <p:nvPr/>
        </p:nvPicPr>
        <p:blipFill>
          <a:blip r:embed="rId5"/>
          <a:srcRect l="12508" t="24791" b="17325"/>
          <a:stretch>
            <a:fillRect/>
          </a:stretch>
        </p:blipFill>
        <p:spPr bwMode="auto">
          <a:xfrm>
            <a:off x="23813" y="2133600"/>
            <a:ext cx="5497512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2" descr="\\Ffm3\1469 gsi da-fair\10_Fotos\1469_Fotos_2012\2012-03-14_DS_Baulog\IMG_436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7038" y="2092325"/>
            <a:ext cx="3636962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el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Status of pilling works</a:t>
            </a:r>
          </a:p>
        </p:txBody>
      </p:sp>
      <p:pic>
        <p:nvPicPr>
          <p:cNvPr id="46082" name="Picture 2" descr="\\Ffm3\1469 gsi da-fair\10_Fotos\1469_Fotos_2013\20130326_Bohrpfahlarbeiten\IMG_0238.JPG"/>
          <p:cNvPicPr>
            <a:picLocks noChangeAspect="1" noChangeArrowheads="1"/>
          </p:cNvPicPr>
          <p:nvPr/>
        </p:nvPicPr>
        <p:blipFill>
          <a:blip r:embed="rId2"/>
          <a:srcRect t="3926" b="14700"/>
          <a:stretch>
            <a:fillRect/>
          </a:stretch>
        </p:blipFill>
        <p:spPr bwMode="auto">
          <a:xfrm>
            <a:off x="179388" y="981075"/>
            <a:ext cx="8856662" cy="540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itel 29"/>
          <p:cNvSpPr txBox="1">
            <a:spLocks/>
          </p:cNvSpPr>
          <p:nvPr/>
        </p:nvSpPr>
        <p:spPr bwMode="auto">
          <a:xfrm>
            <a:off x="287338" y="1400175"/>
            <a:ext cx="3852862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85750" indent="-285750" eaLnBrk="0" hangingPunct="0">
              <a:buFont typeface="Wingdings" pitchFamily="2" charset="2"/>
              <a:buChar char="Ø"/>
            </a:pPr>
            <a:r>
              <a:rPr lang="en-US" b="1">
                <a:solidFill>
                  <a:srgbClr val="663300"/>
                </a:solidFill>
                <a:ea typeface="ＭＳ Ｐゴシック" pitchFamily="34" charset="-128"/>
              </a:rPr>
              <a:t> about &gt; 800 holes drilled</a:t>
            </a:r>
            <a:br>
              <a:rPr lang="en-US" b="1">
                <a:solidFill>
                  <a:srgbClr val="663300"/>
                </a:solidFill>
                <a:ea typeface="ＭＳ Ｐゴシック" pitchFamily="34" charset="-128"/>
              </a:rPr>
            </a:br>
            <a:r>
              <a:rPr lang="en-US" b="1">
                <a:solidFill>
                  <a:srgbClr val="663300"/>
                </a:solidFill>
                <a:ea typeface="ＭＳ Ｐゴシック" pitchFamily="34" charset="-128"/>
              </a:rPr>
              <a:t>  (1.5 m diameter, 60 m deep)</a:t>
            </a:r>
          </a:p>
          <a:p>
            <a:pPr marL="285750" indent="-285750" eaLnBrk="0" hangingPunct="0">
              <a:buFont typeface="Wingdings" pitchFamily="2" charset="2"/>
              <a:buChar char="Ø"/>
            </a:pPr>
            <a:endParaRPr lang="en-US" b="1">
              <a:solidFill>
                <a:srgbClr val="663300"/>
              </a:solidFill>
              <a:ea typeface="ＭＳ Ｐゴシック" pitchFamily="34" charset="-128"/>
            </a:endParaRPr>
          </a:p>
          <a:p>
            <a:pPr marL="285750" indent="-285750" eaLnBrk="0" hangingPunct="0">
              <a:buFont typeface="Wingdings" pitchFamily="2" charset="2"/>
              <a:buChar char="Ø"/>
            </a:pPr>
            <a:r>
              <a:rPr lang="en-US" b="1">
                <a:solidFill>
                  <a:srgbClr val="663300"/>
                </a:solidFill>
                <a:ea typeface="ＭＳ Ｐゴシック" pitchFamily="34" charset="-128"/>
              </a:rPr>
              <a:t> holes concrete-lined</a:t>
            </a:r>
          </a:p>
          <a:p>
            <a:pPr marL="285750" indent="-285750" eaLnBrk="0" hangingPunct="0">
              <a:buFont typeface="Wingdings" pitchFamily="2" charset="2"/>
              <a:buChar char="Ø"/>
            </a:pPr>
            <a:endParaRPr lang="en-US" b="1">
              <a:solidFill>
                <a:srgbClr val="663300"/>
              </a:solidFill>
              <a:ea typeface="ＭＳ Ｐゴシック" pitchFamily="34" charset="-128"/>
            </a:endParaRPr>
          </a:p>
          <a:p>
            <a:pPr marL="285750" indent="-285750" eaLnBrk="0" hangingPunct="0">
              <a:buFont typeface="Wingdings" pitchFamily="2" charset="2"/>
              <a:buChar char="Ø"/>
            </a:pPr>
            <a:endParaRPr lang="en-US" b="1">
              <a:solidFill>
                <a:srgbClr val="663300"/>
              </a:solidFill>
              <a:ea typeface="ＭＳ Ｐゴシック" pitchFamily="34" charset="-128"/>
            </a:endParaRPr>
          </a:p>
          <a:p>
            <a:pPr marL="285750" indent="-285750" eaLnBrk="0" hangingPunct="0">
              <a:buFont typeface="Wingdings" pitchFamily="2" charset="2"/>
              <a:buChar char="Ø"/>
            </a:pPr>
            <a:endParaRPr lang="en-US" b="1">
              <a:solidFill>
                <a:srgbClr val="663300"/>
              </a:solidFill>
              <a:ea typeface="ＭＳ Ｐゴシック" pitchFamily="34" charset="-128"/>
            </a:endParaRPr>
          </a:p>
          <a:p>
            <a:pPr marL="285750" indent="-285750" eaLnBrk="0" hangingPunct="0">
              <a:buFont typeface="Wingdings" pitchFamily="2" charset="2"/>
              <a:buChar char="Ø"/>
            </a:pPr>
            <a:endParaRPr lang="en-US" b="1">
              <a:solidFill>
                <a:srgbClr val="663300"/>
              </a:solidFill>
              <a:ea typeface="ＭＳ Ｐゴシック" pitchFamily="34" charset="-128"/>
            </a:endParaRPr>
          </a:p>
        </p:txBody>
      </p:sp>
      <p:sp>
        <p:nvSpPr>
          <p:cNvPr id="46084" name="Rechteck 1"/>
          <p:cNvSpPr>
            <a:spLocks noChangeArrowheads="1"/>
          </p:cNvSpPr>
          <p:nvPr/>
        </p:nvSpPr>
        <p:spPr bwMode="auto">
          <a:xfrm>
            <a:off x="319088" y="5907088"/>
            <a:ext cx="5437187" cy="368300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http://www.fair-center.eu/construction/webcam.html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el 1"/>
          <p:cNvSpPr>
            <a:spLocks noGrp="1"/>
          </p:cNvSpPr>
          <p:nvPr>
            <p:ph type="title"/>
          </p:nvPr>
        </p:nvSpPr>
        <p:spPr>
          <a:xfrm>
            <a:off x="179388" y="0"/>
            <a:ext cx="8788400" cy="1143000"/>
          </a:xfrm>
        </p:spPr>
        <p:txBody>
          <a:bodyPr/>
          <a:lstStyle/>
          <a:p>
            <a:pPr eaLnBrk="1" hangingPunct="1"/>
            <a:r>
              <a:rPr lang="de-DE" smtClean="0"/>
              <a:t>Summary and present state</a:t>
            </a:r>
          </a:p>
        </p:txBody>
      </p:sp>
      <p:sp>
        <p:nvSpPr>
          <p:cNvPr id="47106" name="Inhaltsplatzhalt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8550" cy="4673600"/>
          </a:xfrm>
        </p:spPr>
        <p:txBody>
          <a:bodyPr/>
          <a:lstStyle/>
          <a:p>
            <a:pPr marL="342900" indent="-342900" eaLnBrk="1" hangingPunct="1">
              <a:buFont typeface="Arial" charset="0"/>
              <a:buChar char="•"/>
            </a:pPr>
            <a:r>
              <a:rPr lang="en-US" smtClean="0"/>
              <a:t>SIS100 dipole pre-series tests are running 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mtClean="0"/>
              <a:t>SIS100 dipole test facility under construction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mtClean="0"/>
              <a:t>SIS300 dipole prototype manufacured (Italy and ARD money)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mtClean="0"/>
              <a:t>RF -&gt; CR debuncher, SIS100 bunch compressor, SIS 100 main RF ordered, barrier bucket system in tendering process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mtClean="0"/>
              <a:t>p-Linac first  CH-structure + klystron on site  (produced in France)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mtClean="0"/>
              <a:t>UNILAC + SIS18 machine  development campaign starting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mtClean="0"/>
              <a:t>Source development -&gt; Bi, Au, Ta, U, N, Ne, Ar, Xe, Kr… available in „FAIR“-quality. Already used for experiments.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mtClean="0"/>
              <a:t>SIS100 QP module blueprints for manufacturing drawn by BNG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mtClean="0"/>
              <a:t>CR and HESR progressing, tests for pbar chain of start version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mtClean="0"/>
              <a:t>Civil construction done right now</a:t>
            </a:r>
          </a:p>
          <a:p>
            <a:pPr marL="342900" indent="-342900" eaLnBrk="1" hangingPunct="1"/>
            <a:r>
              <a:rPr lang="en-US" b="1" smtClean="0">
                <a:solidFill>
                  <a:srgbClr val="FF0000"/>
                </a:solidFill>
              </a:rPr>
              <a:t>…. FAIR IS HERE!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Jens Stadlmann, FAIR@GSI, Primary Beams</a:t>
            </a:r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788" y="403225"/>
            <a:ext cx="8289925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 rot="-1336960">
            <a:off x="666750" y="3290888"/>
            <a:ext cx="7775575" cy="768350"/>
          </a:xfrm>
          <a:prstGeom prst="rect">
            <a:avLst/>
          </a:prstGeom>
          <a:solidFill>
            <a:srgbClr val="343434">
              <a:alpha val="74117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4400" b="1">
                <a:solidFill>
                  <a:srgbClr val="FFC000"/>
                </a:solidFill>
              </a:rPr>
              <a:t>   Thanks for your attention  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700" smtClean="0"/>
              <a:t>Requirements to the FAIR accelerators</a:t>
            </a:r>
          </a:p>
        </p:txBody>
      </p:sp>
      <p:grpSp>
        <p:nvGrpSpPr>
          <p:cNvPr id="17410" name="Group 13"/>
          <p:cNvGrpSpPr>
            <a:grpSpLocks/>
          </p:cNvGrpSpPr>
          <p:nvPr/>
        </p:nvGrpSpPr>
        <p:grpSpPr bwMode="auto">
          <a:xfrm>
            <a:off x="2879725" y="1196975"/>
            <a:ext cx="6264275" cy="4392613"/>
            <a:chOff x="1746" y="709"/>
            <a:chExt cx="3946" cy="2767"/>
          </a:xfrm>
        </p:grpSpPr>
        <p:pic>
          <p:nvPicPr>
            <p:cNvPr id="17418" name="Picture 10"/>
            <p:cNvPicPr>
              <a:picLocks noChangeAspect="1" noChangeArrowheads="1"/>
            </p:cNvPicPr>
            <p:nvPr/>
          </p:nvPicPr>
          <p:blipFill>
            <a:blip r:embed="rId2"/>
            <a:srcRect t="3293" r="1694"/>
            <a:stretch>
              <a:fillRect/>
            </a:stretch>
          </p:blipFill>
          <p:spPr bwMode="auto">
            <a:xfrm>
              <a:off x="1746" y="709"/>
              <a:ext cx="3946" cy="2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9" name="Rectangle 11"/>
            <p:cNvSpPr>
              <a:spLocks noChangeArrowheads="1"/>
            </p:cNvSpPr>
            <p:nvPr/>
          </p:nvSpPr>
          <p:spPr bwMode="auto">
            <a:xfrm>
              <a:off x="3833" y="3068"/>
              <a:ext cx="725" cy="4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7411" name="Inhaltsplatzhalter 2"/>
          <p:cNvSpPr>
            <a:spLocks/>
          </p:cNvSpPr>
          <p:nvPr/>
        </p:nvSpPr>
        <p:spPr bwMode="auto">
          <a:xfrm>
            <a:off x="104775" y="1223963"/>
            <a:ext cx="3800475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85725" indent="-85725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000"/>
              <a:t> Beam intensity increase: </a:t>
            </a:r>
          </a:p>
          <a:p>
            <a:pPr marL="419100" lvl="1" indent="-266700">
              <a:spcBef>
                <a:spcPct val="20000"/>
              </a:spcBef>
              <a:buFont typeface="Wingdings" pitchFamily="2" charset="2"/>
              <a:buChar char="Ø"/>
            </a:pPr>
            <a:r>
              <a:rPr lang="en-US">
                <a:solidFill>
                  <a:srgbClr val="FF0000"/>
                </a:solidFill>
              </a:rPr>
              <a:t>Primary beams: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 x 100 – x 1000</a:t>
            </a:r>
          </a:p>
          <a:p>
            <a:pPr marL="419100" lvl="1" indent="-266700">
              <a:spcBef>
                <a:spcPct val="20000"/>
              </a:spcBef>
              <a:buFont typeface="Wingdings" pitchFamily="2" charset="2"/>
              <a:buChar char="Ø"/>
            </a:pPr>
            <a:r>
              <a:rPr lang="en-US">
                <a:solidFill>
                  <a:srgbClr val="FF0000"/>
                </a:solidFill>
              </a:rPr>
              <a:t>Secondary beams: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 x 10.000</a:t>
            </a:r>
            <a:r>
              <a:rPr lang="en-US"/>
              <a:t> </a:t>
            </a:r>
          </a:p>
          <a:p>
            <a:pPr marL="85725" indent="-85725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000"/>
              <a:t> Beams: </a:t>
            </a:r>
          </a:p>
          <a:p>
            <a:pPr marL="419100" lvl="1" indent="-266700">
              <a:spcBef>
                <a:spcPct val="20000"/>
              </a:spcBef>
              <a:buFont typeface="Wingdings" pitchFamily="2" charset="2"/>
              <a:buChar char="Ø"/>
            </a:pPr>
            <a:r>
              <a:rPr lang="en-US"/>
              <a:t>Anti protons</a:t>
            </a:r>
          </a:p>
          <a:p>
            <a:pPr marL="419100" lvl="1" indent="-266700">
              <a:spcBef>
                <a:spcPct val="20000"/>
              </a:spcBef>
              <a:buFont typeface="Wingdings" pitchFamily="2" charset="2"/>
              <a:buChar char="Ø"/>
            </a:pPr>
            <a:r>
              <a:rPr lang="en-US"/>
              <a:t>Protons to uranium</a:t>
            </a:r>
          </a:p>
          <a:p>
            <a:pPr marL="419100" lvl="1" indent="-266700">
              <a:spcBef>
                <a:spcPct val="20000"/>
              </a:spcBef>
              <a:buFont typeface="Wingdings" pitchFamily="2" charset="2"/>
              <a:buChar char="Ø"/>
            </a:pPr>
            <a:r>
              <a:rPr lang="en-US"/>
              <a:t>RIBs</a:t>
            </a:r>
          </a:p>
          <a:p>
            <a:pPr marL="85725" indent="-85725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000"/>
              <a:t> Beam quality:</a:t>
            </a:r>
          </a:p>
          <a:p>
            <a:pPr marL="419100" lvl="1" indent="-266700">
              <a:spcBef>
                <a:spcPct val="20000"/>
              </a:spcBef>
              <a:buFont typeface="Wingdings" pitchFamily="2" charset="2"/>
              <a:buChar char="Ø"/>
            </a:pPr>
            <a:r>
              <a:rPr lang="en-US">
                <a:solidFill>
                  <a:srgbClr val="FF0000"/>
                </a:solidFill>
              </a:rPr>
              <a:t>Cooled anti proton beams</a:t>
            </a:r>
          </a:p>
          <a:p>
            <a:pPr marL="419100" lvl="1" indent="-266700">
              <a:spcBef>
                <a:spcPct val="20000"/>
              </a:spcBef>
              <a:buFont typeface="Wingdings" pitchFamily="2" charset="2"/>
              <a:buChar char="Ø"/>
            </a:pPr>
            <a:r>
              <a:rPr lang="en-US">
                <a:solidFill>
                  <a:srgbClr val="FF0000"/>
                </a:solidFill>
              </a:rPr>
              <a:t>Cooled, intense RIBs</a:t>
            </a:r>
          </a:p>
          <a:p>
            <a:pPr marL="85725" indent="-85725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000"/>
              <a:t> Beam pulse structure:</a:t>
            </a:r>
            <a:br>
              <a:rPr lang="en-US" sz="2000"/>
            </a:br>
            <a:r>
              <a:rPr lang="en-US" sz="2000"/>
              <a:t>   </a:t>
            </a:r>
            <a:r>
              <a:rPr lang="en-US">
                <a:solidFill>
                  <a:srgbClr val="FF0000"/>
                </a:solidFill>
              </a:rPr>
              <a:t>extreme short pulses to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   quasi continuous</a:t>
            </a:r>
            <a:endParaRPr lang="de-DE"/>
          </a:p>
        </p:txBody>
      </p:sp>
      <p:sp>
        <p:nvSpPr>
          <p:cNvPr id="17412" name="Rectangle 14"/>
          <p:cNvSpPr>
            <a:spLocks noChangeArrowheads="1"/>
          </p:cNvSpPr>
          <p:nvPr/>
        </p:nvSpPr>
        <p:spPr bwMode="auto">
          <a:xfrm>
            <a:off x="4078288" y="1357313"/>
            <a:ext cx="19431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100" b="1">
                <a:solidFill>
                  <a:srgbClr val="663300"/>
                </a:solidFill>
              </a:rPr>
              <a:t>Modularized </a:t>
            </a:r>
          </a:p>
          <a:p>
            <a:r>
              <a:rPr lang="en-US" sz="2100" b="1">
                <a:solidFill>
                  <a:srgbClr val="663300"/>
                </a:solidFill>
              </a:rPr>
              <a:t>start version</a:t>
            </a:r>
          </a:p>
        </p:txBody>
      </p:sp>
      <p:sp>
        <p:nvSpPr>
          <p:cNvPr id="17413" name="Text Box 10"/>
          <p:cNvSpPr txBox="1">
            <a:spLocks noChangeArrowheads="1"/>
          </p:cNvSpPr>
          <p:nvPr/>
        </p:nvSpPr>
        <p:spPr bwMode="auto">
          <a:xfrm>
            <a:off x="3230563" y="5418138"/>
            <a:ext cx="5924550" cy="904875"/>
          </a:xfrm>
          <a:prstGeom prst="rect">
            <a:avLst/>
          </a:prstGeom>
          <a:solidFill>
            <a:schemeClr val="bg1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sz="1600">
                <a:ea typeface="ＭＳ Ｐゴシック" pitchFamily="34" charset="-128"/>
              </a:rPr>
              <a:t>Design ion beam: U</a:t>
            </a:r>
            <a:r>
              <a:rPr lang="en-US" sz="1600" baseline="30000">
                <a:ea typeface="ＭＳ Ｐゴシック" pitchFamily="34" charset="-128"/>
              </a:rPr>
              <a:t>28+</a:t>
            </a:r>
            <a:r>
              <a:rPr lang="en-US" sz="1600">
                <a:ea typeface="ＭＳ Ｐゴシック" pitchFamily="34" charset="-128"/>
              </a:rPr>
              <a:t> with 2.7 GeV/u, 5x10</a:t>
            </a:r>
            <a:r>
              <a:rPr lang="en-US" sz="1600" baseline="30000">
                <a:ea typeface="ＭＳ Ｐゴシック" pitchFamily="34" charset="-128"/>
              </a:rPr>
              <a:t>11</a:t>
            </a:r>
            <a:r>
              <a:rPr lang="en-US" sz="1600">
                <a:ea typeface="ＭＳ Ｐゴシック" pitchFamily="34" charset="-128"/>
              </a:rPr>
              <a:t> Ions/Cycle 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sz="1600">
                <a:ea typeface="ＭＳ Ｐゴシック" pitchFamily="34" charset="-128"/>
              </a:rPr>
              <a:t>Protons up to 29 GeV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sz="1600">
                <a:ea typeface="ＭＳ Ｐゴシック" pitchFamily="34" charset="-128"/>
              </a:rPr>
              <a:t>Heavy ion beams up to  about 11 GeV/u</a:t>
            </a:r>
            <a:r>
              <a:rPr lang="en-US" sz="1600" b="1">
                <a:solidFill>
                  <a:srgbClr val="FF0000"/>
                </a:solidFill>
                <a:ea typeface="ＭＳ Ｐゴシック" pitchFamily="34" charset="-128"/>
              </a:rPr>
              <a:t> 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5191125" y="1931988"/>
            <a:ext cx="527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000"/>
              <a:t>SIS18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648075" y="2420938"/>
            <a:ext cx="665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 smtClean="0">
                <a:latin typeface="+mn-lt"/>
                <a:cs typeface="+mn-cs"/>
              </a:rPr>
              <a:t>UNILAC</a:t>
            </a:r>
            <a:endParaRPr lang="de-DE" sz="1000" b="1" dirty="0">
              <a:latin typeface="+mn-lt"/>
              <a:cs typeface="+mn-cs"/>
            </a:endParaRPr>
          </a:p>
        </p:txBody>
      </p:sp>
      <p:sp>
        <p:nvSpPr>
          <p:cNvPr id="17416" name="Text Box 7"/>
          <p:cNvSpPr txBox="1">
            <a:spLocks noChangeArrowheads="1"/>
          </p:cNvSpPr>
          <p:nvPr/>
        </p:nvSpPr>
        <p:spPr bwMode="auto">
          <a:xfrm>
            <a:off x="7380288" y="2924175"/>
            <a:ext cx="606425" cy="2270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36000" rIns="144000" bIns="36000">
            <a:spAutoFit/>
          </a:bodyPr>
          <a:lstStyle/>
          <a:p>
            <a:r>
              <a:rPr lang="de-DE" sz="1000"/>
              <a:t>CBM</a:t>
            </a:r>
          </a:p>
        </p:txBody>
      </p:sp>
      <p:sp>
        <p:nvSpPr>
          <p:cNvPr id="2" name="Rechteck 1"/>
          <p:cNvSpPr/>
          <p:nvPr/>
        </p:nvSpPr>
        <p:spPr>
          <a:xfrm>
            <a:off x="5189538" y="4813300"/>
            <a:ext cx="336550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First beam scenarios for FAIR, Option 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388" y="1196975"/>
            <a:ext cx="8718550" cy="46720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/>
              <a:t>Option 1: Experiments start with SIS18 beam</a:t>
            </a:r>
            <a:endParaRPr lang="en-US" dirty="0" smtClean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available now:</a:t>
            </a:r>
            <a:br>
              <a:rPr lang="en-US" dirty="0" smtClean="0"/>
            </a:br>
            <a:r>
              <a:rPr lang="en-US" dirty="0" smtClean="0"/>
              <a:t>- 5x10</a:t>
            </a:r>
            <a:r>
              <a:rPr lang="en-US" baseline="30000" dirty="0" smtClean="0"/>
              <a:t>9</a:t>
            </a:r>
            <a:r>
              <a:rPr lang="en-US" dirty="0" smtClean="0"/>
              <a:t> U</a:t>
            </a:r>
            <a:r>
              <a:rPr lang="en-US" baseline="30000" dirty="0" smtClean="0"/>
              <a:t>73+</a:t>
            </a:r>
            <a:r>
              <a:rPr lang="en-US" dirty="0" smtClean="0"/>
              <a:t>, up to 1 </a:t>
            </a:r>
            <a:r>
              <a:rPr lang="en-US" dirty="0" err="1" smtClean="0"/>
              <a:t>GeV</a:t>
            </a:r>
            <a:r>
              <a:rPr lang="en-US" dirty="0" smtClean="0"/>
              <a:t>/u, uncooled</a:t>
            </a:r>
            <a:br>
              <a:rPr lang="en-US" dirty="0" smtClean="0"/>
            </a:br>
            <a:r>
              <a:rPr lang="en-US" dirty="0" smtClean="0"/>
              <a:t>- 3x10</a:t>
            </a:r>
            <a:r>
              <a:rPr lang="en-US" baseline="30000" dirty="0" smtClean="0"/>
              <a:t>9</a:t>
            </a:r>
            <a:r>
              <a:rPr lang="en-US" dirty="0" smtClean="0"/>
              <a:t> U</a:t>
            </a:r>
            <a:r>
              <a:rPr lang="en-US" baseline="30000" dirty="0" smtClean="0"/>
              <a:t>73+</a:t>
            </a:r>
            <a:r>
              <a:rPr lang="en-US" dirty="0" smtClean="0"/>
              <a:t>, up to 1 </a:t>
            </a:r>
            <a:r>
              <a:rPr lang="en-US" dirty="0" err="1" smtClean="0"/>
              <a:t>GeV</a:t>
            </a:r>
            <a:r>
              <a:rPr lang="en-US" dirty="0" smtClean="0"/>
              <a:t>/u, cooled</a:t>
            </a:r>
            <a:br>
              <a:rPr lang="en-US" dirty="0" smtClean="0"/>
            </a:br>
            <a:r>
              <a:rPr lang="en-US" dirty="0" smtClean="0"/>
              <a:t>- 3x10</a:t>
            </a:r>
            <a:r>
              <a:rPr lang="en-US" baseline="30000" dirty="0" smtClean="0"/>
              <a:t>10</a:t>
            </a:r>
            <a:r>
              <a:rPr lang="en-US" dirty="0" smtClean="0"/>
              <a:t> U</a:t>
            </a:r>
            <a:r>
              <a:rPr lang="en-US" baseline="30000" dirty="0" smtClean="0"/>
              <a:t>28+</a:t>
            </a:r>
            <a:r>
              <a:rPr lang="en-US" dirty="0" smtClean="0"/>
              <a:t>, up to 200 MeV/u</a:t>
            </a:r>
            <a:br>
              <a:rPr lang="en-US" dirty="0" smtClean="0"/>
            </a:br>
            <a:r>
              <a:rPr lang="en-US" dirty="0" smtClean="0"/>
              <a:t>- special exclusive mode: 3x10</a:t>
            </a:r>
            <a:r>
              <a:rPr lang="en-US" baseline="30000" dirty="0" smtClean="0"/>
              <a:t>10</a:t>
            </a:r>
            <a:r>
              <a:rPr lang="en-US" dirty="0" smtClean="0"/>
              <a:t> U</a:t>
            </a:r>
            <a:r>
              <a:rPr lang="en-US" baseline="30000" dirty="0" smtClean="0"/>
              <a:t>39+</a:t>
            </a:r>
            <a:r>
              <a:rPr lang="en-US" dirty="0" smtClean="0"/>
              <a:t>, 350 MeV/u</a:t>
            </a:r>
            <a:br>
              <a:rPr lang="en-US" dirty="0" smtClean="0"/>
            </a:br>
            <a:r>
              <a:rPr lang="en-US" dirty="0" smtClean="0"/>
              <a:t>  (striper foil instead of gas stripper in UNILAC)</a:t>
            </a:r>
            <a:br>
              <a:rPr lang="en-US" dirty="0" smtClean="0"/>
            </a:br>
            <a:r>
              <a:rPr lang="en-US" dirty="0" smtClean="0"/>
              <a:t>- 4.5 </a:t>
            </a:r>
            <a:r>
              <a:rPr lang="en-US" dirty="0" err="1" smtClean="0"/>
              <a:t>GeV</a:t>
            </a:r>
            <a:r>
              <a:rPr lang="en-US" dirty="0" smtClean="0"/>
              <a:t> protons with fast extraction. 3 </a:t>
            </a:r>
            <a:r>
              <a:rPr lang="en-US" dirty="0" err="1" smtClean="0"/>
              <a:t>GeV</a:t>
            </a:r>
            <a:r>
              <a:rPr lang="en-US" dirty="0" smtClean="0"/>
              <a:t> with slow extraction</a:t>
            </a:r>
            <a:br>
              <a:rPr lang="en-US" dirty="0" smtClean="0"/>
            </a:br>
            <a:r>
              <a:rPr lang="en-US" dirty="0" smtClean="0"/>
              <a:t>- bunch compression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projected:</a:t>
            </a:r>
            <a:br>
              <a:rPr lang="en-US" dirty="0" smtClean="0"/>
            </a:br>
            <a:r>
              <a:rPr lang="en-US" dirty="0" smtClean="0"/>
              <a:t>- increased U</a:t>
            </a:r>
            <a:r>
              <a:rPr lang="en-US" baseline="30000" dirty="0" smtClean="0"/>
              <a:t>73+</a:t>
            </a:r>
            <a:r>
              <a:rPr lang="en-US" dirty="0" smtClean="0"/>
              <a:t> intensity (uncooled) to about 10</a:t>
            </a:r>
            <a:r>
              <a:rPr lang="en-US" baseline="30000" dirty="0" smtClean="0"/>
              <a:t>10</a:t>
            </a:r>
            <a:r>
              <a:rPr lang="en-US" dirty="0" smtClean="0"/>
              <a:t> particles/spill</a:t>
            </a:r>
            <a:br>
              <a:rPr lang="en-US" dirty="0" smtClean="0"/>
            </a:br>
            <a:r>
              <a:rPr lang="en-US" dirty="0" smtClean="0"/>
              <a:t>- U</a:t>
            </a:r>
            <a:r>
              <a:rPr lang="en-US" baseline="30000" dirty="0" smtClean="0"/>
              <a:t>28+</a:t>
            </a:r>
            <a:r>
              <a:rPr lang="en-US" dirty="0" smtClean="0"/>
              <a:t> intensity to 4x10</a:t>
            </a:r>
            <a:r>
              <a:rPr lang="en-US" baseline="30000" dirty="0" smtClean="0"/>
              <a:t>10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 higher proton intensity depending on status of p-</a:t>
            </a:r>
            <a:r>
              <a:rPr lang="en-US" dirty="0" err="1" smtClean="0"/>
              <a:t>linac</a:t>
            </a:r>
            <a:endParaRPr lang="en-US" dirty="0" smtClean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Jens Stadlmann, FAIR@GSI, Primary Beams</a:t>
            </a:r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First beam scenarios for FAIR, Option 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0825" y="1196975"/>
            <a:ext cx="8720138" cy="46720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/>
              <a:t>Option 2: Experiments start with SIS100 “early” beam</a:t>
            </a:r>
            <a:endParaRPr lang="en-US" dirty="0" smtClean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projecting the present SIS 18 performance towards SIS100 early experiments will start with:</a:t>
            </a:r>
            <a:br>
              <a:rPr lang="en-US" dirty="0" smtClean="0"/>
            </a:br>
            <a:r>
              <a:rPr lang="en-US" dirty="0" smtClean="0"/>
              <a:t>- 2 to 4x10</a:t>
            </a:r>
            <a:r>
              <a:rPr lang="en-US" baseline="30000" dirty="0" smtClean="0"/>
              <a:t>10</a:t>
            </a:r>
            <a:r>
              <a:rPr lang="en-US" dirty="0" smtClean="0"/>
              <a:t> U</a:t>
            </a:r>
            <a:r>
              <a:rPr lang="en-US" baseline="30000" dirty="0" smtClean="0"/>
              <a:t>92+</a:t>
            </a:r>
            <a:r>
              <a:rPr lang="en-US" dirty="0" smtClean="0"/>
              <a:t>, up to 10.7 </a:t>
            </a:r>
            <a:r>
              <a:rPr lang="en-US" dirty="0" err="1" smtClean="0"/>
              <a:t>GeV</a:t>
            </a:r>
            <a:r>
              <a:rPr lang="en-US" dirty="0" smtClean="0"/>
              <a:t>/u</a:t>
            </a:r>
            <a:br>
              <a:rPr lang="en-US" dirty="0" smtClean="0"/>
            </a:br>
            <a:r>
              <a:rPr lang="en-US" sz="1800" dirty="0" smtClean="0"/>
              <a:t>(4 injections from SIS18 with stripping between SIS18 and SIS100)</a:t>
            </a:r>
            <a:br>
              <a:rPr lang="en-US" sz="1800" dirty="0" smtClean="0"/>
            </a:br>
            <a:r>
              <a:rPr lang="en-US" dirty="0" smtClean="0"/>
              <a:t>- 1 to 2x10</a:t>
            </a:r>
            <a:r>
              <a:rPr lang="en-US" baseline="30000" dirty="0" smtClean="0"/>
              <a:t>11</a:t>
            </a:r>
            <a:r>
              <a:rPr lang="en-US" dirty="0" smtClean="0"/>
              <a:t> U</a:t>
            </a:r>
            <a:r>
              <a:rPr lang="en-US" baseline="30000" dirty="0" smtClean="0"/>
              <a:t>28+</a:t>
            </a:r>
            <a:r>
              <a:rPr lang="en-US" dirty="0" smtClean="0"/>
              <a:t>, up to 2.7 </a:t>
            </a:r>
            <a:r>
              <a:rPr lang="en-US" dirty="0" err="1" smtClean="0"/>
              <a:t>GeV</a:t>
            </a:r>
            <a:r>
              <a:rPr lang="en-US" dirty="0" smtClean="0"/>
              <a:t>/u</a:t>
            </a:r>
            <a:br>
              <a:rPr lang="en-US" dirty="0" smtClean="0"/>
            </a:br>
            <a:r>
              <a:rPr lang="en-US" sz="1800" dirty="0"/>
              <a:t>(4 injections from </a:t>
            </a:r>
            <a:r>
              <a:rPr lang="en-US" sz="1800" dirty="0" smtClean="0"/>
              <a:t>SIS18)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- 29 </a:t>
            </a:r>
            <a:r>
              <a:rPr lang="en-US" dirty="0" err="1" smtClean="0"/>
              <a:t>GeV</a:t>
            </a:r>
            <a:r>
              <a:rPr lang="en-US" dirty="0" smtClean="0"/>
              <a:t> protons with fast extraction 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additional “early features” but probably after day zero:</a:t>
            </a:r>
            <a:br>
              <a:rPr lang="en-US" dirty="0" smtClean="0"/>
            </a:br>
            <a:r>
              <a:rPr lang="en-US" dirty="0" smtClean="0"/>
              <a:t>- increased intensities of intermediate charge state ions</a:t>
            </a:r>
            <a:br>
              <a:rPr lang="en-US" dirty="0" smtClean="0"/>
            </a:br>
            <a:r>
              <a:rPr lang="en-US" dirty="0" smtClean="0"/>
              <a:t>- bunch compression after commissioning of the compressor RF</a:t>
            </a:r>
            <a:br>
              <a:rPr lang="en-US" dirty="0" smtClean="0"/>
            </a:br>
            <a:r>
              <a:rPr lang="en-US" dirty="0" smtClean="0"/>
              <a:t>- slowly extracted protons and higher proton intensities due to</a:t>
            </a:r>
            <a:br>
              <a:rPr lang="en-US" dirty="0" smtClean="0"/>
            </a:br>
            <a:r>
              <a:rPr lang="en-US" dirty="0" smtClean="0"/>
              <a:t>  SIS100 and p-</a:t>
            </a:r>
            <a:r>
              <a:rPr lang="en-US" dirty="0" err="1" smtClean="0"/>
              <a:t>linac</a:t>
            </a:r>
            <a:r>
              <a:rPr lang="en-US" dirty="0" smtClean="0"/>
              <a:t> commissioning progress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Jens Stadlmann, FAIR@GSI, Primary Beams</a:t>
            </a:r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Synchrotron movement (not oscillations)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Jens Stadlmann, FAIR@GSI, Primary Beams</a:t>
            </a:r>
            <a:endParaRPr lang="de-DE"/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6350" y="1196975"/>
          <a:ext cx="6078538" cy="8589963"/>
        </p:xfrm>
        <a:graphic>
          <a:graphicData uri="http://schemas.openxmlformats.org/presentationml/2006/ole">
            <p:oleObj spid="_x0000_s5124" name="Acrobat Document" r:id="rId3" imgW="10703880" imgH="15102720" progId="AcroExch.Document.11">
              <p:embed/>
            </p:oleObj>
          </a:graphicData>
        </a:graphic>
      </p:graphicFrame>
      <p:sp>
        <p:nvSpPr>
          <p:cNvPr id="5127" name="Inhaltsplatzhalter 2"/>
          <p:cNvSpPr>
            <a:spLocks noGrp="1"/>
          </p:cNvSpPr>
          <p:nvPr>
            <p:ph idx="1"/>
          </p:nvPr>
        </p:nvSpPr>
        <p:spPr>
          <a:xfrm>
            <a:off x="5364163" y="1268413"/>
            <a:ext cx="3362325" cy="4968875"/>
          </a:xfrm>
        </p:spPr>
        <p:txBody>
          <a:bodyPr/>
          <a:lstStyle/>
          <a:p>
            <a:pPr marL="342900" indent="-342900" eaLnBrk="1" hangingPunct="1">
              <a:buFont typeface="Arial" charset="0"/>
              <a:buChar char="•"/>
            </a:pPr>
            <a:r>
              <a:rPr lang="en-US" smtClean="0"/>
              <a:t>relative vertical missalignment  of about 4 mm. 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mtClean="0"/>
              <a:t>the specific reason is unknown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mtClean="0"/>
              <a:t>lots of installations and concrete block moving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mtClean="0"/>
              <a:t>first changes due to FAIR construction site? 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mtClean="0">
                <a:solidFill>
                  <a:srgbClr val="FF0000"/>
                </a:solidFill>
              </a:rPr>
              <a:t>BUT: </a:t>
            </a:r>
            <a:r>
              <a:rPr lang="en-US" smtClean="0"/>
              <a:t>Orbit corrected last weekend and machine working!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Berechnungen durch CDM Smith (05/2012)</a:t>
            </a:r>
          </a:p>
        </p:txBody>
      </p:sp>
      <p:sp>
        <p:nvSpPr>
          <p:cNvPr id="53250" name="Inhaltsplatzhalter 2"/>
          <p:cNvSpPr>
            <a:spLocks noGrp="1"/>
          </p:cNvSpPr>
          <p:nvPr>
            <p:ph idx="1"/>
          </p:nvPr>
        </p:nvSpPr>
        <p:spPr>
          <a:xfrm>
            <a:off x="179388" y="5661025"/>
            <a:ext cx="8785225" cy="504825"/>
          </a:xfrm>
        </p:spPr>
        <p:txBody>
          <a:bodyPr/>
          <a:lstStyle/>
          <a:p>
            <a:pPr eaLnBrk="1" hangingPunct="1"/>
            <a:r>
              <a:rPr lang="de-DE" sz="2000" smtClean="0"/>
              <a:t>Bis zu 4 cm Setzungen nach Abschluss der Baumaßnahmen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/>
          <a:srcRect l="15396" t="13919" r="9921" b="13554"/>
          <a:stretch>
            <a:fillRect/>
          </a:stretch>
        </p:blipFill>
        <p:spPr bwMode="auto">
          <a:xfrm>
            <a:off x="900113" y="1341438"/>
            <a:ext cx="7523162" cy="395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4572000" y="4219575"/>
            <a:ext cx="306388" cy="2635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/>
              <a:t>S05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878388" y="4219575"/>
            <a:ext cx="306387" cy="2635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/>
              <a:t>S04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184775" y="4219575"/>
            <a:ext cx="306388" cy="2635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/>
              <a:t>S03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491163" y="4219575"/>
            <a:ext cx="306387" cy="2635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/>
              <a:t>S02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797550" y="4219575"/>
            <a:ext cx="306388" cy="2635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/>
              <a:t>S01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103938" y="4219575"/>
            <a:ext cx="306387" cy="2635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/>
              <a:t>S12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410325" y="4219575"/>
            <a:ext cx="306388" cy="2635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/>
              <a:t>S11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716713" y="4219575"/>
            <a:ext cx="306387" cy="2635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/>
              <a:t>S10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7023100" y="4219575"/>
            <a:ext cx="306388" cy="2635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/>
              <a:t>S09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329488" y="4219575"/>
            <a:ext cx="306387" cy="2635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/>
              <a:t>S08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7635875" y="4219575"/>
            <a:ext cx="306388" cy="2635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/>
              <a:t>S07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943850" y="4219575"/>
            <a:ext cx="304800" cy="2635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/>
              <a:t>S06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708400" y="4221163"/>
            <a:ext cx="863600" cy="261937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/>
              <a:t>TR-Halle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411413" y="4221163"/>
            <a:ext cx="1296987" cy="261937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/>
              <a:t>EX (ESR)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258888" y="4221163"/>
            <a:ext cx="1152525" cy="261937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/>
              <a:t>TH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Jens Stadlmann, FAIR@GSI, Primary Beams</a:t>
            </a:r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Setzungen (II)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 l="11456" t="10754" r="3204" b="39777"/>
          <a:stretch>
            <a:fillRect/>
          </a:stretch>
        </p:blipFill>
        <p:spPr bwMode="auto">
          <a:xfrm>
            <a:off x="755650" y="2060575"/>
            <a:ext cx="662146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Jens Stadlmann, FAIR@GSI, Primary Beams</a:t>
            </a:r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The FAIR injectors</a:t>
            </a:r>
          </a:p>
        </p:txBody>
      </p:sp>
      <p:grpSp>
        <p:nvGrpSpPr>
          <p:cNvPr id="18434" name="Group 13"/>
          <p:cNvGrpSpPr>
            <a:grpSpLocks/>
          </p:cNvGrpSpPr>
          <p:nvPr/>
        </p:nvGrpSpPr>
        <p:grpSpPr bwMode="auto">
          <a:xfrm>
            <a:off x="468313" y="1268413"/>
            <a:ext cx="7858125" cy="5094287"/>
            <a:chOff x="1746" y="761"/>
            <a:chExt cx="3946" cy="2715"/>
          </a:xfrm>
        </p:grpSpPr>
        <p:pic>
          <p:nvPicPr>
            <p:cNvPr id="18440" name="Picture 10"/>
            <p:cNvPicPr>
              <a:picLocks noChangeAspect="1" noChangeArrowheads="1"/>
            </p:cNvPicPr>
            <p:nvPr/>
          </p:nvPicPr>
          <p:blipFill>
            <a:blip r:embed="rId2"/>
            <a:srcRect t="5171" r="1694" b="-2"/>
            <a:stretch>
              <a:fillRect/>
            </a:stretch>
          </p:blipFill>
          <p:spPr bwMode="auto">
            <a:xfrm>
              <a:off x="1746" y="761"/>
              <a:ext cx="3946" cy="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1" name="Rectangle 11"/>
            <p:cNvSpPr>
              <a:spLocks noChangeArrowheads="1"/>
            </p:cNvSpPr>
            <p:nvPr/>
          </p:nvSpPr>
          <p:spPr bwMode="auto">
            <a:xfrm>
              <a:off x="3833" y="3068"/>
              <a:ext cx="725" cy="4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8435" name="Oval 4"/>
          <p:cNvSpPr>
            <a:spLocks noChangeArrowheads="1"/>
          </p:cNvSpPr>
          <p:nvPr/>
        </p:nvSpPr>
        <p:spPr bwMode="auto">
          <a:xfrm>
            <a:off x="2339975" y="2205038"/>
            <a:ext cx="1871663" cy="863600"/>
          </a:xfrm>
          <a:prstGeom prst="ellips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436" name="Oval 7"/>
          <p:cNvSpPr>
            <a:spLocks noChangeArrowheads="1"/>
          </p:cNvSpPr>
          <p:nvPr/>
        </p:nvSpPr>
        <p:spPr bwMode="auto">
          <a:xfrm rot="791108">
            <a:off x="684213" y="2492375"/>
            <a:ext cx="2276475" cy="1255713"/>
          </a:xfrm>
          <a:prstGeom prst="ellips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437" name="Textfeld 1"/>
          <p:cNvSpPr txBox="1">
            <a:spLocks noChangeArrowheads="1"/>
          </p:cNvSpPr>
          <p:nvPr/>
        </p:nvSpPr>
        <p:spPr bwMode="auto">
          <a:xfrm>
            <a:off x="3433763" y="2551113"/>
            <a:ext cx="5984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/>
              <a:t>SIS18</a:t>
            </a:r>
          </a:p>
        </p:txBody>
      </p:sp>
      <p:sp>
        <p:nvSpPr>
          <p:cNvPr id="18438" name="Textfeld 13"/>
          <p:cNvSpPr txBox="1">
            <a:spLocks noChangeArrowheads="1"/>
          </p:cNvSpPr>
          <p:nvPr/>
        </p:nvSpPr>
        <p:spPr bwMode="auto">
          <a:xfrm>
            <a:off x="1403350" y="2636838"/>
            <a:ext cx="7413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/>
              <a:t>UNILAC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156325" y="3213100"/>
            <a:ext cx="792163" cy="2270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36000" rIns="144000" bIns="36000">
            <a:spAutoFit/>
          </a:bodyPr>
          <a:lstStyle/>
          <a:p>
            <a:r>
              <a:rPr lang="de-DE" sz="1000"/>
              <a:t>CBM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196975"/>
            <a:ext cx="7920037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Inhaltsplatzhalter 2"/>
          <p:cNvSpPr>
            <a:spLocks/>
          </p:cNvSpPr>
          <p:nvPr/>
        </p:nvSpPr>
        <p:spPr bwMode="auto">
          <a:xfrm>
            <a:off x="179388" y="4005263"/>
            <a:ext cx="4103687" cy="2382837"/>
          </a:xfrm>
          <a:prstGeom prst="rect">
            <a:avLst/>
          </a:prstGeom>
          <a:solidFill>
            <a:srgbClr val="FFFFFF">
              <a:alpha val="89803"/>
            </a:srgbClr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900" b="1">
                <a:solidFill>
                  <a:srgbClr val="663300"/>
                </a:solidFill>
              </a:rPr>
              <a:t>UNILAC upgrade</a:t>
            </a:r>
          </a:p>
          <a:p>
            <a:pPr marL="342900" indent="-342900">
              <a:spcBef>
                <a:spcPct val="20000"/>
              </a:spcBef>
            </a:pPr>
            <a:r>
              <a:rPr lang="en-US" sz="1700" b="1"/>
              <a:t>High power (high intensity),</a:t>
            </a:r>
          </a:p>
          <a:p>
            <a:pPr marL="342900" indent="-342900">
              <a:spcBef>
                <a:spcPct val="20000"/>
              </a:spcBef>
            </a:pPr>
            <a:r>
              <a:rPr lang="en-US" sz="1700" b="1"/>
              <a:t>short pulses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à"/>
            </a:pPr>
            <a:r>
              <a:rPr lang="en-US" sz="1600"/>
              <a:t>Increase of beam brilliance  (Beam current / emittance)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à"/>
            </a:pPr>
            <a:r>
              <a:rPr lang="en-US" sz="1600"/>
              <a:t>Increase of transported beam currents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à"/>
            </a:pPr>
            <a:r>
              <a:rPr lang="en-US" sz="1600"/>
              <a:t>Improvements of high current beam diagnostics / operation</a:t>
            </a:r>
            <a:endParaRPr lang="en-US" sz="1600" b="1"/>
          </a:p>
        </p:txBody>
      </p:sp>
      <p:sp>
        <p:nvSpPr>
          <p:cNvPr id="25604" name="Inhaltsplatzhalter 2"/>
          <p:cNvSpPr>
            <a:spLocks/>
          </p:cNvSpPr>
          <p:nvPr/>
        </p:nvSpPr>
        <p:spPr bwMode="auto">
          <a:xfrm>
            <a:off x="5084763" y="3894138"/>
            <a:ext cx="3960812" cy="2382837"/>
          </a:xfrm>
          <a:prstGeom prst="rect">
            <a:avLst/>
          </a:prstGeom>
          <a:solidFill>
            <a:srgbClr val="FFFFFF">
              <a:alpha val="89803"/>
            </a:srgbClr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900" b="1">
                <a:solidFill>
                  <a:srgbClr val="663300"/>
                </a:solidFill>
              </a:rPr>
              <a:t>SIS 18 upgrade</a:t>
            </a:r>
          </a:p>
          <a:p>
            <a:pPr marL="342900" indent="-342900">
              <a:spcBef>
                <a:spcPct val="20000"/>
              </a:spcBef>
            </a:pPr>
            <a:r>
              <a:rPr lang="en-US" sz="1700" b="1"/>
              <a:t>Fast ramping, enhanced intensity</a:t>
            </a:r>
          </a:p>
          <a:p>
            <a:pPr marL="342900" indent="-342900">
              <a:spcBef>
                <a:spcPct val="20000"/>
              </a:spcBef>
            </a:pPr>
            <a:r>
              <a:rPr lang="en-US" sz="1700" b="1"/>
              <a:t>per pulse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à"/>
            </a:pPr>
            <a:r>
              <a:rPr lang="en-US" sz="1600"/>
              <a:t>Increase of injection acceptance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à"/>
            </a:pPr>
            <a:r>
              <a:rPr lang="en-US" sz="1600"/>
              <a:t>Improvement of lifetime for low-charged U-ions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à"/>
            </a:pPr>
            <a:r>
              <a:rPr lang="en-US" sz="1600"/>
              <a:t>Increase of beam-intensity per time due to reduction of SIS18- cycle time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250825" y="188913"/>
            <a:ext cx="6121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Preparing the Injector Chain</a:t>
            </a:r>
            <a:endParaRPr lang="de-DE" sz="2800" b="1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/>
      <p:bldP spid="2560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smtClean="0">
                <a:solidFill>
                  <a:srgbClr val="4D4D4D"/>
                </a:solidFill>
              </a:rPr>
              <a:t>GSI </a:t>
            </a:r>
            <a:r>
              <a:rPr lang="en-US" sz="2800" u="sng" smtClean="0">
                <a:solidFill>
                  <a:srgbClr val="FF0000"/>
                </a:solidFill>
              </a:rPr>
              <a:t>UNI</a:t>
            </a:r>
            <a:r>
              <a:rPr lang="en-US" sz="2800" smtClean="0">
                <a:solidFill>
                  <a:srgbClr val="4D4D4D"/>
                </a:solidFill>
              </a:rPr>
              <a:t>versal </a:t>
            </a:r>
            <a:r>
              <a:rPr lang="en-US" sz="2800" u="sng" smtClean="0">
                <a:solidFill>
                  <a:srgbClr val="FF0000"/>
                </a:solidFill>
              </a:rPr>
              <a:t>L</a:t>
            </a:r>
            <a:r>
              <a:rPr lang="en-US" sz="2800" smtClean="0">
                <a:solidFill>
                  <a:srgbClr val="4D4D4D"/>
                </a:solidFill>
              </a:rPr>
              <a:t>inear </a:t>
            </a:r>
            <a:r>
              <a:rPr lang="en-US" sz="2800" u="sng" smtClean="0">
                <a:solidFill>
                  <a:srgbClr val="FF0000"/>
                </a:solidFill>
              </a:rPr>
              <a:t>AC</a:t>
            </a:r>
            <a:r>
              <a:rPr lang="en-US" sz="2800" smtClean="0">
                <a:solidFill>
                  <a:srgbClr val="4D4D4D"/>
                </a:solidFill>
              </a:rPr>
              <a:t>celerator</a:t>
            </a:r>
          </a:p>
        </p:txBody>
      </p:sp>
      <p:pic>
        <p:nvPicPr>
          <p:cNvPr id="20482" name="Picture 4" descr="tu103f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r="43617" b="53162"/>
          <a:stretch>
            <a:fillRect/>
          </a:stretch>
        </p:blipFill>
        <p:spPr>
          <a:xfrm>
            <a:off x="165100" y="1025525"/>
            <a:ext cx="8978900" cy="2786063"/>
          </a:xfrm>
        </p:spPr>
      </p:pic>
      <p:pic>
        <p:nvPicPr>
          <p:cNvPr id="5123" name="Picture 3" descr="Figure-3-1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083050"/>
            <a:ext cx="3600450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Alvarez"/>
          <p:cNvPicPr>
            <a:picLocks noChangeAspect="1" noChangeArrowheads="1"/>
          </p:cNvPicPr>
          <p:nvPr/>
        </p:nvPicPr>
        <p:blipFill>
          <a:blip r:embed="rId4"/>
          <a:srcRect l="3101" t="23622" r="4724" b="11417"/>
          <a:stretch>
            <a:fillRect/>
          </a:stretch>
        </p:blipFill>
        <p:spPr bwMode="auto">
          <a:xfrm>
            <a:off x="4129088" y="4076700"/>
            <a:ext cx="1943100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ERs"/>
          <p:cNvPicPr>
            <a:picLocks noChangeAspect="1" noChangeArrowheads="1"/>
          </p:cNvPicPr>
          <p:nvPr/>
        </p:nvPicPr>
        <p:blipFill>
          <a:blip r:embed="rId5"/>
          <a:srcRect l="10417" t="21408" r="2083" b="9375"/>
          <a:stretch>
            <a:fillRect/>
          </a:stretch>
        </p:blipFill>
        <p:spPr bwMode="auto">
          <a:xfrm>
            <a:off x="6186488" y="4394200"/>
            <a:ext cx="2843212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4925" y="3663950"/>
            <a:ext cx="3960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SzPct val="200000"/>
            </a:pPr>
            <a:r>
              <a:rPr lang="de-DE" sz="2000" b="1">
                <a:solidFill>
                  <a:schemeClr val="tx2"/>
                </a:solidFill>
              </a:rPr>
              <a:t>High Current Injector </a:t>
            </a:r>
            <a:r>
              <a:rPr lang="de-DE" sz="2000" b="1">
                <a:solidFill>
                  <a:srgbClr val="0000FF"/>
                </a:solidFill>
              </a:rPr>
              <a:t>(1999)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4092575" y="3644900"/>
            <a:ext cx="216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SzPct val="200000"/>
            </a:pPr>
            <a:r>
              <a:rPr lang="de-DE" sz="2400" b="1">
                <a:solidFill>
                  <a:schemeClr val="tx2"/>
                </a:solidFill>
              </a:rPr>
              <a:t>Alvarez </a:t>
            </a:r>
            <a:r>
              <a:rPr lang="de-DE" sz="2000" b="1">
                <a:solidFill>
                  <a:srgbClr val="0000FF"/>
                </a:solidFill>
              </a:rPr>
              <a:t>(1975)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6073775" y="4068763"/>
            <a:ext cx="3070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SzPct val="200000"/>
            </a:pPr>
            <a:r>
              <a:rPr lang="de-DE" sz="1600" b="1">
                <a:solidFill>
                  <a:schemeClr val="tx2"/>
                </a:solidFill>
              </a:rPr>
              <a:t>Single Gap Resonators </a:t>
            </a:r>
            <a:r>
              <a:rPr lang="de-DE" sz="1600" b="1">
                <a:solidFill>
                  <a:srgbClr val="0000FF"/>
                </a:solidFill>
              </a:rPr>
              <a:t>(1975)</a:t>
            </a:r>
            <a:r>
              <a:rPr lang="de-DE" sz="1600" b="1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5130" name="Picture 10" descr="Rc1959_3_ih"/>
          <p:cNvPicPr>
            <a:picLocks noGrp="1" noChangeAspect="1" noChangeArrowheads="1"/>
          </p:cNvPicPr>
          <p:nvPr/>
        </p:nvPicPr>
        <p:blipFill>
          <a:blip r:embed="rId6"/>
          <a:srcRect t="20018" b="20018"/>
          <a:stretch>
            <a:fillRect/>
          </a:stretch>
        </p:blipFill>
        <p:spPr bwMode="auto">
          <a:xfrm>
            <a:off x="3900488" y="1057275"/>
            <a:ext cx="189547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-36513" y="981075"/>
            <a:ext cx="4284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SzPct val="200000"/>
            </a:pPr>
            <a:r>
              <a:rPr lang="de-DE" b="1">
                <a:solidFill>
                  <a:schemeClr val="tx2"/>
                </a:solidFill>
              </a:rPr>
              <a:t>High Charge State Injector </a:t>
            </a:r>
            <a:r>
              <a:rPr lang="de-DE" b="1">
                <a:solidFill>
                  <a:srgbClr val="0000FF"/>
                </a:solidFill>
              </a:rPr>
              <a:t>(1991)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  <p:bldP spid="5127" grpId="0"/>
      <p:bldP spid="5128" grpId="0"/>
      <p:bldP spid="5129" grpId="0"/>
      <p:bldP spid="51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Emittance transfer: to be tested next weeks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221163"/>
            <a:ext cx="811053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14"/>
          <p:cNvSpPr txBox="1">
            <a:spLocks noChangeArrowheads="1"/>
          </p:cNvSpPr>
          <p:nvPr/>
        </p:nvSpPr>
        <p:spPr bwMode="auto">
          <a:xfrm>
            <a:off x="6084888" y="1484313"/>
            <a:ext cx="3059112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Emittance transfer via Eigen Emittance shaping</a:t>
            </a:r>
          </a:p>
          <a:p>
            <a:r>
              <a:rPr lang="en-US" sz="2400"/>
              <a:t/>
            </a:r>
            <a:br>
              <a:rPr lang="en-US" sz="2400"/>
            </a:br>
            <a:r>
              <a:rPr lang="en-US" sz="2400">
                <a:solidFill>
                  <a:srgbClr val="FF0000"/>
                </a:solidFill>
                <a:sym typeface="Wingdings" pitchFamily="2" charset="2"/>
              </a:rPr>
              <a:t>Beam tailored to</a:t>
            </a:r>
            <a:br>
              <a:rPr lang="en-US" sz="2400">
                <a:solidFill>
                  <a:srgbClr val="FF0000"/>
                </a:solidFill>
                <a:sym typeface="Wingdings" pitchFamily="2" charset="2"/>
              </a:rPr>
            </a:br>
            <a:r>
              <a:rPr lang="en-US" sz="2400">
                <a:solidFill>
                  <a:srgbClr val="FF0000"/>
                </a:solidFill>
                <a:sym typeface="Wingdings" pitchFamily="2" charset="2"/>
              </a:rPr>
              <a:t>an optimized synchrotron injection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96975"/>
            <a:ext cx="5834063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3"/>
          <p:cNvSpPr txBox="1">
            <a:spLocks noChangeArrowheads="1"/>
          </p:cNvSpPr>
          <p:nvPr/>
        </p:nvSpPr>
        <p:spPr bwMode="auto">
          <a:xfrm>
            <a:off x="250825" y="4724400"/>
            <a:ext cx="5653088" cy="1522413"/>
          </a:xfrm>
          <a:prstGeom prst="rect">
            <a:avLst/>
          </a:prstGeom>
          <a:noFill/>
          <a:ln w="9525" algn="ctr">
            <a:solidFill>
              <a:srgbClr val="66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92075" indent="-92075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700"/>
              <a:t> ECR proton source &amp; LEBT</a:t>
            </a:r>
          </a:p>
          <a:p>
            <a:pPr marL="92075" indent="-92075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700"/>
              <a:t> 4-rod RFQ, 325.224 MHz</a:t>
            </a:r>
          </a:p>
          <a:p>
            <a:pPr marL="92075" indent="-92075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700"/>
              <a:t> 6 accelerating cavities, 35 mA beam current</a:t>
            </a:r>
          </a:p>
          <a:p>
            <a:pPr marL="92075" indent="-92075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700"/>
              <a:t> 5 MW of beam loading (peak), 710 W (average)</a:t>
            </a:r>
          </a:p>
          <a:p>
            <a:pPr marL="92075" indent="-92075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700"/>
              <a:t> 11 MW of total rf-power (peak),  1600 W (average)</a:t>
            </a:r>
          </a:p>
        </p:txBody>
      </p:sp>
      <p:pic>
        <p:nvPicPr>
          <p:cNvPr id="22530" name="Picture 12" descr="pLinac_Legend"/>
          <p:cNvPicPr>
            <a:picLocks noChangeAspect="1" noChangeArrowheads="1"/>
          </p:cNvPicPr>
          <p:nvPr/>
        </p:nvPicPr>
        <p:blipFill>
          <a:blip r:embed="rId2"/>
          <a:srcRect r="13242"/>
          <a:stretch>
            <a:fillRect/>
          </a:stretch>
        </p:blipFill>
        <p:spPr bwMode="auto">
          <a:xfrm>
            <a:off x="176213" y="1125538"/>
            <a:ext cx="7780337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4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8400" cy="1143000"/>
          </a:xfrm>
        </p:spPr>
        <p:txBody>
          <a:bodyPr/>
          <a:lstStyle/>
          <a:p>
            <a:pPr eaLnBrk="1" hangingPunct="1"/>
            <a:r>
              <a:rPr lang="de-DE" smtClean="0"/>
              <a:t>p-Linac overview, first modules on site!</a:t>
            </a:r>
          </a:p>
        </p:txBody>
      </p:sp>
      <p:pic>
        <p:nvPicPr>
          <p:cNvPr id="22532" name="Picture 14" descr="Chopp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276475"/>
            <a:ext cx="19446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Line 15"/>
          <p:cNvSpPr>
            <a:spLocks noChangeShapeType="1"/>
          </p:cNvSpPr>
          <p:nvPr/>
        </p:nvSpPr>
        <p:spPr bwMode="auto">
          <a:xfrm flipH="1" flipV="1">
            <a:off x="755650" y="1844675"/>
            <a:ext cx="144463" cy="9366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pic>
        <p:nvPicPr>
          <p:cNvPr id="22534" name="Picture 16" descr="Fig_2_7_9_right_4rod_model_me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413" y="2276475"/>
            <a:ext cx="1871662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Line 17"/>
          <p:cNvSpPr>
            <a:spLocks noChangeShapeType="1"/>
          </p:cNvSpPr>
          <p:nvPr/>
        </p:nvSpPr>
        <p:spPr bwMode="auto">
          <a:xfrm flipH="1" flipV="1">
            <a:off x="2195513" y="1773238"/>
            <a:ext cx="360362" cy="11509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pic>
        <p:nvPicPr>
          <p:cNvPr id="22536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2349500"/>
            <a:ext cx="3025775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Line 22"/>
          <p:cNvSpPr>
            <a:spLocks noChangeShapeType="1"/>
          </p:cNvSpPr>
          <p:nvPr/>
        </p:nvSpPr>
        <p:spPr bwMode="auto">
          <a:xfrm flipH="1" flipV="1">
            <a:off x="5435600" y="1844675"/>
            <a:ext cx="360363" cy="11509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pic>
        <p:nvPicPr>
          <p:cNvPr id="22538" name="Picture 23" descr="Triplet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8088" y="2794000"/>
            <a:ext cx="1547812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88050" y="4292600"/>
            <a:ext cx="3082925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37250" y="2130425"/>
            <a:ext cx="31305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SIS-Bild-b"/>
          <p:cNvPicPr>
            <a:picLocks noChangeAspect="1" noChangeArrowheads="1"/>
          </p:cNvPicPr>
          <p:nvPr/>
        </p:nvPicPr>
        <p:blipFill>
          <a:blip r:embed="rId3"/>
          <a:srcRect r="13588"/>
          <a:stretch>
            <a:fillRect/>
          </a:stretch>
        </p:blipFill>
        <p:spPr bwMode="auto">
          <a:xfrm>
            <a:off x="107950" y="1484313"/>
            <a:ext cx="5508625" cy="470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250825" y="1125538"/>
            <a:ext cx="3816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latin typeface="Tahoma" pitchFamily="34" charset="0"/>
              </a:rPr>
              <a:t>SIS-Ring with modifications 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5688013" y="1125538"/>
            <a:ext cx="3455987" cy="564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/>
              <a:t>Main tasks: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/>
              <a:t> pulse power conn. finished</a:t>
            </a:r>
            <a:br>
              <a:rPr lang="en-US"/>
            </a:br>
            <a:r>
              <a:rPr lang="en-US"/>
              <a:t>  ramping 4 T/s (12 Tm: 10 T/s)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/>
              <a:t>  new injection system</a:t>
            </a:r>
            <a:br>
              <a:rPr lang="en-US"/>
            </a:br>
            <a:r>
              <a:rPr lang="en-US"/>
              <a:t>   finished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/>
              <a:t> RF Upgrade: first H=2 cavity</a:t>
            </a:r>
            <a:br>
              <a:rPr lang="en-US"/>
            </a:br>
            <a:r>
              <a:rPr lang="en-US"/>
              <a:t>  installed + Bunch compressor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/>
              <a:t> Dynamic vacuum:</a:t>
            </a:r>
          </a:p>
          <a:p>
            <a:pPr marL="742950" lvl="1" indent="-285750">
              <a:spcBef>
                <a:spcPct val="20000"/>
              </a:spcBef>
            </a:pPr>
            <a:r>
              <a:rPr lang="en-US"/>
              <a:t>* UHV upgrade</a:t>
            </a:r>
          </a:p>
          <a:p>
            <a:pPr marL="742950" lvl="1" indent="-285750">
              <a:spcBef>
                <a:spcPct val="20000"/>
              </a:spcBef>
            </a:pPr>
            <a:r>
              <a:rPr lang="en-US"/>
              <a:t>* ion catcher system,</a:t>
            </a:r>
            <a:br>
              <a:rPr lang="en-US"/>
            </a:br>
            <a:r>
              <a:rPr lang="en-US"/>
              <a:t>  collimators</a:t>
            </a:r>
          </a:p>
          <a:p>
            <a:pPr marL="742950" lvl="1" indent="-285750">
              <a:spcBef>
                <a:spcPct val="20000"/>
              </a:spcBef>
            </a:pPr>
            <a:r>
              <a:rPr lang="en-US"/>
              <a:t>* optimized beam</a:t>
            </a:r>
          </a:p>
          <a:p>
            <a:pPr marL="742950" lvl="1" indent="-285750">
              <a:spcBef>
                <a:spcPct val="20000"/>
              </a:spcBef>
            </a:pPr>
            <a:r>
              <a:rPr lang="en-US"/>
              <a:t>  diagnostics (RGM)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/>
              <a:t> Theoretical Investigations</a:t>
            </a:r>
            <a:br>
              <a:rPr lang="en-US"/>
            </a:br>
            <a:r>
              <a:rPr lang="en-US"/>
              <a:t>  (and machine Exp., biggest</a:t>
            </a:r>
            <a:br>
              <a:rPr lang="en-US"/>
            </a:br>
            <a:r>
              <a:rPr lang="en-US"/>
              <a:t>    campaign starting now)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/>
              <a:t> Better orbit correction </a:t>
            </a:r>
          </a:p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2355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SIS18 high current upgrade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SI-Brie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</Template>
  <TotalTime>0</TotalTime>
  <Words>1436</Words>
  <Application>Microsoft Office PowerPoint</Application>
  <PresentationFormat>On-screen Show (4:3)</PresentationFormat>
  <Paragraphs>276</Paragraphs>
  <Slides>34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Design Template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Arial</vt:lpstr>
      <vt:lpstr>Calibri</vt:lpstr>
      <vt:lpstr>Wingdings</vt:lpstr>
      <vt:lpstr>ＭＳ Ｐゴシック</vt:lpstr>
      <vt:lpstr>Tahoma</vt:lpstr>
      <vt:lpstr>Arial Unicode MS</vt:lpstr>
      <vt:lpstr>Times</vt:lpstr>
      <vt:lpstr>Symbol</vt:lpstr>
      <vt:lpstr>Times New Roman</vt:lpstr>
      <vt:lpstr>GSI</vt:lpstr>
      <vt:lpstr>GSI</vt:lpstr>
      <vt:lpstr>GSI</vt:lpstr>
      <vt:lpstr>CorelDRAW</vt:lpstr>
      <vt:lpstr>Graph</vt:lpstr>
      <vt:lpstr>Acrobat Document</vt:lpstr>
      <vt:lpstr>Status of FAIR accelerators 4th HIC for FAIR Detector Systems Networking Workshop, JLU Gießen, 20-21.2 .2014  Jens Stadlmann, FAIR@GSI, Primary Beams</vt:lpstr>
      <vt:lpstr>Overview</vt:lpstr>
      <vt:lpstr>Requirements to the FAIR accelerators</vt:lpstr>
      <vt:lpstr>The FAIR injectors</vt:lpstr>
      <vt:lpstr>Slide 5</vt:lpstr>
      <vt:lpstr>GSI UNIversal Linear ACcelerator</vt:lpstr>
      <vt:lpstr>Emittance transfer: to be tested next weeks</vt:lpstr>
      <vt:lpstr>p-Linac overview, first modules on site!</vt:lpstr>
      <vt:lpstr>SIS18 high current upgrade</vt:lpstr>
      <vt:lpstr>Dynamic Vacuum effect and collimation</vt:lpstr>
      <vt:lpstr>FAIR accelerator challenges</vt:lpstr>
      <vt:lpstr>SIS100 synchrotron</vt:lpstr>
      <vt:lpstr>Challenges of the SC-magnets development for SIS100</vt:lpstr>
      <vt:lpstr>SIS100 quadrupole doublet modules</vt:lpstr>
      <vt:lpstr>FAIR DMU</vt:lpstr>
      <vt:lpstr>HEBT system lay-out of transfer lines</vt:lpstr>
      <vt:lpstr>STF :  cryogenic infrastructure ordered (LINDE)  delivery Summer 2014, civil construction ongoing   </vt:lpstr>
      <vt:lpstr>Civil Construction Work</vt:lpstr>
      <vt:lpstr>Prototype and Series Test Facilities  </vt:lpstr>
      <vt:lpstr>Setting Generation for FAIR using LSA</vt:lpstr>
      <vt:lpstr>Testing the Physics Model</vt:lpstr>
      <vt:lpstr>The FAIR storage rings</vt:lpstr>
      <vt:lpstr>CR – responsibility to BINP,  debuncher RF already ordered!</vt:lpstr>
      <vt:lpstr>Stacking of particles in the FAIR storage rings -&gt; pbar with modular start version</vt:lpstr>
      <vt:lpstr>HESR project work</vt:lpstr>
      <vt:lpstr>The FAIR project is moving forward</vt:lpstr>
      <vt:lpstr>Status of pilling works</vt:lpstr>
      <vt:lpstr>Summary and present state</vt:lpstr>
      <vt:lpstr>Slide 29</vt:lpstr>
      <vt:lpstr>First beam scenarios for FAIR, Option 1</vt:lpstr>
      <vt:lpstr>First beam scenarios for FAIR, Option 2</vt:lpstr>
      <vt:lpstr>Synchrotron movement (not oscillations) </vt:lpstr>
      <vt:lpstr>Berechnungen durch CDM Smith (05/2012)</vt:lpstr>
      <vt:lpstr>Setzungen (II)</vt:lpstr>
    </vt:vector>
  </TitlesOfParts>
  <Company>GSI Helmholzzentrum für Schwerionenforschung mbH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SIS18</dc:title>
  <dc:creator>Dr. Jens Stadlmann</dc:creator>
  <cp:lastModifiedBy>Jens Stadlmann</cp:lastModifiedBy>
  <cp:revision>26</cp:revision>
  <dcterms:created xsi:type="dcterms:W3CDTF">2014-01-27T09:05:45Z</dcterms:created>
  <dcterms:modified xsi:type="dcterms:W3CDTF">2014-02-19T23:27:27Z</dcterms:modified>
</cp:coreProperties>
</file>