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0" r:id="rId3"/>
    <p:sldId id="264" r:id="rId4"/>
    <p:sldId id="261" r:id="rId5"/>
    <p:sldId id="263" r:id="rId6"/>
    <p:sldId id="257" r:id="rId7"/>
    <p:sldId id="258" r:id="rId8"/>
    <p:sldId id="259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7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3B24A2-C2E1-7849-B78E-FA2EA5A2BE6E}" type="datetimeFigureOut">
              <a:rPr lang="en-US" smtClean="0"/>
              <a:t>20/01/14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8F19D5-991C-0043-AB49-C5740FD41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9114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2B4957-CDEE-7841-B931-9D2E6E4600D4}" type="datetimeFigureOut">
              <a:rPr lang="en-US" smtClean="0"/>
              <a:t>20/01/14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8C7B0-47CE-7043-A21D-72DF509E0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4083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2939-56ED-5842-A95E-29C7DE7D3866}" type="datetime1">
              <a:rPr lang="en-US" smtClean="0"/>
              <a:t>20/01/14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M. Al-Turany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A4E9F-E88A-E14A-A58F-42B3C0B00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023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A7575-1D7B-6C47-81B6-E715E9960B0F}" type="datetime1">
              <a:rPr lang="en-US" smtClean="0"/>
              <a:t>20/01/14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M. Al-Turany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A4E9F-E88A-E14A-A58F-42B3C0B00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187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602D3-C5F9-F64D-A887-CED457A3B8AB}" type="datetime1">
              <a:rPr lang="en-US" smtClean="0"/>
              <a:t>20/01/14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M. Al-Turany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A4E9F-E88A-E14A-A58F-42B3C0B00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950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14150-89B5-7D4F-930B-95DEBC1B5EDB}" type="datetime1">
              <a:rPr lang="en-US" smtClean="0"/>
              <a:t>20/01/14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M. Al-Turany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A4E9F-E88A-E14A-A58F-42B3C0B00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605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CC8F8-D991-F14B-A9E3-40BFC21489CA}" type="datetime1">
              <a:rPr lang="en-US" smtClean="0"/>
              <a:t>20/01/14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M. Al-Turany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A4E9F-E88A-E14A-A58F-42B3C0B00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072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EB38-9AC8-6946-9469-C58B2CBB13C4}" type="datetime1">
              <a:rPr lang="en-US" smtClean="0"/>
              <a:t>20/01/14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M. Al-Turany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A4E9F-E88A-E14A-A58F-42B3C0B00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280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655F4-EB59-D84D-BAD7-4D96E616F772}" type="datetime1">
              <a:rPr lang="en-US" smtClean="0"/>
              <a:t>20/01/14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M. Al-Turany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A4E9F-E88A-E14A-A58F-42B3C0B00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031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2DB25-371E-2444-90A2-2D17ED3C39AD}" type="datetime1">
              <a:rPr lang="en-US" smtClean="0"/>
              <a:t>20/01/14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M. Al-Turany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A4E9F-E88A-E14A-A58F-42B3C0B00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743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06471-B6B3-474A-80A0-F42E20D74419}" type="datetime1">
              <a:rPr lang="en-US" smtClean="0"/>
              <a:t>20/01/14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M. Al-Turany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A4E9F-E88A-E14A-A58F-42B3C0B00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909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94556-4051-B049-BC4D-8EAAE8168B75}" type="datetime1">
              <a:rPr lang="en-US" smtClean="0"/>
              <a:t>20/01/14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M. Al-Turany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A4E9F-E88A-E14A-A58F-42B3C0B00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187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DD718-F2B0-4645-B0FF-24C6DBA74DD2}" type="datetime1">
              <a:rPr lang="en-US" smtClean="0"/>
              <a:t>20/01/14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M. Al-Turany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A4E9F-E88A-E14A-A58F-42B3C0B00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697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67A9D-7B3E-694E-A907-FEC3B20170DE}" type="datetime1">
              <a:rPr lang="en-US" smtClean="0"/>
              <a:t>20/01/14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M. Al-Turany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A4E9F-E88A-E14A-A58F-42B3C0B00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95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Panda Field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6B0B1-7A78-E245-A6EA-A71528943B87}" type="datetime1">
              <a:rPr lang="en-US" smtClean="0"/>
              <a:t>20/01/14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M. Al-Turany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234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Field Maps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Field maps are calculated and created in TOSCA (</a:t>
            </a:r>
            <a:r>
              <a:rPr lang="en-US" dirty="0" err="1" smtClean="0"/>
              <a:t>Jost</a:t>
            </a:r>
            <a:r>
              <a:rPr lang="en-US" dirty="0" smtClean="0"/>
              <a:t> </a:t>
            </a:r>
            <a:r>
              <a:rPr lang="en-US" dirty="0" err="1" smtClean="0"/>
              <a:t>Luehning</a:t>
            </a:r>
            <a:r>
              <a:rPr lang="en-US" dirty="0" smtClean="0"/>
              <a:t>)</a:t>
            </a:r>
          </a:p>
          <a:p>
            <a:r>
              <a:rPr lang="en-US" dirty="0" smtClean="0"/>
              <a:t>Overlapping of different regions is calculated in </a:t>
            </a:r>
            <a:r>
              <a:rPr lang="en-US" dirty="0"/>
              <a:t>TOSCA (</a:t>
            </a:r>
            <a:r>
              <a:rPr lang="en-US" dirty="0" err="1"/>
              <a:t>Jost</a:t>
            </a:r>
            <a:r>
              <a:rPr lang="en-US" dirty="0"/>
              <a:t> </a:t>
            </a:r>
            <a:r>
              <a:rPr lang="en-US" dirty="0" err="1"/>
              <a:t>Luehning</a:t>
            </a:r>
            <a:r>
              <a:rPr lang="en-US" dirty="0" smtClean="0"/>
              <a:t>)</a:t>
            </a:r>
          </a:p>
          <a:p>
            <a:r>
              <a:rPr lang="en-US" dirty="0" smtClean="0"/>
              <a:t>Panda Field package does not handle any overlapping maps</a:t>
            </a:r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92385-0D49-E649-AB69-38A48E60ACBA}" type="datetime1">
              <a:rPr lang="en-US" smtClean="0"/>
              <a:t>20/01/14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M. Al-Turany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141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Field Maps: Simulation and reconstruction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Framework uses a Factory Pattern for the fields:</a:t>
            </a:r>
          </a:p>
          <a:p>
            <a:pPr lvl="1"/>
            <a:r>
              <a:rPr lang="en-US" dirty="0" smtClean="0"/>
              <a:t> Each experiment can implement its own Field by implementing the field creator class (</a:t>
            </a:r>
            <a:r>
              <a:rPr lang="en-US" dirty="0" err="1" smtClean="0"/>
              <a:t>PndFieldCreator</a:t>
            </a:r>
            <a:r>
              <a:rPr lang="en-US" dirty="0" smtClean="0"/>
              <a:t>)</a:t>
            </a:r>
          </a:p>
          <a:p>
            <a:r>
              <a:rPr lang="en-US" dirty="0" smtClean="0"/>
              <a:t>Speeding up the field handling is crucial for simulation and reconstruction time</a:t>
            </a:r>
            <a:endParaRPr lang="en-US" dirty="0"/>
          </a:p>
          <a:p>
            <a:r>
              <a:rPr lang="en-US" dirty="0" smtClean="0"/>
              <a:t>Runtime database can handle all fields in Panda transparently in files and data bases  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806CE-EC8C-FB4C-9606-1653F9C0FE1B}" type="datetime1">
              <a:rPr lang="en-US" smtClean="0"/>
              <a:t>20/01/14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M. Al-Turany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08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 Vs. Momentum in PANDA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(</a:t>
            </a:r>
            <a:r>
              <a:rPr lang="en-US" sz="2800" dirty="0" err="1" smtClean="0"/>
              <a:t>fBeamMom</a:t>
            </a:r>
            <a:r>
              <a:rPr lang="en-US" sz="2800" dirty="0" smtClean="0"/>
              <a:t>&lt; </a:t>
            </a:r>
            <a:r>
              <a:rPr lang="en-US" sz="2800" dirty="0"/>
              <a:t>3</a:t>
            </a:r>
            <a:r>
              <a:rPr lang="en-US" sz="2800" dirty="0" smtClean="0"/>
              <a:t>)                     Suffix= "</a:t>
            </a:r>
            <a:r>
              <a:rPr lang="en-US" sz="2800" dirty="0"/>
              <a:t>.</a:t>
            </a:r>
            <a:r>
              <a:rPr lang="en-US" sz="2800" dirty="0" smtClean="0"/>
              <a:t>0150” </a:t>
            </a:r>
          </a:p>
          <a:p>
            <a:r>
              <a:rPr lang="en-US" sz="2800" dirty="0" smtClean="0"/>
              <a:t> (3.0  &gt;=</a:t>
            </a:r>
            <a:r>
              <a:rPr lang="en-US" sz="2800" dirty="0" err="1" smtClean="0"/>
              <a:t>fBeamMom</a:t>
            </a:r>
            <a:r>
              <a:rPr lang="en-US" sz="2800" dirty="0"/>
              <a:t>&lt; </a:t>
            </a:r>
            <a:r>
              <a:rPr lang="en-US" sz="2800" dirty="0" smtClean="0"/>
              <a:t>6.0)      Suffix =</a:t>
            </a:r>
            <a:r>
              <a:rPr lang="en-US" sz="2800" dirty="0"/>
              <a:t>".</a:t>
            </a:r>
            <a:r>
              <a:rPr lang="en-US" sz="2800" dirty="0" smtClean="0"/>
              <a:t>0406”</a:t>
            </a:r>
            <a:endParaRPr lang="en-US" sz="2800" dirty="0"/>
          </a:p>
          <a:p>
            <a:r>
              <a:rPr lang="en-US" sz="2800" dirty="0" smtClean="0"/>
              <a:t>(6.0  &gt;=</a:t>
            </a:r>
            <a:r>
              <a:rPr lang="en-US" sz="2800" dirty="0" err="1" smtClean="0"/>
              <a:t>fBeamMom</a:t>
            </a:r>
            <a:r>
              <a:rPr lang="en-US" sz="2800" dirty="0" smtClean="0"/>
              <a:t>&lt; 10.0)    Suffix</a:t>
            </a:r>
            <a:r>
              <a:rPr lang="en-US" sz="2800" dirty="0"/>
              <a:t>=".</a:t>
            </a:r>
            <a:r>
              <a:rPr lang="en-US" sz="2800" dirty="0" smtClean="0"/>
              <a:t>0890” </a:t>
            </a:r>
          </a:p>
          <a:p>
            <a:r>
              <a:rPr lang="en-US" sz="2800" dirty="0" smtClean="0"/>
              <a:t>(10.0 &gt;</a:t>
            </a:r>
            <a:r>
              <a:rPr lang="en-US" sz="2800" dirty="0"/>
              <a:t>=</a:t>
            </a:r>
            <a:r>
              <a:rPr lang="en-US" sz="2800" dirty="0" smtClean="0"/>
              <a:t> </a:t>
            </a:r>
            <a:r>
              <a:rPr lang="en-US" sz="2800" dirty="0" err="1" smtClean="0"/>
              <a:t>fBeamMom</a:t>
            </a:r>
            <a:r>
              <a:rPr lang="en-US" sz="2800" dirty="0"/>
              <a:t>&lt; </a:t>
            </a:r>
            <a:r>
              <a:rPr lang="en-US" sz="2800" dirty="0" smtClean="0"/>
              <a:t>13.0)  Suffix</a:t>
            </a:r>
            <a:r>
              <a:rPr lang="en-US" sz="2800" dirty="0"/>
              <a:t>=".</a:t>
            </a:r>
            <a:r>
              <a:rPr lang="en-US" sz="2800" dirty="0" smtClean="0"/>
              <a:t>1191”</a:t>
            </a:r>
          </a:p>
          <a:p>
            <a:r>
              <a:rPr lang="en-US" sz="2800" dirty="0" smtClean="0"/>
              <a:t>(</a:t>
            </a:r>
            <a:r>
              <a:rPr lang="en-US" sz="2800" dirty="0" err="1"/>
              <a:t>fBeamMom</a:t>
            </a:r>
            <a:r>
              <a:rPr lang="en-US" sz="2800" dirty="0" smtClean="0"/>
              <a:t>&gt;=13.0</a:t>
            </a:r>
            <a:r>
              <a:rPr lang="en-US" sz="2800" dirty="0"/>
              <a:t>) </a:t>
            </a:r>
            <a:r>
              <a:rPr lang="en-US" sz="2800" dirty="0" smtClean="0"/>
              <a:t>              Suffix</a:t>
            </a:r>
            <a:r>
              <a:rPr lang="en-US" sz="2800" dirty="0"/>
              <a:t>=".</a:t>
            </a:r>
            <a:r>
              <a:rPr lang="en-US" sz="2800" dirty="0" smtClean="0"/>
              <a:t>1500”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57D86-371A-B74E-9664-2E8E17A6093A}" type="datetime1">
              <a:rPr lang="en-US" smtClean="0"/>
              <a:t>20/01/14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M. Al-Turany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885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different regions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Regions are defined along the z-Axis</a:t>
            </a:r>
          </a:p>
          <a:p>
            <a:endParaRPr lang="en-US" dirty="0" smtClean="0"/>
          </a:p>
          <a:p>
            <a:r>
              <a:rPr lang="en-US" dirty="0" smtClean="0"/>
              <a:t>Different grid size </a:t>
            </a:r>
            <a:r>
              <a:rPr lang="en-US" dirty="0" smtClean="0">
                <a:sym typeface="Wingdings"/>
              </a:rPr>
              <a:t>to optimize size in memory but keeping a valid linear interpolation </a:t>
            </a:r>
            <a:endParaRPr lang="en-US" dirty="0">
              <a:sym typeface="Wingdings"/>
            </a:endParaRPr>
          </a:p>
          <a:p>
            <a:endParaRPr lang="en-US" dirty="0" smtClean="0">
              <a:sym typeface="Wingdings"/>
            </a:endParaRPr>
          </a:p>
          <a:p>
            <a:r>
              <a:rPr lang="en-US" dirty="0" smtClean="0">
                <a:sym typeface="Wingdings"/>
              </a:rPr>
              <a:t>Some of the different maps have also different symmetry conditions</a:t>
            </a:r>
          </a:p>
          <a:p>
            <a:endParaRPr lang="en-US" dirty="0">
              <a:sym typeface="Wingdings"/>
            </a:endParaRPr>
          </a:p>
          <a:p>
            <a:r>
              <a:rPr lang="en-US" dirty="0" smtClean="0">
                <a:sym typeface="Wingdings"/>
              </a:rPr>
              <a:t>It can be used also on GPUs easily (Texture memory with hardware linear interpolation)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C776D-4BBE-5C4D-8788-D0645A513DE4}" type="datetime1">
              <a:rPr lang="en-US" smtClean="0"/>
              <a:t>20/01/14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M. Al-Turany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921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995037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FairField</a:t>
            </a:r>
            <a:r>
              <a:rPr lang="en-US" dirty="0" smtClean="0"/>
              <a:t> is an implementation of </a:t>
            </a:r>
            <a:r>
              <a:rPr lang="en-US" dirty="0" err="1" smtClean="0"/>
              <a:t>TVirtualMagField</a:t>
            </a:r>
            <a:r>
              <a:rPr lang="en-US" dirty="0" smtClean="0"/>
              <a:t> that is used in simulation</a:t>
            </a:r>
            <a:endParaRPr lang="en-US" dirty="0"/>
          </a:p>
        </p:txBody>
      </p:sp>
      <p:pic>
        <p:nvPicPr>
          <p:cNvPr id="4" name="Content Placeholder 3" descr="field_design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00" t="16568" r="49110" b="13885"/>
          <a:stretch/>
        </p:blipFill>
        <p:spPr>
          <a:xfrm>
            <a:off x="672725" y="2512844"/>
            <a:ext cx="7624003" cy="3796578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A89F2-62D0-3247-A90F-CFEEFB47EB66}" type="datetime1">
              <a:rPr lang="en-US" smtClean="0"/>
              <a:t>20/01/14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M. Al-Turany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6516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 classes </a:t>
            </a:r>
            <a:endParaRPr lang="en-US" dirty="0"/>
          </a:p>
        </p:txBody>
      </p:sp>
      <p:pic>
        <p:nvPicPr>
          <p:cNvPr id="4" name="Content Placeholder 3" descr="field_design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43" t="3124" r="7927" b="-4845"/>
          <a:stretch/>
        </p:blipFill>
        <p:spPr>
          <a:xfrm>
            <a:off x="1767024" y="1307192"/>
            <a:ext cx="5729020" cy="5320727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2859C-88EA-C94A-BE2E-061314385E06}" type="datetime1">
              <a:rPr lang="en-US" smtClean="0"/>
              <a:t>20/01/14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M. Al-Turany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2540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Field Factory pattern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" t="2453" r="1765" b="3029"/>
          <a:stretch/>
        </p:blipFill>
        <p:spPr>
          <a:xfrm>
            <a:off x="457200" y="1227178"/>
            <a:ext cx="8365958" cy="5497140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E87C5-1F0D-6741-8B6B-D9E6AD890EDA}" type="datetime1">
              <a:rPr lang="en-US" smtClean="0"/>
              <a:t>20/01/14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M. Al-Turany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4353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FairMultiField</a:t>
            </a:r>
            <a:r>
              <a:rPr lang="en-US" dirty="0" smtClean="0"/>
              <a:t>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any combination of field classes according to regions along z-axis</a:t>
            </a:r>
          </a:p>
          <a:p>
            <a:r>
              <a:rPr lang="en-US" dirty="0" smtClean="0"/>
              <a:t>Single field parameters are used to create the multi-field parameters  </a:t>
            </a:r>
          </a:p>
          <a:p>
            <a:r>
              <a:rPr lang="en-US" dirty="0" smtClean="0"/>
              <a:t>The Framework can reconstruct the field at any later stage from the parameters stored in the Run time data base for  a certain run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66331-9D0A-4C4A-B702-D41ECD6F690F}" type="datetime1">
              <a:rPr lang="en-US" smtClean="0"/>
              <a:t>20/01/14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M. Al-Turany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732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1003</TotalTime>
  <Words>340</Words>
  <Application>Microsoft Macintosh PowerPoint</Application>
  <PresentationFormat>On-screen Show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Panda Field </vt:lpstr>
      <vt:lpstr>Field Maps</vt:lpstr>
      <vt:lpstr>Field Maps: Simulation and reconstruction</vt:lpstr>
      <vt:lpstr>Map Vs. Momentum in PANDA</vt:lpstr>
      <vt:lpstr>Why different regions</vt:lpstr>
      <vt:lpstr>FairField is an implementation of TVirtualMagField that is used in simulation</vt:lpstr>
      <vt:lpstr>Parameter classes </vt:lpstr>
      <vt:lpstr>Field Factory pattern</vt:lpstr>
      <vt:lpstr>FairMultiField Class</vt:lpstr>
    </vt:vector>
  </TitlesOfParts>
  <Company>GSI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Mohammad  Al-Turany</dc:creator>
  <cp:lastModifiedBy>Mohammad  Al-Turany</cp:lastModifiedBy>
  <cp:revision>15</cp:revision>
  <dcterms:created xsi:type="dcterms:W3CDTF">2013-12-08T18:33:52Z</dcterms:created>
  <dcterms:modified xsi:type="dcterms:W3CDTF">2014-01-20T13:21:56Z</dcterms:modified>
</cp:coreProperties>
</file>