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57" r:id="rId4"/>
    <p:sldId id="258" r:id="rId5"/>
    <p:sldId id="260" r:id="rId6"/>
    <p:sldId id="261" r:id="rId7"/>
    <p:sldId id="275" r:id="rId8"/>
    <p:sldId id="263" r:id="rId9"/>
    <p:sldId id="284" r:id="rId10"/>
    <p:sldId id="276" r:id="rId11"/>
    <p:sldId id="278" r:id="rId12"/>
    <p:sldId id="279" r:id="rId13"/>
    <p:sldId id="280" r:id="rId14"/>
    <p:sldId id="285" r:id="rId15"/>
    <p:sldId id="264" r:id="rId16"/>
    <p:sldId id="281" r:id="rId17"/>
    <p:sldId id="265" r:id="rId18"/>
    <p:sldId id="282" r:id="rId19"/>
    <p:sldId id="268" r:id="rId20"/>
    <p:sldId id="272" r:id="rId21"/>
    <p:sldId id="274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1B975-8C58-4D08-ADC2-071EE7261001}" type="datetimeFigureOut">
              <a:rPr lang="en-US" smtClean="0"/>
              <a:pPr/>
              <a:t>2015/08/27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10C4A-4F35-4B5D-8E25-76BE3C40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C2F9-11E8-45F4-AFD5-467161DC8600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60CC-B695-4BF5-A19C-E059694ACA1B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90C2-145C-44E2-B942-767891FB42E8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D3C2F9-11E8-45F4-AFD5-467161DC8600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85D3-EBDA-447C-B6B7-8251CAC7D9CA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8743C-08A5-41F0-9341-57664B9FCE17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1C8FA-BFE4-4206-AB89-35E09A0652F1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F523A-956E-49EB-95F5-E2F936EC7771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DDEBA-4FE8-49D2-B0CB-E881BB19CD9F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7B902-2164-43A0-A4E8-52F0099A2CBA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1B200E-1D60-4963-8D91-4DC57AFA482B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85D3-EBDA-447C-B6B7-8251CAC7D9CA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F4C4C2-B58F-43D4-82A7-93EE8F980C0C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160CC-B695-4BF5-A19C-E059694ACA1B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790C2-145C-44E2-B942-767891FB42E8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743C-08A5-41F0-9341-57664B9FCE17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8FA-BFE4-4206-AB89-35E09A0652F1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23A-956E-49EB-95F5-E2F936EC7771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DEBA-4FE8-49D2-B0CB-E881BB19CD9F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B902-2164-43A0-A4E8-52F0099A2CBA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200E-1D60-4963-8D91-4DC57AFA482B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C4C2-B58F-43D4-82A7-93EE8F980C0C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AB694-4EC5-4B20-BAED-F3F69AE8388A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BAB694-4EC5-4B20-BAED-F3F69AE8388A}" type="datetime1">
              <a:rPr lang="en-US" smtClean="0"/>
              <a:pPr/>
              <a:t>2015/08/27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CA5BEB-9FE7-4864-A357-A520541A2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Shell </a:t>
            </a:r>
            <a:r>
              <a:rPr lang="en-US" sz="4000" b="1" dirty="0" smtClean="0"/>
              <a:t>model calculation on even-even Germanium isotopes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315200" cy="2971800"/>
          </a:xfrm>
        </p:spPr>
        <p:txBody>
          <a:bodyPr>
            <a:noAutofit/>
          </a:bodyPr>
          <a:lstStyle/>
          <a:p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Presented by;</a:t>
            </a:r>
          </a:p>
          <a:p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Amin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Attarzaeh</a:t>
            </a:r>
            <a:endParaRPr lang="en-US" sz="2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PhD student of PNUM university </a:t>
            </a:r>
          </a:p>
          <a:p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Mashhad, Iran.</a:t>
            </a:r>
          </a:p>
          <a:p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August 2015</a:t>
            </a:r>
          </a:p>
          <a:p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Groningen , Netherlands</a:t>
            </a:r>
            <a:endParaRPr lang="en-US" sz="2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938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900" i="1" dirty="0" smtClean="0"/>
              <a:t>Calculation of energy levels </a:t>
            </a:r>
            <a:r>
              <a:rPr lang="en-US" sz="3900" dirty="0" smtClean="0"/>
              <a:t/>
            </a:r>
            <a:br>
              <a:rPr lang="en-US" sz="3900" dirty="0" smtClean="0"/>
            </a:b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0" y="2286000"/>
            <a:ext cx="8839200" cy="68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dirty="0" smtClean="0"/>
              <a:t>Comparison fitting curve of </a:t>
            </a:r>
            <a:r>
              <a:rPr lang="en-US" sz="2200" dirty="0" err="1" smtClean="0"/>
              <a:t>Oxbash</a:t>
            </a:r>
            <a:r>
              <a:rPr lang="en-US" sz="2200" dirty="0" smtClean="0"/>
              <a:t> result and Experimental data for </a:t>
            </a:r>
            <a:r>
              <a:rPr lang="en-US" sz="2200" dirty="0" smtClean="0">
                <a:solidFill>
                  <a:srgbClr val="FF0000"/>
                </a:solidFill>
              </a:rPr>
              <a:t>74 </a:t>
            </a:r>
            <a:r>
              <a:rPr lang="en-US" sz="2200" dirty="0" err="1" smtClean="0">
                <a:solidFill>
                  <a:srgbClr val="FF0000"/>
                </a:solidFill>
              </a:rPr>
              <a:t>Ge</a:t>
            </a:r>
            <a:endParaRPr lang="en-US" sz="2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0" y="4114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 level  (</a:t>
            </a:r>
            <a:r>
              <a:rPr lang="en-US" dirty="0" err="1" smtClean="0"/>
              <a:t>Mev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95600"/>
            <a:ext cx="5867400" cy="312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900" i="1" dirty="0" smtClean="0"/>
              <a:t>Calculation of energy levels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200" dirty="0" smtClean="0"/>
              <a:t>Energy levels of </a:t>
            </a:r>
            <a:r>
              <a:rPr lang="en-US" sz="2200" dirty="0" smtClean="0">
                <a:solidFill>
                  <a:srgbClr val="FF0000"/>
                </a:solidFill>
              </a:rPr>
              <a:t>76Ge</a:t>
            </a:r>
            <a:r>
              <a:rPr lang="en-US" sz="2200" dirty="0" smtClean="0"/>
              <a:t>, calculated by </a:t>
            </a:r>
            <a:r>
              <a:rPr lang="en-US" sz="2200" dirty="0" err="1" smtClean="0"/>
              <a:t>Oxbash</a:t>
            </a:r>
            <a:r>
              <a:rPr lang="en-US" sz="2200" dirty="0" smtClean="0"/>
              <a:t> and compared by experimental data.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43000" y="2971800"/>
          <a:ext cx="6857999" cy="3274060"/>
        </p:xfrm>
        <a:graphic>
          <a:graphicData uri="http://schemas.openxmlformats.org/drawingml/2006/table">
            <a:tbl>
              <a:tblPr/>
              <a:tblGrid>
                <a:gridCol w="1361222"/>
                <a:gridCol w="1361222"/>
                <a:gridCol w="1361222"/>
                <a:gridCol w="1361222"/>
                <a:gridCol w="1413111"/>
              </a:tblGrid>
              <a:tr h="327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#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J</a:t>
                      </a:r>
                      <a:r>
                        <a:rPr lang="en-US" sz="1800" b="1" baseline="30000">
                          <a:latin typeface="Calibri"/>
                          <a:ea typeface="Calibri"/>
                          <a:cs typeface="Arial"/>
                        </a:rPr>
                        <a:t>+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# Energy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Arial"/>
                        </a:rPr>
                        <a:t>OX </a:t>
                      </a: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MeV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1800" b="1" baseline="-25000" dirty="0" err="1">
                          <a:latin typeface="Calibri"/>
                          <a:ea typeface="Calibri"/>
                          <a:cs typeface="Arial"/>
                        </a:rPr>
                        <a:t>exp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MeV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0.400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0.562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1.151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1.108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1.755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1.911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1.896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2.203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2.120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1.915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2.197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2.204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2.460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2.591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2.623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2.897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900" i="1" dirty="0" smtClean="0"/>
              <a:t>Calculation of energy levels </a:t>
            </a:r>
            <a:r>
              <a:rPr lang="en-US" sz="3900" dirty="0" smtClean="0"/>
              <a:t/>
            </a:r>
            <a:br>
              <a:rPr lang="en-US" sz="3900" dirty="0" smtClean="0"/>
            </a:b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0" y="2286000"/>
            <a:ext cx="8839200" cy="68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dirty="0" smtClean="0"/>
              <a:t>Comparison fitting curve of </a:t>
            </a:r>
            <a:r>
              <a:rPr lang="en-US" sz="2200" dirty="0" err="1" smtClean="0"/>
              <a:t>Oxbash</a:t>
            </a:r>
            <a:r>
              <a:rPr lang="en-US" sz="2200" dirty="0" smtClean="0"/>
              <a:t> result and Experimental data for </a:t>
            </a:r>
            <a:r>
              <a:rPr lang="en-US" sz="2200" dirty="0" smtClean="0">
                <a:solidFill>
                  <a:srgbClr val="FF0000"/>
                </a:solidFill>
              </a:rPr>
              <a:t>76 </a:t>
            </a:r>
            <a:r>
              <a:rPr lang="en-US" sz="2200" dirty="0" err="1" smtClean="0">
                <a:solidFill>
                  <a:srgbClr val="FF0000"/>
                </a:solidFill>
              </a:rPr>
              <a:t>Ge</a:t>
            </a:r>
            <a:endParaRPr lang="en-US" sz="2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0" y="4114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 level  (</a:t>
            </a:r>
            <a:r>
              <a:rPr lang="en-US" dirty="0" err="1" smtClean="0"/>
              <a:t>Mev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743200"/>
            <a:ext cx="5867400" cy="3381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808038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JJ44pn model space and JJ44bpn interaction resource</a:t>
            </a:r>
            <a:endParaRPr lang="en-US" sz="2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406" y="2362200"/>
            <a:ext cx="873042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0"/>
            <a:ext cx="6781800" cy="533400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 Transition probability values, B(E2)</a:t>
            </a:r>
            <a:br>
              <a:rPr lang="en-US" sz="3200" i="1" dirty="0" smtClean="0"/>
            </a:br>
            <a:endParaRPr lang="en-US" sz="32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133600"/>
            <a:ext cx="628547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276600"/>
            <a:ext cx="633871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0560" y="4539520"/>
            <a:ext cx="3810000" cy="21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00200"/>
            <a:ext cx="6781800" cy="914400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 Deformation parameter, </a:t>
            </a:r>
            <a:r>
              <a:rPr lang="en-US" sz="3200" dirty="0" smtClean="0"/>
              <a:t>β2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endParaRPr lang="en-US" sz="32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971800"/>
            <a:ext cx="6460806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761999" y="2654510"/>
          <a:ext cx="7620000" cy="3657599"/>
        </p:xfrm>
        <a:graphic>
          <a:graphicData uri="http://schemas.openxmlformats.org/drawingml/2006/table">
            <a:tbl>
              <a:tblPr/>
              <a:tblGrid>
                <a:gridCol w="1270000"/>
                <a:gridCol w="1270000"/>
                <a:gridCol w="1270000"/>
                <a:gridCol w="1145865"/>
                <a:gridCol w="1503947"/>
                <a:gridCol w="1160188"/>
              </a:tblGrid>
              <a:tr h="9975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B(E2); 0</a:t>
                      </a:r>
                      <a:r>
                        <a:rPr lang="en-US" sz="1400" b="1" baseline="-25000" dirty="0">
                          <a:latin typeface="+mj-lt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400" b="1" baseline="30000" dirty="0">
                          <a:latin typeface="+mj-lt"/>
                          <a:ea typeface="Calibri"/>
                          <a:cs typeface="Arial"/>
                        </a:rPr>
                        <a:t>+ 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     2</a:t>
                      </a:r>
                      <a:r>
                        <a:rPr lang="en-US" sz="1400" b="1" baseline="-25000" dirty="0">
                          <a:latin typeface="+mj-lt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400" b="1" baseline="30000" dirty="0">
                          <a:latin typeface="+mj-lt"/>
                          <a:ea typeface="Calibri"/>
                          <a:cs typeface="Arial"/>
                        </a:rPr>
                        <a:t>+</a:t>
                      </a:r>
                      <a:endParaRPr lang="en-US" sz="1400" b="1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latin typeface="+mj-lt"/>
                          <a:ea typeface="Calibri"/>
                          <a:cs typeface="Arial"/>
                        </a:rPr>
                        <a:t>β</a:t>
                      </a:r>
                      <a:r>
                        <a:rPr lang="en-US" sz="1400" b="1" baseline="-25000" dirty="0" smtClean="0">
                          <a:latin typeface="+mj-lt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400" b="1" baseline="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latin typeface="+mj-lt"/>
                          <a:ea typeface="Calibri"/>
                          <a:cs typeface="Arial"/>
                        </a:rPr>
                        <a:t>Deformation  Parameter</a:t>
                      </a:r>
                      <a:endParaRPr lang="en-US" sz="1400" b="1" baseline="-25000" dirty="0" smtClean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latin typeface="+mj-lt"/>
                          <a:ea typeface="Calibri"/>
                          <a:cs typeface="Arial"/>
                        </a:rPr>
                        <a:t>β</a:t>
                      </a:r>
                      <a:r>
                        <a:rPr lang="en-US" sz="1400" b="1" baseline="-25000" dirty="0" smtClean="0">
                          <a:latin typeface="+mj-lt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400" b="1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(EXP)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Model space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interaction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j-lt"/>
                          <a:ea typeface="Calibri"/>
                          <a:cs typeface="Arial"/>
                        </a:rPr>
                        <a:t>70Ge</a:t>
                      </a:r>
                      <a:endParaRPr lang="en-US" sz="1400" b="1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0.1702 E +3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0.22060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Calibri"/>
                          <a:cs typeface="Arial"/>
                        </a:rPr>
                        <a:t>0.22640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SLG (</a:t>
                      </a:r>
                      <a:r>
                        <a:rPr lang="en-US" sz="1400" b="1" dirty="0" err="1">
                          <a:latin typeface="+mj-lt"/>
                          <a:ea typeface="Calibri"/>
                          <a:cs typeface="Arial"/>
                        </a:rPr>
                        <a:t>Oxbash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)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SLGM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Calibri"/>
                          <a:cs typeface="Arial"/>
                        </a:rPr>
                        <a:t>72Ge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0.2307 E +3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0.25014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Calibri"/>
                          <a:cs typeface="Arial"/>
                        </a:rPr>
                        <a:t>0.24020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Calibri"/>
                          <a:cs typeface="Arial"/>
                        </a:rPr>
                        <a:t>SLG (Oxbash) 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SLGM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Calibri"/>
                          <a:cs typeface="Arial"/>
                        </a:rPr>
                        <a:t>74Ge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0.3020 E +3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0.28330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0.28570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Calibri"/>
                          <a:cs typeface="Arial"/>
                        </a:rPr>
                        <a:t>jj44pn ( Nushellx)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jj44bpn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Calibri"/>
                          <a:cs typeface="Arial"/>
                        </a:rPr>
                        <a:t>76Ge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Calibri"/>
                          <a:cs typeface="Arial"/>
                        </a:rPr>
                        <a:t>0.2617 E +3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Calibri"/>
                          <a:cs typeface="Arial"/>
                        </a:rPr>
                        <a:t>0.25910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0.26500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jj44pn (</a:t>
                      </a:r>
                      <a:r>
                        <a:rPr lang="en-US" sz="1400" b="1" dirty="0" err="1">
                          <a:latin typeface="+mj-lt"/>
                          <a:ea typeface="Calibri"/>
                          <a:cs typeface="Arial"/>
                        </a:rPr>
                        <a:t>Nushellx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) 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jj44bpn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Transition probability and Deformation parameter of 70-76 </a:t>
            </a:r>
            <a:r>
              <a:rPr lang="en-US" sz="2800" dirty="0" err="1" smtClean="0"/>
              <a:t>Ge</a:t>
            </a:r>
            <a:r>
              <a:rPr lang="en-US" sz="2800" dirty="0" smtClean="0"/>
              <a:t> isotopes</a:t>
            </a:r>
            <a:endParaRPr lang="en-US" sz="2800" dirty="0"/>
          </a:p>
        </p:txBody>
      </p:sp>
      <p:sp>
        <p:nvSpPr>
          <p:cNvPr id="9217" name="AutoShape 1"/>
          <p:cNvSpPr>
            <a:spLocks noChangeShapeType="1"/>
          </p:cNvSpPr>
          <p:nvPr/>
        </p:nvSpPr>
        <p:spPr bwMode="auto">
          <a:xfrm>
            <a:off x="501650" y="88900"/>
            <a:ext cx="1809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43200" y="303176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 excited energy ,Transition probability and Deformation parameter of 70-76 </a:t>
            </a:r>
            <a:r>
              <a:rPr lang="en-US" sz="2800" dirty="0" err="1" smtClean="0"/>
              <a:t>Ge</a:t>
            </a:r>
            <a:r>
              <a:rPr lang="en-US" sz="2800" dirty="0" smtClean="0"/>
              <a:t> isotopes</a:t>
            </a:r>
            <a:endParaRPr lang="en-US" sz="2800" dirty="0"/>
          </a:p>
        </p:txBody>
      </p:sp>
      <p:sp>
        <p:nvSpPr>
          <p:cNvPr id="9217" name="AutoShape 1"/>
          <p:cNvSpPr>
            <a:spLocks noChangeShapeType="1"/>
          </p:cNvSpPr>
          <p:nvPr/>
        </p:nvSpPr>
        <p:spPr bwMode="auto">
          <a:xfrm>
            <a:off x="501650" y="88900"/>
            <a:ext cx="1809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90600" y="2743200"/>
          <a:ext cx="7010400" cy="3733799"/>
        </p:xfrm>
        <a:graphic>
          <a:graphicData uri="http://schemas.openxmlformats.org/drawingml/2006/table">
            <a:tbl>
              <a:tblPr/>
              <a:tblGrid>
                <a:gridCol w="833068"/>
                <a:gridCol w="1666135"/>
                <a:gridCol w="1854626"/>
                <a:gridCol w="1254492"/>
                <a:gridCol w="1402079"/>
              </a:tblGrid>
              <a:tr h="946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First excited energy MeV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B(E2); 0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800" b="1" baseline="30000" dirty="0">
                          <a:latin typeface="Calibri"/>
                          <a:ea typeface="Calibri"/>
                          <a:cs typeface="Arial"/>
                        </a:rPr>
                        <a:t>+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     2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800" b="1" baseline="30000" dirty="0">
                          <a:latin typeface="Calibri"/>
                          <a:ea typeface="Calibri"/>
                          <a:cs typeface="Arial"/>
                        </a:rPr>
                        <a:t>+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Calibri"/>
                          <a:ea typeface="Calibri"/>
                          <a:cs typeface="Arial"/>
                        </a:rPr>
                        <a:t>β</a:t>
                      </a:r>
                      <a:r>
                        <a:rPr lang="en-US" sz="1800" b="1" baseline="-25000" dirty="0" smtClean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latin typeface="Calibri"/>
                          <a:ea typeface="Calibri"/>
                          <a:cs typeface="Arial"/>
                        </a:rPr>
                        <a:t>β</a:t>
                      </a:r>
                      <a:r>
                        <a:rPr lang="en-US" sz="1800" b="1" baseline="-25000" dirty="0" smtClean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(EXP)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8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70Ge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1.039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alibri"/>
                          <a:ea typeface="Calibri"/>
                          <a:cs typeface="Arial"/>
                        </a:rPr>
                        <a:t>0.1702 E 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0.22060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0.22640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8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72Ge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834.011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0.2307 E 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alibri"/>
                          <a:ea typeface="Calibri"/>
                          <a:cs typeface="Arial"/>
                        </a:rPr>
                        <a:t>0.25014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0.24020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8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74Ge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0.595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0.3020 E 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0.28330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0.28570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8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76Ge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0.562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0.2617 E 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Calibri"/>
                          <a:ea typeface="Calibri"/>
                          <a:cs typeface="Arial"/>
                        </a:rPr>
                        <a:t>0.25910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alibri"/>
                          <a:ea typeface="Calibri"/>
                          <a:cs typeface="Arial"/>
                        </a:rPr>
                        <a:t>0.26500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129" name="AutoShape 1"/>
          <p:cNvSpPr>
            <a:spLocks noChangeShapeType="1"/>
          </p:cNvSpPr>
          <p:nvPr/>
        </p:nvSpPr>
        <p:spPr bwMode="auto">
          <a:xfrm>
            <a:off x="501650" y="88900"/>
            <a:ext cx="1809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12040" y="300178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219200"/>
            <a:ext cx="4953000" cy="457200"/>
          </a:xfrm>
        </p:spPr>
        <p:txBody>
          <a:bodyPr>
            <a:noAutofit/>
          </a:bodyPr>
          <a:lstStyle/>
          <a:p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Shell model levels</a:t>
            </a:r>
            <a:br>
              <a:rPr lang="en-US" sz="2000" i="1" dirty="0" smtClean="0"/>
            </a:b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</p:spPr>
      </p:pic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1524000" y="1752600"/>
          <a:ext cx="5562600" cy="4953000"/>
        </p:xfrm>
        <a:graphic>
          <a:graphicData uri="http://schemas.openxmlformats.org/presentationml/2006/ole">
            <p:oleObj spid="_x0000_s7169" name="Acrobat Document" r:id="rId4" imgW="4152853" imgH="4238581" progId="AcroExch.Document.11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447800"/>
            <a:ext cx="57150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Results and Landscape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10600" cy="4724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dirty="0" smtClean="0"/>
              <a:t>The out put of OXBASH calculation of energy levels for </a:t>
            </a:r>
            <a:r>
              <a:rPr lang="en-US" sz="2000" dirty="0" smtClean="0"/>
              <a:t>70-72Ge </a:t>
            </a:r>
            <a:r>
              <a:rPr lang="en-US" sz="2000" dirty="0" smtClean="0"/>
              <a:t>isotopes has good agreement with empirical data with SLG </a:t>
            </a:r>
            <a:r>
              <a:rPr lang="en-US" sz="2000" dirty="0" smtClean="0"/>
              <a:t>model space </a:t>
            </a:r>
            <a:r>
              <a:rPr lang="en-US" sz="2000" dirty="0" smtClean="0"/>
              <a:t>and SLGM interaction.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To evaluate of B(E2), for 74Ge and 76Ge ,</a:t>
            </a:r>
            <a:r>
              <a:rPr lang="en-US" sz="2000" dirty="0" smtClean="0">
                <a:solidFill>
                  <a:srgbClr val="FF0000"/>
                </a:solidFill>
              </a:rPr>
              <a:t> jj44pn </a:t>
            </a:r>
            <a:r>
              <a:rPr lang="en-US" sz="2000" dirty="0" smtClean="0"/>
              <a:t>model space and </a:t>
            </a:r>
            <a:r>
              <a:rPr lang="en-US" sz="2000" dirty="0" smtClean="0">
                <a:solidFill>
                  <a:srgbClr val="FF0000"/>
                </a:solidFill>
              </a:rPr>
              <a:t>jj44bpn</a:t>
            </a:r>
            <a:r>
              <a:rPr lang="en-US" sz="2000" dirty="0" smtClean="0"/>
              <a:t> interaction were used to earn the best fitting with experimental data.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The “magic numbers” and their values are not preserved; they evolve for unstable nuclei due to nuclear structure effects. Therefore, nuclear properties of the first excited 2</a:t>
            </a:r>
            <a:r>
              <a:rPr lang="en-US" sz="1100" dirty="0" smtClean="0"/>
              <a:t>1</a:t>
            </a:r>
            <a:r>
              <a:rPr lang="en-US" sz="2000" dirty="0" smtClean="0"/>
              <a:t>+ states in even-even nuclei provide important information on evolution of nuclear properties and shell model studies.</a:t>
            </a:r>
          </a:p>
          <a:p>
            <a:endParaRPr lang="en-US" sz="2000" dirty="0" smtClean="0"/>
          </a:p>
          <a:p>
            <a:pPr algn="just"/>
            <a:r>
              <a:rPr lang="en-US" sz="2000" dirty="0" smtClean="0"/>
              <a:t>Another important application of B(E2) evaluated data is for nuclear reaction model calculations. The precise values of </a:t>
            </a:r>
            <a:r>
              <a:rPr lang="en-US" sz="2000" dirty="0" err="1" smtClean="0"/>
              <a:t>quadrupole</a:t>
            </a:r>
            <a:r>
              <a:rPr lang="en-US" sz="2000" dirty="0" smtClean="0"/>
              <a:t> deformation parameters are absolutely essential for the Reference Input Parameter Library (RIPL) ,and nuclear reaction model codes such as EMPIRE and TALYS . These codes are extensively used for ENDF evaluations ,and the ENDF library provides evaluated neutron cross sections for frequently-used nuclear science and technology codes </a:t>
            </a:r>
            <a:r>
              <a:rPr lang="en-US" sz="2000" dirty="0" smtClean="0">
                <a:solidFill>
                  <a:srgbClr val="FF0000"/>
                </a:solidFill>
              </a:rPr>
              <a:t>GEANT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MCNP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106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Theory of applied nuclear model.</a:t>
            </a:r>
          </a:p>
          <a:p>
            <a:r>
              <a:rPr lang="en-US" dirty="0" smtClean="0"/>
              <a:t>Calculation of energy levels. </a:t>
            </a:r>
          </a:p>
          <a:p>
            <a:r>
              <a:rPr lang="en-US" dirty="0" smtClean="0"/>
              <a:t>Transition probability values, B(E2).</a:t>
            </a:r>
          </a:p>
          <a:p>
            <a:r>
              <a:rPr lang="en-US" dirty="0" err="1" smtClean="0"/>
              <a:t>Quadrupole</a:t>
            </a:r>
            <a:r>
              <a:rPr lang="en-US" dirty="0" smtClean="0"/>
              <a:t> deformation parameter calculation.</a:t>
            </a:r>
          </a:p>
          <a:p>
            <a:r>
              <a:rPr lang="en-US" dirty="0" smtClean="0"/>
              <a:t>Landscape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938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We wish to thank Professor B. Alex Brown from the Department of Physics and Astronomy and National Superconducting Cyclotron Laboratory, Michigan State University for providing us the OXBASH code.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</p:spPr>
      </p:pic>
      <p:pic>
        <p:nvPicPr>
          <p:cNvPr id="49154" name="Picture 2" descr="C:\Users\acer\Desktop\9580253339_h7kUPwOQ_IMG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752600"/>
            <a:ext cx="7162800" cy="391926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667000" y="5867400"/>
            <a:ext cx="618951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 for your attention </a:t>
            </a:r>
            <a:endParaRPr lang="en-US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71600"/>
            <a:ext cx="6781800" cy="76200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en-US" sz="3900" i="1" dirty="0" smtClean="0"/>
              <a:t>Theory of applied nuclear model</a:t>
            </a:r>
            <a:r>
              <a:rPr lang="en-US" sz="3900" dirty="0" smtClean="0"/>
              <a:t/>
            </a:r>
            <a:br>
              <a:rPr lang="en-US" sz="3900" dirty="0" smtClean="0"/>
            </a:b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610600" cy="4343400"/>
          </a:xfrm>
        </p:spPr>
        <p:txBody>
          <a:bodyPr>
            <a:normAutofit/>
          </a:bodyPr>
          <a:lstStyle/>
          <a:p>
            <a:pPr algn="just"/>
            <a:r>
              <a:rPr lang="en-US" sz="2500" dirty="0" smtClean="0">
                <a:solidFill>
                  <a:srgbClr val="FF0000"/>
                </a:solidFill>
              </a:rPr>
              <a:t>shell-model</a:t>
            </a:r>
            <a:r>
              <a:rPr lang="en-US" sz="2500" dirty="0" smtClean="0"/>
              <a:t> is one of the</a:t>
            </a:r>
            <a:r>
              <a:rPr lang="fa-IR" sz="2500" dirty="0" smtClean="0"/>
              <a:t> </a:t>
            </a:r>
            <a:r>
              <a:rPr lang="en-US" sz="2500" dirty="0" smtClean="0"/>
              <a:t>most prominent and successful nuclear model which can be compared with the electron shell model for atoms.</a:t>
            </a:r>
          </a:p>
          <a:p>
            <a:pPr algn="just"/>
            <a:r>
              <a:rPr lang="en-US" sz="2500" dirty="0"/>
              <a:t>magic numbers </a:t>
            </a:r>
            <a:r>
              <a:rPr lang="en-US" sz="2500" dirty="0" smtClean="0"/>
              <a:t>2,8,20,40,50,82 and 126 play </a:t>
            </a:r>
            <a:r>
              <a:rPr lang="en-US" sz="2500" dirty="0"/>
              <a:t>important roles in determining nuclear </a:t>
            </a:r>
            <a:r>
              <a:rPr lang="en-US" sz="2500" dirty="0" smtClean="0"/>
              <a:t>properties.</a:t>
            </a:r>
          </a:p>
          <a:p>
            <a:pPr algn="just"/>
            <a:r>
              <a:rPr lang="en-US" sz="2500" dirty="0"/>
              <a:t>Existence of spatial levels is determined by Pauli </a:t>
            </a:r>
            <a:r>
              <a:rPr lang="en-US" sz="2500" dirty="0" smtClean="0"/>
              <a:t>Exclusion Principle.</a:t>
            </a:r>
          </a:p>
          <a:p>
            <a:pPr algn="just"/>
            <a:r>
              <a:rPr lang="en-US" sz="2500" dirty="0"/>
              <a:t>By knowing nuclear potentials for all nucleons in </a:t>
            </a:r>
            <a:r>
              <a:rPr lang="en-US" sz="2500" dirty="0" smtClean="0"/>
              <a:t>a nucleus </a:t>
            </a:r>
            <a:r>
              <a:rPr lang="en-US" sz="2500" dirty="0"/>
              <a:t>one can calculate energy levels</a:t>
            </a:r>
            <a:r>
              <a:rPr lang="en-US" sz="2500" dirty="0" smtClean="0"/>
              <a:t>.</a:t>
            </a:r>
          </a:p>
          <a:p>
            <a:pPr algn="just"/>
            <a:endParaRPr lang="en-US" sz="2500" dirty="0" smtClean="0"/>
          </a:p>
          <a:p>
            <a:pPr algn="just"/>
            <a:endParaRPr lang="en-US" sz="2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900" i="1" dirty="0" smtClean="0"/>
              <a:t>Calculation of energy levels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200" dirty="0" smtClean="0"/>
              <a:t>Energy levels of </a:t>
            </a:r>
            <a:r>
              <a:rPr lang="en-US" sz="2200" dirty="0" smtClean="0">
                <a:solidFill>
                  <a:srgbClr val="FF0000"/>
                </a:solidFill>
              </a:rPr>
              <a:t>70Ge</a:t>
            </a:r>
            <a:r>
              <a:rPr lang="en-US" sz="2200" dirty="0" smtClean="0"/>
              <a:t>, calculated by </a:t>
            </a:r>
            <a:r>
              <a:rPr lang="en-US" sz="2200" dirty="0" err="1" smtClean="0"/>
              <a:t>Oxbash</a:t>
            </a:r>
            <a:r>
              <a:rPr lang="en-US" sz="2200" dirty="0" smtClean="0"/>
              <a:t> and compared by experimental data.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2" y="3047997"/>
          <a:ext cx="6857999" cy="2971800"/>
        </p:xfrm>
        <a:graphic>
          <a:graphicData uri="http://schemas.openxmlformats.org/drawingml/2006/table">
            <a:tbl>
              <a:tblPr/>
              <a:tblGrid>
                <a:gridCol w="1361222"/>
                <a:gridCol w="1361222"/>
                <a:gridCol w="1361222"/>
                <a:gridCol w="1361222"/>
                <a:gridCol w="1413111"/>
              </a:tblGrid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#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J</a:t>
                      </a:r>
                      <a:r>
                        <a:rPr lang="en-US" sz="1800" b="1" baseline="30000">
                          <a:latin typeface="Calibri"/>
                          <a:ea typeface="Calibri"/>
                          <a:cs typeface="Arial"/>
                        </a:rPr>
                        <a:t>+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# Energy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Arial"/>
                        </a:rPr>
                        <a:t>OX </a:t>
                      </a: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MeV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1800" b="1" baseline="-25000" dirty="0" err="1">
                          <a:latin typeface="Calibri"/>
                          <a:ea typeface="Calibri"/>
                          <a:cs typeface="Arial"/>
                        </a:rPr>
                        <a:t>exp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MeV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0.917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1.039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1.690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1.707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1.953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2.153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2.459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2.451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2.510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2.306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2.831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2.534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3.162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3.194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3.177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2.944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900" i="1" dirty="0" smtClean="0"/>
              <a:t>Calculation of energy levels </a:t>
            </a:r>
            <a:r>
              <a:rPr lang="en-US" sz="3900" dirty="0" smtClean="0"/>
              <a:t/>
            </a:r>
            <a:br>
              <a:rPr lang="en-US" sz="3900" dirty="0" smtClean="0"/>
            </a:b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077200" cy="45719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2200" dirty="0" smtClean="0"/>
              <a:t>Comparison fitting curve of </a:t>
            </a:r>
            <a:r>
              <a:rPr lang="en-US" sz="2200" dirty="0" err="1" smtClean="0"/>
              <a:t>Oxbash</a:t>
            </a:r>
            <a:r>
              <a:rPr lang="en-US" sz="2200" dirty="0" smtClean="0"/>
              <a:t> result and Experimental data for </a:t>
            </a:r>
            <a:r>
              <a:rPr lang="en-US" sz="2200" dirty="0" smtClean="0">
                <a:solidFill>
                  <a:srgbClr val="FF0000"/>
                </a:solidFill>
              </a:rPr>
              <a:t>70Ge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124200"/>
            <a:ext cx="643211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900" i="1" dirty="0" smtClean="0"/>
              <a:t>Calculation of energy levels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200" dirty="0" smtClean="0"/>
              <a:t>Energy levels of </a:t>
            </a:r>
            <a:r>
              <a:rPr lang="en-US" sz="2200" dirty="0" smtClean="0">
                <a:solidFill>
                  <a:srgbClr val="FF0000"/>
                </a:solidFill>
              </a:rPr>
              <a:t>72Ge</a:t>
            </a:r>
            <a:r>
              <a:rPr lang="en-US" sz="2200" dirty="0" smtClean="0"/>
              <a:t>, calculated by </a:t>
            </a:r>
            <a:r>
              <a:rPr lang="en-US" sz="2200" dirty="0" err="1" smtClean="0"/>
              <a:t>Oxbash</a:t>
            </a:r>
            <a:r>
              <a:rPr lang="en-US" sz="2200" dirty="0" smtClean="0"/>
              <a:t> and compared by experimental data.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43001" y="2971800"/>
          <a:ext cx="7086599" cy="3154680"/>
        </p:xfrm>
        <a:graphic>
          <a:graphicData uri="http://schemas.openxmlformats.org/drawingml/2006/table">
            <a:tbl>
              <a:tblPr/>
              <a:tblGrid>
                <a:gridCol w="1406596"/>
                <a:gridCol w="1406596"/>
                <a:gridCol w="1406596"/>
                <a:gridCol w="1406596"/>
                <a:gridCol w="1460215"/>
              </a:tblGrid>
              <a:tr h="281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#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J</a:t>
                      </a:r>
                      <a:r>
                        <a:rPr lang="en-US" sz="1800" b="1" baseline="30000">
                          <a:latin typeface="Calibri"/>
                          <a:ea typeface="Calibri"/>
                          <a:cs typeface="Arial"/>
                        </a:rPr>
                        <a:t>+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# Energy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Arial"/>
                        </a:rPr>
                        <a:t>OX </a:t>
                      </a: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MeV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1800" b="1" baseline="-25000" dirty="0" err="1">
                          <a:latin typeface="Calibri"/>
                          <a:ea typeface="Calibri"/>
                          <a:cs typeface="Arial"/>
                        </a:rPr>
                        <a:t>exp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MeV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0.875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0.834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2.227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2.049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2.348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2.029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3.070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3.034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3.443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3.378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3.841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3.840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3.886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3.872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4.656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4.705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900" i="1" dirty="0" smtClean="0"/>
              <a:t>Calculation of energy levels </a:t>
            </a:r>
            <a:r>
              <a:rPr lang="en-US" sz="3900" dirty="0" smtClean="0"/>
              <a:t/>
            </a:r>
            <a:br>
              <a:rPr lang="en-US" sz="3900" dirty="0" smtClean="0"/>
            </a:b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0" y="2286000"/>
            <a:ext cx="8839200" cy="68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dirty="0" smtClean="0"/>
              <a:t>Comparison fitting curve of </a:t>
            </a:r>
            <a:r>
              <a:rPr lang="en-US" sz="2200" dirty="0" err="1" smtClean="0"/>
              <a:t>Oxbash</a:t>
            </a:r>
            <a:r>
              <a:rPr lang="en-US" sz="2200" dirty="0" smtClean="0"/>
              <a:t> result and Experimental data for </a:t>
            </a:r>
            <a:r>
              <a:rPr lang="en-US" sz="2200" dirty="0" smtClean="0">
                <a:solidFill>
                  <a:srgbClr val="FF0000"/>
                </a:solidFill>
              </a:rPr>
              <a:t>72 </a:t>
            </a:r>
            <a:r>
              <a:rPr lang="en-US" sz="2200" dirty="0" err="1" smtClean="0">
                <a:solidFill>
                  <a:srgbClr val="FF0000"/>
                </a:solidFill>
              </a:rPr>
              <a:t>Ge</a:t>
            </a:r>
            <a:endParaRPr lang="en-US" sz="2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0" y="4114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 level  (</a:t>
            </a:r>
            <a:r>
              <a:rPr lang="en-US" dirty="0" err="1" smtClean="0"/>
              <a:t>Mev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770356"/>
            <a:ext cx="5791200" cy="332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410200" y="4419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b="1" dirty="0" smtClean="0"/>
              <a:t> : Experiment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r>
              <a:rPr lang="en-US" b="1" dirty="0" smtClean="0"/>
              <a:t> : </a:t>
            </a:r>
            <a:r>
              <a:rPr lang="en-US" b="1" dirty="0" err="1" smtClean="0"/>
              <a:t>Oxbash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60290"/>
            <a:ext cx="7620000" cy="8382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SLG model space and SLGM interaction resource </a:t>
            </a:r>
            <a:endParaRPr lang="en-US" sz="2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34052"/>
            <a:ext cx="8305799" cy="444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900" i="1" dirty="0" smtClean="0"/>
              <a:t>Calculation of energy levels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200" dirty="0" smtClean="0"/>
              <a:t>Energy levels of </a:t>
            </a:r>
            <a:r>
              <a:rPr lang="en-US" sz="2200" dirty="0" smtClean="0">
                <a:solidFill>
                  <a:srgbClr val="FF0000"/>
                </a:solidFill>
              </a:rPr>
              <a:t>74Ge</a:t>
            </a:r>
            <a:r>
              <a:rPr lang="en-US" sz="2200" dirty="0" smtClean="0"/>
              <a:t>, calculated by </a:t>
            </a:r>
            <a:r>
              <a:rPr lang="en-US" sz="2200" dirty="0" err="1" smtClean="0"/>
              <a:t>Oxbash</a:t>
            </a:r>
            <a:r>
              <a:rPr lang="en-US" sz="2200" dirty="0" smtClean="0"/>
              <a:t> and compared by experimental data.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5BEB-9FE7-4864-A357-A520541A2FF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2" descr="C:\Users\acer\Desktop\headerEUNPC-825x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399" y="3124200"/>
          <a:ext cx="7086600" cy="3048000"/>
        </p:xfrm>
        <a:graphic>
          <a:graphicData uri="http://schemas.openxmlformats.org/drawingml/2006/table">
            <a:tbl>
              <a:tblPr/>
              <a:tblGrid>
                <a:gridCol w="1406596"/>
                <a:gridCol w="1406596"/>
                <a:gridCol w="1406596"/>
                <a:gridCol w="1406596"/>
                <a:gridCol w="1460216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#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J</a:t>
                      </a:r>
                      <a:r>
                        <a:rPr lang="en-US" sz="1800" b="1" baseline="30000">
                          <a:latin typeface="Calibri"/>
                          <a:ea typeface="Calibri"/>
                          <a:cs typeface="Arial"/>
                        </a:rPr>
                        <a:t>+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# Energy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Arial"/>
                        </a:rPr>
                        <a:t>OX </a:t>
                      </a: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MeV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1800" b="1" baseline="-25000" dirty="0" err="1">
                          <a:latin typeface="Calibri"/>
                          <a:ea typeface="Calibri"/>
                          <a:cs typeface="Arial"/>
                        </a:rPr>
                        <a:t>exp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Arial"/>
                        </a:rPr>
                        <a:t>MeV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0.393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0.595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1.033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1.204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1.493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1.482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2.042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1.197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2.167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2.227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Arial"/>
                        </a:rPr>
                        <a:t>2.409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2.696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761</TotalTime>
  <Words>819</Words>
  <Application>Microsoft Office PowerPoint</Application>
  <PresentationFormat>On-screen Show (4:3)</PresentationFormat>
  <Paragraphs>317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Concourse</vt:lpstr>
      <vt:lpstr>Acrobat Document</vt:lpstr>
      <vt:lpstr> Shell model calculation on even-even Germanium isotopes </vt:lpstr>
      <vt:lpstr>Slide 2</vt:lpstr>
      <vt:lpstr> Theory of applied nuclear model </vt:lpstr>
      <vt:lpstr> Calculation of energy levels  </vt:lpstr>
      <vt:lpstr> Calculation of energy levels  </vt:lpstr>
      <vt:lpstr> Calculation of energy levels  </vt:lpstr>
      <vt:lpstr> Calculation of energy levels  </vt:lpstr>
      <vt:lpstr>SLG model space and SLGM interaction resource </vt:lpstr>
      <vt:lpstr> Calculation of energy levels  </vt:lpstr>
      <vt:lpstr> Calculation of energy levels  </vt:lpstr>
      <vt:lpstr> Calculation of energy levels  </vt:lpstr>
      <vt:lpstr> Calculation of energy levels  </vt:lpstr>
      <vt:lpstr>JJ44pn model space and JJ44bpn interaction resource</vt:lpstr>
      <vt:lpstr>  Transition probability values, B(E2) </vt:lpstr>
      <vt:lpstr>  Deformation parameter, β2 </vt:lpstr>
      <vt:lpstr>Transition probability and Deformation parameter of 70-76 Ge isotopes</vt:lpstr>
      <vt:lpstr>First excited energy ,Transition probability and Deformation parameter of 70-76 Ge isotopes</vt:lpstr>
      <vt:lpstr> Shell model levels </vt:lpstr>
      <vt:lpstr>Results and Landscape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level measurement of  Ar36 and Ar37 , by shell model code Oxbash and fitting the result with empirical data</dc:title>
  <dc:creator>acer</dc:creator>
  <cp:lastModifiedBy>acer</cp:lastModifiedBy>
  <cp:revision>89</cp:revision>
  <dcterms:created xsi:type="dcterms:W3CDTF">2015-06-23T20:49:30Z</dcterms:created>
  <dcterms:modified xsi:type="dcterms:W3CDTF">2015-08-26T21:23:55Z</dcterms:modified>
</cp:coreProperties>
</file>