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7" r:id="rId3"/>
    <p:sldId id="306" r:id="rId4"/>
    <p:sldId id="290" r:id="rId5"/>
    <p:sldId id="291" r:id="rId6"/>
    <p:sldId id="317" r:id="rId7"/>
    <p:sldId id="298" r:id="rId8"/>
    <p:sldId id="316" r:id="rId9"/>
    <p:sldId id="287" r:id="rId10"/>
    <p:sldId id="318" r:id="rId11"/>
    <p:sldId id="315" r:id="rId12"/>
    <p:sldId id="320" r:id="rId13"/>
    <p:sldId id="321" r:id="rId14"/>
    <p:sldId id="322" r:id="rId15"/>
    <p:sldId id="323" r:id="rId16"/>
    <p:sldId id="32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32C4211-F65B-2C4B-88C4-A2BA63B2C2AB}">
          <p14:sldIdLst>
            <p14:sldId id="256"/>
            <p14:sldId id="307"/>
            <p14:sldId id="306"/>
            <p14:sldId id="290"/>
            <p14:sldId id="291"/>
            <p14:sldId id="317"/>
            <p14:sldId id="298"/>
            <p14:sldId id="316"/>
            <p14:sldId id="287"/>
            <p14:sldId id="318"/>
            <p14:sldId id="315"/>
            <p14:sldId id="320"/>
            <p14:sldId id="321"/>
            <p14:sldId id="322"/>
            <p14:sldId id="323"/>
            <p14:sldId id="32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9490" autoAdjust="0"/>
  </p:normalViewPr>
  <p:slideViewPr>
    <p:cSldViewPr snapToGrid="0" snapToObjects="1">
      <p:cViewPr>
        <p:scale>
          <a:sx n="100" d="100"/>
          <a:sy n="100" d="100"/>
        </p:scale>
        <p:origin x="-21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4" Type="http://schemas.openxmlformats.org/officeDocument/2006/relationships/image" Target="../media/image31.wmf"/><Relationship Id="rId1" Type="http://schemas.openxmlformats.org/officeDocument/2006/relationships/image" Target="../media/image28.wmf"/><Relationship Id="rId2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Relationship Id="rId2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Relationship Id="rId2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1" Type="http://schemas.openxmlformats.org/officeDocument/2006/relationships/image" Target="../media/image42.emf"/><Relationship Id="rId2" Type="http://schemas.openxmlformats.org/officeDocument/2006/relationships/image" Target="../media/image4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52.emf"/><Relationship Id="rId5" Type="http://schemas.openxmlformats.org/officeDocument/2006/relationships/image" Target="../media/image53.emf"/><Relationship Id="rId1" Type="http://schemas.openxmlformats.org/officeDocument/2006/relationships/image" Target="../media/image50.emf"/><Relationship Id="rId2" Type="http://schemas.openxmlformats.org/officeDocument/2006/relationships/image" Target="../media/image5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70DD7-0069-364C-A083-8B905159E445}" type="datetimeFigureOut">
              <a:rPr lang="en-US" smtClean="0"/>
              <a:t>8/31/15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4D809-AAA3-0B4F-90AB-13250DBA3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989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496B8-5A51-5A47-85FD-0F5B9C3DC3C4}" type="datetimeFigureOut">
              <a:rPr lang="en-US" smtClean="0"/>
              <a:t>8/31/15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80FB4-6212-FB43-AF60-BDE7046FC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909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6680CAE-AE49-774B-B99A-D920E9F492F0}" type="slidenum">
              <a:rPr lang="en-US" sz="1200">
                <a:solidFill>
                  <a:srgbClr val="000000"/>
                </a:solidFill>
                <a:latin typeface="Calibri" charset="0"/>
                <a:cs typeface="DejaVu Sans" charset="0"/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  <a:latin typeface="Calibri" charset="0"/>
              <a:cs typeface="DejaVu Sans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414" y="8685894"/>
            <a:ext cx="2940844" cy="42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98" tIns="46652" rIns="89898" bIns="46652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DB60BA1-4A73-0D4E-AED6-C54FB56BCCE4}" type="slidenum">
              <a:rPr lang="en-US" sz="1200">
                <a:solidFill>
                  <a:srgbClr val="000000"/>
                </a:solidFill>
                <a:latin typeface="Calibri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en-US" sz="1200">
              <a:solidFill>
                <a:srgbClr val="000000"/>
              </a:solidFill>
              <a:latin typeface="Calibri" charset="0"/>
              <a:cs typeface="DejaVu Sans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414" y="8685894"/>
            <a:ext cx="2942333" cy="42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98" tIns="46652" rIns="89898" bIns="46652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FD37463-EB85-BA43-A7CB-810EA3603AF7}" type="slidenum">
              <a:rPr lang="en-US" sz="1200">
                <a:solidFill>
                  <a:srgbClr val="000000"/>
                </a:solidFill>
                <a:latin typeface="Calibri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en-US" sz="1200">
              <a:solidFill>
                <a:srgbClr val="000000"/>
              </a:solidFill>
              <a:latin typeface="Calibri" charset="0"/>
              <a:cs typeface="DejaVu Sans" charset="0"/>
            </a:endParaRPr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3884414" y="8685894"/>
            <a:ext cx="295870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98" tIns="46652" rIns="89898" bIns="46652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24D9428-61D5-064F-A5D7-8B28B51D90D2}" type="slidenum">
              <a:rPr lang="en-US" sz="1200">
                <a:solidFill>
                  <a:srgbClr val="000000"/>
                </a:solidFill>
                <a:latin typeface="Calibri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en-US" sz="1200">
              <a:solidFill>
                <a:srgbClr val="000000"/>
              </a:solidFill>
              <a:latin typeface="Calibri" charset="0"/>
              <a:cs typeface="DejaVu Sans" charset="0"/>
            </a:endParaRPr>
          </a:p>
        </p:txBody>
      </p:sp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3884414" y="8685894"/>
            <a:ext cx="2960192" cy="44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98" tIns="46652" rIns="89898" bIns="46652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687D9B6-0AD4-A44F-85B2-E9897D24637E}" type="slidenum">
              <a:rPr lang="en-US" sz="1200">
                <a:solidFill>
                  <a:srgbClr val="000000"/>
                </a:solidFill>
                <a:latin typeface="Calibri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en-US" sz="1200">
              <a:solidFill>
                <a:srgbClr val="000000"/>
              </a:solidFill>
              <a:latin typeface="Calibri" charset="0"/>
              <a:cs typeface="DejaVu Sans" charset="0"/>
            </a:endParaRPr>
          </a:p>
        </p:txBody>
      </p:sp>
      <p:sp>
        <p:nvSpPr>
          <p:cNvPr id="20487" name="Text Box 5"/>
          <p:cNvSpPr txBox="1">
            <a:spLocks noChangeArrowheads="1"/>
          </p:cNvSpPr>
          <p:nvPr/>
        </p:nvSpPr>
        <p:spPr bwMode="auto">
          <a:xfrm>
            <a:off x="3884414" y="8685893"/>
            <a:ext cx="2967633" cy="45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98" tIns="46652" rIns="89898" bIns="46652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E940905-F546-514C-BE78-9FEC0BDA861C}" type="slidenum">
              <a:rPr lang="en-US" sz="1200">
                <a:solidFill>
                  <a:srgbClr val="000000"/>
                </a:solidFill>
                <a:latin typeface="Calibri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en-US" sz="1200">
              <a:solidFill>
                <a:srgbClr val="000000"/>
              </a:solidFill>
              <a:latin typeface="Calibri" charset="0"/>
              <a:cs typeface="DejaVu Sans" charset="0"/>
            </a:endParaRPr>
          </a:p>
        </p:txBody>
      </p:sp>
      <p:sp>
        <p:nvSpPr>
          <p:cNvPr id="2048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048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6010477-F625-4546-B739-935F59810B31}" type="slidenum">
              <a:rPr lang="en-US" sz="1200">
                <a:solidFill>
                  <a:srgbClr val="000000"/>
                </a:solidFill>
                <a:latin typeface="Calibri" charset="0"/>
                <a:cs typeface="DejaVu Sans" charset="0"/>
              </a:rPr>
              <a:pPr eaLnBrk="1" hangingPunct="1"/>
              <a:t>4</a:t>
            </a:fld>
            <a:endParaRPr lang="en-US" sz="1200">
              <a:solidFill>
                <a:srgbClr val="000000"/>
              </a:solidFill>
              <a:latin typeface="Calibri" charset="0"/>
              <a:cs typeface="DejaVu Sans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5800"/>
            <a:ext cx="4529138" cy="3397250"/>
          </a:xfrm>
          <a:solidFill>
            <a:srgbClr val="FFFFFF"/>
          </a:solidFill>
          <a:ln/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099" y="4343703"/>
            <a:ext cx="5454550" cy="40821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32465" algn="l"/>
                <a:tab pos="864931" algn="l"/>
                <a:tab pos="1297396" algn="l"/>
                <a:tab pos="1729862" algn="l"/>
                <a:tab pos="2162327" algn="l"/>
                <a:tab pos="2594793" algn="l"/>
                <a:tab pos="3027258" algn="l"/>
                <a:tab pos="3459724" algn="l"/>
                <a:tab pos="3892189" algn="l"/>
                <a:tab pos="4324655" algn="l"/>
                <a:tab pos="4757120" algn="l"/>
                <a:tab pos="5189586" algn="l"/>
                <a:tab pos="5622051" algn="l"/>
                <a:tab pos="6054517" algn="l"/>
                <a:tab pos="6486982" algn="l"/>
                <a:tab pos="6919448" algn="l"/>
                <a:tab pos="7351913" algn="l"/>
                <a:tab pos="7784379" algn="l"/>
                <a:tab pos="8216844" algn="l"/>
                <a:tab pos="8649310" algn="l"/>
              </a:tabLst>
              <a:defRPr sz="23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08C9208-0CE7-D54D-8F5E-46FEB497D7E8}" type="slidenum">
              <a:rPr lang="en-US" sz="1200">
                <a:solidFill>
                  <a:srgbClr val="000000"/>
                </a:solidFill>
                <a:latin typeface="Calibri" charset="0"/>
                <a:cs typeface="DejaVu Sans" charset="0"/>
              </a:rPr>
              <a:pPr eaLnBrk="1" hangingPunct="1"/>
              <a:t>5</a:t>
            </a:fld>
            <a:endParaRPr lang="en-US" sz="1200">
              <a:solidFill>
                <a:srgbClr val="000000"/>
              </a:solidFill>
              <a:latin typeface="Calibri" charset="0"/>
              <a:cs typeface="DejaVu Sans" charset="0"/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3884414" y="8685894"/>
            <a:ext cx="2940844" cy="42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98" tIns="46652" rIns="89898" bIns="46652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585DE21-D9B1-7F45-8F8E-77CB27226DA7}" type="slidenum">
              <a:rPr lang="en-US" sz="1200">
                <a:solidFill>
                  <a:srgbClr val="000000"/>
                </a:solidFill>
                <a:latin typeface="Calibri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en-US" sz="1200">
              <a:solidFill>
                <a:srgbClr val="000000"/>
              </a:solidFill>
              <a:latin typeface="Calibri" charset="0"/>
              <a:cs typeface="DejaVu Sans" charset="0"/>
            </a:endParaRPr>
          </a:p>
        </p:txBody>
      </p:sp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3884414" y="8685894"/>
            <a:ext cx="2942333" cy="42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98" tIns="46652" rIns="89898" bIns="46652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8F32A4E-71CD-4F4E-BC4C-FF09FA96BC52}" type="slidenum">
              <a:rPr lang="en-US" sz="1200">
                <a:solidFill>
                  <a:srgbClr val="000000"/>
                </a:solidFill>
                <a:latin typeface="Calibri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en-US" sz="1200">
              <a:solidFill>
                <a:srgbClr val="000000"/>
              </a:solidFill>
              <a:latin typeface="Calibri" charset="0"/>
              <a:cs typeface="DejaVu Sans" charset="0"/>
            </a:endParaRPr>
          </a:p>
        </p:txBody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3884414" y="8685894"/>
            <a:ext cx="295870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98" tIns="46652" rIns="89898" bIns="46652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2DE83D0-1415-0945-BB2D-7D025F4A230B}" type="slidenum">
              <a:rPr lang="en-US" sz="1200">
                <a:solidFill>
                  <a:srgbClr val="000000"/>
                </a:solidFill>
                <a:latin typeface="Calibri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en-US" sz="1200">
              <a:solidFill>
                <a:srgbClr val="000000"/>
              </a:solidFill>
              <a:latin typeface="Calibri" charset="0"/>
              <a:cs typeface="DejaVu Sans" charset="0"/>
            </a:endParaRPr>
          </a:p>
        </p:txBody>
      </p:sp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3884414" y="8685894"/>
            <a:ext cx="2960192" cy="44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98" tIns="46652" rIns="89898" bIns="46652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8EBC9A4-DD15-294A-96B8-58B5C3C94B23}" type="slidenum">
              <a:rPr lang="en-US" sz="1200">
                <a:solidFill>
                  <a:srgbClr val="000000"/>
                </a:solidFill>
                <a:latin typeface="Calibri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en-US" sz="1200">
              <a:solidFill>
                <a:srgbClr val="000000"/>
              </a:solidFill>
              <a:latin typeface="Calibri" charset="0"/>
              <a:cs typeface="DejaVu Sans" charset="0"/>
            </a:endParaRPr>
          </a:p>
        </p:txBody>
      </p:sp>
      <p:sp>
        <p:nvSpPr>
          <p:cNvPr id="24583" name="Text Box 5"/>
          <p:cNvSpPr txBox="1">
            <a:spLocks noChangeArrowheads="1"/>
          </p:cNvSpPr>
          <p:nvPr/>
        </p:nvSpPr>
        <p:spPr bwMode="auto">
          <a:xfrm>
            <a:off x="3884414" y="8685893"/>
            <a:ext cx="2967633" cy="45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898" tIns="46652" rIns="89898" bIns="46652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C3A146D-9B0E-5540-AB55-3EE83F35D53A}" type="slidenum">
              <a:rPr lang="en-US" sz="1200">
                <a:solidFill>
                  <a:srgbClr val="000000"/>
                </a:solidFill>
                <a:latin typeface="Calibri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en-US" sz="1200">
              <a:solidFill>
                <a:srgbClr val="000000"/>
              </a:solidFill>
              <a:latin typeface="Calibri" charset="0"/>
              <a:cs typeface="DejaVu Sans" charset="0"/>
            </a:endParaRPr>
          </a:p>
        </p:txBody>
      </p:sp>
      <p:sp>
        <p:nvSpPr>
          <p:cNvPr id="2458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458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A157-503C-9C4A-83DD-9E593415E867}" type="datetime1">
              <a:rPr lang="en-US" smtClean="0"/>
              <a:t>8/31/15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05B1-04CB-FB43-8324-99519846C5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95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87D3-C03B-684B-884F-A0B8EAF600DD}" type="datetime1">
              <a:rPr lang="en-US" smtClean="0"/>
              <a:t>8/31/15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05B1-04CB-FB43-8324-99519846C5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0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D5217-FEE3-7F4E-A926-4896465CE572}" type="datetime1">
              <a:rPr lang="en-US" smtClean="0"/>
              <a:t>8/31/15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05B1-04CB-FB43-8324-99519846C5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1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096-FC6C-F24F-97D5-7BADA60D9ABA}" type="datetime1">
              <a:rPr lang="en-US" smtClean="0"/>
              <a:t>8/31/15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05B1-04CB-FB43-8324-99519846C5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43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435B-3336-5345-BAE5-28BF67AAC393}" type="datetime1">
              <a:rPr lang="en-US" smtClean="0"/>
              <a:t>8/31/15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05B1-04CB-FB43-8324-99519846C5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44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8A83-5C36-1E4E-8E12-B7339894DB1B}" type="datetime1">
              <a:rPr lang="en-US" smtClean="0"/>
              <a:t>8/31/15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05B1-04CB-FB43-8324-99519846C5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98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03BA2-00D8-D247-ADBA-F430156E7405}" type="datetime1">
              <a:rPr lang="en-US" smtClean="0"/>
              <a:t>8/31/15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05B1-04CB-FB43-8324-99519846C5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2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08A1A-A701-1B44-9293-F47167358297}" type="datetime1">
              <a:rPr lang="en-US" smtClean="0"/>
              <a:t>8/31/15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05B1-04CB-FB43-8324-99519846C5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8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A689-848C-7947-AC50-B8A2C57108AE}" type="datetime1">
              <a:rPr lang="en-US" smtClean="0"/>
              <a:t>8/31/15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05B1-04CB-FB43-8324-99519846C5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9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3040B-0316-3441-BCF7-544CF8CC6A4D}" type="datetime1">
              <a:rPr lang="en-US" smtClean="0"/>
              <a:t>8/31/15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05B1-04CB-FB43-8324-99519846C5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03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9F4C-042E-B046-AE39-F9A731F141C0}" type="datetime1">
              <a:rPr lang="en-US" smtClean="0"/>
              <a:t>8/31/15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05B1-04CB-FB43-8324-99519846C5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4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7A63A-B673-6444-AACB-2EC60F61DEFC}" type="datetime1">
              <a:rPr lang="en-US" smtClean="0"/>
              <a:t>8/31/15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805B1-04CB-FB43-8324-99519846C5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7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3.emf"/><Relationship Id="rId12" Type="http://schemas.openxmlformats.org/officeDocument/2006/relationships/oleObject" Target="../embeddings/oleObject13.bin"/><Relationship Id="rId13" Type="http://schemas.openxmlformats.org/officeDocument/2006/relationships/image" Target="../media/image44.emf"/><Relationship Id="rId14" Type="http://schemas.openxmlformats.org/officeDocument/2006/relationships/oleObject" Target="../embeddings/oleObject14.bin"/><Relationship Id="rId15" Type="http://schemas.openxmlformats.org/officeDocument/2006/relationships/image" Target="../media/image4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5" Type="http://schemas.openxmlformats.org/officeDocument/2006/relationships/image" Target="../media/image48.emf"/><Relationship Id="rId6" Type="http://schemas.openxmlformats.org/officeDocument/2006/relationships/image" Target="../media/image18.png"/><Relationship Id="rId7" Type="http://schemas.openxmlformats.org/officeDocument/2006/relationships/image" Target="../media/image49.emf"/><Relationship Id="rId8" Type="http://schemas.openxmlformats.org/officeDocument/2006/relationships/oleObject" Target="../embeddings/oleObject11.bin"/><Relationship Id="rId9" Type="http://schemas.openxmlformats.org/officeDocument/2006/relationships/image" Target="../media/image42.emf"/><Relationship Id="rId10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.bin"/><Relationship Id="rId12" Type="http://schemas.openxmlformats.org/officeDocument/2006/relationships/image" Target="../media/image53.emf"/><Relationship Id="rId13" Type="http://schemas.openxmlformats.org/officeDocument/2006/relationships/image" Target="../media/image5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5.bin"/><Relationship Id="rId4" Type="http://schemas.openxmlformats.org/officeDocument/2006/relationships/image" Target="../media/image50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51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42.emf"/><Relationship Id="rId9" Type="http://schemas.openxmlformats.org/officeDocument/2006/relationships/oleObject" Target="../embeddings/oleObject18.bin"/><Relationship Id="rId10" Type="http://schemas.openxmlformats.org/officeDocument/2006/relationships/image" Target="../media/image5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4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5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8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29.w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30.wmf"/><Relationship Id="rId9" Type="http://schemas.openxmlformats.org/officeDocument/2006/relationships/oleObject" Target="../embeddings/oleObject6.bin"/><Relationship Id="rId10" Type="http://schemas.openxmlformats.org/officeDocument/2006/relationships/image" Target="../media/image31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32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33.wmf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32.w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33.wmf"/><Relationship Id="rId7" Type="http://schemas.openxmlformats.org/officeDocument/2006/relationships/image" Target="../media/image36.png"/><Relationship Id="rId8" Type="http://schemas.openxmlformats.org/officeDocument/2006/relationships/image" Target="../media/image35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9100" y="1130857"/>
            <a:ext cx="7669100" cy="1136757"/>
          </a:xfrm>
        </p:spPr>
        <p:txBody>
          <a:bodyPr>
            <a:normAutofit/>
          </a:bodyPr>
          <a:lstStyle/>
          <a:p>
            <a:r>
              <a:rPr lang="en-US" sz="2500" b="1" dirty="0" smtClean="0">
                <a:solidFill>
                  <a:srgbClr val="800000"/>
                </a:solidFill>
                <a:latin typeface="Bernard MT Condensed"/>
                <a:cs typeface="Bernard MT Condensed"/>
              </a:rPr>
              <a:t>ISOVECTOR PROTON</a:t>
            </a:r>
            <a:r>
              <a:rPr lang="en-US" sz="2500" b="1" dirty="0">
                <a:solidFill>
                  <a:srgbClr val="800000"/>
                </a:solidFill>
                <a:latin typeface="Bernard MT Condensed"/>
                <a:cs typeface="Bernard MT Condensed"/>
              </a:rPr>
              <a:t>-NEUTRON PAIRING AND WIGNER ENERGY </a:t>
            </a:r>
            <a:r>
              <a:rPr lang="en-US" sz="2500" b="1" dirty="0" smtClean="0">
                <a:solidFill>
                  <a:srgbClr val="800000"/>
                </a:solidFill>
                <a:latin typeface="Bernard MT Condensed"/>
                <a:cs typeface="Bernard MT Condensed"/>
              </a:rPr>
              <a:t>IN </a:t>
            </a:r>
            <a:r>
              <a:rPr lang="en-US" sz="2500" b="1" dirty="0">
                <a:solidFill>
                  <a:srgbClr val="800000"/>
                </a:solidFill>
                <a:latin typeface="Bernard MT Condensed"/>
                <a:cs typeface="Bernard MT Condensed"/>
              </a:rPr>
              <a:t>HARTREE-</a:t>
            </a:r>
            <a:r>
              <a:rPr lang="en-US" sz="2500" b="1" dirty="0" smtClean="0">
                <a:solidFill>
                  <a:srgbClr val="800000"/>
                </a:solidFill>
                <a:latin typeface="Bernard MT Condensed"/>
                <a:cs typeface="Bernard MT Condensed"/>
              </a:rPr>
              <a:t>FOCK MEAN </a:t>
            </a:r>
            <a:r>
              <a:rPr lang="en-US" sz="2500" b="1" dirty="0">
                <a:solidFill>
                  <a:srgbClr val="800000"/>
                </a:solidFill>
                <a:latin typeface="Bernard MT Condensed"/>
                <a:cs typeface="Bernard MT Condensed"/>
              </a:rPr>
              <a:t>FIELD </a:t>
            </a:r>
            <a:r>
              <a:rPr lang="en-US" sz="2500" b="1" dirty="0" smtClean="0">
                <a:solidFill>
                  <a:srgbClr val="800000"/>
                </a:solidFill>
                <a:latin typeface="Bernard MT Condensed"/>
                <a:cs typeface="Bernard MT Condensed"/>
              </a:rPr>
              <a:t>CALCULATIONS</a:t>
            </a:r>
            <a:r>
              <a:rPr lang="en-US" sz="2000" b="1" baseline="30000" dirty="0" smtClean="0">
                <a:solidFill>
                  <a:srgbClr val="FF0000"/>
                </a:solidFill>
                <a:latin typeface="Bernard MT Condensed"/>
                <a:cs typeface="Bernard MT Condensed"/>
              </a:rPr>
              <a:t>*</a:t>
            </a:r>
            <a:r>
              <a:rPr lang="en-US" sz="2000" b="1" baseline="30000" dirty="0" smtClean="0">
                <a:solidFill>
                  <a:srgbClr val="800000"/>
                </a:solidFill>
                <a:latin typeface="Bernard MT Condensed"/>
                <a:cs typeface="Bernard MT Condensed"/>
              </a:rPr>
              <a:t> </a:t>
            </a:r>
            <a:endParaRPr lang="en-US" sz="2000" b="1" u="sng" baseline="30000" dirty="0">
              <a:solidFill>
                <a:srgbClr val="800000"/>
              </a:solidFill>
              <a:latin typeface="Bernard MT Condensed"/>
              <a:cs typeface="Bernard MT Condense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7662" y="2990093"/>
            <a:ext cx="5378395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000"/>
                </a:solidFill>
                <a:latin typeface="Bernard MT Condensed"/>
                <a:cs typeface="Bernard MT Condensed"/>
              </a:rPr>
              <a:t>Daniel </a:t>
            </a:r>
            <a:r>
              <a:rPr lang="en-US" sz="2400" b="1" dirty="0" err="1" smtClean="0">
                <a:solidFill>
                  <a:srgbClr val="008000"/>
                </a:solidFill>
                <a:latin typeface="Bernard MT Condensed"/>
                <a:cs typeface="Bernard MT Condensed"/>
              </a:rPr>
              <a:t>Negrea</a:t>
            </a:r>
            <a:endParaRPr lang="en-US" sz="2400" b="1" dirty="0" smtClean="0">
              <a:solidFill>
                <a:srgbClr val="008000"/>
              </a:solidFill>
              <a:latin typeface="Bernard MT Condensed"/>
              <a:cs typeface="Bernard MT Condensed"/>
            </a:endParaRPr>
          </a:p>
          <a:p>
            <a:endParaRPr lang="en-US" sz="2000" b="1" dirty="0" smtClean="0">
              <a:latin typeface="Bernard MT Condensed"/>
              <a:cs typeface="Bernard MT Condensed"/>
            </a:endParaRPr>
          </a:p>
          <a:p>
            <a:r>
              <a:rPr lang="en-US" sz="2000" b="1" dirty="0" smtClean="0">
                <a:latin typeface="Bernard MT Condensed"/>
                <a:cs typeface="Bernard MT Condensed"/>
              </a:rPr>
              <a:t>National Institute of Physics </a:t>
            </a:r>
            <a:r>
              <a:rPr lang="en-US" sz="2000" b="1" dirty="0">
                <a:latin typeface="Bernard MT Condensed"/>
                <a:cs typeface="Bernard MT Condensed"/>
              </a:rPr>
              <a:t>and Nuclear </a:t>
            </a:r>
            <a:r>
              <a:rPr lang="en-US" sz="2000" b="1" dirty="0" smtClean="0">
                <a:latin typeface="Bernard MT Condensed"/>
                <a:cs typeface="Bernard MT Condensed"/>
              </a:rPr>
              <a:t>Engineering</a:t>
            </a:r>
          </a:p>
          <a:p>
            <a:r>
              <a:rPr lang="en-US" sz="2000" b="1" dirty="0" smtClean="0">
                <a:latin typeface="Bernard MT Condensed"/>
                <a:cs typeface="Bernard MT Condensed"/>
              </a:rPr>
              <a:t>Bucharest, Romania</a:t>
            </a:r>
          </a:p>
          <a:p>
            <a:endParaRPr lang="en-US" sz="2000" b="1" dirty="0" smtClean="0">
              <a:latin typeface="Bernard MT Condensed"/>
              <a:cs typeface="Bernard MT Condensed"/>
            </a:endParaRPr>
          </a:p>
          <a:p>
            <a:endParaRPr lang="en-US" sz="2000" b="1" dirty="0" smtClean="0">
              <a:latin typeface="Bernard MT Condensed"/>
              <a:cs typeface="Bernard MT Condense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3300" y="5028741"/>
            <a:ext cx="4711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*D. </a:t>
            </a:r>
            <a:r>
              <a:rPr lang="en-US" sz="1400" b="1" dirty="0" err="1" smtClean="0">
                <a:solidFill>
                  <a:srgbClr val="FF0000"/>
                </a:solidFill>
              </a:rPr>
              <a:t>Negrea</a:t>
            </a:r>
            <a:r>
              <a:rPr lang="en-US" sz="1400" b="1" dirty="0" smtClean="0">
                <a:solidFill>
                  <a:srgbClr val="FF0000"/>
                </a:solidFill>
              </a:rPr>
              <a:t>, N. </a:t>
            </a:r>
            <a:r>
              <a:rPr lang="en-US" sz="1400" b="1" dirty="0" err="1" smtClean="0">
                <a:solidFill>
                  <a:srgbClr val="FF0000"/>
                </a:solidFill>
              </a:rPr>
              <a:t>Sandulescu</a:t>
            </a:r>
            <a:r>
              <a:rPr lang="en-US" sz="1400" b="1" dirty="0" smtClean="0">
                <a:solidFill>
                  <a:srgbClr val="FF0000"/>
                </a:solidFill>
              </a:rPr>
              <a:t>, </a:t>
            </a:r>
            <a:r>
              <a:rPr lang="en-US" sz="1400" b="1" dirty="0">
                <a:solidFill>
                  <a:srgbClr val="FF0000"/>
                </a:solidFill>
              </a:rPr>
              <a:t>Phys. Rev. C 90, </a:t>
            </a:r>
            <a:r>
              <a:rPr lang="en-US" sz="1400" b="1" dirty="0" smtClean="0">
                <a:solidFill>
                  <a:srgbClr val="FF0000"/>
                </a:solidFill>
              </a:rPr>
              <a:t>024322 (2014)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05B1-04CB-FB43-8324-99519846C5F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99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15938"/>
            <a:ext cx="3035300" cy="423862"/>
          </a:xfrm>
          <a:solidFill>
            <a:srgbClr val="558ED5"/>
          </a:solidFill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/>
                <a:cs typeface="Bernard MT Condensed"/>
              </a:rPr>
              <a:t>Summary and conclusions</a:t>
            </a:r>
            <a:endParaRPr lang="en-US" sz="2000" dirty="0">
              <a:solidFill>
                <a:schemeClr val="bg1"/>
              </a:solidFill>
              <a:latin typeface="Bernard MT Condensed"/>
              <a:cs typeface="Bernard MT Condense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05B1-04CB-FB43-8324-99519846C5F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6100" y="4178300"/>
            <a:ext cx="8013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Open question</a:t>
            </a:r>
            <a:r>
              <a:rPr lang="en-US" dirty="0" smtClean="0"/>
              <a:t>: what is the contribution of the </a:t>
            </a:r>
            <a:r>
              <a:rPr lang="en-US" dirty="0" err="1" smtClean="0">
                <a:solidFill>
                  <a:srgbClr val="008000"/>
                </a:solidFill>
              </a:rPr>
              <a:t>isoscalar</a:t>
            </a:r>
            <a:r>
              <a:rPr lang="en-US" dirty="0" smtClean="0">
                <a:solidFill>
                  <a:srgbClr val="008000"/>
                </a:solidFill>
              </a:rPr>
              <a:t> proton-neutron pairing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QCM was already generalized for T=1 and T=0 pairing.    </a:t>
            </a:r>
          </a:p>
          <a:p>
            <a:endParaRPr lang="en-US" dirty="0" smtClean="0"/>
          </a:p>
          <a:p>
            <a:r>
              <a:rPr lang="en-US" dirty="0" smtClean="0"/>
              <a:t>(N. </a:t>
            </a:r>
            <a:r>
              <a:rPr lang="en-US" dirty="0" err="1" smtClean="0"/>
              <a:t>Sandulescu</a:t>
            </a:r>
            <a:r>
              <a:rPr lang="en-US" dirty="0" smtClean="0"/>
              <a:t>, D.N., D. </a:t>
            </a:r>
            <a:r>
              <a:rPr lang="en-US" dirty="0" err="1" smtClean="0"/>
              <a:t>Gambacurta</a:t>
            </a:r>
            <a:r>
              <a:rPr lang="en-US" dirty="0" smtClean="0"/>
              <a:t>, arXiv</a:t>
            </a:r>
            <a:r>
              <a:rPr lang="en-US" dirty="0"/>
              <a:t>:</a:t>
            </a:r>
            <a:r>
              <a:rPr lang="en-US" dirty="0" smtClean="0"/>
              <a:t>1507.04144)</a:t>
            </a:r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7800" y="1779370"/>
            <a:ext cx="8788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isovector</a:t>
            </a:r>
            <a:r>
              <a:rPr lang="en-US" dirty="0" smtClean="0"/>
              <a:t> </a:t>
            </a:r>
            <a:r>
              <a:rPr lang="en-US" dirty="0"/>
              <a:t>pairing </a:t>
            </a:r>
            <a:r>
              <a:rPr lang="en-US" dirty="0" smtClean="0"/>
              <a:t>is </a:t>
            </a:r>
            <a:r>
              <a:rPr lang="en-US" dirty="0"/>
              <a:t>accurately described </a:t>
            </a:r>
            <a:r>
              <a:rPr lang="en-US" dirty="0" smtClean="0"/>
              <a:t>by alpha</a:t>
            </a:r>
            <a:r>
              <a:rPr lang="en-US" dirty="0"/>
              <a:t>-like quartets, not by Cooper </a:t>
            </a:r>
            <a:r>
              <a:rPr lang="en-US" dirty="0" smtClean="0"/>
              <a:t>pairs</a:t>
            </a:r>
          </a:p>
          <a:p>
            <a:r>
              <a:rPr lang="en-US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treated in Quartet Condensate Model, </a:t>
            </a:r>
            <a:r>
              <a:rPr lang="en-US" dirty="0" err="1"/>
              <a:t>isovector</a:t>
            </a:r>
            <a:r>
              <a:rPr lang="en-US" dirty="0"/>
              <a:t> </a:t>
            </a:r>
            <a:r>
              <a:rPr lang="en-US" dirty="0" smtClean="0"/>
              <a:t>pairing</a:t>
            </a:r>
            <a:r>
              <a:rPr lang="en-US" dirty="0"/>
              <a:t> </a:t>
            </a:r>
            <a:r>
              <a:rPr lang="en-US" dirty="0" smtClean="0"/>
              <a:t>describes well the Wigner energy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BCS fails to describe the Wigner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528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22050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Thank you for your attention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05B1-04CB-FB43-8324-99519846C5F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91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" r="3125"/>
          <a:stretch>
            <a:fillRect/>
          </a:stretch>
        </p:blipFill>
        <p:spPr bwMode="auto">
          <a:xfrm>
            <a:off x="228600" y="2895600"/>
            <a:ext cx="44958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495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Box 4"/>
          <p:cNvSpPr txBox="1">
            <a:spLocks noChangeArrowheads="1"/>
          </p:cNvSpPr>
          <p:nvPr/>
        </p:nvSpPr>
        <p:spPr bwMode="auto">
          <a:xfrm>
            <a:off x="914400" y="228600"/>
            <a:ext cx="6391275" cy="461963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Bernard MT Condensed" charset="0"/>
                <a:cs typeface="Bernard MT Condensed" charset="0"/>
              </a:rPr>
              <a:t>Wigner energy: comparison with earlier calculations</a:t>
            </a:r>
          </a:p>
        </p:txBody>
      </p:sp>
      <p:pic>
        <p:nvPicPr>
          <p:cNvPr id="6144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32004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68"/>
          <a:stretch>
            <a:fillRect/>
          </a:stretch>
        </p:blipFill>
        <p:spPr bwMode="auto">
          <a:xfrm>
            <a:off x="5410200" y="1371600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Box 7"/>
          <p:cNvSpPr txBox="1">
            <a:spLocks noChangeArrowheads="1"/>
          </p:cNvSpPr>
          <p:nvPr/>
        </p:nvSpPr>
        <p:spPr bwMode="auto">
          <a:xfrm>
            <a:off x="685800" y="914400"/>
            <a:ext cx="2959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Bentley &amp; </a:t>
            </a:r>
            <a:r>
              <a:rPr lang="en-US" sz="1600">
                <a:latin typeface="Abadi MT Condensed Light" charset="0"/>
                <a:cs typeface="Abadi MT Condensed Light" charset="0"/>
              </a:rPr>
              <a:t>Frauendorf</a:t>
            </a:r>
            <a:r>
              <a:rPr lang="en-US" sz="1600"/>
              <a:t> PRC(2013)</a:t>
            </a:r>
          </a:p>
        </p:txBody>
      </p:sp>
      <p:sp>
        <p:nvSpPr>
          <p:cNvPr id="61447" name="TextBox 8"/>
          <p:cNvSpPr txBox="1">
            <a:spLocks noChangeArrowheads="1"/>
          </p:cNvSpPr>
          <p:nvPr/>
        </p:nvSpPr>
        <p:spPr bwMode="auto">
          <a:xfrm>
            <a:off x="5334000" y="914400"/>
            <a:ext cx="2773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badi MT Condensed Light" charset="0"/>
                <a:cs typeface="Abadi MT Condensed Light" charset="0"/>
              </a:rPr>
              <a:t>Negrea &amp; Sandulescu PRC(2014)</a:t>
            </a:r>
          </a:p>
        </p:txBody>
      </p:sp>
    </p:spTree>
    <p:extLst>
      <p:ext uri="{BB962C8B-B14F-4D97-AF65-F5344CB8AC3E}">
        <p14:creationId xmlns:p14="http://schemas.microsoft.com/office/powerpoint/2010/main" val="3951629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 t="4688" r="13889"/>
          <a:stretch>
            <a:fillRect/>
          </a:stretch>
        </p:blipFill>
        <p:spPr bwMode="auto">
          <a:xfrm>
            <a:off x="304800" y="2362200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4419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Box 4"/>
          <p:cNvSpPr txBox="1">
            <a:spLocks noChangeArrowheads="1"/>
          </p:cNvSpPr>
          <p:nvPr/>
        </p:nvSpPr>
        <p:spPr bwMode="auto">
          <a:xfrm>
            <a:off x="914400" y="228600"/>
            <a:ext cx="6780213" cy="461963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Bernard MT Condensed" charset="0"/>
                <a:cs typeface="Bernard MT Condensed" charset="0"/>
              </a:rPr>
              <a:t>Symmetry energy: comparison with earlier calculations</a:t>
            </a:r>
          </a:p>
        </p:txBody>
      </p:sp>
      <p:pic>
        <p:nvPicPr>
          <p:cNvPr id="6246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38862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Box 6"/>
          <p:cNvSpPr txBox="1">
            <a:spLocks noChangeArrowheads="1"/>
          </p:cNvSpPr>
          <p:nvPr/>
        </p:nvSpPr>
        <p:spPr bwMode="auto">
          <a:xfrm>
            <a:off x="685800" y="914400"/>
            <a:ext cx="2959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Bentley &amp; </a:t>
            </a:r>
            <a:r>
              <a:rPr lang="en-US" sz="1600">
                <a:latin typeface="Abadi MT Condensed Light" charset="0"/>
                <a:cs typeface="Abadi MT Condensed Light" charset="0"/>
              </a:rPr>
              <a:t>Frauendorf</a:t>
            </a:r>
            <a:r>
              <a:rPr lang="en-US" sz="1600"/>
              <a:t> PRC(2013)</a:t>
            </a:r>
          </a:p>
        </p:txBody>
      </p:sp>
      <p:pic>
        <p:nvPicPr>
          <p:cNvPr id="62470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68"/>
          <a:stretch>
            <a:fillRect/>
          </a:stretch>
        </p:blipFill>
        <p:spPr bwMode="auto">
          <a:xfrm>
            <a:off x="5486400" y="1371600"/>
            <a:ext cx="30480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1" name="TextBox 8"/>
          <p:cNvSpPr txBox="1">
            <a:spLocks noChangeArrowheads="1"/>
          </p:cNvSpPr>
          <p:nvPr/>
        </p:nvSpPr>
        <p:spPr bwMode="auto">
          <a:xfrm>
            <a:off x="5334000" y="914400"/>
            <a:ext cx="2773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badi MT Condensed Light" charset="0"/>
                <a:cs typeface="Abadi MT Condensed Light" charset="0"/>
              </a:rPr>
              <a:t>Negrea &amp; Sandulescu PRC(2014)</a:t>
            </a:r>
          </a:p>
        </p:txBody>
      </p:sp>
    </p:spTree>
    <p:extLst>
      <p:ext uri="{BB962C8B-B14F-4D97-AF65-F5344CB8AC3E}">
        <p14:creationId xmlns:p14="http://schemas.microsoft.com/office/powerpoint/2010/main" val="2893733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765175"/>
            <a:ext cx="64087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4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5038"/>
            <a:ext cx="28797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86" b="25923"/>
          <a:stretch>
            <a:fillRect/>
          </a:stretch>
        </p:blipFill>
        <p:spPr bwMode="auto">
          <a:xfrm>
            <a:off x="4787900" y="3500438"/>
            <a:ext cx="218598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268413"/>
            <a:ext cx="12509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Box 20"/>
          <p:cNvSpPr txBox="1">
            <a:spLocks noChangeArrowheads="1"/>
          </p:cNvSpPr>
          <p:nvPr/>
        </p:nvSpPr>
        <p:spPr bwMode="auto">
          <a:xfrm>
            <a:off x="1835150" y="5805488"/>
            <a:ext cx="5153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 Narrow" charset="0"/>
                <a:cs typeface="Arial Narrow" charset="0"/>
              </a:rPr>
              <a:t>superposition of quartet condensates and pair condensates</a:t>
            </a:r>
          </a:p>
        </p:txBody>
      </p:sp>
      <p:sp>
        <p:nvSpPr>
          <p:cNvPr id="54278" name="TextBox 1"/>
          <p:cNvSpPr txBox="1">
            <a:spLocks noChangeArrowheads="1"/>
          </p:cNvSpPr>
          <p:nvPr/>
        </p:nvSpPr>
        <p:spPr bwMode="auto">
          <a:xfrm>
            <a:off x="250825" y="260350"/>
            <a:ext cx="8439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Bernard MT Condensed" charset="0"/>
                <a:cs typeface="Bernard MT Condensed" charset="0"/>
              </a:rPr>
              <a:t>Isoscalar and isovector proton-neutron pairing in time-reversed states</a:t>
            </a:r>
          </a:p>
        </p:txBody>
      </p:sp>
      <p:pic>
        <p:nvPicPr>
          <p:cNvPr id="54279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205038"/>
            <a:ext cx="28797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4280" name="Object 7"/>
          <p:cNvGraphicFramePr>
            <a:graphicFrameLocks noChangeAspect="1"/>
          </p:cNvGraphicFramePr>
          <p:nvPr/>
        </p:nvGraphicFramePr>
        <p:xfrm>
          <a:off x="2916238" y="5084763"/>
          <a:ext cx="295116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0" name="Equation" r:id="rId8" imgW="1435100" imgH="254000" progId="Equation.3">
                  <p:embed/>
                </p:oleObj>
              </mc:Choice>
              <mc:Fallback>
                <p:oleObj name="Equation" r:id="rId8" imgW="14351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5084763"/>
                        <a:ext cx="2951162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1" name="TextBox 2"/>
          <p:cNvSpPr txBox="1">
            <a:spLocks noChangeArrowheads="1"/>
          </p:cNvSpPr>
          <p:nvPr/>
        </p:nvSpPr>
        <p:spPr bwMode="auto">
          <a:xfrm>
            <a:off x="3132138" y="4508500"/>
            <a:ext cx="212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 Narrow" charset="0"/>
                <a:cs typeface="Arial Narrow" charset="0"/>
              </a:rPr>
              <a:t>ansatz for ground state</a:t>
            </a:r>
          </a:p>
        </p:txBody>
      </p:sp>
      <p:graphicFrame>
        <p:nvGraphicFramePr>
          <p:cNvPr id="54282" name="Object 7"/>
          <p:cNvGraphicFramePr>
            <a:graphicFrameLocks noChangeAspect="1"/>
          </p:cNvGraphicFramePr>
          <p:nvPr/>
        </p:nvGraphicFramePr>
        <p:xfrm>
          <a:off x="1331913" y="3716338"/>
          <a:ext cx="252095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1" name="Equation" r:id="rId10" imgW="1371600" imgH="393700" progId="Equation.3">
                  <p:embed/>
                </p:oleObj>
              </mc:Choice>
              <mc:Fallback>
                <p:oleObj name="Equation" r:id="rId10" imgW="1371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716338"/>
                        <a:ext cx="252095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3" name="Object 18"/>
          <p:cNvGraphicFramePr>
            <a:graphicFrameLocks noChangeAspect="1"/>
          </p:cNvGraphicFramePr>
          <p:nvPr/>
        </p:nvGraphicFramePr>
        <p:xfrm>
          <a:off x="1331913" y="2997200"/>
          <a:ext cx="103505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2" name="Equation" r:id="rId12" imgW="635000" imgH="241300" progId="Equation.3">
                  <p:embed/>
                </p:oleObj>
              </mc:Choice>
              <mc:Fallback>
                <p:oleObj name="Equation" r:id="rId12" imgW="635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997200"/>
                        <a:ext cx="103505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4" name="Object 19"/>
          <p:cNvGraphicFramePr>
            <a:graphicFrameLocks noChangeAspect="1"/>
          </p:cNvGraphicFramePr>
          <p:nvPr/>
        </p:nvGraphicFramePr>
        <p:xfrm>
          <a:off x="2627313" y="2997200"/>
          <a:ext cx="1104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3" name="Equation" r:id="rId14" imgW="698500" imgH="241300" progId="Equation.3">
                  <p:embed/>
                </p:oleObj>
              </mc:Choice>
              <mc:Fallback>
                <p:oleObj name="Equation" r:id="rId14" imgW="698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2997200"/>
                        <a:ext cx="1104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5" name="TextBox 4"/>
          <p:cNvSpPr txBox="1">
            <a:spLocks noChangeArrowheads="1"/>
          </p:cNvSpPr>
          <p:nvPr/>
        </p:nvSpPr>
        <p:spPr bwMode="auto">
          <a:xfrm>
            <a:off x="2195513" y="1700213"/>
            <a:ext cx="942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 Narrow" charset="0"/>
                <a:cs typeface="Arial Narrow" charset="0"/>
              </a:rPr>
              <a:t>isovector</a:t>
            </a:r>
          </a:p>
        </p:txBody>
      </p:sp>
      <p:sp>
        <p:nvSpPr>
          <p:cNvPr id="54286" name="TextBox 29"/>
          <p:cNvSpPr txBox="1">
            <a:spLocks noChangeArrowheads="1"/>
          </p:cNvSpPr>
          <p:nvPr/>
        </p:nvSpPr>
        <p:spPr bwMode="auto">
          <a:xfrm>
            <a:off x="5435600" y="1700213"/>
            <a:ext cx="931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 Narrow" charset="0"/>
                <a:cs typeface="Arial Narrow" charset="0"/>
              </a:rPr>
              <a:t>isoscalar</a:t>
            </a:r>
          </a:p>
        </p:txBody>
      </p:sp>
    </p:spTree>
    <p:extLst>
      <p:ext uri="{BB962C8B-B14F-4D97-AF65-F5344CB8AC3E}">
        <p14:creationId xmlns:p14="http://schemas.microsoft.com/office/powerpoint/2010/main" val="1831408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Box 12"/>
          <p:cNvSpPr txBox="1">
            <a:spLocks noChangeArrowheads="1"/>
          </p:cNvSpPr>
          <p:nvPr/>
        </p:nvSpPr>
        <p:spPr bwMode="auto">
          <a:xfrm>
            <a:off x="1331913" y="115888"/>
            <a:ext cx="6372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Bernard MT Condensed" charset="0"/>
                <a:cs typeface="Bernard MT Condensed" charset="0"/>
              </a:rPr>
              <a:t>Competition between isovector and isoscalar pairing</a:t>
            </a:r>
          </a:p>
        </p:txBody>
      </p:sp>
      <p:sp>
        <p:nvSpPr>
          <p:cNvPr id="55298" name="TextBox 13"/>
          <p:cNvSpPr txBox="1">
            <a:spLocks noChangeArrowheads="1"/>
          </p:cNvSpPr>
          <p:nvPr/>
        </p:nvSpPr>
        <p:spPr bwMode="auto">
          <a:xfrm>
            <a:off x="1908175" y="5732463"/>
            <a:ext cx="44672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err="1"/>
              <a:t>isovector</a:t>
            </a:r>
            <a:r>
              <a:rPr lang="en-US" sz="1600" dirty="0"/>
              <a:t> and </a:t>
            </a:r>
            <a:r>
              <a:rPr lang="en-US" sz="1600" dirty="0" err="1"/>
              <a:t>isoscalar</a:t>
            </a:r>
            <a:r>
              <a:rPr lang="en-US" sz="1600" dirty="0"/>
              <a:t> pairing </a:t>
            </a:r>
            <a:r>
              <a:rPr lang="en-US" sz="1600" b="1" dirty="0" smtClean="0"/>
              <a:t>always coexist</a:t>
            </a:r>
            <a:r>
              <a:rPr lang="en-US" sz="1600" dirty="0" smtClean="0"/>
              <a:t> </a:t>
            </a:r>
            <a:endParaRPr lang="en-US" sz="1600" b="1" dirty="0"/>
          </a:p>
        </p:txBody>
      </p:sp>
      <p:graphicFrame>
        <p:nvGraphicFramePr>
          <p:cNvPr id="55299" name="Object 7"/>
          <p:cNvGraphicFramePr>
            <a:graphicFrameLocks noChangeAspect="1"/>
          </p:cNvGraphicFramePr>
          <p:nvPr/>
        </p:nvGraphicFramePr>
        <p:xfrm>
          <a:off x="4067175" y="1773238"/>
          <a:ext cx="12255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8" name="Equation" r:id="rId3" imgW="1092200" imgH="241300" progId="Equation.3">
                  <p:embed/>
                </p:oleObj>
              </mc:Choice>
              <mc:Fallback>
                <p:oleObj name="Equation" r:id="rId3" imgW="1092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1773238"/>
                        <a:ext cx="12255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0" name="Object 7"/>
          <p:cNvGraphicFramePr>
            <a:graphicFrameLocks noChangeAspect="1"/>
          </p:cNvGraphicFramePr>
          <p:nvPr/>
        </p:nvGraphicFramePr>
        <p:xfrm>
          <a:off x="5867400" y="1844675"/>
          <a:ext cx="13684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9" name="Equation" r:id="rId5" imgW="1104900" imgH="254000" progId="Equation.3">
                  <p:embed/>
                </p:oleObj>
              </mc:Choice>
              <mc:Fallback>
                <p:oleObj name="Equation" r:id="rId5" imgW="11049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844675"/>
                        <a:ext cx="13684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1" name="Object 7"/>
          <p:cNvGraphicFramePr>
            <a:graphicFrameLocks noChangeAspect="1"/>
          </p:cNvGraphicFramePr>
          <p:nvPr/>
        </p:nvGraphicFramePr>
        <p:xfrm>
          <a:off x="2051050" y="1773238"/>
          <a:ext cx="17287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0" name="Equation" r:id="rId7" imgW="1435100" imgH="254000" progId="Equation.3">
                  <p:embed/>
                </p:oleObj>
              </mc:Choice>
              <mc:Fallback>
                <p:oleObj name="Equation" r:id="rId7" imgW="14351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773238"/>
                        <a:ext cx="1728788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18"/>
          <p:cNvGraphicFramePr>
            <a:graphicFrameLocks noChangeAspect="1"/>
          </p:cNvGraphicFramePr>
          <p:nvPr/>
        </p:nvGraphicFramePr>
        <p:xfrm>
          <a:off x="2051050" y="1196975"/>
          <a:ext cx="30226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1" name="Equation" r:id="rId9" imgW="1854200" imgH="266700" progId="Equation.3">
                  <p:embed/>
                </p:oleObj>
              </mc:Choice>
              <mc:Fallback>
                <p:oleObj name="Equation" r:id="rId9" imgW="18542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196975"/>
                        <a:ext cx="302260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18"/>
          <p:cNvGraphicFramePr>
            <a:graphicFrameLocks noChangeAspect="1"/>
          </p:cNvGraphicFramePr>
          <p:nvPr/>
        </p:nvGraphicFramePr>
        <p:xfrm>
          <a:off x="5508625" y="1268413"/>
          <a:ext cx="14287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2" name="Equation" r:id="rId11" imgW="876300" imgH="241300" progId="Equation.3">
                  <p:embed/>
                </p:oleObj>
              </mc:Choice>
              <mc:Fallback>
                <p:oleObj name="Equation" r:id="rId11" imgW="876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1268413"/>
                        <a:ext cx="14287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4" name="TextBox 2"/>
          <p:cNvSpPr txBox="1">
            <a:spLocks noChangeArrowheads="1"/>
          </p:cNvSpPr>
          <p:nvPr/>
        </p:nvSpPr>
        <p:spPr bwMode="auto">
          <a:xfrm>
            <a:off x="2195513" y="692150"/>
            <a:ext cx="4303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pairing on top of  deformed  Skyrme-HF</a:t>
            </a:r>
          </a:p>
        </p:txBody>
      </p:sp>
      <p:sp>
        <p:nvSpPr>
          <p:cNvPr id="55305" name="TextBox 3"/>
          <p:cNvSpPr txBox="1">
            <a:spLocks noChangeArrowheads="1"/>
          </p:cNvSpPr>
          <p:nvPr/>
        </p:nvSpPr>
        <p:spPr bwMode="auto">
          <a:xfrm>
            <a:off x="179388" y="6386611"/>
            <a:ext cx="47550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(N. </a:t>
            </a:r>
            <a:r>
              <a:rPr lang="en-US" sz="1400" dirty="0" err="1"/>
              <a:t>Sandulescu</a:t>
            </a:r>
            <a:r>
              <a:rPr lang="en-US" sz="1400" dirty="0"/>
              <a:t>, D.N., D. </a:t>
            </a:r>
            <a:r>
              <a:rPr lang="en-US" sz="1400" dirty="0" err="1"/>
              <a:t>Gambacurta</a:t>
            </a:r>
            <a:r>
              <a:rPr lang="en-US" sz="1400" dirty="0"/>
              <a:t>, arXiv:1507.04144)</a:t>
            </a:r>
            <a:endParaRPr lang="en-US" sz="1400" dirty="0"/>
          </a:p>
        </p:txBody>
      </p:sp>
      <p:pic>
        <p:nvPicPr>
          <p:cNvPr id="55306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33600"/>
            <a:ext cx="7920037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205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05B1-04CB-FB43-8324-99519846C5F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17700" y="395068"/>
            <a:ext cx="5349091" cy="369332"/>
          </a:xfrm>
          <a:prstGeom prst="rect">
            <a:avLst/>
          </a:prstGeom>
          <a:solidFill>
            <a:srgbClr val="558ED5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rnard MT Condensed"/>
                <a:cs typeface="Bernard MT Condensed"/>
              </a:rPr>
              <a:t>Even-even to odd-odd mass difference along the N = Z line </a:t>
            </a:r>
          </a:p>
        </p:txBody>
      </p:sp>
      <p:pic>
        <p:nvPicPr>
          <p:cNvPr id="3" name="Picture 2" descr="gra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1679122"/>
            <a:ext cx="6057900" cy="428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67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82" y="1137833"/>
            <a:ext cx="5831045" cy="58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698" y="2272243"/>
            <a:ext cx="2059551" cy="36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411" y="2234143"/>
            <a:ext cx="1519389" cy="38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679" y="2272243"/>
            <a:ext cx="656807" cy="28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0" name="TextBox 8"/>
          <p:cNvSpPr txBox="1">
            <a:spLocks noChangeArrowheads="1"/>
          </p:cNvSpPr>
          <p:nvPr/>
        </p:nvSpPr>
        <p:spPr bwMode="auto">
          <a:xfrm>
            <a:off x="5381908" y="2753649"/>
            <a:ext cx="14351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800000"/>
                </a:solidFill>
              </a:rPr>
              <a:t>Wigner </a:t>
            </a:r>
            <a:r>
              <a:rPr lang="en-US" sz="1600" b="1" dirty="0" smtClean="0">
                <a:solidFill>
                  <a:srgbClr val="800000"/>
                </a:solidFill>
              </a:rPr>
              <a:t>energy </a:t>
            </a:r>
            <a:endParaRPr lang="en-US" sz="1600" b="1" dirty="0">
              <a:solidFill>
                <a:srgbClr val="800000"/>
              </a:solidFill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821565" y="2753649"/>
            <a:ext cx="16876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</a:rPr>
              <a:t>Symmetry </a:t>
            </a:r>
            <a:r>
              <a:rPr lang="en-US" sz="1600" b="1" dirty="0">
                <a:solidFill>
                  <a:srgbClr val="800000"/>
                </a:solidFill>
              </a:rPr>
              <a:t>energy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9146" y="375288"/>
            <a:ext cx="4275529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/>
                <a:cs typeface="Bernard MT Condensed"/>
              </a:rPr>
              <a:t>Wigner energy in empirical mass formula </a:t>
            </a:r>
            <a:endParaRPr lang="en-US" sz="2000" dirty="0">
              <a:solidFill>
                <a:schemeClr val="bg1"/>
              </a:solidFill>
              <a:latin typeface="Bernard MT Condensed"/>
              <a:cs typeface="Bernard MT Condense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68896" y="4311013"/>
            <a:ext cx="1565407" cy="379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 err="1" smtClean="0"/>
              <a:t>Tz</a:t>
            </a:r>
            <a:r>
              <a:rPr lang="en-US" sz="2800" b="1" baseline="30000" dirty="0" smtClean="0"/>
              <a:t>= </a:t>
            </a:r>
            <a:r>
              <a:rPr lang="en-US" sz="2800" b="1" baseline="30000" dirty="0"/>
              <a:t>|N − Z|/2</a:t>
            </a:r>
            <a:endParaRPr lang="en-US" sz="2800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05B1-04CB-FB43-8324-99519846C5F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 descr="tz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692" y="4127500"/>
            <a:ext cx="3075287" cy="6520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43756" y="3579336"/>
            <a:ext cx="6466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aking out the Coulomb energy, one can write for an isobaric chain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30059" y="4819302"/>
            <a:ext cx="3403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(neglecting shell fluctuations, X≈1)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83502" y="5504418"/>
            <a:ext cx="5552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What is the origin of Wigner energy ?</a:t>
            </a:r>
          </a:p>
          <a:p>
            <a:pPr algn="ctr"/>
            <a:r>
              <a:rPr lang="en-US" dirty="0" smtClean="0">
                <a:solidFill>
                  <a:srgbClr val="800000"/>
                </a:solidFill>
              </a:rPr>
              <a:t>Can proton-neutron pairing explain the Wigner energy ?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 flipH="1">
            <a:off x="5233868" y="1706459"/>
            <a:ext cx="135002" cy="447513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Down Arrow 16"/>
          <p:cNvSpPr/>
          <p:nvPr/>
        </p:nvSpPr>
        <p:spPr>
          <a:xfrm flipH="1">
            <a:off x="4509247" y="1706459"/>
            <a:ext cx="135002" cy="447513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46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2279650" y="214313"/>
            <a:ext cx="4908550" cy="463846"/>
          </a:xfrm>
          <a:prstGeom prst="rect">
            <a:avLst/>
          </a:prstGeom>
          <a:solidFill>
            <a:srgbClr val="00B0F0"/>
          </a:solidFill>
          <a:ln w="2556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dirty="0" smtClean="0">
                <a:solidFill>
                  <a:srgbClr val="FFFFFF"/>
                </a:solidFill>
                <a:latin typeface="Bernard MT Condensed" charset="0"/>
              </a:rPr>
              <a:t>Proton-neutron pairing  </a:t>
            </a:r>
            <a:r>
              <a:rPr lang="en-US" dirty="0">
                <a:solidFill>
                  <a:srgbClr val="FFFFFF"/>
                </a:solidFill>
                <a:latin typeface="Bernard MT Condensed" charset="0"/>
              </a:rPr>
              <a:t>in N≈Z nuclei</a:t>
            </a: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-3175" y="247650"/>
            <a:ext cx="2254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100">
                <a:solidFill>
                  <a:srgbClr val="000000"/>
                </a:solidFill>
                <a:latin typeface="Calibri" charset="0"/>
                <a:cs typeface="Times New Roman" charset="0"/>
              </a:rPr>
              <a:t> 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46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2471738"/>
            <a:ext cx="9080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46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3336925"/>
            <a:ext cx="9144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467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13013"/>
            <a:ext cx="827088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468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82708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469" name="Picture 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4098925"/>
            <a:ext cx="20891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470" name="Picture 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4037013"/>
            <a:ext cx="2032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471" name="Picture 3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9812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3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81200"/>
            <a:ext cx="16256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3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45125"/>
            <a:ext cx="25908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3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5511800"/>
            <a:ext cx="28082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5" name="Rectangle 31"/>
          <p:cNvSpPr>
            <a:spLocks noChangeArrowheads="1"/>
          </p:cNvSpPr>
          <p:nvPr/>
        </p:nvSpPr>
        <p:spPr bwMode="auto">
          <a:xfrm>
            <a:off x="1346200" y="1077913"/>
            <a:ext cx="1873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u="sng" dirty="0" err="1">
                <a:solidFill>
                  <a:srgbClr val="22228B"/>
                </a:solidFill>
                <a:latin typeface="Times New Roman" charset="0"/>
                <a:cs typeface="Times New Roman" charset="0"/>
              </a:rPr>
              <a:t>isovector</a:t>
            </a:r>
            <a:r>
              <a:rPr lang="en-US" sz="2000" b="1" u="sng" dirty="0">
                <a:solidFill>
                  <a:srgbClr val="22228B"/>
                </a:solidFill>
                <a:latin typeface="Times New Roman" charset="0"/>
                <a:cs typeface="Times New Roman" charset="0"/>
              </a:rPr>
              <a:t> pairs</a:t>
            </a:r>
            <a:endParaRPr lang="en-US" sz="2000" u="sng" dirty="0"/>
          </a:p>
        </p:txBody>
      </p:sp>
      <p:sp>
        <p:nvSpPr>
          <p:cNvPr id="19476" name="Rectangle 32"/>
          <p:cNvSpPr>
            <a:spLocks noChangeArrowheads="1"/>
          </p:cNvSpPr>
          <p:nvPr/>
        </p:nvSpPr>
        <p:spPr bwMode="auto">
          <a:xfrm>
            <a:off x="5483225" y="1077913"/>
            <a:ext cx="1843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u="sng">
                <a:solidFill>
                  <a:srgbClr val="22228B"/>
                </a:solidFill>
                <a:latin typeface="Times New Roman" charset="0"/>
                <a:cs typeface="Times New Roman" charset="0"/>
              </a:rPr>
              <a:t>isoscalar pairs</a:t>
            </a:r>
            <a:endParaRPr lang="en-US" sz="2000" u="sn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05B1-04CB-FB43-8324-99519846C5F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797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4"/>
          <p:cNvSpPr>
            <a:spLocks noChangeArrowheads="1"/>
          </p:cNvSpPr>
          <p:nvPr/>
        </p:nvSpPr>
        <p:spPr bwMode="auto">
          <a:xfrm>
            <a:off x="3002014" y="190500"/>
            <a:ext cx="3180500" cy="402291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457200" indent="-454025" algn="ctr"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sz="2000" dirty="0" smtClean="0">
                <a:solidFill>
                  <a:srgbClr val="FFFFFF"/>
                </a:solidFill>
                <a:latin typeface="Bernard MT Condensed" charset="0"/>
                <a:cs typeface="Times New Roman" charset="0"/>
              </a:rPr>
              <a:t>Treatment of </a:t>
            </a:r>
            <a:r>
              <a:rPr lang="en-US" sz="2000" dirty="0" err="1">
                <a:solidFill>
                  <a:srgbClr val="FFFFFF"/>
                </a:solidFill>
                <a:latin typeface="Bernard MT Condensed" charset="0"/>
                <a:cs typeface="Times New Roman" charset="0"/>
              </a:rPr>
              <a:t>i</a:t>
            </a:r>
            <a:r>
              <a:rPr lang="en-US" sz="2000" dirty="0" err="1" smtClean="0">
                <a:solidFill>
                  <a:srgbClr val="FFFFFF"/>
                </a:solidFill>
                <a:latin typeface="Bernard MT Condensed" charset="0"/>
                <a:cs typeface="Times New Roman" charset="0"/>
              </a:rPr>
              <a:t>sovector</a:t>
            </a:r>
            <a:r>
              <a:rPr lang="en-US" sz="2000" dirty="0" smtClean="0">
                <a:solidFill>
                  <a:srgbClr val="FFFFFF"/>
                </a:solidFill>
                <a:latin typeface="Bernard MT Condensed" charset="0"/>
                <a:cs typeface="Times New Roman" charset="0"/>
              </a:rPr>
              <a:t> pairing </a:t>
            </a:r>
            <a:endParaRPr lang="en-US" sz="2000" dirty="0">
              <a:solidFill>
                <a:srgbClr val="FFFFFF"/>
              </a:solidFill>
              <a:latin typeface="Bernard MT Condensed" charset="0"/>
              <a:cs typeface="Times New Roman" charset="0"/>
            </a:endParaRPr>
          </a:p>
        </p:txBody>
      </p:sp>
      <p:pic>
        <p:nvPicPr>
          <p:cNvPr id="2150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914" y="896860"/>
            <a:ext cx="4038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511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1763634"/>
            <a:ext cx="205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523" name="Picture 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673147"/>
            <a:ext cx="20574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3713" y="5565745"/>
            <a:ext cx="825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 </a:t>
            </a:r>
            <a:r>
              <a:rPr lang="en-US" sz="1400" dirty="0"/>
              <a:t>N. </a:t>
            </a:r>
            <a:r>
              <a:rPr lang="en-US" sz="1400" dirty="0" err="1"/>
              <a:t>Sandulescu</a:t>
            </a:r>
            <a:r>
              <a:rPr lang="en-US" sz="1400" dirty="0"/>
              <a:t>, D. N., J. </a:t>
            </a:r>
            <a:r>
              <a:rPr lang="en-US" sz="1400" dirty="0" err="1"/>
              <a:t>Dukelsky</a:t>
            </a:r>
            <a:r>
              <a:rPr lang="en-US" sz="1400" dirty="0"/>
              <a:t>, C. W. Johnson, Phys. Rev. C 85, 061303(R) (2012)</a:t>
            </a:r>
            <a:br>
              <a:rPr lang="en-US" sz="1400" dirty="0"/>
            </a:br>
            <a:r>
              <a:rPr lang="en-US" sz="1400" dirty="0" smtClean="0"/>
              <a:t> </a:t>
            </a:r>
            <a:r>
              <a:rPr lang="en-US" sz="1400" dirty="0"/>
              <a:t>N. </a:t>
            </a:r>
            <a:r>
              <a:rPr lang="en-US" sz="1400" dirty="0" err="1"/>
              <a:t>Sandulescu</a:t>
            </a:r>
            <a:r>
              <a:rPr lang="en-US" sz="1400" dirty="0"/>
              <a:t>, D. N., C. W. Johnson, Phys. Rev. C 86, 041302(R) (2012)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05B1-04CB-FB43-8324-99519846C5F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07572" y="2376191"/>
            <a:ext cx="6340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BCS-like treatments</a:t>
            </a:r>
            <a:r>
              <a:rPr lang="en-US" dirty="0" smtClean="0"/>
              <a:t>:  - large errors (30-40%) for pairing  energies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- breaks the particle number and the </a:t>
            </a:r>
            <a:r>
              <a:rPr lang="en-US" dirty="0" err="1" smtClean="0"/>
              <a:t>isospin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29167" y="3454400"/>
            <a:ext cx="475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Alternative: </a:t>
            </a:r>
            <a:r>
              <a:rPr lang="en-US" dirty="0" smtClean="0">
                <a:solidFill>
                  <a:srgbClr val="800000"/>
                </a:solidFill>
              </a:rPr>
              <a:t>Quartet Condensation Model (QCM)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17700" y="4280594"/>
            <a:ext cx="5904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conserves exactly the particle number and </a:t>
            </a:r>
            <a:r>
              <a:rPr lang="en-US" dirty="0" err="1" smtClean="0"/>
              <a:t>isospin</a:t>
            </a:r>
            <a:endParaRPr lang="en-US" dirty="0" smtClean="0"/>
          </a:p>
          <a:p>
            <a:r>
              <a:rPr lang="en-US" dirty="0" smtClean="0"/>
              <a:t>- gives very accurate results (errors &lt; 1%) for pairing energies</a:t>
            </a: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896860"/>
            <a:ext cx="158432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281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38"/>
          <p:cNvSpPr txBox="1">
            <a:spLocks noChangeArrowheads="1"/>
          </p:cNvSpPr>
          <p:nvPr/>
        </p:nvSpPr>
        <p:spPr bwMode="auto">
          <a:xfrm>
            <a:off x="1910929" y="253888"/>
            <a:ext cx="5658271" cy="4000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91427" tIns="45713" rIns="91427" bIns="45713">
            <a:spAutoFit/>
          </a:bodyPr>
          <a:lstStyle>
            <a:lvl1pPr>
              <a:defRPr sz="5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5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5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5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 err="1">
                <a:latin typeface="Bernard MT Condensed" charset="0"/>
              </a:rPr>
              <a:t>Isospin</a:t>
            </a:r>
            <a:r>
              <a:rPr lang="en-US" sz="2000" b="1" dirty="0">
                <a:latin typeface="Bernard MT Condensed" charset="0"/>
              </a:rPr>
              <a:t> restoration and quartet correlations: QCM model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3925" y="1215904"/>
            <a:ext cx="3365275" cy="369318"/>
          </a:xfrm>
          <a:prstGeom prst="rect">
            <a:avLst/>
          </a:prstGeom>
          <a:noFill/>
        </p:spPr>
        <p:txBody>
          <a:bodyPr wrap="square" lIns="91427" tIns="45713" rIns="91427" bIns="45713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800000"/>
                </a:solidFill>
                <a:latin typeface="Times New Roman" pitchFamily="18" charset="0"/>
                <a:ea typeface="+mn-ea"/>
                <a:cs typeface="+mn-cs"/>
              </a:rPr>
              <a:t>Collective quartets with T=0: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3925" y="2209892"/>
            <a:ext cx="4783481" cy="646317"/>
          </a:xfrm>
          <a:prstGeom prst="rect">
            <a:avLst/>
          </a:prstGeom>
          <a:noFill/>
        </p:spPr>
        <p:txBody>
          <a:bodyPr wrap="square" lIns="91427" tIns="45713" rIns="91427" bIns="45713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800000"/>
                </a:solidFill>
                <a:latin typeface="Times New Roman" pitchFamily="18" charset="0"/>
              </a:rPr>
              <a:t>Condensate of quartets for N=</a:t>
            </a:r>
            <a:r>
              <a:rPr lang="en-US" b="1" dirty="0" smtClean="0">
                <a:solidFill>
                  <a:srgbClr val="800000"/>
                </a:solidFill>
                <a:latin typeface="Times New Roman" pitchFamily="18" charset="0"/>
              </a:rPr>
              <a:t>Z nuclei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is</a:t>
            </a:r>
          </a:p>
          <a:p>
            <a:pPr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a mixture of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nn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,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pp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and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np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condensates: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44" name="Picture 3" descr="A+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49" y="1092989"/>
            <a:ext cx="3309895" cy="77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" descr="gamm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098" y="1116478"/>
            <a:ext cx="1390650" cy="66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38"/>
          <p:cNvSpPr txBox="1">
            <a:spLocks noChangeArrowheads="1"/>
          </p:cNvSpPr>
          <p:nvPr/>
        </p:nvSpPr>
        <p:spPr bwMode="auto">
          <a:xfrm>
            <a:off x="2783139" y="3355930"/>
            <a:ext cx="3820862" cy="400095"/>
          </a:xfrm>
          <a:prstGeom prst="rect">
            <a:avLst/>
          </a:prstGeom>
          <a:solidFill>
            <a:srgbClr val="558ED5"/>
          </a:solidFill>
          <a:ln w="9525">
            <a:noFill/>
            <a:miter lim="800000"/>
            <a:headEnd/>
            <a:tailEnd/>
          </a:ln>
        </p:spPr>
        <p:txBody>
          <a:bodyPr wrap="square" lIns="91427" tIns="45713" rIns="91427" bIns="45713">
            <a:spAutoFit/>
          </a:bodyPr>
          <a:lstStyle>
            <a:lvl1pPr>
              <a:defRPr sz="5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5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5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5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>
                <a:latin typeface="Bernard MT Condensed" charset="0"/>
              </a:rPr>
              <a:t>Quartet condensation in N&gt;Z </a:t>
            </a:r>
            <a:r>
              <a:rPr lang="en-US" sz="2000" b="1" dirty="0" smtClean="0">
                <a:latin typeface="Bernard MT Condensed" charset="0"/>
              </a:rPr>
              <a:t>nuclei</a:t>
            </a:r>
            <a:r>
              <a:rPr lang="en-US" sz="2000" b="1" baseline="30000" dirty="0" smtClean="0">
                <a:solidFill>
                  <a:schemeClr val="tx1"/>
                </a:solidFill>
                <a:latin typeface="Bernard MT Condensed" charset="0"/>
              </a:rPr>
              <a:t>*</a:t>
            </a:r>
            <a:endParaRPr lang="en-US" sz="1800" dirty="0">
              <a:solidFill>
                <a:schemeClr val="tx1"/>
              </a:solidFill>
              <a:latin typeface="Bernard MT Condensed" charset="0"/>
            </a:endParaRPr>
          </a:p>
        </p:txBody>
      </p:sp>
      <p:pic>
        <p:nvPicPr>
          <p:cNvPr id="47" name="Picture 7" descr="ps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293" y="2297501"/>
            <a:ext cx="3014107" cy="43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8"/>
          <p:cNvSpPr txBox="1">
            <a:spLocks noChangeArrowheads="1"/>
          </p:cNvSpPr>
          <p:nvPr/>
        </p:nvSpPr>
        <p:spPr bwMode="auto">
          <a:xfrm>
            <a:off x="236784" y="4059964"/>
            <a:ext cx="4999482" cy="64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3" rIns="91427" bIns="45713">
            <a:spAutoFit/>
          </a:bodyPr>
          <a:lstStyle>
            <a:lvl1pPr>
              <a:defRPr sz="5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5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5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5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/>
            <a:r>
              <a:rPr lang="en-US" sz="1800" dirty="0">
                <a:solidFill>
                  <a:srgbClr val="000000"/>
                </a:solidFill>
              </a:rPr>
              <a:t>The neutrons in excess form a </a:t>
            </a:r>
            <a:r>
              <a:rPr lang="en-US" sz="1800" b="1" dirty="0">
                <a:solidFill>
                  <a:srgbClr val="800000"/>
                </a:solidFill>
              </a:rPr>
              <a:t>neutron pair condensate appended to the quartet </a:t>
            </a:r>
            <a:r>
              <a:rPr lang="en-US" sz="1800" b="1" dirty="0" smtClean="0">
                <a:solidFill>
                  <a:srgbClr val="800000"/>
                </a:solidFill>
              </a:rPr>
              <a:t>condensate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rgbClr val="800000"/>
              </a:solidFill>
            </a:endParaRPr>
          </a:p>
        </p:txBody>
      </p:sp>
      <p:pic>
        <p:nvPicPr>
          <p:cNvPr id="49" name="Picture 9" descr="psi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43" y="4196810"/>
            <a:ext cx="3473458" cy="42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0" descr="gam_til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629" y="5101013"/>
            <a:ext cx="1248466" cy="60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1" descr="gam_tild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998" y="5101014"/>
            <a:ext cx="1234315" cy="63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12"/>
          <p:cNvSpPr txBox="1">
            <a:spLocks noChangeArrowheads="1"/>
          </p:cNvSpPr>
          <p:nvPr/>
        </p:nvSpPr>
        <p:spPr bwMode="auto">
          <a:xfrm>
            <a:off x="287584" y="5075613"/>
            <a:ext cx="5055563" cy="92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3" rIns="91427" bIns="45713">
            <a:spAutoFit/>
          </a:bodyPr>
          <a:lstStyle>
            <a:lvl1pPr>
              <a:defRPr sz="5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5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5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5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/>
            <a:r>
              <a:rPr lang="en-US" sz="1800" b="1" dirty="0">
                <a:solidFill>
                  <a:srgbClr val="800000"/>
                </a:solidFill>
              </a:rPr>
              <a:t>The neutron pairs in excess have different mixing amplitudes </a:t>
            </a:r>
            <a:r>
              <a:rPr lang="en-US" sz="1800" dirty="0" smtClean="0">
                <a:solidFill>
                  <a:srgbClr val="000000"/>
                </a:solidFill>
              </a:rPr>
              <a:t>than </a:t>
            </a:r>
            <a:r>
              <a:rPr lang="en-US" sz="1800" dirty="0">
                <a:solidFill>
                  <a:srgbClr val="000000"/>
                </a:solidFill>
              </a:rPr>
              <a:t>the neutron pairs which are entering in the quartets. </a:t>
            </a:r>
          </a:p>
        </p:txBody>
      </p:sp>
      <p:sp>
        <p:nvSpPr>
          <p:cNvPr id="53" name="TextBox 5"/>
          <p:cNvSpPr txBox="1">
            <a:spLocks noChangeArrowheads="1"/>
          </p:cNvSpPr>
          <p:nvPr/>
        </p:nvSpPr>
        <p:spPr bwMode="auto">
          <a:xfrm>
            <a:off x="6972301" y="1717907"/>
            <a:ext cx="2083797" cy="30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3" rIns="91427" bIns="45713">
            <a:spAutoFit/>
          </a:bodyPr>
          <a:lstStyle>
            <a:lvl1pPr>
              <a:defRPr sz="5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5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5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5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>
                <a:solidFill>
                  <a:srgbClr val="000000"/>
                </a:solidFill>
              </a:rPr>
              <a:t>(collective pair operators )</a:t>
            </a:r>
          </a:p>
        </p:txBody>
      </p:sp>
      <p:sp>
        <p:nvSpPr>
          <p:cNvPr id="54" name="Down Arrow 53"/>
          <p:cNvSpPr/>
          <p:nvPr/>
        </p:nvSpPr>
        <p:spPr>
          <a:xfrm flipH="1">
            <a:off x="6468999" y="4604645"/>
            <a:ext cx="135002" cy="447513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Down Arrow 54"/>
          <p:cNvSpPr/>
          <p:nvPr/>
        </p:nvSpPr>
        <p:spPr>
          <a:xfrm flipH="1">
            <a:off x="7269098" y="4609431"/>
            <a:ext cx="135002" cy="447513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7" tIns="45713" rIns="91427" bIns="4571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910929" y="6346795"/>
            <a:ext cx="54435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*N</a:t>
            </a:r>
            <a:r>
              <a:rPr lang="en-US" sz="1400" dirty="0"/>
              <a:t>. </a:t>
            </a:r>
            <a:r>
              <a:rPr lang="en-US" sz="1400" dirty="0" err="1"/>
              <a:t>Sandulescu</a:t>
            </a:r>
            <a:r>
              <a:rPr lang="en-US" sz="1400" dirty="0"/>
              <a:t>, D. N., C. W. Johnson, Phys. Rev. C 86, 041302(R) (2012)</a:t>
            </a:r>
          </a:p>
        </p:txBody>
      </p:sp>
    </p:spTree>
    <p:extLst>
      <p:ext uri="{BB962C8B-B14F-4D97-AF65-F5344CB8AC3E}">
        <p14:creationId xmlns:p14="http://schemas.microsoft.com/office/powerpoint/2010/main" val="11106147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05B1-04CB-FB43-8324-99519846C5F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746375"/>
            <a:ext cx="8356600" cy="275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292663"/>
              </p:ext>
            </p:extLst>
          </p:nvPr>
        </p:nvGraphicFramePr>
        <p:xfrm>
          <a:off x="2108199" y="2330450"/>
          <a:ext cx="2343150" cy="27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2" name="Equation" r:id="rId4" imgW="1752600" imgH="215900" progId="Equation.3">
                  <p:embed/>
                </p:oleObj>
              </mc:Choice>
              <mc:Fallback>
                <p:oleObj name="Equation" r:id="rId4" imgW="17526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199" y="2330450"/>
                        <a:ext cx="2343150" cy="2743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528909"/>
              </p:ext>
            </p:extLst>
          </p:nvPr>
        </p:nvGraphicFramePr>
        <p:xfrm>
          <a:off x="6186488" y="2330450"/>
          <a:ext cx="2214819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3" name="Equation" r:id="rId6" imgW="1689100" imgH="241300" progId="Equation.3">
                  <p:embed/>
                </p:oleObj>
              </mc:Choice>
              <mc:Fallback>
                <p:oleObj name="Equation" r:id="rId6" imgW="1689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6488" y="2330450"/>
                        <a:ext cx="2214819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981199" y="883335"/>
            <a:ext cx="5867401" cy="400110"/>
          </a:xfrm>
          <a:prstGeom prst="rect">
            <a:avLst/>
          </a:prstGeom>
          <a:solidFill>
            <a:srgbClr val="558ED5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chemeClr val="bg1"/>
                </a:solidFill>
                <a:latin typeface="Bernard MT Condensed"/>
                <a:cs typeface="Bernard MT Condensed"/>
              </a:rPr>
              <a:t>Isovector</a:t>
            </a:r>
            <a:r>
              <a:rPr lang="en-US" sz="2000" dirty="0">
                <a:solidFill>
                  <a:schemeClr val="bg1"/>
                </a:solidFill>
                <a:latin typeface="Bernard MT Condensed"/>
                <a:cs typeface="Bernard MT Condensed"/>
              </a:rPr>
              <a:t> pairing and quartet condensation </a:t>
            </a:r>
            <a:r>
              <a:rPr lang="en-US" sz="2000" dirty="0" smtClean="0">
                <a:solidFill>
                  <a:schemeClr val="bg1"/>
                </a:solidFill>
                <a:latin typeface="Bernard MT Condensed"/>
                <a:cs typeface="Bernard MT Condensed"/>
              </a:rPr>
              <a:t>for N≥Z </a:t>
            </a:r>
            <a:r>
              <a:rPr lang="en-US" sz="2000" dirty="0">
                <a:solidFill>
                  <a:schemeClr val="bg1"/>
                </a:solidFill>
                <a:latin typeface="Bernard MT Condensed"/>
                <a:cs typeface="Bernard MT Condensed"/>
              </a:rPr>
              <a:t>nuclei</a:t>
            </a:r>
          </a:p>
        </p:txBody>
      </p:sp>
    </p:spTree>
    <p:extLst>
      <p:ext uri="{BB962C8B-B14F-4D97-AF65-F5344CB8AC3E}">
        <p14:creationId xmlns:p14="http://schemas.microsoft.com/office/powerpoint/2010/main" val="1168124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17228"/>
              </p:ext>
            </p:extLst>
          </p:nvPr>
        </p:nvGraphicFramePr>
        <p:xfrm>
          <a:off x="2103438" y="1000919"/>
          <a:ext cx="4637087" cy="625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3" name="Equation" r:id="rId3" imgW="2489200" imgH="355600" progId="Equation.3">
                  <p:embed/>
                </p:oleObj>
              </mc:Choice>
              <mc:Fallback>
                <p:oleObj name="Equation" r:id="rId3" imgW="24892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1000919"/>
                        <a:ext cx="4637087" cy="6255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8" name="TextBox 2"/>
          <p:cNvSpPr txBox="1">
            <a:spLocks noChangeArrowheads="1"/>
          </p:cNvSpPr>
          <p:nvPr/>
        </p:nvSpPr>
        <p:spPr bwMode="auto">
          <a:xfrm>
            <a:off x="2390776" y="214312"/>
            <a:ext cx="4504208" cy="461665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Bernard MT Condensed" charset="0"/>
              </a:rPr>
              <a:t>Isovector</a:t>
            </a:r>
            <a:r>
              <a:rPr lang="en-US" sz="2400" dirty="0">
                <a:solidFill>
                  <a:schemeClr val="bg1"/>
                </a:solidFill>
                <a:latin typeface="Bernard MT Condensed" charset="0"/>
              </a:rPr>
              <a:t> pairing in </a:t>
            </a:r>
            <a:r>
              <a:rPr lang="en-US" sz="2400" dirty="0" err="1">
                <a:solidFill>
                  <a:schemeClr val="bg1"/>
                </a:solidFill>
                <a:latin typeface="Bernard MT Condensed" charset="0"/>
              </a:rPr>
              <a:t>QCM+Skyrme-HF</a:t>
            </a:r>
            <a:endParaRPr lang="en-US" sz="2400" dirty="0">
              <a:solidFill>
                <a:schemeClr val="bg1"/>
              </a:solidFill>
              <a:latin typeface="Bernard MT Condensed" charset="0"/>
            </a:endParaRPr>
          </a:p>
        </p:txBody>
      </p:sp>
      <p:sp>
        <p:nvSpPr>
          <p:cNvPr id="55299" name="TextBox 3"/>
          <p:cNvSpPr txBox="1">
            <a:spLocks noChangeArrowheads="1"/>
          </p:cNvSpPr>
          <p:nvPr/>
        </p:nvSpPr>
        <p:spPr bwMode="auto">
          <a:xfrm>
            <a:off x="2135188" y="2392455"/>
            <a:ext cx="3508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1"/>
                </a:solidFill>
                <a:latin typeface="Agency FB" charset="0"/>
              </a:rPr>
              <a:t> single-particle energies: from Skyrme-HF</a:t>
            </a:r>
          </a:p>
        </p:txBody>
      </p:sp>
      <p:sp>
        <p:nvSpPr>
          <p:cNvPr id="55300" name="TextBox 4"/>
          <p:cNvSpPr txBox="1">
            <a:spLocks noChangeArrowheads="1"/>
          </p:cNvSpPr>
          <p:nvPr/>
        </p:nvSpPr>
        <p:spPr bwMode="auto">
          <a:xfrm>
            <a:off x="2206625" y="1856673"/>
            <a:ext cx="4533899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Agency FB" charset="0"/>
              </a:rPr>
              <a:t> </a:t>
            </a:r>
            <a:r>
              <a:rPr lang="en-US" b="1" dirty="0">
                <a:solidFill>
                  <a:srgbClr val="008000"/>
                </a:solidFill>
                <a:latin typeface="Agency FB" charset="0"/>
              </a:rPr>
              <a:t>pairing is acting outside a closed core </a:t>
            </a:r>
          </a:p>
        </p:txBody>
      </p:sp>
      <p:graphicFrame>
        <p:nvGraphicFramePr>
          <p:cNvPr id="5530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161026"/>
              </p:ext>
            </p:extLst>
          </p:nvPr>
        </p:nvGraphicFramePr>
        <p:xfrm>
          <a:off x="2103438" y="3467284"/>
          <a:ext cx="3848099" cy="528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4" name="Equation" r:id="rId5" imgW="1993900" imgH="254000" progId="Equation.3">
                  <p:embed/>
                </p:oleObj>
              </mc:Choice>
              <mc:Fallback>
                <p:oleObj name="Equation" r:id="rId5" imgW="19939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3467284"/>
                        <a:ext cx="3848099" cy="5280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29775"/>
              </p:ext>
            </p:extLst>
          </p:nvPr>
        </p:nvGraphicFramePr>
        <p:xfrm>
          <a:off x="1753394" y="4807835"/>
          <a:ext cx="682207" cy="463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5" name="Ecuaţie" r:id="rId7" imgW="355446" imgH="241195" progId="Equation.3">
                  <p:embed/>
                </p:oleObj>
              </mc:Choice>
              <mc:Fallback>
                <p:oleObj name="Ecuaţie" r:id="rId7" imgW="355446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394" y="4807835"/>
                        <a:ext cx="682207" cy="4637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642755"/>
              </p:ext>
            </p:extLst>
          </p:nvPr>
        </p:nvGraphicFramePr>
        <p:xfrm>
          <a:off x="2685734" y="4829175"/>
          <a:ext cx="679766" cy="499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6" name="Equation" r:id="rId9" imgW="330057" imgH="241195" progId="Equation.3">
                  <p:embed/>
                </p:oleObj>
              </mc:Choice>
              <mc:Fallback>
                <p:oleObj name="Equation" r:id="rId9" imgW="330057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5734" y="4829175"/>
                        <a:ext cx="679766" cy="4991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>
            <a:off x="2422526" y="4119655"/>
            <a:ext cx="215900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8" charset="0"/>
              <a:buNone/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Striped Right Arrow 10"/>
          <p:cNvSpPr/>
          <p:nvPr/>
        </p:nvSpPr>
        <p:spPr>
          <a:xfrm>
            <a:off x="3560763" y="4944360"/>
            <a:ext cx="503238" cy="11192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8" charset="0"/>
              <a:buNone/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5306" name="TextBox 11"/>
          <p:cNvSpPr txBox="1">
            <a:spLocks noChangeArrowheads="1"/>
          </p:cNvSpPr>
          <p:nvPr/>
        </p:nvSpPr>
        <p:spPr bwMode="auto">
          <a:xfrm>
            <a:off x="4335463" y="4811896"/>
            <a:ext cx="941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Agency FB" charset="0"/>
              </a:rPr>
              <a:t>densities </a:t>
            </a:r>
          </a:p>
        </p:txBody>
      </p:sp>
      <p:sp>
        <p:nvSpPr>
          <p:cNvPr id="13" name="Striped Right Arrow 12"/>
          <p:cNvSpPr/>
          <p:nvPr/>
        </p:nvSpPr>
        <p:spPr>
          <a:xfrm>
            <a:off x="5591176" y="4911817"/>
            <a:ext cx="576262" cy="1444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8" charset="0"/>
              <a:buNone/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5308" name="TextBox 13"/>
          <p:cNvSpPr txBox="1">
            <a:spLocks noChangeArrowheads="1"/>
          </p:cNvSpPr>
          <p:nvPr/>
        </p:nvSpPr>
        <p:spPr bwMode="auto">
          <a:xfrm>
            <a:off x="6381751" y="4799898"/>
            <a:ext cx="595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HF</a:t>
            </a:r>
          </a:p>
        </p:txBody>
      </p:sp>
      <p:sp>
        <p:nvSpPr>
          <p:cNvPr id="16" name="Bent-Up Arrow 15"/>
          <p:cNvSpPr/>
          <p:nvPr/>
        </p:nvSpPr>
        <p:spPr>
          <a:xfrm>
            <a:off x="7102476" y="3616417"/>
            <a:ext cx="433387" cy="136842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8" charset="0"/>
              <a:buNone/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3884613" y="2908392"/>
            <a:ext cx="215900" cy="433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8" charset="0"/>
              <a:buNone/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5964" y="5556128"/>
            <a:ext cx="7334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dirty="0"/>
              <a:t>The HF and QCM </a:t>
            </a:r>
            <a:r>
              <a:rPr lang="en-US" dirty="0" smtClean="0"/>
              <a:t>calculations </a:t>
            </a:r>
            <a:r>
              <a:rPr lang="en-US" dirty="0"/>
              <a:t>are iterated together until the convergence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 		The </a:t>
            </a:r>
            <a:r>
              <a:rPr lang="en-US" dirty="0"/>
              <a:t>pairing </a:t>
            </a:r>
            <a:r>
              <a:rPr lang="en-US" dirty="0" smtClean="0"/>
              <a:t>energy is </a:t>
            </a:r>
            <a:r>
              <a:rPr lang="en-US" dirty="0"/>
              <a:t>added to </a:t>
            </a:r>
            <a:r>
              <a:rPr lang="en-US" dirty="0" smtClean="0"/>
              <a:t>the </a:t>
            </a:r>
            <a:r>
              <a:rPr lang="en-US" dirty="0"/>
              <a:t>mean-field energy.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05B1-04CB-FB43-8324-99519846C5F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38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46727" y="282563"/>
            <a:ext cx="5720972" cy="371513"/>
          </a:xfrm>
          <a:prstGeom prst="rect">
            <a:avLst/>
          </a:prstGeom>
          <a:solidFill>
            <a:srgbClr val="558ED5"/>
          </a:solidFill>
          <a:ln>
            <a:noFill/>
          </a:ln>
          <a:ex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The influence of </a:t>
            </a:r>
            <a:r>
              <a:rPr lang="en-US" b="1" dirty="0" err="1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isovector</a:t>
            </a: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pn</a:t>
            </a: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pairing on the symmetry energy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65620"/>
              </p:ext>
            </p:extLst>
          </p:nvPr>
        </p:nvGraphicFramePr>
        <p:xfrm>
          <a:off x="2168372" y="777590"/>
          <a:ext cx="2293311" cy="446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Equation" r:id="rId3" imgW="2019300" imgH="393700" progId="Equation.3">
                  <p:embed/>
                </p:oleObj>
              </mc:Choice>
              <mc:Fallback>
                <p:oleObj name="Equation" r:id="rId3" imgW="2019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372" y="777590"/>
                        <a:ext cx="2293311" cy="446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4000" y="5427128"/>
            <a:ext cx="8750300" cy="1192743"/>
          </a:xfrm>
        </p:spPr>
        <p:txBody>
          <a:bodyPr>
            <a:normAutofit/>
          </a:bodyPr>
          <a:lstStyle/>
          <a:p>
            <a:r>
              <a:rPr lang="en-US" sz="1600" dirty="0"/>
              <a:t>HF+QCM calculations describe very well </a:t>
            </a:r>
            <a:r>
              <a:rPr lang="en-US" sz="1600" dirty="0" smtClean="0"/>
              <a:t>the </a:t>
            </a:r>
            <a:r>
              <a:rPr lang="en-US" sz="1600" dirty="0"/>
              <a:t>standard symmetry </a:t>
            </a:r>
            <a:r>
              <a:rPr lang="en-US" sz="1600" dirty="0" smtClean="0"/>
              <a:t>energy.</a:t>
            </a:r>
          </a:p>
          <a:p>
            <a:r>
              <a:rPr lang="en-US" sz="1600" dirty="0" smtClean="0"/>
              <a:t>HF</a:t>
            </a:r>
            <a:r>
              <a:rPr lang="en-US" sz="1600" dirty="0"/>
              <a:t>+BCS and HF+QCM give quite similar results for 1/</a:t>
            </a:r>
            <a:r>
              <a:rPr lang="en-US" sz="1600" dirty="0" err="1" smtClean="0"/>
              <a:t>Φ</a:t>
            </a:r>
            <a:r>
              <a:rPr lang="en-US" sz="1600" dirty="0" smtClean="0"/>
              <a:t>.</a:t>
            </a:r>
          </a:p>
          <a:p>
            <a:r>
              <a:rPr lang="en-US" sz="1600" u="sng" dirty="0" smtClean="0">
                <a:solidFill>
                  <a:srgbClr val="800000"/>
                </a:solidFill>
              </a:rPr>
              <a:t>the </a:t>
            </a:r>
            <a:r>
              <a:rPr lang="en-US" sz="1600" u="sng" dirty="0" err="1">
                <a:solidFill>
                  <a:srgbClr val="800000"/>
                </a:solidFill>
              </a:rPr>
              <a:t>isovector</a:t>
            </a:r>
            <a:r>
              <a:rPr lang="en-US" sz="1600" u="sng" dirty="0">
                <a:solidFill>
                  <a:srgbClr val="800000"/>
                </a:solidFill>
              </a:rPr>
              <a:t> proton-neutron pairing does not play a major role for the standard symmetry energy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6066631" y="806241"/>
            <a:ext cx="973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T=0,2,4</a:t>
            </a: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89699"/>
              </p:ext>
            </p:extLst>
          </p:nvPr>
        </p:nvGraphicFramePr>
        <p:xfrm>
          <a:off x="5020678" y="854151"/>
          <a:ext cx="608051" cy="280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Equation" r:id="rId5" imgW="406048" imgH="215713" progId="Equation.3">
                  <p:embed/>
                </p:oleObj>
              </mc:Choice>
              <mc:Fallback>
                <p:oleObj name="Equation" r:id="rId5" imgW="40604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0678" y="854151"/>
                        <a:ext cx="608051" cy="2802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706712" y="5034687"/>
            <a:ext cx="4019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D. N. , N. </a:t>
            </a:r>
            <a:r>
              <a:rPr lang="en-US" sz="1400" dirty="0" err="1" smtClean="0"/>
              <a:t>Sandulescu</a:t>
            </a:r>
            <a:r>
              <a:rPr lang="en-US" sz="1400" dirty="0" smtClean="0"/>
              <a:t>, </a:t>
            </a:r>
            <a:r>
              <a:rPr lang="en-US" sz="1400" dirty="0"/>
              <a:t>Phys. Rev. C 90, 024322 (2014</a:t>
            </a:r>
            <a:r>
              <a:rPr lang="en-US" sz="1400" dirty="0" smtClean="0"/>
              <a:t>) 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805B1-04CB-FB43-8324-99519846C5F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 descr="tabel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27" y="1290277"/>
            <a:ext cx="5208826" cy="3759200"/>
          </a:xfrm>
          <a:prstGeom prst="rect">
            <a:avLst/>
          </a:prstGeom>
        </p:spPr>
      </p:pic>
      <p:pic>
        <p:nvPicPr>
          <p:cNvPr id="4" name="Picture 3" descr="g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98" y="4013201"/>
            <a:ext cx="64863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07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046727" y="282563"/>
            <a:ext cx="5471673" cy="371513"/>
          </a:xfrm>
          <a:prstGeom prst="rect">
            <a:avLst/>
          </a:prstGeom>
          <a:solidFill>
            <a:srgbClr val="558ED5"/>
          </a:solidFill>
          <a:ln>
            <a:noFill/>
          </a:ln>
          <a:ex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The influence of </a:t>
            </a:r>
            <a:r>
              <a:rPr lang="en-US" b="1" dirty="0" err="1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isovector</a:t>
            </a: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pn</a:t>
            </a: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  <a:cs typeface="Times New Roman" charset="0"/>
              </a:rPr>
              <a:t> pairing on the Wigner energy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32099" y="5092480"/>
            <a:ext cx="4046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D. N. , N. </a:t>
            </a:r>
            <a:r>
              <a:rPr lang="en-US" sz="1400" dirty="0" err="1" smtClean="0"/>
              <a:t>Sandulescu</a:t>
            </a:r>
            <a:r>
              <a:rPr lang="en-US" sz="1400" dirty="0" smtClean="0"/>
              <a:t>, </a:t>
            </a:r>
            <a:r>
              <a:rPr lang="en-US" sz="1400" dirty="0"/>
              <a:t>Phys. Rev. C 90, </a:t>
            </a:r>
            <a:r>
              <a:rPr lang="en-US" sz="1400" dirty="0" smtClean="0"/>
              <a:t>024322 (2014)</a:t>
            </a:r>
            <a:endParaRPr lang="en-US" sz="1400" dirty="0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708552"/>
              </p:ext>
            </p:extLst>
          </p:nvPr>
        </p:nvGraphicFramePr>
        <p:xfrm>
          <a:off x="2404799" y="778849"/>
          <a:ext cx="2324101" cy="452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" name="Equation" r:id="rId3" imgW="2019300" imgH="393700" progId="Equation.3">
                  <p:embed/>
                </p:oleObj>
              </mc:Choice>
              <mc:Fallback>
                <p:oleObj name="Equation" r:id="rId3" imgW="2019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4799" y="778849"/>
                        <a:ext cx="2324101" cy="4524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395489"/>
              </p:ext>
            </p:extLst>
          </p:nvPr>
        </p:nvGraphicFramePr>
        <p:xfrm>
          <a:off x="5092700" y="912420"/>
          <a:ext cx="595351" cy="245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8" name="Equation" r:id="rId5" imgW="406048" imgH="215713" progId="Equation.3">
                  <p:embed/>
                </p:oleObj>
              </mc:Choice>
              <mc:Fallback>
                <p:oleObj name="Equation" r:id="rId5" imgW="406048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2700" y="912420"/>
                        <a:ext cx="595351" cy="2458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6066631" y="823304"/>
            <a:ext cx="973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T=0,2,4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5424384"/>
            <a:ext cx="8229600" cy="1655447"/>
          </a:xfrm>
        </p:spPr>
        <p:txBody>
          <a:bodyPr>
            <a:noAutofit/>
          </a:bodyPr>
          <a:lstStyle/>
          <a:p>
            <a:r>
              <a:rPr lang="en-US" sz="1600" dirty="0" smtClean="0"/>
              <a:t>HF</a:t>
            </a:r>
            <a:r>
              <a:rPr lang="en-US" sz="1600" dirty="0"/>
              <a:t>+BCS </a:t>
            </a:r>
            <a:r>
              <a:rPr lang="en-US" sz="1600" dirty="0" smtClean="0"/>
              <a:t>fails </a:t>
            </a:r>
            <a:r>
              <a:rPr lang="en-US" sz="1600" dirty="0"/>
              <a:t>to describe the </a:t>
            </a:r>
            <a:r>
              <a:rPr lang="en-US" sz="1600" dirty="0" smtClean="0"/>
              <a:t>Wigner energy (X close to zero for many isobaric chains). </a:t>
            </a:r>
          </a:p>
          <a:p>
            <a:r>
              <a:rPr lang="en-US" sz="1600" dirty="0" smtClean="0"/>
              <a:t>HF</a:t>
            </a:r>
            <a:r>
              <a:rPr lang="en-US" sz="1600" dirty="0"/>
              <a:t>+QCM results are following well the large fluctuations of X with the mass </a:t>
            </a:r>
            <a:r>
              <a:rPr lang="en-US" sz="1600" dirty="0" smtClean="0"/>
              <a:t>number.</a:t>
            </a:r>
          </a:p>
          <a:p>
            <a:pPr marL="0" indent="0" algn="ctr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</a:t>
            </a:r>
            <a:r>
              <a:rPr lang="en-US" sz="1600" b="1" dirty="0" smtClean="0">
                <a:solidFill>
                  <a:srgbClr val="000090"/>
                </a:solidFill>
              </a:rPr>
              <a:t>Conclusion:</a:t>
            </a:r>
            <a:r>
              <a:rPr lang="en-US" sz="1600" b="1" dirty="0" smtClean="0">
                <a:solidFill>
                  <a:srgbClr val="FF66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isovector</a:t>
            </a:r>
            <a:r>
              <a:rPr lang="en-US" sz="1600" b="1" dirty="0" smtClean="0">
                <a:solidFill>
                  <a:srgbClr val="FF66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pn</a:t>
            </a:r>
            <a:r>
              <a:rPr lang="en-US" sz="1600" b="1" dirty="0" smtClean="0">
                <a:solidFill>
                  <a:srgbClr val="FF0000"/>
                </a:solidFill>
              </a:rPr>
              <a:t> pairing is  describing well the </a:t>
            </a:r>
            <a:r>
              <a:rPr lang="en-US" sz="1600" b="1" dirty="0">
                <a:solidFill>
                  <a:srgbClr val="FF0000"/>
                </a:solidFill>
              </a:rPr>
              <a:t>W</a:t>
            </a:r>
            <a:r>
              <a:rPr lang="en-US" sz="1600" b="1" dirty="0" smtClean="0">
                <a:solidFill>
                  <a:srgbClr val="FF0000"/>
                </a:solidFill>
              </a:rPr>
              <a:t>igner energy</a:t>
            </a:r>
          </a:p>
          <a:p>
            <a:pPr marL="0" indent="0" algn="ctr"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     when  described accurately by QCM. 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     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2807" y="1273567"/>
            <a:ext cx="5052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600" dirty="0" err="1" smtClean="0">
                <a:solidFill>
                  <a:srgbClr val="800000"/>
                </a:solidFill>
              </a:rPr>
              <a:t>Sk</a:t>
            </a:r>
            <a:r>
              <a:rPr lang="en-US" sz="1600" dirty="0" smtClean="0">
                <a:solidFill>
                  <a:srgbClr val="800000"/>
                </a:solidFill>
              </a:rPr>
              <a:t>-HF+QCM with </a:t>
            </a:r>
            <a:r>
              <a:rPr lang="en-US" sz="1600" dirty="0" err="1" smtClean="0">
                <a:solidFill>
                  <a:srgbClr val="800000"/>
                </a:solidFill>
              </a:rPr>
              <a:t>selfconsistent</a:t>
            </a:r>
            <a:r>
              <a:rPr lang="en-US" sz="1600" dirty="0" smtClean="0">
                <a:solidFill>
                  <a:srgbClr val="800000"/>
                </a:solidFill>
              </a:rPr>
              <a:t> calculation of deformation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 smtClean="0"/>
          </a:p>
          <a:p>
            <a:fld id="{B20805B1-04CB-FB43-8324-99519846C5F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 descr="tabe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23" y="1599421"/>
            <a:ext cx="4992756" cy="3521894"/>
          </a:xfrm>
          <a:prstGeom prst="rect">
            <a:avLst/>
          </a:prstGeom>
        </p:spPr>
      </p:pic>
      <p:pic>
        <p:nvPicPr>
          <p:cNvPr id="15" name="Picture 14" descr="g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98" y="4013201"/>
            <a:ext cx="64863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22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6261</TotalTime>
  <Words>788</Words>
  <Application>Microsoft Macintosh PowerPoint</Application>
  <PresentationFormat>On-screen Show (4:3)</PresentationFormat>
  <Paragraphs>111</Paragraphs>
  <Slides>16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Equation</vt:lpstr>
      <vt:lpstr>Ecuaţie</vt:lpstr>
      <vt:lpstr>ISOVECTOR PROTON-NEUTRON PAIRING AND WIGNER ENERGY IN HARTREE-FOCK MEAN FIELD CALCULATIONS*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and conclusions</vt:lpstr>
      <vt:lpstr>Thank you for your attention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Proiect de cercetare  Pairing Isovector-Isoscalar si Condensare de Cuarteti de tip Alpha in Nucleele Atomice </dc:title>
  <dc:creator>FIRST NAME LAST NAME</dc:creator>
  <cp:lastModifiedBy>FIRST NAME LAST NAME</cp:lastModifiedBy>
  <cp:revision>316</cp:revision>
  <cp:lastPrinted>2015-04-06T08:38:32Z</cp:lastPrinted>
  <dcterms:created xsi:type="dcterms:W3CDTF">2014-05-14T21:44:36Z</dcterms:created>
  <dcterms:modified xsi:type="dcterms:W3CDTF">2015-08-31T10:09:27Z</dcterms:modified>
</cp:coreProperties>
</file>