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media/image29.jpg" ContentType="image/jpeg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media/image36.jpg" ContentType="image/jpeg"/>
  <Override PartName="/ppt/media/image37.jpg" ContentType="image/jpeg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3"/>
  </p:notesMasterIdLst>
  <p:sldIdLst>
    <p:sldId id="256" r:id="rId2"/>
    <p:sldId id="263" r:id="rId3"/>
    <p:sldId id="304" r:id="rId4"/>
    <p:sldId id="306" r:id="rId5"/>
    <p:sldId id="307" r:id="rId6"/>
    <p:sldId id="315" r:id="rId7"/>
    <p:sldId id="316" r:id="rId8"/>
    <p:sldId id="302" r:id="rId9"/>
    <p:sldId id="260" r:id="rId10"/>
    <p:sldId id="325" r:id="rId11"/>
    <p:sldId id="309" r:id="rId12"/>
    <p:sldId id="296" r:id="rId13"/>
    <p:sldId id="264" r:id="rId14"/>
    <p:sldId id="266" r:id="rId15"/>
    <p:sldId id="298" r:id="rId16"/>
    <p:sldId id="312" r:id="rId17"/>
    <p:sldId id="262" r:id="rId18"/>
    <p:sldId id="330" r:id="rId19"/>
    <p:sldId id="279" r:id="rId20"/>
    <p:sldId id="280" r:id="rId21"/>
    <p:sldId id="268" r:id="rId22"/>
    <p:sldId id="271" r:id="rId23"/>
    <p:sldId id="324" r:id="rId24"/>
    <p:sldId id="319" r:id="rId25"/>
    <p:sldId id="290" r:id="rId26"/>
    <p:sldId id="272" r:id="rId27"/>
    <p:sldId id="273" r:id="rId28"/>
    <p:sldId id="323" r:id="rId29"/>
    <p:sldId id="326" r:id="rId30"/>
    <p:sldId id="292" r:id="rId31"/>
    <p:sldId id="321" r:id="rId32"/>
    <p:sldId id="274" r:id="rId33"/>
    <p:sldId id="322" r:id="rId34"/>
    <p:sldId id="314" r:id="rId35"/>
    <p:sldId id="301" r:id="rId36"/>
    <p:sldId id="269" r:id="rId37"/>
    <p:sldId id="275" r:id="rId38"/>
    <p:sldId id="293" r:id="rId39"/>
    <p:sldId id="270" r:id="rId40"/>
    <p:sldId id="276" r:id="rId41"/>
    <p:sldId id="328" r:id="rId4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8947" autoAdjust="0"/>
  </p:normalViewPr>
  <p:slideViewPr>
    <p:cSldViewPr snapToGrid="0">
      <p:cViewPr varScale="1">
        <p:scale>
          <a:sx n="80" d="100"/>
          <a:sy n="80" d="100"/>
        </p:scale>
        <p:origin x="864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Hello everyone.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Thank</a:t>
            </a:r>
            <a:r>
              <a:rPr lang="ja-JP" altLang="en-US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ja-JP" altLang="en-US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being here.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My name is Kentaro Moriguchi.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my supervisor is Fillipo Angelini.</a:t>
            </a:r>
          </a:p>
          <a:p>
            <a:pPr algn="l"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Today,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I’m going to talk about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the "Development of a Machine Learning Pipeline for Reaction Position Reconstruction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LISA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."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B7736E0-F6EE-2420-DAF0-7EBC3ED26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7A9F2478-7118-7B1A-B7F9-1A63654271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5B48E0FD-009F-1DB1-99FA-3FC93E2BCC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First, I would like to discuss the background of developing a machine learning pipeline for this study. </a:t>
            </a: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8467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7F837D1D-620A-3FD9-8808-E0925950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CA12FCEE-2A51-0B00-FAEB-40479101DD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F461913D-E2A3-BFE0-5CE2-6CB7C22866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dirty="0"/>
              <a:t>This research focuses on measuring </a:t>
            </a:r>
            <a:r>
              <a:rPr lang="en-US" altLang="ja-JP" dirty="0"/>
              <a:t>γ</a:t>
            </a:r>
            <a:r>
              <a:rPr lang="ja-JP" altLang="ja-JP" dirty="0"/>
              <a:t>-rays from short-lived nuclei. </a:t>
            </a:r>
            <a:endParaRPr lang="en-US" altLang="ja-JP" dirty="0"/>
          </a:p>
          <a:p>
            <a:pPr rtl="0"/>
            <a:r>
              <a:rPr lang="ja-JP" altLang="ja-JP" dirty="0"/>
              <a:t>These nuclei travel at extremely high speeds, with </a:t>
            </a:r>
            <a:r>
              <a:rPr lang="en-US" altLang="ja-JP" dirty="0"/>
              <a:t>β</a:t>
            </a:r>
            <a:r>
              <a:rPr lang="ja-JP" altLang="ja-JP" dirty="0"/>
              <a:t> around 0.6</a:t>
            </a:r>
            <a:endParaRPr lang="en-US" altLang="ja-JP" dirty="0"/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Specifically, we are looking at excited nuclei generated after proton knockout (pKO) reactions.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γ-rays emitted from such high-speed particles experience a significant Doppler shift.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dirty="0"/>
              <a:t>To correct this Doppler shift, we need to know two exact values: the </a:t>
            </a:r>
            <a:r>
              <a:rPr lang="en-US" altLang="ja-JP" dirty="0"/>
              <a:t>γ</a:t>
            </a:r>
            <a:r>
              <a:rPr lang="ja-JP" altLang="ja-JP" dirty="0"/>
              <a:t>-ray emission angle, and the velocity</a:t>
            </a:r>
            <a:r>
              <a:rPr lang="en-US" altLang="ja-JP" dirty="0"/>
              <a:t> at the time of emission</a:t>
            </a:r>
            <a:r>
              <a:rPr lang="ja-JP" altLang="ja-JP" dirty="0"/>
              <a:t>."</a:t>
            </a: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4300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48869E74-D54E-882D-6238-978980899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84EFE03C-1F5E-5C8A-9E59-8E35C624D2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DADCA8A0-45D8-957E-17A4-227636908C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However, to ensure sufficient yield in in-beam γ-ray spectroscopy, thick targets must be used.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When using a thick target, the exact depth the reaction occurs is unknown.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convenience, calculations are typically made assuming the γ-ray was emitted from the center of the target.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Consequently, angular uncertainty increases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0223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5E340393-2394-6855-B3CD-0890F1934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E21AFC1C-610C-E330-CBEB-DFF2D58B0E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7F2B9221-2A50-2797-D921-8CB1DAB30F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 solve this problem, we use an active target consisting of layered diamond detectors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called LISA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ja-JP" altLang="ja-JP" b="1" dirty="0"/>
              <a:t>L</a:t>
            </a:r>
            <a:r>
              <a:rPr lang="en-US" altLang="ja-JP" b="1" dirty="0"/>
              <a:t>I</a:t>
            </a:r>
            <a:r>
              <a:rPr lang="ja-JP" altLang="ja-JP" b="1" dirty="0"/>
              <a:t>fetime Measurements with Solid Active targets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dirty="0"/>
              <a:t>An active target is a device that </a:t>
            </a:r>
            <a:r>
              <a:rPr lang="ja-JP" altLang="ja-JP" b="1" dirty="0"/>
              <a:t>functions as</a:t>
            </a:r>
            <a:r>
              <a:rPr lang="ja-JP" altLang="ja-JP" dirty="0"/>
              <a:t> both target and a detector</a:t>
            </a:r>
            <a:endParaRPr lang="en-US" altLang="ja-JP" dirty="0"/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 are five layers.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These detectors can measure the energy lost by particles in each layer.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9064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3F94B07D-BAFA-1D61-824A-5F4548599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5AB3CD0B-77C6-55B7-9E1D-AC34238F51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A3BB361E-F079-8361-6B01-E468C0D521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dirty="0"/>
              <a:t>When a particle</a:t>
            </a:r>
            <a:r>
              <a:rPr lang="en-US" altLang="ja-JP" dirty="0"/>
              <a:t>’s</a:t>
            </a:r>
            <a:r>
              <a:rPr lang="ja-JP" altLang="ja-JP" dirty="0"/>
              <a:t> </a:t>
            </a:r>
            <a:r>
              <a:rPr lang="en-US" altLang="ja-JP" dirty="0"/>
              <a:t>charge changes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the energy loss in each layer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jumps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before and after the reaction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84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1F7C8A97-EFF5-517E-3EC5-2AEE79D56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52A12692-319E-012E-D45B-1A7AA39570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39F40E3D-3296-5189-0C9B-A65D814B76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rtl="0">
              <a:buNone/>
            </a:pP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By detecting this change, we can identify the specific layer where the reaction occurred. 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8220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099D80F0-C038-5D1E-731E-C74FBEECC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423A511B-0614-E6CE-E4E9-3E61FF54DA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C8BC16D4-E96A-A48C-7EE8-533C3D5B89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Specifically, the setup combines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LISA with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 4π γ-ray spectrometer, like AGATA.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ja-JP" dirty="0"/>
              <a:t>AGATA is </a:t>
            </a:r>
            <a:r>
              <a:rPr lang="en-US" altLang="ja-JP" dirty="0"/>
              <a:t>functioning as </a:t>
            </a:r>
            <a:r>
              <a:rPr lang="ja-JP" altLang="ja-JP" dirty="0"/>
              <a:t>a highly position-sensitive Ge detector</a:t>
            </a:r>
            <a:r>
              <a:rPr lang="en-US" altLang="ja-JP" dirty="0"/>
              <a:t>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ja-JP" dirty="0"/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figure on the right shows this setup.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4027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F2526D04-1402-D8ED-5D3A-FB70FB3C6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9734E58C-547D-80DA-9ADD-FA701A9ABF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71682739-F398-DCAA-CB7D-3ED3337CF2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use these 7 parameters.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energy loss in each layer, plus incoming and outgoing velocities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dirty="0"/>
              <a:t>Building a standard analytical model from scratch is extremely difficult. </a:t>
            </a:r>
            <a:endParaRPr lang="en-US" altLang="ja-JP" dirty="0"/>
          </a:p>
          <a:p>
            <a:pPr rtl="0"/>
            <a:r>
              <a:rPr lang="en-US" altLang="ja-JP" dirty="0"/>
              <a:t>Because t</a:t>
            </a:r>
            <a:r>
              <a:rPr lang="ja-JP" altLang="ja-JP" dirty="0"/>
              <a:t>here are too many variables, and the system is too complex.</a:t>
            </a:r>
            <a:endParaRPr lang="en-US" altLang="ja-JP" dirty="0"/>
          </a:p>
          <a:p>
            <a:pPr rtl="0"/>
            <a:endParaRPr lang="en-US" altLang="ja-JP" dirty="0"/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Therefore, we introduced machine learning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dirty="0"/>
              <a:t>We trained the model on simulation data that closely matches the experiment.</a:t>
            </a:r>
            <a:endParaRPr lang="en-US" altLang="ja-JP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dirty="0"/>
              <a:t> This allows it to identify the reaction layer. </a:t>
            </a:r>
            <a:endParaRPr lang="en-US" altLang="ja-JP" dirty="0"/>
          </a:p>
          <a:p>
            <a:pPr marL="158750" indent="0" rtl="0">
              <a:buNone/>
            </a:pPr>
            <a:endParaRPr lang="en-US" altLang="ja-JP" dirty="0"/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 rtl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7757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CAEEF15E-8859-B776-EB49-21B14108C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9F2D6C6C-6E73-6850-F908-255D1EE087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4C3F2CB3-DAD1-25AD-90F5-283660847A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dirty="0"/>
              <a:t>By using these 7 features, our model identified the reaction layer with over 93% accuracy. </a:t>
            </a:r>
            <a:endParaRPr lang="en-US" altLang="ja-JP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dirty="0"/>
              <a:t>This solved the angular resolution issue.</a:t>
            </a:r>
            <a:endParaRPr lang="en-US" altLang="ja-JP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But what about velocity resolution?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lang="en-US" altLang="ja-JP" dirty="0"/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4784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22023907-5D5C-BBEF-C2B9-F9831FA67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40C278C0-82C0-F1FD-B37E-DDE9C7507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76D1E958-9F9B-2889-94D6-CD43A93704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When using a thick target like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especially with highly charged particles, the velocity changes while passing through the layers.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velocity change significantly impacts the Doppler correction.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 rtl="0">
              <a:buNone/>
            </a:pPr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If we can accurately determine not just the reaction layer but the exact "depth of the reaction point,"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can back-calculate the instantaneous velocity at th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 reaction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point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by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using Bethe's formula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dirty="0"/>
              <a:t>Of course, using five layers improves the position resolution, but this alone is not enough.</a:t>
            </a:r>
            <a:endParaRPr lang="en-US" altLang="ja-JP" dirty="0"/>
          </a:p>
          <a:p>
            <a:pPr rtl="0"/>
            <a:endParaRPr lang="en-US" altLang="ja-JP" dirty="0"/>
          </a:p>
          <a:p>
            <a:pPr marL="158750" indent="0" rtl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7252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DD15A6DC-98F3-8628-F1B4-6161B6D2A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9880FDEE-135C-89DB-10BD-9E79856DB0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5C35F2A5-B78E-040B-15A1-8AEC3F60E4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Therefore, in this study, </a:t>
            </a:r>
            <a:r>
              <a:rPr lang="ja-JP" altLang="ja-JP" dirty="0"/>
              <a:t>we expanded our current model into a full machine learning pipeline.</a:t>
            </a:r>
            <a:endParaRPr lang="en-US" altLang="ja-JP" dirty="0"/>
          </a:p>
          <a:p>
            <a:pPr rtl="0"/>
            <a:r>
              <a:rPr lang="ja-JP" altLang="ja-JP" dirty="0"/>
              <a:t> </a:t>
            </a:r>
            <a:r>
              <a:rPr lang="en-US" altLang="ja-JP" dirty="0"/>
              <a:t>This ML pipeline</a:t>
            </a:r>
            <a:r>
              <a:rPr lang="ja-JP" altLang="ja-JP" dirty="0"/>
              <a:t> handles both layer classification and continuous position reconstruction.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6637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AD0BE7F-B551-F6EE-DEC0-91A49153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6A936E0A-803F-31FE-CAA2-265CEE3283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55BD6783-1E2B-03FD-C208-3516F70117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Next, I will explain the specific methods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used.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7mins</a:t>
            </a:r>
            <a:endParaRPr lang="ja-JP" altLang="ja-JP" b="0" dirty="0">
              <a:effectLst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9341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5FFCAC2A-D3F8-6B21-653E-D03E81FA0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067C9D39-A3EC-1252-2FE9-A59FA5EC71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B9CA9431-1008-D635-2C33-48EF6E5B37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First, regarding th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model: the input data consists of 7 features—the energy loss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from LISA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and the incoming and outgoing velocities of the particle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from TOF detector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 improve regression performance for the position, we adopted a two-step approach, as shown in the figure.</a:t>
            </a:r>
            <a:endParaRPr lang="ja-JP" altLang="ja-JP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2495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2761575C-0523-E714-D814-8B289B0C5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B8379310-602A-FC81-4F26-A04E4C996B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D84972A6-FA30-5FC1-3BAA-B3B957D479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Step1 is Reaction layer Classification.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Step 1, we </a:t>
            </a:r>
            <a:r>
              <a:rPr kumimoji="0" lang="en-US" altLang="ja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Identify the specific reaction layer as before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Step2 is Reaction Position Regression in each layer</a:t>
            </a: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Step 2, we apply a dedicated position reconstruction model for </a:t>
            </a:r>
            <a:r>
              <a:rPr lang="ja-JP" altLang="ja-JP" sz="1100" b="1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each classified layer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order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 calculate the precise reaction position within th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ese layers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pipeline achieves high position resolution.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7390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F6DED958-7F43-D724-6F44-83926C7BD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04EE4B03-0500-1284-C805-50291C2529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06E44FA3-E234-7B90-DF77-755D5EB6EB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Training data was generated using Geant4.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As a benchmark, we used the pKO reaction of 59V at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energy. 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Based on this, we evaluated how the pipeline's behavior changes when the energy or type of incident particle is varied.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also tested the pipeline by using a cocktail beam.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the target, we used five 500 μm thick diamond detectors, totaling 2500 μm in thickness.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8319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3B922295-5C57-D79B-BD48-DD45BA96E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E8458A90-E413-C0C7-13B8-25E60AAEAF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D204F543-855D-5DBD-0F37-68F9D4A274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dirty="0"/>
              <a:t>We used the Optuna framework to optimize the model. </a:t>
            </a:r>
            <a:endParaRPr lang="en-US" altLang="ja-JP" dirty="0"/>
          </a:p>
          <a:p>
            <a:pPr rtl="0"/>
            <a:r>
              <a:rPr lang="ja-JP" altLang="ja-JP" dirty="0"/>
              <a:t>Then, we chose the final version by balancing performance and computational cost.</a:t>
            </a:r>
            <a:endParaRPr lang="en-US" altLang="ja-JP" dirty="0"/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adopted MLPClassifier as Step1 and MLPRegressor as Step2.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MLP stands for Multi Layer Perceptron, it is a type of neural network.</a:t>
            </a:r>
            <a:endParaRPr lang="ja-JP" altLang="ja-JP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12055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F4B0FAF1-09F8-AA50-7158-4D9010EA3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11D6099A-E859-6356-AC3F-7D35F7015F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34B5ED79-4738-325D-D7DE-9FF610BB1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dirty="0"/>
              <a:t>We used the Optuna framework to optimize the model. </a:t>
            </a:r>
            <a:endParaRPr lang="en-US" altLang="ja-JP" dirty="0"/>
          </a:p>
          <a:p>
            <a:pPr rtl="0"/>
            <a:r>
              <a:rPr lang="ja-JP" altLang="ja-JP" dirty="0"/>
              <a:t>Then, we chose the final version by balancing performance and computational cost.</a:t>
            </a:r>
            <a:endParaRPr lang="en-US" altLang="ja-JP" dirty="0"/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adopted MLPClassifier as Step1 and MLPRegressor as Step2.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MLP stands for Multi Layer Perceptron, it is a type of neural network.</a:t>
            </a:r>
            <a:endParaRPr lang="ja-JP" altLang="ja-JP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80636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658F29F2-CE8D-033A-E33B-07E9FE994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7FF42FB1-AB89-EC2E-0571-209A09F558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B55FC70E-0630-0218-1ADA-F5C5CAF387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used 2 metrics as criteria for optimization and evaluation.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performance metrics, we used Accuracy for Step 1, and the coefficient determination (R^2) for Step 2.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rtl="0"/>
            <a:r>
              <a:rPr lang="ja-JP" altLang="ja-JP" dirty="0"/>
              <a:t>Here, Accuracy in Step 1 refers to the percentage of events assigned to the correct layer.</a:t>
            </a: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1702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1EBE1149-B4CE-D51D-5183-C4580DB21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D481777F-A390-6AA1-E5A5-A3F7E9D32C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FAD868B6-FCD8-17D6-F713-E66293F25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Next, here is the definition of the coefficient determination.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larger R2 means the better regression.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also used 1-R2, which</a:t>
            </a:r>
            <a:r>
              <a:rPr lang="ja-JP" altLang="ja-JP" dirty="0"/>
              <a:t> represents </a:t>
            </a:r>
            <a:r>
              <a:rPr lang="ja-JP" altLang="ja-JP" b="0" dirty="0"/>
              <a:t>the ratio of </a:t>
            </a:r>
            <a:r>
              <a:rPr lang="ja-JP" altLang="ja-JP" b="1" dirty="0"/>
              <a:t>the error the model makes </a:t>
            </a:r>
            <a:r>
              <a:rPr lang="ja-JP" altLang="ja-JP" dirty="0"/>
              <a:t>to </a:t>
            </a:r>
            <a:r>
              <a:rPr lang="ja-JP" altLang="ja-JP" b="1" dirty="0"/>
              <a:t>the natural variance of the data.</a:t>
            </a:r>
            <a:endParaRPr lang="en-US" altLang="ja-JP" b="1" dirty="0"/>
          </a:p>
          <a:p>
            <a:pPr rtl="0"/>
            <a:endParaRPr lang="en-US" altLang="ja-JP" sz="1100" b="1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so,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when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R²=0.9,  1 - R² = 0.1, it means the error the model makes is 10 times smaller than the natural variance of data.</a:t>
            </a: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5492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8CD2D912-7969-A675-2D13-22B95BE0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CBBDA868-7BF4-8788-1CEE-FE647F07FA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64949E85-C166-13D3-F149-3E0A4C85D8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Moving on to the results.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11mins</a:t>
            </a:r>
            <a:endParaRPr lang="ja-JP" altLang="ja-JP" b="0" dirty="0">
              <a:effectLst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46436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8AF3D93B-DC31-45CB-DD7B-8F31A521A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E705B650-6F1E-04C8-ED44-E483E8F83B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D269795B-A9F2-45E5-EBB5-87CEFF74A7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First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this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is the performance for the benchmark: 59V at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this energy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Under these conditions, the classification accuracy in Step 1 reached 94.25%.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figure shows the classification accuracy in Step 1.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vertical axis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shows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the predicted reaction layer, and the horizontal axis shows the actual reaction layer.</a:t>
            </a:r>
            <a:endParaRPr lang="ja-JP" altLang="ja-JP" b="0" dirty="0">
              <a:effectLst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9866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7C2B1990-FCBE-9F3F-1A5A-BEE6FE89B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AFEB500D-6EAB-39C0-4704-364E6382E9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6AD70177-E6C5-773A-493F-4E332AAD1A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Step 2, the R^2 value was 0.9435.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means the variance of the reconstructed position was reduced to about 1/18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compared to the variance before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position regression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dirty="0"/>
              <a:t>We applied a Gaussian fit to the histogram, and the resulting sigma was 35</a:t>
            </a:r>
            <a:r>
              <a:rPr lang="en-US" altLang="ja-JP" dirty="0"/>
              <a:t>.3</a:t>
            </a:r>
            <a:r>
              <a:rPr lang="ja-JP" altLang="ja-JP" dirty="0"/>
              <a:t> micrometers.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dirty="0"/>
              <a:t>This figure shows the Step 2 regression results. </a:t>
            </a:r>
            <a:endParaRPr lang="en-US" altLang="ja-JP" dirty="0"/>
          </a:p>
          <a:p>
            <a:pPr rtl="0"/>
            <a:r>
              <a:rPr lang="ja-JP" altLang="ja-JP" dirty="0"/>
              <a:t>It compares the actual reaction points with the model's predictions.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83717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C1FDCC65-6822-98B4-C669-EE39272B3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AD7687BF-0E78-18C6-59ED-36543F57D8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064BD5A2-C30E-F152-DA9F-91118006A7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Next, this scatter plot shows the relationship between </a:t>
            </a:r>
            <a:r>
              <a:rPr lang="ja-JP" altLang="ja-JP" sz="1100" b="1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true net reaction depth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ja-JP" altLang="ja-JP" sz="1100" b="1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net depth predicted by the machine learning model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As you can see, the reaction points are predicted with very high accuracy.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5523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3881C74E-2E19-C013-0FB8-ADF7D3329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AE8B3889-C724-D624-F941-1AB483EB4B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BD525997-3648-67E6-F1C5-CE324092A1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 Now, let's zoom in on this specific area.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We can see that the misclassified events are concentrated around the layer boundaries.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However, even for these data points, you can see that the predict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 depth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match the actual reaction depths quite well. 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15583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8563A7F3-8840-112C-C353-586D15903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3FA7F74E-B563-CF37-149D-057451D166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ECD9EBB9-623A-5293-6AA9-855891ADF6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Next, we looked at the results when changing the incident particle conditions.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figure shows the results of varying the incident energy from 100 MeV/u to 400 MeV/u for the 59V pKO reaction.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As the energy increases, both the classification performance in Step 1 and the regression performance in Step 2 show a slight downward trend.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However, high classification and regression performances are still maintained even at 400 MeV/u.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9922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729F1FCA-032F-26B8-C83E-2A5A1B42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19060FD7-2FF8-22D1-6B16-15AC12082A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910F4A54-3490-9464-7B47-8638605C14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also fixed the energy and changed the particle types to 34Si and 96Zr.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comparison shows that classification performance improves for particles with a larger atomic number Z.</a:t>
            </a:r>
            <a:endParaRPr lang="ja-JP" altLang="ja-JP" b="0" dirty="0">
              <a:effectLst/>
            </a:endParaRPr>
          </a:p>
          <a:p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32432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0E6F7C22-D952-81CA-CBAE-F9EC2D5B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19EA9265-6ACD-0F6F-0366-ED5F4A5275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224066B9-515E-D870-A6EA-F1AF2E9CD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These behaviors can be explained using Bethe's formula. </a:t>
            </a:r>
            <a:endParaRPr lang="ja-JP" altLang="ja-JP" b="0" dirty="0">
              <a:effectLst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egarding the particle type: a larger Z results in a more significant change in dE/dx before and after the pKO reaction.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This clarifies the signal differences, making it easier for the model to predict the position.</a:t>
            </a:r>
            <a:endParaRPr lang="ja-JP" altLang="ja-JP" b="0" dirty="0">
              <a:effectLst/>
            </a:endParaRPr>
          </a:p>
          <a:p>
            <a:pPr rtl="0"/>
            <a:endParaRPr lang="ja-JP" altLang="ja-JP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914258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CCEC4B12-9E5B-28BB-1C3E-0295197C1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528AD8A1-2DA9-D311-CFCB-AF211DD00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1482313B-6810-A0C7-47E8-A16BE1F244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On the other hand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r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egarding energy dependence: when the particle energy is high (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it means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velocity is fast),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it makes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dE/dx smaller according to Bethe's formula.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As a result, </a:t>
            </a:r>
            <a:r>
              <a:rPr lang="ja-JP" altLang="ja-JP" sz="1100" b="1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change in energy loss before and after the reaction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becomes less distinct, making classification more difficult.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rt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44113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D9B1C390-7D37-1E1C-7ABD-0BB1D6107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FA8AE57E-3508-BC11-2FAB-0E97210162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C8CCF85D-3033-8C16-ECA6-7C81862A00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Furthermore, we verified the performance assuming a cocktail beam with multiple mixed particles.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We used the data containing these particles.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Although performance dropped slightly compared to a single particle beam, it maintained robust predictive capabilities.</a:t>
            </a:r>
            <a:endParaRPr lang="ja-JP" altLang="ja-JP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416773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C73E0980-3723-0E3E-FB33-BE52EDF6B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EB3B7F54-E2B1-BC3A-3DD7-6D3B76A863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B18E0CD6-E43A-9128-5707-1A0C71C15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As you can see, the model maintains a high level of accuracy even when compared to the single-particle case. 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22201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EDDD70F7-4B61-9DC3-563C-FFB8C23D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BC6EEE6B-681C-D924-7866-63E3F24D85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3CB8C5BC-E3AA-74BD-0A18-BE61382E7D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Finally,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and this is the most important part, 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evaluated how much the γ-ray energy resolution improves using this position prediction model.</a:t>
            </a:r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observed γ-ray energies were Doppler-corrected based on the Doppler effect formula. 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uncorrected spectrum is shown on the left, while the corrected spectrum is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shown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on the right. 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2804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801E59F9-CAD0-2C31-BDE8-66A65F032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5F26FA15-8DA0-D62F-C4E8-FE4E710752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FC99EE66-008E-F932-7437-6B3653D85C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this simulation, 58Ti is excited to 4+ excited state and it decays to ground state via γ-ray cascade, emitting these γ-rays.</a:t>
            </a: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Here, we focused specifically on the 1047 keV γ-ray, which corresponds to the 2+ -&gt; 0+ transition of 58Ti.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13375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EAFC932E-FDC2-BA35-BF84-27815E19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1E2763DD-67EF-A455-3FE5-1C8251C79E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F9398F80-D253-BF58-F08D-3E8B8CEC0A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compared the following three conditions:</a:t>
            </a:r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*   Case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: Doppler correction using the true reaction vertex (this represents the theoretical limit).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*   Case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: Doppler correction using the center position of the layer predicted by the model.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*   Case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: Doppler correction using the reaction position reconstructed by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model.</a:t>
            </a:r>
            <a:endParaRPr lang="ja-JP" altLang="ja-JP" b="0" dirty="0">
              <a:effectLst/>
            </a:endParaRPr>
          </a:p>
          <a:p>
            <a:endParaRPr lang="en-US" altLang="ja-JP" dirty="0"/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First, this figure compares the results at 100 MeV/u. Case 3 exhibits a very sharp peak, indicating excellent resolution.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00615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C6C41D44-883C-39BD-0494-C1AD3A036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E2C6DC01-DBC9-9E1F-7F91-A7CB18A117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132AA2B9-13AB-B2FD-AECF-E90E287FC8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Next are the results when varying the incident particle energy.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dirty="0"/>
              <a:t>Below 200 MeV/u, Case 3 almost reaches the theoretical limit</a:t>
            </a:r>
            <a:r>
              <a:rPr lang="en-US" altLang="ja-JP" dirty="0"/>
              <a:t>;</a:t>
            </a:r>
            <a:r>
              <a:rPr lang="ja-JP" altLang="ja-JP" dirty="0"/>
              <a:t> Case 1. This shows it is highly effective.</a:t>
            </a:r>
            <a:endParaRPr lang="en-US" altLang="ja-JP" dirty="0"/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Particularly at 100 MeV/u, the FWHM was reduced and improved to 63% of the conventional method (Case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).</a:t>
            </a:r>
            <a:endParaRPr lang="ja-JP" altLang="ja-JP" b="0" dirty="0">
              <a:effectLst/>
            </a:endParaRPr>
          </a:p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8014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6A05C7E1-8604-66E9-F848-02AA7AA0A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0BC73F9F-9187-584D-48B3-E99D396992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6BB75550-B2FE-B5C3-A686-BAAE21BB31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Finally, the summary:</a:t>
            </a:r>
            <a:endParaRPr lang="ja-JP" altLang="ja-JP" b="0" dirty="0">
              <a:effectLst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18686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27AFDB99-DBFD-F8BA-16D9-CC6346BCA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56665168-4A98-5EA9-1FD8-820E157B7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9ABA57B9-3674-63EC-475D-57B9E9BDA4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We developed a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ML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pipeline that reconstructs the reaction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position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using energy loss in each layer and particle velocit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allowed us to improve the position resolution to σ = 35.3 μm within a 2500 μm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thick target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altLang="ja-JP" sz="11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The model maintained high prediction accuracy and demonstrated practical robustness </a:t>
            </a:r>
            <a:r>
              <a:rPr lang="ja-JP" altLang="ja-JP" dirty="0"/>
              <a:t>even when the particle conditions were changed.</a:t>
            </a:r>
            <a:endParaRPr lang="en-US" altLang="ja-JP" dirty="0"/>
          </a:p>
          <a:p>
            <a:pPr rtl="0"/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ja-JP" dirty="0"/>
              <a:t>With our predicted positions, the Doppler correction significantly improved </a:t>
            </a:r>
            <a:r>
              <a:rPr lang="en-US" altLang="ja-JP" dirty="0"/>
              <a:t>in </a:t>
            </a:r>
            <a:r>
              <a:rPr lang="ja-JP" altLang="ja-JP" dirty="0"/>
              <a:t>the low-energy </a:t>
            </a:r>
            <a:r>
              <a:rPr lang="en-US" altLang="ja-JP" dirty="0"/>
              <a:t>regime</a:t>
            </a:r>
            <a:r>
              <a:rPr lang="ja-JP" altLang="ja-JP" dirty="0"/>
              <a:t>, </a:t>
            </a:r>
            <a:r>
              <a:rPr lang="en-US" altLang="ja-JP" dirty="0"/>
              <a:t>and </a:t>
            </a:r>
            <a:r>
              <a:rPr lang="ja-JP" altLang="ja-JP" dirty="0"/>
              <a:t>the FWHM </a:t>
            </a:r>
            <a:r>
              <a:rPr lang="en-US" altLang="ja-JP" dirty="0"/>
              <a:t>was reduced</a:t>
            </a:r>
            <a:r>
              <a:rPr lang="ja-JP" altLang="ja-JP" dirty="0"/>
              <a:t> to 63% of the conventional value.</a:t>
            </a:r>
            <a:br>
              <a:rPr lang="ja-JP" altLang="ja-JP" b="0" dirty="0">
                <a:effectLst/>
              </a:rPr>
            </a:br>
            <a:endParaRPr lang="ja-JP" altLang="ja-JP" b="0" dirty="0">
              <a:effectLst/>
            </a:endParaRPr>
          </a:p>
          <a:p>
            <a:pPr rtl="0"/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As a future goal, we plan to apply this newly developed </a:t>
            </a:r>
            <a:r>
              <a:rPr lang="en-US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ML</a:t>
            </a: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pipeline to the analysis of actual experimental data.</a:t>
            </a:r>
            <a:br>
              <a:rPr lang="ja-JP" altLang="ja-JP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71978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5D72AC4-4031-6686-DDA1-227E8CE9F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92581695-9B75-8302-583B-113A591B8C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7FA68214-8918-33DB-CF37-44D0398B65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ja-JP" altLang="ja-JP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Thank you for your attention.</a:t>
            </a:r>
            <a:endParaRPr lang="ja-JP" altLang="ja-JP" b="0" dirty="0">
              <a:effectLst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20mins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64374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4F4C815C-AB50-5579-9A55-3A6C7BEA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57AFC902-E0B2-6E73-BD5C-D08895309F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F762A0D-6B3B-B46E-0D8D-AA68CAAC9B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47991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9156B245-9754-8B1D-C81D-7028017BF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5C14E6E4-28BA-4E78-565A-F234F680EA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2FE3CF52-CAB5-5F6F-CD14-736622827D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79751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E5CEFFE5-BBBE-D657-8860-00C1D4269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b02390ea4_2_13:notes">
            <a:extLst>
              <a:ext uri="{FF2B5EF4-FFF2-40B4-BE49-F238E27FC236}">
                <a16:creationId xmlns:a16="http://schemas.microsoft.com/office/drawing/2014/main" id="{7407BFD2-CAF1-D3C6-D4EE-6D2AC63755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7b02390ea4_2_13:notes">
            <a:extLst>
              <a:ext uri="{FF2B5EF4-FFF2-40B4-BE49-F238E27FC236}">
                <a16:creationId xmlns:a16="http://schemas.microsoft.com/office/drawing/2014/main" id="{5EF61638-B5F2-EDD8-EE34-29FF0D4DA4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758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eb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37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36.jpg"/><Relationship Id="rId9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6FA752-DA94-B3D0-40DC-391ABB071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50" y="2656251"/>
            <a:ext cx="2269487" cy="2329880"/>
          </a:xfrm>
          <a:prstGeom prst="rect">
            <a:avLst/>
          </a:prstGeom>
        </p:spPr>
      </p:pic>
      <p:cxnSp>
        <p:nvCxnSpPr>
          <p:cNvPr id="54" name="Google Shape;54;p13"/>
          <p:cNvCxnSpPr/>
          <p:nvPr/>
        </p:nvCxnSpPr>
        <p:spPr>
          <a:xfrm>
            <a:off x="802350" y="2478850"/>
            <a:ext cx="7539300" cy="84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/>
          <p:cNvSpPr txBox="1"/>
          <p:nvPr/>
        </p:nvSpPr>
        <p:spPr>
          <a:xfrm>
            <a:off x="650587" y="1096750"/>
            <a:ext cx="7842826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 b="1" dirty="0">
                <a:solidFill>
                  <a:schemeClr val="dk1"/>
                </a:solidFill>
              </a:rPr>
              <a:t>Development of </a:t>
            </a:r>
            <a:r>
              <a:rPr lang="en-US" altLang="ja" sz="2800" b="1" dirty="0">
                <a:solidFill>
                  <a:schemeClr val="dk1"/>
                </a:solidFill>
              </a:rPr>
              <a:t>a </a:t>
            </a:r>
            <a:r>
              <a:rPr lang="ja" sz="2800" b="1" dirty="0">
                <a:solidFill>
                  <a:schemeClr val="dk1"/>
                </a:solidFill>
              </a:rPr>
              <a:t>Machine Learning </a:t>
            </a:r>
            <a:r>
              <a:rPr lang="en-US" altLang="ja" sz="2800" b="1" dirty="0">
                <a:solidFill>
                  <a:schemeClr val="dk1"/>
                </a:solidFill>
              </a:rPr>
              <a:t>Pipeline</a:t>
            </a:r>
            <a:r>
              <a:rPr lang="ja" sz="2800" b="1" dirty="0">
                <a:solidFill>
                  <a:schemeClr val="dk1"/>
                </a:solidFill>
              </a:rPr>
              <a:t> for Reaction </a:t>
            </a:r>
            <a:r>
              <a:rPr lang="en-US" altLang="ja" sz="2800" b="1" dirty="0">
                <a:solidFill>
                  <a:schemeClr val="dk1"/>
                </a:solidFill>
              </a:rPr>
              <a:t>Position</a:t>
            </a:r>
            <a:r>
              <a:rPr lang="ja" sz="2800" b="1" dirty="0">
                <a:solidFill>
                  <a:schemeClr val="dk1"/>
                </a:solidFill>
              </a:rPr>
              <a:t> Reconstruction</a:t>
            </a:r>
            <a:r>
              <a:rPr lang="en-US" altLang="ja" sz="2800" b="1" dirty="0">
                <a:solidFill>
                  <a:schemeClr val="dk1"/>
                </a:solidFill>
              </a:rPr>
              <a:t> in LISA</a:t>
            </a:r>
            <a:r>
              <a:rPr lang="ja" sz="2800" dirty="0">
                <a:solidFill>
                  <a:schemeClr val="dk1"/>
                </a:solidFill>
              </a:rPr>
              <a:t> </a:t>
            </a:r>
            <a:endParaRPr sz="28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505350" y="2797200"/>
            <a:ext cx="4836300" cy="5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</a:t>
            </a:r>
            <a:r>
              <a:rPr lang="en-US" altLang="ja" sz="18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6</a:t>
            </a:r>
            <a:r>
              <a:rPr lang="ja" sz="18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/09/2026 Kentaro MORIGUCHI</a:t>
            </a:r>
            <a:br>
              <a:rPr lang="en-US" altLang="ja" sz="18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US" altLang="ja" sz="18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Supervisor: Dr. Fillipo Angelini </a:t>
            </a:r>
            <a:endParaRPr sz="18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73807C-F586-1DD9-5BEC-34F7BD259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180" y="194170"/>
            <a:ext cx="3105310" cy="11684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BEC278FB-37F0-5C24-CC51-9DC4CABF3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>
            <a:extLst>
              <a:ext uri="{FF2B5EF4-FFF2-40B4-BE49-F238E27FC236}">
                <a16:creationId xmlns:a16="http://schemas.microsoft.com/office/drawing/2014/main" id="{A1A367AD-C9D9-B64B-A5C5-8EC629A01709}"/>
              </a:ext>
            </a:extLst>
          </p:cNvPr>
          <p:cNvCxnSpPr/>
          <p:nvPr/>
        </p:nvCxnSpPr>
        <p:spPr>
          <a:xfrm>
            <a:off x="802350" y="2478850"/>
            <a:ext cx="7539300" cy="84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89CDD7C4-F136-1315-7A68-881C19588D57}"/>
              </a:ext>
            </a:extLst>
          </p:cNvPr>
          <p:cNvSpPr txBox="1"/>
          <p:nvPr/>
        </p:nvSpPr>
        <p:spPr>
          <a:xfrm>
            <a:off x="1000600" y="1096650"/>
            <a:ext cx="73410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</a:t>
            </a:r>
            <a:endParaRPr sz="40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82833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A9F61D3E-4A30-5139-457E-D093A18AA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C2AD89F2-B2B1-2663-FD35-571A6CC5A3AB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AA011760-83F3-55D1-27CE-DF98599BC026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19C3A341-F95A-5DE4-1F89-E2A517B60469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In-beam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spectroscopy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6FCC288B-AFB6-AC37-FB1E-FCECEBEFACE0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9A551D94-D745-7335-1045-0837F66DE470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6D2ED17B-0333-3928-77FE-3043C3CC332E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0E095514-497C-9AD8-E68C-A6270BB2D2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EA2B2F44-F107-23F3-2C3F-1A75FFD9F80D}"/>
              </a:ext>
            </a:extLst>
          </p:cNvPr>
          <p:cNvSpPr txBox="1"/>
          <p:nvPr/>
        </p:nvSpPr>
        <p:spPr>
          <a:xfrm>
            <a:off x="472950" y="834590"/>
            <a:ext cx="5184900" cy="173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dirty="0"/>
              <a:t>・</a:t>
            </a:r>
            <a:r>
              <a:rPr lang="en-US" altLang="ja-JP" dirty="0"/>
              <a:t>Measure γ-rays emitted from short-lived, fast-moving nuclei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These nuclei travel at high speeds (β=v/c~0.6)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Focus on excited nuclei generated after proton knockout</a:t>
            </a:r>
            <a:r>
              <a:rPr lang="en-US" dirty="0"/>
              <a:t> (</a:t>
            </a:r>
            <a:r>
              <a:rPr lang="en-US" b="1" dirty="0" err="1">
                <a:solidFill>
                  <a:srgbClr val="FF0000"/>
                </a:solidFill>
              </a:rPr>
              <a:t>pKO</a:t>
            </a:r>
            <a:r>
              <a:rPr lang="en-US" dirty="0"/>
              <a:t>) reaction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43E301-FB10-A946-904C-40304D8A5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438" y="2915613"/>
            <a:ext cx="2048962" cy="6697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554479-5538-B1A2-383A-F1D49F63ECC0}"/>
              </a:ext>
            </a:extLst>
          </p:cNvPr>
          <p:cNvSpPr/>
          <p:nvPr/>
        </p:nvSpPr>
        <p:spPr>
          <a:xfrm>
            <a:off x="6794500" y="1479312"/>
            <a:ext cx="133350" cy="12579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2670865-84A3-2A2A-B934-4FF02333B196}"/>
              </a:ext>
            </a:extLst>
          </p:cNvPr>
          <p:cNvCxnSpPr/>
          <p:nvPr/>
        </p:nvCxnSpPr>
        <p:spPr>
          <a:xfrm>
            <a:off x="5746750" y="2108284"/>
            <a:ext cx="104775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D1D2D77-DC96-3930-3CD4-DA074DBFD1A3}"/>
              </a:ext>
            </a:extLst>
          </p:cNvPr>
          <p:cNvCxnSpPr>
            <a:cxnSpLocks/>
          </p:cNvCxnSpPr>
          <p:nvPr/>
        </p:nvCxnSpPr>
        <p:spPr>
          <a:xfrm flipV="1">
            <a:off x="6927850" y="1042126"/>
            <a:ext cx="736600" cy="990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E779E61-AB89-8313-8DFA-0A0B4F66B25C}"/>
              </a:ext>
            </a:extLst>
          </p:cNvPr>
          <p:cNvCxnSpPr>
            <a:cxnSpLocks/>
          </p:cNvCxnSpPr>
          <p:nvPr/>
        </p:nvCxnSpPr>
        <p:spPr>
          <a:xfrm>
            <a:off x="6927850" y="2108283"/>
            <a:ext cx="1402603" cy="190417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EE2028F4-49E6-1BEE-8B70-DF6A8CE2EC23}"/>
              </a:ext>
            </a:extLst>
          </p:cNvPr>
          <p:cNvSpPr/>
          <p:nvPr/>
        </p:nvSpPr>
        <p:spPr>
          <a:xfrm rot="1474320">
            <a:off x="6683067" y="1696604"/>
            <a:ext cx="740032" cy="648822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8823CB-F712-8A0E-9E77-ADF7B2D2420F}"/>
              </a:ext>
            </a:extLst>
          </p:cNvPr>
          <p:cNvSpPr txBox="1"/>
          <p:nvPr/>
        </p:nvSpPr>
        <p:spPr>
          <a:xfrm>
            <a:off x="5600700" y="2298700"/>
            <a:ext cx="912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Beam:</a:t>
            </a:r>
          </a:p>
          <a:p>
            <a:r>
              <a:rPr kumimoji="1" lang="en-US" altLang="ja-JP" b="1" dirty="0"/>
              <a:t>β~0.6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8FB794-2E28-A080-05D7-2736ABDF1C29}"/>
              </a:ext>
            </a:extLst>
          </p:cNvPr>
          <p:cNvSpPr txBox="1"/>
          <p:nvPr/>
        </p:nvSpPr>
        <p:spPr>
          <a:xfrm>
            <a:off x="7553450" y="2727290"/>
            <a:ext cx="104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Reaction products</a:t>
            </a:r>
            <a:endParaRPr kumimoji="1" lang="ja-JP" altLang="en-US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3B9976-0874-7135-33BF-CA4377E700A9}"/>
              </a:ext>
            </a:extLst>
          </p:cNvPr>
          <p:cNvSpPr txBox="1"/>
          <p:nvPr/>
        </p:nvSpPr>
        <p:spPr>
          <a:xfrm>
            <a:off x="7061200" y="1773163"/>
            <a:ext cx="3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>
                <a:solidFill>
                  <a:srgbClr val="00B050"/>
                </a:solidFill>
              </a:rPr>
              <a:t>α</a:t>
            </a:r>
            <a:endParaRPr kumimoji="1" lang="ja-JP" altLang="en-US" sz="1800" b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7B84DB-42D3-5C00-5FBF-109504E46D89}"/>
              </a:ext>
            </a:extLst>
          </p:cNvPr>
          <p:cNvSpPr txBox="1"/>
          <p:nvPr/>
        </p:nvSpPr>
        <p:spPr>
          <a:xfrm>
            <a:off x="6423062" y="2756880"/>
            <a:ext cx="10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Target</a:t>
            </a:r>
            <a:endParaRPr kumimoji="1" lang="ja-JP" altLang="en-US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2DA0AF-6367-DA35-1B25-F2FA0BBE3C13}"/>
              </a:ext>
            </a:extLst>
          </p:cNvPr>
          <p:cNvSpPr txBox="1"/>
          <p:nvPr/>
        </p:nvSpPr>
        <p:spPr>
          <a:xfrm>
            <a:off x="6861175" y="727889"/>
            <a:ext cx="10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γ-rays</a:t>
            </a:r>
            <a:endParaRPr kumimoji="1" lang="ja-JP" alt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ACDBFB-AB30-EEC4-4A63-D4AF9CA14C85}"/>
              </a:ext>
            </a:extLst>
          </p:cNvPr>
          <p:cNvSpPr txBox="1"/>
          <p:nvPr/>
        </p:nvSpPr>
        <p:spPr>
          <a:xfrm>
            <a:off x="472950" y="2593094"/>
            <a:ext cx="507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dirty="0"/>
              <a:t>・</a:t>
            </a:r>
            <a:r>
              <a:rPr lang="en-US" altLang="ja-JP" dirty="0"/>
              <a:t>γ-rays are emitted in-flight and Doppler shifted</a:t>
            </a:r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To accurately correct this Doppler shift,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07E638-67B2-A334-CAA7-8B50E73682DB}"/>
              </a:ext>
            </a:extLst>
          </p:cNvPr>
          <p:cNvSpPr txBox="1"/>
          <p:nvPr/>
        </p:nvSpPr>
        <p:spPr>
          <a:xfrm>
            <a:off x="472950" y="4106336"/>
            <a:ext cx="7614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⇒</a:t>
            </a:r>
            <a:r>
              <a:rPr lang="en-US" altLang="ja-JP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 need exact values of </a:t>
            </a:r>
            <a:r>
              <a:rPr lang="en-US" altLang="ja-JP" b="1" dirty="0">
                <a:solidFill>
                  <a:srgbClr val="FF0000"/>
                </a:solidFill>
              </a:rPr>
              <a:t>γ-ray emission angle </a:t>
            </a:r>
            <a:r>
              <a:rPr lang="en-US" altLang="ja-JP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</a:t>
            </a:r>
            <a:r>
              <a:rPr lang="en-US" altLang="ja-JP" b="1" dirty="0">
                <a:solidFill>
                  <a:srgbClr val="FF0000"/>
                </a:solidFill>
              </a:rPr>
              <a:t> the velocity at the time of emission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04488E-4345-2280-6472-A7FFAC7A8FA8}"/>
              </a:ext>
            </a:extLst>
          </p:cNvPr>
          <p:cNvSpPr/>
          <p:nvPr/>
        </p:nvSpPr>
        <p:spPr>
          <a:xfrm>
            <a:off x="5415876" y="1974725"/>
            <a:ext cx="278037" cy="26711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D8A56C-503E-6656-9C6B-72DEA8318259}"/>
              </a:ext>
            </a:extLst>
          </p:cNvPr>
          <p:cNvSpPr/>
          <p:nvPr/>
        </p:nvSpPr>
        <p:spPr>
          <a:xfrm>
            <a:off x="8383106" y="2223843"/>
            <a:ext cx="278037" cy="267116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5B1E02-B271-852A-C485-A46551BA52DB}"/>
              </a:ext>
            </a:extLst>
          </p:cNvPr>
          <p:cNvSpPr txBox="1"/>
          <p:nvPr/>
        </p:nvSpPr>
        <p:spPr>
          <a:xfrm>
            <a:off x="5415876" y="1638518"/>
            <a:ext cx="375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z</a:t>
            </a:r>
            <a:endParaRPr kumimoji="1" lang="ja-JP" alt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BFE0A2-D642-F71C-4B2F-AE726B8DB51A}"/>
              </a:ext>
            </a:extLst>
          </p:cNvPr>
          <p:cNvSpPr txBox="1"/>
          <p:nvPr/>
        </p:nvSpPr>
        <p:spPr>
          <a:xfrm>
            <a:off x="8311901" y="1897607"/>
            <a:ext cx="603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z-1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62769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D6D84698-3CA3-8736-0EDA-4D27B347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221597B-059E-3792-5ED5-D982D8A773B0}"/>
              </a:ext>
            </a:extLst>
          </p:cNvPr>
          <p:cNvSpPr/>
          <p:nvPr/>
        </p:nvSpPr>
        <p:spPr>
          <a:xfrm>
            <a:off x="5184674" y="2765875"/>
            <a:ext cx="1743176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79E82689-7737-3EC2-5F47-9254A32F32C3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4D014E04-B118-C340-6E5C-F940C802A274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D1530413-8181-CEB3-30C5-8A05413228CB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In-beam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spectroscopy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54EFF55D-819B-9BB7-1ED4-61462DEED762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B2608D35-CEB5-2F2A-52CA-B0B71F18FD16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3D324967-FE1C-F0C0-D75B-8460932F31F0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45172ED2-CD6A-C209-CEAA-FEF39EC84D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569A0752-F03B-25D9-6157-7071DFFD5CFD}"/>
              </a:ext>
            </a:extLst>
          </p:cNvPr>
          <p:cNvSpPr txBox="1"/>
          <p:nvPr/>
        </p:nvSpPr>
        <p:spPr>
          <a:xfrm>
            <a:off x="446056" y="834590"/>
            <a:ext cx="467354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Requires good angular and velocity resolution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Thick targets must be used to ensure sufficient yield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When using a thick target, w</a:t>
            </a:r>
            <a:r>
              <a:rPr lang="en-US" dirty="0">
                <a:solidFill>
                  <a:schemeClr val="tx1"/>
                </a:solidFill>
              </a:rPr>
              <a:t>e can’t find where </a:t>
            </a:r>
            <a:r>
              <a:rPr lang="en-US" altLang="ja-JP" dirty="0">
                <a:solidFill>
                  <a:schemeClr val="tx1"/>
                </a:solidFill>
              </a:rPr>
              <a:t>γ-ray come from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→</a:t>
            </a:r>
            <a:r>
              <a:rPr lang="en-US" altLang="ja-JP" dirty="0">
                <a:solidFill>
                  <a:schemeClr val="tx1"/>
                </a:solidFill>
              </a:rPr>
              <a:t>assuming γ-ray coming form the center of the target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solidFill>
                  <a:schemeClr val="tx1"/>
                </a:solidFill>
              </a:rPr>
              <a:t>(dash line)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⇒</a:t>
            </a:r>
            <a:r>
              <a:rPr lang="en-US" altLang="ja-JP" b="1" dirty="0">
                <a:solidFill>
                  <a:srgbClr val="FF0000"/>
                </a:solidFill>
              </a:rPr>
              <a:t>large angular resolution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0AB2ACB-57FC-43AA-3CE6-5F29E479CE9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5184455" y="1367142"/>
            <a:ext cx="1841764" cy="19203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98BD0B39-218F-46D6-8883-1AF3D2700CB0}"/>
              </a:ext>
            </a:extLst>
          </p:cNvPr>
          <p:cNvSpPr/>
          <p:nvPr/>
        </p:nvSpPr>
        <p:spPr>
          <a:xfrm rot="1474320">
            <a:off x="5077732" y="2859019"/>
            <a:ext cx="740032" cy="648822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D89066-C0A3-8C29-4590-84FE2E6B6D96}"/>
              </a:ext>
            </a:extLst>
          </p:cNvPr>
          <p:cNvSpPr txBox="1"/>
          <p:nvPr/>
        </p:nvSpPr>
        <p:spPr>
          <a:xfrm>
            <a:off x="5381265" y="2960149"/>
            <a:ext cx="3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>
                <a:solidFill>
                  <a:srgbClr val="00B050"/>
                </a:solidFill>
              </a:rPr>
              <a:t>α</a:t>
            </a:r>
            <a:endParaRPr kumimoji="1" lang="ja-JP" altLang="en-US" sz="1800" b="1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A02B38-9C05-E37B-BE64-1F240150CF1D}"/>
              </a:ext>
            </a:extLst>
          </p:cNvPr>
          <p:cNvSpPr txBox="1"/>
          <p:nvPr/>
        </p:nvSpPr>
        <p:spPr>
          <a:xfrm>
            <a:off x="5643521" y="1728458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γ-rays</a:t>
            </a:r>
            <a:endParaRPr kumimoji="1" lang="ja-JP" altLang="en-US" b="1" dirty="0"/>
          </a:p>
        </p:txBody>
      </p:sp>
      <p:sp>
        <p:nvSpPr>
          <p:cNvPr id="11" name="Trapezium 10">
            <a:extLst>
              <a:ext uri="{FF2B5EF4-FFF2-40B4-BE49-F238E27FC236}">
                <a16:creationId xmlns:a16="http://schemas.microsoft.com/office/drawing/2014/main" id="{7D80EE79-0DF5-2F2D-38CC-402AE3A579E2}"/>
              </a:ext>
            </a:extLst>
          </p:cNvPr>
          <p:cNvSpPr/>
          <p:nvPr/>
        </p:nvSpPr>
        <p:spPr>
          <a:xfrm rot="11108079">
            <a:off x="6708970" y="769453"/>
            <a:ext cx="688096" cy="598891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C9E325F-16A2-BCC6-6B0C-41EBDE4B5DCF}"/>
              </a:ext>
            </a:extLst>
          </p:cNvPr>
          <p:cNvCxnSpPr>
            <a:cxnSpLocks/>
            <a:stCxn id="7" idx="3"/>
            <a:endCxn id="11" idx="0"/>
          </p:cNvCxnSpPr>
          <p:nvPr/>
        </p:nvCxnSpPr>
        <p:spPr>
          <a:xfrm flipV="1">
            <a:off x="6927850" y="1367142"/>
            <a:ext cx="98369" cy="20285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38FCB0E-15C3-E1B8-C324-7BC9E05473A6}"/>
              </a:ext>
            </a:extLst>
          </p:cNvPr>
          <p:cNvCxnSpPr>
            <a:cxnSpLocks/>
          </p:cNvCxnSpPr>
          <p:nvPr/>
        </p:nvCxnSpPr>
        <p:spPr>
          <a:xfrm flipV="1">
            <a:off x="3731559" y="3325507"/>
            <a:ext cx="1453115" cy="268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D1343A0-951B-CAFC-E75D-CDEBB548B82A}"/>
              </a:ext>
            </a:extLst>
          </p:cNvPr>
          <p:cNvCxnSpPr>
            <a:cxnSpLocks/>
          </p:cNvCxnSpPr>
          <p:nvPr/>
        </p:nvCxnSpPr>
        <p:spPr>
          <a:xfrm>
            <a:off x="5198052" y="3329534"/>
            <a:ext cx="3367724" cy="1787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rc 28">
            <a:extLst>
              <a:ext uri="{FF2B5EF4-FFF2-40B4-BE49-F238E27FC236}">
                <a16:creationId xmlns:a16="http://schemas.microsoft.com/office/drawing/2014/main" id="{6FF58624-2834-D871-6C60-8B134FD028D4}"/>
              </a:ext>
            </a:extLst>
          </p:cNvPr>
          <p:cNvSpPr/>
          <p:nvPr/>
        </p:nvSpPr>
        <p:spPr>
          <a:xfrm rot="573975">
            <a:off x="6401733" y="2783966"/>
            <a:ext cx="999053" cy="924857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1BBB02B-3DD5-229E-224C-DDC76D8226E0}"/>
              </a:ext>
            </a:extLst>
          </p:cNvPr>
          <p:cNvSpPr txBox="1"/>
          <p:nvPr/>
        </p:nvSpPr>
        <p:spPr>
          <a:xfrm>
            <a:off x="6934028" y="2956073"/>
            <a:ext cx="3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>
                <a:solidFill>
                  <a:srgbClr val="00B050"/>
                </a:solidFill>
              </a:rPr>
              <a:t>α</a:t>
            </a:r>
            <a:endParaRPr kumimoji="1" lang="ja-JP" altLang="en-US" sz="1800" b="1" dirty="0">
              <a:solidFill>
                <a:srgbClr val="00B05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82B708-7EC0-B938-22C9-1C052A74F46B}"/>
              </a:ext>
            </a:extLst>
          </p:cNvPr>
          <p:cNvSpPr txBox="1"/>
          <p:nvPr/>
        </p:nvSpPr>
        <p:spPr>
          <a:xfrm>
            <a:off x="7491858" y="866151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err="1"/>
              <a:t>HPGe</a:t>
            </a:r>
            <a:endParaRPr kumimoji="1" lang="en-US" altLang="ja-JP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E367E7-434F-7E3E-93A2-AEC258F1D388}"/>
              </a:ext>
            </a:extLst>
          </p:cNvPr>
          <p:cNvSpPr txBox="1"/>
          <p:nvPr/>
        </p:nvSpPr>
        <p:spPr>
          <a:xfrm>
            <a:off x="3791503" y="2723174"/>
            <a:ext cx="912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Beam:</a:t>
            </a:r>
          </a:p>
          <a:p>
            <a:r>
              <a:rPr kumimoji="1" lang="en-US" altLang="ja-JP" b="1" dirty="0"/>
              <a:t>β~0.6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4C84C7-4A47-C6EF-47AE-87115517491E}"/>
              </a:ext>
            </a:extLst>
          </p:cNvPr>
          <p:cNvSpPr txBox="1"/>
          <p:nvPr/>
        </p:nvSpPr>
        <p:spPr>
          <a:xfrm>
            <a:off x="7857858" y="3395570"/>
            <a:ext cx="104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Reaction products</a:t>
            </a:r>
            <a:endParaRPr kumimoji="1" lang="ja-JP" altLang="en-US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4A9334B-715F-4243-73D1-37533D0BD1C4}"/>
              </a:ext>
            </a:extLst>
          </p:cNvPr>
          <p:cNvSpPr txBox="1"/>
          <p:nvPr/>
        </p:nvSpPr>
        <p:spPr>
          <a:xfrm>
            <a:off x="4474889" y="3683481"/>
            <a:ext cx="10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Target</a:t>
            </a:r>
            <a:endParaRPr kumimoji="1" lang="ja-JP" altLang="en-US" b="1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DF02536-71F1-4B6B-F2C8-FD5C649E1A4F}"/>
              </a:ext>
            </a:extLst>
          </p:cNvPr>
          <p:cNvCxnSpPr>
            <a:cxnSpLocks/>
          </p:cNvCxnSpPr>
          <p:nvPr/>
        </p:nvCxnSpPr>
        <p:spPr>
          <a:xfrm>
            <a:off x="5184455" y="4266428"/>
            <a:ext cx="1768382" cy="0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DD5A22F-A0B4-2C82-C021-79AFB8266653}"/>
              </a:ext>
            </a:extLst>
          </p:cNvPr>
          <p:cNvSpPr txBox="1"/>
          <p:nvPr/>
        </p:nvSpPr>
        <p:spPr>
          <a:xfrm>
            <a:off x="5233242" y="4312239"/>
            <a:ext cx="1907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Thickness: few mm</a:t>
            </a:r>
            <a:endParaRPr kumimoji="1" lang="ja-JP" altLang="en-US" b="1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CF27E0A-36F2-BF16-65DC-0AE7446FAE21}"/>
              </a:ext>
            </a:extLst>
          </p:cNvPr>
          <p:cNvCxnSpPr>
            <a:stCxn id="7" idx="0"/>
            <a:endCxn id="7" idx="2"/>
          </p:cNvCxnSpPr>
          <p:nvPr/>
        </p:nvCxnSpPr>
        <p:spPr>
          <a:xfrm>
            <a:off x="6056262" y="2765875"/>
            <a:ext cx="0" cy="125964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D394F848-C86D-7DA2-AB6B-9AB1B8E00378}"/>
              </a:ext>
            </a:extLst>
          </p:cNvPr>
          <p:cNvSpPr/>
          <p:nvPr/>
        </p:nvSpPr>
        <p:spPr>
          <a:xfrm>
            <a:off x="5180779" y="1426870"/>
            <a:ext cx="1837427" cy="1940943"/>
          </a:xfrm>
          <a:custGeom>
            <a:avLst/>
            <a:gdLst>
              <a:gd name="csX0" fmla="*/ 1837427 w 1837427"/>
              <a:gd name="csY0" fmla="*/ 0 h 1940943"/>
              <a:gd name="csX1" fmla="*/ 0 w 1837427"/>
              <a:gd name="csY1" fmla="*/ 1906437 h 1940943"/>
              <a:gd name="csX2" fmla="*/ 1759789 w 1837427"/>
              <a:gd name="csY2" fmla="*/ 1940943 h 1940943"/>
              <a:gd name="csX3" fmla="*/ 1837427 w 1837427"/>
              <a:gd name="csY3" fmla="*/ 0 h 1940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37427" h="1940943">
                <a:moveTo>
                  <a:pt x="1837427" y="0"/>
                </a:moveTo>
                <a:lnTo>
                  <a:pt x="0" y="1906437"/>
                </a:lnTo>
                <a:lnTo>
                  <a:pt x="1759789" y="1940943"/>
                </a:lnTo>
                <a:lnTo>
                  <a:pt x="1837427" y="0"/>
                </a:lnTo>
                <a:close/>
              </a:path>
            </a:pathLst>
          </a:custGeom>
          <a:solidFill>
            <a:srgbClr val="FF0000">
              <a:alpha val="10196"/>
            </a:srgbClr>
          </a:solidFill>
          <a:ln>
            <a:solidFill>
              <a:srgbClr val="FF0000">
                <a:alpha val="2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DE864C8-8FB7-2BE6-4294-28F4C708577B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6053896" y="1367142"/>
            <a:ext cx="972323" cy="1920312"/>
          </a:xfrm>
          <a:prstGeom prst="straightConnector1">
            <a:avLst/>
          </a:prstGeom>
          <a:ln w="2857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29A12DDA-C8C7-5F4C-3C7C-C6E240C50286}"/>
              </a:ext>
            </a:extLst>
          </p:cNvPr>
          <p:cNvSpPr txBox="1"/>
          <p:nvPr/>
        </p:nvSpPr>
        <p:spPr>
          <a:xfrm>
            <a:off x="6134719" y="2993343"/>
            <a:ext cx="465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>
                <a:solidFill>
                  <a:srgbClr val="00B050"/>
                </a:solidFill>
              </a:rPr>
              <a:t>α’</a:t>
            </a:r>
            <a:endParaRPr kumimoji="1" lang="ja-JP" altLang="en-US" sz="1800" b="1" dirty="0">
              <a:solidFill>
                <a:srgbClr val="00B050"/>
              </a:solidFill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CE358045-0762-BE3D-25E8-E32267CD2895}"/>
              </a:ext>
            </a:extLst>
          </p:cNvPr>
          <p:cNvSpPr/>
          <p:nvPr/>
        </p:nvSpPr>
        <p:spPr>
          <a:xfrm rot="573975">
            <a:off x="5836595" y="2938360"/>
            <a:ext cx="714904" cy="685138"/>
          </a:xfrm>
          <a:prstGeom prst="arc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00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3C4C18C0-8998-287B-0418-9A7769C05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ABBA5A7-49F7-53B2-A2DD-1A6CD44EE880}"/>
              </a:ext>
            </a:extLst>
          </p:cNvPr>
          <p:cNvCxnSpPr>
            <a:cxnSpLocks/>
          </p:cNvCxnSpPr>
          <p:nvPr/>
        </p:nvCxnSpPr>
        <p:spPr>
          <a:xfrm>
            <a:off x="6881302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EBED5B0-91A8-66BE-6DC3-8FA25EEBAF48}"/>
              </a:ext>
            </a:extLst>
          </p:cNvPr>
          <p:cNvCxnSpPr>
            <a:cxnSpLocks/>
          </p:cNvCxnSpPr>
          <p:nvPr/>
        </p:nvCxnSpPr>
        <p:spPr>
          <a:xfrm>
            <a:off x="6458259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8FA8588-CC69-49D3-F440-00EAD8035708}"/>
              </a:ext>
            </a:extLst>
          </p:cNvPr>
          <p:cNvCxnSpPr>
            <a:cxnSpLocks/>
          </p:cNvCxnSpPr>
          <p:nvPr/>
        </p:nvCxnSpPr>
        <p:spPr>
          <a:xfrm>
            <a:off x="6060028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ECE36B4-240F-390E-9012-C8880D79EA5C}"/>
              </a:ext>
            </a:extLst>
          </p:cNvPr>
          <p:cNvCxnSpPr>
            <a:cxnSpLocks/>
          </p:cNvCxnSpPr>
          <p:nvPr/>
        </p:nvCxnSpPr>
        <p:spPr>
          <a:xfrm>
            <a:off x="5649398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C1544F1-3B5F-42F3-8501-85CF2317E981}"/>
              </a:ext>
            </a:extLst>
          </p:cNvPr>
          <p:cNvCxnSpPr>
            <a:cxnSpLocks/>
          </p:cNvCxnSpPr>
          <p:nvPr/>
        </p:nvCxnSpPr>
        <p:spPr>
          <a:xfrm>
            <a:off x="5255501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74451F5-EECD-9809-4D12-69C199510825}"/>
              </a:ext>
            </a:extLst>
          </p:cNvPr>
          <p:cNvSpPr/>
          <p:nvPr/>
        </p:nvSpPr>
        <p:spPr>
          <a:xfrm>
            <a:off x="6793309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91D98E-D2AD-B7FE-17BF-98BCC2C2A044}"/>
              </a:ext>
            </a:extLst>
          </p:cNvPr>
          <p:cNvSpPr/>
          <p:nvPr/>
        </p:nvSpPr>
        <p:spPr>
          <a:xfrm>
            <a:off x="6375458" y="2765118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A017F5-EE28-6744-BDA7-9EC75D6A2552}"/>
              </a:ext>
            </a:extLst>
          </p:cNvPr>
          <p:cNvSpPr/>
          <p:nvPr/>
        </p:nvSpPr>
        <p:spPr>
          <a:xfrm>
            <a:off x="5958355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DDC92F-A286-356A-D873-7D04A107005A}"/>
              </a:ext>
            </a:extLst>
          </p:cNvPr>
          <p:cNvSpPr/>
          <p:nvPr/>
        </p:nvSpPr>
        <p:spPr>
          <a:xfrm>
            <a:off x="5565809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A4C19A-9A5E-10BE-272C-357E1D937747}"/>
              </a:ext>
            </a:extLst>
          </p:cNvPr>
          <p:cNvSpPr/>
          <p:nvPr/>
        </p:nvSpPr>
        <p:spPr>
          <a:xfrm>
            <a:off x="5184674" y="2765875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B6374855-5815-3CD4-B9B0-9AC0C9613E15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7C99C31F-C39D-F9E9-6C84-853B0D6F5DEE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D1F79902-48B4-B919-ACB6-C500F67CD506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In-beam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spectroscopy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FDA5F5E8-8AD8-FD81-0449-32C181E54E32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8090ABC4-97FB-9F0A-DD0C-BD9C907CD03C}"/>
              </a:ext>
            </a:extLst>
          </p:cNvPr>
          <p:cNvCxnSpPr/>
          <p:nvPr/>
        </p:nvCxnSpPr>
        <p:spPr>
          <a:xfrm>
            <a:off x="481976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5E5EB34A-6FA8-87DE-B667-B36AF0B892AE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2AA52E68-226A-3AEB-B9FF-413B9DA154F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5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AA82DACD-46BF-0A1E-8778-C740A9F2AE04}"/>
              </a:ext>
            </a:extLst>
          </p:cNvPr>
          <p:cNvSpPr txBox="1"/>
          <p:nvPr/>
        </p:nvSpPr>
        <p:spPr>
          <a:xfrm>
            <a:off x="446056" y="834590"/>
            <a:ext cx="5044881" cy="15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Requires good angular and velocity resolution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Solution: using layered diamond detectors as targets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solidFill>
                  <a:schemeClr val="tx1"/>
                </a:solidFill>
              </a:rPr>
              <a:t>	(</a:t>
            </a:r>
            <a:r>
              <a:rPr lang="en-US" altLang="ja-JP" b="1" dirty="0">
                <a:solidFill>
                  <a:srgbClr val="FF0000"/>
                </a:solidFill>
              </a:rPr>
              <a:t>active target; LISA</a:t>
            </a:r>
            <a:r>
              <a:rPr lang="en-US" altLang="ja-JP" dirty="0">
                <a:solidFill>
                  <a:schemeClr val="tx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lvl="0"/>
            <a:r>
              <a:rPr lang="ja-JP" altLang="en-US" b="1" dirty="0">
                <a:solidFill>
                  <a:schemeClr val="tx1"/>
                </a:solidFill>
              </a:rPr>
              <a:t>・</a:t>
            </a:r>
            <a:r>
              <a:rPr lang="en-US" altLang="ja-JP" b="1" dirty="0">
                <a:solidFill>
                  <a:schemeClr val="tx1"/>
                </a:solidFill>
              </a:rPr>
              <a:t>LISA (</a:t>
            </a:r>
            <a:r>
              <a:rPr lang="ja-JP" altLang="ja-JP" b="1" dirty="0"/>
              <a:t>L</a:t>
            </a:r>
            <a:r>
              <a:rPr lang="en-US" altLang="ja-JP" b="1" dirty="0"/>
              <a:t>I</a:t>
            </a:r>
            <a:r>
              <a:rPr lang="ja-JP" altLang="ja-JP" b="1" dirty="0"/>
              <a:t>fetime Measurements with Solid Active targets</a:t>
            </a:r>
            <a:r>
              <a:rPr lang="en-US" altLang="ja-JP" b="1" dirty="0">
                <a:solidFill>
                  <a:schemeClr val="tx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 Measuring particle energy loss in each layer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D1EA3C8-5785-DA65-5172-FF1F33A56477}"/>
              </a:ext>
            </a:extLst>
          </p:cNvPr>
          <p:cNvCxnSpPr>
            <a:cxnSpLocks/>
          </p:cNvCxnSpPr>
          <p:nvPr/>
        </p:nvCxnSpPr>
        <p:spPr>
          <a:xfrm flipV="1">
            <a:off x="5266787" y="1380551"/>
            <a:ext cx="1755899" cy="18978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5DD8D5B9-B6C5-BF2C-E4C5-DD2303F25E45}"/>
              </a:ext>
            </a:extLst>
          </p:cNvPr>
          <p:cNvSpPr/>
          <p:nvPr/>
        </p:nvSpPr>
        <p:spPr>
          <a:xfrm rot="1474320">
            <a:off x="5167270" y="2841150"/>
            <a:ext cx="740032" cy="648822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55C1EA-8A4C-C5C3-7315-04847EB20A13}"/>
              </a:ext>
            </a:extLst>
          </p:cNvPr>
          <p:cNvSpPr txBox="1"/>
          <p:nvPr/>
        </p:nvSpPr>
        <p:spPr>
          <a:xfrm>
            <a:off x="5490937" y="2956073"/>
            <a:ext cx="3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>
                <a:solidFill>
                  <a:srgbClr val="00B050"/>
                </a:solidFill>
              </a:rPr>
              <a:t>α</a:t>
            </a:r>
            <a:endParaRPr kumimoji="1" lang="ja-JP" altLang="en-US" sz="1800" b="1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D875C6-BC41-501E-E755-EAD2A0DC64B2}"/>
              </a:ext>
            </a:extLst>
          </p:cNvPr>
          <p:cNvSpPr txBox="1"/>
          <p:nvPr/>
        </p:nvSpPr>
        <p:spPr>
          <a:xfrm>
            <a:off x="5643521" y="1728458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γ-rays</a:t>
            </a:r>
            <a:endParaRPr kumimoji="1" lang="ja-JP" altLang="en-US" b="1" dirty="0"/>
          </a:p>
        </p:txBody>
      </p:sp>
      <p:sp>
        <p:nvSpPr>
          <p:cNvPr id="11" name="Trapezium 10">
            <a:extLst>
              <a:ext uri="{FF2B5EF4-FFF2-40B4-BE49-F238E27FC236}">
                <a16:creationId xmlns:a16="http://schemas.microsoft.com/office/drawing/2014/main" id="{1312D59E-93A5-127A-13A9-CADF9E862F84}"/>
              </a:ext>
            </a:extLst>
          </p:cNvPr>
          <p:cNvSpPr/>
          <p:nvPr/>
        </p:nvSpPr>
        <p:spPr>
          <a:xfrm rot="11108079">
            <a:off x="6708970" y="769453"/>
            <a:ext cx="688096" cy="598891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C02200D-2AE5-42FF-F78E-EB549FEC5E0C}"/>
              </a:ext>
            </a:extLst>
          </p:cNvPr>
          <p:cNvCxnSpPr>
            <a:cxnSpLocks/>
          </p:cNvCxnSpPr>
          <p:nvPr/>
        </p:nvCxnSpPr>
        <p:spPr>
          <a:xfrm flipV="1">
            <a:off x="3731559" y="3325507"/>
            <a:ext cx="1453115" cy="268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62685CE-DF14-E3FE-EE89-64CFED85DB47}"/>
              </a:ext>
            </a:extLst>
          </p:cNvPr>
          <p:cNvCxnSpPr>
            <a:cxnSpLocks/>
          </p:cNvCxnSpPr>
          <p:nvPr/>
        </p:nvCxnSpPr>
        <p:spPr>
          <a:xfrm>
            <a:off x="5198052" y="3329534"/>
            <a:ext cx="3367724" cy="1787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2A2D23B0-E277-BFB8-1687-434487C43681}"/>
              </a:ext>
            </a:extLst>
          </p:cNvPr>
          <p:cNvSpPr txBox="1"/>
          <p:nvPr/>
        </p:nvSpPr>
        <p:spPr>
          <a:xfrm>
            <a:off x="7491858" y="866151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err="1"/>
              <a:t>HPGe</a:t>
            </a:r>
            <a:endParaRPr kumimoji="1" lang="en-US" altLang="ja-JP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85D48A-ACE5-7DDA-F13A-2DCB6C8D5407}"/>
              </a:ext>
            </a:extLst>
          </p:cNvPr>
          <p:cNvSpPr txBox="1"/>
          <p:nvPr/>
        </p:nvSpPr>
        <p:spPr>
          <a:xfrm>
            <a:off x="3791503" y="2723174"/>
            <a:ext cx="912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Beam:</a:t>
            </a:r>
          </a:p>
          <a:p>
            <a:r>
              <a:rPr kumimoji="1" lang="en-US" altLang="ja-JP" b="1" dirty="0"/>
              <a:t>β~0.6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87CFD69-009D-E817-EF61-F1B3802CBD13}"/>
              </a:ext>
            </a:extLst>
          </p:cNvPr>
          <p:cNvSpPr txBox="1"/>
          <p:nvPr/>
        </p:nvSpPr>
        <p:spPr>
          <a:xfrm>
            <a:off x="7857858" y="3395570"/>
            <a:ext cx="104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Reaction products</a:t>
            </a:r>
            <a:endParaRPr kumimoji="1" lang="ja-JP" altLang="en-US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4408C03-55C1-186A-506F-C7FF5D271B7A}"/>
              </a:ext>
            </a:extLst>
          </p:cNvPr>
          <p:cNvSpPr txBox="1"/>
          <p:nvPr/>
        </p:nvSpPr>
        <p:spPr>
          <a:xfrm>
            <a:off x="6697385" y="2141985"/>
            <a:ext cx="191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Target</a:t>
            </a:r>
          </a:p>
          <a:p>
            <a:r>
              <a:rPr kumimoji="1" lang="en-US" altLang="ja-JP" b="1" dirty="0"/>
              <a:t>(Diamond Detector)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34A0DF3E-C435-203A-D9B3-6757028247F8}"/>
                  </a:ext>
                </a:extLst>
              </p:cNvPr>
              <p:cNvSpPr/>
              <p:nvPr/>
            </p:nvSpPr>
            <p:spPr>
              <a:xfrm>
                <a:off x="5085963" y="4116093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34A0DF3E-C435-203A-D9B3-6757028247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963" y="4116093"/>
                <a:ext cx="326214" cy="334449"/>
              </a:xfrm>
              <a:prstGeom prst="roundRect">
                <a:avLst/>
              </a:prstGeom>
              <a:blipFill>
                <a:blip r:embed="rId3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36D1595-DE86-9B1B-5CE7-7167CE92982E}"/>
                  </a:ext>
                </a:extLst>
              </p:cNvPr>
              <p:cNvSpPr/>
              <p:nvPr/>
            </p:nvSpPr>
            <p:spPr>
              <a:xfrm>
                <a:off x="5479382" y="4122292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236D1595-DE86-9B1B-5CE7-7167CE9298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382" y="4122292"/>
                <a:ext cx="326214" cy="334449"/>
              </a:xfrm>
              <a:prstGeom prst="roundRect">
                <a:avLst/>
              </a:prstGeom>
              <a:blipFill>
                <a:blip r:embed="rId4"/>
                <a:stretch>
                  <a:fillRect l="-17857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97877F82-0BC7-C660-4656-079B2B486EAA}"/>
                  </a:ext>
                </a:extLst>
              </p:cNvPr>
              <p:cNvSpPr/>
              <p:nvPr/>
            </p:nvSpPr>
            <p:spPr>
              <a:xfrm>
                <a:off x="5902096" y="4116091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97877F82-0BC7-C660-4656-079B2B486E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096" y="4116091"/>
                <a:ext cx="326214" cy="334449"/>
              </a:xfrm>
              <a:prstGeom prst="roundRect">
                <a:avLst/>
              </a:prstGeom>
              <a:blipFill>
                <a:blip r:embed="rId5"/>
                <a:stretch>
                  <a:fillRect l="-17544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26E08CD4-6C1E-9114-0A34-51229E67A68B}"/>
                  </a:ext>
                </a:extLst>
              </p:cNvPr>
              <p:cNvSpPr/>
              <p:nvPr/>
            </p:nvSpPr>
            <p:spPr>
              <a:xfrm>
                <a:off x="6299822" y="4121665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26E08CD4-6C1E-9114-0A34-51229E67A6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822" y="4121665"/>
                <a:ext cx="326214" cy="334449"/>
              </a:xfrm>
              <a:prstGeom prst="roundRect">
                <a:avLst/>
              </a:prstGeom>
              <a:blipFill>
                <a:blip r:embed="rId6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08453481-2CDC-42EF-E012-ED5C919BFD42}"/>
                  </a:ext>
                </a:extLst>
              </p:cNvPr>
              <p:cNvSpPr/>
              <p:nvPr/>
            </p:nvSpPr>
            <p:spPr>
              <a:xfrm>
                <a:off x="6726844" y="4116091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08453481-2CDC-42EF-E012-ED5C919BF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844" y="4116091"/>
                <a:ext cx="326214" cy="334449"/>
              </a:xfrm>
              <a:prstGeom prst="roundRect">
                <a:avLst/>
              </a:prstGeom>
              <a:blipFill>
                <a:blip r:embed="rId7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3BABF188-76CF-37B7-C0A7-861022B83266}"/>
              </a:ext>
            </a:extLst>
          </p:cNvPr>
          <p:cNvSpPr/>
          <p:nvPr/>
        </p:nvSpPr>
        <p:spPr>
          <a:xfrm>
            <a:off x="543738" y="3595620"/>
            <a:ext cx="3370469" cy="4652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Active targets = </a:t>
            </a:r>
            <a:r>
              <a:rPr kumimoji="1" lang="en-US" altLang="ja-JP" b="1" dirty="0">
                <a:solidFill>
                  <a:schemeClr val="tx1"/>
                </a:solidFill>
              </a:rPr>
              <a:t>targets + detectors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2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194F58C0-CAF2-602E-28EB-11204F121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3A964F7-A471-4406-D561-1FFAF32F7251}"/>
              </a:ext>
            </a:extLst>
          </p:cNvPr>
          <p:cNvCxnSpPr>
            <a:cxnSpLocks/>
          </p:cNvCxnSpPr>
          <p:nvPr/>
        </p:nvCxnSpPr>
        <p:spPr>
          <a:xfrm>
            <a:off x="6881302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B07DCE9-DA98-CC75-7F88-A389DCBACBE6}"/>
              </a:ext>
            </a:extLst>
          </p:cNvPr>
          <p:cNvCxnSpPr>
            <a:cxnSpLocks/>
          </p:cNvCxnSpPr>
          <p:nvPr/>
        </p:nvCxnSpPr>
        <p:spPr>
          <a:xfrm>
            <a:off x="6458259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E52A4B7-74F9-9A75-1403-16518A645E7B}"/>
              </a:ext>
            </a:extLst>
          </p:cNvPr>
          <p:cNvCxnSpPr>
            <a:cxnSpLocks/>
          </p:cNvCxnSpPr>
          <p:nvPr/>
        </p:nvCxnSpPr>
        <p:spPr>
          <a:xfrm>
            <a:off x="6060028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55A21B1-856B-4C5A-2080-449F144CE063}"/>
              </a:ext>
            </a:extLst>
          </p:cNvPr>
          <p:cNvCxnSpPr>
            <a:cxnSpLocks/>
          </p:cNvCxnSpPr>
          <p:nvPr/>
        </p:nvCxnSpPr>
        <p:spPr>
          <a:xfrm>
            <a:off x="5649398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8532CF0-7B6F-7EE5-9525-829326AC645C}"/>
              </a:ext>
            </a:extLst>
          </p:cNvPr>
          <p:cNvCxnSpPr>
            <a:cxnSpLocks/>
          </p:cNvCxnSpPr>
          <p:nvPr/>
        </p:nvCxnSpPr>
        <p:spPr>
          <a:xfrm>
            <a:off x="5255501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3E4B0EB-6900-D3ED-5497-7D8BF8075F8E}"/>
              </a:ext>
            </a:extLst>
          </p:cNvPr>
          <p:cNvSpPr/>
          <p:nvPr/>
        </p:nvSpPr>
        <p:spPr>
          <a:xfrm>
            <a:off x="6793309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953072-B96B-E007-BDE5-62733E3C4EFA}"/>
              </a:ext>
            </a:extLst>
          </p:cNvPr>
          <p:cNvSpPr/>
          <p:nvPr/>
        </p:nvSpPr>
        <p:spPr>
          <a:xfrm>
            <a:off x="6375458" y="2765118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176444-ADFE-45AC-A105-FADAC2BFB5BE}"/>
              </a:ext>
            </a:extLst>
          </p:cNvPr>
          <p:cNvSpPr/>
          <p:nvPr/>
        </p:nvSpPr>
        <p:spPr>
          <a:xfrm>
            <a:off x="5958355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30F0EB-DD6B-0E91-82F2-66361AC56936}"/>
              </a:ext>
            </a:extLst>
          </p:cNvPr>
          <p:cNvSpPr/>
          <p:nvPr/>
        </p:nvSpPr>
        <p:spPr>
          <a:xfrm>
            <a:off x="5565809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2952B6-271E-CD12-F23A-74FFE9206DB9}"/>
              </a:ext>
            </a:extLst>
          </p:cNvPr>
          <p:cNvSpPr/>
          <p:nvPr/>
        </p:nvSpPr>
        <p:spPr>
          <a:xfrm>
            <a:off x="5184674" y="2765875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167DDF59-3AEC-3DB6-DE1A-DD642293941C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22D08DC3-BE16-D07E-2BFB-FE3F9A419084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F3DEC762-D123-7695-E8D0-A2631BCD698D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In-beam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spectroscopy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CFC7DA1E-C70C-9F81-82CC-88C571AB23D5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CA7CA5BC-8579-4D4E-8D3C-2ABC0F785DD8}"/>
              </a:ext>
            </a:extLst>
          </p:cNvPr>
          <p:cNvCxnSpPr/>
          <p:nvPr/>
        </p:nvCxnSpPr>
        <p:spPr>
          <a:xfrm>
            <a:off x="481976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DB8483A2-3857-DBEC-A467-D975378DB61B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7B36A705-D0C4-3DD0-11E9-1115C580B13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6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E9C0735A-F462-EB38-96D7-421723C8A411}"/>
              </a:ext>
            </a:extLst>
          </p:cNvPr>
          <p:cNvSpPr txBox="1"/>
          <p:nvPr/>
        </p:nvSpPr>
        <p:spPr>
          <a:xfrm>
            <a:off x="446056" y="834590"/>
            <a:ext cx="5119753" cy="15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Requires good angular and velocity resolution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Solution: using layered diamond detector as targets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solidFill>
                  <a:schemeClr val="tx1"/>
                </a:solidFill>
              </a:rPr>
              <a:t>	(</a:t>
            </a:r>
            <a:r>
              <a:rPr lang="en-US" altLang="ja-JP" b="1" dirty="0">
                <a:solidFill>
                  <a:srgbClr val="FF0000"/>
                </a:solidFill>
              </a:rPr>
              <a:t>active target; LISA</a:t>
            </a:r>
            <a:r>
              <a:rPr lang="en-US" altLang="ja-JP" dirty="0">
                <a:solidFill>
                  <a:schemeClr val="tx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</a:t>
            </a:r>
            <a:r>
              <a:rPr lang="en-US" altLang="ja-JP" b="1" dirty="0">
                <a:solidFill>
                  <a:schemeClr val="tx1"/>
                </a:solidFill>
              </a:rPr>
              <a:t>LISA (</a:t>
            </a:r>
            <a:r>
              <a:rPr lang="ja-JP" altLang="ja-JP" b="1" dirty="0"/>
              <a:t>L</a:t>
            </a:r>
            <a:r>
              <a:rPr lang="en-US" altLang="ja-JP" b="1" dirty="0"/>
              <a:t>I</a:t>
            </a:r>
            <a:r>
              <a:rPr lang="ja-JP" altLang="ja-JP" b="1" dirty="0"/>
              <a:t>fetime Measurements with Solid Active targets</a:t>
            </a:r>
            <a:r>
              <a:rPr lang="en-US" altLang="ja-JP" b="1" dirty="0">
                <a:solidFill>
                  <a:schemeClr val="tx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 Measuring particle energy loss in each layer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2F53990-DAA0-1394-7DB5-670F25700381}"/>
              </a:ext>
            </a:extLst>
          </p:cNvPr>
          <p:cNvCxnSpPr>
            <a:cxnSpLocks/>
          </p:cNvCxnSpPr>
          <p:nvPr/>
        </p:nvCxnSpPr>
        <p:spPr>
          <a:xfrm flipV="1">
            <a:off x="5266787" y="1380551"/>
            <a:ext cx="1755899" cy="18978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279888D2-96F7-61EE-72EF-CD121F5A005E}"/>
              </a:ext>
            </a:extLst>
          </p:cNvPr>
          <p:cNvSpPr/>
          <p:nvPr/>
        </p:nvSpPr>
        <p:spPr>
          <a:xfrm rot="1474320">
            <a:off x="5167270" y="2841150"/>
            <a:ext cx="740032" cy="648822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9F0AFE-FDF1-7232-2A88-40A721F650BE}"/>
              </a:ext>
            </a:extLst>
          </p:cNvPr>
          <p:cNvSpPr txBox="1"/>
          <p:nvPr/>
        </p:nvSpPr>
        <p:spPr>
          <a:xfrm>
            <a:off x="5490937" y="2956073"/>
            <a:ext cx="3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>
                <a:solidFill>
                  <a:srgbClr val="00B050"/>
                </a:solidFill>
              </a:rPr>
              <a:t>α</a:t>
            </a:r>
            <a:endParaRPr kumimoji="1" lang="ja-JP" altLang="en-US" sz="1800" b="1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8E3FEA-BCFA-8E90-C466-2F1BDA4A11A4}"/>
              </a:ext>
            </a:extLst>
          </p:cNvPr>
          <p:cNvSpPr txBox="1"/>
          <p:nvPr/>
        </p:nvSpPr>
        <p:spPr>
          <a:xfrm>
            <a:off x="5643521" y="1728458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γ-rays</a:t>
            </a:r>
            <a:endParaRPr kumimoji="1" lang="ja-JP" altLang="en-US" b="1" dirty="0"/>
          </a:p>
        </p:txBody>
      </p:sp>
      <p:sp>
        <p:nvSpPr>
          <p:cNvPr id="11" name="Trapezium 10">
            <a:extLst>
              <a:ext uri="{FF2B5EF4-FFF2-40B4-BE49-F238E27FC236}">
                <a16:creationId xmlns:a16="http://schemas.microsoft.com/office/drawing/2014/main" id="{7A072567-9737-FBCE-8B20-7061867B5321}"/>
              </a:ext>
            </a:extLst>
          </p:cNvPr>
          <p:cNvSpPr/>
          <p:nvPr/>
        </p:nvSpPr>
        <p:spPr>
          <a:xfrm rot="11108079">
            <a:off x="6708970" y="769453"/>
            <a:ext cx="688096" cy="598891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0705DF5-6B83-8B17-AB1A-E37B66EE9A08}"/>
              </a:ext>
            </a:extLst>
          </p:cNvPr>
          <p:cNvCxnSpPr>
            <a:cxnSpLocks/>
          </p:cNvCxnSpPr>
          <p:nvPr/>
        </p:nvCxnSpPr>
        <p:spPr>
          <a:xfrm flipV="1">
            <a:off x="3731559" y="3325507"/>
            <a:ext cx="1453115" cy="268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6FCD68-E5D7-2B80-8B05-2DF4F3A4A3CF}"/>
              </a:ext>
            </a:extLst>
          </p:cNvPr>
          <p:cNvCxnSpPr>
            <a:cxnSpLocks/>
          </p:cNvCxnSpPr>
          <p:nvPr/>
        </p:nvCxnSpPr>
        <p:spPr>
          <a:xfrm>
            <a:off x="5198052" y="3329534"/>
            <a:ext cx="3367724" cy="1787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9214CC2-B730-F7B3-FD59-B7A24591C267}"/>
              </a:ext>
            </a:extLst>
          </p:cNvPr>
          <p:cNvSpPr txBox="1"/>
          <p:nvPr/>
        </p:nvSpPr>
        <p:spPr>
          <a:xfrm>
            <a:off x="7491858" y="866151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err="1"/>
              <a:t>HPGe</a:t>
            </a:r>
            <a:endParaRPr kumimoji="1" lang="en-US" altLang="ja-JP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62049E6-0F9D-25CE-998B-C6083884E0C1}"/>
              </a:ext>
            </a:extLst>
          </p:cNvPr>
          <p:cNvSpPr txBox="1"/>
          <p:nvPr/>
        </p:nvSpPr>
        <p:spPr>
          <a:xfrm>
            <a:off x="3791503" y="2723174"/>
            <a:ext cx="912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Beam:</a:t>
            </a:r>
          </a:p>
          <a:p>
            <a:r>
              <a:rPr kumimoji="1" lang="en-US" altLang="ja-JP" b="1" dirty="0"/>
              <a:t>β~0.6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C6A13F-B6FC-EC2D-4301-01CAB0CD931E}"/>
              </a:ext>
            </a:extLst>
          </p:cNvPr>
          <p:cNvSpPr txBox="1"/>
          <p:nvPr/>
        </p:nvSpPr>
        <p:spPr>
          <a:xfrm>
            <a:off x="7857858" y="3395570"/>
            <a:ext cx="104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Reaction products</a:t>
            </a:r>
            <a:endParaRPr kumimoji="1" lang="ja-JP" altLang="en-US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31D62BD-4C2F-E593-ECCA-D34C58B8713C}"/>
              </a:ext>
            </a:extLst>
          </p:cNvPr>
          <p:cNvSpPr txBox="1"/>
          <p:nvPr/>
        </p:nvSpPr>
        <p:spPr>
          <a:xfrm>
            <a:off x="6697385" y="2141985"/>
            <a:ext cx="191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Target</a:t>
            </a:r>
          </a:p>
          <a:p>
            <a:r>
              <a:rPr kumimoji="1" lang="en-US" altLang="ja-JP" b="1" dirty="0"/>
              <a:t>(Diamond Detector)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FE9CD23D-93DD-BD65-CE6C-1860C33412CA}"/>
                  </a:ext>
                </a:extLst>
              </p:cNvPr>
              <p:cNvSpPr/>
              <p:nvPr/>
            </p:nvSpPr>
            <p:spPr>
              <a:xfrm>
                <a:off x="5085963" y="4116093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FE9CD23D-93DD-BD65-CE6C-1860C33412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963" y="4116093"/>
                <a:ext cx="326214" cy="334449"/>
              </a:xfrm>
              <a:prstGeom prst="roundRect">
                <a:avLst/>
              </a:prstGeom>
              <a:blipFill>
                <a:blip r:embed="rId3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56D6AA7-F713-DA6A-ABBA-8087712805C7}"/>
                  </a:ext>
                </a:extLst>
              </p:cNvPr>
              <p:cNvSpPr/>
              <p:nvPr/>
            </p:nvSpPr>
            <p:spPr>
              <a:xfrm>
                <a:off x="5479382" y="4122292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56D6AA7-F713-DA6A-ABBA-8087712805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382" y="4122292"/>
                <a:ext cx="326214" cy="334449"/>
              </a:xfrm>
              <a:prstGeom prst="roundRect">
                <a:avLst/>
              </a:prstGeom>
              <a:blipFill>
                <a:blip r:embed="rId4"/>
                <a:stretch>
                  <a:fillRect l="-17857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A37D904-44C0-5DAB-D5D5-0E7EEDD3A9D9}"/>
                  </a:ext>
                </a:extLst>
              </p:cNvPr>
              <p:cNvSpPr/>
              <p:nvPr/>
            </p:nvSpPr>
            <p:spPr>
              <a:xfrm>
                <a:off x="5902096" y="4116091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A37D904-44C0-5DAB-D5D5-0E7EEDD3A9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096" y="4116091"/>
                <a:ext cx="326214" cy="334449"/>
              </a:xfrm>
              <a:prstGeom prst="roundRect">
                <a:avLst/>
              </a:prstGeom>
              <a:blipFill>
                <a:blip r:embed="rId5"/>
                <a:stretch>
                  <a:fillRect l="-17544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F41F406C-452E-C884-D256-A8F9F75B08B2}"/>
                  </a:ext>
                </a:extLst>
              </p:cNvPr>
              <p:cNvSpPr/>
              <p:nvPr/>
            </p:nvSpPr>
            <p:spPr>
              <a:xfrm>
                <a:off x="6299822" y="4121665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F41F406C-452E-C884-D256-A8F9F75B08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822" y="4121665"/>
                <a:ext cx="326214" cy="334449"/>
              </a:xfrm>
              <a:prstGeom prst="roundRect">
                <a:avLst/>
              </a:prstGeom>
              <a:blipFill>
                <a:blip r:embed="rId6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4AD4D1AD-BFE0-AE3C-04C8-2E6C5BAE8381}"/>
                  </a:ext>
                </a:extLst>
              </p:cNvPr>
              <p:cNvSpPr/>
              <p:nvPr/>
            </p:nvSpPr>
            <p:spPr>
              <a:xfrm>
                <a:off x="6726844" y="4116091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4AD4D1AD-BFE0-AE3C-04C8-2E6C5BAE83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844" y="4116091"/>
                <a:ext cx="326214" cy="334449"/>
              </a:xfrm>
              <a:prstGeom prst="roundRect">
                <a:avLst/>
              </a:prstGeom>
              <a:blipFill>
                <a:blip r:embed="rId7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3BC46E83-5CA6-0D9B-9BB6-68DD9192D248}"/>
              </a:ext>
            </a:extLst>
          </p:cNvPr>
          <p:cNvSpPr/>
          <p:nvPr/>
        </p:nvSpPr>
        <p:spPr>
          <a:xfrm>
            <a:off x="446056" y="927101"/>
            <a:ext cx="4420932" cy="2461361"/>
          </a:xfrm>
          <a:prstGeom prst="wedgeRectCallout">
            <a:avLst>
              <a:gd name="adj1" fmla="val 56031"/>
              <a:gd name="adj2" fmla="val 2636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076EBF-DBCD-2FB8-560B-4138BB5218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166" y="993536"/>
            <a:ext cx="3175145" cy="22717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F0EB9A8-AE89-E813-EBAA-7243911B8FFC}"/>
              </a:ext>
            </a:extLst>
          </p:cNvPr>
          <p:cNvSpPr/>
          <p:nvPr/>
        </p:nvSpPr>
        <p:spPr>
          <a:xfrm>
            <a:off x="543738" y="3595620"/>
            <a:ext cx="3370469" cy="4652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Active targets = </a:t>
            </a:r>
            <a:r>
              <a:rPr kumimoji="1" lang="en-US" altLang="ja-JP" b="1" dirty="0">
                <a:solidFill>
                  <a:schemeClr val="tx1"/>
                </a:solidFill>
              </a:rPr>
              <a:t>targets + detectors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0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EF1EA502-6362-8F5D-34F1-A84110754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F6E54BC-3CEC-D8A2-3153-D4FD0BAEC931}"/>
              </a:ext>
            </a:extLst>
          </p:cNvPr>
          <p:cNvCxnSpPr>
            <a:cxnSpLocks/>
          </p:cNvCxnSpPr>
          <p:nvPr/>
        </p:nvCxnSpPr>
        <p:spPr>
          <a:xfrm>
            <a:off x="6881302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F715871-4BB1-46E8-FDA9-BCFB8E741388}"/>
              </a:ext>
            </a:extLst>
          </p:cNvPr>
          <p:cNvCxnSpPr>
            <a:cxnSpLocks/>
          </p:cNvCxnSpPr>
          <p:nvPr/>
        </p:nvCxnSpPr>
        <p:spPr>
          <a:xfrm>
            <a:off x="6458259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1E61CDD-4FDA-52D5-76D8-E39775AD02E9}"/>
              </a:ext>
            </a:extLst>
          </p:cNvPr>
          <p:cNvCxnSpPr>
            <a:cxnSpLocks/>
          </p:cNvCxnSpPr>
          <p:nvPr/>
        </p:nvCxnSpPr>
        <p:spPr>
          <a:xfrm>
            <a:off x="6060028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1E7B9A2-7972-B919-09E6-0D041A6B0B16}"/>
              </a:ext>
            </a:extLst>
          </p:cNvPr>
          <p:cNvCxnSpPr>
            <a:cxnSpLocks/>
          </p:cNvCxnSpPr>
          <p:nvPr/>
        </p:nvCxnSpPr>
        <p:spPr>
          <a:xfrm>
            <a:off x="5649398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E46B26B-7396-E9B2-ED97-50F24696DC1B}"/>
              </a:ext>
            </a:extLst>
          </p:cNvPr>
          <p:cNvCxnSpPr>
            <a:cxnSpLocks/>
          </p:cNvCxnSpPr>
          <p:nvPr/>
        </p:nvCxnSpPr>
        <p:spPr>
          <a:xfrm>
            <a:off x="5255501" y="4030260"/>
            <a:ext cx="0" cy="63484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F388C03-C290-055B-A375-A863800A4F2A}"/>
              </a:ext>
            </a:extLst>
          </p:cNvPr>
          <p:cNvSpPr/>
          <p:nvPr/>
        </p:nvSpPr>
        <p:spPr>
          <a:xfrm>
            <a:off x="6793309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D62400-B7DA-6E7E-628B-DBE138AAA3C4}"/>
              </a:ext>
            </a:extLst>
          </p:cNvPr>
          <p:cNvSpPr/>
          <p:nvPr/>
        </p:nvSpPr>
        <p:spPr>
          <a:xfrm>
            <a:off x="6375458" y="2765118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A2779D-9A63-4BFE-FE30-D3DD3750320B}"/>
              </a:ext>
            </a:extLst>
          </p:cNvPr>
          <p:cNvSpPr/>
          <p:nvPr/>
        </p:nvSpPr>
        <p:spPr>
          <a:xfrm>
            <a:off x="5958355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3B40EF-F422-ED60-B335-9F7129B703BE}"/>
              </a:ext>
            </a:extLst>
          </p:cNvPr>
          <p:cNvSpPr/>
          <p:nvPr/>
        </p:nvSpPr>
        <p:spPr>
          <a:xfrm>
            <a:off x="5565809" y="276311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8374F-C1ED-38AE-60B0-D96E96E4D438}"/>
              </a:ext>
            </a:extLst>
          </p:cNvPr>
          <p:cNvSpPr/>
          <p:nvPr/>
        </p:nvSpPr>
        <p:spPr>
          <a:xfrm>
            <a:off x="5184674" y="2765875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B6134FE2-9706-323E-16AB-E3101AFA3A76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1CF6231E-0A9D-D247-2617-097C0F301B5C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CA3EA59F-02B2-0952-DCD4-7AD709F5A407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In-beam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spectroscopy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C395E8D2-EAE9-968A-6335-30989820D682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0AD355BE-1841-CB06-1250-A13D5F764C2C}"/>
              </a:ext>
            </a:extLst>
          </p:cNvPr>
          <p:cNvCxnSpPr/>
          <p:nvPr/>
        </p:nvCxnSpPr>
        <p:spPr>
          <a:xfrm>
            <a:off x="481976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C2871212-8F71-1D36-A68B-4B002015D88C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6FA6EFCA-5FFF-E044-174E-B8991AF8A95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7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90D6ABA1-9B45-83C5-7DD4-A4B7A8810679}"/>
              </a:ext>
            </a:extLst>
          </p:cNvPr>
          <p:cNvSpPr txBox="1"/>
          <p:nvPr/>
        </p:nvSpPr>
        <p:spPr>
          <a:xfrm>
            <a:off x="446056" y="834590"/>
            <a:ext cx="5119753" cy="151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Requires good angular and velocity resolution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Solution: using layered diamond detector as targets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solidFill>
                  <a:schemeClr val="tx1"/>
                </a:solidFill>
              </a:rPr>
              <a:t>	(</a:t>
            </a:r>
            <a:r>
              <a:rPr lang="en-US" altLang="ja-JP" b="1" dirty="0">
                <a:solidFill>
                  <a:srgbClr val="FF0000"/>
                </a:solidFill>
              </a:rPr>
              <a:t>active target; LISA</a:t>
            </a:r>
            <a:r>
              <a:rPr lang="en-US" altLang="ja-JP" dirty="0">
                <a:solidFill>
                  <a:schemeClr val="tx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r>
              <a:rPr lang="ja-JP" altLang="en-US" b="1" dirty="0">
                <a:solidFill>
                  <a:schemeClr val="tx1"/>
                </a:solidFill>
              </a:rPr>
              <a:t>・</a:t>
            </a:r>
            <a:r>
              <a:rPr lang="en-US" altLang="ja-JP" b="1" dirty="0">
                <a:solidFill>
                  <a:schemeClr val="tx1"/>
                </a:solidFill>
              </a:rPr>
              <a:t>LISA (</a:t>
            </a:r>
            <a:r>
              <a:rPr lang="ja-JP" altLang="ja-JP" b="1" dirty="0"/>
              <a:t>L</a:t>
            </a:r>
            <a:r>
              <a:rPr lang="en-US" altLang="ja-JP" b="1" dirty="0"/>
              <a:t>I</a:t>
            </a:r>
            <a:r>
              <a:rPr lang="ja-JP" altLang="ja-JP" b="1" dirty="0"/>
              <a:t>fetime Measurements with Solid Active targets</a:t>
            </a:r>
            <a:r>
              <a:rPr lang="en-US" altLang="ja-JP" b="1" dirty="0">
                <a:solidFill>
                  <a:schemeClr val="tx1"/>
                </a:solidFill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 Measuring particle energy loss in each layer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B6F3730-0B14-194A-7F21-3D245BC9DDE1}"/>
              </a:ext>
            </a:extLst>
          </p:cNvPr>
          <p:cNvCxnSpPr>
            <a:cxnSpLocks/>
          </p:cNvCxnSpPr>
          <p:nvPr/>
        </p:nvCxnSpPr>
        <p:spPr>
          <a:xfrm flipV="1">
            <a:off x="5266787" y="1380551"/>
            <a:ext cx="1755899" cy="18978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5DE875EF-4701-F72E-D409-6129531CF5F7}"/>
              </a:ext>
            </a:extLst>
          </p:cNvPr>
          <p:cNvSpPr/>
          <p:nvPr/>
        </p:nvSpPr>
        <p:spPr>
          <a:xfrm rot="1474320">
            <a:off x="5167270" y="2841150"/>
            <a:ext cx="740032" cy="648822"/>
          </a:xfrm>
          <a:prstGeom prst="arc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675EB3-686F-DF39-6A39-D8BE6DC46DD8}"/>
              </a:ext>
            </a:extLst>
          </p:cNvPr>
          <p:cNvSpPr txBox="1"/>
          <p:nvPr/>
        </p:nvSpPr>
        <p:spPr>
          <a:xfrm>
            <a:off x="5490937" y="2956073"/>
            <a:ext cx="3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>
                <a:solidFill>
                  <a:srgbClr val="00B050"/>
                </a:solidFill>
              </a:rPr>
              <a:t>α</a:t>
            </a:r>
            <a:endParaRPr kumimoji="1" lang="ja-JP" altLang="en-US" sz="1800" b="1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9D1992-C6C7-D75A-A4F7-DACF77DE8337}"/>
              </a:ext>
            </a:extLst>
          </p:cNvPr>
          <p:cNvSpPr txBox="1"/>
          <p:nvPr/>
        </p:nvSpPr>
        <p:spPr>
          <a:xfrm>
            <a:off x="5643521" y="1728458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γ-rays</a:t>
            </a:r>
            <a:endParaRPr kumimoji="1" lang="ja-JP" altLang="en-US" b="1" dirty="0"/>
          </a:p>
        </p:txBody>
      </p:sp>
      <p:sp>
        <p:nvSpPr>
          <p:cNvPr id="11" name="Trapezium 10">
            <a:extLst>
              <a:ext uri="{FF2B5EF4-FFF2-40B4-BE49-F238E27FC236}">
                <a16:creationId xmlns:a16="http://schemas.microsoft.com/office/drawing/2014/main" id="{28E86507-5F90-0003-C00D-982F5F6E6521}"/>
              </a:ext>
            </a:extLst>
          </p:cNvPr>
          <p:cNvSpPr/>
          <p:nvPr/>
        </p:nvSpPr>
        <p:spPr>
          <a:xfrm rot="11108079">
            <a:off x="6708970" y="769453"/>
            <a:ext cx="688096" cy="598891"/>
          </a:xfrm>
          <a:prstGeom prst="trapezoid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CC6DDDB-2E0E-FE2E-2559-F6E37DE06BB0}"/>
              </a:ext>
            </a:extLst>
          </p:cNvPr>
          <p:cNvCxnSpPr>
            <a:cxnSpLocks/>
          </p:cNvCxnSpPr>
          <p:nvPr/>
        </p:nvCxnSpPr>
        <p:spPr>
          <a:xfrm flipV="1">
            <a:off x="3731559" y="3325507"/>
            <a:ext cx="1453115" cy="2685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E6CCB2D-14B3-69BA-E8FE-5A054925DC3C}"/>
              </a:ext>
            </a:extLst>
          </p:cNvPr>
          <p:cNvCxnSpPr>
            <a:cxnSpLocks/>
          </p:cNvCxnSpPr>
          <p:nvPr/>
        </p:nvCxnSpPr>
        <p:spPr>
          <a:xfrm>
            <a:off x="5198052" y="3329534"/>
            <a:ext cx="3367724" cy="1787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3F556127-11BA-3C6A-7C23-1764EEE161EE}"/>
              </a:ext>
            </a:extLst>
          </p:cNvPr>
          <p:cNvSpPr txBox="1"/>
          <p:nvPr/>
        </p:nvSpPr>
        <p:spPr>
          <a:xfrm>
            <a:off x="7491858" y="866151"/>
            <a:ext cx="73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err="1"/>
              <a:t>HPGe</a:t>
            </a:r>
            <a:endParaRPr kumimoji="1" lang="en-US" altLang="ja-JP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8E62045-A724-FA7E-A5DD-0CC7D36227AF}"/>
              </a:ext>
            </a:extLst>
          </p:cNvPr>
          <p:cNvSpPr txBox="1"/>
          <p:nvPr/>
        </p:nvSpPr>
        <p:spPr>
          <a:xfrm>
            <a:off x="3791503" y="2723174"/>
            <a:ext cx="912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Beam:</a:t>
            </a:r>
          </a:p>
          <a:p>
            <a:r>
              <a:rPr kumimoji="1" lang="en-US" altLang="ja-JP" b="1" dirty="0"/>
              <a:t>β~0.6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412E25-9C78-4EE8-1791-42B98E39CEDE}"/>
              </a:ext>
            </a:extLst>
          </p:cNvPr>
          <p:cNvSpPr txBox="1"/>
          <p:nvPr/>
        </p:nvSpPr>
        <p:spPr>
          <a:xfrm>
            <a:off x="7857858" y="3395570"/>
            <a:ext cx="104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Reaction products</a:t>
            </a:r>
            <a:endParaRPr kumimoji="1" lang="ja-JP" altLang="en-US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518B46E-8F0D-3070-0D63-E6DB61307693}"/>
              </a:ext>
            </a:extLst>
          </p:cNvPr>
          <p:cNvSpPr txBox="1"/>
          <p:nvPr/>
        </p:nvSpPr>
        <p:spPr>
          <a:xfrm>
            <a:off x="6697385" y="2141985"/>
            <a:ext cx="191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Target</a:t>
            </a:r>
          </a:p>
          <a:p>
            <a:r>
              <a:rPr kumimoji="1" lang="en-US" altLang="ja-JP" b="1" dirty="0"/>
              <a:t>(Diamond Detector)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4D03A04-CC20-647C-D22B-FDCA2B4F123F}"/>
                  </a:ext>
                </a:extLst>
              </p:cNvPr>
              <p:cNvSpPr/>
              <p:nvPr/>
            </p:nvSpPr>
            <p:spPr>
              <a:xfrm>
                <a:off x="5085963" y="4116093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4D03A04-CC20-647C-D22B-FDCA2B4F12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963" y="4116093"/>
                <a:ext cx="326214" cy="334449"/>
              </a:xfrm>
              <a:prstGeom prst="roundRect">
                <a:avLst/>
              </a:prstGeom>
              <a:blipFill>
                <a:blip r:embed="rId3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D42FF41-2AA2-4923-B46F-7AEC3838E9E9}"/>
                  </a:ext>
                </a:extLst>
              </p:cNvPr>
              <p:cNvSpPr/>
              <p:nvPr/>
            </p:nvSpPr>
            <p:spPr>
              <a:xfrm>
                <a:off x="5479382" y="4122292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D42FF41-2AA2-4923-B46F-7AEC3838E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382" y="4122292"/>
                <a:ext cx="326214" cy="334449"/>
              </a:xfrm>
              <a:prstGeom prst="roundRect">
                <a:avLst/>
              </a:prstGeom>
              <a:blipFill>
                <a:blip r:embed="rId4"/>
                <a:stretch>
                  <a:fillRect l="-17857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8C94A42-242C-9AE1-657B-5552A471BC52}"/>
                  </a:ext>
                </a:extLst>
              </p:cNvPr>
              <p:cNvSpPr/>
              <p:nvPr/>
            </p:nvSpPr>
            <p:spPr>
              <a:xfrm>
                <a:off x="5902096" y="4116091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8C94A42-242C-9AE1-657B-5552A471BC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096" y="4116091"/>
                <a:ext cx="326214" cy="334449"/>
              </a:xfrm>
              <a:prstGeom prst="roundRect">
                <a:avLst/>
              </a:prstGeom>
              <a:blipFill>
                <a:blip r:embed="rId5"/>
                <a:stretch>
                  <a:fillRect l="-17544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502D1A0E-84F4-4079-18FE-F3C93B22BF3A}"/>
                  </a:ext>
                </a:extLst>
              </p:cNvPr>
              <p:cNvSpPr/>
              <p:nvPr/>
            </p:nvSpPr>
            <p:spPr>
              <a:xfrm>
                <a:off x="6299822" y="4121665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502D1A0E-84F4-4079-18FE-F3C93B22BF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822" y="4121665"/>
                <a:ext cx="326214" cy="334449"/>
              </a:xfrm>
              <a:prstGeom prst="roundRect">
                <a:avLst/>
              </a:prstGeom>
              <a:blipFill>
                <a:blip r:embed="rId6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80AE2F06-EB49-A5A9-55B0-5C7853EB1FA7}"/>
                  </a:ext>
                </a:extLst>
              </p:cNvPr>
              <p:cNvSpPr/>
              <p:nvPr/>
            </p:nvSpPr>
            <p:spPr>
              <a:xfrm>
                <a:off x="6726844" y="4116091"/>
                <a:ext cx="326214" cy="334449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80AE2F06-EB49-A5A9-55B0-5C7853EB1F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844" y="4116091"/>
                <a:ext cx="326214" cy="334449"/>
              </a:xfrm>
              <a:prstGeom prst="roundRect">
                <a:avLst/>
              </a:prstGeom>
              <a:blipFill>
                <a:blip r:embed="rId7"/>
                <a:stretch>
                  <a:fillRect l="-15789"/>
                </a:stretch>
              </a:blipFill>
              <a:ln w="1905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EE055B3C-D1B1-ABF1-BC59-D546526B602D}"/>
              </a:ext>
            </a:extLst>
          </p:cNvPr>
          <p:cNvSpPr/>
          <p:nvPr/>
        </p:nvSpPr>
        <p:spPr>
          <a:xfrm>
            <a:off x="446056" y="927101"/>
            <a:ext cx="4420932" cy="2461361"/>
          </a:xfrm>
          <a:prstGeom prst="wedgeRectCallout">
            <a:avLst>
              <a:gd name="adj1" fmla="val 56031"/>
              <a:gd name="adj2" fmla="val 2636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7E59ED-EAEE-CC3C-5EC8-BCD528F9EECB}"/>
              </a:ext>
            </a:extLst>
          </p:cNvPr>
          <p:cNvSpPr txBox="1"/>
          <p:nvPr/>
        </p:nvSpPr>
        <p:spPr>
          <a:xfrm>
            <a:off x="477793" y="3531315"/>
            <a:ext cx="45232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</a:t>
            </a:r>
            <a:r>
              <a:rPr kumimoji="1" lang="en-US" altLang="ja-JP" dirty="0"/>
              <a:t>When charge-changing reaction occurs, energy loss in each layer changes abruptly before and after</a:t>
            </a:r>
          </a:p>
          <a:p>
            <a:r>
              <a:rPr kumimoji="1" lang="en-US" altLang="ja-JP" dirty="0"/>
              <a:t>reaction. (Bethe formula)  </a:t>
            </a:r>
          </a:p>
          <a:p>
            <a:endParaRPr kumimoji="1" lang="en-US" altLang="ja-JP" dirty="0"/>
          </a:p>
          <a:p>
            <a:r>
              <a:rPr kumimoji="1" lang="ja-JP" altLang="en-US" b="1" dirty="0">
                <a:solidFill>
                  <a:srgbClr val="FF0000"/>
                </a:solidFill>
              </a:rPr>
              <a:t>⇒</a:t>
            </a:r>
            <a:r>
              <a:rPr kumimoji="1" lang="en-US" altLang="ja-JP" b="1" dirty="0">
                <a:solidFill>
                  <a:srgbClr val="FF0000"/>
                </a:solidFill>
              </a:rPr>
              <a:t>we can identify the layer where reaction occurred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737B8D-8F0A-263D-B907-68591154F9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166" y="993536"/>
            <a:ext cx="3175145" cy="2271701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E9C4E8C-1B66-6391-532F-65779805247F}"/>
              </a:ext>
            </a:extLst>
          </p:cNvPr>
          <p:cNvCxnSpPr/>
          <p:nvPr/>
        </p:nvCxnSpPr>
        <p:spPr>
          <a:xfrm>
            <a:off x="2352675" y="1800225"/>
            <a:ext cx="847725" cy="4381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07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7E5CFC75-62B5-8BF1-5499-4A03978B1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14416CBD-E69A-10C9-23A5-A7735129942F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21E186DE-8152-47A1-7C66-A8794BFA80A1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86818CC2-9E32-9B95-BEFB-EFF1D86A89E0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Details of Setup ~ AGATA and LISA ~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0017C77E-696C-75A0-C156-BB2DEFB338BC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F294EB9D-81CB-1D3E-F2F8-052647C1B3E3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4991F193-5555-E72E-83E7-F404577C7ED3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A8F698CD-6598-A9E2-F92A-1E74E86E8F8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8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07CACDC5-38D0-3AEF-FF2B-F2A18F448359}"/>
              </a:ext>
            </a:extLst>
          </p:cNvPr>
          <p:cNvSpPr txBox="1"/>
          <p:nvPr/>
        </p:nvSpPr>
        <p:spPr>
          <a:xfrm>
            <a:off x="530099" y="851825"/>
            <a:ext cx="5258907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altLang="ja-JP" dirty="0"/>
              <a:t>What</a:t>
            </a:r>
            <a:r>
              <a:rPr lang="ja-JP" altLang="en-US" dirty="0"/>
              <a:t> </a:t>
            </a:r>
            <a:r>
              <a:rPr lang="en-US" altLang="ja-JP" dirty="0"/>
              <a:t>is</a:t>
            </a:r>
            <a:r>
              <a:rPr lang="ja-JP" altLang="en-US" dirty="0"/>
              <a:t> </a:t>
            </a:r>
            <a:r>
              <a:rPr lang="en-US" altLang="ja-JP" dirty="0"/>
              <a:t>specific</a:t>
            </a:r>
            <a:r>
              <a:rPr lang="ja-JP" altLang="en-US" dirty="0"/>
              <a:t> </a:t>
            </a:r>
            <a:r>
              <a:rPr lang="en-US" altLang="ja-JP" dirty="0"/>
              <a:t>setup?</a:t>
            </a:r>
          </a:p>
          <a:p>
            <a:pPr lvl="0"/>
            <a:endParaRPr lang="en-US" altLang="ja-JP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Combines layered active targets (</a:t>
            </a:r>
            <a:r>
              <a:rPr lang="en-US" altLang="ja-JP" b="1" dirty="0"/>
              <a:t>LISA</a:t>
            </a:r>
            <a:r>
              <a:rPr lang="en-US" altLang="ja-JP" dirty="0"/>
              <a:t>) </a:t>
            </a:r>
          </a:p>
          <a:p>
            <a:pPr lvl="0"/>
            <a:r>
              <a:rPr lang="en-US" altLang="ja-JP" dirty="0"/>
              <a:t>              with 4π γ-ray spectrometer (</a:t>
            </a:r>
            <a:r>
              <a:rPr lang="en-US" altLang="ja-JP" b="1" dirty="0"/>
              <a:t>AGATA</a:t>
            </a:r>
            <a:r>
              <a:rPr lang="en-US" altLang="ja-JP" dirty="0"/>
              <a:t>)</a:t>
            </a:r>
          </a:p>
          <a:p>
            <a:pPr lvl="0"/>
            <a:endParaRPr lang="en-US" altLang="ja-JP" dirty="0"/>
          </a:p>
          <a:p>
            <a:pPr lvl="0"/>
            <a:r>
              <a:rPr lang="ja-JP" altLang="en-US" dirty="0"/>
              <a:t>・</a:t>
            </a:r>
            <a:r>
              <a:rPr lang="en-US" altLang="ja-JP" b="1" dirty="0"/>
              <a:t>AGATA:</a:t>
            </a:r>
            <a:r>
              <a:rPr lang="en-US" altLang="ja-JP" dirty="0"/>
              <a:t> </a:t>
            </a:r>
            <a:r>
              <a:rPr lang="en-US" altLang="ja-JP" b="1" dirty="0"/>
              <a:t>Advanced </a:t>
            </a:r>
            <a:r>
              <a:rPr lang="en-US" altLang="ja-JP" b="1" dirty="0" err="1"/>
              <a:t>GAmma</a:t>
            </a:r>
            <a:r>
              <a:rPr lang="en-US" altLang="ja-JP" b="1" dirty="0"/>
              <a:t> Tracking Array</a:t>
            </a:r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pPr lvl="0"/>
            <a:r>
              <a:rPr lang="ja-JP" altLang="en-US" dirty="0"/>
              <a:t>・</a:t>
            </a:r>
            <a:r>
              <a:rPr lang="ja-JP" altLang="ja-JP" dirty="0"/>
              <a:t>AGATA is </a:t>
            </a:r>
            <a:r>
              <a:rPr lang="ja-JP" altLang="ja-JP" b="1" dirty="0"/>
              <a:t>a highly position-sensitive Ge detector</a:t>
            </a:r>
            <a:endParaRPr lang="en-US" altLang="ja-JP" b="1" dirty="0"/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6C47E4-4091-4303-673C-EF9527D14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382" y="1278209"/>
            <a:ext cx="3024899" cy="31053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270114-101B-3681-CCAE-CFAC91940578}"/>
              </a:ext>
            </a:extLst>
          </p:cNvPr>
          <p:cNvSpPr/>
          <p:nvPr/>
        </p:nvSpPr>
        <p:spPr>
          <a:xfrm>
            <a:off x="5095659" y="4058725"/>
            <a:ext cx="865173" cy="4420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solidFill>
                  <a:schemeClr val="tx1"/>
                </a:solidFill>
              </a:rPr>
              <a:t>LISA</a:t>
            </a:r>
            <a:endParaRPr kumimoji="1" lang="ja-JP" alt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23989B-7453-F3AE-E4E4-E13D73EFFD2C}"/>
              </a:ext>
            </a:extLst>
          </p:cNvPr>
          <p:cNvSpPr/>
          <p:nvPr/>
        </p:nvSpPr>
        <p:spPr>
          <a:xfrm>
            <a:off x="5621754" y="702985"/>
            <a:ext cx="1321223" cy="4420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solidFill>
                  <a:schemeClr val="tx1"/>
                </a:solidFill>
              </a:rPr>
              <a:t>AGATA</a:t>
            </a:r>
            <a:endParaRPr kumimoji="1" lang="ja-JP" alt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6B494387-30EB-6E48-9B92-714EC6C57B94}"/>
              </a:ext>
            </a:extLst>
          </p:cNvPr>
          <p:cNvSpPr/>
          <p:nvPr/>
        </p:nvSpPr>
        <p:spPr>
          <a:xfrm>
            <a:off x="6535523" y="2235919"/>
            <a:ext cx="1096027" cy="1189973"/>
          </a:xfrm>
          <a:prstGeom prst="donut">
            <a:avLst>
              <a:gd name="adj" fmla="val 376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62B432E-1B0B-A7AA-C323-9CF417E03E76}"/>
              </a:ext>
            </a:extLst>
          </p:cNvPr>
          <p:cNvCxnSpPr>
            <a:stCxn id="2" idx="0"/>
            <a:endCxn id="6" idx="3"/>
          </p:cNvCxnSpPr>
          <p:nvPr/>
        </p:nvCxnSpPr>
        <p:spPr>
          <a:xfrm flipV="1">
            <a:off x="5528246" y="3251624"/>
            <a:ext cx="1167786" cy="8071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92B975-1BC7-1E49-E1E6-930CEABA8A55}"/>
              </a:ext>
            </a:extLst>
          </p:cNvPr>
          <p:cNvCxnSpPr>
            <a:stCxn id="5" idx="2"/>
          </p:cNvCxnSpPr>
          <p:nvPr/>
        </p:nvCxnSpPr>
        <p:spPr>
          <a:xfrm>
            <a:off x="6282366" y="1145036"/>
            <a:ext cx="99645" cy="27666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D5D9C267-6639-F3BB-60BF-20A20B0E208B}"/>
              </a:ext>
            </a:extLst>
          </p:cNvPr>
          <p:cNvSpPr/>
          <p:nvPr/>
        </p:nvSpPr>
        <p:spPr>
          <a:xfrm>
            <a:off x="2350210" y="1145036"/>
            <a:ext cx="2617070" cy="2987017"/>
          </a:xfrm>
          <a:prstGeom prst="wedgeRectCallout">
            <a:avLst>
              <a:gd name="adj1" fmla="val 112620"/>
              <a:gd name="adj2" fmla="val 996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46F33F-099E-95B5-DF69-C8F2EC3BC8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2" b="12148"/>
          <a:stretch>
            <a:fillRect/>
          </a:stretch>
        </p:blipFill>
        <p:spPr>
          <a:xfrm>
            <a:off x="2478839" y="1255210"/>
            <a:ext cx="2329044" cy="271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1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1F084FC8-8C9E-6531-FC32-6B7A009B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1CD2A7-2FD1-A1D3-95D9-752AD72F0C32}"/>
              </a:ext>
            </a:extLst>
          </p:cNvPr>
          <p:cNvSpPr/>
          <p:nvPr/>
        </p:nvSpPr>
        <p:spPr>
          <a:xfrm>
            <a:off x="5457825" y="700573"/>
            <a:ext cx="3457575" cy="1588357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6A57AA69-9626-A302-0DBF-8841A6417739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6DBA139F-8528-C4AC-55D4-58CC3915C69F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0AC89E80-FCD4-19A3-132C-BC0F32CE6A7D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Why ML is needed</a:t>
            </a:r>
            <a:r>
              <a:rPr lang="ja-JP" alt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and</a:t>
            </a:r>
            <a:r>
              <a:rPr lang="ja-JP" alt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previous</a:t>
            </a:r>
            <a:r>
              <a:rPr lang="ja-JP" alt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achievements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D3BB593F-EA45-9C59-A803-E67C5CC797EC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F47C9C2C-ED2D-77B9-13F6-CDB43ACA80F2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3B790A87-C90C-97A8-8678-844BA53BDC93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96FB6C5C-26A4-CAAD-486B-F808B844E49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9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43232FA2-B573-2371-BA1F-DB28CFB82AB1}"/>
                  </a:ext>
                </a:extLst>
              </p:cNvPr>
              <p:cNvSpPr txBox="1"/>
              <p:nvPr/>
            </p:nvSpPr>
            <p:spPr>
              <a:xfrm>
                <a:off x="446160" y="832926"/>
                <a:ext cx="5077277" cy="14947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ja-JP" altLang="en-US" dirty="0"/>
                  <a:t>・</a:t>
                </a:r>
                <a:r>
                  <a:rPr lang="ja-JP" altLang="ja-JP" dirty="0"/>
                  <a:t>Th</a:t>
                </a:r>
                <a:r>
                  <a:rPr lang="en-US" altLang="ja-JP" dirty="0"/>
                  <a:t>ere are</a:t>
                </a:r>
                <a:r>
                  <a:rPr lang="ja-JP" altLang="ja-JP" dirty="0"/>
                  <a:t> 7 observable parameters</a:t>
                </a:r>
                <a:r>
                  <a:rPr lang="en-US" altLang="ja-JP" dirty="0"/>
                  <a:t>:</a:t>
                </a:r>
                <a:r>
                  <a:rPr lang="ja-JP" altLang="ja-JP" dirty="0"/>
                  <a:t> </a:t>
                </a:r>
                <a14:m>
                  <m:oMath xmlns:m="http://schemas.openxmlformats.org/officeDocument/2006/math">
                    <m:r>
                      <a:rPr lang="ja-JP" altLang="en-US" b="1" i="1">
                        <a:latin typeface="Cambria Math" panose="02040503050406030204" pitchFamily="18" charset="0"/>
                      </a:rPr>
                      <m:t>𝒅</m:t>
                    </m:r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m:rPr>
                            <m:nor/>
                          </m:rPr>
                          <a:rPr lang="ja-JP" altLang="en-US" b="1" i="0"/>
                          <m:t>−</m:t>
                        </m:r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𝟓</m:t>
                        </m:r>
                      </m:sub>
                    </m:sSub>
                  </m:oMath>
                </a14:m>
                <a:r>
                  <a:rPr lang="ja-JP" altLang="ja-JP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ja-JP" b="1" i="0" smtClean="0">
                            <a:latin typeface="Cambria Math" panose="02040503050406030204" pitchFamily="18" charset="0"/>
                          </a:rPr>
                          <m:t>in</m:t>
                        </m:r>
                      </m:sub>
                    </m:sSub>
                  </m:oMath>
                </a14:m>
                <a:r>
                  <a:rPr lang="ja-JP" altLang="ja-JP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ja-JP" b="1" i="0" smtClean="0"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</m:oMath>
                </a14:m>
                <a:endParaRPr lang="en-US" altLang="ja-JP" b="1" dirty="0"/>
              </a:p>
              <a:p>
                <a:pPr lvl="0"/>
                <a:endParaRPr lang="en-US" altLang="ja-JP" dirty="0"/>
              </a:p>
              <a:p>
                <a:r>
                  <a:rPr lang="ja-JP" altLang="en-US" dirty="0"/>
                  <a:t>・</a:t>
                </a:r>
                <a:r>
                  <a:rPr lang="ja-JP" altLang="ja-JP" dirty="0"/>
                  <a:t>Building a standard analytical model is extremely difficult. </a:t>
                </a:r>
                <a:endParaRPr lang="en-US" altLang="ja-JP" dirty="0"/>
              </a:p>
              <a:p>
                <a:pPr lvl="0"/>
                <a:r>
                  <a:rPr lang="ja-JP" altLang="en-US" b="1" dirty="0">
                    <a:solidFill>
                      <a:srgbClr val="FF0000"/>
                    </a:solidFill>
                  </a:rPr>
                  <a:t>⇒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Introducing Machine Learning</a:t>
                </a:r>
              </a:p>
              <a:p>
                <a:pPr lvl="0"/>
                <a:endParaRPr lang="en-US" dirty="0"/>
              </a:p>
              <a:p>
                <a:r>
                  <a:rPr lang="ja-JP" altLang="en-US" dirty="0"/>
                  <a:t>・</a:t>
                </a:r>
                <a:r>
                  <a:rPr lang="ja-JP" altLang="ja-JP" dirty="0"/>
                  <a:t>By training the model on simulation data</a:t>
                </a:r>
                <a:r>
                  <a:rPr lang="en-US" altLang="ja-JP" dirty="0"/>
                  <a:t>,</a:t>
                </a:r>
                <a:r>
                  <a:rPr lang="ja-JP" altLang="ja-JP" dirty="0"/>
                  <a:t> we enable it to identify the reaction layer.</a:t>
                </a:r>
              </a:p>
              <a:p>
                <a:endParaRPr lang="en-US" dirty="0"/>
              </a:p>
              <a:p>
                <a:pPr lvl="0"/>
                <a:endParaRPr dirty="0"/>
              </a:p>
            </p:txBody>
          </p:sp>
        </mc:Choice>
        <mc:Fallback xmlns="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43232FA2-B573-2371-BA1F-DB28CFB82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60" y="832926"/>
                <a:ext cx="5077277" cy="1494714"/>
              </a:xfrm>
              <a:prstGeom prst="rect">
                <a:avLst/>
              </a:prstGeom>
              <a:blipFill>
                <a:blip r:embed="rId3"/>
                <a:stretch>
                  <a:fillRect l="-360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875028-6795-D42B-1EC6-BCD982ECB2FA}"/>
                  </a:ext>
                </a:extLst>
              </p:cNvPr>
              <p:cNvSpPr txBox="1"/>
              <p:nvPr/>
            </p:nvSpPr>
            <p:spPr>
              <a:xfrm>
                <a:off x="7721010" y="1287831"/>
                <a:ext cx="1194390" cy="32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/>
                  <a:t>+</a:t>
                </a:r>
                <a:r>
                  <a:rPr lang="ja-JP" alt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ja-JP" altLang="en-US" b="1" i="0"/>
                          <m:t>in</m:t>
                        </m:r>
                      </m:sub>
                    </m:sSub>
                  </m:oMath>
                </a14:m>
                <a:r>
                  <a:rPr lang="ja-JP" altLang="ja-JP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ja-JP" altLang="en-US" b="1" i="0"/>
                          <m:t>out</m:t>
                        </m:r>
                      </m:sub>
                    </m:sSub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875028-6795-D42B-1EC6-BCD982ECB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010" y="1287831"/>
                <a:ext cx="1194390" cy="324833"/>
              </a:xfrm>
              <a:prstGeom prst="rect">
                <a:avLst/>
              </a:prstGeom>
              <a:blipFill>
                <a:blip r:embed="rId6"/>
                <a:stretch>
                  <a:fillRect l="-1531" t="-1852" b="-129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679BA2B4-1D28-CDFC-1E98-37702F7B0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387" y="842993"/>
            <a:ext cx="1920163" cy="137380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D2D72D-A310-33A9-B5B5-31E9E0AED52C}"/>
              </a:ext>
            </a:extLst>
          </p:cNvPr>
          <p:cNvSpPr/>
          <p:nvPr/>
        </p:nvSpPr>
        <p:spPr>
          <a:xfrm>
            <a:off x="5711387" y="2747133"/>
            <a:ext cx="2873975" cy="1309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032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075E87B4-FC47-4FA3-ECD2-F2BFDC7A7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6CFA4C-65D8-6E76-01D8-6895100F7210}"/>
              </a:ext>
            </a:extLst>
          </p:cNvPr>
          <p:cNvSpPr/>
          <p:nvPr/>
        </p:nvSpPr>
        <p:spPr>
          <a:xfrm>
            <a:off x="5457825" y="700573"/>
            <a:ext cx="3457575" cy="1588357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BE269F1E-E385-F570-4CF0-4D163BBEC7D2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BCDA9E96-1A21-2B3B-EB73-2064B71E6275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661E41EA-2FFA-132D-6BF0-277DD774442E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Why ML is needed</a:t>
            </a:r>
            <a:r>
              <a:rPr lang="ja-JP" alt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and</a:t>
            </a:r>
            <a:r>
              <a:rPr lang="ja-JP" alt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previous</a:t>
            </a:r>
            <a:r>
              <a:rPr lang="ja-JP" alt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achievements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4B3D51E3-C415-5C77-4994-D5738A4DAD00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62D21C1D-C391-6457-9B2C-606FE611A31C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1000E150-4AF7-D415-85A2-7C575C020A0C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6AAC0F27-8144-F183-F037-3AC39DD6A74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10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EBC8D1EB-AF39-6BDE-DFBD-51840C5B2262}"/>
                  </a:ext>
                </a:extLst>
              </p:cNvPr>
              <p:cNvSpPr txBox="1"/>
              <p:nvPr/>
            </p:nvSpPr>
            <p:spPr>
              <a:xfrm>
                <a:off x="446160" y="832926"/>
                <a:ext cx="5077277" cy="14947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ja-JP" altLang="en-US" dirty="0"/>
                  <a:t>・</a:t>
                </a:r>
                <a:r>
                  <a:rPr lang="ja-JP" altLang="ja-JP" dirty="0"/>
                  <a:t>Th</a:t>
                </a:r>
                <a:r>
                  <a:rPr lang="en-US" altLang="ja-JP" dirty="0"/>
                  <a:t>ere are</a:t>
                </a:r>
                <a:r>
                  <a:rPr lang="ja-JP" altLang="ja-JP" dirty="0"/>
                  <a:t> 7 observable parameters</a:t>
                </a:r>
                <a:r>
                  <a:rPr lang="en-US" altLang="ja-JP" dirty="0"/>
                  <a:t>:</a:t>
                </a:r>
                <a:r>
                  <a:rPr lang="ja-JP" altLang="ja-JP" dirty="0"/>
                  <a:t> </a:t>
                </a:r>
                <a14:m>
                  <m:oMath xmlns:m="http://schemas.openxmlformats.org/officeDocument/2006/math">
                    <m:r>
                      <a:rPr lang="ja-JP" altLang="en-US" b="1" i="1">
                        <a:latin typeface="Cambria Math" panose="02040503050406030204" pitchFamily="18" charset="0"/>
                      </a:rPr>
                      <m:t>𝒅</m:t>
                    </m:r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m:rPr>
                            <m:nor/>
                          </m:rPr>
                          <a:rPr lang="ja-JP" altLang="en-US" b="1" i="0"/>
                          <m:t>−</m:t>
                        </m:r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𝟓</m:t>
                        </m:r>
                      </m:sub>
                    </m:sSub>
                  </m:oMath>
                </a14:m>
                <a:r>
                  <a:rPr lang="ja-JP" altLang="ja-JP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ja-JP" b="1" i="0">
                            <a:latin typeface="Cambria Math" panose="02040503050406030204" pitchFamily="18" charset="0"/>
                          </a:rPr>
                          <m:t>in</m:t>
                        </m:r>
                      </m:sub>
                    </m:sSub>
                  </m:oMath>
                </a14:m>
                <a:r>
                  <a:rPr lang="ja-JP" altLang="ja-JP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ja-JP" b="1" i="0"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</m:oMath>
                </a14:m>
                <a:endParaRPr lang="en-US" altLang="ja-JP" b="1" dirty="0"/>
              </a:p>
              <a:p>
                <a:pPr lvl="0"/>
                <a:endParaRPr lang="en-US" altLang="ja-JP" dirty="0"/>
              </a:p>
              <a:p>
                <a:r>
                  <a:rPr lang="ja-JP" altLang="en-US" dirty="0"/>
                  <a:t>・</a:t>
                </a:r>
                <a:r>
                  <a:rPr lang="ja-JP" altLang="ja-JP" dirty="0"/>
                  <a:t>Building a standard analytical model is extremely difficult. </a:t>
                </a:r>
                <a:endParaRPr lang="en-US" altLang="ja-JP" dirty="0"/>
              </a:p>
              <a:p>
                <a:pPr lvl="0"/>
                <a:r>
                  <a:rPr lang="ja-JP" altLang="en-US" b="1" dirty="0">
                    <a:solidFill>
                      <a:srgbClr val="FF0000"/>
                    </a:solidFill>
                  </a:rPr>
                  <a:t>⇒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Introducing Machine Learning</a:t>
                </a:r>
              </a:p>
              <a:p>
                <a:pPr lvl="0"/>
                <a:endParaRPr lang="en-US" dirty="0"/>
              </a:p>
              <a:p>
                <a:r>
                  <a:rPr lang="ja-JP" altLang="en-US" dirty="0"/>
                  <a:t>・</a:t>
                </a:r>
                <a:r>
                  <a:rPr lang="ja-JP" altLang="ja-JP" dirty="0"/>
                  <a:t>By training the model on simulation data</a:t>
                </a:r>
                <a:r>
                  <a:rPr lang="en-US" altLang="ja-JP" dirty="0"/>
                  <a:t>,</a:t>
                </a:r>
                <a:r>
                  <a:rPr lang="ja-JP" altLang="ja-JP" dirty="0"/>
                  <a:t> we enable it to identify the reaction layer.</a:t>
                </a:r>
              </a:p>
              <a:p>
                <a:endParaRPr lang="en-US" dirty="0"/>
              </a:p>
              <a:p>
                <a:pPr lvl="0"/>
                <a:endParaRPr dirty="0"/>
              </a:p>
            </p:txBody>
          </p:sp>
        </mc:Choice>
        <mc:Fallback xmlns="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EBC8D1EB-AF39-6BDE-DFBD-51840C5B2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60" y="832926"/>
                <a:ext cx="5077277" cy="1494714"/>
              </a:xfrm>
              <a:prstGeom prst="rect">
                <a:avLst/>
              </a:prstGeom>
              <a:blipFill>
                <a:blip r:embed="rId3"/>
                <a:stretch>
                  <a:fillRect l="-360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757A9D9-D500-C2B5-BA81-6DD812B96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925" y="2812625"/>
            <a:ext cx="2232250" cy="1785801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8F3753A9-945C-6B0B-35F9-A19A06DF7946}"/>
              </a:ext>
            </a:extLst>
          </p:cNvPr>
          <p:cNvSpPr/>
          <p:nvPr/>
        </p:nvSpPr>
        <p:spPr>
          <a:xfrm>
            <a:off x="7041737" y="2327640"/>
            <a:ext cx="432626" cy="3960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89361C-190B-1B2B-39E5-0F6C70E3A81E}"/>
              </a:ext>
            </a:extLst>
          </p:cNvPr>
          <p:cNvSpPr txBox="1"/>
          <p:nvPr/>
        </p:nvSpPr>
        <p:spPr>
          <a:xfrm>
            <a:off x="7484040" y="2347354"/>
            <a:ext cx="1290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ML Classifier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403673-DAD6-E67F-FEA8-C136EFA40985}"/>
                  </a:ext>
                </a:extLst>
              </p:cNvPr>
              <p:cNvSpPr txBox="1"/>
              <p:nvPr/>
            </p:nvSpPr>
            <p:spPr>
              <a:xfrm>
                <a:off x="7721010" y="1287831"/>
                <a:ext cx="1194390" cy="32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/>
                  <a:t>+</a:t>
                </a:r>
                <a:r>
                  <a:rPr lang="ja-JP" alt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ja-JP" altLang="en-US" b="1" i="0"/>
                          <m:t>in</m:t>
                        </m:r>
                      </m:sub>
                    </m:sSub>
                  </m:oMath>
                </a14:m>
                <a:r>
                  <a:rPr lang="ja-JP" altLang="ja-JP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ja-JP" alt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ja-JP" altLang="en-US" b="1" i="0"/>
                          <m:t>out</m:t>
                        </m:r>
                      </m:sub>
                    </m:sSub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875028-6795-D42B-1EC6-BCD982ECB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010" y="1287831"/>
                <a:ext cx="1194390" cy="324833"/>
              </a:xfrm>
              <a:prstGeom prst="rect">
                <a:avLst/>
              </a:prstGeom>
              <a:blipFill>
                <a:blip r:embed="rId6"/>
                <a:stretch>
                  <a:fillRect l="-1531" t="-1852" b="-129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433B3E7-4E7D-AFD7-A7F7-F0ED5BFF1641}"/>
              </a:ext>
            </a:extLst>
          </p:cNvPr>
          <p:cNvSpPr/>
          <p:nvPr/>
        </p:nvSpPr>
        <p:spPr>
          <a:xfrm>
            <a:off x="4549175" y="4087965"/>
            <a:ext cx="15699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Accuracy: 93%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0FBE5-8D55-5AE8-4129-37CB9924009A}"/>
              </a:ext>
            </a:extLst>
          </p:cNvPr>
          <p:cNvSpPr txBox="1"/>
          <p:nvPr/>
        </p:nvSpPr>
        <p:spPr>
          <a:xfrm>
            <a:off x="446160" y="2501534"/>
            <a:ext cx="50116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ja-JP" b="1" dirty="0"/>
              <a:t>&lt;Previous Achievements&gt;</a:t>
            </a:r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By using ML model, we achieved to classify reaction layers with high accuracy </a:t>
            </a:r>
            <a:r>
              <a:rPr lang="en-US" altLang="ja-JP" b="1" dirty="0">
                <a:solidFill>
                  <a:srgbClr val="0070C0"/>
                </a:solidFill>
              </a:rPr>
              <a:t>(~ 93%).</a:t>
            </a:r>
          </a:p>
          <a:p>
            <a:pPr lvl="0"/>
            <a:endParaRPr lang="en-US" altLang="ja-JP" dirty="0"/>
          </a:p>
          <a:p>
            <a:pPr lvl="0"/>
            <a:r>
              <a:rPr lang="ja-JP" altLang="en-US" dirty="0"/>
              <a:t>⇒</a:t>
            </a:r>
            <a:r>
              <a:rPr lang="en-US" altLang="ja-JP" b="1" dirty="0"/>
              <a:t>We overcame the angular resolution issue.</a:t>
            </a:r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pPr lvl="0"/>
            <a:r>
              <a:rPr lang="en-US" altLang="ja-JP" b="1" dirty="0">
                <a:solidFill>
                  <a:srgbClr val="FF0000"/>
                </a:solidFill>
              </a:rPr>
              <a:t>Next: high velocity resolution</a:t>
            </a:r>
          </a:p>
          <a:p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EB3EC2-97BB-6D95-5499-019A960468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387" y="842993"/>
            <a:ext cx="1920163" cy="137380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001D00E-922E-99A7-4E51-B135576C88F9}"/>
              </a:ext>
            </a:extLst>
          </p:cNvPr>
          <p:cNvSpPr/>
          <p:nvPr/>
        </p:nvSpPr>
        <p:spPr>
          <a:xfrm>
            <a:off x="5711387" y="2747133"/>
            <a:ext cx="2873975" cy="1309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C2B29B-8B64-A762-CC08-1E64A6B3B20F}"/>
              </a:ext>
            </a:extLst>
          </p:cNvPr>
          <p:cNvSpPr txBox="1"/>
          <p:nvPr/>
        </p:nvSpPr>
        <p:spPr>
          <a:xfrm>
            <a:off x="6179515" y="2635432"/>
            <a:ext cx="2217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Classification accuracy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22363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4" grpId="0" animBg="1"/>
      <p:bldP spid="9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9E8CB354-7B73-0FDA-FA69-DF781619B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7EA5FC-149A-8413-B9B8-E5074EB007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8"/>
          <a:stretch>
            <a:fillRect/>
          </a:stretch>
        </p:blipFill>
        <p:spPr>
          <a:xfrm>
            <a:off x="5268239" y="823321"/>
            <a:ext cx="3768650" cy="1790166"/>
          </a:xfrm>
          <a:prstGeom prst="rect">
            <a:avLst/>
          </a:prstGeom>
        </p:spPr>
      </p:pic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F0631137-5E9B-F81F-17B6-C3D707D8FE74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3B6A4451-A9E8-20E9-8072-47EDA4343E74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E4A83EFF-95DB-0A31-0BEA-8A1837C7EFE6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 Wh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y high spatial resolution is needed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D55D6273-E01F-7C23-2684-CD8B5328EAF3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610443C6-E21F-9D4D-36FD-48720D671C3F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12E84F79-4FBB-AE1E-F7C8-C198EA3041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11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F3D0283D-BF07-F73B-9300-B8838DDE4100}"/>
              </a:ext>
            </a:extLst>
          </p:cNvPr>
          <p:cNvSpPr txBox="1"/>
          <p:nvPr/>
        </p:nvSpPr>
        <p:spPr>
          <a:xfrm>
            <a:off x="472949" y="834590"/>
            <a:ext cx="5427519" cy="261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Thick targets </a:t>
            </a:r>
            <a:r>
              <a:rPr lang="ja-JP" altLang="en-US" dirty="0"/>
              <a:t>⇒</a:t>
            </a:r>
            <a:r>
              <a:rPr lang="en-US" altLang="ja-JP" dirty="0"/>
              <a:t>velocity changes in the targets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⇒</a:t>
            </a:r>
            <a:r>
              <a:rPr lang="en-US" altLang="ja-JP" dirty="0"/>
              <a:t>impacts Doppler correction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ja-JP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dirty="0"/>
              <a:t>How measure (calculate) velocity with high accuracy?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⇒</a:t>
            </a:r>
            <a:r>
              <a:rPr lang="en-US" altLang="ja-JP" b="1" dirty="0"/>
              <a:t>Using </a:t>
            </a:r>
            <a:r>
              <a:rPr lang="en-US" altLang="ja-JP" b="1" dirty="0" err="1"/>
              <a:t>reaciton</a:t>
            </a:r>
            <a:r>
              <a:rPr lang="en-US" altLang="ja-JP" b="1" dirty="0"/>
              <a:t> position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ja-JP" altLang="ja-JP" dirty="0"/>
              <a:t>Determining the exact reaction position </a:t>
            </a:r>
            <a:endParaRPr lang="en-US" altLang="ja-JP" dirty="0"/>
          </a:p>
          <a:p>
            <a:pPr lvl="0"/>
            <a:r>
              <a:rPr lang="ja-JP" altLang="en-US" dirty="0"/>
              <a:t>⇒</a:t>
            </a:r>
            <a:r>
              <a:rPr lang="ja-JP" altLang="ja-JP" dirty="0"/>
              <a:t>allows us to calculate the particle velocity at </a:t>
            </a:r>
            <a:r>
              <a:rPr lang="en-US" altLang="ja-JP" dirty="0"/>
              <a:t>the reaction</a:t>
            </a:r>
            <a:r>
              <a:rPr lang="ja-JP" altLang="ja-JP" dirty="0"/>
              <a:t> point using the </a:t>
            </a:r>
            <a:r>
              <a:rPr lang="ja-JP" altLang="ja-JP" b="1" dirty="0"/>
              <a:t>Bethe formula:</a:t>
            </a:r>
            <a:endParaRPr lang="en-US" altLang="ja-JP" b="1" dirty="0"/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  <a:p>
            <a:endParaRPr lang="en-US" altLang="ja-JP" dirty="0"/>
          </a:p>
          <a:p>
            <a:pPr lvl="0"/>
            <a:endParaRPr lang="en-US" altLang="ja-JP" dirty="0"/>
          </a:p>
          <a:p>
            <a:pPr lvl="0"/>
            <a:endParaRPr lang="en-US" altLang="ja-JP" dirty="0"/>
          </a:p>
        </p:txBody>
      </p:sp>
      <p:pic>
        <p:nvPicPr>
          <p:cNvPr id="10" name="Google Shape;231;p40" title="スクリーンショット 2026-08-25 232848.png">
            <a:extLst>
              <a:ext uri="{FF2B5EF4-FFF2-40B4-BE49-F238E27FC236}">
                <a16:creationId xmlns:a16="http://schemas.microsoft.com/office/drawing/2014/main" id="{FAB1961D-519E-2EB2-0FEA-5D2186E1CF9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32" y="3007656"/>
            <a:ext cx="4822950" cy="662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BD6A88-B049-5E96-B01E-F2CC8E53AD9E}"/>
              </a:ext>
            </a:extLst>
          </p:cNvPr>
          <p:cNvSpPr/>
          <p:nvPr/>
        </p:nvSpPr>
        <p:spPr>
          <a:xfrm>
            <a:off x="7845300" y="1155930"/>
            <a:ext cx="864524" cy="473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ED0C-0685-C0D7-59C9-AF217BEDBE26}"/>
              </a:ext>
            </a:extLst>
          </p:cNvPr>
          <p:cNvSpPr txBox="1"/>
          <p:nvPr/>
        </p:nvSpPr>
        <p:spPr>
          <a:xfrm>
            <a:off x="472949" y="3670355"/>
            <a:ext cx="4899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b="1" dirty="0">
                <a:solidFill>
                  <a:srgbClr val="FF0000"/>
                </a:solidFill>
              </a:rPr>
              <a:t>⇒</a:t>
            </a:r>
            <a:r>
              <a:rPr lang="en-US" altLang="ja-JP" b="1" dirty="0">
                <a:solidFill>
                  <a:srgbClr val="FF0000"/>
                </a:solidFill>
              </a:rPr>
              <a:t> Using 5 layers is not enough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E15AC65-338A-121E-309B-F02FB7E175DC}"/>
              </a:ext>
            </a:extLst>
          </p:cNvPr>
          <p:cNvCxnSpPr>
            <a:cxnSpLocks/>
          </p:cNvCxnSpPr>
          <p:nvPr/>
        </p:nvCxnSpPr>
        <p:spPr>
          <a:xfrm>
            <a:off x="6366593" y="2741607"/>
            <a:ext cx="1377977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38C2366-060F-FCEC-2968-A69508E1F395}"/>
              </a:ext>
            </a:extLst>
          </p:cNvPr>
          <p:cNvSpPr txBox="1"/>
          <p:nvPr/>
        </p:nvSpPr>
        <p:spPr>
          <a:xfrm>
            <a:off x="6701437" y="2853767"/>
            <a:ext cx="708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500</a:t>
            </a:r>
            <a:r>
              <a:rPr kumimoji="1" lang="ja-JP" altLang="en-US" b="1" dirty="0"/>
              <a:t>㎛ </a:t>
            </a:r>
          </a:p>
        </p:txBody>
      </p:sp>
    </p:spTree>
    <p:extLst>
      <p:ext uri="{BB962C8B-B14F-4D97-AF65-F5344CB8AC3E}">
        <p14:creationId xmlns:p14="http://schemas.microsoft.com/office/powerpoint/2010/main" val="233679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C6D8E714-8671-FD73-07E1-ED22D6E2D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6B22A1CA-F9EE-4BF0-2546-4744AEB496F8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302D0CBB-4BD4-9199-1A05-45D0DBCC9E9A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F566F4B1-4179-387F-D399-62CF35534B10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ML model we developed 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965C984E-E9AD-F192-7AF8-BA5F164EE949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40790228-B67B-CA4B-A0BB-8D8E6A33806D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F47C1357-CF13-23E9-89A5-447CE5671F6C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E30446FA-6F71-0AB8-DFB5-B06D38B5758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12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BFEB97D0-BABF-7945-FC31-FB7888C54351}"/>
              </a:ext>
            </a:extLst>
          </p:cNvPr>
          <p:cNvSpPr txBox="1"/>
          <p:nvPr/>
        </p:nvSpPr>
        <p:spPr>
          <a:xfrm>
            <a:off x="530100" y="851825"/>
            <a:ext cx="8179724" cy="1909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we want to do is </a:t>
            </a:r>
            <a:r>
              <a:rPr lang="en-US" b="1" dirty="0">
                <a:solidFill>
                  <a:srgbClr val="FF0000"/>
                </a:solidFill>
              </a:rPr>
              <a:t>updating previous ML pipeline</a:t>
            </a:r>
            <a:r>
              <a:rPr lang="en-US" b="1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Simple “layer classification” is insufficient</a:t>
            </a:r>
            <a:endParaRPr lang="en-US" altLang="ja-JP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dirty="0"/>
              <a:t>we need higher position resolution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è"/>
            </a:pPr>
            <a:r>
              <a:rPr lang="en-US" b="1" dirty="0">
                <a:solidFill>
                  <a:schemeClr val="tx1"/>
                </a:solidFill>
              </a:rPr>
              <a:t>Develop another ML model which can reconstruct  </a:t>
            </a:r>
            <a:r>
              <a:rPr lang="en-US" b="1" dirty="0">
                <a:solidFill>
                  <a:srgbClr val="FF0000"/>
                </a:solidFill>
              </a:rPr>
              <a:t>Reaction position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A66E10-A35D-0306-A8F0-67F2FEB54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538" y="2923290"/>
            <a:ext cx="1489950" cy="1563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395ED4-BBB7-92F2-E377-19BD09315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912" y="2890463"/>
            <a:ext cx="1442980" cy="1681421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5E7ECBB9-2E71-7D37-C74F-A629A8672451}"/>
              </a:ext>
            </a:extLst>
          </p:cNvPr>
          <p:cNvSpPr/>
          <p:nvPr/>
        </p:nvSpPr>
        <p:spPr>
          <a:xfrm>
            <a:off x="4048216" y="3404509"/>
            <a:ext cx="604968" cy="311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A41C00-6E62-7234-5402-5C40F25C993A}"/>
              </a:ext>
            </a:extLst>
          </p:cNvPr>
          <p:cNvSpPr txBox="1"/>
          <p:nvPr/>
        </p:nvSpPr>
        <p:spPr>
          <a:xfrm>
            <a:off x="3989498" y="3826693"/>
            <a:ext cx="844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update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2790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A973F49E-9B4A-729A-C874-75EF0A5CE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>
            <a:extLst>
              <a:ext uri="{FF2B5EF4-FFF2-40B4-BE49-F238E27FC236}">
                <a16:creationId xmlns:a16="http://schemas.microsoft.com/office/drawing/2014/main" id="{5154502E-08C7-CFCB-57D8-CE5C20DBD2E4}"/>
              </a:ext>
            </a:extLst>
          </p:cNvPr>
          <p:cNvCxnSpPr/>
          <p:nvPr/>
        </p:nvCxnSpPr>
        <p:spPr>
          <a:xfrm>
            <a:off x="802350" y="2478850"/>
            <a:ext cx="7539300" cy="84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01BD3507-6829-DC97-4439-01B19B47FCD7}"/>
              </a:ext>
            </a:extLst>
          </p:cNvPr>
          <p:cNvSpPr txBox="1"/>
          <p:nvPr/>
        </p:nvSpPr>
        <p:spPr>
          <a:xfrm>
            <a:off x="1000600" y="1096650"/>
            <a:ext cx="73410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Methodology</a:t>
            </a:r>
            <a:endParaRPr sz="40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258684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9EB03311-45F4-4D00-4B23-47BA50604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>
            <a:extLst>
              <a:ext uri="{FF2B5EF4-FFF2-40B4-BE49-F238E27FC236}">
                <a16:creationId xmlns:a16="http://schemas.microsoft.com/office/drawing/2014/main" id="{BC9F12F8-D2A8-33FF-3B40-475B29075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088" y="810024"/>
            <a:ext cx="4079071" cy="2708562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59ACB981-65DB-12CB-9034-D316EB9C235D}"/>
              </a:ext>
            </a:extLst>
          </p:cNvPr>
          <p:cNvSpPr/>
          <p:nvPr/>
        </p:nvSpPr>
        <p:spPr>
          <a:xfrm>
            <a:off x="1841326" y="2254685"/>
            <a:ext cx="2921174" cy="2382540"/>
          </a:xfrm>
          <a:prstGeom prst="wedgeRectCallout">
            <a:avLst>
              <a:gd name="adj1" fmla="val 72710"/>
              <a:gd name="adj2" fmla="val -17616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3C868CD7-E615-64B2-3DEB-C5CBF315355D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34ABE88A-2AAF-5439-E036-03D5D0F3D9ED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EFE43C94-E78D-CA67-817F-D9721106DB9B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Method: the ML Architecture we used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A8543EC9-4BEA-A2F2-EA87-4B6EED64373B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4CA54A35-5D33-6D06-A00B-86017A64C668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CF45CB32-0683-5A11-39A4-35EC9D4CB1B6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514B0CCD-7011-3584-0239-3DE443ED6C2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14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BF50A719-63AD-5C2C-6C44-574E12DF395C}"/>
                  </a:ext>
                </a:extLst>
              </p:cNvPr>
              <p:cNvSpPr txBox="1"/>
              <p:nvPr/>
            </p:nvSpPr>
            <p:spPr>
              <a:xfrm>
                <a:off x="530100" y="851825"/>
                <a:ext cx="4568950" cy="378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ja-JP" altLang="en-US" dirty="0"/>
                  <a:t>・</a:t>
                </a:r>
                <a:r>
                  <a:rPr lang="ja-JP" altLang="ja-JP" dirty="0"/>
                  <a:t>the input data consists of 7 features</a:t>
                </a:r>
                <a:r>
                  <a:rPr lang="en-US" altLang="ja-JP" dirty="0"/>
                  <a:t>;</a:t>
                </a:r>
              </a:p>
              <a:p>
                <a:pPr lvl="0"/>
                <a:r>
                  <a:rPr lang="en-US" altLang="ja-JP" dirty="0"/>
                  <a:t>From LISA : </a:t>
                </a:r>
                <a14:m>
                  <m:oMath xmlns:m="http://schemas.openxmlformats.org/officeDocument/2006/math">
                    <m:r>
                      <a:rPr lang="ja-JP" alt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sSub>
                      <m:sSubPr>
                        <m:ctrlP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m:rPr>
                            <m:nor/>
                          </m:rPr>
                          <a:rPr lang="ja-JP" altLang="en-US" b="1" i="0">
                            <a:solidFill>
                              <a:srgbClr val="FF0000"/>
                            </a:solidFill>
                          </a:rPr>
                          <m:t>−</m:t>
                        </m:r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b>
                    </m:sSub>
                  </m:oMath>
                </a14:m>
                <a:endParaRPr lang="en-US" altLang="ja-JP" b="1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en-US" altLang="ja-JP" dirty="0">
                    <a:solidFill>
                      <a:schemeClr val="tx1"/>
                    </a:solidFill>
                  </a:rPr>
                  <a:t>From TOF detector :</a:t>
                </a:r>
                <a:r>
                  <a:rPr lang="ja-JP" altLang="ja-JP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altLang="ja-JP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𝒊𝒏</m:t>
                        </m:r>
                      </m:sub>
                    </m:sSub>
                  </m:oMath>
                </a14:m>
                <a:r>
                  <a:rPr lang="ja-JP" altLang="ja-JP" b="1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ja-JP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</m:oMath>
                </a14:m>
                <a:endParaRPr lang="en-US" altLang="ja-JP" b="1" dirty="0">
                  <a:solidFill>
                    <a:srgbClr val="FF0000"/>
                  </a:solidFill>
                </a:endParaRPr>
              </a:p>
              <a:p>
                <a:pPr lvl="0"/>
                <a:endParaRPr lang="en-US" dirty="0"/>
              </a:p>
              <a:p>
                <a:pPr lvl="0"/>
                <a:r>
                  <a:rPr lang="ja-JP" altLang="en-US" dirty="0"/>
                  <a:t>・</a:t>
                </a:r>
                <a:r>
                  <a:rPr lang="ja-JP" altLang="ja-JP" dirty="0"/>
                  <a:t>To improve regression performance for the position, we adopted </a:t>
                </a:r>
                <a:r>
                  <a:rPr lang="ja-JP" altLang="ja-JP" b="1" dirty="0">
                    <a:solidFill>
                      <a:srgbClr val="FF0000"/>
                    </a:solidFill>
                  </a:rPr>
                  <a:t>a two-step approach</a:t>
                </a:r>
                <a:endParaRPr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BF50A719-63AD-5C2C-6C44-574E12DF3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00" y="851825"/>
                <a:ext cx="4568950" cy="3785400"/>
              </a:xfrm>
              <a:prstGeom prst="rect">
                <a:avLst/>
              </a:prstGeom>
              <a:blipFill>
                <a:blip r:embed="rId4"/>
                <a:stretch>
                  <a:fillRect l="-4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A56A840-BC35-8D13-7B96-02AFD2A9F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7901" y="2305569"/>
            <a:ext cx="2517315" cy="22765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20B54E9-1A4D-A0CB-0D09-54744510ED0E}"/>
              </a:ext>
            </a:extLst>
          </p:cNvPr>
          <p:cNvSpPr/>
          <p:nvPr/>
        </p:nvSpPr>
        <p:spPr>
          <a:xfrm>
            <a:off x="6002662" y="3885761"/>
            <a:ext cx="1946846" cy="3857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</a:rPr>
              <a:t>TOF: Time Of Flight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AE7A23CA-8F5B-F485-2464-E574FBA390C5}"/>
              </a:ext>
            </a:extLst>
          </p:cNvPr>
          <p:cNvSpPr/>
          <p:nvPr/>
        </p:nvSpPr>
        <p:spPr>
          <a:xfrm>
            <a:off x="6160982" y="2486780"/>
            <a:ext cx="1290991" cy="32780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B5820487-3A22-4535-4B35-0DC83AECA8FF}"/>
              </a:ext>
            </a:extLst>
          </p:cNvPr>
          <p:cNvSpPr/>
          <p:nvPr/>
        </p:nvSpPr>
        <p:spPr>
          <a:xfrm>
            <a:off x="5537395" y="2446593"/>
            <a:ext cx="574074" cy="417078"/>
          </a:xfrm>
          <a:prstGeom prst="donut">
            <a:avLst>
              <a:gd name="adj" fmla="val 93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EC6D8463-18FA-5437-B7CC-BECD02676853}"/>
              </a:ext>
            </a:extLst>
          </p:cNvPr>
          <p:cNvSpPr/>
          <p:nvPr/>
        </p:nvSpPr>
        <p:spPr>
          <a:xfrm>
            <a:off x="7501486" y="2442142"/>
            <a:ext cx="574074" cy="417078"/>
          </a:xfrm>
          <a:prstGeom prst="donut">
            <a:avLst>
              <a:gd name="adj" fmla="val 93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21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3DAEB438-9E9F-ECF1-5FA8-715D52BDF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28DE9D-EA11-CB11-B0EE-FB2A0E658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125" y="851824"/>
            <a:ext cx="3681413" cy="3329322"/>
          </a:xfrm>
          <a:prstGeom prst="rect">
            <a:avLst/>
          </a:prstGeom>
        </p:spPr>
      </p:pic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675C3567-90A6-1CE4-6462-099355901322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E9EE840D-50F4-5B1D-A48E-33D49030DDC2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622E7252-35FD-388A-3DBB-FBBD18D3DC4F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Method: the ML Architecture we used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610853BE-FDE0-C642-E04C-59A3EC6E8189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191E06D6-A481-244D-1803-78C69400D742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2379B42F-050D-2302-2D03-4968376A663C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CC6D62C2-FDF4-9D7D-D897-C8AD68562AE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15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168F8547-B401-8DE3-43F6-9B8C9AF50D36}"/>
              </a:ext>
            </a:extLst>
          </p:cNvPr>
          <p:cNvSpPr txBox="1"/>
          <p:nvPr/>
        </p:nvSpPr>
        <p:spPr>
          <a:xfrm>
            <a:off x="530100" y="851825"/>
            <a:ext cx="4783772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・</a:t>
            </a:r>
            <a:r>
              <a:rPr kumimoji="0" lang="en-US" altLang="ja-JP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adopted </a:t>
            </a:r>
            <a:r>
              <a:rPr kumimoji="0" lang="en-US" altLang="ja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two-step </a:t>
            </a:r>
            <a:r>
              <a:rPr lang="en-US" altLang="ja" b="1" dirty="0">
                <a:solidFill>
                  <a:srgbClr val="FF0000"/>
                </a:solidFill>
              </a:rPr>
              <a:t>approach</a:t>
            </a:r>
            <a:r>
              <a:rPr kumimoji="0" lang="en-US" altLang="ja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  <a:endParaRPr kumimoji="0" lang="en-US" altLang="ja-JP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lang="ja-JP" altLang="en-US" b="1" u="sng" dirty="0">
                <a:solidFill>
                  <a:schemeClr val="tx1"/>
                </a:solidFill>
              </a:rPr>
              <a:t>◆</a:t>
            </a:r>
            <a:r>
              <a:rPr kumimoji="0" lang="en-US" altLang="ja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Step1</a:t>
            </a:r>
            <a:r>
              <a:rPr kumimoji="0" lang="ja" altLang="en-US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：</a:t>
            </a:r>
            <a:r>
              <a:rPr kumimoji="0" lang="en-US" altLang="ja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Reaction Layer Classification</a:t>
            </a:r>
            <a:endParaRPr kumimoji="0" lang="en-US" altLang="ja-JP" b="1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en-US" altLang="ja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Identifying the specific reaction layer where the event occurred by using classifiers.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tabLst/>
              <a:defRPr/>
            </a:pPr>
            <a:r>
              <a:rPr kumimoji="0" lang="ja-JP" altLang="en-US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◆</a:t>
            </a:r>
            <a:r>
              <a:rPr kumimoji="0" lang="en-US" altLang="ja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Step2</a:t>
            </a:r>
            <a:r>
              <a:rPr kumimoji="0" lang="ja" altLang="en-US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：</a:t>
            </a:r>
            <a:r>
              <a:rPr kumimoji="0" lang="en-US" altLang="ja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Reaction </a:t>
            </a:r>
            <a:r>
              <a:rPr lang="en-US" altLang="ja-JP" b="1" u="sng" dirty="0">
                <a:solidFill>
                  <a:schemeClr val="tx1"/>
                </a:solidFill>
              </a:rPr>
              <a:t>Position</a:t>
            </a:r>
            <a:r>
              <a:rPr kumimoji="0" lang="en-US" altLang="ja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Regression per Layer</a:t>
            </a:r>
            <a:endParaRPr kumimoji="0" lang="en-US" altLang="ja-JP" b="1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rgbClr val="595959"/>
              </a:buClr>
              <a:buSzPts val="1800"/>
              <a:defRPr/>
            </a:pPr>
            <a:r>
              <a:rPr kumimoji="0" lang="en-US" altLang="ja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</a:t>
            </a:r>
            <a:r>
              <a:rPr lang="ja-JP" altLang="ja-JP" dirty="0"/>
              <a:t>apply </a:t>
            </a:r>
            <a:r>
              <a:rPr lang="ja-JP" altLang="ja-JP" b="1" dirty="0">
                <a:solidFill>
                  <a:srgbClr val="FF0000"/>
                </a:solidFill>
              </a:rPr>
              <a:t>a dedicated position reconstruction model</a:t>
            </a:r>
            <a:r>
              <a:rPr lang="ja-JP" altLang="ja-JP" dirty="0">
                <a:solidFill>
                  <a:srgbClr val="FF0000"/>
                </a:solidFill>
              </a:rPr>
              <a:t> </a:t>
            </a:r>
            <a:r>
              <a:rPr lang="ja-JP" altLang="ja-JP" dirty="0"/>
              <a:t>for </a:t>
            </a:r>
            <a:r>
              <a:rPr lang="ja-JP" altLang="ja-JP" b="1" dirty="0">
                <a:solidFill>
                  <a:srgbClr val="FF0000"/>
                </a:solidFill>
              </a:rPr>
              <a:t>each classified layer</a:t>
            </a:r>
            <a:r>
              <a:rPr lang="en-US" altLang="ja-JP" b="1" dirty="0">
                <a:solidFill>
                  <a:srgbClr val="FF0000"/>
                </a:solidFill>
              </a:rPr>
              <a:t>.</a:t>
            </a:r>
            <a:r>
              <a:rPr lang="ja-JP" altLang="ja-JP" b="1" dirty="0">
                <a:solidFill>
                  <a:srgbClr val="FF0000"/>
                </a:solidFill>
              </a:rPr>
              <a:t> 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6EA7C4-6CE9-AE6A-9B1D-49FA2D58134C}"/>
              </a:ext>
            </a:extLst>
          </p:cNvPr>
          <p:cNvSpPr txBox="1"/>
          <p:nvPr/>
        </p:nvSpPr>
        <p:spPr>
          <a:xfrm>
            <a:off x="530100" y="3700732"/>
            <a:ext cx="3205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⇒</a:t>
            </a:r>
            <a:r>
              <a:rPr kumimoji="1" lang="en-US" altLang="ja-JP" b="1" dirty="0"/>
              <a:t>achieves high position resolution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2768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119EE02D-A05E-EAE4-AD66-BA0C120CD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EE511AC6-EAA1-1932-AEB7-CA0812D13E56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D68A4799-0156-3954-398B-974DD6632327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04B0325F-E65B-FC44-9D6F-F09062CD73C8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</a:t>
            </a: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reaction we used and how data we generated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5EE3D4EC-F16A-BEF2-87B8-B02DE8086880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60E56419-13B9-96A9-6E92-D3DF58BA76D4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CA9A7517-FEE1-0499-E660-D900761703A1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7F96A6E9-E603-6434-57C4-456E891CA1D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16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33F3F5CB-D8C4-48B4-4A7D-D0BF0578F88D}"/>
                  </a:ext>
                </a:extLst>
              </p:cNvPr>
              <p:cNvSpPr txBox="1"/>
              <p:nvPr/>
            </p:nvSpPr>
            <p:spPr>
              <a:xfrm>
                <a:off x="530100" y="851825"/>
                <a:ext cx="8083800" cy="1462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ja-JP" altLang="en-US" dirty="0"/>
                  <a:t>・</a:t>
                </a:r>
                <a:r>
                  <a:rPr lang="en-US" altLang="ja-JP" dirty="0"/>
                  <a:t>Training data was generated using Geant4.</a:t>
                </a:r>
              </a:p>
              <a:p>
                <a:pPr lvl="0"/>
                <a:endParaRPr lang="en-US" altLang="ja-JP" dirty="0"/>
              </a:p>
              <a:p>
                <a:pPr lvl="0"/>
                <a:r>
                  <a:rPr lang="ja-JP" altLang="en-US" dirty="0"/>
                  <a:t>・</a:t>
                </a:r>
                <a:r>
                  <a:rPr lang="en-US" altLang="ja-JP" dirty="0"/>
                  <a:t>The </a:t>
                </a:r>
                <a:r>
                  <a:rPr lang="en-US" altLang="ja-JP" b="1" dirty="0" err="1">
                    <a:solidFill>
                      <a:srgbClr val="FF0000"/>
                    </a:solidFill>
                  </a:rPr>
                  <a:t>pKO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 reaction of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ja-JP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ja-JP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  <m:sup>
                        <m:r>
                          <a:rPr lang="en-US" altLang="ja-JP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𝟓𝟗</m:t>
                        </m:r>
                      </m:sup>
                      <m:e>
                        <m:r>
                          <a:rPr lang="en-US" altLang="ja-JP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</m:sPre>
                  </m:oMath>
                </a14:m>
                <a:r>
                  <a:rPr lang="en-US" altLang="ja-JP" b="1" dirty="0">
                    <a:solidFill>
                      <a:srgbClr val="FF0000"/>
                    </a:solidFill>
                  </a:rPr>
                  <a:t> at 194.776 MeV/u </a:t>
                </a:r>
                <a:r>
                  <a:rPr lang="en-US" altLang="ja-JP" dirty="0"/>
                  <a:t>was used as benchmark;</a:t>
                </a:r>
              </a:p>
              <a:p>
                <a:pPr lvl="0"/>
                <a:endParaRPr lang="en-US" altLang="ja-JP" dirty="0"/>
              </a:p>
              <a:p>
                <a:pPr lvl="0"/>
                <a:endParaRPr lang="en-US" dirty="0"/>
              </a:p>
              <a:p>
                <a:pPr lvl="0"/>
                <a:endParaRPr dirty="0"/>
              </a:p>
            </p:txBody>
          </p:sp>
        </mc:Choice>
        <mc:Fallback xmlns="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33F3F5CB-D8C4-48B4-4A7D-D0BF0578F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00" y="851825"/>
                <a:ext cx="8083800" cy="1462749"/>
              </a:xfrm>
              <a:prstGeom prst="rect">
                <a:avLst/>
              </a:prstGeom>
              <a:blipFill>
                <a:blip r:embed="rId3"/>
                <a:stretch>
                  <a:fillRect l="-2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66C30DE-EDC4-F925-5493-4BD3678B5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600" y="1304133"/>
            <a:ext cx="1580000" cy="3342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5C611-0327-2D66-D348-2771D069AAA4}"/>
              </a:ext>
            </a:extLst>
          </p:cNvPr>
          <p:cNvSpPr txBox="1"/>
          <p:nvPr/>
        </p:nvSpPr>
        <p:spPr>
          <a:xfrm>
            <a:off x="530100" y="1959001"/>
            <a:ext cx="58581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・</a:t>
            </a:r>
            <a:r>
              <a:rPr lang="ja-JP" altLang="ja-JP" b="1" dirty="0"/>
              <a:t>Evaluated model robustness:</a:t>
            </a:r>
            <a:endParaRPr lang="ja-JP" altLang="ja-JP" dirty="0"/>
          </a:p>
          <a:p>
            <a:pPr lvl="0"/>
            <a:r>
              <a:rPr lang="en-US" altLang="ja-JP" dirty="0"/>
              <a:t>	1.</a:t>
            </a:r>
            <a:r>
              <a:rPr lang="ja-JP" altLang="ja-JP" dirty="0"/>
              <a:t>Varying particle types and</a:t>
            </a:r>
            <a:r>
              <a:rPr lang="en-US" altLang="ja-JP" dirty="0"/>
              <a:t> </a:t>
            </a:r>
            <a:r>
              <a:rPr lang="ja-JP" altLang="ja-JP" dirty="0"/>
              <a:t>energies</a:t>
            </a:r>
            <a:endParaRPr lang="en-US" altLang="ja-JP" dirty="0"/>
          </a:p>
          <a:p>
            <a:pPr lvl="0"/>
            <a:endParaRPr lang="en-US" altLang="ja-JP" dirty="0"/>
          </a:p>
          <a:p>
            <a:pPr lvl="0"/>
            <a:r>
              <a:rPr lang="en-US" altLang="ja-JP" dirty="0"/>
              <a:t>	2.</a:t>
            </a:r>
            <a:r>
              <a:rPr lang="ja-JP" altLang="ja-JP" dirty="0"/>
              <a:t>Testing with a cocktail beam</a:t>
            </a:r>
          </a:p>
          <a:p>
            <a:pPr lvl="0"/>
            <a:endParaRPr lang="en-US" altLang="ja-JP" b="1" dirty="0">
              <a:solidFill>
                <a:srgbClr val="FF0000"/>
              </a:solidFill>
            </a:endParaRPr>
          </a:p>
          <a:p>
            <a:pPr lvl="0"/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For the target, we used five </a:t>
            </a:r>
            <a:r>
              <a:rPr lang="en-US" altLang="ja-JP" b="1" dirty="0">
                <a:solidFill>
                  <a:schemeClr val="tx1"/>
                </a:solidFill>
              </a:rPr>
              <a:t>500</a:t>
            </a:r>
            <a:r>
              <a:rPr lang="ja-JP" altLang="en-US" b="1" dirty="0">
                <a:solidFill>
                  <a:schemeClr val="tx1"/>
                </a:solidFill>
              </a:rPr>
              <a:t>㎛</a:t>
            </a:r>
            <a:r>
              <a:rPr lang="ja-JP" altLang="en-US" dirty="0">
                <a:solidFill>
                  <a:schemeClr val="tx1"/>
                </a:solidFill>
              </a:rPr>
              <a:t> </a:t>
            </a:r>
            <a:r>
              <a:rPr lang="en-US" altLang="ja-JP" dirty="0">
                <a:solidFill>
                  <a:schemeClr val="tx1"/>
                </a:solidFill>
              </a:rPr>
              <a:t>thick targets, </a:t>
            </a:r>
            <a:r>
              <a:rPr lang="en-US" altLang="ja-JP" b="1" dirty="0">
                <a:solidFill>
                  <a:srgbClr val="FF0000"/>
                </a:solidFill>
              </a:rPr>
              <a:t>2500</a:t>
            </a:r>
            <a:r>
              <a:rPr lang="ja-JP" altLang="en-US" b="1" dirty="0">
                <a:solidFill>
                  <a:srgbClr val="FF0000"/>
                </a:solidFill>
              </a:rPr>
              <a:t>㎛ </a:t>
            </a:r>
            <a:r>
              <a:rPr lang="en-US" altLang="ja-JP" b="1" dirty="0">
                <a:solidFill>
                  <a:srgbClr val="FF0000"/>
                </a:solidFill>
              </a:rPr>
              <a:t>in total.</a:t>
            </a:r>
            <a:endParaRPr lang="en-US" altLang="ja-JP" dirty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37F56-9F05-5308-8021-B3A279F31B95}"/>
              </a:ext>
            </a:extLst>
          </p:cNvPr>
          <p:cNvSpPr/>
          <p:nvPr/>
        </p:nvSpPr>
        <p:spPr>
          <a:xfrm>
            <a:off x="7815549" y="257175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4423C5-7788-E808-DF4C-744964E458C1}"/>
              </a:ext>
            </a:extLst>
          </p:cNvPr>
          <p:cNvSpPr/>
          <p:nvPr/>
        </p:nvSpPr>
        <p:spPr>
          <a:xfrm>
            <a:off x="7397698" y="2573758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9D70A9-4EE0-BBC6-8352-FC9C73C335BE}"/>
              </a:ext>
            </a:extLst>
          </p:cNvPr>
          <p:cNvSpPr/>
          <p:nvPr/>
        </p:nvSpPr>
        <p:spPr>
          <a:xfrm>
            <a:off x="6980595" y="257175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ECE2DE-2DCD-6059-B2A4-9DCBE566A519}"/>
              </a:ext>
            </a:extLst>
          </p:cNvPr>
          <p:cNvSpPr/>
          <p:nvPr/>
        </p:nvSpPr>
        <p:spPr>
          <a:xfrm>
            <a:off x="6588049" y="2571750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BFACE5-863C-C65C-C001-87EDA127F2EA}"/>
              </a:ext>
            </a:extLst>
          </p:cNvPr>
          <p:cNvSpPr/>
          <p:nvPr/>
        </p:nvSpPr>
        <p:spPr>
          <a:xfrm>
            <a:off x="6206914" y="2574515"/>
            <a:ext cx="165603" cy="125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0A2199-10A2-46A2-31A7-0810E88E287E}"/>
              </a:ext>
            </a:extLst>
          </p:cNvPr>
          <p:cNvSpPr txBox="1"/>
          <p:nvPr/>
        </p:nvSpPr>
        <p:spPr>
          <a:xfrm>
            <a:off x="6857291" y="1989765"/>
            <a:ext cx="191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Target</a:t>
            </a:r>
          </a:p>
          <a:p>
            <a:r>
              <a:rPr kumimoji="1" lang="en-US" altLang="ja-JP" b="1" dirty="0"/>
              <a:t>(Diamond Detector)</a:t>
            </a:r>
            <a:endParaRPr kumimoji="1" lang="ja-JP" altLang="en-US" b="1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1B31BBD-9C66-C456-A28B-E67423F082C3}"/>
              </a:ext>
            </a:extLst>
          </p:cNvPr>
          <p:cNvCxnSpPr/>
          <p:nvPr/>
        </p:nvCxnSpPr>
        <p:spPr>
          <a:xfrm>
            <a:off x="6177114" y="2461364"/>
            <a:ext cx="225201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EE7506A-E2B6-D017-5E8D-514D3EB5F5C5}"/>
              </a:ext>
            </a:extLst>
          </p:cNvPr>
          <p:cNvCxnSpPr>
            <a:cxnSpLocks/>
          </p:cNvCxnSpPr>
          <p:nvPr/>
        </p:nvCxnSpPr>
        <p:spPr>
          <a:xfrm>
            <a:off x="6206914" y="4060520"/>
            <a:ext cx="1880686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0A1C9D-5C21-405E-80AC-17AB48E1E9C5}"/>
              </a:ext>
            </a:extLst>
          </p:cNvPr>
          <p:cNvSpPr txBox="1"/>
          <p:nvPr/>
        </p:nvSpPr>
        <p:spPr>
          <a:xfrm>
            <a:off x="5937749" y="2112882"/>
            <a:ext cx="7331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500</a:t>
            </a:r>
            <a:r>
              <a:rPr kumimoji="1" lang="ja-JP" altLang="en-US" dirty="0"/>
              <a:t>㎛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6D2B6A-BC05-1800-DA91-66F91CD2C0DF}"/>
              </a:ext>
            </a:extLst>
          </p:cNvPr>
          <p:cNvSpPr txBox="1"/>
          <p:nvPr/>
        </p:nvSpPr>
        <p:spPr>
          <a:xfrm>
            <a:off x="6490641" y="4119942"/>
            <a:ext cx="1423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2500</a:t>
            </a:r>
            <a:r>
              <a:rPr kumimoji="1" lang="ja-JP" altLang="en-US" dirty="0"/>
              <a:t>㎛ </a:t>
            </a:r>
            <a:r>
              <a:rPr kumimoji="1" lang="en-US" altLang="ja-JP" dirty="0"/>
              <a:t>in total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19143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50577B98-3A50-9E5B-8DFF-F89B10E7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05CC8CAC-B3EA-9C64-27CA-38041FFE8847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B535E3B0-6B06-D065-5D47-D6FC206B6946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D15A4AF5-ED94-B5F9-0AF5-B3D055CE9BC2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</a:t>
            </a: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ML are optimized and selected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9CA46F45-8B3C-85BD-226E-47B3CAA22C6C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A2C5CBA6-2D64-11FA-7CD2-6193FF9C06F4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6EE15A83-02A3-4620-791B-747173452119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5DC9981A-ED7E-674B-1480-3C4D86BED8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17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F7F97D46-B7AD-04D4-F291-D058E326B135}"/>
              </a:ext>
            </a:extLst>
          </p:cNvPr>
          <p:cNvSpPr txBox="1"/>
          <p:nvPr/>
        </p:nvSpPr>
        <p:spPr>
          <a:xfrm>
            <a:off x="530100" y="863192"/>
            <a:ext cx="7789988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 dirty="0"/>
              <a:t>・</a:t>
            </a:r>
            <a:r>
              <a:rPr lang="en-US" altLang="ja-JP" dirty="0"/>
              <a:t>We optimized the ML models and their hyperparameters by using </a:t>
            </a:r>
            <a:r>
              <a:rPr lang="en-US" altLang="ja-JP" b="1" dirty="0" err="1"/>
              <a:t>Optuna</a:t>
            </a:r>
            <a:r>
              <a:rPr lang="en-US" altLang="ja-JP" dirty="0"/>
              <a:t> framework.</a:t>
            </a:r>
          </a:p>
          <a:p>
            <a:pPr lvl="0"/>
            <a:endParaRPr lang="en-US" altLang="ja-JP" dirty="0"/>
          </a:p>
          <a:p>
            <a:r>
              <a:rPr lang="ja-JP" altLang="en-US" dirty="0"/>
              <a:t>・</a:t>
            </a:r>
            <a:r>
              <a:rPr lang="ja-JP" altLang="ja-JP" dirty="0"/>
              <a:t> determined the final model by balancing performance with computational cost.</a:t>
            </a:r>
          </a:p>
          <a:p>
            <a:endParaRPr lang="en-US" altLang="ja-JP" dirty="0"/>
          </a:p>
          <a:p>
            <a:r>
              <a:rPr lang="ja-JP" altLang="en-US" dirty="0"/>
              <a:t>・</a:t>
            </a:r>
            <a:r>
              <a:rPr lang="en-US" altLang="ja-JP" b="1" dirty="0" err="1"/>
              <a:t>MLPClassifier</a:t>
            </a:r>
            <a:r>
              <a:rPr lang="en-US" altLang="ja-JP" dirty="0"/>
              <a:t> was adopted as </a:t>
            </a:r>
            <a:r>
              <a:rPr lang="en-US" altLang="ja-JP" b="1" dirty="0"/>
              <a:t>Step1, </a:t>
            </a:r>
            <a:r>
              <a:rPr lang="en-US" altLang="ja-JP" b="1" dirty="0" err="1"/>
              <a:t>MLPRegressor</a:t>
            </a:r>
            <a:r>
              <a:rPr lang="en-US" altLang="ja-JP" b="1" dirty="0"/>
              <a:t> </a:t>
            </a:r>
            <a:r>
              <a:rPr lang="en-US" altLang="ja-JP" dirty="0"/>
              <a:t>as </a:t>
            </a:r>
            <a:r>
              <a:rPr lang="en-US" altLang="ja-JP" b="1" dirty="0"/>
              <a:t>Step2.</a:t>
            </a:r>
          </a:p>
          <a:p>
            <a:endParaRPr lang="en-US" altLang="ja-JP" b="1" dirty="0"/>
          </a:p>
          <a:p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※MLP = Multi-Layer Perceptron,</a:t>
            </a:r>
          </a:p>
          <a:p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a type of neural network</a:t>
            </a:r>
            <a:endParaRPr lang="ja-JP" altLang="ja-JP" b="1" dirty="0">
              <a:solidFill>
                <a:schemeClr val="tx2">
                  <a:lumMod val="50000"/>
                </a:schemeClr>
              </a:solidFill>
            </a:endParaRPr>
          </a:p>
          <a:p>
            <a:br>
              <a:rPr lang="en-US" altLang="ja-JP" dirty="0"/>
            </a:br>
            <a:br>
              <a:rPr lang="en-US" altLang="ja-JP" dirty="0"/>
            </a:b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5A3562-A3C9-F7B0-1F39-4034A59E4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59" y="3236343"/>
            <a:ext cx="6731346" cy="2159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107C44-3B4D-D36F-8522-180340184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759" y="3659415"/>
            <a:ext cx="7420669" cy="83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2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89FAD61D-03CA-527A-BE31-5C3210364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E2A0D1C3-C359-5696-4E16-AC46036E7728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0AD05F62-251E-439A-623C-470A0E54F9BB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D5A2D6E5-7D80-3F76-F8FD-087E3B062FDC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</a:t>
            </a: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ML are optimized and selected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B6704FB3-7B2D-7677-953A-1831020DBB73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371A8B03-A32C-7D99-A7EA-1DDA933859F0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D068DD6D-975C-0229-BF4C-0600CC3EA23B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86D6CC65-8796-197C-0DCA-6988F744520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18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3677E1A7-978E-6E63-3806-458B66C3C8E7}"/>
              </a:ext>
            </a:extLst>
          </p:cNvPr>
          <p:cNvSpPr txBox="1"/>
          <p:nvPr/>
        </p:nvSpPr>
        <p:spPr>
          <a:xfrm>
            <a:off x="530100" y="863192"/>
            <a:ext cx="7789988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/>
              <a:t>・</a:t>
            </a:r>
            <a:r>
              <a:rPr lang="en-US" altLang="ja-JP"/>
              <a:t>We optimized the ML models and their hyperparameters by using </a:t>
            </a:r>
            <a:r>
              <a:rPr lang="en-US" altLang="ja-JP" b="1"/>
              <a:t>Optuna</a:t>
            </a:r>
            <a:r>
              <a:rPr lang="en-US" altLang="ja-JP"/>
              <a:t> framework.</a:t>
            </a:r>
          </a:p>
          <a:p>
            <a:pPr lvl="0"/>
            <a:endParaRPr lang="en-US" altLang="ja-JP"/>
          </a:p>
          <a:p>
            <a:r>
              <a:rPr lang="ja-JP" altLang="en-US"/>
              <a:t>・</a:t>
            </a:r>
            <a:r>
              <a:rPr lang="ja-JP" altLang="ja-JP"/>
              <a:t> determined the final model by balancing performance with computational cost.</a:t>
            </a:r>
          </a:p>
          <a:p>
            <a:endParaRPr lang="en-US" altLang="ja-JP"/>
          </a:p>
          <a:p>
            <a:r>
              <a:rPr lang="ja-JP" altLang="en-US"/>
              <a:t>・</a:t>
            </a:r>
            <a:r>
              <a:rPr lang="en-US" altLang="ja-JP" b="1"/>
              <a:t>MLPClassifier</a:t>
            </a:r>
            <a:r>
              <a:rPr lang="en-US" altLang="ja-JP"/>
              <a:t> was adopted as </a:t>
            </a:r>
            <a:r>
              <a:rPr lang="en-US" altLang="ja-JP" b="1"/>
              <a:t>Step1, MLPRegressor </a:t>
            </a:r>
            <a:r>
              <a:rPr lang="en-US" altLang="ja-JP"/>
              <a:t>as </a:t>
            </a:r>
            <a:r>
              <a:rPr lang="en-US" altLang="ja-JP" b="1"/>
              <a:t>Step2.</a:t>
            </a:r>
          </a:p>
          <a:p>
            <a:endParaRPr lang="en-US" altLang="ja-JP" b="1"/>
          </a:p>
          <a:p>
            <a:r>
              <a:rPr lang="en-US" altLang="ja-JP" b="1">
                <a:solidFill>
                  <a:schemeClr val="tx2">
                    <a:lumMod val="50000"/>
                  </a:schemeClr>
                </a:solidFill>
              </a:rPr>
              <a:t>※MLP = Multi-Layer Perceptron, </a:t>
            </a:r>
          </a:p>
          <a:p>
            <a:r>
              <a:rPr lang="en-US" altLang="ja-JP" b="1">
                <a:solidFill>
                  <a:schemeClr val="tx2">
                    <a:lumMod val="50000"/>
                  </a:schemeClr>
                </a:solidFill>
              </a:rPr>
              <a:t>a type of neural network</a:t>
            </a:r>
            <a:endParaRPr lang="ja-JP" altLang="ja-JP" b="1">
              <a:solidFill>
                <a:schemeClr val="tx2">
                  <a:lumMod val="50000"/>
                </a:schemeClr>
              </a:solidFill>
            </a:endParaRPr>
          </a:p>
          <a:p>
            <a:br>
              <a:rPr lang="en-US" altLang="ja-JP"/>
            </a:br>
            <a:br>
              <a:rPr lang="en-US" altLang="ja-JP"/>
            </a:b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BEB81C-38EA-58AE-D028-BD3CFC067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482" y="2147000"/>
            <a:ext cx="4919582" cy="24597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B32F7A-F00F-7251-A858-0B2ECE6C112D}"/>
              </a:ext>
            </a:extLst>
          </p:cNvPr>
          <p:cNvSpPr txBox="1"/>
          <p:nvPr/>
        </p:nvSpPr>
        <p:spPr>
          <a:xfrm>
            <a:off x="530100" y="3910976"/>
            <a:ext cx="27337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/>
              <a:t>Multilayer Perceptron Learning, </a:t>
            </a:r>
            <a:r>
              <a:rPr lang="en-US" altLang="ja-JP" sz="1400" i="1" dirty="0" err="1"/>
              <a:t>geeksforgeeks</a:t>
            </a:r>
            <a:r>
              <a:rPr lang="en-US" altLang="ja-JP" sz="1400" dirty="0"/>
              <a:t>, accessed </a:t>
            </a:r>
            <a:r>
              <a:rPr lang="en-US" altLang="ja-JP" dirty="0"/>
              <a:t>15</a:t>
            </a:r>
            <a:r>
              <a:rPr lang="en-US" altLang="ja-JP" sz="1400" dirty="0"/>
              <a:t>/09/2026</a:t>
            </a:r>
            <a:endParaRPr lang="en-US" altLang="ja-JP" sz="1800" baseline="30000" dirty="0"/>
          </a:p>
        </p:txBody>
      </p:sp>
    </p:spTree>
    <p:extLst>
      <p:ext uri="{BB962C8B-B14F-4D97-AF65-F5344CB8AC3E}">
        <p14:creationId xmlns:p14="http://schemas.microsoft.com/office/powerpoint/2010/main" val="3220992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BBBD8D0A-B0A5-D71F-8828-4225B7ADA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3CB7AD1B-00AF-F496-4E00-1C9F7B29E56D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EA172196-DF83-61B2-ED18-99502061E79F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1B5E5AF4-D90B-124D-0FA8-6E5B20EA9875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</a:t>
            </a: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Which metric we used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FED822E8-5324-2070-4AA6-CDF0CE04AF8C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5E84E9CF-28FF-2424-EB50-C31BE2CD8DCE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C3F85564-B582-8EBD-6505-CCC7B879CBA2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6173011E-29B2-89DD-DA64-30077ECB17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19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FFCEFE-19F9-F3A8-BD09-8314BCF9BBD8}"/>
              </a:ext>
            </a:extLst>
          </p:cNvPr>
          <p:cNvSpPr txBox="1"/>
          <p:nvPr/>
        </p:nvSpPr>
        <p:spPr>
          <a:xfrm>
            <a:off x="2286000" y="238209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b="0" dirty="0">
                <a:effectLst/>
              </a:rPr>
              <a:t> </a:t>
            </a:r>
            <a:endParaRPr lang="ja-JP" altLang="en-US" dirty="0"/>
          </a:p>
        </p:txBody>
      </p:sp>
      <p:sp>
        <p:nvSpPr>
          <p:cNvPr id="4" name="Google Shape;91;p19">
            <a:extLst>
              <a:ext uri="{FF2B5EF4-FFF2-40B4-BE49-F238E27FC236}">
                <a16:creationId xmlns:a16="http://schemas.microsoft.com/office/drawing/2014/main" id="{A47D90DB-4782-6AE4-4F9E-E61EDA28E8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695213"/>
            <a:ext cx="8520600" cy="37948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dirty="0">
                <a:solidFill>
                  <a:schemeClr val="tx1"/>
                </a:solidFill>
              </a:rPr>
              <a:t>・</a:t>
            </a:r>
            <a:r>
              <a:rPr lang="ja" sz="1600" dirty="0">
                <a:solidFill>
                  <a:schemeClr val="tx1"/>
                </a:solidFill>
              </a:rPr>
              <a:t>We used t</a:t>
            </a:r>
            <a:r>
              <a:rPr lang="en-US" altLang="ja" sz="1600" dirty="0">
                <a:solidFill>
                  <a:schemeClr val="tx1"/>
                </a:solidFill>
              </a:rPr>
              <a:t>wo</a:t>
            </a:r>
            <a:r>
              <a:rPr lang="ja" sz="1600" dirty="0">
                <a:solidFill>
                  <a:schemeClr val="tx1"/>
                </a:solidFill>
              </a:rPr>
              <a:t> metrics as criteria for optimization</a:t>
            </a:r>
            <a:r>
              <a:rPr lang="en-US" altLang="ja" sz="1600" dirty="0">
                <a:solidFill>
                  <a:schemeClr val="tx1"/>
                </a:solidFill>
              </a:rPr>
              <a:t> and evaluation</a:t>
            </a:r>
            <a:endParaRPr sz="16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altLang="ja" sz="1600" dirty="0">
                <a:solidFill>
                  <a:schemeClr val="dk1"/>
                </a:solidFill>
              </a:rPr>
              <a:t>	</a:t>
            </a:r>
            <a:r>
              <a:rPr lang="ja-JP" altLang="en-US" sz="1600" dirty="0">
                <a:solidFill>
                  <a:schemeClr val="dk1"/>
                </a:solidFill>
              </a:rPr>
              <a:t>○</a:t>
            </a:r>
            <a:r>
              <a:rPr lang="ja" sz="1600" dirty="0">
                <a:solidFill>
                  <a:schemeClr val="dk1"/>
                </a:solidFill>
              </a:rPr>
              <a:t>Accuracy  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altLang="ja" sz="1600" dirty="0">
                <a:solidFill>
                  <a:schemeClr val="dk1"/>
                </a:solidFill>
              </a:rPr>
              <a:t>	</a:t>
            </a:r>
            <a:r>
              <a:rPr lang="ja-JP" altLang="en-US" sz="1600" dirty="0">
                <a:solidFill>
                  <a:schemeClr val="dk1"/>
                </a:solidFill>
              </a:rPr>
              <a:t>○</a:t>
            </a:r>
            <a:r>
              <a:rPr lang="ja" sz="1600" dirty="0">
                <a:solidFill>
                  <a:schemeClr val="dk1"/>
                </a:solidFill>
              </a:rPr>
              <a:t>R²</a:t>
            </a:r>
            <a:r>
              <a:rPr lang="ja-JP" altLang="en-US" sz="1600" dirty="0">
                <a:solidFill>
                  <a:schemeClr val="dk1"/>
                </a:solidFill>
              </a:rPr>
              <a:t> </a:t>
            </a:r>
            <a:r>
              <a:rPr lang="en-US" altLang="ja-JP" sz="1600" dirty="0">
                <a:solidFill>
                  <a:schemeClr val="dk1"/>
                </a:solidFill>
              </a:rPr>
              <a:t>(</a:t>
            </a:r>
            <a:r>
              <a:rPr lang="ja" altLang="ja-JP" sz="1600" dirty="0">
                <a:solidFill>
                  <a:schemeClr val="tx1"/>
                </a:solidFill>
              </a:rPr>
              <a:t>Coefficient Determination</a:t>
            </a:r>
            <a:r>
              <a:rPr lang="en-US" altLang="ja-JP" sz="1600" dirty="0">
                <a:solidFill>
                  <a:schemeClr val="dk1"/>
                </a:solidFill>
              </a:rPr>
              <a:t>)</a:t>
            </a:r>
            <a:endParaRPr lang="en-US" altLang="ja"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-JP" altLang="en-US" sz="1600" dirty="0">
                <a:solidFill>
                  <a:schemeClr val="dk1"/>
                </a:solidFill>
              </a:rPr>
              <a:t>・</a:t>
            </a:r>
            <a:r>
              <a:rPr lang="ja" sz="1600" dirty="0">
                <a:solidFill>
                  <a:schemeClr val="dk1"/>
                </a:solidFill>
              </a:rPr>
              <a:t>We used </a:t>
            </a:r>
            <a:r>
              <a:rPr lang="en-US" altLang="ja" sz="1600" dirty="0">
                <a:solidFill>
                  <a:srgbClr val="FF0000"/>
                </a:solidFill>
              </a:rPr>
              <a:t>Accuracy</a:t>
            </a:r>
            <a:r>
              <a:rPr lang="en-US" altLang="ja" sz="1600" dirty="0">
                <a:solidFill>
                  <a:schemeClr val="dk1"/>
                </a:solidFill>
              </a:rPr>
              <a:t> </a:t>
            </a:r>
            <a:r>
              <a:rPr lang="ja" altLang="ja-JP" sz="1600" dirty="0">
                <a:solidFill>
                  <a:schemeClr val="dk1"/>
                </a:solidFill>
              </a:rPr>
              <a:t>as evaluation metric for </a:t>
            </a:r>
            <a:r>
              <a:rPr lang="ja" altLang="ja-JP" sz="1600" dirty="0">
                <a:solidFill>
                  <a:srgbClr val="FF0000"/>
                </a:solidFill>
              </a:rPr>
              <a:t>Step</a:t>
            </a:r>
            <a:r>
              <a:rPr lang="en-US" altLang="ja" sz="1600" dirty="0">
                <a:solidFill>
                  <a:srgbClr val="FF0000"/>
                </a:solidFill>
              </a:rPr>
              <a:t>1</a:t>
            </a:r>
            <a:r>
              <a:rPr lang="en-US" altLang="ja" sz="1600" dirty="0">
                <a:solidFill>
                  <a:schemeClr val="dk1"/>
                </a:solidFill>
              </a:rPr>
              <a:t>, </a:t>
            </a:r>
            <a:r>
              <a:rPr lang="ja" sz="1600" dirty="0">
                <a:solidFill>
                  <a:srgbClr val="0070C0"/>
                </a:solidFill>
              </a:rPr>
              <a:t> R² </a:t>
            </a:r>
            <a:r>
              <a:rPr lang="ja" sz="1600" dirty="0">
                <a:solidFill>
                  <a:schemeClr val="dk1"/>
                </a:solidFill>
              </a:rPr>
              <a:t>for </a:t>
            </a:r>
            <a:r>
              <a:rPr lang="ja" sz="1600" dirty="0">
                <a:solidFill>
                  <a:srgbClr val="0070C0"/>
                </a:solidFill>
              </a:rPr>
              <a:t>Step</a:t>
            </a:r>
            <a:r>
              <a:rPr lang="en-US" altLang="ja" sz="1600" dirty="0">
                <a:solidFill>
                  <a:srgbClr val="0070C0"/>
                </a:solidFill>
              </a:rPr>
              <a:t>2</a:t>
            </a:r>
            <a:r>
              <a:rPr lang="en-US" altLang="ja" sz="1600" dirty="0">
                <a:solidFill>
                  <a:schemeClr val="dk1"/>
                </a:solidFill>
              </a:rPr>
              <a:t>.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-JP" altLang="en-US" sz="1600" dirty="0">
                <a:solidFill>
                  <a:schemeClr val="dk1"/>
                </a:solidFill>
              </a:rPr>
              <a:t>・</a:t>
            </a:r>
            <a:r>
              <a:rPr lang="en-US" altLang="ja" sz="1600" b="1" dirty="0">
                <a:solidFill>
                  <a:schemeClr val="dk1"/>
                </a:solidFill>
              </a:rPr>
              <a:t>Accuracy: </a:t>
            </a:r>
            <a:r>
              <a:rPr lang="ja" sz="1600" b="1" dirty="0">
                <a:solidFill>
                  <a:schemeClr val="dk1"/>
                </a:solidFill>
              </a:rPr>
              <a:t> </a:t>
            </a:r>
            <a:r>
              <a:rPr lang="en-US" altLang="ja" sz="1600" dirty="0">
                <a:solidFill>
                  <a:schemeClr val="dk1"/>
                </a:solidFill>
              </a:rPr>
              <a:t>the % of events assigned to the correct layer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81AA0B-76FD-BE6B-9A3A-C5B5F937C888}"/>
              </a:ext>
            </a:extLst>
          </p:cNvPr>
          <p:cNvSpPr/>
          <p:nvPr/>
        </p:nvSpPr>
        <p:spPr>
          <a:xfrm>
            <a:off x="714300" y="1281878"/>
            <a:ext cx="3515600" cy="9334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</a:pPr>
            <a:r>
              <a:rPr lang="en-US" altLang="ja-JP" sz="1600" b="1" dirty="0">
                <a:solidFill>
                  <a:schemeClr val="dk1"/>
                </a:solidFill>
              </a:rPr>
              <a:t>○</a:t>
            </a:r>
            <a:r>
              <a:rPr lang="en-US" altLang="ja" sz="1600" b="1" dirty="0">
                <a:solidFill>
                  <a:schemeClr val="dk1"/>
                </a:solidFill>
              </a:rPr>
              <a:t>Accuracy  </a:t>
            </a:r>
            <a:endParaRPr lang="en-US" altLang="ja-JP" sz="1600" b="1" dirty="0">
              <a:solidFill>
                <a:schemeClr val="dk1"/>
              </a:solidFill>
            </a:endParaRPr>
          </a:p>
          <a:p>
            <a:pPr lvl="0">
              <a:spcBef>
                <a:spcPts val="1200"/>
              </a:spcBef>
            </a:pPr>
            <a:r>
              <a:rPr lang="en-US" altLang="ja-JP" sz="1600" b="1" dirty="0">
                <a:solidFill>
                  <a:schemeClr val="dk1"/>
                </a:solidFill>
              </a:rPr>
              <a:t>○</a:t>
            </a:r>
            <a:r>
              <a:rPr lang="en-US" altLang="ja" sz="1600" b="1" dirty="0">
                <a:solidFill>
                  <a:schemeClr val="dk1"/>
                </a:solidFill>
              </a:rPr>
              <a:t>R²</a:t>
            </a:r>
            <a:r>
              <a:rPr lang="en-US" altLang="ja-JP" sz="1600" b="1" dirty="0">
                <a:solidFill>
                  <a:schemeClr val="dk1"/>
                </a:solidFill>
              </a:rPr>
              <a:t> (</a:t>
            </a:r>
            <a:r>
              <a:rPr lang="en-US" altLang="ja" sz="1600" b="1" dirty="0">
                <a:solidFill>
                  <a:schemeClr val="tx1"/>
                </a:solidFill>
              </a:rPr>
              <a:t>Coefficient Determination</a:t>
            </a:r>
            <a:r>
              <a:rPr lang="en-US" altLang="ja-JP" sz="1600" b="1" dirty="0">
                <a:solidFill>
                  <a:schemeClr val="dk1"/>
                </a:solidFill>
              </a:rPr>
              <a:t>)</a:t>
            </a:r>
            <a:endParaRPr lang="en-US" altLang="ja" sz="16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40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AA33643D-FE82-18F7-A975-E5D187DA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1EA8DC0F-2FEB-5D21-8FCA-7A32FD82A84D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741DC562-4EAE-F074-EF21-7FC19410B47B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7F7EE5F2-DBF8-B85E-351D-A0B60C2F1016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Method</a:t>
            </a:r>
            <a:r>
              <a:rPr 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</a:t>
            </a:r>
            <a:r>
              <a:rPr lang="en-US" altLang="ja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Which metric we used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8A502033-85ED-C87E-5FD4-06E4188B6601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B881682E-06FE-B060-50D0-434DAAEB6756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99E745FB-AF14-287F-DE29-21E3673D85B0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8DBA172A-4CC9-193C-3845-23B9B214436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20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" name="Google Shape;103;p21">
            <a:extLst>
              <a:ext uri="{FF2B5EF4-FFF2-40B4-BE49-F238E27FC236}">
                <a16:creationId xmlns:a16="http://schemas.microsoft.com/office/drawing/2014/main" id="{E2462856-4512-40B9-05A5-3A507719FF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3025" y="64183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-JP" altLang="en-US" sz="1820" dirty="0"/>
              <a:t>〇</a:t>
            </a:r>
            <a:r>
              <a:rPr lang="ja" sz="1820" dirty="0"/>
              <a:t>What is </a:t>
            </a:r>
            <a:r>
              <a:rPr lang="ja" sz="1800" dirty="0"/>
              <a:t>R²</a:t>
            </a:r>
            <a:r>
              <a:rPr lang="ja" sz="1820" dirty="0"/>
              <a:t> (Coefficient Determination) </a:t>
            </a:r>
            <a:endParaRPr sz="1820" dirty="0"/>
          </a:p>
        </p:txBody>
      </p:sp>
      <p:sp>
        <p:nvSpPr>
          <p:cNvPr id="5" name="Google Shape;105;p21">
            <a:extLst>
              <a:ext uri="{FF2B5EF4-FFF2-40B4-BE49-F238E27FC236}">
                <a16:creationId xmlns:a16="http://schemas.microsoft.com/office/drawing/2014/main" id="{CABDE8AA-A452-EB55-3548-D37116E8EB97}"/>
              </a:ext>
            </a:extLst>
          </p:cNvPr>
          <p:cNvSpPr txBox="1"/>
          <p:nvPr/>
        </p:nvSpPr>
        <p:spPr>
          <a:xfrm>
            <a:off x="3891975" y="1633474"/>
            <a:ext cx="39183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dirty="0">
                <a:solidFill>
                  <a:schemeClr val="dk2"/>
                </a:solidFill>
              </a:rPr>
              <a:t>←the dominator:</a:t>
            </a:r>
            <a:endParaRPr sz="16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 dirty="0">
                <a:solidFill>
                  <a:schemeClr val="dk2"/>
                </a:solidFill>
              </a:rPr>
              <a:t>the natural variance of data</a:t>
            </a:r>
            <a:endParaRPr sz="1600" b="1" dirty="0">
              <a:solidFill>
                <a:schemeClr val="dk2"/>
              </a:solidFill>
            </a:endParaRPr>
          </a:p>
        </p:txBody>
      </p:sp>
      <p:sp>
        <p:nvSpPr>
          <p:cNvPr id="6" name="Google Shape;106;p21">
            <a:extLst>
              <a:ext uri="{FF2B5EF4-FFF2-40B4-BE49-F238E27FC236}">
                <a16:creationId xmlns:a16="http://schemas.microsoft.com/office/drawing/2014/main" id="{B5FF8E7E-35CD-0CF1-06FE-D66C94E7B192}"/>
              </a:ext>
            </a:extLst>
          </p:cNvPr>
          <p:cNvSpPr txBox="1"/>
          <p:nvPr/>
        </p:nvSpPr>
        <p:spPr>
          <a:xfrm>
            <a:off x="3891975" y="1062407"/>
            <a:ext cx="3155700" cy="626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dirty="0">
                <a:solidFill>
                  <a:schemeClr val="dk2"/>
                </a:solidFill>
              </a:rPr>
              <a:t>←the numerator:</a:t>
            </a:r>
            <a:endParaRPr sz="16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 dirty="0">
                <a:solidFill>
                  <a:schemeClr val="dk2"/>
                </a:solidFill>
              </a:rPr>
              <a:t>the error </a:t>
            </a:r>
            <a:r>
              <a:rPr lang="en-US" altLang="ja" sz="1600" b="1" dirty="0">
                <a:solidFill>
                  <a:schemeClr val="dk2"/>
                </a:solidFill>
              </a:rPr>
              <a:t>the</a:t>
            </a:r>
            <a:r>
              <a:rPr lang="ja" sz="1600" b="1" dirty="0">
                <a:solidFill>
                  <a:schemeClr val="dk2"/>
                </a:solidFill>
              </a:rPr>
              <a:t> model makes</a:t>
            </a:r>
            <a:endParaRPr sz="1600" b="1" dirty="0">
              <a:solidFill>
                <a:schemeClr val="dk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506BA0-22B3-0F7B-D1C7-C0AEC0550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50" y="1123564"/>
            <a:ext cx="3155700" cy="987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2AC48A-8E0D-041A-E88B-2732C78846D8}"/>
              </a:ext>
            </a:extLst>
          </p:cNvPr>
          <p:cNvSpPr txBox="1"/>
          <p:nvPr/>
        </p:nvSpPr>
        <p:spPr>
          <a:xfrm>
            <a:off x="486174" y="2291993"/>
            <a:ext cx="4085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・</a:t>
            </a:r>
            <a:r>
              <a:rPr kumimoji="1" lang="en-US" altLang="ja-JP" sz="1600" dirty="0"/>
              <a:t>The larger R²</a:t>
            </a:r>
            <a:r>
              <a:rPr kumimoji="1" lang="ja-JP" altLang="en-US" sz="1600" dirty="0"/>
              <a:t> </a:t>
            </a:r>
            <a:r>
              <a:rPr kumimoji="1" lang="en-US" altLang="ja-JP" sz="1600" dirty="0"/>
              <a:t>=</a:t>
            </a:r>
            <a:r>
              <a:rPr kumimoji="1" lang="ja-JP" altLang="en-US" sz="1600" dirty="0"/>
              <a:t> </a:t>
            </a:r>
            <a:r>
              <a:rPr kumimoji="1" lang="en-US" altLang="ja-JP" sz="1600" dirty="0"/>
              <a:t>the</a:t>
            </a:r>
            <a:r>
              <a:rPr kumimoji="1" lang="ja-JP" altLang="en-US" sz="1600" dirty="0"/>
              <a:t> </a:t>
            </a:r>
            <a:r>
              <a:rPr kumimoji="1" lang="en-US" altLang="ja-JP" sz="1600" dirty="0"/>
              <a:t>better</a:t>
            </a:r>
            <a:r>
              <a:rPr kumimoji="1" lang="ja-JP" altLang="en-US" sz="1600" dirty="0"/>
              <a:t> </a:t>
            </a:r>
            <a:r>
              <a:rPr kumimoji="1" lang="en-US" altLang="ja-JP" sz="1600" dirty="0"/>
              <a:t>regression</a:t>
            </a:r>
          </a:p>
          <a:p>
            <a:endParaRPr kumimoji="1" lang="en-US" altLang="ja-JP" sz="1600" dirty="0"/>
          </a:p>
          <a:p>
            <a:r>
              <a:rPr kumimoji="1" lang="ja-JP" altLang="en-US" sz="1600" dirty="0"/>
              <a:t>・</a:t>
            </a:r>
            <a:r>
              <a:rPr lang="en-US" altLang="ja" sz="1600" dirty="0">
                <a:solidFill>
                  <a:schemeClr val="tx1"/>
                </a:solidFill>
              </a:rPr>
              <a:t> 1 -</a:t>
            </a:r>
            <a:r>
              <a:rPr lang="ja-JP" altLang="en-US" sz="1600" dirty="0">
                <a:solidFill>
                  <a:schemeClr val="tx1"/>
                </a:solidFill>
              </a:rPr>
              <a:t> </a:t>
            </a:r>
            <a:r>
              <a:rPr lang="ja" altLang="ja-JP" sz="1600" dirty="0">
                <a:solidFill>
                  <a:schemeClr val="tx1"/>
                </a:solidFill>
              </a:rPr>
              <a:t>R</a:t>
            </a:r>
            <a:r>
              <a:rPr lang="en-US" altLang="ja-JP" sz="1600" dirty="0">
                <a:solidFill>
                  <a:schemeClr val="tx1"/>
                </a:solidFill>
              </a:rPr>
              <a:t>² is also used.</a:t>
            </a:r>
            <a:endParaRPr kumimoji="1" lang="ja-JP" alt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E17379-8315-9A86-8EE0-C4EBF5DF5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781"/>
          <a:stretch>
            <a:fillRect/>
          </a:stretch>
        </p:blipFill>
        <p:spPr>
          <a:xfrm>
            <a:off x="530100" y="3051045"/>
            <a:ext cx="3293804" cy="9197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A8CF2D-8581-21B9-4053-03176C88FEDF}"/>
              </a:ext>
            </a:extLst>
          </p:cNvPr>
          <p:cNvSpPr/>
          <p:nvPr/>
        </p:nvSpPr>
        <p:spPr>
          <a:xfrm>
            <a:off x="4116993" y="3032206"/>
            <a:ext cx="4381215" cy="137785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←</a:t>
            </a:r>
            <a:r>
              <a:rPr kumimoji="0" lang="en-US" altLang="j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when R</a:t>
            </a:r>
            <a:r>
              <a: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²</a:t>
            </a:r>
            <a:r>
              <a:rPr kumimoji="0" lang="en-US" altLang="j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=0.9,  </a:t>
            </a:r>
            <a:r>
              <a:rPr kumimoji="0" lang="en-US" altLang="j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1 -</a:t>
            </a:r>
            <a:r>
              <a:rPr kumimoji="0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altLang="j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</a:t>
            </a:r>
            <a:r>
              <a:rPr kumimoji="0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² = </a:t>
            </a:r>
            <a:r>
              <a:rPr kumimoji="0" lang="en-US" altLang="j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0.1</a:t>
            </a:r>
            <a:r>
              <a:rPr kumimoji="0" lang="en-US" altLang="j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j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⇒</a:t>
            </a:r>
            <a:r>
              <a:rPr kumimoji="0" lang="en-US" altLang="j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error the model makes is </a:t>
            </a:r>
            <a:r>
              <a:rPr kumimoji="0" lang="en-US" altLang="j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1/10</a:t>
            </a:r>
            <a:r>
              <a:rPr kumimoji="0" lang="en-US" altLang="j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ja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the natural variance of data.</a:t>
            </a:r>
            <a:endParaRPr kumimoji="0" lang="en-US" altLang="ja-JP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890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A42764D0-D584-C87E-EFFC-F596AA1C8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>
            <a:extLst>
              <a:ext uri="{FF2B5EF4-FFF2-40B4-BE49-F238E27FC236}">
                <a16:creationId xmlns:a16="http://schemas.microsoft.com/office/drawing/2014/main" id="{D6661F4B-B56E-E04E-9779-8E8B980BEE25}"/>
              </a:ext>
            </a:extLst>
          </p:cNvPr>
          <p:cNvCxnSpPr/>
          <p:nvPr/>
        </p:nvCxnSpPr>
        <p:spPr>
          <a:xfrm>
            <a:off x="802350" y="2478850"/>
            <a:ext cx="7539300" cy="84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4676F109-87FE-07D6-AC79-8BB21633ED03}"/>
              </a:ext>
            </a:extLst>
          </p:cNvPr>
          <p:cNvSpPr txBox="1"/>
          <p:nvPr/>
        </p:nvSpPr>
        <p:spPr>
          <a:xfrm>
            <a:off x="1000600" y="1096650"/>
            <a:ext cx="73410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and Discussion</a:t>
            </a:r>
            <a:endParaRPr sz="40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674171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ADFC0362-1699-26F4-4D3F-29F20439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B8D431BC-8468-2C65-8BFD-00B3A8CC0463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E213FCBC-56E2-AA6C-C84B-3ADEA21D05A1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B12D018C-93AF-05CD-976E-5CE3D3B69060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Model performance ~ Case of the 59V </a:t>
            </a:r>
            <a:r>
              <a:rPr lang="en-US" altLang="ja-JP" sz="1800" dirty="0" err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pKO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reaction ~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8E00D1D3-A091-72E2-F189-9C447DDD4861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71171ED5-01F6-CE2C-10EB-E81D37C6541A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8A09C4EA-82CE-929F-D82F-DA844AC34771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5C5F1077-F716-8634-72B1-1C216C81622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22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077E79ED-6D65-4804-A732-74E59A6B94F6}"/>
              </a:ext>
            </a:extLst>
          </p:cNvPr>
          <p:cNvSpPr txBox="1"/>
          <p:nvPr/>
        </p:nvSpPr>
        <p:spPr>
          <a:xfrm>
            <a:off x="530100" y="871450"/>
            <a:ext cx="4326105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 dirty="0"/>
              <a:t>・</a:t>
            </a:r>
            <a:r>
              <a:rPr lang="ja-JP" altLang="ja-JP" dirty="0"/>
              <a:t> the performance for the benchmark:</a:t>
            </a:r>
            <a:endParaRPr lang="en-US" altLang="ja-JP" dirty="0"/>
          </a:p>
          <a:p>
            <a:pPr lvl="0"/>
            <a:r>
              <a:rPr lang="ja-JP" altLang="ja-JP" dirty="0"/>
              <a:t> </a:t>
            </a:r>
            <a:r>
              <a:rPr lang="ja-JP" altLang="ja-JP" b="1" dirty="0">
                <a:solidFill>
                  <a:srgbClr val="FF0000"/>
                </a:solidFill>
              </a:rPr>
              <a:t>59V at 194.776 MeV/u.</a:t>
            </a:r>
            <a:endParaRPr lang="en-US" altLang="ja-JP" b="1" dirty="0">
              <a:solidFill>
                <a:srgbClr val="FF0000"/>
              </a:solidFill>
            </a:endParaRPr>
          </a:p>
          <a:p>
            <a:pPr lvl="0"/>
            <a:endParaRPr lang="en-US" b="1" dirty="0">
              <a:solidFill>
                <a:srgbClr val="FF0000"/>
              </a:solidFill>
            </a:endParaRPr>
          </a:p>
          <a:p>
            <a:pPr lvl="0"/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Classification accuracy in Step1 reached </a:t>
            </a:r>
            <a:r>
              <a:rPr lang="en-US" altLang="ja-JP" b="1" dirty="0">
                <a:solidFill>
                  <a:srgbClr val="FF0000"/>
                </a:solidFill>
              </a:rPr>
              <a:t>94.25%</a:t>
            </a:r>
          </a:p>
          <a:p>
            <a:pPr lvl="0"/>
            <a:endParaRPr lang="en-US" altLang="ja-JP" dirty="0">
              <a:solidFill>
                <a:schemeClr val="tx1"/>
              </a:solidFill>
            </a:endParaRPr>
          </a:p>
          <a:p>
            <a:pPr lvl="0"/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A7FC1F-158F-C615-D23A-2E4936866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913" y="1226141"/>
            <a:ext cx="3694911" cy="28414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A1699B-1B94-C71B-429C-93DED658185E}"/>
              </a:ext>
            </a:extLst>
          </p:cNvPr>
          <p:cNvSpPr/>
          <p:nvPr/>
        </p:nvSpPr>
        <p:spPr>
          <a:xfrm>
            <a:off x="5355625" y="4182310"/>
            <a:ext cx="18071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Accuracy: 94.25%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67219B-1C4E-E17D-FA3F-31728268D37C}"/>
              </a:ext>
            </a:extLst>
          </p:cNvPr>
          <p:cNvSpPr txBox="1"/>
          <p:nvPr/>
        </p:nvSpPr>
        <p:spPr>
          <a:xfrm>
            <a:off x="5416550" y="871450"/>
            <a:ext cx="2671050" cy="31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&lt; Classification in Step1&gt;</a:t>
            </a:r>
            <a:endParaRPr kumimoji="1" lang="ja-JP" altLang="en-US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AC9C04-D5B5-E57F-0007-91169F39F747}"/>
              </a:ext>
            </a:extLst>
          </p:cNvPr>
          <p:cNvSpPr/>
          <p:nvPr/>
        </p:nvSpPr>
        <p:spPr>
          <a:xfrm>
            <a:off x="5355625" y="1271392"/>
            <a:ext cx="2873975" cy="1309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5E5538-9819-1A38-1788-FF4DE2EAC5AE}"/>
              </a:ext>
            </a:extLst>
          </p:cNvPr>
          <p:cNvSpPr txBox="1"/>
          <p:nvPr/>
        </p:nvSpPr>
        <p:spPr>
          <a:xfrm>
            <a:off x="5204934" y="1117503"/>
            <a:ext cx="3293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Classification accuracy in each layer</a:t>
            </a:r>
            <a:endParaRPr kumimoji="1" lang="ja-JP" alt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5946D-7BDB-6351-18A6-3C7CD12A93D8}"/>
              </a:ext>
            </a:extLst>
          </p:cNvPr>
          <p:cNvSpPr/>
          <p:nvPr/>
        </p:nvSpPr>
        <p:spPr>
          <a:xfrm>
            <a:off x="5655925" y="3877881"/>
            <a:ext cx="2192300" cy="221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Actual reaction  layer</a:t>
            </a:r>
            <a:endParaRPr kumimoji="1" lang="ja-JP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9B8B16-D2EF-9AF9-7C78-0C5E2C8E9514}"/>
              </a:ext>
            </a:extLst>
          </p:cNvPr>
          <p:cNvSpPr/>
          <p:nvPr/>
        </p:nvSpPr>
        <p:spPr>
          <a:xfrm rot="16200000">
            <a:off x="3839514" y="2493277"/>
            <a:ext cx="2382111" cy="240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Predicted reaction layer</a:t>
            </a:r>
            <a:endParaRPr kumimoji="1" lang="ja-JP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470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92271F03-3CD6-7600-E8DE-C55FA8018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FFD118B1-3916-3893-B0C7-1042BE0C79C9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7C2423D9-A3E1-6EAD-CF75-A9EEE28C7F27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DFCF2E4F-1B07-2807-CE8F-1DDE765F07B9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Model performance ~ Case of the 59V </a:t>
            </a:r>
            <a:r>
              <a:rPr lang="en-US" altLang="ja-JP" sz="1800" dirty="0" err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pKO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reaction ~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8AE2753E-9155-4AFD-A86D-62DC6AC775AB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586E6175-644E-64D3-3ECE-35929AE36A47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15B3B075-67CF-CE6E-FC20-856227A16BF3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D9EF7C77-D96E-0FC2-8788-9A9A1893CA1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23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1A4CAE64-AE22-2BAF-ACCB-9110EF7FDA82}"/>
              </a:ext>
            </a:extLst>
          </p:cNvPr>
          <p:cNvSpPr txBox="1"/>
          <p:nvPr/>
        </p:nvSpPr>
        <p:spPr>
          <a:xfrm>
            <a:off x="530100" y="871450"/>
            <a:ext cx="4326105" cy="100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 dirty="0"/>
              <a:t>・</a:t>
            </a:r>
            <a:r>
              <a:rPr lang="ja-JP" altLang="ja-JP" dirty="0"/>
              <a:t> the performance for the benchmark:</a:t>
            </a:r>
            <a:endParaRPr lang="en-US" altLang="ja-JP" dirty="0"/>
          </a:p>
          <a:p>
            <a:pPr lvl="0"/>
            <a:r>
              <a:rPr lang="ja-JP" altLang="ja-JP" dirty="0"/>
              <a:t> </a:t>
            </a:r>
            <a:r>
              <a:rPr lang="ja-JP" altLang="ja-JP" b="1" dirty="0">
                <a:solidFill>
                  <a:srgbClr val="FF0000"/>
                </a:solidFill>
              </a:rPr>
              <a:t>59V at 194.776 MeV/u.</a:t>
            </a:r>
            <a:endParaRPr lang="en-US" altLang="ja-JP" b="1" dirty="0">
              <a:solidFill>
                <a:srgbClr val="FF0000"/>
              </a:solidFill>
            </a:endParaRPr>
          </a:p>
          <a:p>
            <a:pPr lvl="0"/>
            <a:endParaRPr lang="en-US" b="1" dirty="0">
              <a:solidFill>
                <a:srgbClr val="FF0000"/>
              </a:solidFill>
            </a:endParaRPr>
          </a:p>
          <a:p>
            <a:pPr lvl="0"/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Classification accuracy in Step1 reached </a:t>
            </a:r>
            <a:r>
              <a:rPr lang="en-US" altLang="ja-JP" b="1" dirty="0">
                <a:solidFill>
                  <a:srgbClr val="FF0000"/>
                </a:solidFill>
              </a:rPr>
              <a:t>94.25%</a:t>
            </a:r>
          </a:p>
          <a:p>
            <a:pPr lvl="0"/>
            <a:endParaRPr lang="en-US" altLang="ja-JP" dirty="0">
              <a:solidFill>
                <a:schemeClr val="tx1"/>
              </a:solidFill>
            </a:endParaRPr>
          </a:p>
          <a:p>
            <a:pPr lvl="0"/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C24AEF-2941-A7E0-5541-8E88C418A936}"/>
              </a:ext>
            </a:extLst>
          </p:cNvPr>
          <p:cNvSpPr/>
          <p:nvPr/>
        </p:nvSpPr>
        <p:spPr>
          <a:xfrm>
            <a:off x="5355625" y="4190568"/>
            <a:ext cx="121759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R²:</a:t>
            </a: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0.9435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EF24FC-6D0D-E745-9CA3-5915BFFC86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15"/>
          <a:stretch>
            <a:fillRect/>
          </a:stretch>
        </p:blipFill>
        <p:spPr>
          <a:xfrm>
            <a:off x="4631737" y="1210556"/>
            <a:ext cx="4415345" cy="27977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2FFC03-8710-1260-7C06-D4496F16C0E6}"/>
              </a:ext>
            </a:extLst>
          </p:cNvPr>
          <p:cNvSpPr/>
          <p:nvPr/>
        </p:nvSpPr>
        <p:spPr>
          <a:xfrm rot="16200000">
            <a:off x="4116554" y="2395705"/>
            <a:ext cx="1307180" cy="276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Density [1/mm]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2F9F73-6383-36BB-7364-3DC0B8C68291}"/>
              </a:ext>
            </a:extLst>
          </p:cNvPr>
          <p:cNvSpPr/>
          <p:nvPr/>
        </p:nvSpPr>
        <p:spPr>
          <a:xfrm>
            <a:off x="5237600" y="3710680"/>
            <a:ext cx="2933700" cy="256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Net Residual (True - Predicted) [mm]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46D28A-04E6-6F31-C1CE-91929D055FC4}"/>
              </a:ext>
            </a:extLst>
          </p:cNvPr>
          <p:cNvSpPr/>
          <p:nvPr/>
        </p:nvSpPr>
        <p:spPr>
          <a:xfrm>
            <a:off x="7670800" y="1184337"/>
            <a:ext cx="1376282" cy="938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1B11B7-39B2-6516-8EF7-48C616B19F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056" t="17309" b="70576"/>
          <a:stretch>
            <a:fillRect/>
          </a:stretch>
        </p:blipFill>
        <p:spPr>
          <a:xfrm>
            <a:off x="7715250" y="1342842"/>
            <a:ext cx="1294936" cy="73792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CF9002-65FD-D11B-A5EE-2BD74EFC6E4E}"/>
              </a:ext>
            </a:extLst>
          </p:cNvPr>
          <p:cNvSpPr txBox="1"/>
          <p:nvPr/>
        </p:nvSpPr>
        <p:spPr>
          <a:xfrm>
            <a:off x="5416550" y="807238"/>
            <a:ext cx="2671050" cy="31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&lt; Regression in Step2&gt;</a:t>
            </a:r>
            <a:endParaRPr kumimoji="1" lang="ja-JP" alt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EB8B69-5808-4C21-95E8-BFD05ECC008B}"/>
              </a:ext>
            </a:extLst>
          </p:cNvPr>
          <p:cNvSpPr txBox="1"/>
          <p:nvPr/>
        </p:nvSpPr>
        <p:spPr>
          <a:xfrm>
            <a:off x="548548" y="1956182"/>
            <a:ext cx="4261819" cy="2022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R²</a:t>
            </a:r>
            <a:r>
              <a:rPr lang="ja-JP" altLang="en-US" dirty="0">
                <a:solidFill>
                  <a:schemeClr val="tx1"/>
                </a:solidFill>
              </a:rPr>
              <a:t> </a:t>
            </a:r>
            <a:r>
              <a:rPr lang="en-US" altLang="ja-JP" dirty="0">
                <a:solidFill>
                  <a:schemeClr val="tx1"/>
                </a:solidFill>
              </a:rPr>
              <a:t>in</a:t>
            </a:r>
            <a:r>
              <a:rPr lang="ja-JP" altLang="en-US" dirty="0">
                <a:solidFill>
                  <a:schemeClr val="tx1"/>
                </a:solidFill>
              </a:rPr>
              <a:t> </a:t>
            </a:r>
            <a:r>
              <a:rPr lang="en-US" altLang="ja-JP" dirty="0">
                <a:solidFill>
                  <a:schemeClr val="tx1"/>
                </a:solidFill>
              </a:rPr>
              <a:t>Step 2</a:t>
            </a:r>
            <a:r>
              <a:rPr lang="ja-JP" altLang="en-US" dirty="0">
                <a:solidFill>
                  <a:schemeClr val="tx1"/>
                </a:solidFill>
              </a:rPr>
              <a:t> </a:t>
            </a:r>
            <a:r>
              <a:rPr lang="en-US" altLang="ja-JP" dirty="0">
                <a:solidFill>
                  <a:schemeClr val="tx1"/>
                </a:solidFill>
              </a:rPr>
              <a:t>was</a:t>
            </a:r>
            <a:r>
              <a:rPr lang="ja-JP" altLang="en-US" dirty="0">
                <a:solidFill>
                  <a:schemeClr val="tx1"/>
                </a:solidFill>
              </a:rPr>
              <a:t> </a:t>
            </a:r>
            <a:r>
              <a:rPr lang="en-US" altLang="ja-JP" b="1" dirty="0">
                <a:solidFill>
                  <a:srgbClr val="FF0000"/>
                </a:solidFill>
              </a:rPr>
              <a:t>0.9435.</a:t>
            </a:r>
          </a:p>
          <a:p>
            <a:pPr lvl="0"/>
            <a:endParaRPr lang="en-US" altLang="ja-JP" dirty="0">
              <a:solidFill>
                <a:schemeClr val="tx1"/>
              </a:solidFill>
            </a:endParaRPr>
          </a:p>
          <a:p>
            <a:pPr lvl="0"/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This means the variance of the reconstructed position was reduced to about </a:t>
            </a:r>
            <a:r>
              <a:rPr lang="en-US" altLang="ja-JP" b="1" dirty="0">
                <a:solidFill>
                  <a:srgbClr val="FF0000"/>
                </a:solidFill>
              </a:rPr>
              <a:t>1/18</a:t>
            </a:r>
            <a:r>
              <a:rPr lang="en-US" altLang="ja-JP" dirty="0">
                <a:solidFill>
                  <a:schemeClr val="tx1"/>
                </a:solidFill>
              </a:rPr>
              <a:t>.</a:t>
            </a:r>
          </a:p>
          <a:p>
            <a:pPr lvl="0"/>
            <a:endParaRPr lang="en-US" altLang="ja-JP" dirty="0">
              <a:solidFill>
                <a:schemeClr val="tx1"/>
              </a:solidFill>
            </a:endParaRPr>
          </a:p>
          <a:p>
            <a:pPr lvl="0"/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※1 – R²</a:t>
            </a:r>
            <a:r>
              <a:rPr lang="ja-JP" alt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=</a:t>
            </a:r>
            <a:r>
              <a:rPr lang="ja-JP" alt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1 – 0.9435 ~ 1/18</a:t>
            </a:r>
          </a:p>
          <a:p>
            <a:pPr lvl="0"/>
            <a:endParaRPr lang="en-US" altLang="ja-JP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・</a:t>
            </a:r>
            <a:r>
              <a:rPr lang="en-US" altLang="ja-JP" dirty="0">
                <a:solidFill>
                  <a:schemeClr val="tx1"/>
                </a:solidFill>
              </a:rPr>
              <a:t>Gaussian fitting </a:t>
            </a:r>
            <a:r>
              <a:rPr lang="ja-JP" altLang="en-US" dirty="0">
                <a:solidFill>
                  <a:schemeClr val="tx1"/>
                </a:solidFill>
              </a:rPr>
              <a:t>⇒ </a:t>
            </a:r>
            <a:r>
              <a:rPr lang="en-US" altLang="ja-JP" dirty="0">
                <a:solidFill>
                  <a:schemeClr val="tx1"/>
                </a:solidFill>
              </a:rPr>
              <a:t>σ = </a:t>
            </a:r>
            <a:r>
              <a:rPr lang="en-US" altLang="ja-JP" b="1" dirty="0">
                <a:solidFill>
                  <a:srgbClr val="FF0000"/>
                </a:solidFill>
              </a:rPr>
              <a:t>35.3 µm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135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6AA06D4C-7460-92DF-D1C4-7A7F82DA8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D6D3537C-CFC6-AFD6-AB7E-9FDC977B84C7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1DF69AE7-EE56-407A-DF14-37ECC830791D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C3E914C6-A49F-D86D-2F3B-C14D3DF44746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Model performance ~ Case of the 59V </a:t>
            </a:r>
            <a:r>
              <a:rPr lang="en-US" altLang="ja-JP" sz="1800" dirty="0" err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pKO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reaction ~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D9BA66A0-0AA7-C537-29CF-2B07C94EFEC9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F353EB07-3D1E-287F-642E-CCE50C7F6594}"/>
              </a:ext>
            </a:extLst>
          </p:cNvPr>
          <p:cNvCxnSpPr/>
          <p:nvPr/>
        </p:nvCxnSpPr>
        <p:spPr>
          <a:xfrm>
            <a:off x="530100" y="466320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276A52C4-2CFC-750E-5526-D0B64915645D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48FED636-0B05-6D59-AEA5-68193DD03B9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24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EDF0CC15-B5BF-46D2-D580-0A41D6862F2E}"/>
              </a:ext>
            </a:extLst>
          </p:cNvPr>
          <p:cNvSpPr txBox="1"/>
          <p:nvPr/>
        </p:nvSpPr>
        <p:spPr>
          <a:xfrm>
            <a:off x="528363" y="863192"/>
            <a:ext cx="3565816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The reaction points are predicted with high accuracy.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Misclassified events are concentrated around the layer boundaries.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These predictions match the actual reaction depths well even for misclassified events.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8C0D6-ECF4-2951-28FB-2D427DD6A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513" y="1042126"/>
            <a:ext cx="4319862" cy="32952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B5AA91F-5918-7915-6E98-5026D089BDA9}"/>
              </a:ext>
            </a:extLst>
          </p:cNvPr>
          <p:cNvSpPr/>
          <p:nvPr/>
        </p:nvSpPr>
        <p:spPr>
          <a:xfrm>
            <a:off x="7801582" y="1042124"/>
            <a:ext cx="1120167" cy="10914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F82A9F-8EF4-B762-F579-74712EE934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141" t="3621" b="76824"/>
          <a:stretch>
            <a:fillRect/>
          </a:stretch>
        </p:blipFill>
        <p:spPr>
          <a:xfrm>
            <a:off x="7825939" y="1083927"/>
            <a:ext cx="1048476" cy="98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8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7BB2A9CC-EFBB-8A08-7A99-B4AE0E143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78;p15">
            <a:extLst>
              <a:ext uri="{FF2B5EF4-FFF2-40B4-BE49-F238E27FC236}">
                <a16:creationId xmlns:a16="http://schemas.microsoft.com/office/drawing/2014/main" id="{C5CF0AA4-6165-7E8C-B7E5-FD857EFF7732}"/>
              </a:ext>
            </a:extLst>
          </p:cNvPr>
          <p:cNvSpPr txBox="1"/>
          <p:nvPr/>
        </p:nvSpPr>
        <p:spPr>
          <a:xfrm>
            <a:off x="528363" y="863192"/>
            <a:ext cx="3565816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The reaction points are predicted with high accuracy.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Misclassified events are concentrated around the layer boundaries.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These predictions match the actual reaction depths well even for misclassified events.</a:t>
            </a:r>
            <a:endParaRPr dirty="0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A02C36CC-A227-E9DD-25EF-F56EE9233C7F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502BA038-5C0E-5DAF-C8F8-910FEBBFFEDF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0676508A-5F0C-113D-E774-0A2E7E168FBF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Model performance ~ Case of the 59V </a:t>
            </a:r>
            <a:r>
              <a:rPr lang="en-US" altLang="ja-JP" sz="1800" dirty="0" err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pKO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reaction ~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27340857-7791-407E-0014-F1C60102E47A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1007D7D9-7376-C1FF-C951-67E2D844BE22}"/>
              </a:ext>
            </a:extLst>
          </p:cNvPr>
          <p:cNvCxnSpPr/>
          <p:nvPr/>
        </p:nvCxnSpPr>
        <p:spPr>
          <a:xfrm>
            <a:off x="530100" y="466320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459011C0-CD40-A486-5948-94332FE829F0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6FB23D2E-79C7-E43A-6E61-D36273A4D3C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25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789244-6FCC-6B65-5507-59B86251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513" y="1042126"/>
            <a:ext cx="4319862" cy="32952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9FBFE2-5602-9761-F5A0-F68831F81B1E}"/>
              </a:ext>
            </a:extLst>
          </p:cNvPr>
          <p:cNvSpPr/>
          <p:nvPr/>
        </p:nvSpPr>
        <p:spPr>
          <a:xfrm>
            <a:off x="7801582" y="1042124"/>
            <a:ext cx="1120167" cy="10914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1AFB70-D0F1-BD6F-8C0E-30A5ADC3A7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141" t="3621" b="76824"/>
          <a:stretch>
            <a:fillRect/>
          </a:stretch>
        </p:blipFill>
        <p:spPr>
          <a:xfrm>
            <a:off x="7825939" y="1083927"/>
            <a:ext cx="1048476" cy="986173"/>
          </a:xfrm>
          <a:prstGeom prst="rect">
            <a:avLst/>
          </a:prstGeom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6D3FA805-440B-5D82-A251-86C2030371AD}"/>
              </a:ext>
            </a:extLst>
          </p:cNvPr>
          <p:cNvSpPr/>
          <p:nvPr/>
        </p:nvSpPr>
        <p:spPr>
          <a:xfrm>
            <a:off x="5505450" y="2586117"/>
            <a:ext cx="711200" cy="590550"/>
          </a:xfrm>
          <a:prstGeom prst="frame">
            <a:avLst>
              <a:gd name="adj1" fmla="val 2900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70C2CA3E-B8B7-621F-8D0C-A209E45DF15B}"/>
              </a:ext>
            </a:extLst>
          </p:cNvPr>
          <p:cNvSpPr/>
          <p:nvPr/>
        </p:nvSpPr>
        <p:spPr>
          <a:xfrm>
            <a:off x="1842722" y="2802213"/>
            <a:ext cx="2249213" cy="1786309"/>
          </a:xfrm>
          <a:prstGeom prst="wedgeRectCallout">
            <a:avLst>
              <a:gd name="adj1" fmla="val 111620"/>
              <a:gd name="adj2" fmla="val -4031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802300-DFB5-640F-BE1D-3060E2881A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626" t="43271" r="49443" b="31678"/>
          <a:stretch>
            <a:fillRect/>
          </a:stretch>
        </p:blipFill>
        <p:spPr>
          <a:xfrm>
            <a:off x="1995122" y="2842272"/>
            <a:ext cx="2043927" cy="1703271"/>
          </a:xfrm>
          <a:prstGeom prst="rect">
            <a:avLst/>
          </a:prstGeom>
        </p:spPr>
      </p:pic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06B92731-99BB-E1E6-3F23-3779D8D229BC}"/>
              </a:ext>
            </a:extLst>
          </p:cNvPr>
          <p:cNvSpPr/>
          <p:nvPr/>
        </p:nvSpPr>
        <p:spPr>
          <a:xfrm>
            <a:off x="2626948" y="3325031"/>
            <a:ext cx="457200" cy="385763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44C01ED6-9F35-566D-B4B3-C3BCDC984B1C}"/>
              </a:ext>
            </a:extLst>
          </p:cNvPr>
          <p:cNvSpPr/>
          <p:nvPr/>
        </p:nvSpPr>
        <p:spPr>
          <a:xfrm>
            <a:off x="3007948" y="3650826"/>
            <a:ext cx="457200" cy="385763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26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14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AF198ED1-1ADF-B5FC-A0CC-F48CE94D5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A66026B5-EB98-4975-B7E3-9698E4F3BAA8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A4E70841-8A51-E600-D3FA-E87036EBF8CD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815F3FB6-CE7B-62B7-9704-0268E8D5EDD9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Dependence on Incident particle Energy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0976BB44-ACE6-ACAE-725E-5A60993D38FA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46962D01-9041-FBDB-4BD5-F4E3B7553C40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3457B287-627A-CC46-F354-A4472CE481C5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797FD9E1-1510-84C0-47EC-A8E41F49CB6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26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E51C2C60-8E91-F62F-383A-11A6100E80EF}"/>
              </a:ext>
            </a:extLst>
          </p:cNvPr>
          <p:cNvSpPr txBox="1"/>
          <p:nvPr/>
        </p:nvSpPr>
        <p:spPr>
          <a:xfrm>
            <a:off x="530100" y="863192"/>
            <a:ext cx="404190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 dirty="0"/>
              <a:t>・</a:t>
            </a:r>
            <a:r>
              <a:rPr lang="en-US" altLang="ja-JP" dirty="0"/>
              <a:t>Reaction:</a:t>
            </a:r>
          </a:p>
          <a:p>
            <a:pPr lvl="0"/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Both accuracy in Step1 and R² in step2 </a:t>
            </a:r>
            <a:r>
              <a:rPr lang="ja-JP" altLang="ja-JP" b="1" dirty="0"/>
              <a:t>slightly degrade as incident energy increases</a:t>
            </a:r>
            <a:r>
              <a:rPr lang="ja-JP" altLang="ja-JP" dirty="0"/>
              <a:t>.</a:t>
            </a:r>
            <a:endParaRPr lang="en-US" altLang="ja-JP" dirty="0"/>
          </a:p>
          <a:p>
            <a:pPr lvl="0"/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However, </a:t>
            </a:r>
            <a:r>
              <a:rPr lang="en-US" altLang="ja-JP" b="1" dirty="0">
                <a:solidFill>
                  <a:srgbClr val="FF0000"/>
                </a:solidFill>
              </a:rPr>
              <a:t>high performances are still maintained</a:t>
            </a:r>
            <a:r>
              <a:rPr lang="ja-JP" altLang="en-US" b="1" dirty="0"/>
              <a:t> </a:t>
            </a:r>
            <a:r>
              <a:rPr lang="en-US" altLang="ja-JP" dirty="0"/>
              <a:t>even</a:t>
            </a:r>
            <a:r>
              <a:rPr lang="ja-JP" altLang="en-US" dirty="0"/>
              <a:t> </a:t>
            </a:r>
            <a:r>
              <a:rPr lang="en-US" altLang="ja-JP" dirty="0"/>
              <a:t>at 400MeV/u.</a:t>
            </a:r>
          </a:p>
          <a:p>
            <a:pPr lvl="0"/>
            <a:endParaRPr lang="en-US" dirty="0"/>
          </a:p>
          <a:p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at 400 MeV/u, </a:t>
            </a:r>
          </a:p>
          <a:p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※ 1 – R²</a:t>
            </a:r>
            <a:r>
              <a:rPr lang="ja-JP" alt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=</a:t>
            </a:r>
            <a:r>
              <a:rPr lang="ja-JP" altLang="en-US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1 – 0.8 ~ 1/5</a:t>
            </a:r>
          </a:p>
          <a:p>
            <a:pPr lvl="0"/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954557-06BB-9B9E-D1D9-1A6812432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440" y="768215"/>
            <a:ext cx="4498011" cy="2794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F13B9E-B18B-BBFB-FF22-7C7D1F0C5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5897" y="916812"/>
            <a:ext cx="1580000" cy="33423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96ABB4E-294E-E59B-D726-1F910584FB8F}"/>
              </a:ext>
            </a:extLst>
          </p:cNvPr>
          <p:cNvCxnSpPr>
            <a:cxnSpLocks/>
          </p:cNvCxnSpPr>
          <p:nvPr/>
        </p:nvCxnSpPr>
        <p:spPr>
          <a:xfrm flipV="1">
            <a:off x="4461937" y="2086302"/>
            <a:ext cx="0" cy="6473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4A764B-55BD-7C9D-D619-93029E2B5C47}"/>
              </a:ext>
            </a:extLst>
          </p:cNvPr>
          <p:cNvCxnSpPr>
            <a:cxnSpLocks/>
          </p:cNvCxnSpPr>
          <p:nvPr/>
        </p:nvCxnSpPr>
        <p:spPr>
          <a:xfrm>
            <a:off x="4442887" y="2733667"/>
            <a:ext cx="5863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76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994B3011-C73B-6ECD-5B87-F8C97A10E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DCE814E2-0E49-DB68-EFB5-2927A3BAFA82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7F6B532D-93AD-8848-9415-7C4F4F121456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63FD9F9C-B417-D260-5744-8DF896522888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Dependence on Particle type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AF804673-E563-3C9D-4E09-89304E340CBB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6662FA42-174C-7203-8B85-522A68616CD8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A0D0F383-6CD2-24C9-A1DE-DD3538115046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7BD8210D-2D55-EF69-7464-23877D2BB4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27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BEDBFC22-09F0-957E-BEC5-7874A19CB586}"/>
                  </a:ext>
                </a:extLst>
              </p:cNvPr>
              <p:cNvSpPr txBox="1"/>
              <p:nvPr/>
            </p:nvSpPr>
            <p:spPr>
              <a:xfrm>
                <a:off x="530100" y="871450"/>
                <a:ext cx="3845246" cy="378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ja-JP" altLang="en-US" dirty="0"/>
                  <a:t>・</a:t>
                </a:r>
                <a:r>
                  <a:rPr lang="ja-JP" altLang="ja-JP" dirty="0"/>
                  <a:t>We compared three different nuclei:</a:t>
                </a:r>
                <a:endParaRPr lang="en-US" altLang="ja-JP" dirty="0"/>
              </a:p>
              <a:p>
                <a:pPr lvl="0"/>
                <a:r>
                  <a:rPr lang="ja-JP" altLang="ja-JP" dirty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  <m:sup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𝟑𝟒</m:t>
                        </m:r>
                      </m:sup>
                      <m:e>
                        <m:r>
                          <m:rPr>
                            <m:nor/>
                          </m:rPr>
                          <a:rPr lang="ja-JP" altLang="en-US" b="1" i="0">
                            <a:solidFill>
                              <a:srgbClr val="FF0000"/>
                            </a:solidFill>
                          </a:rPr>
                          <m:t>Si</m:t>
                        </m:r>
                      </m:e>
                    </m:sPre>
                  </m:oMath>
                </a14:m>
                <a:r>
                  <a:rPr lang="ja-JP" altLang="ja-JP" b="1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  <m:sup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𝟓𝟗</m:t>
                        </m:r>
                      </m:sup>
                      <m:e>
                        <m:r>
                          <m:rPr>
                            <m:nor/>
                          </m:rPr>
                          <a:rPr lang="ja-JP" altLang="en-US" b="1" i="0">
                            <a:solidFill>
                              <a:srgbClr val="FF0000"/>
                            </a:solidFill>
                          </a:rPr>
                          <m:t>V</m:t>
                        </m:r>
                      </m:e>
                    </m:sPre>
                  </m:oMath>
                </a14:m>
                <a:r>
                  <a:rPr lang="ja-JP" altLang="ja-JP" b="1" dirty="0">
                    <a:solidFill>
                      <a:srgbClr val="FF0000"/>
                    </a:solidFill>
                  </a:rPr>
                  <a:t>, and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  <m:sup>
                        <m:r>
                          <a:rPr lang="ja-JP" alt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𝟗𝟔</m:t>
                        </m:r>
                      </m:sup>
                      <m:e>
                        <m:r>
                          <m:rPr>
                            <m:nor/>
                          </m:rPr>
                          <a:rPr lang="ja-JP" altLang="en-US" b="1" i="0">
                            <a:solidFill>
                              <a:srgbClr val="FF0000"/>
                            </a:solidFill>
                          </a:rPr>
                          <m:t>Zr</m:t>
                        </m:r>
                      </m:e>
                    </m:sPre>
                  </m:oMath>
                </a14:m>
                <a:r>
                  <a:rPr lang="ja-JP" altLang="ja-JP" b="1" dirty="0">
                    <a:solidFill>
                      <a:srgbClr val="FF0000"/>
                    </a:solidFill>
                  </a:rPr>
                  <a:t>. </a:t>
                </a:r>
                <a:endParaRPr lang="en-US" altLang="ja-JP" b="1" dirty="0">
                  <a:solidFill>
                    <a:srgbClr val="FF0000"/>
                  </a:solidFill>
                </a:endParaRPr>
              </a:p>
              <a:p>
                <a:pPr lvl="0"/>
                <a:endParaRPr lang="en-US" altLang="ja-JP" b="1" dirty="0">
                  <a:solidFill>
                    <a:srgbClr val="FF0000"/>
                  </a:solidFill>
                </a:endParaRPr>
              </a:p>
              <a:p>
                <a:pPr lvl="0"/>
                <a:endParaRPr lang="en-US" altLang="ja-JP" b="1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ja-JP" altLang="en-US" dirty="0"/>
                  <a:t>・</a:t>
                </a:r>
                <a:r>
                  <a:rPr lang="en-US" altLang="ja-JP" dirty="0"/>
                  <a:t>Classification and Regression performances </a:t>
                </a:r>
                <a:r>
                  <a:rPr lang="en-US" altLang="ja-JP" b="1" dirty="0"/>
                  <a:t>improve</a:t>
                </a:r>
                <a:r>
                  <a:rPr lang="en-US" altLang="ja-JP" dirty="0"/>
                  <a:t> for particles 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with a larger Z.</a:t>
                </a:r>
                <a:endParaRPr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BEDBFC22-09F0-957E-BEC5-7874A19CB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00" y="871450"/>
                <a:ext cx="3845246" cy="3785400"/>
              </a:xfrm>
              <a:prstGeom prst="rect">
                <a:avLst/>
              </a:prstGeom>
              <a:blipFill>
                <a:blip r:embed="rId3"/>
                <a:stretch>
                  <a:fillRect l="-475" r="-12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B372F3F-5395-39B0-4E8C-2ACCEA415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038" y="964810"/>
            <a:ext cx="4373561" cy="23398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A00BE6-7071-0DE3-4947-A833531E9251}"/>
              </a:ext>
            </a:extLst>
          </p:cNvPr>
          <p:cNvSpPr/>
          <p:nvPr/>
        </p:nvSpPr>
        <p:spPr>
          <a:xfrm>
            <a:off x="4572000" y="3339326"/>
            <a:ext cx="252155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Energy fixed: 194.776MeV/u 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E6748507-B27A-4EEC-6F25-E9F996793548}"/>
              </a:ext>
            </a:extLst>
          </p:cNvPr>
          <p:cNvSpPr/>
          <p:nvPr/>
        </p:nvSpPr>
        <p:spPr>
          <a:xfrm rot="15706398">
            <a:off x="6467504" y="341588"/>
            <a:ext cx="296673" cy="2422355"/>
          </a:xfrm>
          <a:prstGeom prst="downArrow">
            <a:avLst>
              <a:gd name="adj1" fmla="val 50000"/>
              <a:gd name="adj2" fmla="val 11129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43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535580AE-9B46-45C3-5770-EF2C67CD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A76E9B5C-C56C-CBB1-9206-4D44BFCBD2B3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FBEE3803-8A78-E4B3-0BED-2E598C2E75DD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87BC7BD5-DE6C-3486-D986-9881DF0C72B0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Why ML prediction performance changed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C8867477-4EEF-E5BF-A822-5D5B24F4C45C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6E86B8A6-5449-70CE-B7F4-898AC92016FF}"/>
              </a:ext>
            </a:extLst>
          </p:cNvPr>
          <p:cNvCxnSpPr/>
          <p:nvPr/>
        </p:nvCxnSpPr>
        <p:spPr>
          <a:xfrm>
            <a:off x="533489" y="4725969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80FD35B9-5BA5-C677-55FA-79D51606DFD4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3132DFE7-5DD4-7613-8440-E7CEA472060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28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A4B0E4F4-2ACB-5873-CF98-B0E0111A48CA}"/>
              </a:ext>
            </a:extLst>
          </p:cNvPr>
          <p:cNvSpPr txBox="1"/>
          <p:nvPr/>
        </p:nvSpPr>
        <p:spPr>
          <a:xfrm>
            <a:off x="530100" y="863192"/>
            <a:ext cx="808380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229;p40">
            <a:extLst>
              <a:ext uri="{FF2B5EF4-FFF2-40B4-BE49-F238E27FC236}">
                <a16:creationId xmlns:a16="http://schemas.microsoft.com/office/drawing/2014/main" id="{5385329D-6663-4C12-00D3-C901678059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70640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b="1" dirty="0"/>
              <a:t>〇</a:t>
            </a:r>
            <a:r>
              <a:rPr lang="ja" sz="1400" b="1" dirty="0"/>
              <a:t>Bethe-Bloch Formula</a:t>
            </a:r>
            <a:endParaRPr sz="1400" b="1" dirty="0"/>
          </a:p>
        </p:txBody>
      </p:sp>
      <p:sp>
        <p:nvSpPr>
          <p:cNvPr id="3" name="Google Shape;230;p40">
            <a:extLst>
              <a:ext uri="{FF2B5EF4-FFF2-40B4-BE49-F238E27FC236}">
                <a16:creationId xmlns:a16="http://schemas.microsoft.com/office/drawing/2014/main" id="{61BF2DBD-4ECC-BA06-B042-9426BF9B81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2200" y="2120209"/>
            <a:ext cx="85206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ja" sz="1400" b="1" dirty="0">
                <a:solidFill>
                  <a:schemeClr val="tx1"/>
                </a:solidFill>
              </a:rPr>
              <a:t>・</a:t>
            </a:r>
            <a:r>
              <a:rPr lang="ja" altLang="ja-JP" sz="1400" b="1" dirty="0">
                <a:solidFill>
                  <a:schemeClr val="tx1"/>
                </a:solidFill>
              </a:rPr>
              <a:t> Particle Dependence </a:t>
            </a:r>
            <a:r>
              <a:rPr lang="ja" sz="1400" b="1" dirty="0">
                <a:solidFill>
                  <a:schemeClr val="tx1"/>
                </a:solidFill>
              </a:rPr>
              <a:t>:</a:t>
            </a:r>
            <a:endParaRPr sz="1400" b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tx1"/>
              </a:solidFill>
            </a:endParaRPr>
          </a:p>
          <a:p>
            <a:pPr marL="0" lvl="0" indent="0">
              <a:spcBef>
                <a:spcPts val="1200"/>
              </a:spcBef>
              <a:buNone/>
            </a:pPr>
            <a:r>
              <a:rPr lang="ja" sz="1400" b="1" dirty="0">
                <a:solidFill>
                  <a:schemeClr val="tx1"/>
                </a:solidFill>
              </a:rPr>
              <a:t>・</a:t>
            </a:r>
            <a:r>
              <a:rPr lang="ja" altLang="ja-JP" sz="1400" b="1" dirty="0">
                <a:solidFill>
                  <a:schemeClr val="tx1"/>
                </a:solidFill>
              </a:rPr>
              <a:t> Energy Dependence </a:t>
            </a:r>
            <a:r>
              <a:rPr lang="ja" sz="1400" b="1" dirty="0">
                <a:solidFill>
                  <a:schemeClr val="tx1"/>
                </a:solidFill>
              </a:rPr>
              <a:t>:</a:t>
            </a:r>
            <a:r>
              <a:rPr lang="ja" sz="1400" dirty="0">
                <a:solidFill>
                  <a:schemeClr val="tx1"/>
                </a:solidFill>
              </a:rPr>
              <a:t> 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4" name="Google Shape;231;p40" title="スクリーンショット 2026-08-25 232848.png">
            <a:extLst>
              <a:ext uri="{FF2B5EF4-FFF2-40B4-BE49-F238E27FC236}">
                <a16:creationId xmlns:a16="http://schemas.microsoft.com/office/drawing/2014/main" id="{8F84080D-69F3-D486-6253-2D5C3D69E9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200" y="1064290"/>
            <a:ext cx="5746900" cy="8693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DBC6446-1FD6-D31E-C7DC-72518F66701E}"/>
              </a:ext>
            </a:extLst>
          </p:cNvPr>
          <p:cNvSpPr/>
          <p:nvPr/>
        </p:nvSpPr>
        <p:spPr>
          <a:xfrm>
            <a:off x="485775" y="2555971"/>
            <a:ext cx="1271588" cy="747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</a:rPr>
              <a:t>Larger Z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F7E3F6-C738-AF49-BDB8-4E9EF230F2C2}"/>
              </a:ext>
            </a:extLst>
          </p:cNvPr>
          <p:cNvSpPr/>
          <p:nvPr/>
        </p:nvSpPr>
        <p:spPr>
          <a:xfrm>
            <a:off x="2239546" y="2550723"/>
            <a:ext cx="3080600" cy="747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b="1" dirty="0">
                <a:solidFill>
                  <a:schemeClr val="tx1"/>
                </a:solidFill>
              </a:rPr>
              <a:t>significant change in dE/dx before and after the pKO reaction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A786BB-4D76-00E3-0B25-D4A92DFEE773}"/>
              </a:ext>
            </a:extLst>
          </p:cNvPr>
          <p:cNvSpPr/>
          <p:nvPr/>
        </p:nvSpPr>
        <p:spPr>
          <a:xfrm>
            <a:off x="5750477" y="2531000"/>
            <a:ext cx="1736644" cy="7477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" altLang="ja-JP" b="1" dirty="0">
                <a:solidFill>
                  <a:schemeClr val="tx1"/>
                </a:solidFill>
              </a:rPr>
              <a:t>ML predictions </a:t>
            </a:r>
            <a:r>
              <a:rPr lang="en-US" altLang="ja" b="1" dirty="0">
                <a:solidFill>
                  <a:schemeClr val="tx1"/>
                </a:solidFill>
              </a:rPr>
              <a:t>easier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CD2BE81-9F0B-12F3-0E9C-5B971CCFB1FF}"/>
              </a:ext>
            </a:extLst>
          </p:cNvPr>
          <p:cNvSpPr/>
          <p:nvPr/>
        </p:nvSpPr>
        <p:spPr>
          <a:xfrm>
            <a:off x="1881457" y="2759606"/>
            <a:ext cx="257175" cy="3617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5639209D-4FD3-20DD-33D5-C38C863D1638}"/>
              </a:ext>
            </a:extLst>
          </p:cNvPr>
          <p:cNvSpPr/>
          <p:nvPr/>
        </p:nvSpPr>
        <p:spPr>
          <a:xfrm>
            <a:off x="5406724" y="2767260"/>
            <a:ext cx="257175" cy="36177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A13BAE47-E586-4BE5-74C0-0CEC9FF7B92D}"/>
              </a:ext>
            </a:extLst>
          </p:cNvPr>
          <p:cNvSpPr/>
          <p:nvPr/>
        </p:nvSpPr>
        <p:spPr>
          <a:xfrm>
            <a:off x="2300047" y="1147305"/>
            <a:ext cx="431112" cy="356909"/>
          </a:xfrm>
          <a:prstGeom prst="donut">
            <a:avLst>
              <a:gd name="adj" fmla="val 757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E76DEF-1C42-03A6-6995-626D6A54AD7A}"/>
                  </a:ext>
                </a:extLst>
              </p:cNvPr>
              <p:cNvSpPr txBox="1"/>
              <p:nvPr/>
            </p:nvSpPr>
            <p:spPr>
              <a:xfrm>
                <a:off x="6120630" y="1078579"/>
                <a:ext cx="830580" cy="769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ja-JP" altLang="en-US" sz="2000" b="1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kumimoji="1" lang="en-US" altLang="ja-JP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kumimoji="1" lang="en-US" altLang="ja-JP" sz="2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ja-JP" sz="20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0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kumimoji="1" lang="en-US" altLang="ja-JP" sz="20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kumimoji="1" lang="en-US" altLang="ja-JP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p>
                              <m:r>
                                <a:rPr kumimoji="1" lang="en-US" altLang="ja-JP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ja-JP" altLang="en-US" sz="20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E76DEF-1C42-03A6-6995-626D6A54A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630" y="1078579"/>
                <a:ext cx="830580" cy="7698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D846CCF7-5B85-FCD3-B794-A70B35AAF4B8}"/>
              </a:ext>
            </a:extLst>
          </p:cNvPr>
          <p:cNvSpPr txBox="1"/>
          <p:nvPr/>
        </p:nvSpPr>
        <p:spPr>
          <a:xfrm>
            <a:off x="5663899" y="815610"/>
            <a:ext cx="1390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dirty="0"/>
              <a:t>approximately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5A2753-A6F5-F704-74E2-7E489B231521}"/>
                  </a:ext>
                </a:extLst>
              </p:cNvPr>
              <p:cNvSpPr txBox="1"/>
              <p:nvPr/>
            </p:nvSpPr>
            <p:spPr>
              <a:xfrm>
                <a:off x="2731159" y="2151380"/>
                <a:ext cx="2740418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 −</m:t>
                      </m:r>
                      <m:sSup>
                        <m:sSupPr>
                          <m:ctrlP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kumimoji="1" lang="ja-JP" altLang="en-US" sz="1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5A2753-A6F5-F704-74E2-7E489B231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159" y="2151380"/>
                <a:ext cx="2740418" cy="375552"/>
              </a:xfrm>
              <a:prstGeom prst="rect">
                <a:avLst/>
              </a:prstGeom>
              <a:blipFill>
                <a:blip r:embed="rId5"/>
                <a:stretch>
                  <a:fillRect b="-145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29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9" grpId="0" animBg="1"/>
      <p:bldP spid="22" grpId="0" animBg="1"/>
      <p:bldP spid="28" grpId="0" animBg="1"/>
      <p:bldP spid="12" grpId="0" animBg="1"/>
      <p:bldP spid="14" grpId="0"/>
      <p:bldP spid="27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F9508D55-0C34-38F9-4756-AA2BB5CC7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D963CDB3-8ECC-6628-2108-43A964DDA74D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24E497CB-2C95-325E-364E-D553FEE38248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AA614524-8C7E-643B-BF52-238556E1CA45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Why ML prediction performance changed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A955969D-6453-389C-3C54-73C7FCD39FE5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00A3103A-1E51-7DF2-7FBB-060E56B671D7}"/>
              </a:ext>
            </a:extLst>
          </p:cNvPr>
          <p:cNvCxnSpPr/>
          <p:nvPr/>
        </p:nvCxnSpPr>
        <p:spPr>
          <a:xfrm>
            <a:off x="533489" y="4725969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40BFAA2E-C1A9-8E43-A19D-938F43B1B7BD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9555705F-C5E8-37A3-B8BD-E7B751900F6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29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824A9FD6-6B1B-ABDF-B8B8-1E99214BDCDD}"/>
              </a:ext>
            </a:extLst>
          </p:cNvPr>
          <p:cNvSpPr txBox="1"/>
          <p:nvPr/>
        </p:nvSpPr>
        <p:spPr>
          <a:xfrm>
            <a:off x="530100" y="863192"/>
            <a:ext cx="808380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229;p40">
            <a:extLst>
              <a:ext uri="{FF2B5EF4-FFF2-40B4-BE49-F238E27FC236}">
                <a16:creationId xmlns:a16="http://schemas.microsoft.com/office/drawing/2014/main" id="{848FD725-F518-BE79-3D0A-C1586FB423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70640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b="1" dirty="0"/>
              <a:t>〇</a:t>
            </a:r>
            <a:r>
              <a:rPr lang="ja" sz="1400" b="1" dirty="0"/>
              <a:t>Bethe-Bloch Formula</a:t>
            </a:r>
            <a:endParaRPr sz="1400" b="1" dirty="0"/>
          </a:p>
        </p:txBody>
      </p:sp>
      <p:sp>
        <p:nvSpPr>
          <p:cNvPr id="3" name="Google Shape;230;p40">
            <a:extLst>
              <a:ext uri="{FF2B5EF4-FFF2-40B4-BE49-F238E27FC236}">
                <a16:creationId xmlns:a16="http://schemas.microsoft.com/office/drawing/2014/main" id="{11637ACD-07EB-8B6C-DE3E-2A32D14EB7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72200" y="2120209"/>
            <a:ext cx="8520600" cy="25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ja" sz="1400" b="1" dirty="0">
                <a:solidFill>
                  <a:schemeClr val="tx1"/>
                </a:solidFill>
              </a:rPr>
              <a:t>・</a:t>
            </a:r>
            <a:r>
              <a:rPr lang="ja" altLang="ja-JP" sz="1400" b="1" dirty="0">
                <a:solidFill>
                  <a:schemeClr val="tx1"/>
                </a:solidFill>
              </a:rPr>
              <a:t> Particle Dependence </a:t>
            </a:r>
            <a:r>
              <a:rPr lang="ja" sz="1400" b="1" dirty="0">
                <a:solidFill>
                  <a:schemeClr val="tx1"/>
                </a:solidFill>
              </a:rPr>
              <a:t>:</a:t>
            </a:r>
            <a:endParaRPr sz="1400" b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tx1"/>
              </a:solidFill>
            </a:endParaRPr>
          </a:p>
          <a:p>
            <a:pPr marL="0" lvl="0" indent="0">
              <a:spcBef>
                <a:spcPts val="1200"/>
              </a:spcBef>
              <a:buNone/>
            </a:pPr>
            <a:r>
              <a:rPr lang="ja" sz="1400" b="1" dirty="0">
                <a:solidFill>
                  <a:schemeClr val="tx1"/>
                </a:solidFill>
              </a:rPr>
              <a:t>・</a:t>
            </a:r>
            <a:r>
              <a:rPr lang="ja" altLang="ja-JP" sz="1400" b="1" dirty="0">
                <a:solidFill>
                  <a:schemeClr val="tx1"/>
                </a:solidFill>
              </a:rPr>
              <a:t> Energy Dependence </a:t>
            </a:r>
            <a:r>
              <a:rPr lang="ja" sz="1400" b="1" dirty="0">
                <a:solidFill>
                  <a:schemeClr val="tx1"/>
                </a:solidFill>
              </a:rPr>
              <a:t>:</a:t>
            </a:r>
            <a:r>
              <a:rPr lang="ja" sz="1400" dirty="0">
                <a:solidFill>
                  <a:schemeClr val="tx1"/>
                </a:solidFill>
              </a:rPr>
              <a:t> 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4" name="Google Shape;231;p40" title="スクリーンショット 2026-08-25 232848.png">
            <a:extLst>
              <a:ext uri="{FF2B5EF4-FFF2-40B4-BE49-F238E27FC236}">
                <a16:creationId xmlns:a16="http://schemas.microsoft.com/office/drawing/2014/main" id="{2108F7A7-6AE9-EE41-201B-EE8996EC3EA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200" y="1064290"/>
            <a:ext cx="5746900" cy="8693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517228A-39CC-CE50-C6C9-41BA0E1A978D}"/>
              </a:ext>
            </a:extLst>
          </p:cNvPr>
          <p:cNvSpPr/>
          <p:nvPr/>
        </p:nvSpPr>
        <p:spPr>
          <a:xfrm>
            <a:off x="485775" y="2555971"/>
            <a:ext cx="1271588" cy="747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</a:rPr>
              <a:t>Larger Z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106837-2DD3-1563-0804-EF6D2E703559}"/>
              </a:ext>
            </a:extLst>
          </p:cNvPr>
          <p:cNvSpPr/>
          <p:nvPr/>
        </p:nvSpPr>
        <p:spPr>
          <a:xfrm>
            <a:off x="2239546" y="2550723"/>
            <a:ext cx="3080600" cy="747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b="1" dirty="0">
                <a:solidFill>
                  <a:schemeClr val="tx1"/>
                </a:solidFill>
              </a:rPr>
              <a:t>significant change in dE/dx before and after the pKO reaction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F0BF2A-A965-A60B-8302-88B697E24888}"/>
              </a:ext>
            </a:extLst>
          </p:cNvPr>
          <p:cNvSpPr/>
          <p:nvPr/>
        </p:nvSpPr>
        <p:spPr>
          <a:xfrm>
            <a:off x="5750477" y="2531000"/>
            <a:ext cx="1736644" cy="7477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" altLang="ja-JP" b="1" dirty="0">
                <a:solidFill>
                  <a:schemeClr val="tx1"/>
                </a:solidFill>
              </a:rPr>
              <a:t>ML predictions </a:t>
            </a:r>
            <a:r>
              <a:rPr lang="en-US" altLang="ja" b="1" dirty="0">
                <a:solidFill>
                  <a:schemeClr val="tx1"/>
                </a:solidFill>
              </a:rPr>
              <a:t>easier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C09BE56-06FE-A0A0-2EB4-8C5ED5FACF00}"/>
              </a:ext>
            </a:extLst>
          </p:cNvPr>
          <p:cNvSpPr/>
          <p:nvPr/>
        </p:nvSpPr>
        <p:spPr>
          <a:xfrm>
            <a:off x="1881457" y="2759606"/>
            <a:ext cx="257175" cy="3617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EEF08D95-BE1A-0A29-6A65-A0444B1F7405}"/>
              </a:ext>
            </a:extLst>
          </p:cNvPr>
          <p:cNvSpPr/>
          <p:nvPr/>
        </p:nvSpPr>
        <p:spPr>
          <a:xfrm>
            <a:off x="5406724" y="2767260"/>
            <a:ext cx="257175" cy="36177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DAE35C85-C919-04BA-E881-9DB8CE05FFB5}"/>
              </a:ext>
            </a:extLst>
          </p:cNvPr>
          <p:cNvSpPr/>
          <p:nvPr/>
        </p:nvSpPr>
        <p:spPr>
          <a:xfrm>
            <a:off x="2239546" y="1506452"/>
            <a:ext cx="447287" cy="356909"/>
          </a:xfrm>
          <a:prstGeom prst="donut">
            <a:avLst>
              <a:gd name="adj" fmla="val 757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3A600FBC-F746-E1F7-70C3-0CF1ED36109D}"/>
              </a:ext>
            </a:extLst>
          </p:cNvPr>
          <p:cNvSpPr/>
          <p:nvPr/>
        </p:nvSpPr>
        <p:spPr>
          <a:xfrm>
            <a:off x="2300047" y="1147305"/>
            <a:ext cx="431112" cy="356909"/>
          </a:xfrm>
          <a:prstGeom prst="donut">
            <a:avLst>
              <a:gd name="adj" fmla="val 7577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C799578-7670-EF13-3EDA-A7DE1053BD6D}"/>
                  </a:ext>
                </a:extLst>
              </p:cNvPr>
              <p:cNvSpPr txBox="1"/>
              <p:nvPr/>
            </p:nvSpPr>
            <p:spPr>
              <a:xfrm>
                <a:off x="6120630" y="1078579"/>
                <a:ext cx="830580" cy="769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ja-JP" altLang="en-US" sz="2000" b="1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kumimoji="1" lang="en-US" altLang="ja-JP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kumimoji="1" lang="en-US" altLang="ja-JP" sz="2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ja-JP" sz="20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0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kumimoji="1" lang="en-US" altLang="ja-JP" sz="20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kumimoji="1" lang="en-US" altLang="ja-JP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p>
                              <m:r>
                                <a:rPr kumimoji="1" lang="en-US" altLang="ja-JP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ja-JP" altLang="en-US" sz="20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E76DEF-1C42-03A6-6995-626D6A54A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630" y="1078579"/>
                <a:ext cx="830580" cy="7698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51DCC8FC-8618-747D-738F-78848EB605E8}"/>
              </a:ext>
            </a:extLst>
          </p:cNvPr>
          <p:cNvSpPr/>
          <p:nvPr/>
        </p:nvSpPr>
        <p:spPr>
          <a:xfrm>
            <a:off x="485775" y="3765433"/>
            <a:ext cx="1271588" cy="74771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</a:rPr>
              <a:t>Higher Energy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E6D3B0-F781-CEFD-1109-8B2864350B83}"/>
              </a:ext>
            </a:extLst>
          </p:cNvPr>
          <p:cNvSpPr/>
          <p:nvPr/>
        </p:nvSpPr>
        <p:spPr>
          <a:xfrm>
            <a:off x="2242935" y="3760185"/>
            <a:ext cx="1271588" cy="74771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</a:rPr>
              <a:t>Larger β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0AEB60-4108-8C7C-D7D2-8CE73DA4727F}"/>
              </a:ext>
            </a:extLst>
          </p:cNvPr>
          <p:cNvSpPr/>
          <p:nvPr/>
        </p:nvSpPr>
        <p:spPr>
          <a:xfrm>
            <a:off x="3996706" y="3760670"/>
            <a:ext cx="1271588" cy="74771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</a:rPr>
              <a:t>Smaller </a:t>
            </a:r>
            <a:r>
              <a:rPr kumimoji="1" lang="en-US" altLang="ja-JP" b="1" dirty="0" err="1">
                <a:solidFill>
                  <a:schemeClr val="tx1"/>
                </a:solidFill>
              </a:rPr>
              <a:t>dE</a:t>
            </a:r>
            <a:r>
              <a:rPr kumimoji="1" lang="en-US" altLang="ja-JP" b="1" dirty="0">
                <a:solidFill>
                  <a:schemeClr val="tx1"/>
                </a:solidFill>
              </a:rPr>
              <a:t>/dx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3DBA2A-EBB1-667E-955B-F41A438AB073}"/>
              </a:ext>
            </a:extLst>
          </p:cNvPr>
          <p:cNvSpPr/>
          <p:nvPr/>
        </p:nvSpPr>
        <p:spPr>
          <a:xfrm>
            <a:off x="5750477" y="3760670"/>
            <a:ext cx="1736644" cy="7477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" altLang="ja-JP" b="1" dirty="0">
                <a:solidFill>
                  <a:schemeClr val="tx1"/>
                </a:solidFill>
              </a:rPr>
              <a:t>ML predictions slightly harder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EC9852B-4FCA-0CAC-D966-48643F293158}"/>
              </a:ext>
            </a:extLst>
          </p:cNvPr>
          <p:cNvSpPr/>
          <p:nvPr/>
        </p:nvSpPr>
        <p:spPr>
          <a:xfrm>
            <a:off x="1876560" y="3953152"/>
            <a:ext cx="257175" cy="3617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D486623-1E8D-38EA-8D29-803889B370D8}"/>
              </a:ext>
            </a:extLst>
          </p:cNvPr>
          <p:cNvSpPr/>
          <p:nvPr/>
        </p:nvSpPr>
        <p:spPr>
          <a:xfrm>
            <a:off x="3623723" y="3956194"/>
            <a:ext cx="257175" cy="3617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45AF7625-2931-B4FE-F3E2-875C486960A2}"/>
              </a:ext>
            </a:extLst>
          </p:cNvPr>
          <p:cNvSpPr/>
          <p:nvPr/>
        </p:nvSpPr>
        <p:spPr>
          <a:xfrm>
            <a:off x="5384102" y="3953152"/>
            <a:ext cx="257175" cy="36177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23CCF6-7AF7-2008-D389-308A4728B322}"/>
              </a:ext>
            </a:extLst>
          </p:cNvPr>
          <p:cNvSpPr txBox="1"/>
          <p:nvPr/>
        </p:nvSpPr>
        <p:spPr>
          <a:xfrm>
            <a:off x="5663899" y="815610"/>
            <a:ext cx="1390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dirty="0"/>
              <a:t>approximately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C94DAC-DB6A-EAE8-BA19-88199E055EBB}"/>
                  </a:ext>
                </a:extLst>
              </p:cNvPr>
              <p:cNvSpPr txBox="1"/>
              <p:nvPr/>
            </p:nvSpPr>
            <p:spPr>
              <a:xfrm>
                <a:off x="2731159" y="2151380"/>
                <a:ext cx="2740418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 −</m:t>
                      </m:r>
                      <m:sSup>
                        <m:sSupPr>
                          <m:ctrlP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kumimoji="1" lang="en-US" altLang="ja-JP" sz="1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kumimoji="1" lang="en-US" altLang="ja-JP" sz="18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kumimoji="1" lang="ja-JP" altLang="en-US" sz="18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C94DAC-DB6A-EAE8-BA19-88199E055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159" y="2151380"/>
                <a:ext cx="2740418" cy="375552"/>
              </a:xfrm>
              <a:prstGeom prst="rect">
                <a:avLst/>
              </a:prstGeom>
              <a:blipFill>
                <a:blip r:embed="rId5"/>
                <a:stretch>
                  <a:fillRect b="-145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86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6" grpId="0" animBg="1"/>
      <p:bldP spid="17" grpId="0" animBg="1"/>
      <p:bldP spid="18" grpId="0" animBg="1"/>
      <p:bldP spid="21" grpId="0" animBg="1"/>
      <p:bldP spid="23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7A52A439-29C8-8715-90C2-3AB2BF544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93931DAA-35E7-6918-E249-F23B62BC33D0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9BF22EC9-0ADC-D244-C771-D1DC51DEA004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442FF1DD-3955-FAC4-2B53-264B3948F690}"/>
              </a:ext>
            </a:extLst>
          </p:cNvPr>
          <p:cNvSpPr txBox="1"/>
          <p:nvPr/>
        </p:nvSpPr>
        <p:spPr>
          <a:xfrm>
            <a:off x="372200" y="150813"/>
            <a:ext cx="77991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Performance on Datasets with a Mix of Different Nuclei (cocktail beam)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3D124A62-93A9-B86D-429D-E386E971FA03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7F6F3770-968E-707D-D3F1-3F8261689433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9BB46BD9-9E3E-1C60-355E-46E7348C444A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DC0D6836-4B66-7F11-55A4-1A5A4DFB6B8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30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1B66FAD0-CE90-3E88-4207-15B47AAC73B5}"/>
                  </a:ext>
                </a:extLst>
              </p:cNvPr>
              <p:cNvSpPr txBox="1"/>
              <p:nvPr/>
            </p:nvSpPr>
            <p:spPr>
              <a:xfrm>
                <a:off x="530100" y="871449"/>
                <a:ext cx="4101639" cy="15008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ja-JP" altLang="en-US" b="1" dirty="0"/>
                  <a:t>・</a:t>
                </a:r>
                <a:r>
                  <a:rPr lang="ja-JP" altLang="ja-JP" dirty="0"/>
                  <a:t>verified the performance </a:t>
                </a:r>
                <a:r>
                  <a:rPr lang="en-US" altLang="ja-JP" dirty="0"/>
                  <a:t>with</a:t>
                </a:r>
                <a:r>
                  <a:rPr lang="ja-JP" altLang="ja-JP" dirty="0"/>
                  <a:t> a cocktail beam</a:t>
                </a:r>
                <a:endParaRPr lang="en-US" altLang="ja-JP" b="1" dirty="0"/>
              </a:p>
              <a:p>
                <a:pPr lvl="0"/>
                <a:endParaRPr lang="en-US" altLang="ja-JP" b="1" dirty="0"/>
              </a:p>
              <a:p>
                <a:pPr lvl="0"/>
                <a:r>
                  <a:rPr lang="ja-JP" altLang="en-US" b="1" dirty="0"/>
                  <a:t>・</a:t>
                </a:r>
                <a:r>
                  <a:rPr lang="en-US" altLang="ja-JP" b="1" dirty="0"/>
                  <a:t>We </a:t>
                </a:r>
                <a:r>
                  <a:rPr lang="ja-JP" altLang="ja-JP" b="1" dirty="0"/>
                  <a:t>mix</a:t>
                </a:r>
                <a:r>
                  <a:rPr lang="en-US" altLang="ja-JP" b="1" dirty="0"/>
                  <a:t>ed</a:t>
                </a:r>
                <a:r>
                  <a:rPr lang="ja-JP" altLang="ja-JP" b="1" dirty="0"/>
                  <a:t> </a:t>
                </a:r>
                <a:r>
                  <a:rPr lang="en-US" altLang="ja-JP" b="1" dirty="0"/>
                  <a:t>these </a:t>
                </a:r>
                <a:r>
                  <a:rPr lang="ja-JP" altLang="ja-JP" b="1" dirty="0"/>
                  <a:t>particles:</a:t>
                </a:r>
                <a:endParaRPr lang="en-US" altLang="ja-JP" b="1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Pre>
                        <m:sPrePr>
                          <m:ctrlPr>
                            <a:rPr lang="ja-JP" altLang="en-US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ja-JP" altLang="en-US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</m:sub>
                        <m:sup>
                          <m:r>
                            <a:rPr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𝟓𝟕</m:t>
                          </m:r>
                          <m:r>
                            <a:rPr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ja-JP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altLang="ja-JP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ja-JP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𝟓𝟗</m:t>
                          </m:r>
                        </m:sup>
                        <m:e>
                          <m:r>
                            <m:rPr>
                              <m:nor/>
                            </m:rPr>
                            <a:rPr lang="en-US" altLang="ja-JP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Ti</m:t>
                          </m:r>
                        </m:e>
                      </m:sPre>
                      <m:r>
                        <a:rPr lang="ja-JP" alt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ja-JP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Pre>
                        <m:sPrePr>
                          <m:ctrlPr>
                            <a:rPr lang="ja-JP" altLang="en-US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ja-JP" altLang="en-US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</m:sub>
                        <m:sup>
                          <m:r>
                            <a:rPr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𝟓𝟖</m:t>
                          </m:r>
                          <m:r>
                            <a:rPr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ja-JP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𝟓𝟗</m:t>
                          </m:r>
                        </m:sup>
                        <m:e>
                          <m:r>
                            <m:rPr>
                              <m:nor/>
                            </m:rPr>
                            <a:rPr lang="ja-JP" altLang="en-US" b="1" i="0">
                              <a:solidFill>
                                <a:srgbClr val="FF0000"/>
                              </a:solidFill>
                            </a:rPr>
                            <m:t>V</m:t>
                          </m:r>
                        </m:e>
                      </m:sPre>
                      <m:r>
                        <a:rPr lang="en-US" altLang="ja-JP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Pre>
                        <m:sPrePr>
                          <m:ctrlPr>
                            <a:rPr lang="ja-JP" altLang="en-US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ja-JP" altLang="en-US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</m:sub>
                        <m:sup>
                          <m:r>
                            <a:rPr lang="en-US" altLang="ja-JP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altLang="ja-JP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</m:sup>
                        <m:e>
                          <m:r>
                            <m:rPr>
                              <m:nor/>
                            </m:rPr>
                            <a:rPr lang="en-US" altLang="ja-JP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e>
                      </m:sPre>
                    </m:oMath>
                  </m:oMathPara>
                </a14:m>
                <a:endParaRPr lang="en-US" altLang="ja-JP" b="1" dirty="0">
                  <a:solidFill>
                    <a:srgbClr val="FF0000"/>
                  </a:solidFill>
                </a:endParaRPr>
              </a:p>
              <a:p>
                <a:pPr lvl="0"/>
                <a:endParaRPr lang="en-US" altLang="ja-JP" b="1" dirty="0"/>
              </a:p>
              <a:p>
                <a:pPr lvl="0"/>
                <a:r>
                  <a:rPr lang="en-US" altLang="ja-JP" b="1" dirty="0"/>
                  <a:t>Energy: 194.776 MeV/u</a:t>
                </a:r>
              </a:p>
              <a:p>
                <a:pPr lvl="0"/>
                <a:endParaRPr lang="en-US" altLang="ja-JP" dirty="0"/>
              </a:p>
            </p:txBody>
          </p:sp>
        </mc:Choice>
        <mc:Fallback xmlns="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1B66FAD0-CE90-3E88-4207-15B47AAC7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00" y="871449"/>
                <a:ext cx="4101639" cy="1500815"/>
              </a:xfrm>
              <a:prstGeom prst="rect">
                <a:avLst/>
              </a:prstGeom>
              <a:blipFill>
                <a:blip r:embed="rId3"/>
                <a:stretch>
                  <a:fillRect l="-4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421CEF8-B707-64F0-4DD5-43C59F7102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269"/>
          <a:stretch>
            <a:fillRect/>
          </a:stretch>
        </p:blipFill>
        <p:spPr>
          <a:xfrm>
            <a:off x="4572000" y="1109564"/>
            <a:ext cx="4444441" cy="2924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7BBB07D-0D1D-A4ED-3262-8A943A6B0263}"/>
              </a:ext>
            </a:extLst>
          </p:cNvPr>
          <p:cNvSpPr/>
          <p:nvPr/>
        </p:nvSpPr>
        <p:spPr>
          <a:xfrm>
            <a:off x="5355625" y="4190568"/>
            <a:ext cx="121759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R²:</a:t>
            </a: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0.8748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6AB63-F2A5-B121-49BD-107B2629CEC6}"/>
              </a:ext>
            </a:extLst>
          </p:cNvPr>
          <p:cNvSpPr/>
          <p:nvPr/>
        </p:nvSpPr>
        <p:spPr>
          <a:xfrm>
            <a:off x="5237600" y="3710680"/>
            <a:ext cx="2933700" cy="256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Net Residual (True - Predicted) [mm]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4028B9-2FD4-E850-0E7E-A0A0C4784E5C}"/>
              </a:ext>
            </a:extLst>
          </p:cNvPr>
          <p:cNvSpPr/>
          <p:nvPr/>
        </p:nvSpPr>
        <p:spPr>
          <a:xfrm rot="16200000">
            <a:off x="4116554" y="2395705"/>
            <a:ext cx="1307180" cy="276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Density [1/mm]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E7FED-1D45-50AF-8BAD-E9CA6A7577BB}"/>
              </a:ext>
            </a:extLst>
          </p:cNvPr>
          <p:cNvSpPr/>
          <p:nvPr/>
        </p:nvSpPr>
        <p:spPr>
          <a:xfrm>
            <a:off x="7670800" y="1184337"/>
            <a:ext cx="1376282" cy="938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FAD0471-0323-35F3-DBD6-8F18FE0D9B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446" t="16144" b="70171"/>
          <a:stretch>
            <a:fillRect/>
          </a:stretch>
        </p:blipFill>
        <p:spPr>
          <a:xfrm>
            <a:off x="7730694" y="1254176"/>
            <a:ext cx="1238891" cy="8175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01CF09F-96AD-76A7-5515-6834FDA86EFA}"/>
              </a:ext>
            </a:extLst>
          </p:cNvPr>
          <p:cNvSpPr txBox="1"/>
          <p:nvPr/>
        </p:nvSpPr>
        <p:spPr>
          <a:xfrm>
            <a:off x="5355625" y="807238"/>
            <a:ext cx="2671050" cy="31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&lt;Cocktail beam&gt;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D256ED9-FC8D-28B4-6A4B-805CF6D4406D}"/>
                  </a:ext>
                </a:extLst>
              </p:cNvPr>
              <p:cNvSpPr txBox="1"/>
              <p:nvPr/>
            </p:nvSpPr>
            <p:spPr>
              <a:xfrm>
                <a:off x="530100" y="2571750"/>
                <a:ext cx="4101639" cy="1820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ja-JP" altLang="en-US" dirty="0"/>
                  <a:t>・</a:t>
                </a:r>
                <a:r>
                  <a:rPr lang="en-US" altLang="ja-JP" dirty="0"/>
                  <a:t> A mixed dataset simulating a cocktail beam shows a slight decrease in accuracy</a:t>
                </a:r>
              </a:p>
              <a:p>
                <a:pPr lvl="0"/>
                <a:endParaRPr lang="en-US" altLang="ja-JP" dirty="0"/>
              </a:p>
              <a:p>
                <a:pPr lvl="0"/>
                <a:r>
                  <a:rPr lang="en-US" altLang="ja-JP" b="1" dirty="0">
                    <a:solidFill>
                      <a:srgbClr val="FF0000"/>
                    </a:solidFill>
                  </a:rPr>
                  <a:t>Step1: Accuracy = 0.9000</a:t>
                </a:r>
              </a:p>
              <a:p>
                <a:pPr lvl="0"/>
                <a:r>
                  <a:rPr lang="en-US" altLang="ja-JP" b="1" dirty="0">
                    <a:solidFill>
                      <a:srgbClr val="FF0000"/>
                    </a:solidFill>
                  </a:rPr>
                  <a:t>Step2: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ar-A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ar-A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ja-JP" altLang="ar-AE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ar-AE" altLang="ja-JP" b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 = 0.8748</a:t>
                </a:r>
                <a:endParaRPr lang="ar-AE" altLang="ja-JP" b="1" dirty="0">
                  <a:solidFill>
                    <a:srgbClr val="FF0000"/>
                  </a:solidFill>
                </a:endParaRPr>
              </a:p>
              <a:p>
                <a:pPr lvl="0"/>
                <a:endParaRPr lang="ar-AE" altLang="ja-JP" dirty="0"/>
              </a:p>
              <a:p>
                <a:pPr lvl="0"/>
                <a:r>
                  <a:rPr lang="en-US" altLang="ja-JP" dirty="0"/>
                  <a:t>but still maintains 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robust performance</a:t>
                </a:r>
                <a:r>
                  <a:rPr lang="en-US" altLang="ja-JP" b="1" dirty="0"/>
                  <a:t>.</a:t>
                </a:r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D256ED9-FC8D-28B4-6A4B-805CF6D44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00" y="2571750"/>
                <a:ext cx="4101639" cy="1820691"/>
              </a:xfrm>
              <a:prstGeom prst="rect">
                <a:avLst/>
              </a:prstGeom>
              <a:blipFill>
                <a:blip r:embed="rId5"/>
                <a:stretch>
                  <a:fillRect l="-446" t="-10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259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4B9C771E-F806-4DA6-E4AF-00DA998BF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BF4CBE76-44AF-9610-9DC7-769C7A9FE28E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F0F8D418-AD61-9BBF-DEF7-01301A2EEC71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8D46CB5D-3350-DCA5-5FD9-19A4E0CA896F}"/>
              </a:ext>
            </a:extLst>
          </p:cNvPr>
          <p:cNvSpPr txBox="1"/>
          <p:nvPr/>
        </p:nvSpPr>
        <p:spPr>
          <a:xfrm>
            <a:off x="372200" y="150813"/>
            <a:ext cx="77991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Performance on Datasets with a Mix of Different Nuclei (cocktail beam)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A3DD8599-DFB9-15A5-9A8C-1DFAE1079EF7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81797D64-FDB9-3C4C-C5C9-BBC119921733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D6B474D8-17B5-A6E8-5A88-4992EE10DC34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A87CE385-818A-80B9-7BCA-B4C4CD9412A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31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4ED538-3A0F-86CB-4D2B-C8F6C31609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269"/>
          <a:stretch>
            <a:fillRect/>
          </a:stretch>
        </p:blipFill>
        <p:spPr>
          <a:xfrm>
            <a:off x="4572000" y="1109564"/>
            <a:ext cx="4444441" cy="2924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0AA76E-5D0D-DA05-798E-962423C2CB9A}"/>
              </a:ext>
            </a:extLst>
          </p:cNvPr>
          <p:cNvSpPr/>
          <p:nvPr/>
        </p:nvSpPr>
        <p:spPr>
          <a:xfrm>
            <a:off x="5355625" y="4190568"/>
            <a:ext cx="121759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R²:</a:t>
            </a: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0.8748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56DB19-6934-1FC4-25D1-9D108BB86E4E}"/>
              </a:ext>
            </a:extLst>
          </p:cNvPr>
          <p:cNvSpPr/>
          <p:nvPr/>
        </p:nvSpPr>
        <p:spPr>
          <a:xfrm>
            <a:off x="5237600" y="3710680"/>
            <a:ext cx="2933700" cy="256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Net Residual (True - Predicted) [mm]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F4EFD9-0B94-AD65-2A96-EC22FB3449C8}"/>
              </a:ext>
            </a:extLst>
          </p:cNvPr>
          <p:cNvSpPr/>
          <p:nvPr/>
        </p:nvSpPr>
        <p:spPr>
          <a:xfrm rot="16200000">
            <a:off x="4116554" y="2395705"/>
            <a:ext cx="1307180" cy="276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Density [1/mm]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742993-EFB0-B4CC-C31F-2769B4556B15}"/>
              </a:ext>
            </a:extLst>
          </p:cNvPr>
          <p:cNvSpPr/>
          <p:nvPr/>
        </p:nvSpPr>
        <p:spPr>
          <a:xfrm>
            <a:off x="7670800" y="1184337"/>
            <a:ext cx="1376282" cy="938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6CF20D-08B9-923D-9CC2-83F1B54E1F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46" t="16144" b="70171"/>
          <a:stretch>
            <a:fillRect/>
          </a:stretch>
        </p:blipFill>
        <p:spPr>
          <a:xfrm>
            <a:off x="7730694" y="1254176"/>
            <a:ext cx="1238891" cy="8175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48F81C-DA4B-C970-494F-9E2804D6B053}"/>
              </a:ext>
            </a:extLst>
          </p:cNvPr>
          <p:cNvSpPr txBox="1"/>
          <p:nvPr/>
        </p:nvSpPr>
        <p:spPr>
          <a:xfrm>
            <a:off x="5355625" y="807238"/>
            <a:ext cx="2671050" cy="31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&lt;Cocktail beam&gt;</a:t>
            </a:r>
            <a:endParaRPr kumimoji="1" lang="ja-JP" alt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469231-4DA4-5EBC-BA87-332C559A048B}"/>
              </a:ext>
            </a:extLst>
          </p:cNvPr>
          <p:cNvSpPr/>
          <p:nvPr/>
        </p:nvSpPr>
        <p:spPr>
          <a:xfrm>
            <a:off x="953582" y="4190568"/>
            <a:ext cx="121759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R²:</a:t>
            </a: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0.9435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8E67EF-644A-2500-E95A-B45960586116}"/>
              </a:ext>
            </a:extLst>
          </p:cNvPr>
          <p:cNvSpPr txBox="1"/>
          <p:nvPr/>
        </p:nvSpPr>
        <p:spPr>
          <a:xfrm>
            <a:off x="953582" y="793375"/>
            <a:ext cx="2671050" cy="312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&lt;Single-particle (59V)&gt;</a:t>
            </a:r>
            <a:endParaRPr kumimoji="1" lang="ja-JP" alt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BF7926-BA58-D6BD-FDEE-60EBBD6E89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15"/>
          <a:stretch>
            <a:fillRect/>
          </a:stretch>
        </p:blipFill>
        <p:spPr>
          <a:xfrm>
            <a:off x="216394" y="1184337"/>
            <a:ext cx="4415345" cy="279774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6F2200B-6622-B969-B628-BB0805EF0594}"/>
              </a:ext>
            </a:extLst>
          </p:cNvPr>
          <p:cNvSpPr/>
          <p:nvPr/>
        </p:nvSpPr>
        <p:spPr>
          <a:xfrm rot="16200000">
            <a:off x="-298789" y="2369486"/>
            <a:ext cx="1307180" cy="276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Density [1/mm]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3A11BD-A29E-70A1-4E13-5066A191293D}"/>
              </a:ext>
            </a:extLst>
          </p:cNvPr>
          <p:cNvSpPr/>
          <p:nvPr/>
        </p:nvSpPr>
        <p:spPr>
          <a:xfrm>
            <a:off x="822257" y="3684461"/>
            <a:ext cx="2933700" cy="256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Net Residual (True - Predicted) [mm]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BFC5CD-0CF6-E3F4-403C-13E2C2E5C401}"/>
              </a:ext>
            </a:extLst>
          </p:cNvPr>
          <p:cNvSpPr/>
          <p:nvPr/>
        </p:nvSpPr>
        <p:spPr>
          <a:xfrm>
            <a:off x="3270778" y="1181035"/>
            <a:ext cx="1376282" cy="938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0C5E2B9-FC85-A95E-55DE-AF71286084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056" t="17309" b="70576"/>
          <a:stretch>
            <a:fillRect/>
          </a:stretch>
        </p:blipFill>
        <p:spPr>
          <a:xfrm>
            <a:off x="3299907" y="1316623"/>
            <a:ext cx="1294936" cy="737921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4E0C7211-8A6F-CF47-14D6-1AEACF850A31}"/>
              </a:ext>
            </a:extLst>
          </p:cNvPr>
          <p:cNvSpPr/>
          <p:nvPr/>
        </p:nvSpPr>
        <p:spPr>
          <a:xfrm>
            <a:off x="3956050" y="2272898"/>
            <a:ext cx="553814" cy="4957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319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A72418DB-3BE8-F5FB-C494-B3E38435C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1A8FB5FB-6587-B2AA-986F-8BC9498D57C6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E31C5A94-77CE-2560-6B4F-C4ED1E775A9C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9701FACD-1737-4B91-08FB-AB64F767C5A9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Contribution to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Energy Resolution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9FF8B07B-5F47-C085-5089-EE8D04E548D4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FDC52E77-F04E-35BE-E15C-F78C59DCB714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40589300-91F7-8F5C-8C3D-FE4F14BB015E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9A2BADAC-F9D1-4118-863C-E3E9F46454A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32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95C9011C-0CE3-7C7F-836A-A4F7713D7A74}"/>
              </a:ext>
            </a:extLst>
          </p:cNvPr>
          <p:cNvSpPr txBox="1"/>
          <p:nvPr/>
        </p:nvSpPr>
        <p:spPr>
          <a:xfrm>
            <a:off x="530099" y="871450"/>
            <a:ext cx="808380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dirty="0"/>
              <a:t>・</a:t>
            </a:r>
            <a:r>
              <a:rPr lang="ja-JP" altLang="ja-JP" dirty="0"/>
              <a:t>Finally, we evaluated </a:t>
            </a:r>
            <a:r>
              <a:rPr lang="ja-JP" altLang="ja-JP" b="1" dirty="0">
                <a:solidFill>
                  <a:srgbClr val="FF0000"/>
                </a:solidFill>
              </a:rPr>
              <a:t>how much the γ-ray energy resolution improves using this position prediction model.</a:t>
            </a:r>
          </a:p>
          <a:p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en-US" altLang="ja-JP" dirty="0"/>
              <a:t>The observed γ-ray energies were </a:t>
            </a:r>
            <a:r>
              <a:rPr lang="en-US" altLang="ja-JP" b="1" dirty="0">
                <a:solidFill>
                  <a:srgbClr val="FF0000"/>
                </a:solidFill>
              </a:rPr>
              <a:t>Doppler-corrected</a:t>
            </a:r>
            <a:r>
              <a:rPr lang="en-US" altLang="ja-JP" dirty="0"/>
              <a:t> based on Doppler formula.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DE7144-6A04-3D2F-E988-5D61B9704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681" y="2233557"/>
            <a:ext cx="3688692" cy="2314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B8ADA6-51E6-839F-6EFF-D7B6F0200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68" y="2252956"/>
            <a:ext cx="3688692" cy="2314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FFB2C7-D752-D05F-BBFF-D931A3EF9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546" y="1432105"/>
            <a:ext cx="2048962" cy="66979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AF62C91F-5BA5-D903-F34B-DCACDF365FA2}"/>
              </a:ext>
            </a:extLst>
          </p:cNvPr>
          <p:cNvSpPr/>
          <p:nvPr/>
        </p:nvSpPr>
        <p:spPr>
          <a:xfrm>
            <a:off x="4309253" y="3171969"/>
            <a:ext cx="519113" cy="4762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286B8B-5EA9-5274-80D3-BDC13AE3CC91}"/>
              </a:ext>
            </a:extLst>
          </p:cNvPr>
          <p:cNvSpPr/>
          <p:nvPr/>
        </p:nvSpPr>
        <p:spPr>
          <a:xfrm>
            <a:off x="4051291" y="3722540"/>
            <a:ext cx="1028700" cy="5572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</a:rPr>
              <a:t>Doppler corrected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5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7A613783-EDF5-4CD3-5919-81B9572FE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EC8DF5E-93F9-7D39-F7CD-CF1B0F09D2DA}"/>
              </a:ext>
            </a:extLst>
          </p:cNvPr>
          <p:cNvSpPr/>
          <p:nvPr/>
        </p:nvSpPr>
        <p:spPr>
          <a:xfrm>
            <a:off x="682069" y="3743325"/>
            <a:ext cx="1905940" cy="536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2E4FD2D1-AE78-5B20-B042-870A2DAA22C9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0623BB1F-5B6E-8D47-3929-1C4DEEE3157A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798519CC-D336-51CF-E424-39F922575FC3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Contribution to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Energy Resolution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9A895A55-5F66-C45F-838C-F24C8AA71FE5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CE680A32-49D0-3E5A-A917-328E581C9503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C3A8CA92-168C-38EA-9B0B-3A43552DA4DF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B9628FAA-5B36-8F38-E15B-EFEF64E7C6E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33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3D50F5AF-7BB3-40FD-4D56-2A7CB1E05C0C}"/>
                  </a:ext>
                </a:extLst>
              </p:cNvPr>
              <p:cNvSpPr txBox="1"/>
              <p:nvPr/>
            </p:nvSpPr>
            <p:spPr>
              <a:xfrm>
                <a:off x="530098" y="871450"/>
                <a:ext cx="5234251" cy="378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/>
                <a:r>
                  <a:rPr lang="ja-JP" altLang="en-US" dirty="0"/>
                  <a:t>・</a:t>
                </a:r>
                <a:r>
                  <a:rPr lang="en-US" altLang="ja-JP" dirty="0"/>
                  <a:t>In this simulation data,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ja-JP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ja-JP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  <m:sup>
                        <m:r>
                          <a:rPr lang="en-US" altLang="ja-JP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58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altLang="ja-JP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Ti</m:t>
                        </m:r>
                      </m:e>
                    </m:sPre>
                  </m:oMath>
                </a14:m>
                <a:r>
                  <a:rPr lang="en-US" altLang="ja-JP" dirty="0">
                    <a:solidFill>
                      <a:schemeClr val="tx1"/>
                    </a:solidFill>
                  </a:rPr>
                  <a:t> </a:t>
                </a:r>
                <a:r>
                  <a:rPr lang="en-US" altLang="ja-JP" dirty="0"/>
                  <a:t>is excited to 4+ excited state.</a:t>
                </a:r>
              </a:p>
              <a:p>
                <a:pPr lvl="0"/>
                <a:endParaRPr lang="en-US" altLang="ja-JP" dirty="0"/>
              </a:p>
              <a:p>
                <a:pPr lvl="0"/>
                <a:r>
                  <a:rPr lang="ja-JP" altLang="en-US" dirty="0"/>
                  <a:t>・</a:t>
                </a:r>
                <a:r>
                  <a:rPr lang="en-US" altLang="ja-JP" dirty="0"/>
                  <a:t>It subsequently decays to the ground state via a γ-ray cascade, emitting 991-keV and 1047-keV γ-rays.</a:t>
                </a:r>
              </a:p>
              <a:p>
                <a:pPr lvl="0"/>
                <a:endParaRPr lang="en-US" altLang="ja-JP" dirty="0"/>
              </a:p>
              <a:p>
                <a:r>
                  <a:rPr lang="ja-JP" altLang="en-US" dirty="0"/>
                  <a:t>・</a:t>
                </a:r>
                <a:r>
                  <a:rPr lang="en-US" altLang="ja-JP" dirty="0"/>
                  <a:t>We focused on  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1047 keV </a:t>
                </a:r>
                <a:r>
                  <a:rPr lang="en-US" altLang="ja-JP" dirty="0"/>
                  <a:t>γ-ray, which corresponds to </a:t>
                </a:r>
              </a:p>
              <a:p>
                <a:r>
                  <a:rPr lang="en-US" altLang="ja-JP" dirty="0"/>
                  <a:t>the 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2+ </a:t>
                </a:r>
                <a:r>
                  <a:rPr lang="ja-JP" altLang="en-US" b="1" dirty="0">
                    <a:solidFill>
                      <a:srgbClr val="FF0000"/>
                    </a:solidFill>
                  </a:rPr>
                  <a:t>→ 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0+ transition of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ja-JP" altLang="en-US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  <m:sup>
                        <m: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𝟓𝟖</m:t>
                        </m:r>
                      </m:sup>
                      <m:e>
                        <m:r>
                          <m:rPr>
                            <m:nor/>
                          </m:rPr>
                          <a:rPr lang="en-US" altLang="ja-JP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Ti</m:t>
                        </m:r>
                      </m:e>
                    </m:sPre>
                    <m:r>
                      <a:rPr lang="ja-JP" alt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b="1" dirty="0"/>
                  <a:t>.</a:t>
                </a:r>
              </a:p>
              <a:p>
                <a:pPr lvl="0"/>
                <a:endParaRPr lang="en-US" altLang="ja-JP" dirty="0"/>
              </a:p>
              <a:p>
                <a:pPr lvl="0"/>
                <a:endParaRPr lang="en-US" altLang="ja-JP" b="1" dirty="0">
                  <a:solidFill>
                    <a:srgbClr val="FF0000"/>
                  </a:solidFill>
                </a:endParaRPr>
              </a:p>
              <a:p>
                <a:pPr lvl="0"/>
                <a:endParaRPr lang="en-US" b="1" dirty="0"/>
              </a:p>
            </p:txBody>
          </p:sp>
        </mc:Choice>
        <mc:Fallback xmlns="">
          <p:sp>
            <p:nvSpPr>
              <p:cNvPr id="78" name="Google Shape;78;p15">
                <a:extLst>
                  <a:ext uri="{FF2B5EF4-FFF2-40B4-BE49-F238E27FC236}">
                    <a16:creationId xmlns:a16="http://schemas.microsoft.com/office/drawing/2014/main" id="{3D50F5AF-7BB3-40FD-4D56-2A7CB1E05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98" y="871450"/>
                <a:ext cx="5234251" cy="3785400"/>
              </a:xfrm>
              <a:prstGeom prst="rect">
                <a:avLst/>
              </a:prstGeom>
              <a:blipFill>
                <a:blip r:embed="rId3"/>
                <a:stretch>
                  <a:fillRect l="-3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CEA9EB8-32A9-1501-499F-0C2C5B012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901" y="2618608"/>
            <a:ext cx="3176340" cy="199282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F11703-B692-0DF9-14CC-9BF152D643EE}"/>
              </a:ext>
            </a:extLst>
          </p:cNvPr>
          <p:cNvCxnSpPr/>
          <p:nvPr/>
        </p:nvCxnSpPr>
        <p:spPr>
          <a:xfrm>
            <a:off x="5791355" y="2430049"/>
            <a:ext cx="237994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F2681D-534B-3F99-7833-B49D64700D9A}"/>
              </a:ext>
            </a:extLst>
          </p:cNvPr>
          <p:cNvCxnSpPr/>
          <p:nvPr/>
        </p:nvCxnSpPr>
        <p:spPr>
          <a:xfrm>
            <a:off x="5791355" y="1736942"/>
            <a:ext cx="2379945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DB133F-D914-BAD0-CC17-74881F09DC26}"/>
              </a:ext>
            </a:extLst>
          </p:cNvPr>
          <p:cNvCxnSpPr/>
          <p:nvPr/>
        </p:nvCxnSpPr>
        <p:spPr>
          <a:xfrm>
            <a:off x="5791355" y="1075150"/>
            <a:ext cx="2379945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B4F8B27-B960-2BCD-B634-9B97B3418A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679" t="85848" r="49512" b="2682"/>
          <a:stretch>
            <a:fillRect/>
          </a:stretch>
        </p:blipFill>
        <p:spPr>
          <a:xfrm>
            <a:off x="6733181" y="2556678"/>
            <a:ext cx="821211" cy="5585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B840EB-6705-59C9-BAB8-19AB836F599B}"/>
              </a:ext>
            </a:extLst>
          </p:cNvPr>
          <p:cNvSpPr txBox="1"/>
          <p:nvPr/>
        </p:nvSpPr>
        <p:spPr>
          <a:xfrm>
            <a:off x="7752529" y="2093658"/>
            <a:ext cx="670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0.0</a:t>
            </a:r>
            <a:endParaRPr kumimoji="1" lang="ja-JP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5F0105-EA52-AE8E-216D-91A523E86984}"/>
              </a:ext>
            </a:extLst>
          </p:cNvPr>
          <p:cNvSpPr txBox="1"/>
          <p:nvPr/>
        </p:nvSpPr>
        <p:spPr>
          <a:xfrm>
            <a:off x="7752528" y="1408782"/>
            <a:ext cx="1047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1047 keV</a:t>
            </a:r>
            <a:endParaRPr kumimoji="1" lang="ja-JP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85B89E-BC1D-B70A-86F4-11ADB18AFB05}"/>
              </a:ext>
            </a:extLst>
          </p:cNvPr>
          <p:cNvSpPr txBox="1"/>
          <p:nvPr/>
        </p:nvSpPr>
        <p:spPr>
          <a:xfrm>
            <a:off x="7752528" y="770109"/>
            <a:ext cx="1047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2038 keV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527ECE-B7DA-27D0-F524-6B9C499AC0EB}"/>
                  </a:ext>
                </a:extLst>
              </p:cNvPr>
              <p:cNvSpPr txBox="1"/>
              <p:nvPr/>
            </p:nvSpPr>
            <p:spPr>
              <a:xfrm>
                <a:off x="5718132" y="2107965"/>
                <a:ext cx="4009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527ECE-B7DA-27D0-F524-6B9C499AC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132" y="2107965"/>
                <a:ext cx="40096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6F6487-08BB-22C0-4B61-537AB0652AD7}"/>
                  </a:ext>
                </a:extLst>
              </p:cNvPr>
              <p:cNvSpPr txBox="1"/>
              <p:nvPr/>
            </p:nvSpPr>
            <p:spPr>
              <a:xfrm>
                <a:off x="5718132" y="1431318"/>
                <a:ext cx="4009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6F6487-08BB-22C0-4B61-537AB0652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132" y="1431318"/>
                <a:ext cx="40096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DEE6B2-1993-3558-35AA-E8A85BCC26E8}"/>
                  </a:ext>
                </a:extLst>
              </p:cNvPr>
              <p:cNvSpPr txBox="1"/>
              <p:nvPr/>
            </p:nvSpPr>
            <p:spPr>
              <a:xfrm>
                <a:off x="5718132" y="755462"/>
                <a:ext cx="4009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kumimoji="1" lang="en-US" altLang="ja-JP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DEE6B2-1993-3558-35AA-E8A85BCC2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132" y="755462"/>
                <a:ext cx="40096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DD60E79-B75E-146E-094D-33D76C30A407}"/>
              </a:ext>
            </a:extLst>
          </p:cNvPr>
          <p:cNvCxnSpPr/>
          <p:nvPr/>
        </p:nvCxnSpPr>
        <p:spPr>
          <a:xfrm>
            <a:off x="7346515" y="1736942"/>
            <a:ext cx="0" cy="6644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FF7604D-EE3D-1D5D-C81B-19E58DAE0BC4}"/>
              </a:ext>
            </a:extLst>
          </p:cNvPr>
          <p:cNvCxnSpPr/>
          <p:nvPr/>
        </p:nvCxnSpPr>
        <p:spPr>
          <a:xfrm>
            <a:off x="6716480" y="1076535"/>
            <a:ext cx="0" cy="6644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26BCD2C-9E59-6779-99A3-4F27CAFB02C9}"/>
              </a:ext>
            </a:extLst>
          </p:cNvPr>
          <p:cNvSpPr txBox="1"/>
          <p:nvPr/>
        </p:nvSpPr>
        <p:spPr>
          <a:xfrm rot="19442303">
            <a:off x="6473144" y="651472"/>
            <a:ext cx="869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/>
              <a:t>991 keV</a:t>
            </a:r>
            <a:endParaRPr kumimoji="1" lang="ja-JP" altLang="en-US" sz="12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42B3A3-C04D-09FE-EDDF-27DA9BB5155C}"/>
              </a:ext>
            </a:extLst>
          </p:cNvPr>
          <p:cNvSpPr txBox="1"/>
          <p:nvPr/>
        </p:nvSpPr>
        <p:spPr>
          <a:xfrm rot="19442303">
            <a:off x="6979542" y="1298966"/>
            <a:ext cx="869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/>
              <a:t>1047 keV</a:t>
            </a:r>
            <a:endParaRPr kumimoji="1" lang="ja-JP" altLang="en-US" sz="1200" b="1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F33475BF-D8A7-F402-4BFC-F8EF15029273}"/>
              </a:ext>
            </a:extLst>
          </p:cNvPr>
          <p:cNvSpPr/>
          <p:nvPr/>
        </p:nvSpPr>
        <p:spPr>
          <a:xfrm>
            <a:off x="6981056" y="1153058"/>
            <a:ext cx="844550" cy="1308100"/>
          </a:xfrm>
          <a:prstGeom prst="frame">
            <a:avLst>
              <a:gd name="adj1" fmla="val 573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5E7FA9-1C77-A7DD-DC1B-C7683D35E312}"/>
              </a:ext>
            </a:extLst>
          </p:cNvPr>
          <p:cNvCxnSpPr>
            <a:cxnSpLocks/>
          </p:cNvCxnSpPr>
          <p:nvPr/>
        </p:nvCxnSpPr>
        <p:spPr>
          <a:xfrm flipH="1">
            <a:off x="5362574" y="1935388"/>
            <a:ext cx="1596682" cy="94468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78543B-0AF5-23A3-D45B-6AF73D8AEB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039" y="3844421"/>
            <a:ext cx="1580000" cy="33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0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232BF688-C38F-FAFD-0B02-9750A5BE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7B5EFDE0-8132-CD2A-36EF-F3D598F3BCB5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A1576990-7FDA-14EB-E375-26CEB5BBD5A6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31608066-B764-6C7E-EA36-2BA6D28294AA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Contribution to </a:t>
            </a:r>
            <a:r>
              <a:rPr lang="en-US" altLang="ja-JP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γ-ray Energy Resolution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BDE5281D-0FF9-D11F-6482-112B76F133E1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81F40AD8-A4FA-5E9A-7CA7-86EEA2AC9755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6597D17D-D4F5-53E6-FE30-87FA79F7C8F7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950A9283-5200-7A2F-117E-F1F7E058F93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34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2B50DBD8-3D44-AB75-7D6D-BE464C790F78}"/>
              </a:ext>
            </a:extLst>
          </p:cNvPr>
          <p:cNvSpPr txBox="1"/>
          <p:nvPr/>
        </p:nvSpPr>
        <p:spPr>
          <a:xfrm>
            <a:off x="530100" y="3088297"/>
            <a:ext cx="5889750" cy="1431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 b="1" dirty="0">
                <a:solidFill>
                  <a:schemeClr val="accent1">
                    <a:lumMod val="75000"/>
                  </a:schemeClr>
                </a:solidFill>
              </a:rPr>
              <a:t>・</a:t>
            </a:r>
            <a:r>
              <a:rPr lang="en-US" altLang="ja-JP" b="1" dirty="0">
                <a:solidFill>
                  <a:schemeClr val="accent1">
                    <a:lumMod val="75000"/>
                  </a:schemeClr>
                </a:solidFill>
              </a:rPr>
              <a:t>Case 1 : </a:t>
            </a:r>
            <a:r>
              <a:rPr lang="ja-JP" altLang="ja-JP" b="1" dirty="0"/>
              <a:t>true reaction vertex</a:t>
            </a:r>
            <a:endParaRPr lang="en-US" altLang="ja-JP" b="1" dirty="0"/>
          </a:p>
          <a:p>
            <a:pPr lvl="0"/>
            <a:r>
              <a:rPr lang="en-US" altLang="ja-JP" b="1" dirty="0"/>
              <a:t>	</a:t>
            </a:r>
            <a:r>
              <a:rPr lang="ja-JP" altLang="en-US" b="1" dirty="0"/>
              <a:t>⇒</a:t>
            </a:r>
            <a:r>
              <a:rPr lang="en-US" altLang="ja-JP" b="1" dirty="0"/>
              <a:t>theoretical limit </a:t>
            </a:r>
          </a:p>
          <a:p>
            <a:pPr lvl="0"/>
            <a:endParaRPr lang="en-US" altLang="ja-JP" dirty="0"/>
          </a:p>
          <a:p>
            <a:pPr lvl="0"/>
            <a:r>
              <a:rPr lang="ja-JP" altLang="en-US" b="1" dirty="0">
                <a:solidFill>
                  <a:srgbClr val="FF0000"/>
                </a:solidFill>
              </a:rPr>
              <a:t>・</a:t>
            </a:r>
            <a:r>
              <a:rPr lang="en-US" altLang="ja-JP" b="1" dirty="0">
                <a:solidFill>
                  <a:srgbClr val="FF0000"/>
                </a:solidFill>
              </a:rPr>
              <a:t>Case 2 : </a:t>
            </a:r>
            <a:r>
              <a:rPr lang="en-US" altLang="ja-JP" b="1" dirty="0">
                <a:solidFill>
                  <a:schemeClr val="tx1"/>
                </a:solidFill>
              </a:rPr>
              <a:t>predicted</a:t>
            </a:r>
            <a:r>
              <a:rPr lang="en-US" altLang="ja-JP" b="1" dirty="0">
                <a:solidFill>
                  <a:srgbClr val="FF0000"/>
                </a:solidFill>
              </a:rPr>
              <a:t> </a:t>
            </a:r>
            <a:r>
              <a:rPr lang="en-US" altLang="ja-JP" b="1" dirty="0">
                <a:solidFill>
                  <a:schemeClr val="tx1"/>
                </a:solidFill>
              </a:rPr>
              <a:t>layer </a:t>
            </a:r>
            <a:endParaRPr lang="en-US" altLang="ja-JP" dirty="0">
              <a:solidFill>
                <a:schemeClr val="tx1"/>
              </a:solidFill>
            </a:endParaRPr>
          </a:p>
          <a:p>
            <a:pPr lvl="0"/>
            <a:endParaRPr lang="en-US" altLang="ja-JP" dirty="0"/>
          </a:p>
          <a:p>
            <a:r>
              <a:rPr lang="ja-JP" altLang="en-US" b="1" dirty="0">
                <a:solidFill>
                  <a:srgbClr val="00CC66"/>
                </a:solidFill>
              </a:rPr>
              <a:t>・</a:t>
            </a:r>
            <a:r>
              <a:rPr lang="en-US" altLang="ja-JP" b="1" dirty="0">
                <a:solidFill>
                  <a:srgbClr val="00CC66"/>
                </a:solidFill>
              </a:rPr>
              <a:t>Case 3 : </a:t>
            </a:r>
            <a:r>
              <a:rPr lang="en-US" altLang="ja-JP" b="1" dirty="0">
                <a:solidFill>
                  <a:schemeClr val="tx1"/>
                </a:solidFill>
              </a:rPr>
              <a:t>predicted layer </a:t>
            </a:r>
            <a:r>
              <a:rPr lang="en-US" altLang="ja-JP" b="1" dirty="0">
                <a:solidFill>
                  <a:srgbClr val="FF0000"/>
                </a:solidFill>
              </a:rPr>
              <a:t> </a:t>
            </a:r>
            <a:r>
              <a:rPr lang="en-US" altLang="ja-JP" b="1" dirty="0">
                <a:solidFill>
                  <a:schemeClr val="tx1"/>
                </a:solidFill>
              </a:rPr>
              <a:t>+ predicted reaction vertex </a:t>
            </a:r>
            <a:endParaRPr lang="ja-JP" altLang="ja-JP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B40515-2BC3-FCA5-F001-03197F5BE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58" y="755847"/>
            <a:ext cx="2569680" cy="1612210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8BC426BE-CF9B-9759-7E7F-ABBBD44BFE16}"/>
              </a:ext>
            </a:extLst>
          </p:cNvPr>
          <p:cNvSpPr/>
          <p:nvPr/>
        </p:nvSpPr>
        <p:spPr>
          <a:xfrm>
            <a:off x="2214562" y="966788"/>
            <a:ext cx="381001" cy="128587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6789E6B-5E3E-71B8-0B63-2A1F9A4EC24E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595563" y="1609726"/>
            <a:ext cx="1976419" cy="20954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568D0F-7F87-4268-0038-1E843CEB6196}"/>
              </a:ext>
            </a:extLst>
          </p:cNvPr>
          <p:cNvSpPr/>
          <p:nvPr/>
        </p:nvSpPr>
        <p:spPr>
          <a:xfrm>
            <a:off x="6119100" y="3502854"/>
            <a:ext cx="257334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Incident Energy : 100 MeV/u 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18518D-CB39-6E3F-FB8E-E99FBCDF3A4E}"/>
              </a:ext>
            </a:extLst>
          </p:cNvPr>
          <p:cNvSpPr txBox="1"/>
          <p:nvPr/>
        </p:nvSpPr>
        <p:spPr>
          <a:xfrm>
            <a:off x="565292" y="2750623"/>
            <a:ext cx="3298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We compared 3 cases as follows: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510539-B14D-9195-3FC6-23C3314D6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83" y="695214"/>
            <a:ext cx="4315234" cy="2774079"/>
          </a:xfrm>
          <a:prstGeom prst="rect">
            <a:avLst/>
          </a:prstGeom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F18CB65E-B46A-04F2-9517-D15656A8D4CE}"/>
              </a:ext>
            </a:extLst>
          </p:cNvPr>
          <p:cNvSpPr/>
          <p:nvPr/>
        </p:nvSpPr>
        <p:spPr>
          <a:xfrm>
            <a:off x="5362575" y="4247323"/>
            <a:ext cx="219075" cy="234365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6F235-E720-FF80-DEB6-6B24DD962864}"/>
              </a:ext>
            </a:extLst>
          </p:cNvPr>
          <p:cNvSpPr txBox="1"/>
          <p:nvPr/>
        </p:nvSpPr>
        <p:spPr>
          <a:xfrm>
            <a:off x="5655911" y="4229764"/>
            <a:ext cx="15735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Our main focus</a:t>
            </a:r>
            <a:endParaRPr kumimoji="1" lang="ja-JP" alt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B66D61-9B40-ECFD-37F7-EF4F372023E6}"/>
              </a:ext>
            </a:extLst>
          </p:cNvPr>
          <p:cNvSpPr/>
          <p:nvPr/>
        </p:nvSpPr>
        <p:spPr>
          <a:xfrm rot="20120925">
            <a:off x="7506607" y="1078506"/>
            <a:ext cx="860468" cy="24456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1047 keV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358082-B96E-5F0C-59DA-AF5A69C77D0D}"/>
              </a:ext>
            </a:extLst>
          </p:cNvPr>
          <p:cNvSpPr/>
          <p:nvPr/>
        </p:nvSpPr>
        <p:spPr>
          <a:xfrm rot="20120925">
            <a:off x="6355466" y="1085825"/>
            <a:ext cx="748266" cy="22626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991 keV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7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6" grpId="0" animBg="1"/>
      <p:bldP spid="12" grpId="0" animBg="1"/>
      <p:bldP spid="2" grpId="0" animBg="1"/>
      <p:bldP spid="4" grpId="0"/>
      <p:bldP spid="7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0F8BF6DB-C810-338A-BB79-1AA062AC8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3CF124-10D6-3A0A-DDBD-279077B1E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812383"/>
            <a:ext cx="4509052" cy="2604519"/>
          </a:xfrm>
          <a:prstGeom prst="rect">
            <a:avLst/>
          </a:prstGeom>
        </p:spPr>
      </p:pic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E9E91679-0F0B-E481-057A-6F86376A22A8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44B4436B-1772-F6A3-1AD9-B575594A82A5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B13B030F-9759-19C7-2302-336D686D12A6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Results : Contribution to </a:t>
            </a:r>
            <a:r>
              <a:rPr lang="el-GR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γ-</a:t>
            </a: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ray Energy</a:t>
            </a:r>
            <a:r>
              <a:rPr lang="ja-JP" alt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Resolution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27BE9416-13C4-2DEB-686B-D75C06E3DA25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823C2B77-183D-6032-4539-C694EBD21AB4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97E2575B-5EDB-F47B-CEDD-59BB85B32ECC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5D04D793-6ADE-9EFD-6ECA-A6582EB0FD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35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678B532D-B256-0F24-9DE6-BA2873D49AA5}"/>
              </a:ext>
            </a:extLst>
          </p:cNvPr>
          <p:cNvSpPr txBox="1"/>
          <p:nvPr/>
        </p:nvSpPr>
        <p:spPr>
          <a:xfrm>
            <a:off x="530100" y="871450"/>
            <a:ext cx="425145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 dirty="0"/>
              <a:t>・</a:t>
            </a:r>
            <a:r>
              <a:rPr lang="en-US" altLang="ja-JP" dirty="0"/>
              <a:t>This is t</a:t>
            </a:r>
            <a:r>
              <a:rPr lang="ja-JP" altLang="ja-JP" dirty="0"/>
              <a:t>he </a:t>
            </a:r>
            <a:r>
              <a:rPr lang="en-US" altLang="ja-JP" dirty="0"/>
              <a:t>FWHM</a:t>
            </a:r>
            <a:r>
              <a:rPr lang="ja-JP" altLang="ja-JP" dirty="0"/>
              <a:t> </a:t>
            </a:r>
            <a:r>
              <a:rPr lang="en-US" altLang="ja-JP" dirty="0"/>
              <a:t>of peaks </a:t>
            </a:r>
            <a:r>
              <a:rPr lang="ja-JP" altLang="ja-JP" dirty="0"/>
              <a:t>when varying the incident particle energy</a:t>
            </a:r>
            <a:r>
              <a:rPr lang="en-US" altLang="ja-JP" dirty="0"/>
              <a:t> (</a:t>
            </a:r>
            <a:r>
              <a:rPr lang="en-US" altLang="ja-JP" b="1" dirty="0"/>
              <a:t>100-400 MeV/u</a:t>
            </a:r>
            <a:r>
              <a:rPr lang="en-US" altLang="ja-JP" dirty="0"/>
              <a:t>)</a:t>
            </a:r>
            <a:r>
              <a:rPr lang="ja-JP" altLang="ja-JP" dirty="0"/>
              <a:t>. </a:t>
            </a:r>
            <a:endParaRPr lang="en-US" altLang="ja-JP" dirty="0"/>
          </a:p>
          <a:p>
            <a:pPr lvl="0"/>
            <a:endParaRPr lang="en-US" dirty="0"/>
          </a:p>
          <a:p>
            <a:r>
              <a:rPr lang="ja-JP" altLang="en-US" dirty="0"/>
              <a:t>・</a:t>
            </a:r>
            <a:r>
              <a:rPr lang="ja-JP" altLang="ja-JP" dirty="0"/>
              <a:t> </a:t>
            </a:r>
            <a:r>
              <a:rPr lang="en-US" altLang="ja-JP" dirty="0"/>
              <a:t>B</a:t>
            </a:r>
            <a:r>
              <a:rPr lang="ja-JP" altLang="ja-JP" dirty="0"/>
              <a:t>elow 200 MeV/u, the performance of </a:t>
            </a:r>
            <a:r>
              <a:rPr lang="ja-JP" altLang="ja-JP" b="1" dirty="0">
                <a:solidFill>
                  <a:srgbClr val="00B050"/>
                </a:solidFill>
              </a:rPr>
              <a:t>Case </a:t>
            </a:r>
            <a:r>
              <a:rPr lang="en-US" altLang="ja-JP" b="1" dirty="0">
                <a:solidFill>
                  <a:srgbClr val="00B050"/>
                </a:solidFill>
              </a:rPr>
              <a:t>3</a:t>
            </a:r>
            <a:r>
              <a:rPr lang="ja-JP" altLang="ja-JP" dirty="0">
                <a:solidFill>
                  <a:srgbClr val="00B050"/>
                </a:solidFill>
              </a:rPr>
              <a:t> </a:t>
            </a:r>
            <a:r>
              <a:rPr lang="ja-JP" altLang="ja-JP" dirty="0"/>
              <a:t>closely approaches </a:t>
            </a:r>
            <a:r>
              <a:rPr lang="ja-JP" altLang="ja-JP" b="1" dirty="0"/>
              <a:t>the theoretical limit (</a:t>
            </a:r>
            <a:r>
              <a:rPr lang="ja-JP" altLang="ja-JP" b="1" dirty="0">
                <a:solidFill>
                  <a:srgbClr val="0070C0"/>
                </a:solidFill>
              </a:rPr>
              <a:t>Case </a:t>
            </a:r>
            <a:r>
              <a:rPr lang="en-US" altLang="ja-JP" b="1" dirty="0">
                <a:solidFill>
                  <a:srgbClr val="0070C0"/>
                </a:solidFill>
              </a:rPr>
              <a:t>1</a:t>
            </a:r>
            <a:r>
              <a:rPr lang="ja-JP" altLang="ja-JP" b="1" dirty="0"/>
              <a:t>)</a:t>
            </a:r>
            <a:r>
              <a:rPr lang="ja-JP" altLang="ja-JP" dirty="0"/>
              <a:t>, proving to be highly effective.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・</a:t>
            </a:r>
            <a:r>
              <a:rPr lang="ja-JP" altLang="ja-JP" dirty="0"/>
              <a:t> Particularly at 100 MeV/u, the FWHM was reduced and improved to </a:t>
            </a:r>
            <a:r>
              <a:rPr lang="en-US" altLang="ja-JP" b="1" dirty="0">
                <a:solidFill>
                  <a:srgbClr val="FF0000"/>
                </a:solidFill>
              </a:rPr>
              <a:t>63</a:t>
            </a:r>
            <a:r>
              <a:rPr lang="ja-JP" altLang="ja-JP" b="1" dirty="0">
                <a:solidFill>
                  <a:srgbClr val="FF0000"/>
                </a:solidFill>
              </a:rPr>
              <a:t>%</a:t>
            </a:r>
            <a:r>
              <a:rPr lang="ja-JP" altLang="ja-JP" dirty="0"/>
              <a:t> of </a:t>
            </a:r>
            <a:r>
              <a:rPr lang="ja-JP" altLang="ja-JP" dirty="0">
                <a:solidFill>
                  <a:srgbClr val="FF0000"/>
                </a:solidFill>
              </a:rPr>
              <a:t>Case </a:t>
            </a:r>
            <a:r>
              <a:rPr lang="en-US" altLang="ja-JP" dirty="0">
                <a:solidFill>
                  <a:srgbClr val="FF0000"/>
                </a:solidFill>
              </a:rPr>
              <a:t>2</a:t>
            </a:r>
            <a:r>
              <a:rPr lang="ja-JP" altLang="ja-JP" dirty="0"/>
              <a:t>.</a:t>
            </a:r>
          </a:p>
          <a:p>
            <a:endParaRPr lang="en-US" altLang="ja-JP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altLang="ja-JP" b="1" dirty="0">
                <a:solidFill>
                  <a:schemeClr val="tx2">
                    <a:lumMod val="50000"/>
                  </a:schemeClr>
                </a:solidFill>
              </a:rPr>
              <a:t>※Smaller FWHM = Better resolution</a:t>
            </a:r>
          </a:p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BA8217-0BFD-B6CA-81E5-90559CDFD063}"/>
              </a:ext>
            </a:extLst>
          </p:cNvPr>
          <p:cNvSpPr/>
          <p:nvPr/>
        </p:nvSpPr>
        <p:spPr>
          <a:xfrm>
            <a:off x="4948238" y="3719669"/>
            <a:ext cx="1538287" cy="3316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rgbClr val="FF0000"/>
                </a:solidFill>
              </a:rPr>
              <a:t>reduced to 63%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D129ED8C-4778-011E-A7B6-FEFC7077DB6F}"/>
              </a:ext>
            </a:extLst>
          </p:cNvPr>
          <p:cNvSpPr/>
          <p:nvPr/>
        </p:nvSpPr>
        <p:spPr>
          <a:xfrm>
            <a:off x="4986339" y="1813725"/>
            <a:ext cx="342900" cy="1286664"/>
          </a:xfrm>
          <a:prstGeom prst="frame">
            <a:avLst>
              <a:gd name="adj1" fmla="val 312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DF75C5-0CDC-4C8C-E223-8D6525CF4333}"/>
              </a:ext>
            </a:extLst>
          </p:cNvPr>
          <p:cNvCxnSpPr>
            <a:cxnSpLocks/>
          </p:cNvCxnSpPr>
          <p:nvPr/>
        </p:nvCxnSpPr>
        <p:spPr>
          <a:xfrm flipH="1" flipV="1">
            <a:off x="5164931" y="3104913"/>
            <a:ext cx="164307" cy="60100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99BEFD0-81D5-D380-DDED-60865919B9D3}"/>
              </a:ext>
            </a:extLst>
          </p:cNvPr>
          <p:cNvSpPr/>
          <p:nvPr/>
        </p:nvSpPr>
        <p:spPr>
          <a:xfrm>
            <a:off x="4948238" y="4200195"/>
            <a:ext cx="257334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γ-ray Energy : 1047 keV </a:t>
            </a:r>
            <a:endParaRPr kumimoji="1" lang="ja-JP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9A581A-8AB4-A819-3C51-7CF6AC2A07F0}"/>
              </a:ext>
            </a:extLst>
          </p:cNvPr>
          <p:cNvSpPr/>
          <p:nvPr/>
        </p:nvSpPr>
        <p:spPr>
          <a:xfrm>
            <a:off x="589265" y="3807465"/>
            <a:ext cx="3640635" cy="7854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</a:rPr>
              <a:t>FWHM reduced to 63%!!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3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062379D8-F33B-2351-86A0-DB50FF214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>
            <a:extLst>
              <a:ext uri="{FF2B5EF4-FFF2-40B4-BE49-F238E27FC236}">
                <a16:creationId xmlns:a16="http://schemas.microsoft.com/office/drawing/2014/main" id="{95354BEC-3CFA-8789-88FF-6F563F689B89}"/>
              </a:ext>
            </a:extLst>
          </p:cNvPr>
          <p:cNvCxnSpPr/>
          <p:nvPr/>
        </p:nvCxnSpPr>
        <p:spPr>
          <a:xfrm>
            <a:off x="802350" y="2478850"/>
            <a:ext cx="7539300" cy="84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044F42A6-8AFF-55AC-86C8-D7C9AB01A806}"/>
              </a:ext>
            </a:extLst>
          </p:cNvPr>
          <p:cNvSpPr txBox="1"/>
          <p:nvPr/>
        </p:nvSpPr>
        <p:spPr>
          <a:xfrm>
            <a:off x="1000600" y="1096650"/>
            <a:ext cx="73410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Conclusion</a:t>
            </a:r>
            <a:endParaRPr sz="40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326307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22FCB0AE-24B6-C23F-F42E-8514F1B45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1F18EBBE-DDC1-539B-7F14-B0F508729080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351EAB85-96F6-F2AA-E66E-8A9C44F1C2DF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746BB21B-3080-0451-E1E7-159023016E9F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Conclusion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0029BA7B-D686-CD17-0107-4EEB3821327A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3BAA4BCF-A78A-0A25-7F05-26F30E609700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0940A429-D092-9B81-D3FD-3E6FA50A6913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79CD7A1F-8F0C-532B-DB7E-A222A8BF622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37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F21B0718-EB26-4D48-09A8-9FC110B3DA8D}"/>
              </a:ext>
            </a:extLst>
          </p:cNvPr>
          <p:cNvSpPr txBox="1"/>
          <p:nvPr/>
        </p:nvSpPr>
        <p:spPr>
          <a:xfrm>
            <a:off x="530100" y="871450"/>
            <a:ext cx="808380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・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Developed an ML 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pipeline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 reconstruct reaction 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position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using particle 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energy loss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velocity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・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allowed us to improve position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resolution 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b="1" dirty="0">
                <a:solidFill>
                  <a:srgbClr val="FF0000"/>
                </a:solidFill>
              </a:rPr>
              <a:t>σ=35.3</a:t>
            </a:r>
            <a:r>
              <a:rPr lang="ja-JP" altLang="ja-JP" b="1" dirty="0">
                <a:solidFill>
                  <a:srgbClr val="FF0000"/>
                </a:solidFill>
              </a:rPr>
              <a:t> µm  within a 2500 µm thick target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・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model maintained high prediction accuracy and demonstrated robustness even when the particle conditions were changed.</a:t>
            </a:r>
            <a:endParaRPr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・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ML-based Doppler correction showed excellent results, especially in the low-energy regime.</a:t>
            </a:r>
            <a:endParaRPr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⇒</a:t>
            </a:r>
            <a:r>
              <a:rPr lang="en-US" altLang="ja-JP" b="1" dirty="0">
                <a:solidFill>
                  <a:srgbClr val="FF0000"/>
                </a:solidFill>
              </a:rPr>
              <a:t>FWHM reduced to 63%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・</a:t>
            </a:r>
            <a:r>
              <a:rPr lang="ja-JP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Future goal: Apply the developed ML pipeline to actual experimental data.</a:t>
            </a:r>
            <a:endParaRPr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23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8EAE5D7C-ABFC-DFBA-9101-5D7E0A4B9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>
            <a:extLst>
              <a:ext uri="{FF2B5EF4-FFF2-40B4-BE49-F238E27FC236}">
                <a16:creationId xmlns:a16="http://schemas.microsoft.com/office/drawing/2014/main" id="{D41F2C0E-7740-373B-1ECD-2C50737AF735}"/>
              </a:ext>
            </a:extLst>
          </p:cNvPr>
          <p:cNvCxnSpPr/>
          <p:nvPr/>
        </p:nvCxnSpPr>
        <p:spPr>
          <a:xfrm>
            <a:off x="802350" y="2478850"/>
            <a:ext cx="7539300" cy="84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E35B3DF8-ADDC-7DBF-A083-6D349C48385C}"/>
              </a:ext>
            </a:extLst>
          </p:cNvPr>
          <p:cNvSpPr txBox="1"/>
          <p:nvPr/>
        </p:nvSpPr>
        <p:spPr>
          <a:xfrm>
            <a:off x="1000600" y="1096650"/>
            <a:ext cx="73410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Thank you for listening!</a:t>
            </a:r>
            <a:endParaRPr sz="40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5423909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80204A6E-59BE-E5D4-09AF-175723DA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>
            <a:extLst>
              <a:ext uri="{FF2B5EF4-FFF2-40B4-BE49-F238E27FC236}">
                <a16:creationId xmlns:a16="http://schemas.microsoft.com/office/drawing/2014/main" id="{C2F041C7-DA3F-4890-B577-3BBF2B74AE7F}"/>
              </a:ext>
            </a:extLst>
          </p:cNvPr>
          <p:cNvCxnSpPr/>
          <p:nvPr/>
        </p:nvCxnSpPr>
        <p:spPr>
          <a:xfrm>
            <a:off x="802350" y="2478850"/>
            <a:ext cx="7539300" cy="84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B8EE457D-07EF-8C31-F423-AB350BC95341}"/>
              </a:ext>
            </a:extLst>
          </p:cNvPr>
          <p:cNvSpPr txBox="1"/>
          <p:nvPr/>
        </p:nvSpPr>
        <p:spPr>
          <a:xfrm>
            <a:off x="1000600" y="1096650"/>
            <a:ext cx="73410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Backup</a:t>
            </a:r>
            <a:endParaRPr sz="40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5993336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4F6A6C81-8420-6F65-6B80-79C9AF787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A60441C4-5AA7-EF28-D470-1C4698483E81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FCC93631-854D-0D9C-9123-9428595A8AE5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605EA557-29A3-7B02-E0D1-09B494BA6AC7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Backup: Propagation of error 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5754B49D-C845-C48E-5A01-4AA4268079A4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39539063-2CB1-6BCC-DEF8-719878E0366F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942149C5-BD1A-BFBB-7BCD-EEEA9B42C42D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5471ECC3-9306-61EB-AA56-A5DEE626197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40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97162781-ED33-D4EF-6C53-F93913C7733C}"/>
              </a:ext>
            </a:extLst>
          </p:cNvPr>
          <p:cNvSpPr txBox="1"/>
          <p:nvPr/>
        </p:nvSpPr>
        <p:spPr>
          <a:xfrm>
            <a:off x="530100" y="871450"/>
            <a:ext cx="8083800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761F3E-4EF7-87F3-A8AE-B5902B5BC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66" y="900575"/>
            <a:ext cx="7150467" cy="88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90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3F4EAA44-9BB3-6CD8-6C78-7468213D1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8C466F-7B2D-BA7E-7B94-6D486CE03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925" y="761374"/>
            <a:ext cx="3024899" cy="3105394"/>
          </a:xfrm>
          <a:prstGeom prst="rect">
            <a:avLst/>
          </a:prstGeom>
        </p:spPr>
      </p:pic>
      <p:cxnSp>
        <p:nvCxnSpPr>
          <p:cNvPr id="70" name="Google Shape;70;p15">
            <a:extLst>
              <a:ext uri="{FF2B5EF4-FFF2-40B4-BE49-F238E27FC236}">
                <a16:creationId xmlns:a16="http://schemas.microsoft.com/office/drawing/2014/main" id="{9342A60A-7FC0-52D0-3C58-2F7A4A4AF742}"/>
              </a:ext>
            </a:extLst>
          </p:cNvPr>
          <p:cNvCxnSpPr>
            <a:cxnSpLocks/>
          </p:cNvCxnSpPr>
          <p:nvPr/>
        </p:nvCxnSpPr>
        <p:spPr>
          <a:xfrm>
            <a:off x="119500" y="653413"/>
            <a:ext cx="8590324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E4D6AD36-DB41-DED7-D0A3-7BDADD6D7290}"/>
              </a:ext>
            </a:extLst>
          </p:cNvPr>
          <p:cNvSpPr/>
          <p:nvPr/>
        </p:nvSpPr>
        <p:spPr>
          <a:xfrm>
            <a:off x="171175" y="150813"/>
            <a:ext cx="83700" cy="46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extLst>
              <a:ext uri="{FF2B5EF4-FFF2-40B4-BE49-F238E27FC236}">
                <a16:creationId xmlns:a16="http://schemas.microsoft.com/office/drawing/2014/main" id="{E6AA6C74-0B31-726E-DF64-BCB3E6872E2F}"/>
              </a:ext>
            </a:extLst>
          </p:cNvPr>
          <p:cNvSpPr txBox="1"/>
          <p:nvPr/>
        </p:nvSpPr>
        <p:spPr>
          <a:xfrm>
            <a:off x="372200" y="150813"/>
            <a:ext cx="77154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Backup: What is AGATA</a:t>
            </a:r>
            <a:endParaRPr sz="180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964F53F8-63CF-AEDF-F586-4CB806DADDAC}"/>
              </a:ext>
            </a:extLst>
          </p:cNvPr>
          <p:cNvSpPr txBox="1"/>
          <p:nvPr/>
        </p:nvSpPr>
        <p:spPr>
          <a:xfrm>
            <a:off x="6119100" y="-70500"/>
            <a:ext cx="3024900" cy="2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75" name="Google Shape;75;p15">
            <a:extLst>
              <a:ext uri="{FF2B5EF4-FFF2-40B4-BE49-F238E27FC236}">
                <a16:creationId xmlns:a16="http://schemas.microsoft.com/office/drawing/2014/main" id="{6E9E9A35-D701-3DAD-68DE-3CBBB6B83522}"/>
              </a:ext>
            </a:extLst>
          </p:cNvPr>
          <p:cNvCxnSpPr/>
          <p:nvPr/>
        </p:nvCxnSpPr>
        <p:spPr>
          <a:xfrm>
            <a:off x="530100" y="4656850"/>
            <a:ext cx="8083800" cy="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6ECFED50-E858-03B4-94EA-C02F5B82BF7C}"/>
              </a:ext>
            </a:extLst>
          </p:cNvPr>
          <p:cNvSpPr/>
          <p:nvPr/>
        </p:nvSpPr>
        <p:spPr>
          <a:xfrm>
            <a:off x="8087600" y="4656850"/>
            <a:ext cx="83700" cy="377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2EDB704C-F70A-7D8E-119F-AAA9E12A80D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949508" y="46485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b="1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41</a:t>
            </a:fld>
            <a:endParaRPr b="1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0DBEB4E5-EACE-2A80-8078-126E9B81D894}"/>
              </a:ext>
            </a:extLst>
          </p:cNvPr>
          <p:cNvSpPr txBox="1"/>
          <p:nvPr/>
        </p:nvSpPr>
        <p:spPr>
          <a:xfrm>
            <a:off x="530100" y="871450"/>
            <a:ext cx="5280978" cy="37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/>
              <a:t>・</a:t>
            </a:r>
            <a:r>
              <a:rPr lang="en-US" altLang="ja-JP" dirty="0"/>
              <a:t>Highly segmented </a:t>
            </a:r>
            <a:r>
              <a:rPr lang="en-US" altLang="ja-JP" dirty="0" err="1"/>
              <a:t>HPGe</a:t>
            </a:r>
            <a:r>
              <a:rPr lang="en-US" altLang="ja-JP" dirty="0"/>
              <a:t> Detectors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allow the array to identify the specific segment where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</a:t>
            </a:r>
            <a:r>
              <a:rPr lang="en-US" altLang="ja-JP" dirty="0"/>
              <a:t>γ-</a:t>
            </a:r>
            <a:r>
              <a:rPr lang="en-US" dirty="0"/>
              <a:t>ray interacted.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lvl="0"/>
            <a:r>
              <a:rPr lang="ja-JP" altLang="en-US" dirty="0"/>
              <a:t>・</a:t>
            </a:r>
            <a:r>
              <a:rPr lang="ja-JP" altLang="ja-JP" dirty="0"/>
              <a:t>Gamma-Ray Tracking Algorithms</a:t>
            </a:r>
            <a:endParaRPr lang="en-US" altLang="ja-JP" dirty="0"/>
          </a:p>
          <a:p>
            <a:pPr lvl="0"/>
            <a:endParaRPr lang="en-US" dirty="0"/>
          </a:p>
          <a:p>
            <a:pPr lvl="0"/>
            <a:r>
              <a:rPr lang="en-US" altLang="ja-JP" dirty="0"/>
              <a:t>I</a:t>
            </a:r>
            <a:r>
              <a:rPr lang="ja-JP" altLang="ja-JP" dirty="0"/>
              <a:t>t uses advanced software algorithms based on the Compton scattering formula to trace the complete path of the </a:t>
            </a:r>
            <a:r>
              <a:rPr lang="en-US" altLang="ja-JP" dirty="0"/>
              <a:t>γ-</a:t>
            </a:r>
            <a:r>
              <a:rPr lang="ja-JP" altLang="ja-JP" dirty="0"/>
              <a:t>ray as it scatters from crystal to crystal, summing the deposited energy to recover the full original energy.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763644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10592</TotalTime>
  <Words>4217</Words>
  <Application>Microsoft Office PowerPoint</Application>
  <PresentationFormat>On-screen Show (16:9)</PresentationFormat>
  <Paragraphs>668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Cambria Math</vt:lpstr>
      <vt:lpstr>Source Sans Pro</vt:lpstr>
      <vt:lpstr>Wingdings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〇What is R² (Coefficient Determination)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〇Bethe-Bloch Formula</vt:lpstr>
      <vt:lpstr>〇Bethe-Bloch Formula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森口健太郎</dc:creator>
  <cp:lastModifiedBy>健太郎 森口</cp:lastModifiedBy>
  <cp:revision>22</cp:revision>
  <dcterms:modified xsi:type="dcterms:W3CDTF">2026-09-16T07:31:22Z</dcterms:modified>
</cp:coreProperties>
</file>