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24"/>
  </p:notesMasterIdLst>
  <p:sldIdLst>
    <p:sldId id="256" r:id="rId2"/>
    <p:sldId id="288" r:id="rId3"/>
    <p:sldId id="259" r:id="rId4"/>
    <p:sldId id="289" r:id="rId5"/>
    <p:sldId id="262" r:id="rId6"/>
    <p:sldId id="290" r:id="rId7"/>
    <p:sldId id="257" r:id="rId8"/>
    <p:sldId id="299" r:id="rId9"/>
    <p:sldId id="300" r:id="rId10"/>
    <p:sldId id="301" r:id="rId11"/>
    <p:sldId id="302" r:id="rId12"/>
    <p:sldId id="303" r:id="rId13"/>
    <p:sldId id="264" r:id="rId14"/>
    <p:sldId id="261" r:id="rId15"/>
    <p:sldId id="263" r:id="rId16"/>
    <p:sldId id="291" r:id="rId17"/>
    <p:sldId id="292" r:id="rId18"/>
    <p:sldId id="293" r:id="rId19"/>
    <p:sldId id="296" r:id="rId20"/>
    <p:sldId id="295" r:id="rId21"/>
    <p:sldId id="297" r:id="rId22"/>
    <p:sldId id="298" r:id="rId23"/>
  </p:sldIdLst>
  <p:sldSz cx="9144000" cy="5143500" type="screen16x9"/>
  <p:notesSz cx="6858000" cy="9144000"/>
  <p:embeddedFontLst>
    <p:embeddedFont>
      <p:font typeface="Cambria Math" panose="02040503050406030204" pitchFamily="18" charset="0"/>
      <p:regular r:id="rId25"/>
    </p:embeddedFont>
    <p:embeddedFont>
      <p:font typeface="DM Sans" pitchFamily="2" charset="0"/>
      <p:regular r:id="rId26"/>
      <p:bold r:id="rId27"/>
      <p:italic r:id="rId28"/>
      <p:boldItalic r:id="rId29"/>
    </p:embeddedFont>
    <p:embeddedFont>
      <p:font typeface="Lato" panose="020F0502020204030203" pitchFamily="34" charset="0"/>
      <p:regular r:id="rId30"/>
      <p:bold r:id="rId31"/>
      <p:italic r:id="rId32"/>
      <p:boldItalic r:id="rId33"/>
    </p:embeddedFont>
    <p:embeddedFont>
      <p:font typeface="Manjari" panose="020B0604020202020204" charset="0"/>
      <p:regular r:id="rId34"/>
      <p:bold r:id="rId35"/>
    </p:embeddedFont>
    <p:embeddedFont>
      <p:font typeface="Nunito Light" pitchFamily="2" charset="0"/>
      <p:regular r:id="rId36"/>
      <p:italic r:id="rId37"/>
    </p:embeddedFont>
    <p:embeddedFont>
      <p:font typeface="Ysabeau Office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223F376-3A43-49FB-8056-F95D22A795D3}">
  <a:tblStyle styleId="{B223F376-3A43-49FB-8056-F95D22A795D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0850F6E-CE65-4C25-91D4-AACD5FAA26D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90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font" Target="fonts/font15.fntdata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font" Target="fonts/font16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3cfa12db96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3cfa12db96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33EAFD43-B595-4475-F61E-2DB163B2B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4072739ea5_12_0:notes">
            <a:extLst>
              <a:ext uri="{FF2B5EF4-FFF2-40B4-BE49-F238E27FC236}">
                <a16:creationId xmlns:a16="http://schemas.microsoft.com/office/drawing/2014/main" id="{2A1ADEDF-3A8E-AB11-028B-75E35628FF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4072739ea5_12_0:notes">
            <a:extLst>
              <a:ext uri="{FF2B5EF4-FFF2-40B4-BE49-F238E27FC236}">
                <a16:creationId xmlns:a16="http://schemas.microsoft.com/office/drawing/2014/main" id="{E7C1C627-34CF-1D1F-46CA-B21081BCF9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75663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4dda1946d_6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4dda1946d_6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>
          <a:extLst>
            <a:ext uri="{FF2B5EF4-FFF2-40B4-BE49-F238E27FC236}">
              <a16:creationId xmlns:a16="http://schemas.microsoft.com/office/drawing/2014/main" id="{C888DF0E-AE99-A52B-2466-091B90BB3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4dda1946d_6_322:notes">
            <a:extLst>
              <a:ext uri="{FF2B5EF4-FFF2-40B4-BE49-F238E27FC236}">
                <a16:creationId xmlns:a16="http://schemas.microsoft.com/office/drawing/2014/main" id="{7F060384-7A7C-C63A-1ECF-AB86E959E3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4dda1946d_6_322:notes">
            <a:extLst>
              <a:ext uri="{FF2B5EF4-FFF2-40B4-BE49-F238E27FC236}">
                <a16:creationId xmlns:a16="http://schemas.microsoft.com/office/drawing/2014/main" id="{8D56C906-FFD8-F21E-3AFA-2D39337AAC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8089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54dda1946d_6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54dda1946d_6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>
          <a:extLst>
            <a:ext uri="{FF2B5EF4-FFF2-40B4-BE49-F238E27FC236}">
              <a16:creationId xmlns:a16="http://schemas.microsoft.com/office/drawing/2014/main" id="{967FE9ED-389E-3F98-710F-AEF2A832E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54dda1946d_4_2679:notes">
            <a:extLst>
              <a:ext uri="{FF2B5EF4-FFF2-40B4-BE49-F238E27FC236}">
                <a16:creationId xmlns:a16="http://schemas.microsoft.com/office/drawing/2014/main" id="{2AA91937-404A-BD46-F669-79ED7AA0B2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54dda1946d_4_2679:notes">
            <a:extLst>
              <a:ext uri="{FF2B5EF4-FFF2-40B4-BE49-F238E27FC236}">
                <a16:creationId xmlns:a16="http://schemas.microsoft.com/office/drawing/2014/main" id="{9D435247-FF5A-E0FB-64A8-6760089673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99509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cfa12db96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cfa12db96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38843CF4-FDDE-B1C5-76E5-7C9B08AA1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cfa12db96_0_15:notes">
            <a:extLst>
              <a:ext uri="{FF2B5EF4-FFF2-40B4-BE49-F238E27FC236}">
                <a16:creationId xmlns:a16="http://schemas.microsoft.com/office/drawing/2014/main" id="{AB3E1B29-0F83-EC64-9CF2-4B318B961A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cfa12db96_0_15:notes">
            <a:extLst>
              <a:ext uri="{FF2B5EF4-FFF2-40B4-BE49-F238E27FC236}">
                <a16:creationId xmlns:a16="http://schemas.microsoft.com/office/drawing/2014/main" id="{87F31A19-6B73-60E6-CDBF-81FE7C0B62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71159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>
          <a:extLst>
            <a:ext uri="{FF2B5EF4-FFF2-40B4-BE49-F238E27FC236}">
              <a16:creationId xmlns:a16="http://schemas.microsoft.com/office/drawing/2014/main" id="{9796390A-490A-1A82-4696-100B7C984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3cfa12db96_0_15:notes">
            <a:extLst>
              <a:ext uri="{FF2B5EF4-FFF2-40B4-BE49-F238E27FC236}">
                <a16:creationId xmlns:a16="http://schemas.microsoft.com/office/drawing/2014/main" id="{58CDB2CD-17BF-E56A-5C8C-1C9C11658B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3cfa12db96_0_15:notes">
            <a:extLst>
              <a:ext uri="{FF2B5EF4-FFF2-40B4-BE49-F238E27FC236}">
                <a16:creationId xmlns:a16="http://schemas.microsoft.com/office/drawing/2014/main" id="{3C7A034A-7258-1B0F-8F28-A2BB488458E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69336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>
          <a:extLst>
            <a:ext uri="{FF2B5EF4-FFF2-40B4-BE49-F238E27FC236}">
              <a16:creationId xmlns:a16="http://schemas.microsoft.com/office/drawing/2014/main" id="{A3B13AE8-C480-A4C9-F1DC-1E29F71C7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d5260bdd85_0_256:notes">
            <a:extLst>
              <a:ext uri="{FF2B5EF4-FFF2-40B4-BE49-F238E27FC236}">
                <a16:creationId xmlns:a16="http://schemas.microsoft.com/office/drawing/2014/main" id="{9E902D58-2E4B-AB74-D3D6-FD793C02FD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d5260bdd85_0_256:notes">
            <a:extLst>
              <a:ext uri="{FF2B5EF4-FFF2-40B4-BE49-F238E27FC236}">
                <a16:creationId xmlns:a16="http://schemas.microsoft.com/office/drawing/2014/main" id="{A0B06CE0-DEC8-B3D9-C24F-AF76AA5E9E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3943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d5260bdd85_0_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d5260bdd85_0_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4dda1946d_6_3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4dda1946d_6_3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4dda1946d_6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4dda1946d_6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>
          <a:extLst>
            <a:ext uri="{FF2B5EF4-FFF2-40B4-BE49-F238E27FC236}">
              <a16:creationId xmlns:a16="http://schemas.microsoft.com/office/drawing/2014/main" id="{5FBE90C6-9917-9B46-3D59-B41B6CFC5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54dda1946d_6_344:notes">
            <a:extLst>
              <a:ext uri="{FF2B5EF4-FFF2-40B4-BE49-F238E27FC236}">
                <a16:creationId xmlns:a16="http://schemas.microsoft.com/office/drawing/2014/main" id="{0A424027-7FF1-2A4C-CF32-9F21BE19CA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54dda1946d_6_344:notes">
            <a:extLst>
              <a:ext uri="{FF2B5EF4-FFF2-40B4-BE49-F238E27FC236}">
                <a16:creationId xmlns:a16="http://schemas.microsoft.com/office/drawing/2014/main" id="{7FE19C91-45AB-342D-2FA8-F4C11BF8BE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7323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FB5B609B-90EF-04D0-637E-75FC7B3077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4072739ea5_12_0:notes">
            <a:extLst>
              <a:ext uri="{FF2B5EF4-FFF2-40B4-BE49-F238E27FC236}">
                <a16:creationId xmlns:a16="http://schemas.microsoft.com/office/drawing/2014/main" id="{E4E6C5EB-BFB6-D8D4-2E25-3E6B5D933F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4072739ea5_12_0:notes">
            <a:extLst>
              <a:ext uri="{FF2B5EF4-FFF2-40B4-BE49-F238E27FC236}">
                <a16:creationId xmlns:a16="http://schemas.microsoft.com/office/drawing/2014/main" id="{98EFE143-7103-587B-E6B5-08A10DBE92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50883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88F0E622-9DFC-A93B-9327-8431D47E3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4072739ea5_12_0:notes">
            <a:extLst>
              <a:ext uri="{FF2B5EF4-FFF2-40B4-BE49-F238E27FC236}">
                <a16:creationId xmlns:a16="http://schemas.microsoft.com/office/drawing/2014/main" id="{D3E269B0-A9DB-A6C7-23A5-251845C1CEE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4072739ea5_12_0:notes">
            <a:extLst>
              <a:ext uri="{FF2B5EF4-FFF2-40B4-BE49-F238E27FC236}">
                <a16:creationId xmlns:a16="http://schemas.microsoft.com/office/drawing/2014/main" id="{4D0AB6D4-7F56-B49A-79E8-8E3D31D782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78184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>
          <a:extLst>
            <a:ext uri="{FF2B5EF4-FFF2-40B4-BE49-F238E27FC236}">
              <a16:creationId xmlns:a16="http://schemas.microsoft.com/office/drawing/2014/main" id="{B53A9E1F-7378-C48E-DFA0-D9CD128F8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14072739ea5_12_0:notes">
            <a:extLst>
              <a:ext uri="{FF2B5EF4-FFF2-40B4-BE49-F238E27FC236}">
                <a16:creationId xmlns:a16="http://schemas.microsoft.com/office/drawing/2014/main" id="{D877B6AD-B6B2-F1AC-5456-59846C9AFB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14072739ea5_12_0:notes">
            <a:extLst>
              <a:ext uri="{FF2B5EF4-FFF2-40B4-BE49-F238E27FC236}">
                <a16:creationId xmlns:a16="http://schemas.microsoft.com/office/drawing/2014/main" id="{2D6B8440-03A0-FDC2-79A2-145A98A07F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4757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>
            <a:spLocks noGrp="1"/>
          </p:cNvSpPr>
          <p:nvPr>
            <p:ph type="pic" idx="2"/>
          </p:nvPr>
        </p:nvSpPr>
        <p:spPr>
          <a:xfrm>
            <a:off x="114900" y="115125"/>
            <a:ext cx="8914500" cy="49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713225" y="1420400"/>
            <a:ext cx="6510000" cy="3183600"/>
          </a:xfrm>
          <a:prstGeom prst="rect">
            <a:avLst/>
          </a:prstGeom>
          <a:effectLst>
            <a:outerShdw blurRad="71438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65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713225" y="604263"/>
            <a:ext cx="7717500" cy="475800"/>
          </a:xfrm>
          <a:prstGeom prst="rect">
            <a:avLst/>
          </a:prstGeom>
          <a:effectLst>
            <a:outerShdw blurRad="71438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>
            <a:spLocks noGrp="1"/>
          </p:cNvSpPr>
          <p:nvPr>
            <p:ph type="pic" idx="2"/>
          </p:nvPr>
        </p:nvSpPr>
        <p:spPr>
          <a:xfrm flipH="1">
            <a:off x="115050" y="115125"/>
            <a:ext cx="8913900" cy="49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6249600" cy="2280300"/>
          </a:xfrm>
          <a:prstGeom prst="rect">
            <a:avLst/>
          </a:prstGeom>
          <a:effectLst>
            <a:outerShdw blurRad="71438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6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3" hasCustomPrompt="1"/>
          </p:nvPr>
        </p:nvSpPr>
        <p:spPr>
          <a:xfrm>
            <a:off x="6778675" y="539500"/>
            <a:ext cx="1652100" cy="1435500"/>
          </a:xfrm>
          <a:prstGeom prst="rect">
            <a:avLst/>
          </a:prstGeom>
          <a:noFill/>
          <a:effectLst>
            <a:outerShdw blurRad="71438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8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713225" y="3511700"/>
            <a:ext cx="5678100" cy="822300"/>
          </a:xfrm>
          <a:prstGeom prst="rect">
            <a:avLst/>
          </a:prstGeom>
          <a:effectLst>
            <a:outerShdw blurRad="71438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97775" y="445025"/>
            <a:ext cx="814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1"/>
          </p:nvPr>
        </p:nvSpPr>
        <p:spPr>
          <a:xfrm>
            <a:off x="4896637" y="1596933"/>
            <a:ext cx="37686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2"/>
          </p:nvPr>
        </p:nvSpPr>
        <p:spPr>
          <a:xfrm>
            <a:off x="516636" y="1596933"/>
            <a:ext cx="3768600" cy="9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3"/>
          </p:nvPr>
        </p:nvSpPr>
        <p:spPr>
          <a:xfrm>
            <a:off x="497791" y="1228910"/>
            <a:ext cx="376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4"/>
          </p:nvPr>
        </p:nvSpPr>
        <p:spPr>
          <a:xfrm>
            <a:off x="4877800" y="1228910"/>
            <a:ext cx="3768600" cy="558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>
            <a:spLocks noGrp="1"/>
          </p:cNvSpPr>
          <p:nvPr>
            <p:ph type="pic" idx="5"/>
          </p:nvPr>
        </p:nvSpPr>
        <p:spPr>
          <a:xfrm flipH="1">
            <a:off x="114900" y="2819900"/>
            <a:ext cx="8914500" cy="22086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10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ubTitle" idx="1"/>
          </p:nvPr>
        </p:nvSpPr>
        <p:spPr>
          <a:xfrm>
            <a:off x="720000" y="1700300"/>
            <a:ext cx="3674100" cy="229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>
            <a:spLocks noGrp="1"/>
          </p:cNvSpPr>
          <p:nvPr>
            <p:ph type="pic" idx="2"/>
          </p:nvPr>
        </p:nvSpPr>
        <p:spPr>
          <a:xfrm>
            <a:off x="5175575" y="1336375"/>
            <a:ext cx="3255300" cy="2982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1768550" y="1307100"/>
            <a:ext cx="56070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135550" y="1655488"/>
            <a:ext cx="4872900" cy="1161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6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135550" y="2816913"/>
            <a:ext cx="4872900" cy="67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>
            <a:spLocks noGrp="1"/>
          </p:cNvSpPr>
          <p:nvPr>
            <p:ph type="pic" idx="2"/>
          </p:nvPr>
        </p:nvSpPr>
        <p:spPr>
          <a:xfrm>
            <a:off x="-25" y="-13725"/>
            <a:ext cx="9144000" cy="5157300"/>
          </a:xfrm>
          <a:prstGeom prst="rect">
            <a:avLst/>
          </a:prstGeom>
          <a:noFill/>
          <a:ln>
            <a:noFill/>
          </a:ln>
        </p:spPr>
      </p:sp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720000" y="4014450"/>
            <a:ext cx="7704000" cy="5727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1284000" y="1057549"/>
            <a:ext cx="6576000" cy="171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subTitle" idx="1"/>
          </p:nvPr>
        </p:nvSpPr>
        <p:spPr>
          <a:xfrm>
            <a:off x="1284000" y="2774099"/>
            <a:ext cx="6576000" cy="49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_AND_TWO_COLUMNS_1_1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2847975" y="2786650"/>
            <a:ext cx="5817300" cy="181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497775" y="539500"/>
            <a:ext cx="7629300" cy="21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ONE_COLUMN_TEXT_1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5"/>
          <p:cNvSpPr txBox="1">
            <a:spLocks noGrp="1"/>
          </p:cNvSpPr>
          <p:nvPr>
            <p:ph type="title"/>
          </p:nvPr>
        </p:nvSpPr>
        <p:spPr>
          <a:xfrm>
            <a:off x="497775" y="445025"/>
            <a:ext cx="43710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ubTitle" idx="1"/>
          </p:nvPr>
        </p:nvSpPr>
        <p:spPr>
          <a:xfrm>
            <a:off x="497775" y="2088800"/>
            <a:ext cx="4371000" cy="251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>
            <a:spLocks noGrp="1"/>
          </p:cNvSpPr>
          <p:nvPr>
            <p:ph type="pic" idx="2"/>
          </p:nvPr>
        </p:nvSpPr>
        <p:spPr>
          <a:xfrm flipH="1">
            <a:off x="5432554" y="115125"/>
            <a:ext cx="3596400" cy="49134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4599325" y="445025"/>
            <a:ext cx="4122900" cy="10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5331443" y="1815476"/>
            <a:ext cx="3314700" cy="5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2"/>
          </p:nvPr>
        </p:nvSpPr>
        <p:spPr>
          <a:xfrm>
            <a:off x="5331443" y="2948028"/>
            <a:ext cx="3314700" cy="5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3"/>
          </p:nvPr>
        </p:nvSpPr>
        <p:spPr>
          <a:xfrm>
            <a:off x="5331443" y="4080579"/>
            <a:ext cx="3314700" cy="5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4"/>
          </p:nvPr>
        </p:nvSpPr>
        <p:spPr>
          <a:xfrm>
            <a:off x="5313575" y="1479875"/>
            <a:ext cx="3314700" cy="56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5"/>
          </p:nvPr>
        </p:nvSpPr>
        <p:spPr>
          <a:xfrm>
            <a:off x="5313575" y="2612420"/>
            <a:ext cx="3314700" cy="56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ubTitle" idx="6"/>
          </p:nvPr>
        </p:nvSpPr>
        <p:spPr>
          <a:xfrm>
            <a:off x="5313575" y="3744965"/>
            <a:ext cx="3314700" cy="561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5" name="Google Shape;75;p16"/>
          <p:cNvSpPr>
            <a:spLocks noGrp="1"/>
          </p:cNvSpPr>
          <p:nvPr>
            <p:ph type="pic" idx="7"/>
          </p:nvPr>
        </p:nvSpPr>
        <p:spPr>
          <a:xfrm flipH="1">
            <a:off x="114813" y="539500"/>
            <a:ext cx="4249200" cy="448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2226291" y="2098275"/>
            <a:ext cx="19782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2"/>
          </p:nvPr>
        </p:nvSpPr>
        <p:spPr>
          <a:xfrm>
            <a:off x="5859920" y="2098275"/>
            <a:ext cx="19782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3"/>
          </p:nvPr>
        </p:nvSpPr>
        <p:spPr>
          <a:xfrm>
            <a:off x="2226291" y="3741150"/>
            <a:ext cx="19782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subTitle" idx="4"/>
          </p:nvPr>
        </p:nvSpPr>
        <p:spPr>
          <a:xfrm>
            <a:off x="5859920" y="3741150"/>
            <a:ext cx="1978200" cy="665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ubTitle" idx="5"/>
          </p:nvPr>
        </p:nvSpPr>
        <p:spPr>
          <a:xfrm>
            <a:off x="2226291" y="1757484"/>
            <a:ext cx="19782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ubTitle" idx="6"/>
          </p:nvPr>
        </p:nvSpPr>
        <p:spPr>
          <a:xfrm>
            <a:off x="2226291" y="3400459"/>
            <a:ext cx="19782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subTitle" idx="7"/>
          </p:nvPr>
        </p:nvSpPr>
        <p:spPr>
          <a:xfrm>
            <a:off x="5859916" y="1757484"/>
            <a:ext cx="19782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5" name="Google Shape;85;p17"/>
          <p:cNvSpPr txBox="1">
            <a:spLocks noGrp="1"/>
          </p:cNvSpPr>
          <p:nvPr>
            <p:ph type="subTitle" idx="8"/>
          </p:nvPr>
        </p:nvSpPr>
        <p:spPr>
          <a:xfrm>
            <a:off x="5859916" y="3400459"/>
            <a:ext cx="1978200" cy="505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DM Sans"/>
              <a:buNone/>
              <a:defRPr sz="2400" b="1"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title" idx="9" hasCustomPrompt="1"/>
          </p:nvPr>
        </p:nvSpPr>
        <p:spPr>
          <a:xfrm>
            <a:off x="1305880" y="1490404"/>
            <a:ext cx="9204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7" name="Google Shape;87;p17"/>
          <p:cNvSpPr txBox="1">
            <a:spLocks noGrp="1"/>
          </p:cNvSpPr>
          <p:nvPr>
            <p:ph type="title" idx="13" hasCustomPrompt="1"/>
          </p:nvPr>
        </p:nvSpPr>
        <p:spPr>
          <a:xfrm>
            <a:off x="1305880" y="3133379"/>
            <a:ext cx="9204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8" name="Google Shape;88;p17"/>
          <p:cNvSpPr txBox="1">
            <a:spLocks noGrp="1"/>
          </p:cNvSpPr>
          <p:nvPr>
            <p:ph type="title" idx="14" hasCustomPrompt="1"/>
          </p:nvPr>
        </p:nvSpPr>
        <p:spPr>
          <a:xfrm>
            <a:off x="4939530" y="1490404"/>
            <a:ext cx="9204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89" name="Google Shape;89;p17"/>
          <p:cNvSpPr txBox="1">
            <a:spLocks noGrp="1"/>
          </p:cNvSpPr>
          <p:nvPr>
            <p:ph type="title" idx="15" hasCustomPrompt="1"/>
          </p:nvPr>
        </p:nvSpPr>
        <p:spPr>
          <a:xfrm>
            <a:off x="4939530" y="3133379"/>
            <a:ext cx="920400" cy="10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497700" y="371950"/>
            <a:ext cx="814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sabeau Office"/>
              <a:buNone/>
              <a:defRPr sz="300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●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○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■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●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○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■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●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○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Char char="■"/>
              <a:defRPr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7" r:id="rId16"/>
    <p:sldLayoutId id="2147483668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/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2374" r="2374"/>
          <a:stretch/>
        </p:blipFill>
        <p:spPr>
          <a:xfrm>
            <a:off x="114900" y="115125"/>
            <a:ext cx="8914500" cy="4913400"/>
          </a:xfrm>
          <a:prstGeom prst="roundRect">
            <a:avLst>
              <a:gd name="adj" fmla="val 6183"/>
            </a:avLst>
          </a:prstGeom>
        </p:spPr>
      </p:pic>
      <p:sp>
        <p:nvSpPr>
          <p:cNvPr id="116" name="Google Shape;116;p27"/>
          <p:cNvSpPr/>
          <p:nvPr/>
        </p:nvSpPr>
        <p:spPr>
          <a:xfrm>
            <a:off x="100" y="0"/>
            <a:ext cx="9144000" cy="539400"/>
          </a:xfrm>
          <a:prstGeom prst="rect">
            <a:avLst/>
          </a:prstGeom>
          <a:solidFill>
            <a:srgbClr val="F8F8F8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17" name="Google Shape;117;p27"/>
          <p:cNvGrpSpPr/>
          <p:nvPr/>
        </p:nvGrpSpPr>
        <p:grpSpPr>
          <a:xfrm>
            <a:off x="855725" y="134238"/>
            <a:ext cx="867300" cy="377225"/>
            <a:chOff x="855725" y="4604025"/>
            <a:chExt cx="867300" cy="377225"/>
          </a:xfrm>
        </p:grpSpPr>
        <p:sp>
          <p:nvSpPr>
            <p:cNvPr id="118" name="Google Shape;118;p27"/>
            <p:cNvSpPr/>
            <p:nvPr/>
          </p:nvSpPr>
          <p:spPr>
            <a:xfrm>
              <a:off x="855725" y="4604025"/>
              <a:ext cx="867300" cy="377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  <p:sp>
          <p:nvSpPr>
            <p:cNvPr id="119" name="Google Shape;119;p27"/>
            <p:cNvSpPr txBox="1"/>
            <p:nvPr/>
          </p:nvSpPr>
          <p:spPr>
            <a:xfrm>
              <a:off x="855725" y="4613750"/>
              <a:ext cx="867300" cy="367500"/>
            </a:xfrm>
            <a:prstGeom prst="rect">
              <a:avLst/>
            </a:prstGeom>
            <a:noFill/>
            <a:ln>
              <a:noFill/>
            </a:ln>
            <a:effectLst>
              <a:outerShdw blurRad="71438" algn="b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1"/>
                  </a:solidFill>
                  <a:latin typeface="Manjari"/>
                  <a:ea typeface="Manjari"/>
                  <a:cs typeface="Manjari"/>
                  <a:sym typeface="Manjari"/>
                </a:rPr>
                <a:t>2026</a:t>
              </a:r>
              <a:endParaRPr dirty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</p:grpSp>
      <p:sp>
        <p:nvSpPr>
          <p:cNvPr id="120" name="Google Shape;120;p27"/>
          <p:cNvSpPr txBox="1">
            <a:spLocks noGrp="1"/>
          </p:cNvSpPr>
          <p:nvPr>
            <p:ph type="subTitle" idx="1"/>
          </p:nvPr>
        </p:nvSpPr>
        <p:spPr>
          <a:xfrm>
            <a:off x="1289375" y="757975"/>
            <a:ext cx="77175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Present by Ployphimon Jongtarkarnsombut</a:t>
            </a:r>
            <a:endParaRPr dirty="0"/>
          </a:p>
        </p:txBody>
      </p:sp>
      <p:cxnSp>
        <p:nvCxnSpPr>
          <p:cNvPr id="121" name="Google Shape;121;p27"/>
          <p:cNvCxnSpPr/>
          <p:nvPr/>
        </p:nvCxnSpPr>
        <p:spPr>
          <a:xfrm>
            <a:off x="40825" y="1144925"/>
            <a:ext cx="9080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2" name="Google Shape;122;p27"/>
          <p:cNvSpPr txBox="1">
            <a:spLocks noGrp="1"/>
          </p:cNvSpPr>
          <p:nvPr>
            <p:ph type="ctrTitle"/>
          </p:nvPr>
        </p:nvSpPr>
        <p:spPr>
          <a:xfrm>
            <a:off x="713224" y="1420400"/>
            <a:ext cx="7717499" cy="31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Simulation of</a:t>
            </a:r>
            <a:br>
              <a:rPr lang="en" dirty="0"/>
            </a:br>
            <a:r>
              <a:rPr lang="en" dirty="0"/>
              <a:t>Electron cooling at</a:t>
            </a:r>
            <a:br>
              <a:rPr lang="en" dirty="0"/>
            </a:br>
            <a:r>
              <a:rPr lang="en" dirty="0"/>
              <a:t>ESR and CRYING</a:t>
            </a:r>
            <a:endParaRPr dirty="0"/>
          </a:p>
        </p:txBody>
      </p:sp>
      <p:sp>
        <p:nvSpPr>
          <p:cNvPr id="2" name="Google Shape;120;p27">
            <a:extLst>
              <a:ext uri="{FF2B5EF4-FFF2-40B4-BE49-F238E27FC236}">
                <a16:creationId xmlns:a16="http://schemas.microsoft.com/office/drawing/2014/main" id="{8B7B81F3-D78E-F547-DF1A-E9D5D6B10897}"/>
              </a:ext>
            </a:extLst>
          </p:cNvPr>
          <p:cNvSpPr txBox="1">
            <a:spLocks/>
          </p:cNvSpPr>
          <p:nvPr/>
        </p:nvSpPr>
        <p:spPr>
          <a:xfrm>
            <a:off x="1289375" y="450550"/>
            <a:ext cx="7717500" cy="475800"/>
          </a:xfrm>
          <a:prstGeom prst="rect">
            <a:avLst/>
          </a:prstGeom>
          <a:noFill/>
          <a:ln>
            <a:noFill/>
          </a:ln>
          <a:effectLst>
            <a:outerShdw blurRad="71438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None/>
              <a:defRPr sz="16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None/>
              <a:defRPr sz="1800" b="0" i="0" u="none" strike="noStrike" cap="none" spc="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GSI Summer School Project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>
          <a:extLst>
            <a:ext uri="{FF2B5EF4-FFF2-40B4-BE49-F238E27FC236}">
              <a16:creationId xmlns:a16="http://schemas.microsoft.com/office/drawing/2014/main" id="{983C720B-F690-56AF-9971-C33A87116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>
            <a:extLst>
              <a:ext uri="{FF2B5EF4-FFF2-40B4-BE49-F238E27FC236}">
                <a16:creationId xmlns:a16="http://schemas.microsoft.com/office/drawing/2014/main" id="{42473485-8524-AA3D-575E-52A8DC20EC2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5743" y="1602031"/>
            <a:ext cx="8212514" cy="181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Can current simulations model actually produce results that accurately match the experimental results </a:t>
            </a:r>
            <a:r>
              <a:rPr lang="en" dirty="0"/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221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0"/>
          <p:cNvPicPr preferRelativeResize="0">
            <a:picLocks noGrp="1"/>
          </p:cNvPicPr>
          <p:nvPr>
            <p:ph type="pic" idx="2"/>
          </p:nvPr>
        </p:nvPicPr>
        <p:blipFill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bright="-40000"/>
                    </a14:imgEffect>
                  </a14:imgLayer>
                </a14:imgProps>
              </a:ext>
            </a:extLst>
          </a:blip>
          <a:srcRect l="852" t="17461" r="-852" b="9045"/>
          <a:stretch>
            <a:fillRect/>
          </a:stretch>
        </p:blipFill>
        <p:spPr>
          <a:xfrm>
            <a:off x="191025" y="115050"/>
            <a:ext cx="8913900" cy="4913400"/>
          </a:xfrm>
          <a:prstGeom prst="roundRect">
            <a:avLst>
              <a:gd name="adj" fmla="val 6401"/>
            </a:avLst>
          </a:prstGeom>
        </p:spPr>
      </p:pic>
      <p:sp>
        <p:nvSpPr>
          <p:cNvPr id="188" name="Google Shape;188;p30"/>
          <p:cNvSpPr txBox="1">
            <a:spLocks noGrp="1"/>
          </p:cNvSpPr>
          <p:nvPr>
            <p:ph type="title"/>
          </p:nvPr>
        </p:nvSpPr>
        <p:spPr>
          <a:xfrm>
            <a:off x="529075" y="1259225"/>
            <a:ext cx="6249600" cy="22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What is</a:t>
            </a:r>
            <a:br>
              <a:rPr lang="en-US" dirty="0"/>
            </a:br>
            <a:r>
              <a:rPr lang="en-US" dirty="0"/>
              <a:t>Electron Cooling ?</a:t>
            </a:r>
            <a:endParaRPr dirty="0"/>
          </a:p>
        </p:txBody>
      </p:sp>
      <p:sp>
        <p:nvSpPr>
          <p:cNvPr id="189" name="Google Shape;189;p30"/>
          <p:cNvSpPr txBox="1">
            <a:spLocks noGrp="1"/>
          </p:cNvSpPr>
          <p:nvPr>
            <p:ph type="title" idx="3"/>
          </p:nvPr>
        </p:nvSpPr>
        <p:spPr>
          <a:xfrm>
            <a:off x="6778675" y="539500"/>
            <a:ext cx="1652100" cy="14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191" name="Google Shape;191;p30"/>
          <p:cNvSpPr/>
          <p:nvPr/>
        </p:nvSpPr>
        <p:spPr>
          <a:xfrm>
            <a:off x="100" y="4604000"/>
            <a:ext cx="9144000" cy="539400"/>
          </a:xfrm>
          <a:prstGeom prst="rect">
            <a:avLst/>
          </a:prstGeom>
          <a:solidFill>
            <a:srgbClr val="F8F8F8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192" name="Google Shape;192;p30"/>
          <p:cNvCxnSpPr/>
          <p:nvPr/>
        </p:nvCxnSpPr>
        <p:spPr>
          <a:xfrm rot="10800000">
            <a:off x="39075" y="3241675"/>
            <a:ext cx="90720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>
          <a:extLst>
            <a:ext uri="{FF2B5EF4-FFF2-40B4-BE49-F238E27FC236}">
              <a16:creationId xmlns:a16="http://schemas.microsoft.com/office/drawing/2014/main" id="{C8EEF865-B833-AB40-D3AC-AC6EC126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2">
            <a:extLst>
              <a:ext uri="{FF2B5EF4-FFF2-40B4-BE49-F238E27FC236}">
                <a16:creationId xmlns:a16="http://schemas.microsoft.com/office/drawing/2014/main" id="{7C01E5CA-B108-BF93-C322-FA4444EDF8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7775" y="445025"/>
            <a:ext cx="4371000" cy="12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ions don’t have the same energy !</a:t>
            </a:r>
            <a:endParaRPr dirty="0"/>
          </a:p>
        </p:txBody>
      </p:sp>
      <p:sp>
        <p:nvSpPr>
          <p:cNvPr id="207" name="Google Shape;207;p32">
            <a:extLst>
              <a:ext uri="{FF2B5EF4-FFF2-40B4-BE49-F238E27FC236}">
                <a16:creationId xmlns:a16="http://schemas.microsoft.com/office/drawing/2014/main" id="{D63B67FB-4A1D-1AD5-7282-A9FB229A7EEF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446260" y="1913112"/>
            <a:ext cx="4371000" cy="153016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chemeClr val="dk2"/>
                </a:solidFill>
              </a:rPr>
              <a:t>S</a:t>
            </a:r>
            <a:r>
              <a:rPr lang="en" sz="1600" dirty="0">
                <a:solidFill>
                  <a:schemeClr val="dk2"/>
                </a:solidFill>
              </a:rPr>
              <a:t>ome variation:</a:t>
            </a:r>
            <a:endParaRPr sz="1600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600" dirty="0"/>
              <a:t>Velocity</a:t>
            </a:r>
            <a:r>
              <a:rPr lang="en" sz="1600" dirty="0">
                <a:solidFill>
                  <a:schemeClr val="dk2"/>
                </a:solidFill>
              </a:rPr>
              <a:t> </a:t>
            </a:r>
            <a:endParaRPr lang="en-US" sz="1600" dirty="0">
              <a:solidFill>
                <a:schemeClr val="dk2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 sz="1600" dirty="0">
                <a:solidFill>
                  <a:schemeClr val="dk2"/>
                </a:solidFill>
              </a:rPr>
              <a:t>Momentum</a:t>
            </a:r>
            <a:br>
              <a:rPr lang="en" sz="1600" dirty="0">
                <a:solidFill>
                  <a:schemeClr val="dk2"/>
                </a:solidFill>
              </a:rPr>
            </a:br>
            <a:r>
              <a:rPr lang="en-US" sz="1600" dirty="0">
                <a:solidFill>
                  <a:schemeClr val="dk2"/>
                </a:solidFill>
              </a:rPr>
              <a:t>Which will cause the beam spread out of the phase space</a:t>
            </a:r>
          </a:p>
        </p:txBody>
      </p:sp>
      <p:sp>
        <p:nvSpPr>
          <p:cNvPr id="209" name="Google Shape;209;p32">
            <a:extLst>
              <a:ext uri="{FF2B5EF4-FFF2-40B4-BE49-F238E27FC236}">
                <a16:creationId xmlns:a16="http://schemas.microsoft.com/office/drawing/2014/main" id="{5BBF5841-BD0E-4DA8-7E25-23E19F25B9A2}"/>
              </a:ext>
            </a:extLst>
          </p:cNvPr>
          <p:cNvSpPr/>
          <p:nvPr/>
        </p:nvSpPr>
        <p:spPr>
          <a:xfrm rot="-5400000">
            <a:off x="6383400" y="2397700"/>
            <a:ext cx="5160600" cy="360600"/>
          </a:xfrm>
          <a:prstGeom prst="rect">
            <a:avLst/>
          </a:prstGeom>
          <a:solidFill>
            <a:srgbClr val="F8F8F8">
              <a:alpha val="601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Google Shape;207;p32">
            <a:extLst>
              <a:ext uri="{FF2B5EF4-FFF2-40B4-BE49-F238E27FC236}">
                <a16:creationId xmlns:a16="http://schemas.microsoft.com/office/drawing/2014/main" id="{7E3F6F14-49BC-ACDA-7E55-1A2665DDB2B2}"/>
              </a:ext>
            </a:extLst>
          </p:cNvPr>
          <p:cNvSpPr txBox="1">
            <a:spLocks/>
          </p:cNvSpPr>
          <p:nvPr/>
        </p:nvSpPr>
        <p:spPr>
          <a:xfrm>
            <a:off x="934343" y="3799267"/>
            <a:ext cx="3418716" cy="384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u="sng" dirty="0"/>
              <a:t>How to reduce beam spread?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0E4F15F-1F4E-FE14-3D92-034BFA0935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0023"/>
          <a:stretch>
            <a:fillRect/>
          </a:stretch>
        </p:blipFill>
        <p:spPr>
          <a:xfrm>
            <a:off x="5278439" y="1072625"/>
            <a:ext cx="3504961" cy="35382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7D58C75-9503-5E26-6721-18C1F8B7190C}"/>
              </a:ext>
            </a:extLst>
          </p:cNvPr>
          <p:cNvSpPr txBox="1"/>
          <p:nvPr/>
        </p:nvSpPr>
        <p:spPr>
          <a:xfrm>
            <a:off x="5278439" y="4610877"/>
            <a:ext cx="44664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1100" dirty="0">
                <a:solidFill>
                  <a:schemeClr val="accent2">
                    <a:lumMod val="85000"/>
                  </a:schemeClr>
                </a:solidFill>
              </a:rPr>
              <a:t>https://www.ntg.de/</a:t>
            </a:r>
          </a:p>
        </p:txBody>
      </p:sp>
    </p:spTree>
    <p:extLst>
      <p:ext uri="{BB962C8B-B14F-4D97-AF65-F5344CB8AC3E}">
        <p14:creationId xmlns:p14="http://schemas.microsoft.com/office/powerpoint/2010/main" val="418793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3"/>
          <p:cNvSpPr txBox="1">
            <a:spLocks noGrp="1"/>
          </p:cNvSpPr>
          <p:nvPr>
            <p:ph type="title"/>
          </p:nvPr>
        </p:nvSpPr>
        <p:spPr>
          <a:xfrm>
            <a:off x="497700" y="310110"/>
            <a:ext cx="814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Electron Cooling Principle</a:t>
            </a:r>
            <a:endParaRPr dirty="0"/>
          </a:p>
        </p:txBody>
      </p:sp>
      <p:sp>
        <p:nvSpPr>
          <p:cNvPr id="219" name="Google Shape;219;p33"/>
          <p:cNvSpPr txBox="1">
            <a:spLocks noGrp="1"/>
          </p:cNvSpPr>
          <p:nvPr>
            <p:ph type="subTitle" idx="4"/>
          </p:nvPr>
        </p:nvSpPr>
        <p:spPr>
          <a:xfrm>
            <a:off x="2116928" y="3973133"/>
            <a:ext cx="4910144" cy="9747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Reduce velocity and momentum spread of 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Obtain low emittance beams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Achieve higher precision in collision experiments.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F5C43EE-B58E-8CEA-6F36-0F578FEFE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528" y="1097866"/>
            <a:ext cx="4647609" cy="24907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>
          <a:extLst>
            <a:ext uri="{FF2B5EF4-FFF2-40B4-BE49-F238E27FC236}">
              <a16:creationId xmlns:a16="http://schemas.microsoft.com/office/drawing/2014/main" id="{4CB9F615-09D0-8270-B935-F77746C4F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7987E4-9887-A385-03C8-802D98EBDE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75" y="1321751"/>
            <a:ext cx="4081272" cy="3291840"/>
          </a:xfrm>
          <a:prstGeom prst="rect">
            <a:avLst/>
          </a:prstGeom>
        </p:spPr>
      </p:pic>
      <p:sp>
        <p:nvSpPr>
          <p:cNvPr id="305" name="Google Shape;305;p38">
            <a:extLst>
              <a:ext uri="{FF2B5EF4-FFF2-40B4-BE49-F238E27FC236}">
                <a16:creationId xmlns:a16="http://schemas.microsoft.com/office/drawing/2014/main" id="{77B6F4CA-4500-6053-405E-11B78D971252}"/>
              </a:ext>
            </a:extLst>
          </p:cNvPr>
          <p:cNvSpPr txBox="1"/>
          <p:nvPr/>
        </p:nvSpPr>
        <p:spPr>
          <a:xfrm>
            <a:off x="4638635" y="1549689"/>
            <a:ext cx="18867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rPr>
              <a:t>100 MeV/u</a:t>
            </a:r>
            <a:endParaRPr sz="2400" dirty="0">
              <a:solidFill>
                <a:schemeClr val="dk2"/>
              </a:solidFill>
              <a:latin typeface="Ysabeau Office"/>
              <a:ea typeface="Ysabeau Office"/>
              <a:cs typeface="Ysabeau Office"/>
              <a:sym typeface="Ysabeau Office"/>
            </a:endParaRPr>
          </a:p>
        </p:txBody>
      </p:sp>
      <p:sp>
        <p:nvSpPr>
          <p:cNvPr id="306" name="Google Shape;306;p38">
            <a:extLst>
              <a:ext uri="{FF2B5EF4-FFF2-40B4-BE49-F238E27FC236}">
                <a16:creationId xmlns:a16="http://schemas.microsoft.com/office/drawing/2014/main" id="{AF744FDB-513A-69ED-370D-320FEE801D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97700" y="371950"/>
            <a:ext cx="814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 dirty="0">
                <a:solidFill>
                  <a:schemeClr val="dk2"/>
                </a:solidFill>
              </a:rPr>
              <a:t>GSI Storage Rings</a:t>
            </a:r>
            <a:endParaRPr sz="3500" dirty="0">
              <a:solidFill>
                <a:schemeClr val="dk2"/>
              </a:solidFill>
            </a:endParaRPr>
          </a:p>
        </p:txBody>
      </p:sp>
      <p:sp>
        <p:nvSpPr>
          <p:cNvPr id="307" name="Google Shape;307;p38">
            <a:extLst>
              <a:ext uri="{FF2B5EF4-FFF2-40B4-BE49-F238E27FC236}">
                <a16:creationId xmlns:a16="http://schemas.microsoft.com/office/drawing/2014/main" id="{7DCF0F2D-BD00-5A44-46B5-A9068E1CB577}"/>
              </a:ext>
            </a:extLst>
          </p:cNvPr>
          <p:cNvSpPr txBox="1"/>
          <p:nvPr/>
        </p:nvSpPr>
        <p:spPr>
          <a:xfrm>
            <a:off x="4638635" y="1312439"/>
            <a:ext cx="1886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ESR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309" name="Google Shape;309;p38">
            <a:extLst>
              <a:ext uri="{FF2B5EF4-FFF2-40B4-BE49-F238E27FC236}">
                <a16:creationId xmlns:a16="http://schemas.microsoft.com/office/drawing/2014/main" id="{A05DDB8D-6E1A-76B6-5713-9D2B44E76AC9}"/>
              </a:ext>
            </a:extLst>
          </p:cNvPr>
          <p:cNvSpPr/>
          <p:nvPr/>
        </p:nvSpPr>
        <p:spPr>
          <a:xfrm>
            <a:off x="100" y="4604000"/>
            <a:ext cx="9144000" cy="539400"/>
          </a:xfrm>
          <a:prstGeom prst="rect">
            <a:avLst/>
          </a:prstGeom>
          <a:solidFill>
            <a:srgbClr val="F8F8F8">
              <a:alpha val="4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310" name="Google Shape;310;p38">
            <a:extLst>
              <a:ext uri="{FF2B5EF4-FFF2-40B4-BE49-F238E27FC236}">
                <a16:creationId xmlns:a16="http://schemas.microsoft.com/office/drawing/2014/main" id="{EC977902-4E8C-1BBD-9814-B2FB407281BD}"/>
              </a:ext>
            </a:extLst>
          </p:cNvPr>
          <p:cNvCxnSpPr>
            <a:stCxn id="305" idx="2"/>
            <a:endCxn id="311" idx="0"/>
          </p:cNvCxnSpPr>
          <p:nvPr/>
        </p:nvCxnSpPr>
        <p:spPr>
          <a:xfrm rot="5400000">
            <a:off x="4450393" y="1878357"/>
            <a:ext cx="920861" cy="1342325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12" name="Google Shape;312;p38">
            <a:extLst>
              <a:ext uri="{FF2B5EF4-FFF2-40B4-BE49-F238E27FC236}">
                <a16:creationId xmlns:a16="http://schemas.microsoft.com/office/drawing/2014/main" id="{3C662C00-CB87-CBCF-8F17-918F5E55E951}"/>
              </a:ext>
            </a:extLst>
          </p:cNvPr>
          <p:cNvSpPr txBox="1"/>
          <p:nvPr/>
        </p:nvSpPr>
        <p:spPr>
          <a:xfrm>
            <a:off x="6687808" y="3289538"/>
            <a:ext cx="1886700" cy="53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rPr>
              <a:t>1-10 MeV/u</a:t>
            </a:r>
            <a:endParaRPr sz="2400" dirty="0">
              <a:solidFill>
                <a:schemeClr val="dk2"/>
              </a:solidFill>
              <a:latin typeface="Ysabeau Office"/>
              <a:ea typeface="Ysabeau Office"/>
              <a:cs typeface="Ysabeau Office"/>
              <a:sym typeface="Ysabeau Office"/>
            </a:endParaRPr>
          </a:p>
        </p:txBody>
      </p:sp>
      <p:sp>
        <p:nvSpPr>
          <p:cNvPr id="313" name="Google Shape;313;p38">
            <a:extLst>
              <a:ext uri="{FF2B5EF4-FFF2-40B4-BE49-F238E27FC236}">
                <a16:creationId xmlns:a16="http://schemas.microsoft.com/office/drawing/2014/main" id="{AA7C7345-87C5-5733-310A-12497C330190}"/>
              </a:ext>
            </a:extLst>
          </p:cNvPr>
          <p:cNvSpPr txBox="1"/>
          <p:nvPr/>
        </p:nvSpPr>
        <p:spPr>
          <a:xfrm>
            <a:off x="6687811" y="3052288"/>
            <a:ext cx="1886700" cy="4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CRYRING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cxnSp>
        <p:nvCxnSpPr>
          <p:cNvPr id="318" name="Google Shape;318;p38">
            <a:extLst>
              <a:ext uri="{FF2B5EF4-FFF2-40B4-BE49-F238E27FC236}">
                <a16:creationId xmlns:a16="http://schemas.microsoft.com/office/drawing/2014/main" id="{3198503B-2E4F-9ADF-BB52-4CC3CCDB0560}"/>
              </a:ext>
            </a:extLst>
          </p:cNvPr>
          <p:cNvCxnSpPr>
            <a:cxnSpLocks/>
            <a:stCxn id="312" idx="1"/>
            <a:endCxn id="319" idx="4"/>
          </p:cNvCxnSpPr>
          <p:nvPr/>
        </p:nvCxnSpPr>
        <p:spPr>
          <a:xfrm rot="10800000" flipV="1">
            <a:off x="4404094" y="3559238"/>
            <a:ext cx="2283715" cy="405900"/>
          </a:xfrm>
          <a:prstGeom prst="bentConnector4">
            <a:avLst>
              <a:gd name="adj1" fmla="val 45557"/>
              <a:gd name="adj2" fmla="val 156319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311" name="Google Shape;311;p38">
            <a:extLst>
              <a:ext uri="{FF2B5EF4-FFF2-40B4-BE49-F238E27FC236}">
                <a16:creationId xmlns:a16="http://schemas.microsoft.com/office/drawing/2014/main" id="{AE00D59F-E8D9-AB39-4F51-CA4F04857A0E}"/>
              </a:ext>
            </a:extLst>
          </p:cNvPr>
          <p:cNvSpPr/>
          <p:nvPr/>
        </p:nvSpPr>
        <p:spPr>
          <a:xfrm>
            <a:off x="4036710" y="3009950"/>
            <a:ext cx="405900" cy="405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rPr>
              <a:t>01</a:t>
            </a:r>
            <a:endParaRPr>
              <a:solidFill>
                <a:schemeClr val="dk2"/>
              </a:solidFill>
              <a:latin typeface="Ysabeau Office"/>
              <a:ea typeface="Ysabeau Office"/>
              <a:cs typeface="Ysabeau Office"/>
              <a:sym typeface="Ysabeau Office"/>
            </a:endParaRPr>
          </a:p>
        </p:txBody>
      </p:sp>
      <p:sp>
        <p:nvSpPr>
          <p:cNvPr id="319" name="Google Shape;319;p38">
            <a:extLst>
              <a:ext uri="{FF2B5EF4-FFF2-40B4-BE49-F238E27FC236}">
                <a16:creationId xmlns:a16="http://schemas.microsoft.com/office/drawing/2014/main" id="{883EA936-2D2F-5F53-245D-4093D66ED8FA}"/>
              </a:ext>
            </a:extLst>
          </p:cNvPr>
          <p:cNvSpPr/>
          <p:nvPr/>
        </p:nvSpPr>
        <p:spPr>
          <a:xfrm>
            <a:off x="4201143" y="3559238"/>
            <a:ext cx="405900" cy="4059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rPr>
              <a:t>02</a:t>
            </a:r>
            <a:endParaRPr dirty="0">
              <a:solidFill>
                <a:schemeClr val="dk2"/>
              </a:solidFill>
              <a:latin typeface="Ysabeau Office"/>
              <a:ea typeface="Ysabeau Office"/>
              <a:cs typeface="Ysabeau Office"/>
              <a:sym typeface="Ysabeau Offic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B475053-36AC-8ADC-DDD9-D06C48EE0775}"/>
              </a:ext>
            </a:extLst>
          </p:cNvPr>
          <p:cNvSpPr txBox="1"/>
          <p:nvPr/>
        </p:nvSpPr>
        <p:spPr>
          <a:xfrm>
            <a:off x="172143" y="4626174"/>
            <a:ext cx="446649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en-US" sz="1100" dirty="0">
                <a:solidFill>
                  <a:schemeClr val="accent2">
                    <a:lumMod val="85000"/>
                  </a:schemeClr>
                </a:solidFill>
              </a:rPr>
              <a:t>https://www.gsi.de/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AAFC546-8C26-7867-BEF2-67034BB4E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245" y="3828938"/>
            <a:ext cx="1674263" cy="12556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7BCFBC1-7267-6DE7-7E5D-31AE34AA3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2861" y="1088038"/>
            <a:ext cx="1768581" cy="132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6420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>
            <a:spLocks noGrp="1"/>
          </p:cNvSpPr>
          <p:nvPr>
            <p:ph type="title"/>
          </p:nvPr>
        </p:nvSpPr>
        <p:spPr>
          <a:xfrm>
            <a:off x="483533" y="77671"/>
            <a:ext cx="814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JSPEC</a:t>
            </a:r>
            <a:endParaRPr dirty="0"/>
          </a:p>
        </p:txBody>
      </p:sp>
      <p:sp>
        <p:nvSpPr>
          <p:cNvPr id="129" name="Google Shape;129;p28">
            <a:hlinkClick r:id="rId3" action="ppaction://hlinksldjump"/>
          </p:cNvPr>
          <p:cNvSpPr/>
          <p:nvPr/>
        </p:nvSpPr>
        <p:spPr>
          <a:xfrm>
            <a:off x="5576333" y="1865682"/>
            <a:ext cx="1371900" cy="40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u="sng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Electron Cooling</a:t>
            </a:r>
            <a:endParaRPr sz="1100" b="1" u="sng"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130" name="Google Shape;130;p28"/>
          <p:cNvSpPr txBox="1"/>
          <p:nvPr/>
        </p:nvSpPr>
        <p:spPr>
          <a:xfrm>
            <a:off x="3368532" y="611440"/>
            <a:ext cx="240693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200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Particle tacking code developed at Jefferson Lab</a:t>
            </a:r>
            <a:endParaRPr sz="1200"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133" name="Google Shape;133;p28">
            <a:hlinkClick r:id="rId3" action="ppaction://hlinksldjump"/>
          </p:cNvPr>
          <p:cNvSpPr/>
          <p:nvPr/>
        </p:nvSpPr>
        <p:spPr>
          <a:xfrm>
            <a:off x="7169881" y="1865682"/>
            <a:ext cx="1371900" cy="40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u="sng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Intrabeam scatterimg</a:t>
            </a:r>
            <a:endParaRPr sz="1100" b="1" u="sng"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134" name="Google Shape;134;p28"/>
          <p:cNvSpPr txBox="1"/>
          <p:nvPr/>
        </p:nvSpPr>
        <p:spPr>
          <a:xfrm>
            <a:off x="5916590" y="2477873"/>
            <a:ext cx="2421074" cy="4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1000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A</a:t>
            </a:r>
            <a:r>
              <a:rPr lang="en" sz="1000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nd see how beam change over time</a:t>
            </a:r>
            <a:endParaRPr sz="1000"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140" name="Google Shape;140;p28"/>
          <p:cNvSpPr txBox="1"/>
          <p:nvPr/>
        </p:nvSpPr>
        <p:spPr>
          <a:xfrm>
            <a:off x="483533" y="3515514"/>
            <a:ext cx="4261044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Complete model describes the cooling force :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cxnSp>
        <p:nvCxnSpPr>
          <p:cNvPr id="142" name="Google Shape;142;p28"/>
          <p:cNvCxnSpPr/>
          <p:nvPr/>
        </p:nvCxnSpPr>
        <p:spPr>
          <a:xfrm>
            <a:off x="675300" y="3268094"/>
            <a:ext cx="7793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" name="Google Shape;128;p28">
            <a:extLst>
              <a:ext uri="{FF2B5EF4-FFF2-40B4-BE49-F238E27FC236}">
                <a16:creationId xmlns:a16="http://schemas.microsoft.com/office/drawing/2014/main" id="{CA4A8E68-04F1-58D4-F0D8-211B1DB1F0D7}"/>
              </a:ext>
            </a:extLst>
          </p:cNvPr>
          <p:cNvSpPr txBox="1">
            <a:spLocks/>
          </p:cNvSpPr>
          <p:nvPr/>
        </p:nvSpPr>
        <p:spPr>
          <a:xfrm>
            <a:off x="4389546" y="1335171"/>
            <a:ext cx="3299496" cy="53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sabeau Office"/>
              <a:buNone/>
              <a:defRPr sz="30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DM Sans"/>
              <a:buNone/>
              <a:defRPr sz="35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-US" sz="1600" dirty="0"/>
              <a:t>Calculates two effects :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AD3C2F-0203-8275-DC53-BBD1B8781D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733"/>
          <a:stretch>
            <a:fillRect/>
          </a:stretch>
        </p:blipFill>
        <p:spPr>
          <a:xfrm>
            <a:off x="201305" y="974977"/>
            <a:ext cx="2235860" cy="21433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F91464-EF2C-E580-0FEB-6C5D9C8C6323}"/>
              </a:ext>
            </a:extLst>
          </p:cNvPr>
          <p:cNvSpPr txBox="1"/>
          <p:nvPr/>
        </p:nvSpPr>
        <p:spPr>
          <a:xfrm rot="19525321">
            <a:off x="1597656" y="1602164"/>
            <a:ext cx="447869" cy="51029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7" name="Google Shape;3748;p54">
            <a:extLst>
              <a:ext uri="{FF2B5EF4-FFF2-40B4-BE49-F238E27FC236}">
                <a16:creationId xmlns:a16="http://schemas.microsoft.com/office/drawing/2014/main" id="{5B90CB41-97B9-DF05-8E9D-70E271EA77A1}"/>
              </a:ext>
            </a:extLst>
          </p:cNvPr>
          <p:cNvGrpSpPr/>
          <p:nvPr/>
        </p:nvGrpSpPr>
        <p:grpSpPr>
          <a:xfrm rot="19702575">
            <a:off x="1683595" y="1529418"/>
            <a:ext cx="275990" cy="276032"/>
            <a:chOff x="5336961" y="5410610"/>
            <a:chExt cx="275990" cy="276032"/>
          </a:xfrm>
        </p:grpSpPr>
        <p:sp>
          <p:nvSpPr>
            <p:cNvPr id="8" name="Google Shape;3749;p54">
              <a:extLst>
                <a:ext uri="{FF2B5EF4-FFF2-40B4-BE49-F238E27FC236}">
                  <a16:creationId xmlns:a16="http://schemas.microsoft.com/office/drawing/2014/main" id="{3D9635A9-BBF5-7D34-DB2C-AF46E98F0070}"/>
                </a:ext>
              </a:extLst>
            </p:cNvPr>
            <p:cNvSpPr/>
            <p:nvPr/>
          </p:nvSpPr>
          <p:spPr>
            <a:xfrm>
              <a:off x="5336961" y="5410610"/>
              <a:ext cx="275990" cy="276032"/>
            </a:xfrm>
            <a:custGeom>
              <a:avLst/>
              <a:gdLst/>
              <a:ahLst/>
              <a:cxnLst/>
              <a:rect l="l" t="t" r="r" b="b"/>
              <a:pathLst>
                <a:path w="415022" h="415086" extrusionOk="0">
                  <a:moveTo>
                    <a:pt x="368620" y="46446"/>
                  </a:moveTo>
                  <a:cubicBezTo>
                    <a:pt x="306692" y="-15482"/>
                    <a:pt x="205904" y="-15482"/>
                    <a:pt x="143976" y="46446"/>
                  </a:cubicBezTo>
                  <a:cubicBezTo>
                    <a:pt x="89837" y="100627"/>
                    <a:pt x="83037" y="184460"/>
                    <a:pt x="123577" y="246087"/>
                  </a:cubicBezTo>
                  <a:lnTo>
                    <a:pt x="19603" y="325530"/>
                  </a:lnTo>
                  <a:cubicBezTo>
                    <a:pt x="8156" y="334266"/>
                    <a:pt x="1055" y="347521"/>
                    <a:pt x="108" y="361895"/>
                  </a:cubicBezTo>
                  <a:cubicBezTo>
                    <a:pt x="-838" y="376226"/>
                    <a:pt x="4455" y="390298"/>
                    <a:pt x="14611" y="400455"/>
                  </a:cubicBezTo>
                  <a:cubicBezTo>
                    <a:pt x="23993" y="409836"/>
                    <a:pt x="36688" y="415087"/>
                    <a:pt x="49900" y="415087"/>
                  </a:cubicBezTo>
                  <a:cubicBezTo>
                    <a:pt x="51019" y="415087"/>
                    <a:pt x="52095" y="415087"/>
                    <a:pt x="53214" y="414958"/>
                  </a:cubicBezTo>
                  <a:cubicBezTo>
                    <a:pt x="67588" y="414011"/>
                    <a:pt x="80800" y="406910"/>
                    <a:pt x="89579" y="395463"/>
                  </a:cubicBezTo>
                  <a:lnTo>
                    <a:pt x="98789" y="383413"/>
                  </a:lnTo>
                  <a:cubicBezTo>
                    <a:pt x="100811" y="380744"/>
                    <a:pt x="100338" y="376914"/>
                    <a:pt x="97627" y="374892"/>
                  </a:cubicBezTo>
                  <a:cubicBezTo>
                    <a:pt x="94958" y="372869"/>
                    <a:pt x="91128" y="373385"/>
                    <a:pt x="89106" y="376011"/>
                  </a:cubicBezTo>
                  <a:lnTo>
                    <a:pt x="79896" y="388060"/>
                  </a:lnTo>
                  <a:cubicBezTo>
                    <a:pt x="73268" y="396710"/>
                    <a:pt x="63284" y="402090"/>
                    <a:pt x="52396" y="402822"/>
                  </a:cubicBezTo>
                  <a:cubicBezTo>
                    <a:pt x="41551" y="403553"/>
                    <a:pt x="30922" y="399551"/>
                    <a:pt x="23218" y="391848"/>
                  </a:cubicBezTo>
                  <a:cubicBezTo>
                    <a:pt x="15515" y="384144"/>
                    <a:pt x="11513" y="373514"/>
                    <a:pt x="12245" y="362670"/>
                  </a:cubicBezTo>
                  <a:cubicBezTo>
                    <a:pt x="12976" y="351825"/>
                    <a:pt x="18355" y="341797"/>
                    <a:pt x="27005" y="335170"/>
                  </a:cubicBezTo>
                  <a:lnTo>
                    <a:pt x="73785" y="299451"/>
                  </a:lnTo>
                  <a:lnTo>
                    <a:pt x="115615" y="341281"/>
                  </a:lnTo>
                  <a:lnTo>
                    <a:pt x="106234" y="353546"/>
                  </a:lnTo>
                  <a:cubicBezTo>
                    <a:pt x="104211" y="356214"/>
                    <a:pt x="104684" y="360044"/>
                    <a:pt x="107353" y="362067"/>
                  </a:cubicBezTo>
                  <a:cubicBezTo>
                    <a:pt x="108472" y="362928"/>
                    <a:pt x="109762" y="363315"/>
                    <a:pt x="111054" y="363315"/>
                  </a:cubicBezTo>
                  <a:cubicBezTo>
                    <a:pt x="112904" y="363315"/>
                    <a:pt x="114711" y="362497"/>
                    <a:pt x="115873" y="360905"/>
                  </a:cubicBezTo>
                  <a:lnTo>
                    <a:pt x="168936" y="291446"/>
                  </a:lnTo>
                  <a:cubicBezTo>
                    <a:pt x="195317" y="308832"/>
                    <a:pt x="225786" y="317526"/>
                    <a:pt x="256255" y="317526"/>
                  </a:cubicBezTo>
                  <a:cubicBezTo>
                    <a:pt x="296923" y="317526"/>
                    <a:pt x="337635" y="302033"/>
                    <a:pt x="368577" y="271090"/>
                  </a:cubicBezTo>
                  <a:cubicBezTo>
                    <a:pt x="430505" y="209163"/>
                    <a:pt x="430505" y="108374"/>
                    <a:pt x="368577" y="46446"/>
                  </a:cubicBezTo>
                  <a:lnTo>
                    <a:pt x="368577" y="46446"/>
                  </a:lnTo>
                  <a:close/>
                  <a:moveTo>
                    <a:pt x="83511" y="292006"/>
                  </a:moveTo>
                  <a:lnTo>
                    <a:pt x="95862" y="282581"/>
                  </a:lnTo>
                  <a:lnTo>
                    <a:pt x="132485" y="319204"/>
                  </a:lnTo>
                  <a:lnTo>
                    <a:pt x="123061" y="331555"/>
                  </a:lnTo>
                  <a:lnTo>
                    <a:pt x="83511" y="292006"/>
                  </a:lnTo>
                  <a:close/>
                  <a:moveTo>
                    <a:pt x="139930" y="309478"/>
                  </a:moveTo>
                  <a:lnTo>
                    <a:pt x="105588" y="275136"/>
                  </a:lnTo>
                  <a:lnTo>
                    <a:pt x="130634" y="255985"/>
                  </a:lnTo>
                  <a:cubicBezTo>
                    <a:pt x="134680" y="261235"/>
                    <a:pt x="139156" y="266270"/>
                    <a:pt x="143933" y="271090"/>
                  </a:cubicBezTo>
                  <a:cubicBezTo>
                    <a:pt x="148709" y="275910"/>
                    <a:pt x="153787" y="280343"/>
                    <a:pt x="159038" y="284388"/>
                  </a:cubicBezTo>
                  <a:lnTo>
                    <a:pt x="139887" y="309435"/>
                  </a:lnTo>
                  <a:close/>
                  <a:moveTo>
                    <a:pt x="360013" y="262526"/>
                  </a:moveTo>
                  <a:cubicBezTo>
                    <a:pt x="331394" y="291145"/>
                    <a:pt x="293868" y="305433"/>
                    <a:pt x="256298" y="305433"/>
                  </a:cubicBezTo>
                  <a:cubicBezTo>
                    <a:pt x="218728" y="305433"/>
                    <a:pt x="181158" y="291145"/>
                    <a:pt x="152583" y="262526"/>
                  </a:cubicBezTo>
                  <a:cubicBezTo>
                    <a:pt x="95389" y="205332"/>
                    <a:pt x="95389" y="112247"/>
                    <a:pt x="152583" y="55053"/>
                  </a:cubicBezTo>
                  <a:cubicBezTo>
                    <a:pt x="181201" y="26434"/>
                    <a:pt x="218728" y="12147"/>
                    <a:pt x="256298" y="12147"/>
                  </a:cubicBezTo>
                  <a:cubicBezTo>
                    <a:pt x="293868" y="12147"/>
                    <a:pt x="331437" y="26434"/>
                    <a:pt x="360013" y="55053"/>
                  </a:cubicBezTo>
                  <a:cubicBezTo>
                    <a:pt x="417207" y="112247"/>
                    <a:pt x="417207" y="205332"/>
                    <a:pt x="360013" y="2625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3750;p54">
              <a:extLst>
                <a:ext uri="{FF2B5EF4-FFF2-40B4-BE49-F238E27FC236}">
                  <a16:creationId xmlns:a16="http://schemas.microsoft.com/office/drawing/2014/main" id="{8B1F9A0D-6989-FE38-47DF-510CE7BA28D9}"/>
                </a:ext>
              </a:extLst>
            </p:cNvPr>
            <p:cNvSpPr/>
            <p:nvPr/>
          </p:nvSpPr>
          <p:spPr>
            <a:xfrm>
              <a:off x="5426130" y="5435456"/>
              <a:ext cx="162610" cy="162042"/>
            </a:xfrm>
            <a:custGeom>
              <a:avLst/>
              <a:gdLst/>
              <a:ahLst/>
              <a:cxnLst/>
              <a:rect l="l" t="t" r="r" b="b"/>
              <a:pathLst>
                <a:path w="244527" h="243672" extrusionOk="0">
                  <a:moveTo>
                    <a:pt x="208635" y="34951"/>
                  </a:moveTo>
                  <a:cubicBezTo>
                    <a:pt x="189140" y="15456"/>
                    <a:pt x="164395" y="3407"/>
                    <a:pt x="137110" y="50"/>
                  </a:cubicBezTo>
                  <a:cubicBezTo>
                    <a:pt x="133797" y="-338"/>
                    <a:pt x="130741" y="2029"/>
                    <a:pt x="130354" y="5343"/>
                  </a:cubicBezTo>
                  <a:cubicBezTo>
                    <a:pt x="129966" y="8657"/>
                    <a:pt x="132334" y="11712"/>
                    <a:pt x="135647" y="12100"/>
                  </a:cubicBezTo>
                  <a:cubicBezTo>
                    <a:pt x="160220" y="15112"/>
                    <a:pt x="182513" y="25957"/>
                    <a:pt x="200071" y="43515"/>
                  </a:cubicBezTo>
                  <a:cubicBezTo>
                    <a:pt x="220858" y="64302"/>
                    <a:pt x="232305" y="91973"/>
                    <a:pt x="232305" y="121366"/>
                  </a:cubicBezTo>
                  <a:cubicBezTo>
                    <a:pt x="232305" y="150760"/>
                    <a:pt x="220858" y="178431"/>
                    <a:pt x="200071" y="199217"/>
                  </a:cubicBezTo>
                  <a:cubicBezTo>
                    <a:pt x="179285" y="220003"/>
                    <a:pt x="151613" y="231451"/>
                    <a:pt x="122220" y="231451"/>
                  </a:cubicBezTo>
                  <a:cubicBezTo>
                    <a:pt x="92827" y="231451"/>
                    <a:pt x="65156" y="220003"/>
                    <a:pt x="44370" y="199217"/>
                  </a:cubicBezTo>
                  <a:cubicBezTo>
                    <a:pt x="23583" y="178431"/>
                    <a:pt x="12136" y="150760"/>
                    <a:pt x="12136" y="121366"/>
                  </a:cubicBezTo>
                  <a:cubicBezTo>
                    <a:pt x="12136" y="91973"/>
                    <a:pt x="23583" y="64302"/>
                    <a:pt x="44370" y="43515"/>
                  </a:cubicBezTo>
                  <a:cubicBezTo>
                    <a:pt x="61928" y="25957"/>
                    <a:pt x="84220" y="15112"/>
                    <a:pt x="108793" y="12100"/>
                  </a:cubicBezTo>
                  <a:cubicBezTo>
                    <a:pt x="112107" y="11712"/>
                    <a:pt x="114517" y="8657"/>
                    <a:pt x="114087" y="5343"/>
                  </a:cubicBezTo>
                  <a:cubicBezTo>
                    <a:pt x="113656" y="2029"/>
                    <a:pt x="110644" y="-381"/>
                    <a:pt x="107330" y="50"/>
                  </a:cubicBezTo>
                  <a:cubicBezTo>
                    <a:pt x="80046" y="3407"/>
                    <a:pt x="55300" y="15456"/>
                    <a:pt x="35806" y="34951"/>
                  </a:cubicBezTo>
                  <a:cubicBezTo>
                    <a:pt x="12695" y="58061"/>
                    <a:pt x="0" y="88746"/>
                    <a:pt x="0" y="121409"/>
                  </a:cubicBezTo>
                  <a:cubicBezTo>
                    <a:pt x="0" y="154073"/>
                    <a:pt x="12695" y="184757"/>
                    <a:pt x="35806" y="207867"/>
                  </a:cubicBezTo>
                  <a:cubicBezTo>
                    <a:pt x="58916" y="230977"/>
                    <a:pt x="89600" y="243673"/>
                    <a:pt x="122264" y="243673"/>
                  </a:cubicBezTo>
                  <a:cubicBezTo>
                    <a:pt x="154927" y="243673"/>
                    <a:pt x="185611" y="230977"/>
                    <a:pt x="208721" y="207867"/>
                  </a:cubicBezTo>
                  <a:cubicBezTo>
                    <a:pt x="231831" y="184757"/>
                    <a:pt x="244527" y="154073"/>
                    <a:pt x="244527" y="121409"/>
                  </a:cubicBezTo>
                  <a:cubicBezTo>
                    <a:pt x="244527" y="88746"/>
                    <a:pt x="231831" y="58061"/>
                    <a:pt x="208721" y="34951"/>
                  </a:cubicBezTo>
                  <a:lnTo>
                    <a:pt x="208721" y="3495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3751;p54">
              <a:extLst>
                <a:ext uri="{FF2B5EF4-FFF2-40B4-BE49-F238E27FC236}">
                  <a16:creationId xmlns:a16="http://schemas.microsoft.com/office/drawing/2014/main" id="{673BC6EC-5EBA-2C07-0EB5-0F5FB068674D}"/>
                </a:ext>
              </a:extLst>
            </p:cNvPr>
            <p:cNvSpPr/>
            <p:nvPr/>
          </p:nvSpPr>
          <p:spPr>
            <a:xfrm>
              <a:off x="5468460" y="5455667"/>
              <a:ext cx="77888" cy="92523"/>
            </a:xfrm>
            <a:custGeom>
              <a:avLst/>
              <a:gdLst/>
              <a:ahLst/>
              <a:cxnLst/>
              <a:rect l="l" t="t" r="r" b="b"/>
              <a:pathLst>
                <a:path w="117125" h="139132" extrusionOk="0">
                  <a:moveTo>
                    <a:pt x="559" y="50437"/>
                  </a:moveTo>
                  <a:cubicBezTo>
                    <a:pt x="172" y="53105"/>
                    <a:pt x="0" y="55859"/>
                    <a:pt x="0" y="58570"/>
                  </a:cubicBezTo>
                  <a:cubicBezTo>
                    <a:pt x="0" y="69889"/>
                    <a:pt x="9210" y="79055"/>
                    <a:pt x="20485" y="79055"/>
                  </a:cubicBezTo>
                  <a:cubicBezTo>
                    <a:pt x="31760" y="79055"/>
                    <a:pt x="40970" y="69846"/>
                    <a:pt x="40970" y="58570"/>
                  </a:cubicBezTo>
                  <a:cubicBezTo>
                    <a:pt x="40970" y="57753"/>
                    <a:pt x="41013" y="56892"/>
                    <a:pt x="41142" y="56074"/>
                  </a:cubicBezTo>
                  <a:cubicBezTo>
                    <a:pt x="42390" y="47037"/>
                    <a:pt x="50567" y="40409"/>
                    <a:pt x="59776" y="41012"/>
                  </a:cubicBezTo>
                  <a:cubicBezTo>
                    <a:pt x="68426" y="41571"/>
                    <a:pt x="75441" y="48543"/>
                    <a:pt x="76086" y="57193"/>
                  </a:cubicBezTo>
                  <a:cubicBezTo>
                    <a:pt x="76646" y="65112"/>
                    <a:pt x="71869" y="72514"/>
                    <a:pt x="64424" y="75139"/>
                  </a:cubicBezTo>
                  <a:cubicBezTo>
                    <a:pt x="48673" y="80690"/>
                    <a:pt x="38086" y="95753"/>
                    <a:pt x="38086" y="112537"/>
                  </a:cubicBezTo>
                  <a:lnTo>
                    <a:pt x="38086" y="118648"/>
                  </a:lnTo>
                  <a:cubicBezTo>
                    <a:pt x="38086" y="129966"/>
                    <a:pt x="47296" y="139132"/>
                    <a:pt x="58571" y="139132"/>
                  </a:cubicBezTo>
                  <a:cubicBezTo>
                    <a:pt x="69846" y="139132"/>
                    <a:pt x="79056" y="129923"/>
                    <a:pt x="79056" y="118648"/>
                  </a:cubicBezTo>
                  <a:lnTo>
                    <a:pt x="79056" y="113440"/>
                  </a:lnTo>
                  <a:cubicBezTo>
                    <a:pt x="103328" y="104360"/>
                    <a:pt x="118864" y="80174"/>
                    <a:pt x="116970" y="54224"/>
                  </a:cubicBezTo>
                  <a:cubicBezTo>
                    <a:pt x="114861" y="25261"/>
                    <a:pt x="91407" y="2022"/>
                    <a:pt x="62444" y="128"/>
                  </a:cubicBezTo>
                  <a:cubicBezTo>
                    <a:pt x="31932" y="-1894"/>
                    <a:pt x="4734" y="20226"/>
                    <a:pt x="516" y="50437"/>
                  </a:cubicBezTo>
                  <a:lnTo>
                    <a:pt x="516" y="50437"/>
                  </a:lnTo>
                  <a:close/>
                  <a:moveTo>
                    <a:pt x="61669" y="12264"/>
                  </a:moveTo>
                  <a:cubicBezTo>
                    <a:pt x="84607" y="13770"/>
                    <a:pt x="103156" y="32190"/>
                    <a:pt x="104834" y="55127"/>
                  </a:cubicBezTo>
                  <a:cubicBezTo>
                    <a:pt x="106340" y="75957"/>
                    <a:pt x="93688" y="95409"/>
                    <a:pt x="74021" y="102337"/>
                  </a:cubicBezTo>
                  <a:cubicBezTo>
                    <a:pt x="69760" y="103843"/>
                    <a:pt x="66877" y="107932"/>
                    <a:pt x="66877" y="112580"/>
                  </a:cubicBezTo>
                  <a:lnTo>
                    <a:pt x="66877" y="118691"/>
                  </a:lnTo>
                  <a:cubicBezTo>
                    <a:pt x="66877" y="123295"/>
                    <a:pt x="63132" y="127040"/>
                    <a:pt x="58528" y="127040"/>
                  </a:cubicBezTo>
                  <a:cubicBezTo>
                    <a:pt x="53923" y="127040"/>
                    <a:pt x="50179" y="123295"/>
                    <a:pt x="50179" y="118691"/>
                  </a:cubicBezTo>
                  <a:lnTo>
                    <a:pt x="50179" y="112580"/>
                  </a:lnTo>
                  <a:cubicBezTo>
                    <a:pt x="50179" y="100917"/>
                    <a:pt x="57495" y="90503"/>
                    <a:pt x="68426" y="86629"/>
                  </a:cubicBezTo>
                  <a:cubicBezTo>
                    <a:pt x="81035" y="82154"/>
                    <a:pt x="89169" y="69716"/>
                    <a:pt x="88179" y="56332"/>
                  </a:cubicBezTo>
                  <a:cubicBezTo>
                    <a:pt x="87103" y="41657"/>
                    <a:pt x="75226" y="29866"/>
                    <a:pt x="60550" y="28919"/>
                  </a:cubicBezTo>
                  <a:cubicBezTo>
                    <a:pt x="59905" y="28876"/>
                    <a:pt x="59217" y="28833"/>
                    <a:pt x="58571" y="28833"/>
                  </a:cubicBezTo>
                  <a:cubicBezTo>
                    <a:pt x="43853" y="28833"/>
                    <a:pt x="31114" y="39721"/>
                    <a:pt x="29049" y="54396"/>
                  </a:cubicBezTo>
                  <a:cubicBezTo>
                    <a:pt x="28877" y="55773"/>
                    <a:pt x="28747" y="57150"/>
                    <a:pt x="28747" y="58570"/>
                  </a:cubicBezTo>
                  <a:cubicBezTo>
                    <a:pt x="28747" y="63175"/>
                    <a:pt x="25003" y="66919"/>
                    <a:pt x="20399" y="66919"/>
                  </a:cubicBezTo>
                  <a:cubicBezTo>
                    <a:pt x="15794" y="66919"/>
                    <a:pt x="12050" y="63175"/>
                    <a:pt x="12050" y="58570"/>
                  </a:cubicBezTo>
                  <a:cubicBezTo>
                    <a:pt x="12050" y="56419"/>
                    <a:pt x="12222" y="54224"/>
                    <a:pt x="12480" y="52115"/>
                  </a:cubicBezTo>
                  <a:cubicBezTo>
                    <a:pt x="15837" y="28187"/>
                    <a:pt x="37354" y="10672"/>
                    <a:pt x="61540" y="1226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3752;p54">
              <a:extLst>
                <a:ext uri="{FF2B5EF4-FFF2-40B4-BE49-F238E27FC236}">
                  <a16:creationId xmlns:a16="http://schemas.microsoft.com/office/drawing/2014/main" id="{01499B9B-0F92-BD6A-1CE0-FBA4566AE0F9}"/>
                </a:ext>
              </a:extLst>
            </p:cNvPr>
            <p:cNvSpPr/>
            <p:nvPr/>
          </p:nvSpPr>
          <p:spPr>
            <a:xfrm>
              <a:off x="5493789" y="5549401"/>
              <a:ext cx="27244" cy="27330"/>
            </a:xfrm>
            <a:custGeom>
              <a:avLst/>
              <a:gdLst/>
              <a:ahLst/>
              <a:cxnLst/>
              <a:rect l="l" t="t" r="r" b="b"/>
              <a:pathLst>
                <a:path w="40969" h="41098" extrusionOk="0">
                  <a:moveTo>
                    <a:pt x="20485" y="0"/>
                  </a:moveTo>
                  <a:cubicBezTo>
                    <a:pt x="9167" y="0"/>
                    <a:pt x="0" y="9210"/>
                    <a:pt x="0" y="20485"/>
                  </a:cubicBezTo>
                  <a:lnTo>
                    <a:pt x="0" y="20614"/>
                  </a:lnTo>
                  <a:cubicBezTo>
                    <a:pt x="0" y="31932"/>
                    <a:pt x="9210" y="41099"/>
                    <a:pt x="20485" y="41099"/>
                  </a:cubicBezTo>
                  <a:cubicBezTo>
                    <a:pt x="31760" y="41099"/>
                    <a:pt x="40970" y="31889"/>
                    <a:pt x="40970" y="20614"/>
                  </a:cubicBezTo>
                  <a:lnTo>
                    <a:pt x="40970" y="20485"/>
                  </a:lnTo>
                  <a:cubicBezTo>
                    <a:pt x="40970" y="9167"/>
                    <a:pt x="31760" y="0"/>
                    <a:pt x="20485" y="0"/>
                  </a:cubicBezTo>
                  <a:close/>
                  <a:moveTo>
                    <a:pt x="28833" y="20614"/>
                  </a:moveTo>
                  <a:cubicBezTo>
                    <a:pt x="28833" y="25219"/>
                    <a:pt x="25089" y="28963"/>
                    <a:pt x="20485" y="28963"/>
                  </a:cubicBezTo>
                  <a:cubicBezTo>
                    <a:pt x="15880" y="28963"/>
                    <a:pt x="12136" y="25219"/>
                    <a:pt x="12136" y="20614"/>
                  </a:cubicBezTo>
                  <a:lnTo>
                    <a:pt x="12136" y="20485"/>
                  </a:lnTo>
                  <a:cubicBezTo>
                    <a:pt x="12136" y="15880"/>
                    <a:pt x="15880" y="12136"/>
                    <a:pt x="20485" y="12136"/>
                  </a:cubicBezTo>
                  <a:cubicBezTo>
                    <a:pt x="25089" y="12136"/>
                    <a:pt x="28833" y="15880"/>
                    <a:pt x="28833" y="20485"/>
                  </a:cubicBezTo>
                  <a:lnTo>
                    <a:pt x="28833" y="20614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2547116-E057-44CC-67AF-55CC5A67CB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741" r="4269"/>
          <a:stretch>
            <a:fillRect/>
          </a:stretch>
        </p:blipFill>
        <p:spPr>
          <a:xfrm>
            <a:off x="2501771" y="1481803"/>
            <a:ext cx="2406936" cy="153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CB275D-2F5B-ECED-2823-03E416924C05}"/>
                  </a:ext>
                </a:extLst>
              </p:cNvPr>
              <p:cNvSpPr txBox="1"/>
              <p:nvPr/>
            </p:nvSpPr>
            <p:spPr>
              <a:xfrm>
                <a:off x="1838032" y="4075079"/>
                <a:ext cx="4762273" cy="53085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∭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5CB275D-2F5B-ECED-2823-03E416924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8032" y="4075079"/>
                <a:ext cx="4762273" cy="53085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Google Shape;207;p32">
            <a:extLst>
              <a:ext uri="{FF2B5EF4-FFF2-40B4-BE49-F238E27FC236}">
                <a16:creationId xmlns:a16="http://schemas.microsoft.com/office/drawing/2014/main" id="{DD805876-360F-BCA8-8FA3-6E2A782C8A3F}"/>
              </a:ext>
            </a:extLst>
          </p:cNvPr>
          <p:cNvSpPr txBox="1">
            <a:spLocks/>
          </p:cNvSpPr>
          <p:nvPr/>
        </p:nvSpPr>
        <p:spPr>
          <a:xfrm>
            <a:off x="3187521" y="4595534"/>
            <a:ext cx="2118693" cy="35562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39700">
              <a:spcBef>
                <a:spcPts val="1000"/>
              </a:spcBef>
              <a:buClr>
                <a:schemeClr val="dk2"/>
              </a:buClr>
              <a:buSzPts val="1400"/>
            </a:pPr>
            <a:endParaRPr lang="en-US" sz="1200" dirty="0">
              <a:solidFill>
                <a:schemeClr val="dk2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A62ECC-B4A4-4631-16CD-69ABD0AAA969}"/>
              </a:ext>
            </a:extLst>
          </p:cNvPr>
          <p:cNvSpPr txBox="1"/>
          <p:nvPr/>
        </p:nvSpPr>
        <p:spPr>
          <a:xfrm rot="16200000">
            <a:off x="-1195423" y="1804145"/>
            <a:ext cx="264036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chemeClr val="dk1"/>
              </a:buClr>
              <a:buSzPts val="1100"/>
            </a:pPr>
            <a:r>
              <a:rPr lang="da-DK" sz="700" dirty="0">
                <a:solidFill>
                  <a:schemeClr val="accent2">
                    <a:lumMod val="85000"/>
                  </a:schemeClr>
                </a:solidFill>
              </a:rPr>
              <a:t>Mane et al., Rep. Prog. Phys. 68 (2005)</a:t>
            </a:r>
            <a:endParaRPr lang="en-US" sz="700" dirty="0">
              <a:solidFill>
                <a:schemeClr val="accent2">
                  <a:lumMod val="8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80065105-6B2C-7E13-2A30-378B29ED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>
            <a:extLst>
              <a:ext uri="{FF2B5EF4-FFF2-40B4-BE49-F238E27FC236}">
                <a16:creationId xmlns:a16="http://schemas.microsoft.com/office/drawing/2014/main" id="{D07E6D26-459A-A298-8277-B27A5CCA4AF3}"/>
              </a:ext>
            </a:extLst>
          </p:cNvPr>
          <p:cNvSpPr txBox="1"/>
          <p:nvPr/>
        </p:nvSpPr>
        <p:spPr>
          <a:xfrm>
            <a:off x="281928" y="271638"/>
            <a:ext cx="4261044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Complete model describes the cooling force :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44" name="Google Shape;140;p28">
            <a:extLst>
              <a:ext uri="{FF2B5EF4-FFF2-40B4-BE49-F238E27FC236}">
                <a16:creationId xmlns:a16="http://schemas.microsoft.com/office/drawing/2014/main" id="{B85165D7-7A1D-1CF4-9DEE-0FF88F461A3F}"/>
              </a:ext>
            </a:extLst>
          </p:cNvPr>
          <p:cNvSpPr txBox="1"/>
          <p:nvPr/>
        </p:nvSpPr>
        <p:spPr>
          <a:xfrm>
            <a:off x="182408" y="2015039"/>
            <a:ext cx="1582251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Cooling Force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E749325-52E1-9D44-F79E-63939D6063A9}"/>
              </a:ext>
            </a:extLst>
          </p:cNvPr>
          <p:cNvGrpSpPr/>
          <p:nvPr/>
        </p:nvGrpSpPr>
        <p:grpSpPr>
          <a:xfrm>
            <a:off x="1538514" y="1074257"/>
            <a:ext cx="6236561" cy="3175603"/>
            <a:chOff x="1357085" y="149496"/>
            <a:chExt cx="6236561" cy="317560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7793836-6BC1-428F-8855-07F1248F67A9}"/>
                    </a:ext>
                  </a:extLst>
                </p:cNvPr>
                <p:cNvSpPr txBox="1"/>
                <p:nvPr/>
              </p:nvSpPr>
              <p:spPr>
                <a:xfrm>
                  <a:off x="1550353" y="896450"/>
                  <a:ext cx="6043293" cy="6826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𝑐𝑜𝑜𝑙</m:t>
                            </m:r>
                          </m:sub>
                        </m:sSub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=−4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𝑍</m:t>
                                    </m:r>
                                    <m:sSup>
                                      <m:sSup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𝜋</m:t>
                                    </m:r>
                                    <m:sSub>
                                      <m:sSubPr>
                                        <m:ctrlP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  <m:sub>
                                        <m:r>
                                          <a:rPr lang="en-US" sz="1800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𝑒</m:t>
                                </m:r>
                              </m:sub>
                            </m:sSub>
                          </m:den>
                        </m:f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∭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f>
                          <m:f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𝑢</m:t>
                                </m:r>
                                <m:r>
                                  <a:rPr lang="en-US" sz="1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|</m:t>
                                </m:r>
                              </m:e>
                              <m:sup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𝑑𝑢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𝑑𝑢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𝑑𝑢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E7793836-6BC1-428F-8855-07F1248F67A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0353" y="896450"/>
                  <a:ext cx="6043293" cy="682687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0A72D9C-5652-F272-9CAB-80CC3AB61A3B}"/>
                </a:ext>
              </a:extLst>
            </p:cNvPr>
            <p:cNvSpPr/>
            <p:nvPr/>
          </p:nvSpPr>
          <p:spPr>
            <a:xfrm>
              <a:off x="3251200" y="737637"/>
              <a:ext cx="849086" cy="95327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19FA266-C375-F139-A97F-A4ED5A704498}"/>
                </a:ext>
              </a:extLst>
            </p:cNvPr>
            <p:cNvSpPr/>
            <p:nvPr/>
          </p:nvSpPr>
          <p:spPr>
            <a:xfrm>
              <a:off x="4100286" y="737636"/>
              <a:ext cx="522514" cy="95327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DE52751-0CBA-1570-3F09-AF14E09402CE}"/>
                </a:ext>
              </a:extLst>
            </p:cNvPr>
            <p:cNvSpPr/>
            <p:nvPr/>
          </p:nvSpPr>
          <p:spPr>
            <a:xfrm>
              <a:off x="4622800" y="896450"/>
              <a:ext cx="2910114" cy="68268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5DB28D1F-0BCF-BC02-1DCE-0422661620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80644" y="1430342"/>
              <a:ext cx="3628" cy="685092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BBCFD64-694E-8897-F46F-298B12C9EEBE}"/>
                </a:ext>
              </a:extLst>
            </p:cNvPr>
            <p:cNvCxnSpPr>
              <a:cxnSpLocks/>
            </p:cNvCxnSpPr>
            <p:nvPr/>
          </p:nvCxnSpPr>
          <p:spPr>
            <a:xfrm>
              <a:off x="4363357" y="1690913"/>
              <a:ext cx="0" cy="127000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A31AA55-2D4A-3A86-589D-FF93A67B6617}"/>
                </a:ext>
              </a:extLst>
            </p:cNvPr>
            <p:cNvCxnSpPr>
              <a:cxnSpLocks/>
            </p:cNvCxnSpPr>
            <p:nvPr/>
          </p:nvCxnSpPr>
          <p:spPr>
            <a:xfrm>
              <a:off x="3741057" y="1690913"/>
              <a:ext cx="0" cy="57331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Google Shape;140;p28">
              <a:extLst>
                <a:ext uri="{FF2B5EF4-FFF2-40B4-BE49-F238E27FC236}">
                  <a16:creationId xmlns:a16="http://schemas.microsoft.com/office/drawing/2014/main" id="{A76DB8F5-80C1-0AEB-0EA4-AE360D8CFD39}"/>
                </a:ext>
              </a:extLst>
            </p:cNvPr>
            <p:cNvSpPr txBox="1"/>
            <p:nvPr/>
          </p:nvSpPr>
          <p:spPr>
            <a:xfrm>
              <a:off x="4494893" y="2150747"/>
              <a:ext cx="2535821" cy="4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2"/>
                  </a:solidFill>
                  <a:latin typeface="Manjari"/>
                  <a:ea typeface="Manjari"/>
                  <a:cs typeface="Manjari"/>
                  <a:sym typeface="Manjari"/>
                </a:rPr>
                <a:t>Consider the whole electron velocity distribution</a:t>
              </a:r>
              <a:endParaRPr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  <p:sp>
          <p:nvSpPr>
            <p:cNvPr id="30" name="Google Shape;140;p28">
              <a:extLst>
                <a:ext uri="{FF2B5EF4-FFF2-40B4-BE49-F238E27FC236}">
                  <a16:creationId xmlns:a16="http://schemas.microsoft.com/office/drawing/2014/main" id="{E69B1A23-4BE4-9717-E5F6-FE1B8D884594}"/>
                </a:ext>
              </a:extLst>
            </p:cNvPr>
            <p:cNvSpPr txBox="1"/>
            <p:nvPr/>
          </p:nvSpPr>
          <p:spPr>
            <a:xfrm>
              <a:off x="3392397" y="2881399"/>
              <a:ext cx="2460805" cy="4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2"/>
                  </a:solidFill>
                  <a:latin typeface="Manjari"/>
                  <a:ea typeface="Manjari"/>
                  <a:cs typeface="Manjari"/>
                  <a:sym typeface="Manjari"/>
                </a:rPr>
                <a:t>Strength of Cooling Force</a:t>
              </a:r>
              <a:endParaRPr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  <p:sp>
          <p:nvSpPr>
            <p:cNvPr id="32" name="Google Shape;140;p28">
              <a:extLst>
                <a:ext uri="{FF2B5EF4-FFF2-40B4-BE49-F238E27FC236}">
                  <a16:creationId xmlns:a16="http://schemas.microsoft.com/office/drawing/2014/main" id="{53655121-FF22-46E9-6D24-AB05DA4E213C}"/>
                </a:ext>
              </a:extLst>
            </p:cNvPr>
            <p:cNvSpPr txBox="1"/>
            <p:nvPr/>
          </p:nvSpPr>
          <p:spPr>
            <a:xfrm>
              <a:off x="1502035" y="2184092"/>
              <a:ext cx="2859508" cy="4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2"/>
                  </a:solidFill>
                  <a:latin typeface="Manjari"/>
                  <a:ea typeface="Manjari"/>
                  <a:cs typeface="Manjari"/>
                  <a:sym typeface="Manjari"/>
                </a:rPr>
                <a:t>Strength of Coulomb interaction</a:t>
              </a:r>
              <a:endParaRPr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C17837A-7AE7-770B-B1D5-DA9AE06114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7085" y="1296107"/>
              <a:ext cx="265839" cy="0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Google Shape;140;p28">
              <a:extLst>
                <a:ext uri="{FF2B5EF4-FFF2-40B4-BE49-F238E27FC236}">
                  <a16:creationId xmlns:a16="http://schemas.microsoft.com/office/drawing/2014/main" id="{B610C9ED-2F9C-9C65-788C-1F7938EA60A7}"/>
                </a:ext>
              </a:extLst>
            </p:cNvPr>
            <p:cNvSpPr txBox="1"/>
            <p:nvPr/>
          </p:nvSpPr>
          <p:spPr>
            <a:xfrm>
              <a:off x="4876800" y="167445"/>
              <a:ext cx="1197429" cy="4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2"/>
                  </a:solidFill>
                  <a:latin typeface="Manjari"/>
                  <a:ea typeface="Manjari"/>
                  <a:cs typeface="Manjari"/>
                  <a:sym typeface="Manjari"/>
                </a:rPr>
                <a:t>Ion Velocity</a:t>
              </a:r>
              <a:endParaRPr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3C4C049-7416-E3E4-AD0C-322E33450E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12005" y="515787"/>
              <a:ext cx="0" cy="44941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0753A00-59AB-7DC1-C949-A0993A4219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5663" y="515787"/>
              <a:ext cx="0" cy="449413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Google Shape;140;p28">
              <a:extLst>
                <a:ext uri="{FF2B5EF4-FFF2-40B4-BE49-F238E27FC236}">
                  <a16:creationId xmlns:a16="http://schemas.microsoft.com/office/drawing/2014/main" id="{9905298D-DD88-D230-F00D-7DAA5C3F3AE8}"/>
                </a:ext>
              </a:extLst>
            </p:cNvPr>
            <p:cNvSpPr txBox="1"/>
            <p:nvPr/>
          </p:nvSpPr>
          <p:spPr>
            <a:xfrm>
              <a:off x="5948496" y="149496"/>
              <a:ext cx="1584418" cy="4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>
                  <a:solidFill>
                    <a:schemeClr val="dk2"/>
                  </a:solidFill>
                  <a:latin typeface="Manjari"/>
                  <a:ea typeface="Manjari"/>
                  <a:cs typeface="Manjari"/>
                  <a:sym typeface="Manjari"/>
                </a:rPr>
                <a:t>Electron Velocity</a:t>
              </a:r>
              <a:endParaRPr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A572F3C-1BD5-3A28-432D-80C422A53530}"/>
              </a:ext>
            </a:extLst>
          </p:cNvPr>
          <p:cNvCxnSpPr>
            <a:cxnSpLocks/>
          </p:cNvCxnSpPr>
          <p:nvPr/>
        </p:nvCxnSpPr>
        <p:spPr>
          <a:xfrm flipV="1">
            <a:off x="4405087" y="1410473"/>
            <a:ext cx="0" cy="50384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Google Shape;140;p28">
            <a:extLst>
              <a:ext uri="{FF2B5EF4-FFF2-40B4-BE49-F238E27FC236}">
                <a16:creationId xmlns:a16="http://schemas.microsoft.com/office/drawing/2014/main" id="{12353393-95CF-1B0E-7D53-AFD92DE12F1D}"/>
              </a:ext>
            </a:extLst>
          </p:cNvPr>
          <p:cNvSpPr txBox="1"/>
          <p:nvPr/>
        </p:nvSpPr>
        <p:spPr>
          <a:xfrm>
            <a:off x="3805861" y="893640"/>
            <a:ext cx="947567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Electron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Density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89193492-2F82-03C9-2253-34BD0337FC20}"/>
              </a:ext>
            </a:extLst>
          </p:cNvPr>
          <p:cNvCxnSpPr>
            <a:cxnSpLocks/>
          </p:cNvCxnSpPr>
          <p:nvPr/>
        </p:nvCxnSpPr>
        <p:spPr>
          <a:xfrm flipV="1">
            <a:off x="4676322" y="726744"/>
            <a:ext cx="0" cy="117462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Google Shape;140;p28">
            <a:extLst>
              <a:ext uri="{FF2B5EF4-FFF2-40B4-BE49-F238E27FC236}">
                <a16:creationId xmlns:a16="http://schemas.microsoft.com/office/drawing/2014/main" id="{A4144D60-0C23-C49C-A694-EA9D60680210}"/>
              </a:ext>
            </a:extLst>
          </p:cNvPr>
          <p:cNvSpPr txBox="1"/>
          <p:nvPr/>
        </p:nvSpPr>
        <p:spPr>
          <a:xfrm>
            <a:off x="4397829" y="352974"/>
            <a:ext cx="2831087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Electron Longaritum</a:t>
            </a:r>
          </a:p>
        </p:txBody>
      </p:sp>
    </p:spTree>
    <p:extLst>
      <p:ext uri="{BB962C8B-B14F-4D97-AF65-F5344CB8AC3E}">
        <p14:creationId xmlns:p14="http://schemas.microsoft.com/office/powerpoint/2010/main" val="31277437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4345A26B-148B-31DB-1ADA-E3A478C00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40;p28">
            <a:extLst>
              <a:ext uri="{FF2B5EF4-FFF2-40B4-BE49-F238E27FC236}">
                <a16:creationId xmlns:a16="http://schemas.microsoft.com/office/drawing/2014/main" id="{DB2B260D-F431-CB6C-D0CD-C69F9BDA94B8}"/>
              </a:ext>
            </a:extLst>
          </p:cNvPr>
          <p:cNvSpPr txBox="1"/>
          <p:nvPr/>
        </p:nvSpPr>
        <p:spPr>
          <a:xfrm>
            <a:off x="1628954" y="3447891"/>
            <a:ext cx="1844415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Longitudinal Motion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5" name="Google Shape;140;p28">
            <a:extLst>
              <a:ext uri="{FF2B5EF4-FFF2-40B4-BE49-F238E27FC236}">
                <a16:creationId xmlns:a16="http://schemas.microsoft.com/office/drawing/2014/main" id="{E8D399E8-7BCF-F064-78FB-E2D860256659}"/>
              </a:ext>
            </a:extLst>
          </p:cNvPr>
          <p:cNvSpPr txBox="1"/>
          <p:nvPr/>
        </p:nvSpPr>
        <p:spPr>
          <a:xfrm>
            <a:off x="6213217" y="3447891"/>
            <a:ext cx="1844415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Transverse Motion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A7D3405-7FE0-09F6-9A19-275E52B3F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474" y="150814"/>
            <a:ext cx="4839376" cy="31584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251FF6-A26F-27FE-9CB0-F1369F57AD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6885" y="274514"/>
            <a:ext cx="3366543" cy="3081739"/>
          </a:xfrm>
          <a:prstGeom prst="rect">
            <a:avLst/>
          </a:prstGeom>
        </p:spPr>
      </p:pic>
      <p:sp>
        <p:nvSpPr>
          <p:cNvPr id="17" name="Google Shape;219;p33">
            <a:extLst>
              <a:ext uri="{FF2B5EF4-FFF2-40B4-BE49-F238E27FC236}">
                <a16:creationId xmlns:a16="http://schemas.microsoft.com/office/drawing/2014/main" id="{CD0BC9CD-A5DC-4C58-F49C-24324F2EC7B7}"/>
              </a:ext>
            </a:extLst>
          </p:cNvPr>
          <p:cNvSpPr txBox="1">
            <a:spLocks/>
          </p:cNvSpPr>
          <p:nvPr/>
        </p:nvSpPr>
        <p:spPr>
          <a:xfrm>
            <a:off x="286741" y="3891591"/>
            <a:ext cx="4910144" cy="60774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Focus on the direction along the beam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Compare with the reference particle</a:t>
            </a:r>
          </a:p>
        </p:txBody>
      </p:sp>
      <p:sp>
        <p:nvSpPr>
          <p:cNvPr id="21" name="Google Shape;219;p33">
            <a:extLst>
              <a:ext uri="{FF2B5EF4-FFF2-40B4-BE49-F238E27FC236}">
                <a16:creationId xmlns:a16="http://schemas.microsoft.com/office/drawing/2014/main" id="{B73DEC62-E900-B594-872F-1470E1FF4BE7}"/>
              </a:ext>
            </a:extLst>
          </p:cNvPr>
          <p:cNvSpPr txBox="1">
            <a:spLocks/>
          </p:cNvSpPr>
          <p:nvPr/>
        </p:nvSpPr>
        <p:spPr>
          <a:xfrm>
            <a:off x="4500585" y="3665473"/>
            <a:ext cx="4910144" cy="8392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Ion Oscillation between horizontal and vertical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97545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FB36EE-F264-2E6F-DB34-FA5E4BDFBBB1}"/>
                  </a:ext>
                </a:extLst>
              </p:cNvPr>
              <p:cNvSpPr txBox="1"/>
              <p:nvPr/>
            </p:nvSpPr>
            <p:spPr>
              <a:xfrm>
                <a:off x="1049983" y="458968"/>
                <a:ext cx="181658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US" sz="1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∮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AFB36EE-F264-2E6F-DB34-FA5E4BDFBB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983" y="458968"/>
                <a:ext cx="1816588" cy="5204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09B0A43C-57AE-3FB1-3482-582EE9859311}"/>
              </a:ext>
            </a:extLst>
          </p:cNvPr>
          <p:cNvGrpSpPr/>
          <p:nvPr/>
        </p:nvGrpSpPr>
        <p:grpSpPr>
          <a:xfrm>
            <a:off x="420721" y="1074764"/>
            <a:ext cx="2683317" cy="443700"/>
            <a:chOff x="420721" y="1147335"/>
            <a:chExt cx="2683317" cy="443700"/>
          </a:xfrm>
        </p:grpSpPr>
        <p:sp>
          <p:nvSpPr>
            <p:cNvPr id="6" name="Google Shape;140;p28">
              <a:extLst>
                <a:ext uri="{FF2B5EF4-FFF2-40B4-BE49-F238E27FC236}">
                  <a16:creationId xmlns:a16="http://schemas.microsoft.com/office/drawing/2014/main" id="{9BF43D2E-4185-252F-72FD-F948ACA2DA4D}"/>
                </a:ext>
              </a:extLst>
            </p:cNvPr>
            <p:cNvSpPr txBox="1"/>
            <p:nvPr/>
          </p:nvSpPr>
          <p:spPr>
            <a:xfrm>
              <a:off x="420721" y="1147335"/>
              <a:ext cx="2061222" cy="44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dirty="0">
                  <a:solidFill>
                    <a:schemeClr val="dk2"/>
                  </a:solidFill>
                  <a:latin typeface="Manjari"/>
                  <a:ea typeface="Manjari"/>
                  <a:cs typeface="Manjari"/>
                  <a:sym typeface="Manjari"/>
                </a:rPr>
                <a:t>Aware of Resonance if </a:t>
              </a:r>
              <a:endParaRPr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389D32E-2E54-642C-6E74-9E331EB7F4BD}"/>
                    </a:ext>
                  </a:extLst>
                </p:cNvPr>
                <p:cNvSpPr txBox="1"/>
                <p:nvPr/>
              </p:nvSpPr>
              <p:spPr>
                <a:xfrm>
                  <a:off x="2425904" y="1252967"/>
                  <a:ext cx="678134" cy="23243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F389D32E-2E54-642C-6E74-9E331EB7F4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25904" y="1252967"/>
                  <a:ext cx="678134" cy="232436"/>
                </a:xfrm>
                <a:prstGeom prst="rect">
                  <a:avLst/>
                </a:prstGeom>
                <a:blipFill>
                  <a:blip r:embed="rId3"/>
                  <a:stretch>
                    <a:fillRect l="-8108" r="-8108" b="-236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379CB18-A240-5F38-3B25-92C9FD4096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144" r="4997"/>
          <a:stretch>
            <a:fillRect/>
          </a:stretch>
        </p:blipFill>
        <p:spPr>
          <a:xfrm>
            <a:off x="422739" y="1719429"/>
            <a:ext cx="2782740" cy="2668112"/>
          </a:xfrm>
          <a:prstGeom prst="rect">
            <a:avLst/>
          </a:prstGeom>
        </p:spPr>
      </p:pic>
      <p:cxnSp>
        <p:nvCxnSpPr>
          <p:cNvPr id="11" name="Google Shape;142;p28">
            <a:extLst>
              <a:ext uri="{FF2B5EF4-FFF2-40B4-BE49-F238E27FC236}">
                <a16:creationId xmlns:a16="http://schemas.microsoft.com/office/drawing/2014/main" id="{B0DD2505-37AA-8230-8350-5E85F0B7E630}"/>
              </a:ext>
            </a:extLst>
          </p:cNvPr>
          <p:cNvCxnSpPr>
            <a:cxnSpLocks/>
          </p:cNvCxnSpPr>
          <p:nvPr/>
        </p:nvCxnSpPr>
        <p:spPr>
          <a:xfrm>
            <a:off x="4143829" y="474435"/>
            <a:ext cx="0" cy="4194629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5" name="Google Shape;140;p28">
            <a:extLst>
              <a:ext uri="{FF2B5EF4-FFF2-40B4-BE49-F238E27FC236}">
                <a16:creationId xmlns:a16="http://schemas.microsoft.com/office/drawing/2014/main" id="{404B35AC-05BA-57B1-1FEB-0E9C65CF3990}"/>
              </a:ext>
            </a:extLst>
          </p:cNvPr>
          <p:cNvSpPr txBox="1"/>
          <p:nvPr/>
        </p:nvSpPr>
        <p:spPr>
          <a:xfrm>
            <a:off x="4303486" y="413824"/>
            <a:ext cx="3041844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RF Cavity :</a:t>
            </a:r>
            <a:endParaRPr sz="1600"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</p:spTree>
    <p:extLst>
      <p:ext uri="{BB962C8B-B14F-4D97-AF65-F5344CB8AC3E}">
        <p14:creationId xmlns:p14="http://schemas.microsoft.com/office/powerpoint/2010/main" val="3133220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CEDB4DC-DA3B-69B5-B8C0-FC33ECEFF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40;p28">
            <a:extLst>
              <a:ext uri="{FF2B5EF4-FFF2-40B4-BE49-F238E27FC236}">
                <a16:creationId xmlns:a16="http://schemas.microsoft.com/office/drawing/2014/main" id="{219264AE-9142-0A19-DDB4-B34DE2A92BB4}"/>
              </a:ext>
            </a:extLst>
          </p:cNvPr>
          <p:cNvSpPr txBox="1"/>
          <p:nvPr/>
        </p:nvSpPr>
        <p:spPr>
          <a:xfrm>
            <a:off x="1708607" y="3411037"/>
            <a:ext cx="1485353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Coasting Beam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sp>
        <p:nvSpPr>
          <p:cNvPr id="3" name="Google Shape;140;p28">
            <a:extLst>
              <a:ext uri="{FF2B5EF4-FFF2-40B4-BE49-F238E27FC236}">
                <a16:creationId xmlns:a16="http://schemas.microsoft.com/office/drawing/2014/main" id="{AF49BAED-37EA-0AF6-8222-FC4C2B624AFA}"/>
              </a:ext>
            </a:extLst>
          </p:cNvPr>
          <p:cNvSpPr txBox="1"/>
          <p:nvPr/>
        </p:nvSpPr>
        <p:spPr>
          <a:xfrm>
            <a:off x="6304218" y="3411037"/>
            <a:ext cx="1416667" cy="4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rPr>
              <a:t>Bunched Beam</a:t>
            </a:r>
            <a:endParaRPr dirty="0">
              <a:solidFill>
                <a:schemeClr val="dk2"/>
              </a:solidFill>
              <a:latin typeface="Manjari"/>
              <a:ea typeface="Manjari"/>
              <a:cs typeface="Manjari"/>
              <a:sym typeface="Manjari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056636-EBDD-3E30-AF08-62D7201DB9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24" y="601928"/>
            <a:ext cx="4149119" cy="27079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9246361-29CD-BC8D-36CC-FC0D099D6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058" y="601928"/>
            <a:ext cx="3805707" cy="272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8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37">
          <a:extLst>
            <a:ext uri="{FF2B5EF4-FFF2-40B4-BE49-F238E27FC236}">
              <a16:creationId xmlns:a16="http://schemas.microsoft.com/office/drawing/2014/main" id="{51C2D3F4-E03A-63D4-AE7E-E6AA7EBC2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>
            <a:extLst>
              <a:ext uri="{FF2B5EF4-FFF2-40B4-BE49-F238E27FC236}">
                <a16:creationId xmlns:a16="http://schemas.microsoft.com/office/drawing/2014/main" id="{9E8FCB01-AA04-D463-DB08-3AAFFBBA82E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233435" y="1038067"/>
            <a:ext cx="987770" cy="519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DSM</a:t>
            </a:r>
            <a:endParaRPr sz="2000" dirty="0"/>
          </a:p>
        </p:txBody>
      </p:sp>
      <p:sp>
        <p:nvSpPr>
          <p:cNvPr id="240" name="Google Shape;240;p35">
            <a:extLst>
              <a:ext uri="{FF2B5EF4-FFF2-40B4-BE49-F238E27FC236}">
                <a16:creationId xmlns:a16="http://schemas.microsoft.com/office/drawing/2014/main" id="{A6EC43F9-1FD6-16A6-D52A-C98AE696954A}"/>
              </a:ext>
            </a:extLst>
          </p:cNvPr>
          <p:cNvSpPr txBox="1">
            <a:spLocks noGrp="1"/>
          </p:cNvSpPr>
          <p:nvPr>
            <p:ph type="subTitle" idx="2"/>
          </p:nvPr>
        </p:nvSpPr>
        <p:spPr>
          <a:xfrm>
            <a:off x="5333687" y="1006649"/>
            <a:ext cx="3095536" cy="733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Numerical 1 Dimensional </a:t>
            </a:r>
            <a:endParaRPr sz="2000" dirty="0"/>
          </a:p>
        </p:txBody>
      </p:sp>
      <p:sp>
        <p:nvSpPr>
          <p:cNvPr id="241" name="Google Shape;241;p35">
            <a:extLst>
              <a:ext uri="{FF2B5EF4-FFF2-40B4-BE49-F238E27FC236}">
                <a16:creationId xmlns:a16="http://schemas.microsoft.com/office/drawing/2014/main" id="{E52F3DCD-B246-C9A5-82E8-767AB49E20D9}"/>
              </a:ext>
            </a:extLst>
          </p:cNvPr>
          <p:cNvSpPr txBox="1">
            <a:spLocks noGrp="1"/>
          </p:cNvSpPr>
          <p:nvPr>
            <p:ph type="subTitle" idx="3"/>
          </p:nvPr>
        </p:nvSpPr>
        <p:spPr>
          <a:xfrm>
            <a:off x="1232105" y="2336929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Meshkov</a:t>
            </a:r>
            <a:endParaRPr sz="2000" dirty="0"/>
          </a:p>
        </p:txBody>
      </p:sp>
      <p:sp>
        <p:nvSpPr>
          <p:cNvPr id="242" name="Google Shape;242;p35">
            <a:extLst>
              <a:ext uri="{FF2B5EF4-FFF2-40B4-BE49-F238E27FC236}">
                <a16:creationId xmlns:a16="http://schemas.microsoft.com/office/drawing/2014/main" id="{562CB424-C9D3-2FF2-1818-7CA7F62F8F20}"/>
              </a:ext>
            </a:extLst>
          </p:cNvPr>
          <p:cNvSpPr txBox="1">
            <a:spLocks noGrp="1"/>
          </p:cNvSpPr>
          <p:nvPr>
            <p:ph type="subTitle" idx="4"/>
          </p:nvPr>
        </p:nvSpPr>
        <p:spPr>
          <a:xfrm>
            <a:off x="5428006" y="2425125"/>
            <a:ext cx="1978200" cy="534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Meshkov</a:t>
            </a:r>
            <a:endParaRPr sz="2000" dirty="0"/>
          </a:p>
        </p:txBody>
      </p:sp>
      <p:sp>
        <p:nvSpPr>
          <p:cNvPr id="243" name="Google Shape;243;p35">
            <a:extLst>
              <a:ext uri="{FF2B5EF4-FFF2-40B4-BE49-F238E27FC236}">
                <a16:creationId xmlns:a16="http://schemas.microsoft.com/office/drawing/2014/main" id="{98F3A249-B453-A188-D574-FF2F02E52139}"/>
              </a:ext>
            </a:extLst>
          </p:cNvPr>
          <p:cNvSpPr txBox="1">
            <a:spLocks noGrp="1"/>
          </p:cNvSpPr>
          <p:nvPr>
            <p:ph type="subTitle" idx="5"/>
          </p:nvPr>
        </p:nvSpPr>
        <p:spPr>
          <a:xfrm>
            <a:off x="576287" y="165233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Magnetize</a:t>
            </a:r>
            <a:endParaRPr dirty="0"/>
          </a:p>
        </p:txBody>
      </p:sp>
      <p:sp>
        <p:nvSpPr>
          <p:cNvPr id="247" name="Google Shape;247;p35">
            <a:extLst>
              <a:ext uri="{FF2B5EF4-FFF2-40B4-BE49-F238E27FC236}">
                <a16:creationId xmlns:a16="http://schemas.microsoft.com/office/drawing/2014/main" id="{85D04C59-38A1-1782-1760-498B3B8A2F2B}"/>
              </a:ext>
            </a:extLst>
          </p:cNvPr>
          <p:cNvSpPr txBox="1">
            <a:spLocks noGrp="1"/>
          </p:cNvSpPr>
          <p:nvPr>
            <p:ph type="title" idx="9"/>
          </p:nvPr>
        </p:nvSpPr>
        <p:spPr>
          <a:xfrm>
            <a:off x="338028" y="956572"/>
            <a:ext cx="92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01</a:t>
            </a:r>
            <a:endParaRPr sz="3200" dirty="0"/>
          </a:p>
        </p:txBody>
      </p:sp>
      <p:sp>
        <p:nvSpPr>
          <p:cNvPr id="248" name="Google Shape;248;p35">
            <a:extLst>
              <a:ext uri="{FF2B5EF4-FFF2-40B4-BE49-F238E27FC236}">
                <a16:creationId xmlns:a16="http://schemas.microsoft.com/office/drawing/2014/main" id="{8A74B934-560A-314A-3E12-51985D06E14D}"/>
              </a:ext>
            </a:extLst>
          </p:cNvPr>
          <p:cNvSpPr txBox="1">
            <a:spLocks noGrp="1"/>
          </p:cNvSpPr>
          <p:nvPr>
            <p:ph type="title" idx="13"/>
          </p:nvPr>
        </p:nvSpPr>
        <p:spPr>
          <a:xfrm>
            <a:off x="338028" y="2270751"/>
            <a:ext cx="92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02</a:t>
            </a:r>
            <a:endParaRPr sz="3200" dirty="0"/>
          </a:p>
        </p:txBody>
      </p:sp>
      <p:sp>
        <p:nvSpPr>
          <p:cNvPr id="249" name="Google Shape;249;p35">
            <a:extLst>
              <a:ext uri="{FF2B5EF4-FFF2-40B4-BE49-F238E27FC236}">
                <a16:creationId xmlns:a16="http://schemas.microsoft.com/office/drawing/2014/main" id="{CDF8EC12-79A5-979B-31EA-ACAD43C03170}"/>
              </a:ext>
            </a:extLst>
          </p:cNvPr>
          <p:cNvSpPr txBox="1">
            <a:spLocks noGrp="1"/>
          </p:cNvSpPr>
          <p:nvPr>
            <p:ph type="title" idx="14"/>
          </p:nvPr>
        </p:nvSpPr>
        <p:spPr>
          <a:xfrm>
            <a:off x="4413287" y="932617"/>
            <a:ext cx="920400" cy="6442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01</a:t>
            </a:r>
            <a:endParaRPr sz="3200" dirty="0"/>
          </a:p>
        </p:txBody>
      </p:sp>
      <p:sp>
        <p:nvSpPr>
          <p:cNvPr id="250" name="Google Shape;250;p35">
            <a:extLst>
              <a:ext uri="{FF2B5EF4-FFF2-40B4-BE49-F238E27FC236}">
                <a16:creationId xmlns:a16="http://schemas.microsoft.com/office/drawing/2014/main" id="{0CA6956B-3546-C214-98E2-83B8EEA25A9C}"/>
              </a:ext>
            </a:extLst>
          </p:cNvPr>
          <p:cNvSpPr txBox="1">
            <a:spLocks noGrp="1"/>
          </p:cNvSpPr>
          <p:nvPr>
            <p:ph type="title" idx="15"/>
          </p:nvPr>
        </p:nvSpPr>
        <p:spPr>
          <a:xfrm>
            <a:off x="4413287" y="2352252"/>
            <a:ext cx="92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02</a:t>
            </a:r>
            <a:endParaRPr sz="3200" dirty="0"/>
          </a:p>
        </p:txBody>
      </p:sp>
      <p:sp>
        <p:nvSpPr>
          <p:cNvPr id="2" name="Google Shape;243;p35">
            <a:extLst>
              <a:ext uri="{FF2B5EF4-FFF2-40B4-BE49-F238E27FC236}">
                <a16:creationId xmlns:a16="http://schemas.microsoft.com/office/drawing/2014/main" id="{38FA0600-39F7-F4DD-67C0-CCE37AE846A3}"/>
              </a:ext>
            </a:extLst>
          </p:cNvPr>
          <p:cNvSpPr txBox="1">
            <a:spLocks/>
          </p:cNvSpPr>
          <p:nvPr/>
        </p:nvSpPr>
        <p:spPr>
          <a:xfrm>
            <a:off x="5276955" y="186356"/>
            <a:ext cx="2280301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dirty="0"/>
              <a:t>Non-Magnetize</a:t>
            </a:r>
          </a:p>
        </p:txBody>
      </p:sp>
      <p:sp>
        <p:nvSpPr>
          <p:cNvPr id="3" name="Google Shape;250;p35">
            <a:extLst>
              <a:ext uri="{FF2B5EF4-FFF2-40B4-BE49-F238E27FC236}">
                <a16:creationId xmlns:a16="http://schemas.microsoft.com/office/drawing/2014/main" id="{B035D31F-E396-49B5-B5E9-BE214ED7A2D6}"/>
              </a:ext>
            </a:extLst>
          </p:cNvPr>
          <p:cNvSpPr txBox="1">
            <a:spLocks/>
          </p:cNvSpPr>
          <p:nvPr/>
        </p:nvSpPr>
        <p:spPr>
          <a:xfrm>
            <a:off x="4413287" y="3679173"/>
            <a:ext cx="9204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sabeau Office"/>
              <a:buNone/>
              <a:defRPr sz="40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sz="3200" dirty="0"/>
              <a:t>03</a:t>
            </a:r>
          </a:p>
        </p:txBody>
      </p:sp>
      <p:sp>
        <p:nvSpPr>
          <p:cNvPr id="8" name="Google Shape;242;p35">
            <a:extLst>
              <a:ext uri="{FF2B5EF4-FFF2-40B4-BE49-F238E27FC236}">
                <a16:creationId xmlns:a16="http://schemas.microsoft.com/office/drawing/2014/main" id="{2CABA246-2383-87F9-22C1-3CB7F3058130}"/>
              </a:ext>
            </a:extLst>
          </p:cNvPr>
          <p:cNvSpPr txBox="1">
            <a:spLocks/>
          </p:cNvSpPr>
          <p:nvPr/>
        </p:nvSpPr>
        <p:spPr>
          <a:xfrm>
            <a:off x="5428006" y="3779758"/>
            <a:ext cx="2401877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sz="2000" dirty="0"/>
              <a:t>Derbenev-</a:t>
            </a:r>
            <a:r>
              <a:rPr lang="en-US" sz="2000" dirty="0" err="1"/>
              <a:t>Skrinky</a:t>
            </a:r>
            <a:endParaRPr lang="en-US" sz="2000" dirty="0"/>
          </a:p>
        </p:txBody>
      </p:sp>
      <p:sp>
        <p:nvSpPr>
          <p:cNvPr id="6" name="Google Shape;243;p35">
            <a:extLst>
              <a:ext uri="{FF2B5EF4-FFF2-40B4-BE49-F238E27FC236}">
                <a16:creationId xmlns:a16="http://schemas.microsoft.com/office/drawing/2014/main" id="{9F7A4CEF-2BE5-CDAA-683E-5E5423873F75}"/>
              </a:ext>
            </a:extLst>
          </p:cNvPr>
          <p:cNvSpPr txBox="1">
            <a:spLocks/>
          </p:cNvSpPr>
          <p:nvPr/>
        </p:nvSpPr>
        <p:spPr>
          <a:xfrm>
            <a:off x="1232105" y="1435400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Magnetize</a:t>
            </a:r>
          </a:p>
        </p:txBody>
      </p:sp>
      <p:sp>
        <p:nvSpPr>
          <p:cNvPr id="9" name="Google Shape;243;p35">
            <a:extLst>
              <a:ext uri="{FF2B5EF4-FFF2-40B4-BE49-F238E27FC236}">
                <a16:creationId xmlns:a16="http://schemas.microsoft.com/office/drawing/2014/main" id="{9A383595-8ECF-FD03-91FA-D5FA97260445}"/>
              </a:ext>
            </a:extLst>
          </p:cNvPr>
          <p:cNvSpPr txBox="1">
            <a:spLocks/>
          </p:cNvSpPr>
          <p:nvPr/>
        </p:nvSpPr>
        <p:spPr>
          <a:xfrm>
            <a:off x="1279265" y="2815757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Magnetize</a:t>
            </a:r>
          </a:p>
        </p:txBody>
      </p:sp>
      <p:sp>
        <p:nvSpPr>
          <p:cNvPr id="11" name="Google Shape;243;p35">
            <a:extLst>
              <a:ext uri="{FF2B5EF4-FFF2-40B4-BE49-F238E27FC236}">
                <a16:creationId xmlns:a16="http://schemas.microsoft.com/office/drawing/2014/main" id="{5D2ED014-F3F4-973B-093D-119491253FEE}"/>
              </a:ext>
            </a:extLst>
          </p:cNvPr>
          <p:cNvSpPr txBox="1">
            <a:spLocks/>
          </p:cNvSpPr>
          <p:nvPr/>
        </p:nvSpPr>
        <p:spPr>
          <a:xfrm>
            <a:off x="5478869" y="1408743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Magnetize</a:t>
            </a:r>
          </a:p>
        </p:txBody>
      </p:sp>
      <p:sp>
        <p:nvSpPr>
          <p:cNvPr id="13" name="Google Shape;243;p35">
            <a:extLst>
              <a:ext uri="{FF2B5EF4-FFF2-40B4-BE49-F238E27FC236}">
                <a16:creationId xmlns:a16="http://schemas.microsoft.com/office/drawing/2014/main" id="{CCB390A6-F779-5AE5-1A77-3097A3E01FC6}"/>
              </a:ext>
            </a:extLst>
          </p:cNvPr>
          <p:cNvSpPr txBox="1">
            <a:spLocks/>
          </p:cNvSpPr>
          <p:nvPr/>
        </p:nvSpPr>
        <p:spPr>
          <a:xfrm>
            <a:off x="5579056" y="2936151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Magnetize</a:t>
            </a:r>
          </a:p>
        </p:txBody>
      </p:sp>
      <p:sp>
        <p:nvSpPr>
          <p:cNvPr id="15" name="Google Shape;243;p35">
            <a:extLst>
              <a:ext uri="{FF2B5EF4-FFF2-40B4-BE49-F238E27FC236}">
                <a16:creationId xmlns:a16="http://schemas.microsoft.com/office/drawing/2014/main" id="{706727F8-44D8-7631-F538-B85769DC9B28}"/>
              </a:ext>
            </a:extLst>
          </p:cNvPr>
          <p:cNvSpPr txBox="1">
            <a:spLocks/>
          </p:cNvSpPr>
          <p:nvPr/>
        </p:nvSpPr>
        <p:spPr>
          <a:xfrm>
            <a:off x="5639844" y="4261944"/>
            <a:ext cx="1978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Magnetize</a:t>
            </a:r>
          </a:p>
        </p:txBody>
      </p:sp>
    </p:spTree>
    <p:extLst>
      <p:ext uri="{BB962C8B-B14F-4D97-AF65-F5344CB8AC3E}">
        <p14:creationId xmlns:p14="http://schemas.microsoft.com/office/powerpoint/2010/main" val="4278904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>
            <a:spLocks noGrp="1"/>
          </p:cNvSpPr>
          <p:nvPr>
            <p:ph type="title"/>
          </p:nvPr>
        </p:nvSpPr>
        <p:spPr>
          <a:xfrm>
            <a:off x="720000" y="302684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Cooling Force Fromulations</a:t>
            </a:r>
            <a:endParaRPr dirty="0"/>
          </a:p>
        </p:txBody>
      </p:sp>
      <p:sp>
        <p:nvSpPr>
          <p:cNvPr id="239" name="Google Shape;239;p35"/>
          <p:cNvSpPr txBox="1">
            <a:spLocks noGrp="1"/>
          </p:cNvSpPr>
          <p:nvPr>
            <p:ph type="subTitle" idx="1"/>
          </p:nvPr>
        </p:nvSpPr>
        <p:spPr>
          <a:xfrm>
            <a:off x="1944692" y="2075176"/>
            <a:ext cx="987770" cy="5190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DSM</a:t>
            </a:r>
            <a:endParaRPr sz="2000" dirty="0"/>
          </a:p>
        </p:txBody>
      </p:sp>
      <p:sp>
        <p:nvSpPr>
          <p:cNvPr id="240" name="Google Shape;240;p35"/>
          <p:cNvSpPr txBox="1">
            <a:spLocks noGrp="1"/>
          </p:cNvSpPr>
          <p:nvPr>
            <p:ph type="subTitle" idx="2"/>
          </p:nvPr>
        </p:nvSpPr>
        <p:spPr>
          <a:xfrm>
            <a:off x="5365884" y="1960353"/>
            <a:ext cx="1978200" cy="7332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Numerical 1 Dimensional </a:t>
            </a:r>
            <a:endParaRPr sz="2000" dirty="0"/>
          </a:p>
        </p:txBody>
      </p:sp>
      <p:sp>
        <p:nvSpPr>
          <p:cNvPr id="241" name="Google Shape;241;p35"/>
          <p:cNvSpPr txBox="1">
            <a:spLocks noGrp="1"/>
          </p:cNvSpPr>
          <p:nvPr>
            <p:ph type="subTitle" idx="3"/>
          </p:nvPr>
        </p:nvSpPr>
        <p:spPr>
          <a:xfrm>
            <a:off x="1894978" y="3117724"/>
            <a:ext cx="19782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/>
              <a:t>Meshkov</a:t>
            </a:r>
            <a:endParaRPr sz="2000" dirty="0"/>
          </a:p>
        </p:txBody>
      </p:sp>
      <p:sp>
        <p:nvSpPr>
          <p:cNvPr id="242" name="Google Shape;242;p35"/>
          <p:cNvSpPr txBox="1">
            <a:spLocks noGrp="1"/>
          </p:cNvSpPr>
          <p:nvPr>
            <p:ph type="subTitle" idx="4"/>
          </p:nvPr>
        </p:nvSpPr>
        <p:spPr>
          <a:xfrm>
            <a:off x="5365884" y="3118926"/>
            <a:ext cx="1978200" cy="5343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Meshkov</a:t>
            </a:r>
            <a:endParaRPr sz="2000" dirty="0"/>
          </a:p>
        </p:txBody>
      </p:sp>
      <p:sp>
        <p:nvSpPr>
          <p:cNvPr id="243" name="Google Shape;243;p35"/>
          <p:cNvSpPr txBox="1">
            <a:spLocks noGrp="1"/>
          </p:cNvSpPr>
          <p:nvPr>
            <p:ph type="subTitle" idx="5"/>
          </p:nvPr>
        </p:nvSpPr>
        <p:spPr>
          <a:xfrm>
            <a:off x="1092951" y="1241235"/>
            <a:ext cx="1978200" cy="505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Magnetize</a:t>
            </a:r>
            <a:endParaRPr dirty="0"/>
          </a:p>
        </p:txBody>
      </p:sp>
      <p:sp>
        <p:nvSpPr>
          <p:cNvPr id="247" name="Google Shape;247;p35"/>
          <p:cNvSpPr txBox="1">
            <a:spLocks noGrp="1"/>
          </p:cNvSpPr>
          <p:nvPr>
            <p:ph type="title" idx="9"/>
          </p:nvPr>
        </p:nvSpPr>
        <p:spPr>
          <a:xfrm>
            <a:off x="974578" y="1954764"/>
            <a:ext cx="92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01</a:t>
            </a:r>
            <a:endParaRPr sz="3200" dirty="0"/>
          </a:p>
        </p:txBody>
      </p:sp>
      <p:sp>
        <p:nvSpPr>
          <p:cNvPr id="248" name="Google Shape;248;p35"/>
          <p:cNvSpPr txBox="1">
            <a:spLocks noGrp="1"/>
          </p:cNvSpPr>
          <p:nvPr>
            <p:ph type="title" idx="13"/>
          </p:nvPr>
        </p:nvSpPr>
        <p:spPr>
          <a:xfrm>
            <a:off x="974578" y="3036223"/>
            <a:ext cx="92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02</a:t>
            </a:r>
            <a:endParaRPr sz="3200" dirty="0"/>
          </a:p>
        </p:txBody>
      </p:sp>
      <p:sp>
        <p:nvSpPr>
          <p:cNvPr id="249" name="Google Shape;249;p35"/>
          <p:cNvSpPr txBox="1">
            <a:spLocks noGrp="1"/>
          </p:cNvSpPr>
          <p:nvPr>
            <p:ph type="title" idx="14"/>
          </p:nvPr>
        </p:nvSpPr>
        <p:spPr>
          <a:xfrm>
            <a:off x="4381089" y="1949935"/>
            <a:ext cx="920400" cy="6442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01</a:t>
            </a:r>
            <a:endParaRPr sz="3200" dirty="0"/>
          </a:p>
        </p:txBody>
      </p:sp>
      <p:sp>
        <p:nvSpPr>
          <p:cNvPr id="250" name="Google Shape;250;p35"/>
          <p:cNvSpPr txBox="1">
            <a:spLocks noGrp="1"/>
          </p:cNvSpPr>
          <p:nvPr>
            <p:ph type="title" idx="15"/>
          </p:nvPr>
        </p:nvSpPr>
        <p:spPr>
          <a:xfrm>
            <a:off x="4381089" y="2987866"/>
            <a:ext cx="920400" cy="66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/>
              <a:t>02</a:t>
            </a:r>
            <a:endParaRPr sz="3200" dirty="0"/>
          </a:p>
        </p:txBody>
      </p:sp>
      <p:sp>
        <p:nvSpPr>
          <p:cNvPr id="2" name="Google Shape;243;p35">
            <a:extLst>
              <a:ext uri="{FF2B5EF4-FFF2-40B4-BE49-F238E27FC236}">
                <a16:creationId xmlns:a16="http://schemas.microsoft.com/office/drawing/2014/main" id="{ACD9000D-3DFB-18CF-23AC-DA6F931E3A0B}"/>
              </a:ext>
            </a:extLst>
          </p:cNvPr>
          <p:cNvSpPr txBox="1">
            <a:spLocks/>
          </p:cNvSpPr>
          <p:nvPr/>
        </p:nvSpPr>
        <p:spPr>
          <a:xfrm>
            <a:off x="4590578" y="1225871"/>
            <a:ext cx="2280301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DM Sans"/>
              <a:buNone/>
              <a:defRPr sz="24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indent="0"/>
            <a:r>
              <a:rPr lang="en-US" dirty="0"/>
              <a:t>Non-Magnetize</a:t>
            </a:r>
          </a:p>
        </p:txBody>
      </p:sp>
      <p:sp>
        <p:nvSpPr>
          <p:cNvPr id="3" name="Google Shape;250;p35">
            <a:extLst>
              <a:ext uri="{FF2B5EF4-FFF2-40B4-BE49-F238E27FC236}">
                <a16:creationId xmlns:a16="http://schemas.microsoft.com/office/drawing/2014/main" id="{E6290292-0BB2-5006-E47D-FE281E8BC473}"/>
              </a:ext>
            </a:extLst>
          </p:cNvPr>
          <p:cNvSpPr txBox="1">
            <a:spLocks/>
          </p:cNvSpPr>
          <p:nvPr/>
        </p:nvSpPr>
        <p:spPr>
          <a:xfrm>
            <a:off x="4381089" y="3917629"/>
            <a:ext cx="920400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Ysabeau Office"/>
              <a:buNone/>
              <a:defRPr sz="4000" b="0" i="0" u="none" strike="noStrike" cap="none" spc="0">
                <a:solidFill>
                  <a:schemeClr val="dk2"/>
                </a:solidFill>
                <a:latin typeface="Ysabeau Office"/>
                <a:ea typeface="Ysabeau Office"/>
                <a:cs typeface="Ysabeau Office"/>
                <a:sym typeface="Ysabeau Offic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DM Sans"/>
              <a:buNone/>
              <a:defRPr sz="3000" b="1" i="0" u="none" strike="noStrike" cap="none" spc="0">
                <a:solidFill>
                  <a:schemeClr val="dk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r>
              <a:rPr lang="en" sz="3200" dirty="0"/>
              <a:t>03</a:t>
            </a:r>
          </a:p>
        </p:txBody>
      </p:sp>
      <p:sp>
        <p:nvSpPr>
          <p:cNvPr id="8" name="Google Shape;242;p35">
            <a:extLst>
              <a:ext uri="{FF2B5EF4-FFF2-40B4-BE49-F238E27FC236}">
                <a16:creationId xmlns:a16="http://schemas.microsoft.com/office/drawing/2014/main" id="{CEB694C2-1B76-1078-993A-2AF20B7F3713}"/>
              </a:ext>
            </a:extLst>
          </p:cNvPr>
          <p:cNvSpPr txBox="1">
            <a:spLocks/>
          </p:cNvSpPr>
          <p:nvPr/>
        </p:nvSpPr>
        <p:spPr>
          <a:xfrm>
            <a:off x="5365884" y="4019117"/>
            <a:ext cx="2401877" cy="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sz="2000" dirty="0"/>
              <a:t>Derbenev-</a:t>
            </a:r>
            <a:r>
              <a:rPr lang="en-US" sz="2000" dirty="0" err="1"/>
              <a:t>Skrinky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Google Shape;206;p32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3612719" y="112258"/>
                <a:ext cx="1744119" cy="714074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91+</m:t>
                        </m:r>
                      </m:sup>
                    </m:sSup>
                  </m:oMath>
                </a14:m>
                <a:r>
                  <a:rPr lang="en-US" sz="2800" dirty="0"/>
                  <a:t>Case</a:t>
                </a:r>
                <a:endParaRPr dirty="0"/>
              </a:p>
            </p:txBody>
          </p:sp>
        </mc:Choice>
        <mc:Fallback xmlns="">
          <p:sp>
            <p:nvSpPr>
              <p:cNvPr id="206" name="Google Shape;206;p3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12719" y="112258"/>
                <a:ext cx="1744119" cy="714074"/>
              </a:xfrm>
              <a:prstGeom prst="rect">
                <a:avLst/>
              </a:prstGeom>
              <a:blipFill>
                <a:blip r:embed="rId3"/>
                <a:stretch>
                  <a:fillRect t="-2542" b="-25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F2FB8F60-5C36-74D0-CB0B-67FF976E65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6496" y="1049747"/>
            <a:ext cx="2991406" cy="204475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C15224-C881-1F49-F429-08A64A109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14545" y="1049746"/>
            <a:ext cx="2991406" cy="204475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A81EF24-B829-0B5F-91A2-F921254FBDB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152594" y="1049746"/>
            <a:ext cx="2991406" cy="2044758"/>
          </a:xfrm>
          <a:prstGeom prst="rect">
            <a:avLst/>
          </a:prstGeom>
        </p:spPr>
      </p:pic>
      <p:sp>
        <p:nvSpPr>
          <p:cNvPr id="19" name="Google Shape;207;p32">
            <a:extLst>
              <a:ext uri="{FF2B5EF4-FFF2-40B4-BE49-F238E27FC236}">
                <a16:creationId xmlns:a16="http://schemas.microsoft.com/office/drawing/2014/main" id="{32D60B7B-626B-D313-8FAC-F9ADCD7094C3}"/>
              </a:ext>
            </a:extLst>
          </p:cNvPr>
          <p:cNvSpPr txBox="1">
            <a:spLocks/>
          </p:cNvSpPr>
          <p:nvPr/>
        </p:nvSpPr>
        <p:spPr>
          <a:xfrm>
            <a:off x="1731625" y="3756042"/>
            <a:ext cx="5680745" cy="831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>
              <a:buSzPts val="1400"/>
            </a:pPr>
            <a:endParaRPr lang="en-US" sz="1600" dirty="0"/>
          </a:p>
          <a:p>
            <a:pPr>
              <a:buSzPts val="1400"/>
            </a:pPr>
            <a:r>
              <a:rPr lang="en-US" sz="1600" dirty="0"/>
              <a:t>Cooling Rate is match to the experimental result</a:t>
            </a:r>
          </a:p>
          <a:p>
            <a:pPr>
              <a:buSzPts val="1400"/>
            </a:pPr>
            <a:r>
              <a:rPr lang="en-US" sz="1600" dirty="0"/>
              <a:t>Equilibrium beam size is smaller than experiment</a:t>
            </a:r>
          </a:p>
        </p:txBody>
      </p:sp>
      <p:sp>
        <p:nvSpPr>
          <p:cNvPr id="21" name="Google Shape;207;p32">
            <a:extLst>
              <a:ext uri="{FF2B5EF4-FFF2-40B4-BE49-F238E27FC236}">
                <a16:creationId xmlns:a16="http://schemas.microsoft.com/office/drawing/2014/main" id="{E142AC3D-D5B9-FCDD-AB4A-4208E0E808C9}"/>
              </a:ext>
            </a:extLst>
          </p:cNvPr>
          <p:cNvSpPr txBox="1">
            <a:spLocks/>
          </p:cNvSpPr>
          <p:nvPr/>
        </p:nvSpPr>
        <p:spPr>
          <a:xfrm>
            <a:off x="690935" y="3218705"/>
            <a:ext cx="1906943" cy="41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r>
              <a:rPr lang="en-US" sz="1100" dirty="0"/>
              <a:t>Experimental Data</a:t>
            </a:r>
          </a:p>
          <a:p>
            <a:pPr marL="139700" indent="0" algn="ctr">
              <a:buSzPts val="1400"/>
              <a:buNone/>
            </a:pPr>
            <a:r>
              <a:rPr lang="en-US" sz="1100" dirty="0"/>
              <a:t>From CRYRING</a:t>
            </a:r>
          </a:p>
        </p:txBody>
      </p:sp>
      <p:sp>
        <p:nvSpPr>
          <p:cNvPr id="23" name="Google Shape;207;p32">
            <a:extLst>
              <a:ext uri="{FF2B5EF4-FFF2-40B4-BE49-F238E27FC236}">
                <a16:creationId xmlns:a16="http://schemas.microsoft.com/office/drawing/2014/main" id="{EBC125E7-BAFC-0FB4-5E12-B61D96A167EA}"/>
              </a:ext>
            </a:extLst>
          </p:cNvPr>
          <p:cNvSpPr txBox="1">
            <a:spLocks/>
          </p:cNvSpPr>
          <p:nvPr/>
        </p:nvSpPr>
        <p:spPr>
          <a:xfrm>
            <a:off x="3347411" y="3205317"/>
            <a:ext cx="2449175" cy="41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r>
              <a:rPr lang="en-US" sz="1100" dirty="0"/>
              <a:t>Non-Magnetic Numerical 3D model </a:t>
            </a:r>
          </a:p>
        </p:txBody>
      </p:sp>
      <p:sp>
        <p:nvSpPr>
          <p:cNvPr id="25" name="Google Shape;207;p32">
            <a:extLst>
              <a:ext uri="{FF2B5EF4-FFF2-40B4-BE49-F238E27FC236}">
                <a16:creationId xmlns:a16="http://schemas.microsoft.com/office/drawing/2014/main" id="{4C227864-EEA3-F741-B3B0-143BACBA304F}"/>
              </a:ext>
            </a:extLst>
          </p:cNvPr>
          <p:cNvSpPr txBox="1">
            <a:spLocks/>
          </p:cNvSpPr>
          <p:nvPr/>
        </p:nvSpPr>
        <p:spPr>
          <a:xfrm>
            <a:off x="6800332" y="3026203"/>
            <a:ext cx="1906943" cy="41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r>
              <a:rPr lang="en-US" sz="1100" dirty="0"/>
              <a:t>Magnetic DSM model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5" name="Google Shape;225;p34"/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3838687" y="97833"/>
                <a:ext cx="1466625" cy="5619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Case</a:t>
                </a:r>
                <a:endParaRPr dirty="0"/>
              </a:p>
            </p:txBody>
          </p:sp>
        </mc:Choice>
        <mc:Fallback xmlns="">
          <p:sp>
            <p:nvSpPr>
              <p:cNvPr id="225" name="Google Shape;225;p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838687" y="97833"/>
                <a:ext cx="1466625" cy="561900"/>
              </a:xfrm>
              <a:prstGeom prst="rect">
                <a:avLst/>
              </a:prstGeom>
              <a:blipFill>
                <a:blip r:embed="rId3"/>
                <a:stretch>
                  <a:fillRect t="-5435" r="-7083" b="-40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85073765-1841-74F0-DD46-02660B0B48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78191" y="1179970"/>
            <a:ext cx="2987618" cy="204475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05ABF8-A2E5-BD97-71A8-157262AFCD0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4340" y="1179970"/>
            <a:ext cx="2987618" cy="204475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6CE9A26-6283-6675-3F99-D6A403D5F6B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154488" y="1179970"/>
            <a:ext cx="2987618" cy="2044758"/>
          </a:xfrm>
          <a:prstGeom prst="rect">
            <a:avLst/>
          </a:prstGeom>
        </p:spPr>
      </p:pic>
      <p:sp>
        <p:nvSpPr>
          <p:cNvPr id="29" name="Google Shape;207;p32">
            <a:extLst>
              <a:ext uri="{FF2B5EF4-FFF2-40B4-BE49-F238E27FC236}">
                <a16:creationId xmlns:a16="http://schemas.microsoft.com/office/drawing/2014/main" id="{8F3098D4-DCBD-45B0-8D7C-AE71348BC24D}"/>
              </a:ext>
            </a:extLst>
          </p:cNvPr>
          <p:cNvSpPr txBox="1">
            <a:spLocks/>
          </p:cNvSpPr>
          <p:nvPr/>
        </p:nvSpPr>
        <p:spPr>
          <a:xfrm>
            <a:off x="697374" y="3386130"/>
            <a:ext cx="1906943" cy="41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r>
              <a:rPr lang="en-US" sz="1100" dirty="0"/>
              <a:t>Experimental Data</a:t>
            </a:r>
          </a:p>
          <a:p>
            <a:pPr marL="139700" indent="0" algn="ctr">
              <a:buSzPts val="1400"/>
              <a:buNone/>
            </a:pPr>
            <a:r>
              <a:rPr lang="en-US" sz="1100" dirty="0"/>
              <a:t>From CRYRING</a:t>
            </a:r>
          </a:p>
        </p:txBody>
      </p:sp>
      <p:sp>
        <p:nvSpPr>
          <p:cNvPr id="31" name="Google Shape;207;p32">
            <a:extLst>
              <a:ext uri="{FF2B5EF4-FFF2-40B4-BE49-F238E27FC236}">
                <a16:creationId xmlns:a16="http://schemas.microsoft.com/office/drawing/2014/main" id="{3F66F353-F998-4209-10F6-A7C97E5FB2ED}"/>
              </a:ext>
            </a:extLst>
          </p:cNvPr>
          <p:cNvSpPr txBox="1">
            <a:spLocks/>
          </p:cNvSpPr>
          <p:nvPr/>
        </p:nvSpPr>
        <p:spPr>
          <a:xfrm>
            <a:off x="3618527" y="3353773"/>
            <a:ext cx="1906943" cy="41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r>
              <a:rPr lang="en-US" sz="1100" dirty="0"/>
              <a:t>Non-Magnetic Numerical 1D model </a:t>
            </a:r>
          </a:p>
        </p:txBody>
      </p:sp>
      <p:sp>
        <p:nvSpPr>
          <p:cNvPr id="33" name="Google Shape;207;p32">
            <a:extLst>
              <a:ext uri="{FF2B5EF4-FFF2-40B4-BE49-F238E27FC236}">
                <a16:creationId xmlns:a16="http://schemas.microsoft.com/office/drawing/2014/main" id="{E08178AA-B41B-94F6-571C-FDAC2EA0DC7C}"/>
              </a:ext>
            </a:extLst>
          </p:cNvPr>
          <p:cNvSpPr txBox="1">
            <a:spLocks/>
          </p:cNvSpPr>
          <p:nvPr/>
        </p:nvSpPr>
        <p:spPr>
          <a:xfrm>
            <a:off x="6730266" y="3353773"/>
            <a:ext cx="1906943" cy="41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r>
              <a:rPr lang="en-US" sz="1100" dirty="0"/>
              <a:t>Magnetic Meshkov model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>
          <a:extLst>
            <a:ext uri="{FF2B5EF4-FFF2-40B4-BE49-F238E27FC236}">
              <a16:creationId xmlns:a16="http://schemas.microsoft.com/office/drawing/2014/main" id="{91C5DC1D-5D82-A958-913B-09604A030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25" name="Google Shape;225;p34">
                <a:extLst>
                  <a:ext uri="{FF2B5EF4-FFF2-40B4-BE49-F238E27FC236}">
                    <a16:creationId xmlns:a16="http://schemas.microsoft.com/office/drawing/2014/main" id="{81B40156-201F-D26A-AA5C-20A6342581CC}"/>
                  </a:ext>
                </a:extLst>
              </p:cNvPr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148890" y="97832"/>
                <a:ext cx="1512485" cy="629824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800" dirty="0"/>
                  <a:t>Case</a:t>
                </a:r>
                <a:endParaRPr dirty="0"/>
              </a:p>
            </p:txBody>
          </p:sp>
        </mc:Choice>
        <mc:Fallback xmlns="">
          <p:sp>
            <p:nvSpPr>
              <p:cNvPr id="225" name="Google Shape;225;p34">
                <a:extLst>
                  <a:ext uri="{FF2B5EF4-FFF2-40B4-BE49-F238E27FC236}">
                    <a16:creationId xmlns:a16="http://schemas.microsoft.com/office/drawing/2014/main" id="{81B40156-201F-D26A-AA5C-20A6342581CC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48890" y="97832"/>
                <a:ext cx="1512485" cy="629824"/>
              </a:xfrm>
              <a:prstGeom prst="rect">
                <a:avLst/>
              </a:prstGeom>
              <a:blipFill>
                <a:blip r:embed="rId3"/>
                <a:stretch>
                  <a:fillRect t="-2913" b="-17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32F571-5F9C-17E1-C4A4-49B6975E9D78}"/>
                  </a:ext>
                </a:extLst>
              </p:cNvPr>
              <p:cNvSpPr txBox="1"/>
              <p:nvPr/>
            </p:nvSpPr>
            <p:spPr>
              <a:xfrm>
                <a:off x="1834628" y="3891178"/>
                <a:ext cx="5474744" cy="6068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=−4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𝑍</m:t>
                                  </m:r>
                                  <m:sSup>
                                    <m:sSup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𝜖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∭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|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𝑑𝑢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832F571-5F9C-17E1-C4A4-49B6975E9D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4628" y="3891178"/>
                <a:ext cx="5474744" cy="606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61CA17D-BF99-66E7-FC7E-54E1B8012069}"/>
                  </a:ext>
                </a:extLst>
              </p:cNvPr>
              <p:cNvSpPr txBox="1"/>
              <p:nvPr/>
            </p:nvSpPr>
            <p:spPr>
              <a:xfrm>
                <a:off x="3962506" y="4677123"/>
                <a:ext cx="121898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r>
                        <a:rPr lang="en-US" sz="16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𝑍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61CA17D-BF99-66E7-FC7E-54E1B80120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506" y="4677123"/>
                <a:ext cx="1218988" cy="246221"/>
              </a:xfrm>
              <a:prstGeom prst="rect">
                <a:avLst/>
              </a:prstGeom>
              <a:blipFill>
                <a:blip r:embed="rId5"/>
                <a:stretch>
                  <a:fillRect l="-2500" r="-1000" b="-170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2AF909E-BBC9-00B2-1B8A-E2BB0CBC21C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761051" y="168074"/>
            <a:ext cx="2720795" cy="18597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130D1D-8E56-8052-14C6-17EDB2DC85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481846" y="168074"/>
            <a:ext cx="2720795" cy="185978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C4752E7-D80B-9EF5-25F3-4B4E9FD3516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761051" y="2029037"/>
            <a:ext cx="2720794" cy="186214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B44A78-F88E-26FA-3573-D43321F2A0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81846" y="2029037"/>
            <a:ext cx="2720795" cy="1862141"/>
          </a:xfrm>
          <a:prstGeom prst="rect">
            <a:avLst/>
          </a:prstGeom>
        </p:spPr>
      </p:pic>
      <p:sp>
        <p:nvSpPr>
          <p:cNvPr id="23" name="Google Shape;207;p32">
            <a:extLst>
              <a:ext uri="{FF2B5EF4-FFF2-40B4-BE49-F238E27FC236}">
                <a16:creationId xmlns:a16="http://schemas.microsoft.com/office/drawing/2014/main" id="{403276DA-1BA9-590A-B331-B90F481C40CC}"/>
              </a:ext>
            </a:extLst>
          </p:cNvPr>
          <p:cNvSpPr txBox="1">
            <a:spLocks/>
          </p:cNvSpPr>
          <p:nvPr/>
        </p:nvSpPr>
        <p:spPr>
          <a:xfrm>
            <a:off x="6429478" y="1408743"/>
            <a:ext cx="254352" cy="267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139700" indent="0" algn="ctr">
              <a:buSzPts val="1400"/>
              <a:buNone/>
            </a:pPr>
            <a:endParaRPr lang="en-US" sz="1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4228E2-B2E6-D967-C645-ABB853A56283}"/>
                  </a:ext>
                </a:extLst>
              </p:cNvPr>
              <p:cNvSpPr txBox="1"/>
              <p:nvPr/>
            </p:nvSpPr>
            <p:spPr>
              <a:xfrm rot="5400000">
                <a:off x="7078856" y="974267"/>
                <a:ext cx="4937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91+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64228E2-B2E6-D967-C645-ABB853A562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078856" y="974267"/>
                <a:ext cx="493790" cy="246221"/>
              </a:xfrm>
              <a:prstGeom prst="rect">
                <a:avLst/>
              </a:prstGeom>
              <a:blipFill>
                <a:blip r:embed="rId10"/>
                <a:stretch>
                  <a:fillRect l="-10000" t="-86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B737C4-EBE0-E2CA-29DB-36030882B624}"/>
                  </a:ext>
                </a:extLst>
              </p:cNvPr>
              <p:cNvSpPr txBox="1"/>
              <p:nvPr/>
            </p:nvSpPr>
            <p:spPr>
              <a:xfrm rot="5400000">
                <a:off x="7163784" y="2749123"/>
                <a:ext cx="32393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BB737C4-EBE0-E2CA-29DB-36030882B6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5400000">
                <a:off x="7163784" y="2749123"/>
                <a:ext cx="323935" cy="246221"/>
              </a:xfrm>
              <a:prstGeom prst="rect">
                <a:avLst/>
              </a:prstGeom>
              <a:blipFill>
                <a:blip r:embed="rId11"/>
                <a:stretch>
                  <a:fillRect l="-10000" t="-13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2633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759020B-E86D-B1DA-AE0E-0374F5FC9E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9686" y="635229"/>
            <a:ext cx="4099191" cy="238084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191FDA3-FAF0-87D2-827D-0D39F55737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16" y="635229"/>
            <a:ext cx="3919574" cy="23808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04A787-ABA2-5B9F-EB54-3E75EE39E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197" y="3154329"/>
            <a:ext cx="3926168" cy="17467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E31BED-9164-B703-A122-6E098DA639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99" y="3178360"/>
            <a:ext cx="4593207" cy="16986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225;p34">
                <a:extLst>
                  <a:ext uri="{FF2B5EF4-FFF2-40B4-BE49-F238E27FC236}">
                    <a16:creationId xmlns:a16="http://schemas.microsoft.com/office/drawing/2014/main" id="{758EFC75-C122-76B3-4751-30DDD83C4C6F}"/>
                  </a:ext>
                </a:extLst>
              </p:cNvPr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3706287" y="5405"/>
                <a:ext cx="1731425" cy="629824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𝑀𝑔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sz="2800" dirty="0"/>
                  <a:t>Case</a:t>
                </a:r>
                <a:endParaRPr dirty="0"/>
              </a:p>
            </p:txBody>
          </p:sp>
        </mc:Choice>
        <mc:Fallback xmlns="">
          <p:sp>
            <p:nvSpPr>
              <p:cNvPr id="18" name="Google Shape;225;p34">
                <a:extLst>
                  <a:ext uri="{FF2B5EF4-FFF2-40B4-BE49-F238E27FC236}">
                    <a16:creationId xmlns:a16="http://schemas.microsoft.com/office/drawing/2014/main" id="{758EFC75-C122-76B3-4751-30DDD83C4C6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706287" y="5405"/>
                <a:ext cx="1731425" cy="629824"/>
              </a:xfrm>
              <a:prstGeom prst="rect">
                <a:avLst/>
              </a:prstGeom>
              <a:blipFill>
                <a:blip r:embed="rId6"/>
                <a:stretch>
                  <a:fillRect t="-2913" b="-16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C10FF7B2-C1E3-154E-36AE-FBC2F1551D09}"/>
              </a:ext>
            </a:extLst>
          </p:cNvPr>
          <p:cNvSpPr/>
          <p:nvPr/>
        </p:nvSpPr>
        <p:spPr>
          <a:xfrm>
            <a:off x="2461802" y="3762814"/>
            <a:ext cx="119575" cy="18053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45316AC-3BAD-8E7B-2E9C-08203BCB56BD}"/>
              </a:ext>
            </a:extLst>
          </p:cNvPr>
          <p:cNvSpPr/>
          <p:nvPr/>
        </p:nvSpPr>
        <p:spPr>
          <a:xfrm>
            <a:off x="165198" y="3762813"/>
            <a:ext cx="119575" cy="18053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B6FD43A-59BA-BDA9-0D23-2216FF4898D9}"/>
              </a:ext>
            </a:extLst>
          </p:cNvPr>
          <p:cNvSpPr/>
          <p:nvPr/>
        </p:nvSpPr>
        <p:spPr>
          <a:xfrm rot="5400000">
            <a:off x="3715293" y="4718584"/>
            <a:ext cx="119575" cy="18053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81C6C6-F106-524A-AFB8-CF282AA28A9D}"/>
              </a:ext>
            </a:extLst>
          </p:cNvPr>
          <p:cNvSpPr/>
          <p:nvPr/>
        </p:nvSpPr>
        <p:spPr>
          <a:xfrm rot="5400000">
            <a:off x="1425483" y="4709321"/>
            <a:ext cx="119575" cy="180535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297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>
          <a:extLst>
            <a:ext uri="{FF2B5EF4-FFF2-40B4-BE49-F238E27FC236}">
              <a16:creationId xmlns:a16="http://schemas.microsoft.com/office/drawing/2014/main" id="{E58A972A-E74C-B1BD-3A49-F8A9F6A23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72E1BEB-6727-C7FC-651D-9A78AE826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998" y="629824"/>
            <a:ext cx="5658235" cy="40614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Google Shape;225;p34">
                <a:extLst>
                  <a:ext uri="{FF2B5EF4-FFF2-40B4-BE49-F238E27FC236}">
                    <a16:creationId xmlns:a16="http://schemas.microsoft.com/office/drawing/2014/main" id="{FF8560D0-B963-F58F-B7D5-1A3A3D0085EF}"/>
                  </a:ext>
                </a:extLst>
              </p:cNvPr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3611109" y="0"/>
                <a:ext cx="1921781" cy="629824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𝑋𝑒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54+</m:t>
                        </m:r>
                      </m:sup>
                    </m:sSup>
                  </m:oMath>
                </a14:m>
                <a:r>
                  <a:rPr lang="en-US" sz="2800" dirty="0"/>
                  <a:t>Case</a:t>
                </a:r>
                <a:endParaRPr dirty="0"/>
              </a:p>
            </p:txBody>
          </p:sp>
        </mc:Choice>
        <mc:Fallback xmlns="">
          <p:sp>
            <p:nvSpPr>
              <p:cNvPr id="16" name="Google Shape;225;p34">
                <a:extLst>
                  <a:ext uri="{FF2B5EF4-FFF2-40B4-BE49-F238E27FC236}">
                    <a16:creationId xmlns:a16="http://schemas.microsoft.com/office/drawing/2014/main" id="{FF8560D0-B963-F58F-B7D5-1A3A3D0085EF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3611109" y="0"/>
                <a:ext cx="1921781" cy="629824"/>
              </a:xfrm>
              <a:prstGeom prst="rect">
                <a:avLst/>
              </a:prstGeom>
              <a:blipFill>
                <a:blip r:embed="rId4"/>
                <a:stretch>
                  <a:fillRect t="-1942" b="-17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723CF7-69F5-6F4F-54CB-D2E42725A202}"/>
                  </a:ext>
                </a:extLst>
              </p:cNvPr>
              <p:cNvSpPr txBox="1"/>
              <p:nvPr/>
            </p:nvSpPr>
            <p:spPr>
              <a:xfrm>
                <a:off x="846029" y="2315011"/>
                <a:ext cx="8765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7723CF7-69F5-6F4F-54CB-D2E42725A2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29" y="2315011"/>
                <a:ext cx="876522" cy="276999"/>
              </a:xfrm>
              <a:prstGeom prst="rect">
                <a:avLst/>
              </a:prstGeom>
              <a:blipFill>
                <a:blip r:embed="rId5"/>
                <a:stretch>
                  <a:fillRect l="-2778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AE1FF63-B532-E04E-946A-37E95315A978}"/>
                  </a:ext>
                </a:extLst>
              </p:cNvPr>
              <p:cNvSpPr txBox="1"/>
              <p:nvPr/>
            </p:nvSpPr>
            <p:spPr>
              <a:xfrm>
                <a:off x="644735" y="1409320"/>
                <a:ext cx="11700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AE1FF63-B532-E04E-946A-37E95315A9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35" y="1409320"/>
                <a:ext cx="1170064" cy="276999"/>
              </a:xfrm>
              <a:prstGeom prst="rect">
                <a:avLst/>
              </a:prstGeom>
              <a:blipFill>
                <a:blip r:embed="rId6"/>
                <a:stretch>
                  <a:fillRect l="-4167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Google Shape;201;p31">
            <a:extLst>
              <a:ext uri="{FF2B5EF4-FFF2-40B4-BE49-F238E27FC236}">
                <a16:creationId xmlns:a16="http://schemas.microsoft.com/office/drawing/2014/main" id="{816D29BD-9A44-712D-0094-CD99CECAF3E1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16912" y="1011579"/>
            <a:ext cx="1948711" cy="5079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From the equation:</a:t>
            </a:r>
            <a:endParaRPr dirty="0"/>
          </a:p>
        </p:txBody>
      </p:sp>
      <p:sp>
        <p:nvSpPr>
          <p:cNvPr id="25" name="Google Shape;201;p31">
            <a:extLst>
              <a:ext uri="{FF2B5EF4-FFF2-40B4-BE49-F238E27FC236}">
                <a16:creationId xmlns:a16="http://schemas.microsoft.com/office/drawing/2014/main" id="{96301D3A-5A30-66AE-5531-DF84A8101AEB}"/>
              </a:ext>
            </a:extLst>
          </p:cNvPr>
          <p:cNvSpPr txBox="1">
            <a:spLocks/>
          </p:cNvSpPr>
          <p:nvPr/>
        </p:nvSpPr>
        <p:spPr>
          <a:xfrm>
            <a:off x="116912" y="1945534"/>
            <a:ext cx="1948711" cy="5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We know that:</a:t>
            </a:r>
          </a:p>
        </p:txBody>
      </p:sp>
      <p:sp>
        <p:nvSpPr>
          <p:cNvPr id="27" name="Google Shape;201;p31">
            <a:extLst>
              <a:ext uri="{FF2B5EF4-FFF2-40B4-BE49-F238E27FC236}">
                <a16:creationId xmlns:a16="http://schemas.microsoft.com/office/drawing/2014/main" id="{17A2B808-3698-40DB-E765-C9B170C9B148}"/>
              </a:ext>
            </a:extLst>
          </p:cNvPr>
          <p:cNvSpPr txBox="1">
            <a:spLocks/>
          </p:cNvSpPr>
          <p:nvPr/>
        </p:nvSpPr>
        <p:spPr>
          <a:xfrm>
            <a:off x="116912" y="2879489"/>
            <a:ext cx="1948711" cy="5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Therefore: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D0F723B-2CAA-BEAE-A5B1-651B7CA025A7}"/>
                  </a:ext>
                </a:extLst>
              </p:cNvPr>
              <p:cNvSpPr txBox="1"/>
              <p:nvPr/>
            </p:nvSpPr>
            <p:spPr>
              <a:xfrm>
                <a:off x="644735" y="3331315"/>
                <a:ext cx="11116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𝑐𝑜𝑜𝑙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 </m:t>
                      </m:r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FD0F723B-2CAA-BEAE-A5B1-651B7CA02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735" y="3331315"/>
                <a:ext cx="1111651" cy="276999"/>
              </a:xfrm>
              <a:prstGeom prst="rect">
                <a:avLst/>
              </a:prstGeom>
              <a:blipFill>
                <a:blip r:embed="rId7"/>
                <a:stretch>
                  <a:fillRect l="-4396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Google Shape;201;p31">
            <a:extLst>
              <a:ext uri="{FF2B5EF4-FFF2-40B4-BE49-F238E27FC236}">
                <a16:creationId xmlns:a16="http://schemas.microsoft.com/office/drawing/2014/main" id="{E15448F2-A555-E6A0-6C70-4CFCBBC5CCC7}"/>
              </a:ext>
            </a:extLst>
          </p:cNvPr>
          <p:cNvSpPr txBox="1">
            <a:spLocks/>
          </p:cNvSpPr>
          <p:nvPr/>
        </p:nvSpPr>
        <p:spPr>
          <a:xfrm rot="5400000">
            <a:off x="7567088" y="1438640"/>
            <a:ext cx="852882" cy="5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200 mA</a:t>
            </a:r>
          </a:p>
        </p:txBody>
      </p:sp>
      <p:sp>
        <p:nvSpPr>
          <p:cNvPr id="32" name="Google Shape;201;p31">
            <a:extLst>
              <a:ext uri="{FF2B5EF4-FFF2-40B4-BE49-F238E27FC236}">
                <a16:creationId xmlns:a16="http://schemas.microsoft.com/office/drawing/2014/main" id="{6ED0B3BE-016E-BE07-B684-7F25DA384F81}"/>
              </a:ext>
            </a:extLst>
          </p:cNvPr>
          <p:cNvSpPr txBox="1">
            <a:spLocks/>
          </p:cNvSpPr>
          <p:nvPr/>
        </p:nvSpPr>
        <p:spPr>
          <a:xfrm rot="5400000">
            <a:off x="7567088" y="3409237"/>
            <a:ext cx="852882" cy="5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800 mA</a:t>
            </a:r>
          </a:p>
        </p:txBody>
      </p:sp>
    </p:spTree>
    <p:extLst>
      <p:ext uri="{BB962C8B-B14F-4D97-AF65-F5344CB8AC3E}">
        <p14:creationId xmlns:p14="http://schemas.microsoft.com/office/powerpoint/2010/main" val="3483874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>
          <a:extLst>
            <a:ext uri="{FF2B5EF4-FFF2-40B4-BE49-F238E27FC236}">
              <a16:creationId xmlns:a16="http://schemas.microsoft.com/office/drawing/2014/main" id="{9AB1A71E-F101-D720-C803-2EC9C01EF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>
            <a:extLst>
              <a:ext uri="{FF2B5EF4-FFF2-40B4-BE49-F238E27FC236}">
                <a16:creationId xmlns:a16="http://schemas.microsoft.com/office/drawing/2014/main" id="{17A53163-B884-C1C0-2E93-415047CB14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74432" y="257577"/>
            <a:ext cx="5195135" cy="57954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Summarize Overall Results</a:t>
            </a:r>
            <a:endParaRPr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1" name="Google Shape;201;p31">
                <a:extLst>
                  <a:ext uri="{FF2B5EF4-FFF2-40B4-BE49-F238E27FC236}">
                    <a16:creationId xmlns:a16="http://schemas.microsoft.com/office/drawing/2014/main" id="{1A9C9E71-2CE1-5820-89AF-DDE3419931A2}"/>
                  </a:ext>
                </a:extLst>
              </p:cNvPr>
              <p:cNvSpPr txBox="1">
                <a:spLocks noGrp="1"/>
              </p:cNvSpPr>
              <p:nvPr>
                <p:ph type="subTitle" idx="1"/>
              </p:nvPr>
            </p:nvSpPr>
            <p:spPr>
              <a:xfrm>
                <a:off x="478726" y="1196485"/>
                <a:ext cx="4093275" cy="91046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/>
                <a:r>
                  <a:rPr lang="en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91+</m:t>
                        </m:r>
                      </m:sup>
                    </m:sSup>
                  </m:oMath>
                </a14:m>
                <a:r>
                  <a:rPr lang="en-US" dirty="0"/>
                  <a:t>Case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Cooling rate is reproduced reasonably well</a:t>
                </a:r>
              </a:p>
              <a:p>
                <a:pPr marL="285750" lvl="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Equilibrium beam size is too small</a:t>
                </a:r>
              </a:p>
            </p:txBody>
          </p:sp>
        </mc:Choice>
        <mc:Fallback xmlns="">
          <p:sp>
            <p:nvSpPr>
              <p:cNvPr id="201" name="Google Shape;201;p31">
                <a:extLst>
                  <a:ext uri="{FF2B5EF4-FFF2-40B4-BE49-F238E27FC236}">
                    <a16:creationId xmlns:a16="http://schemas.microsoft.com/office/drawing/2014/main" id="{1A9C9E71-2CE1-5820-89AF-DDE3419931A2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subTitle" idx="1"/>
              </p:nvPr>
            </p:nvSpPr>
            <p:spPr>
              <a:xfrm>
                <a:off x="478726" y="1196485"/>
                <a:ext cx="4093275" cy="910460"/>
              </a:xfrm>
              <a:prstGeom prst="rect">
                <a:avLst/>
              </a:prstGeom>
              <a:blipFill>
                <a:blip r:embed="rId3"/>
                <a:stretch>
                  <a:fillRect l="-447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Google Shape;201;p31">
                <a:extLst>
                  <a:ext uri="{FF2B5EF4-FFF2-40B4-BE49-F238E27FC236}">
                    <a16:creationId xmlns:a16="http://schemas.microsoft.com/office/drawing/2014/main" id="{526926CE-3320-8AEB-B6AE-4FF135FF17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8725" y="2171339"/>
                <a:ext cx="4093275" cy="9104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9pPr>
              </a:lstStyle>
              <a:p>
                <a:pPr marL="0" indent="0"/>
                <a:r>
                  <a:rPr lang="en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Case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Both magnetized and non-magnetized underestimate the cooling rate</a:t>
                </a:r>
              </a:p>
            </p:txBody>
          </p:sp>
        </mc:Choice>
        <mc:Fallback xmlns="">
          <p:sp>
            <p:nvSpPr>
              <p:cNvPr id="2" name="Google Shape;201;p31">
                <a:extLst>
                  <a:ext uri="{FF2B5EF4-FFF2-40B4-BE49-F238E27FC236}">
                    <a16:creationId xmlns:a16="http://schemas.microsoft.com/office/drawing/2014/main" id="{526926CE-3320-8AEB-B6AE-4FF135FF1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725" y="2171339"/>
                <a:ext cx="4093275" cy="910460"/>
              </a:xfrm>
              <a:prstGeom prst="rect">
                <a:avLst/>
              </a:prstGeom>
              <a:blipFill>
                <a:blip r:embed="rId4"/>
                <a:stretch>
                  <a:fillRect l="-447" b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Google Shape;201;p31">
                <a:extLst>
                  <a:ext uri="{FF2B5EF4-FFF2-40B4-BE49-F238E27FC236}">
                    <a16:creationId xmlns:a16="http://schemas.microsoft.com/office/drawing/2014/main" id="{E4FAE21A-E032-F12A-3EF7-211B6AF74F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1" y="1196485"/>
                <a:ext cx="4093275" cy="9104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9pPr>
              </a:lstStyle>
              <a:p>
                <a:pPr marL="0" indent="0"/>
                <a:r>
                  <a:rPr lang="en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𝑀𝑔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Case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Both magnetized and non-magnetized underestimate the cooling rate</a:t>
                </a:r>
              </a:p>
            </p:txBody>
          </p:sp>
        </mc:Choice>
        <mc:Fallback xmlns="">
          <p:sp>
            <p:nvSpPr>
              <p:cNvPr id="4" name="Google Shape;201;p31">
                <a:extLst>
                  <a:ext uri="{FF2B5EF4-FFF2-40B4-BE49-F238E27FC236}">
                    <a16:creationId xmlns:a16="http://schemas.microsoft.com/office/drawing/2014/main" id="{E4FAE21A-E032-F12A-3EF7-211B6AF74F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1" y="1196485"/>
                <a:ext cx="4093275" cy="910460"/>
              </a:xfrm>
              <a:prstGeom prst="rect">
                <a:avLst/>
              </a:prstGeom>
              <a:blipFill>
                <a:blip r:embed="rId5"/>
                <a:stretch>
                  <a:fillRect l="-447" b="-2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Google Shape;201;p31">
                <a:extLst>
                  <a:ext uri="{FF2B5EF4-FFF2-40B4-BE49-F238E27FC236}">
                    <a16:creationId xmlns:a16="http://schemas.microsoft.com/office/drawing/2014/main" id="{A0EED80B-A521-8732-B6DD-6E1272BC7BA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0" y="2106945"/>
                <a:ext cx="4093275" cy="11848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L="457200" marR="0" lvl="0" indent="-31750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1pPr>
                <a:lvl2pPr marL="914400" marR="0" lvl="1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2pPr>
                <a:lvl3pPr marL="1371600" marR="0" lvl="2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3pPr>
                <a:lvl4pPr marL="1828800" marR="0" lvl="3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4pPr>
                <a:lvl5pPr marL="2286000" marR="0" lvl="4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5pPr>
                <a:lvl6pPr marL="2743200" marR="0" lvl="5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6pPr>
                <a:lvl7pPr marL="3200400" marR="0" lvl="6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7pPr>
                <a:lvl8pPr marL="3657600" marR="0" lvl="7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8pPr>
                <a:lvl9pPr marL="4114800" marR="0" lvl="8" indent="-31750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2"/>
                  </a:buClr>
                  <a:buSzPts val="1400"/>
                  <a:buFont typeface="Manjari"/>
                  <a:buNone/>
                  <a:defRPr sz="1400" b="0" i="0" u="none" strike="noStrike" cap="none" spc="0">
                    <a:solidFill>
                      <a:schemeClr val="dk2"/>
                    </a:solidFill>
                    <a:latin typeface="Manjari"/>
                    <a:ea typeface="Manjari"/>
                    <a:cs typeface="Manjari"/>
                    <a:sym typeface="Manjari"/>
                  </a:defRPr>
                </a:lvl9pPr>
              </a:lstStyle>
              <a:p>
                <a:pPr marL="0" indent="0"/>
                <a:r>
                  <a:rPr lang="en" dirty="0"/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54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US" dirty="0"/>
                  <a:t>Case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Cooling timescale and electron and electron current dependence are well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Final equilibrium shows excessive cooling </a:t>
                </a:r>
              </a:p>
            </p:txBody>
          </p:sp>
        </mc:Choice>
        <mc:Fallback xmlns="">
          <p:sp>
            <p:nvSpPr>
              <p:cNvPr id="6" name="Google Shape;201;p31">
                <a:extLst>
                  <a:ext uri="{FF2B5EF4-FFF2-40B4-BE49-F238E27FC236}">
                    <a16:creationId xmlns:a16="http://schemas.microsoft.com/office/drawing/2014/main" id="{A0EED80B-A521-8732-B6DD-6E1272BC7B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106945"/>
                <a:ext cx="4093275" cy="1184856"/>
              </a:xfrm>
              <a:prstGeom prst="rect">
                <a:avLst/>
              </a:prstGeom>
              <a:blipFill>
                <a:blip r:embed="rId6"/>
                <a:stretch>
                  <a:fillRect l="-447" b="-51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Google Shape;207;p32">
            <a:extLst>
              <a:ext uri="{FF2B5EF4-FFF2-40B4-BE49-F238E27FC236}">
                <a16:creationId xmlns:a16="http://schemas.microsoft.com/office/drawing/2014/main" id="{D5AB8C18-9786-FC22-BE45-99B25C9692AD}"/>
              </a:ext>
            </a:extLst>
          </p:cNvPr>
          <p:cNvSpPr txBox="1">
            <a:spLocks/>
          </p:cNvSpPr>
          <p:nvPr/>
        </p:nvSpPr>
        <p:spPr>
          <a:xfrm>
            <a:off x="689331" y="3651160"/>
            <a:ext cx="7765336" cy="91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 algn="ctr"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u="sng" dirty="0">
                <a:solidFill>
                  <a:srgbClr val="FF0000"/>
                </a:solidFill>
              </a:rPr>
              <a:t>No single cooling-force model can produce both the cooling dynamics and the final equilibrium beam properties to explain all conditions</a:t>
            </a:r>
          </a:p>
        </p:txBody>
      </p:sp>
    </p:spTree>
    <p:extLst>
      <p:ext uri="{BB962C8B-B14F-4D97-AF65-F5344CB8AC3E}">
        <p14:creationId xmlns:p14="http://schemas.microsoft.com/office/powerpoint/2010/main" val="34638253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>
          <a:extLst>
            <a:ext uri="{FF2B5EF4-FFF2-40B4-BE49-F238E27FC236}">
              <a16:creationId xmlns:a16="http://schemas.microsoft.com/office/drawing/2014/main" id="{90B1059E-418A-FB8C-543C-DD16B5FDC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1">
            <a:extLst>
              <a:ext uri="{FF2B5EF4-FFF2-40B4-BE49-F238E27FC236}">
                <a16:creationId xmlns:a16="http://schemas.microsoft.com/office/drawing/2014/main" id="{A4E44CC1-3471-E1BD-D398-777A02DB3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326524" y="249698"/>
            <a:ext cx="6490952" cy="112565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Limitations of Electron cooling simulation program</a:t>
            </a:r>
            <a:endParaRPr dirty="0"/>
          </a:p>
        </p:txBody>
      </p:sp>
      <p:sp>
        <p:nvSpPr>
          <p:cNvPr id="2" name="Google Shape;201;p31">
            <a:extLst>
              <a:ext uri="{FF2B5EF4-FFF2-40B4-BE49-F238E27FC236}">
                <a16:creationId xmlns:a16="http://schemas.microsoft.com/office/drawing/2014/main" id="{2485D19F-8841-1F10-82BF-4F463413970B}"/>
              </a:ext>
            </a:extLst>
          </p:cNvPr>
          <p:cNvSpPr txBox="1">
            <a:spLocks/>
          </p:cNvSpPr>
          <p:nvPr/>
        </p:nvSpPr>
        <p:spPr>
          <a:xfrm>
            <a:off x="266223" y="1840956"/>
            <a:ext cx="4511838" cy="910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Space Charge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Particles push each other away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 included in the current JSPEC2 simulation</a:t>
            </a:r>
          </a:p>
        </p:txBody>
      </p:sp>
      <p:sp>
        <p:nvSpPr>
          <p:cNvPr id="6" name="Google Shape;201;p31">
            <a:extLst>
              <a:ext uri="{FF2B5EF4-FFF2-40B4-BE49-F238E27FC236}">
                <a16:creationId xmlns:a16="http://schemas.microsoft.com/office/drawing/2014/main" id="{4982E6A0-F6D4-DAFF-3BF0-93E3A523CDA0}"/>
              </a:ext>
            </a:extLst>
          </p:cNvPr>
          <p:cNvSpPr txBox="1">
            <a:spLocks/>
          </p:cNvSpPr>
          <p:nvPr/>
        </p:nvSpPr>
        <p:spPr>
          <a:xfrm>
            <a:off x="4443211" y="1840956"/>
            <a:ext cx="4919730" cy="1565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anjari"/>
              <a:buNone/>
              <a:defRPr sz="1400" b="0" i="0" u="none" strike="noStrike" cap="none" spc="0">
                <a:solidFill>
                  <a:schemeClr val="dk2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pPr marL="0" indent="0"/>
            <a:r>
              <a:rPr lang="en-US" dirty="0"/>
              <a:t>Heating mechanisms and non-Gaussian beam halo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experimental beam is not a simple Gaussian Distribution as it in simulated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Halos are not fully reproduced by IBS model in the program</a:t>
            </a:r>
          </a:p>
        </p:txBody>
      </p:sp>
    </p:spTree>
    <p:extLst>
      <p:ext uri="{BB962C8B-B14F-4D97-AF65-F5344CB8AC3E}">
        <p14:creationId xmlns:p14="http://schemas.microsoft.com/office/powerpoint/2010/main" val="3776424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1AAD36-24F9-8BAC-45B2-E34FC6C0E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59082" y="760577"/>
            <a:ext cx="4242581" cy="31819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5FD38D-2310-95F8-DF0D-416EA63C3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4628270" y="760576"/>
            <a:ext cx="4242582" cy="3181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320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41E4A-FED4-B430-D3DD-2172202B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37;p40">
            <a:extLst>
              <a:ext uri="{FF2B5EF4-FFF2-40B4-BE49-F238E27FC236}">
                <a16:creationId xmlns:a16="http://schemas.microsoft.com/office/drawing/2014/main" id="{96F8A539-FAB0-FA41-7B70-F70C0FA2B7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3157418" y="2789496"/>
            <a:ext cx="2829163" cy="56545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2"/>
                </a:solidFill>
              </a:rPr>
              <a:t>Do you have any questions?</a:t>
            </a:r>
            <a:endParaRPr sz="1600" b="1" dirty="0">
              <a:solidFill>
                <a:schemeClr val="dk2"/>
              </a:solidFill>
            </a:endParaRPr>
          </a:p>
        </p:txBody>
      </p:sp>
      <p:sp>
        <p:nvSpPr>
          <p:cNvPr id="3" name="Google Shape;350;p40">
            <a:extLst>
              <a:ext uri="{FF2B5EF4-FFF2-40B4-BE49-F238E27FC236}">
                <a16:creationId xmlns:a16="http://schemas.microsoft.com/office/drawing/2014/main" id="{43277126-9255-D5F7-581D-CFE05C9C58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42848" y="1841679"/>
            <a:ext cx="2258304" cy="79971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Thank you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57837469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ational Organizations Overview by Slidesgo">
  <a:themeElements>
    <a:clrScheme name="Simple Light">
      <a:dk1>
        <a:srgbClr val="FCFCFC"/>
      </a:dk1>
      <a:lt1>
        <a:srgbClr val="FAF7F6"/>
      </a:lt1>
      <a:dk2>
        <a:srgbClr val="191919"/>
      </a:dk2>
      <a:lt2>
        <a:srgbClr val="6D6D6D"/>
      </a:lt2>
      <a:accent1>
        <a:srgbClr val="E2E2E2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3298</TotalTime>
  <Words>543</Words>
  <Application>Microsoft Office PowerPoint</Application>
  <PresentationFormat>On-screen Show (16:9)</PresentationFormat>
  <Paragraphs>136</Paragraphs>
  <Slides>22</Slides>
  <Notes>17</Notes>
  <HiddenSlides>5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Manjari</vt:lpstr>
      <vt:lpstr>Ysabeau Office</vt:lpstr>
      <vt:lpstr>Calibri</vt:lpstr>
      <vt:lpstr>Lato</vt:lpstr>
      <vt:lpstr>DM Sans</vt:lpstr>
      <vt:lpstr>Cambria Math</vt:lpstr>
      <vt:lpstr>Nunito Light</vt:lpstr>
      <vt:lpstr>International Organizations Overview by Slidesgo</vt:lpstr>
      <vt:lpstr>Simulation of Electron cooling at ESR and CRYING</vt:lpstr>
      <vt:lpstr>Can current simulations model actually produce results that accurately match the experimental results ?</vt:lpstr>
      <vt:lpstr>What is Electron Cooling ?</vt:lpstr>
      <vt:lpstr>The ions don’t have the same energy !</vt:lpstr>
      <vt:lpstr>Electron Cooling Principle</vt:lpstr>
      <vt:lpstr>GSI Storage Rings</vt:lpstr>
      <vt:lpstr>JSPEC</vt:lpstr>
      <vt:lpstr>PowerPoint Presentation</vt:lpstr>
      <vt:lpstr>PowerPoint Presentation</vt:lpstr>
      <vt:lpstr>PowerPoint Presentation</vt:lpstr>
      <vt:lpstr>PowerPoint Presentation</vt:lpstr>
      <vt:lpstr>01</vt:lpstr>
      <vt:lpstr>Cooling Force Fromulations</vt:lpstr>
      <vt:lpstr>U^(91+)Case</vt:lpstr>
      <vt:lpstr>D^+Case</vt:lpstr>
      <vt:lpstr>D^+Case</vt:lpstr>
      <vt:lpstr>〖Mg〗^+Case</vt:lpstr>
      <vt:lpstr>〖Xe〗^(54+)Case</vt:lpstr>
      <vt:lpstr>Summarize Overall Results</vt:lpstr>
      <vt:lpstr>Limitations of Electron cooling simulation program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Ployphimon Jongtarkarnsombut</cp:lastModifiedBy>
  <cp:revision>3</cp:revision>
  <dcterms:modified xsi:type="dcterms:W3CDTF">2026-09-16T01:58:51Z</dcterms:modified>
</cp:coreProperties>
</file>