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8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05740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40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Rebuncher Voltage Scans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841248" y="3977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Beam diagnostics at the GSI High Charge State Injector (HLI)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&amp; setup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0700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HLI delivers a 1.4 MeV/u heavy-ion beam to the UNILAC. Clean injection requires knowing the beam parameters delivered from the HLI.</a:t>
            </a:r>
            <a:endParaRPr lang="en-US" dirty="0"/>
          </a:p>
        </p:txBody>
      </p:sp>
      <p:sp>
        <p:nvSpPr>
          <p:cNvPr id="4" name="Text 2"/>
          <p:cNvSpPr txBox="1"/>
          <p:nvPr/>
        </p:nvSpPr>
        <p:spPr>
          <a:xfrm>
            <a:off x="1234440" y="341985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beam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234440" y="3364992"/>
            <a:ext cx="9692640" cy="0"/>
          </a:xfrm>
          <a:prstGeom prst="line">
            <a:avLst/>
          </a:prstGeom>
          <a:noFill/>
          <a:ln w="22225">
            <a:solidFill>
              <a:srgbClr val="1A1A1A"/>
            </a:solidFill>
            <a:prstDash val="solid"/>
            <a:tailEnd type="triangle"/>
          </a:ln>
        </p:spPr>
        <p:txBody>
          <a:bodyPr/>
          <a:lstStyle/>
          <a:p>
            <a:endParaRPr lang="de-DE"/>
          </a:p>
        </p:txBody>
      </p:sp>
      <p:sp>
        <p:nvSpPr>
          <p:cNvPr id="6" name="Shape 4"/>
          <p:cNvSpPr/>
          <p:nvPr/>
        </p:nvSpPr>
        <p:spPr>
          <a:xfrm>
            <a:off x="2404872" y="2862072"/>
            <a:ext cx="128016" cy="1005840"/>
          </a:xfrm>
          <a:prstGeom prst="rect">
            <a:avLst/>
          </a:prstGeom>
          <a:solidFill>
            <a:srgbClr val="1F5C8B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 txBox="1"/>
          <p:nvPr/>
        </p:nvSpPr>
        <p:spPr>
          <a:xfrm>
            <a:off x="1737360" y="39136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BSM1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720072" y="2862072"/>
            <a:ext cx="128016" cy="1005840"/>
          </a:xfrm>
          <a:prstGeom prst="rect">
            <a:avLst/>
          </a:prstGeom>
          <a:solidFill>
            <a:srgbClr val="1F5C8B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9052560" y="39136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BSM2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961120" y="420624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plane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122507" y="2871217"/>
            <a:ext cx="196765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1F5C8B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Shape 12"/>
          <p:cNvSpPr/>
          <p:nvPr/>
        </p:nvSpPr>
        <p:spPr>
          <a:xfrm>
            <a:off x="2467187" y="2554224"/>
            <a:ext cx="65532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3"/>
          <p:cNvSpPr txBox="1"/>
          <p:nvPr/>
        </p:nvSpPr>
        <p:spPr>
          <a:xfrm>
            <a:off x="2390987" y="2199641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d₁ = 0.6m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 flipV="1">
            <a:off x="3319272" y="2542032"/>
            <a:ext cx="6464808" cy="12192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 txBox="1"/>
          <p:nvPr/>
        </p:nvSpPr>
        <p:spPr>
          <a:xfrm>
            <a:off x="5745480" y="2199641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d₂=11.4m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4937760"/>
            <a:ext cx="10972800" cy="1005840"/>
          </a:xfrm>
          <a:prstGeom prst="roundRect">
            <a:avLst>
              <a:gd name="adj" fmla="val 5455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Text 17"/>
          <p:cNvSpPr txBox="1"/>
          <p:nvPr/>
        </p:nvSpPr>
        <p:spPr>
          <a:xfrm>
            <a:off x="896112" y="4937760"/>
            <a:ext cx="104607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dirty="0">
                <a:solidFill>
                  <a:srgbClr val="154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reconstruct the beam's second moments at BSM1 from a BSM2 rebuncher-voltage scan and use the direct BSM1 measurement to reduce their uncertainty.</a:t>
            </a:r>
            <a:endParaRPr lang="en-US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DC35F97B-5D56-15E5-8D5A-CB2688B6FD95}"/>
              </a:ext>
            </a:extLst>
          </p:cNvPr>
          <p:cNvSpPr txBox="1"/>
          <p:nvPr/>
        </p:nvSpPr>
        <p:spPr>
          <a:xfrm>
            <a:off x="1644227" y="420624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entrance plane</a:t>
            </a:r>
            <a:endParaRPr lang="en-US" sz="1200" dirty="0"/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1FC2A9FB-1BEE-DF52-71FC-E6A04FCDC61B}"/>
              </a:ext>
            </a:extLst>
          </p:cNvPr>
          <p:cNvSpPr txBox="1"/>
          <p:nvPr/>
        </p:nvSpPr>
        <p:spPr>
          <a:xfrm>
            <a:off x="2539831" y="39136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Rebuncher</a:t>
            </a:r>
            <a:endParaRPr lang="en-US" sz="1400" dirty="0"/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FA52F212-72A4-00BB-0DD4-CDD83F08FA98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8">
            <a:extLst>
              <a:ext uri="{FF2B5EF4-FFF2-40B4-BE49-F238E27FC236}">
                <a16:creationId xmlns:a16="http://schemas.microsoft.com/office/drawing/2014/main" id="{F5F75804-3F78-7856-614C-2932309E7C97}"/>
              </a:ext>
            </a:extLst>
          </p:cNvPr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B189098D-7184-7228-8194-04695FA3DBAA}"/>
              </a:ext>
            </a:extLst>
          </p:cNvPr>
          <p:cNvSpPr txBox="1"/>
          <p:nvPr/>
        </p:nvSpPr>
        <p:spPr>
          <a:xfrm>
            <a:off x="640080" y="384048"/>
            <a:ext cx="198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BSM2 data</a:t>
            </a:r>
            <a:endParaRPr lang="en-US" sz="29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26937355-3139-45C9-0F3E-8098AEFD9021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3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FB37D85-3281-7E4F-3E0D-8AF0F93AA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200" y="384048"/>
            <a:ext cx="6729998" cy="124358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548C356-6A43-7DC7-F80F-16A80D132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355" y="1435604"/>
            <a:ext cx="8613288" cy="502006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C473E3E-48B6-120F-EABE-FDA1C7ED0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929" y="182690"/>
            <a:ext cx="1210538" cy="104279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3A29AD24-FF9D-B8D7-BCA5-EC448A2572CF}"/>
                  </a:ext>
                </a:extLst>
              </p:cNvPr>
              <p:cNvSpPr txBox="1"/>
              <p:nvPr/>
            </p:nvSpPr>
            <p:spPr>
              <a:xfrm>
                <a:off x="8745467" y="519422"/>
                <a:ext cx="14927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=1.9m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de-DE" dirty="0"/>
                  <a:t>4500°</a:t>
                </a:r>
              </a:p>
            </p:txBody>
          </p:sp>
        </mc:Choice>
        <mc:Fallback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3A29AD24-FF9D-B8D7-BCA5-EC448A257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467" y="519422"/>
                <a:ext cx="1492716" cy="369332"/>
              </a:xfrm>
              <a:prstGeom prst="rect">
                <a:avLst/>
              </a:prstGeom>
              <a:blipFill>
                <a:blip r:embed="rId5"/>
                <a:stretch>
                  <a:fillRect l="-3689" t="-8197" r="-3279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413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beam dynamics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88720"/>
            <a:ext cx="8778240" cy="781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Coordinates: longitudinal offset z and relative momentum deviation δ.</a:t>
            </a:r>
          </a:p>
          <a:p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Drift and thin rebuncher act as linear maps on (z, δ):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3"/>
          <p:cNvSpPr txBox="1"/>
          <p:nvPr/>
        </p:nvSpPr>
        <p:spPr>
          <a:xfrm>
            <a:off x="4572000" y="2169051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drift, length d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628640" y="307019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rebuncher, strength 1/f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640080" y="3977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transfer matrix (BSM1 → BSM2):</a:t>
            </a:r>
            <a:endParaRPr lang="en-US" dirty="0"/>
          </a:p>
        </p:txBody>
      </p:sp>
      <p:pic>
        <p:nvPicPr>
          <p:cNvPr id="11" name="Image 3" descr="assets/transf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4343401"/>
            <a:ext cx="7274010" cy="151558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F1117A9-BCB9-5E1E-BEE0-0CC2A4ADE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1" y="1932620"/>
            <a:ext cx="4338320" cy="78108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F539FF3-88EA-4E6A-E8AF-45973ACEB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601" y="2815336"/>
            <a:ext cx="5232399" cy="718363"/>
          </a:xfrm>
          <a:prstGeom prst="rect">
            <a:avLst/>
          </a:prstGeom>
        </p:spPr>
      </p:pic>
      <p:pic>
        <p:nvPicPr>
          <p:cNvPr id="48" name="Grafik 47">
            <a:extLst>
              <a:ext uri="{FF2B5EF4-FFF2-40B4-BE49-F238E27FC236}">
                <a16:creationId xmlns:a16="http://schemas.microsoft.com/office/drawing/2014/main" id="{E7756C22-5412-347A-F757-75956E6BE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8132" y="12131"/>
            <a:ext cx="5191359" cy="1176588"/>
          </a:xfrm>
          <a:prstGeom prst="rect">
            <a:avLst/>
          </a:prstGeom>
        </p:spPr>
      </p:pic>
      <p:sp>
        <p:nvSpPr>
          <p:cNvPr id="50" name="Text 5">
            <a:extLst>
              <a:ext uri="{FF2B5EF4-FFF2-40B4-BE49-F238E27FC236}">
                <a16:creationId xmlns:a16="http://schemas.microsoft.com/office/drawing/2014/main" id="{012A2DA2-FFC2-4FAA-1156-DD12D1282696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voltage parabola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63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Propagating the beam through M and averaging over the distribution gives</a:t>
            </a:r>
            <a:endParaRPr lang="en-US" dirty="0"/>
          </a:p>
        </p:txBody>
      </p:sp>
      <p:pic>
        <p:nvPicPr>
          <p:cNvPr id="4" name="Image 0" descr="assets/sigmaexp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887" y="1625600"/>
            <a:ext cx="7289187" cy="6400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2697480"/>
            <a:ext cx="11043920" cy="1214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200000"/>
              </a:lnSpc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Voltage enters through  1/f = κV,  with  κ = (π/180) · q s /(β p₀).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M₁₁ and M₁₂ are linear in V, so the bunch length squared is quadratic in V:</a:t>
            </a:r>
            <a:endParaRPr lang="en-US" dirty="0"/>
          </a:p>
        </p:txBody>
      </p:sp>
      <p:pic>
        <p:nvPicPr>
          <p:cNvPr id="6" name="Image 1" descr="assets/parabo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28" y="4008120"/>
            <a:ext cx="5896303" cy="914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75640" y="5303012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coefficients a, b, c are linear combinations of the three moments; inverting recovers the moments.</a:t>
            </a:r>
            <a:endParaRPr lang="en-US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424E703F-BB1C-8FE7-FF30-DA4C9199043B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Reconstruction: weighted least squares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704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scanned voltage gives one linear equation for the coefficients  a = (a, b, c). Stack BSM2 with the optional BSM1 constraint and weight by the inverse covariance.</a:t>
            </a:r>
            <a:endParaRPr lang="en-US" dirty="0"/>
          </a:p>
        </p:txBody>
      </p:sp>
      <p:pic>
        <p:nvPicPr>
          <p:cNvPr id="4" name="Image 0" descr="assets/model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791" y="1965960"/>
            <a:ext cx="1407459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245059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BSM2 scan,  rows (V², V, 1)</a:t>
            </a:r>
            <a:endParaRPr lang="en-US" sz="1600" dirty="0"/>
          </a:p>
        </p:txBody>
      </p:sp>
      <p:pic>
        <p:nvPicPr>
          <p:cNvPr id="6" name="Image 1" descr="assets/model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029" y="1965960"/>
            <a:ext cx="1411941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223760" y="245059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BSM1, direct entrance width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285292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least-squares solution of the stacked system:</a:t>
            </a:r>
            <a:endParaRPr lang="en-US" dirty="0"/>
          </a:p>
        </p:txBody>
      </p:sp>
      <p:pic>
        <p:nvPicPr>
          <p:cNvPr id="9" name="Image 2" descr="assets/estimat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0307" y="3273552"/>
            <a:ext cx="4332345" cy="566928"/>
          </a:xfrm>
          <a:prstGeom prst="rect">
            <a:avLst/>
          </a:prstGeom>
        </p:spPr>
      </p:pic>
      <p:pic>
        <p:nvPicPr>
          <p:cNvPr id="10" name="Image 3" descr="assets/cov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765" y="3950208"/>
            <a:ext cx="4149430" cy="566928"/>
          </a:xfrm>
          <a:prstGeom prst="rect">
            <a:avLst/>
          </a:prstGeom>
        </p:spPr>
      </p:pic>
      <p:pic>
        <p:nvPicPr>
          <p:cNvPr id="11" name="Image 4" descr="assets/moment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840" y="4681728"/>
            <a:ext cx="3651281" cy="50292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640080" y="523036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coefficients → moments, with propagated covariance</a:t>
            </a:r>
            <a:endParaRPr lang="en-US" sz="1600" dirty="0"/>
          </a:p>
        </p:txBody>
      </p:sp>
      <p:sp>
        <p:nvSpPr>
          <p:cNvPr id="13" name="Shape 6"/>
          <p:cNvSpPr/>
          <p:nvPr/>
        </p:nvSpPr>
        <p:spPr>
          <a:xfrm>
            <a:off x="640080" y="5650992"/>
            <a:ext cx="10972800" cy="694944"/>
          </a:xfrm>
          <a:prstGeom prst="roundRect">
            <a:avLst>
              <a:gd name="adj" fmla="val 7895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Text 7"/>
          <p:cNvSpPr txBox="1"/>
          <p:nvPr/>
        </p:nvSpPr>
        <p:spPr>
          <a:xfrm>
            <a:off x="896112" y="5650992"/>
            <a:ext cx="104607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2000" dirty="0">
                <a:solidFill>
                  <a:srgbClr val="154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no BSM1 this is the plain BSM2 fit; adding BSM1 adds information about the initial bunch length </a:t>
            </a:r>
            <a:endParaRPr lang="en-US" sz="2000" dirty="0"/>
          </a:p>
        </p:txBody>
      </p:sp>
      <p:sp>
        <p:nvSpPr>
          <p:cNvPr id="15" name="Text 8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E999E94-E2B1-9EE2-C171-617BFB1D92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9262" y="1992046"/>
            <a:ext cx="2587498" cy="40599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8D9B25F-CE8C-5ED1-429B-ED7CA67F29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1" y="4794445"/>
            <a:ext cx="2280920" cy="435923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701181DA-D40F-AA3D-7835-DCEC30F5BECE}"/>
              </a:ext>
            </a:extLst>
          </p:cNvPr>
          <p:cNvSpPr txBox="1"/>
          <p:nvPr/>
        </p:nvSpPr>
        <p:spPr>
          <a:xfrm>
            <a:off x="8564410" y="3304690"/>
            <a:ext cx="36275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/>
              <a:t>Σ₂ and Σ₁ are the measurement covariances of the two data vectors.</a:t>
            </a: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64923AE2-7FB9-DF70-B729-E82D0C6321A1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4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Parabola results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15568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Two campaigns:  Ar⁸⁺ (36 voltage points, July 2025)  and  He¹⁺ (10 points, May 2025).</a:t>
            </a:r>
            <a:endParaRPr lang="en-US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5138928"/>
            <a:ext cx="5532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Argon: large per-point uncertainty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172200" y="5138928"/>
            <a:ext cx="5532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Helium: parabola tightly constrained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640080" y="5687568"/>
            <a:ext cx="10972800" cy="749808"/>
          </a:xfrm>
          <a:prstGeom prst="roundRect">
            <a:avLst>
              <a:gd name="adj" fmla="val 7317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Text 5"/>
          <p:cNvSpPr txBox="1"/>
          <p:nvPr/>
        </p:nvSpPr>
        <p:spPr>
          <a:xfrm>
            <a:off x="896112" y="5687568"/>
            <a:ext cx="1046073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Points follow a parabola, BSM2 doesn’t constrain the fit as much for argon as for helium.</a:t>
            </a:r>
          </a:p>
        </p:txBody>
      </p:sp>
      <p:sp>
        <p:nvSpPr>
          <p:cNvPr id="10" name="Text 6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14BAF72-54BC-AFB2-7577-F028FE118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1527048"/>
            <a:ext cx="5318771" cy="349911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96F956B-0A26-9AA9-9900-B4C263459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606" y="1530095"/>
            <a:ext cx="5327915" cy="3493015"/>
          </a:xfrm>
          <a:prstGeom prst="rect">
            <a:avLst/>
          </a:prstGeom>
        </p:spPr>
      </p:pic>
      <p:sp>
        <p:nvSpPr>
          <p:cNvPr id="17" name="Text 5">
            <a:extLst>
              <a:ext uri="{FF2B5EF4-FFF2-40B4-BE49-F238E27FC236}">
                <a16:creationId xmlns:a16="http://schemas.microsoft.com/office/drawing/2014/main" id="{7A483136-1FBE-91C1-7790-C16F0301042D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Reconstructed moments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Argon  (Ar⁸⁺)</a:t>
            </a:r>
            <a:endParaRPr lang="en-US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750540"/>
              </p:ext>
            </p:extLst>
          </p:nvPr>
        </p:nvGraphicFramePr>
        <p:xfrm>
          <a:off x="640080" y="1773936"/>
          <a:ext cx="10899648" cy="1463040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BSM2 only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BSM2 + BSM1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BSM1 direct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σ_z  (deg)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17.8 ± 0.7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14.6 ± 0.2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 ± 0.2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⟨zδ⟩ (deg)*10³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−36 ± 3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−25 ± 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 err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σ_δ</a:t>
                      </a: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*10⁴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21.2 ± 0.7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18.4 ± 0.2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36393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Helium  (He¹⁺)</a:t>
            </a:r>
            <a:endParaRPr lang="en-US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158860"/>
              </p:ext>
            </p:extLst>
          </p:nvPr>
        </p:nvGraphicFramePr>
        <p:xfrm>
          <a:off x="640080" y="3950208"/>
          <a:ext cx="10899648" cy="1463040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BSM2 only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BSM2 + BSM1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BSM1 direct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σ_z  (deg)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14.5 ± 0.2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 ± 0.1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 ± 0.2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⟨zδ⟩ (deg)*10³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−28.4 ± 0.6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−27.4 ± 0.5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 err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σ_δ</a:t>
                      </a: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*10⁴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19.8 ± 0.2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 ± 0.2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4"/>
          <p:cNvSpPr/>
          <p:nvPr/>
        </p:nvSpPr>
        <p:spPr>
          <a:xfrm>
            <a:off x="640080" y="5614416"/>
            <a:ext cx="10972800" cy="676656"/>
          </a:xfrm>
          <a:prstGeom prst="roundRect">
            <a:avLst>
              <a:gd name="adj" fmla="val 8108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Text 5"/>
          <p:cNvSpPr txBox="1"/>
          <p:nvPr/>
        </p:nvSpPr>
        <p:spPr>
          <a:xfrm>
            <a:off x="896112" y="5614416"/>
            <a:ext cx="104607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dirty="0">
                <a:solidFill>
                  <a:srgbClr val="154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Combining the monitors always tightens the reconstruction; the effect is largest for the imprecise argon scan.</a:t>
            </a:r>
            <a:endParaRPr lang="en-US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E19F455A-6623-92F0-3060-5C3048D3215F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monitors</a:t>
            </a:r>
            <a:endParaRPr lang="en-US" sz="2900" dirty="0"/>
          </a:p>
        </p:txBody>
      </p:sp>
      <p:pic>
        <p:nvPicPr>
          <p:cNvPr id="3" name="Image 0" descr="assets/ben_z_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6309360" cy="414852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086600" y="1508760"/>
            <a:ext cx="4572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x-axis: assumed relative uncertainty on the BSM1 width.</a:t>
            </a:r>
            <a:endParaRPr lang="en-US" dirty="0"/>
          </a:p>
          <a:p>
            <a:pPr marL="0" indent="0">
              <a:lnSpc>
                <a:spcPct val="103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y-axis: resulting uncertainty on the reconstructed </a:t>
            </a:r>
            <a:r>
              <a:rPr lang="en-US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r>
              <a:rPr lang="en-US" baseline="-400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  <a:p>
            <a:pPr marL="0" indent="0">
              <a:lnSpc>
                <a:spcPct val="103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Blue: combined fit.   Red ×: measured BSM1.   Green dashed: BSM2 only.</a:t>
            </a:r>
            <a:endParaRPr lang="en-US" dirty="0"/>
          </a:p>
          <a:p>
            <a:pPr marL="0" indent="0">
              <a:lnSpc>
                <a:spcPct val="103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→ BSM1 dominates;  right → BSM1 ignored, back to BSM2-only.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7086600" y="4497324"/>
            <a:ext cx="4572000" cy="1092200"/>
          </a:xfrm>
          <a:prstGeom prst="roundRect">
            <a:avLst>
              <a:gd name="adj" fmla="val 5714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3"/>
          <p:cNvSpPr txBox="1"/>
          <p:nvPr/>
        </p:nvSpPr>
        <p:spPr>
          <a:xfrm>
            <a:off x="7342632" y="4570573"/>
            <a:ext cx="4059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dirty="0">
                <a:solidFill>
                  <a:srgbClr val="154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argon the reconstructed bunch length uncertainty improves.</a:t>
            </a: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E0435CBA-24FC-7E83-11A7-5DDB143E8578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Argon momentum spread</a:t>
            </a:r>
            <a:endParaRPr lang="en-US" sz="2900" dirty="0"/>
          </a:p>
        </p:txBody>
      </p:sp>
      <p:pic>
        <p:nvPicPr>
          <p:cNvPr id="3" name="Image 0" descr="assets/ben_d_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6309360" cy="414852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086600" y="150876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construction for the momentum spread.
</a:t>
            </a:r>
            <a:endParaRPr lang="en-US" dirty="0"/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BSM1 improves it as well, but the curve never reaches zero.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7086600" y="3337560"/>
            <a:ext cx="4572000" cy="1737360"/>
          </a:xfrm>
          <a:prstGeom prst="roundRect">
            <a:avLst>
              <a:gd name="adj" fmla="val 3158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3"/>
          <p:cNvSpPr txBox="1"/>
          <p:nvPr/>
        </p:nvSpPr>
        <p:spPr>
          <a:xfrm>
            <a:off x="7342632" y="3337560"/>
            <a:ext cx="405993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dirty="0">
                <a:solidFill>
                  <a:srgbClr val="154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BSM1 measures only the bunch length, not the momentum spread. Even a perfect BSM1 leaves it limited by the BSM2 scan, so a nonzero floor remains.</a:t>
            </a: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77D4D68-2F4F-2A7B-3122-E2230AB3C8BA}"/>
              </a:ext>
            </a:extLst>
          </p:cNvPr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Helium: the reversed case</a:t>
            </a:r>
            <a:endParaRPr lang="en-US" sz="2900" dirty="0"/>
          </a:p>
        </p:txBody>
      </p:sp>
      <p:pic>
        <p:nvPicPr>
          <p:cNvPr id="3" name="Image 0" descr="assets/ben_z_h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6309360" cy="414852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086600" y="150876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 the BSM2 scan is already precise (green line).</a:t>
            </a:r>
            <a:endParaRPr lang="en-US" dirty="0"/>
          </a:p>
          <a:p>
            <a:pPr marL="0" indent="0">
              <a:lnSpc>
                <a:spcPct val="105000"/>
              </a:lnSpc>
              <a:spcAft>
                <a:spcPts val="800"/>
              </a:spcAft>
              <a:buNone/>
            </a:pPr>
            <a:r>
              <a:rPr lang="en-US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measured BSM1 uncertainty is larger, so BSM1 adds little.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7086600" y="3063240"/>
            <a:ext cx="4572000" cy="1554480"/>
          </a:xfrm>
          <a:prstGeom prst="roundRect">
            <a:avLst>
              <a:gd name="adj" fmla="val 3529"/>
            </a:avLst>
          </a:prstGeom>
          <a:solidFill>
            <a:srgbClr val="EAF1F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3"/>
          <p:cNvSpPr txBox="1"/>
          <p:nvPr/>
        </p:nvSpPr>
        <p:spPr>
          <a:xfrm>
            <a:off x="7342632" y="3063240"/>
            <a:ext cx="40599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dirty="0">
                <a:solidFill>
                  <a:srgbClr val="154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combined result beats the direct BSM1 measurement in uncertainty, so here BSM1 benefits from BSM2.</a:t>
            </a: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2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phase-space reconstruction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11338560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858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52904"/>
            <a:ext cx="9692640" cy="2571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lnSpc>
                <a:spcPct val="105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have determined longitudinal second moments from beam profiles obtained in a voltage scan at BSM2 through a weighted least squares fit.</a:t>
            </a:r>
          </a:p>
          <a:p>
            <a:pPr marL="457200" indent="-457200">
              <a:lnSpc>
                <a:spcPct val="105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the direct BSM1 measurement as a weighted constraint reduces the reconstructed uncertainties.</a:t>
            </a:r>
            <a:endParaRPr lang="en-US" sz="2400" dirty="0"/>
          </a:p>
          <a:p>
            <a:pPr marL="457200" indent="-457200">
              <a:lnSpc>
                <a:spcPct val="105000"/>
              </a:lnSpc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3680968"/>
            <a:ext cx="9692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4D33D73-4DEA-5F8D-6C3D-5C6DE8C8432A}"/>
              </a:ext>
            </a:extLst>
          </p:cNvPr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slide: Matrices </a:t>
            </a:r>
            <a:endParaRPr lang="en-US" sz="29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E94D63-C170-BA8E-7052-E1EEB0FED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" y="971828"/>
            <a:ext cx="5608201" cy="246439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C1D3615-C982-6AA2-D8DA-A18C456BB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30195"/>
            <a:ext cx="8754386" cy="99955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9EBEBD9-F55C-9F44-BA4A-6C83B8F9175B}"/>
              </a:ext>
            </a:extLst>
          </p:cNvPr>
          <p:cNvSpPr txBox="1"/>
          <p:nvPr/>
        </p:nvSpPr>
        <p:spPr>
          <a:xfrm>
            <a:off x="8941869" y="4091472"/>
            <a:ext cx="673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i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869B1B9-23CF-7ECA-3E94-BB5135E9D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98" y="4629750"/>
            <a:ext cx="7045361" cy="184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661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27B65A0-42FB-B725-B3FA-52FB07B37F93}"/>
              </a:ext>
            </a:extLst>
          </p:cNvPr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slide: He uncertainties </a:t>
            </a:r>
            <a:endParaRPr lang="en-US" sz="29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EF667AF-D550-92F7-8E7C-B92536BCF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71" y="1726226"/>
            <a:ext cx="5330963" cy="350520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1C50738-D8F7-724B-7217-DF316BDB5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3352793"/>
            <a:ext cx="5327915" cy="350520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2F1744A-A10D-FA10-80B3-AA8D11D8E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096" y="37494"/>
            <a:ext cx="5136682" cy="337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76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CB83B0B-1EC4-2DE9-51D2-F51373818D62}"/>
              </a:ext>
            </a:extLst>
          </p:cNvPr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slide: </a:t>
            </a:r>
            <a:r>
              <a:rPr lang="en-US" sz="2900" b="1" dirty="0" err="1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</a:t>
            </a: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uncertainties </a:t>
            </a:r>
            <a:endParaRPr lang="en-US" sz="29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E5DA7F1-0EC1-837E-DA53-0D89B0A1C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56" y="1560590"/>
            <a:ext cx="5330963" cy="350520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2FA56D2-1E83-744A-2B3B-0243C6D3C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781" y="3352794"/>
            <a:ext cx="5054041" cy="332312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01DA21E-2796-5655-50BC-129D36C50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781" y="86627"/>
            <a:ext cx="4967413" cy="326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81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55FCA199-CA6A-1F9D-968D-CBCB3EB7B0A7}"/>
              </a:ext>
            </a:extLst>
          </p:cNvPr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slide: 0 voltage profile</a:t>
            </a:r>
            <a:endParaRPr lang="en-US" sz="29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2E4057E-07D5-FA27-A131-F9CF2472A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" y="1024128"/>
            <a:ext cx="9822581" cy="572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49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07AD7AC-570E-70BD-5007-2A93A1B0E0E6}"/>
              </a:ext>
            </a:extLst>
          </p:cNvPr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slide: different profiles, same voltage</a:t>
            </a:r>
            <a:endParaRPr lang="en-US" sz="29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B108750-2828-4434-48E2-879E85465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263597"/>
            <a:ext cx="9129562" cy="532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12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273AE38-7175-C8DC-5E75-A61F4E147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024127"/>
            <a:ext cx="10092088" cy="5470101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858A2289-D440-5072-B886-10FD06FA55F3}"/>
              </a:ext>
            </a:extLst>
          </p:cNvPr>
          <p:cNvSpPr txBox="1"/>
          <p:nvPr/>
        </p:nvSpPr>
        <p:spPr>
          <a:xfrm>
            <a:off x="640080" y="384048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slide: BSM1 average profile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714222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796</Words>
  <Application>Microsoft Office PowerPoint</Application>
  <PresentationFormat>Breitbild</PresentationFormat>
  <Paragraphs>131</Paragraphs>
  <Slides>18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 Math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unnho</cp:lastModifiedBy>
  <cp:revision>21</cp:revision>
  <dcterms:created xsi:type="dcterms:W3CDTF">2026-09-02T14:57:26Z</dcterms:created>
  <dcterms:modified xsi:type="dcterms:W3CDTF">2026-09-16T08:43:19Z</dcterms:modified>
</cp:coreProperties>
</file>