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4" r:id="rId2"/>
    <p:sldMasterId id="2147483660" r:id="rId3"/>
  </p:sldMasterIdLst>
  <p:notesMasterIdLst>
    <p:notesMasterId r:id="rId23"/>
  </p:notesMasterIdLst>
  <p:sldIdLst>
    <p:sldId id="258" r:id="rId4"/>
    <p:sldId id="274" r:id="rId5"/>
    <p:sldId id="275" r:id="rId6"/>
    <p:sldId id="259" r:id="rId7"/>
    <p:sldId id="261" r:id="rId8"/>
    <p:sldId id="264" r:id="rId9"/>
    <p:sldId id="262" r:id="rId10"/>
    <p:sldId id="263" r:id="rId11"/>
    <p:sldId id="277" r:id="rId12"/>
    <p:sldId id="265" r:id="rId13"/>
    <p:sldId id="266" r:id="rId14"/>
    <p:sldId id="267" r:id="rId15"/>
    <p:sldId id="268" r:id="rId16"/>
    <p:sldId id="269" r:id="rId17"/>
    <p:sldId id="270" r:id="rId18"/>
    <p:sldId id="276" r:id="rId19"/>
    <p:sldId id="271" r:id="rId20"/>
    <p:sldId id="272" r:id="rId21"/>
    <p:sldId id="273" r:id="rId2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56" d="100"/>
          <a:sy n="56" d="100"/>
        </p:scale>
        <p:origin x="1000" y="40"/>
      </p:cViewPr>
      <p:guideLst>
        <p:guide orient="horz" pos="164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D1911B-AB2D-4360-A56A-79BEB65CD829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DA94D8-F231-4DDF-B6C5-8942B266AA7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1596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A94D8-F231-4DDF-B6C5-8942B266AA74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261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A94D8-F231-4DDF-B6C5-8942B266AA74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4778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970BA4A-2729-0B4B-462A-9A29DB75ED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01119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cs-CZ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E5F288-A8F0-3982-FC28-7CA943EDC455}"/>
              </a:ext>
            </a:extLst>
          </p:cNvPr>
          <p:cNvSpPr txBox="1"/>
          <p:nvPr userDrawn="1"/>
        </p:nvSpPr>
        <p:spPr>
          <a:xfrm>
            <a:off x="0" y="1236163"/>
            <a:ext cx="12192000" cy="1080000"/>
          </a:xfrm>
          <a:prstGeom prst="rect">
            <a:avLst/>
          </a:prstGeom>
          <a:solidFill>
            <a:srgbClr val="FABE00"/>
          </a:solidFill>
        </p:spPr>
        <p:txBody>
          <a:bodyPr wrap="square" rtlCol="0">
            <a:spAutoFit/>
          </a:bodyPr>
          <a:lstStyle/>
          <a:p>
            <a:endParaRPr lang="cs-CZ" dirty="0">
              <a:solidFill>
                <a:srgbClr val="0070C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3BAE07-B016-AA90-1359-09AB71AD45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145" y="1236163"/>
            <a:ext cx="9144000" cy="1080000"/>
          </a:xfrm>
        </p:spPr>
        <p:txBody>
          <a:bodyPr anchor="b"/>
          <a:lstStyle>
            <a:lvl1pPr algn="ctr">
              <a:defRPr sz="6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</a:t>
            </a:r>
            <a:r>
              <a:rPr lang="en-US" dirty="0" err="1"/>
              <a:t>styl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79947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F2803-81DE-ACCB-56F0-4249C1E62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D367E-154C-29B2-EB4C-F00403013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9E24C7-1BB1-8874-702D-F10532A77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  <a:endParaRPr lang="cs-CZ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537FF-2525-D48A-5B74-4D6A99005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C65A8-8263-6F21-0F34-17812FD72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97842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B1A06B-3046-CBA1-5F75-AD15E681AD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94140" y="6498000"/>
            <a:ext cx="1295400" cy="360000"/>
          </a:xfrm>
        </p:spPr>
        <p:txBody>
          <a:bodyPr/>
          <a:lstStyle>
            <a:lvl1pPr>
              <a:defRPr sz="140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cs-CZ"/>
              <a:t>09.09.2026</a:t>
            </a:r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990DB1-7AF8-0AE4-2450-41F97C8E2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8001"/>
            <a:ext cx="8153400" cy="360000"/>
          </a:xfrm>
        </p:spPr>
        <p:txBody>
          <a:bodyPr/>
          <a:lstStyle>
            <a:lvl1pPr>
              <a:defRPr sz="1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cs-CZ" dirty="0">
                <a:solidFill>
                  <a:srgbClr val="0070C0"/>
                </a:solidFill>
              </a:rPr>
              <a:t>patrik.dolezal@vutbr.cz</a:t>
            </a:r>
            <a:r>
              <a:rPr lang="cs-CZ" dirty="0"/>
              <a:t>			Data analysis of gaseous Active Target detector</a:t>
            </a:r>
            <a:endParaRPr lang="cs-CZ" sz="1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9D5DC3-9483-689F-3045-1DEF6F869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0280" y="6492873"/>
            <a:ext cx="1061720" cy="360000"/>
          </a:xfrm>
        </p:spPr>
        <p:txBody>
          <a:bodyPr/>
          <a:lstStyle>
            <a:lvl1pPr>
              <a:defRPr sz="140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C5441E67-0E2D-4E49-B785-D5BF2175F819}" type="slidenum">
              <a:rPr lang="cs-CZ" smtClean="0"/>
              <a:pPr/>
              <a:t>‹#›</a:t>
            </a:fld>
            <a:r>
              <a:rPr lang="cs-CZ" dirty="0"/>
              <a:t>/15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D8BBA3-39D6-25AE-085A-9F1F3155B7B8}"/>
              </a:ext>
            </a:extLst>
          </p:cNvPr>
          <p:cNvSpPr txBox="1"/>
          <p:nvPr userDrawn="1"/>
        </p:nvSpPr>
        <p:spPr>
          <a:xfrm>
            <a:off x="0" y="272175"/>
            <a:ext cx="12192000" cy="1080000"/>
          </a:xfrm>
          <a:prstGeom prst="rect">
            <a:avLst/>
          </a:prstGeom>
          <a:solidFill>
            <a:srgbClr val="FABE00"/>
          </a:solidFill>
        </p:spPr>
        <p:txBody>
          <a:bodyPr wrap="square" rtlCol="0">
            <a:spAutoFit/>
          </a:bodyPr>
          <a:lstStyle/>
          <a:p>
            <a:endParaRPr lang="cs-CZ" dirty="0">
              <a:solidFill>
                <a:srgbClr val="0070C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E9FAB8-C78F-852B-F4A8-6E154FD71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2175"/>
            <a:ext cx="12192000" cy="10800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0FF175-24CB-C15F-38A6-2C33C4B1FF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36230" y="0"/>
            <a:ext cx="2955770" cy="1362689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53F5A69-6E46-AAEE-E9D1-8F488560B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Wingdings" panose="05000000000000000000" pitchFamily="2" charset="2"/>
              <a:buChar char="Ø"/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Courier New" panose="02070309020205020404" pitchFamily="49" charset="0"/>
              <a:buChar char="o"/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32355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CF71A-3886-62C1-C7A3-EE52ED5F3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0B708E-1395-3DC7-13D0-374B047F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92405E-1CCA-878E-9C3E-F1194F45A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988FD4-C16A-EE3F-9827-9860B49D0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4167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CF8EB-0766-DEFA-6EC6-B5CF03DAE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E5A2C-EEB8-D830-8F17-3D6B56C20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565F2F-9DE2-24ED-4942-0DF454B64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7BE57-6980-9106-D231-DE4DDF2B2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DA95D0-9C79-6A73-EE10-46888C890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5990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70517-C0AB-4359-94AB-500B0196A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8C3E0-D552-8C32-7D4D-2204B77348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2DD855-39A2-4444-0120-411377B8B6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BFCD81-C98E-2A24-1659-A615DB7A2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25EDEF-CA41-AB3D-EA00-CB730804B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49AEE0-0D1E-7949-22F6-CBF222CDC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0396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3C283-455F-BF5E-9C95-5C89F2928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BA076A-BB25-AEF3-FC7D-657670D68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AD08EA-917E-E2C1-1C2B-1976DF1869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D46A62-4787-8EB4-DAD3-D4FA378C9E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7EAFBB-76B2-C37D-417E-2AFA08210A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D103CF-3D26-14E6-CDDD-1E536CB0A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E67398-8534-381C-7AE8-D93902B91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AFFF25-E6DF-50D6-F89B-99FA5FD18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8533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7A2B8-C899-9A0E-9379-D31383E1C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3FA9DA-7A9E-72FD-49B9-EAB4425A6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1058D0-4B77-D5CA-A49C-A33708DAC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9ED1D0-FA66-6DB7-5F5E-9EF4B63E0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891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FC5126-3856-29E8-C664-1492B82DF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85C3CE-4F47-C9C0-CF7E-6178C8F8E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635F25-D80C-9B4A-F1C5-636139AC4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0218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096BD-3898-4AA1-E8EC-2E7C13592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DE20F-53DB-C452-4D88-6A95BCE1F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A1FB7-7A5D-85D8-8DC0-09836C9B2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F943B6-D1FD-7AF8-9A39-16606C293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1851F-7A2D-9215-A3C8-45D9202CB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6B6B1C-BFD0-16EE-D3F0-506CDB3F4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5232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0D89F-16F6-A38F-D9BA-FE6C982FF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747CD6-368C-08E1-859A-D12382FACC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5E3B1E-83BE-3EF6-EFDB-762A86A144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9F436A-4CD7-1438-D354-ABDF68181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D44C31-A42A-88F2-82AD-7CA3C8F1E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B2324B-2A38-7D1C-ADE0-82539AA3B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5397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2A235-4F03-3B24-2B1D-9AF6851A8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C1B9E8-74C8-94E8-EE37-0FD3C8A1BF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0E28C-6765-686A-6601-99FC4DA30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50BD7-41B2-E019-41F9-7F78ECF3D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E6177-92FC-C2E8-4CDA-623ACF584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08622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7A9105-4742-3C70-6A80-D2759FAA93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5D5265-5242-54B9-E3F5-5231386EC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65BB3F-E98D-D61E-6D99-DF1FB6CA0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EE86E-CB7A-0BF5-2B83-98F753F1E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4803C4-38B3-0D5C-ED49-3D922167D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2455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F7A3C-9FAB-055B-96F1-EF6BBEB5A1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C6C852-266B-15C2-0EC5-3D9C878E84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6429D-D34B-0CE7-1966-F825857C9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F9A2D-DA8D-E254-87B5-D324AD379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99A9C-FA99-F250-BEE9-74ECA7F2C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1C254-0813-4D2D-BDE9-5BD6DAAB289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11410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85F96-0576-A1B3-0DFD-EBC45FE94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D3CD1-4498-62F8-E094-7269E1356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F4EAF-0495-33B1-FD7E-E714503FA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4ECCF-2BFC-132A-4C0F-67016C919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E887D-B1DA-6A2C-F509-74EC338C9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1C254-0813-4D2D-BDE9-5BD6DAAB289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73674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C259-41D7-459C-39D6-65CED2D01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1DCA67-CBB5-E9F9-AE62-AEA5DB26B1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E2B9C5-C0D6-A9A6-C999-DA26BAB38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A71B2-0852-3ECF-6BF3-9B1DBF5C7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AE4EF-190B-4B6C-EF02-BB26C69F7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1C254-0813-4D2D-BDE9-5BD6DAAB289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10433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25286-1430-9C83-3C60-390E91AAA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A0092-00EC-D6B4-C87C-B667157244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7B4978-30A1-6426-3809-3D7FB786DA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6997EA-5012-8C9B-CF40-C47858ECF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66CE1C-E05E-B5BE-0E61-7148B931A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59D4A2-E0E4-5811-EC35-14E83DA25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1C254-0813-4D2D-BDE9-5BD6DAAB289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41836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6F530-AA21-A314-5505-D92F2C40D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7B4AE-AD59-C99D-9F20-FDD48E47D0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569ADE-C5D9-357E-C888-E94D3E229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4B1C82-9FFA-44A6-F823-32BDA9332D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04E356-3CB1-3375-0025-D56D704BCD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DF911D-1729-933F-DEE5-A7AD9E8AD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C4BB1-26C7-6847-F149-B784FA080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4527E3-14B9-3BA3-901F-2E84C4762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1C254-0813-4D2D-BDE9-5BD6DAAB289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3790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E39FD-EBA2-85D6-AB4E-4B4C2473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130A97-6D8E-1350-5866-55344D9BF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7EBC7D-887E-66B8-C402-2A2FDA657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7DADFB-DCF4-0A64-03D1-F9DBA013C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1C254-0813-4D2D-BDE9-5BD6DAAB289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4102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7770B1-6138-29CA-32EC-69C72FA6E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C5E88B-4C6E-1C32-501D-59C010295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35C213-A721-C3EA-AD5F-5F58196EA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1C254-0813-4D2D-BDE9-5BD6DAAB289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72150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3477B-674F-76B2-4AE5-DFFA4F5D2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56AF6-EF73-E4D5-5F35-42DBC9C7E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D4B5E-DE21-08AA-F015-BF46C51CE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39E0DE-2B99-8414-661D-FD961F14B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9285E7-6933-2EC6-F435-BCB03EDF9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8B7BFF-C628-01AC-5CAA-15641AC97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1C254-0813-4D2D-BDE9-5BD6DAAB289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24003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0655A-B684-D8B6-FA0F-7B561C331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88BC0B-20AA-2C3E-B603-918C91CD3E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01248-8A9F-9D2C-1BD2-B0A841CC90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98FAC0-3825-2307-8E8E-E7D990F2A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381184-FC6A-97D8-9FB9-F60098034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A8B252-4C4A-3806-4B70-A31AED438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1C254-0813-4D2D-BDE9-5BD6DAAB289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83583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E45F3-5F1D-22D7-0B82-DE925A71A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E76EEA-933A-3FF8-C057-5CC4ECAAC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F8DBF-6D54-C2E3-955D-B9B6C8BF4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0AB25-DF23-2D9B-23BA-A361E3B71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1CC45-29E4-DD53-A483-A1A1734DB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1C254-0813-4D2D-BDE9-5BD6DAAB289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84565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88B10C-989B-9D57-5187-D10A6B64F9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505D6F-B412-2625-B56E-1BD66B77D9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710369-7E94-C88A-2935-58DE4246F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EBF85-B67D-3EC9-AD36-BC095F791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B5253-86EF-BC1D-DD3F-882C6B66F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1C254-0813-4D2D-BDE9-5BD6DAAB289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01897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A460A-94C1-3836-BD53-EE8C4EEBB2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1BCFC1-CB86-E652-DF8A-B4FB125522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C6072-AC91-00F2-B004-FEA437E40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06BCA-2E84-A989-6A47-605F3FA71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A1FBD3-5790-A395-8662-DF31D6A26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56829-8849-4264-AEA9-AD3C95BE30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23297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DDA1D-2288-674F-3196-A0DEBC151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60419-3422-C54E-9888-8872E6299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DFBAE-3A44-2CA3-747C-E22DF8142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04A9F-A90E-D21D-7D15-449596381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19CFC-9D4C-FA7D-A40C-68227498B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56829-8849-4264-AEA9-AD3C95BE30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98397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F8982-E316-A08A-0FB4-5833859B5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C7E9A8-D492-FA19-085D-00200DF84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D424A0-ED9A-A8D3-3CE6-A72F727D5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8B884-F018-9B65-F358-F325F5C0B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830EC6-8F23-2E75-07F3-EB1E14AA5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56829-8849-4264-AEA9-AD3C95BE30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86861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EEE3C-5075-5960-06A4-4832407D1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C8EEB-8F1C-9AD8-9E36-B139218AEF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4BCF78-8025-479D-F970-C09945B294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4B59DE-DCFF-40CB-5874-8DB228A6D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194B4D-7A4B-B9AA-1FD6-5F11EBA7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FB801C-AEDA-6928-655A-76336A8F9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56829-8849-4264-AEA9-AD3C95BE30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05635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EAAA5-742A-4808-DE78-185F842D0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02803-1841-95F0-11E5-FD095AA55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8E66AC-B2A7-AEF1-0067-3FE8EA85FC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BFDEDA-8B11-6547-C964-F5D4A0C551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E15F48-E323-52BF-5A5E-50D5B46973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37AF00-9C11-653E-C7AB-B500220A7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0A830F-F70C-7C3E-6660-AE930BD4B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15CB5D-57D9-3E24-23E8-A391B174E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56829-8849-4264-AEA9-AD3C95BE30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69251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32F7D-CB19-8A99-D6FB-4149AEEDF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49891-F8A6-2FB8-89B4-9A6989865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2F973B-8533-C79B-1FF4-C2898746C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2B202D-70C0-076E-0D0B-4EAA2677F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56829-8849-4264-AEA9-AD3C95BE30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86029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C3E88A-4712-5C8D-57B2-46193A2CD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45977C-9F62-4B52-DC5A-E1624159C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A66C24-EE35-8479-6608-3547C8178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56829-8849-4264-AEA9-AD3C95BE30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71139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7C579-D2DE-E3A9-6231-25B0A8C3F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5D58E-1AEC-DF10-9F46-C5EB3C8C5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5B3205-27D4-5814-664E-54B9780CD1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5F238F-835C-5518-9FD4-09A29185C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B990A-2D2F-50FE-3176-5DC64DDEB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C08626-3875-762F-6A29-50E79D267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56829-8849-4264-AEA9-AD3C95BE30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20668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4938F-5044-5439-6EB8-94920610D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854CB3-EC9C-65CA-3200-6C2BEE8F6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C2752-EB3C-F5E9-E205-2FFB93CC0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E7B25B-C449-1E66-930E-8FF75A617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37E209-EC6A-2F66-ED02-696B3E661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8CFDDB-E0DE-758F-3C9E-43C34151D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56829-8849-4264-AEA9-AD3C95BE30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68786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CE16F-277C-9917-32CC-BDC086F9F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1DF201-767D-4A2D-B0D5-51C9FA1691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8C85C-1C52-8A7A-AD4A-C5DA41D0E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3F79F-82E2-8002-25B3-00DBBC6FA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F5BD7-085B-2D85-5649-9A7A570A8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56829-8849-4264-AEA9-AD3C95BE30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68760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843301-D116-0032-A9B3-C82A4AD0A6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337578-737E-6A99-29B1-9ED0F2983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9E1FCD-CDD9-E35D-0B1C-D51C17929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C5E92-A191-4072-CF7A-D3D3C2930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BCBE5E-1691-4F41-8DF3-A9D26E4A4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56829-8849-4264-AEA9-AD3C95BE30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5042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D32AA3-1211-DB4F-1A19-18FDFCD1A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D173F3-0CEB-2FD9-F845-EFFA87401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601FA-676B-8333-A019-EC1475A937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cs-CZ"/>
              <a:t>09.09.2026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698E9-0F04-AB57-E989-AC858541E1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6C4B12-6A40-04EB-4CD2-21DC6318CB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441E67-0E2D-4E49-B785-D5BF2175F8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7882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2" r:id="rId3"/>
    <p:sldLayoutId id="2147483673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650CC6-B3E8-1624-ED9C-FF40584C7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00AABA-B58E-8A44-7BE5-AFCB35EE5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69708-798E-4EDA-2059-D0792AD6C4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cs-CZ"/>
              <a:t>09.09.2026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11E9E-D8A9-8611-5F95-C73512B679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46F48-A84D-5A5C-2B03-042745CE1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71C254-0813-4D2D-BDE9-5BD6DAAB289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5063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EAA303-3136-2126-204F-ED7CFA2E3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82848D-6323-1137-2C21-C7CC1ED912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65E9C4-9E0C-E4D4-3E2B-2C34680D62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cs-CZ"/>
              <a:t>09.09.2026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73883D-2C8E-3FA8-798F-F6B8205B3C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patrik.dolezal@vutbr.cz   Data analysis of gaseous Active Target detector</a:t>
            </a: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0E5D8-108F-FDF2-1871-7CF3D9AA0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E56829-8849-4264-AEA9-AD3C95BE30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0732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C05E8A5-B19D-0BDD-8CE7-82E48811A262}"/>
              </a:ext>
            </a:extLst>
          </p:cNvPr>
          <p:cNvSpPr/>
          <p:nvPr/>
        </p:nvSpPr>
        <p:spPr>
          <a:xfrm>
            <a:off x="8169964" y="4793955"/>
            <a:ext cx="3600000" cy="165576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0BE0D13-0F69-367C-8B6E-43ABE5E84B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/>
              <a:t>Patrik Doležal</a:t>
            </a:r>
          </a:p>
          <a:p>
            <a:r>
              <a:rPr lang="cs-CZ" dirty="0"/>
              <a:t>239444@vutbr.cz</a:t>
            </a:r>
          </a:p>
          <a:p>
            <a:r>
              <a:rPr lang="cs-CZ" dirty="0"/>
              <a:t>Supervisor: Oleg Kiselev</a:t>
            </a:r>
          </a:p>
          <a:p>
            <a:r>
              <a:rPr lang="cs-CZ" dirty="0"/>
              <a:t>International Summer Student Program at GSI-FAIR</a:t>
            </a:r>
          </a:p>
          <a:p>
            <a:r>
              <a:rPr lang="cs-CZ" dirty="0"/>
              <a:t>16 September 2026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A9DD1F4-BF01-94AC-8BBC-D00CCE0863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Data analysis of ACTAF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2FA1E9-D893-5594-D628-3B697A439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964" y="4882164"/>
            <a:ext cx="3754032" cy="14793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5364B1-FE6F-BCD2-1216-935A9E5FC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36" y="4389783"/>
            <a:ext cx="2468217" cy="24682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0B6315-7B96-7894-FB09-E00E3B564B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928" y="5148864"/>
            <a:ext cx="1157555" cy="75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650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0B8D7-8A7A-27E7-9233-C82690555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16.09.2026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C5739-60FC-EDA7-FA72-5F518E108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rgbClr val="0070C0"/>
                </a:solidFill>
              </a:rPr>
              <a:t>Patrik Doležal	</a:t>
            </a:r>
            <a:r>
              <a:rPr lang="cs-CZ" dirty="0"/>
              <a:t>		</a:t>
            </a:r>
            <a:r>
              <a:rPr lang="en-US" dirty="0"/>
              <a:t> </a:t>
            </a:r>
            <a:r>
              <a:rPr lang="cs-CZ" dirty="0"/>
              <a:t>International Summer Student Program at GSI-FAIR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EFA2B-2FC6-CAD9-1CF2-B1655216D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t>2</a:t>
            </a:fld>
            <a:r>
              <a:rPr lang="cs-CZ" dirty="0"/>
              <a:t>/18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1877B1E-199C-8575-FB5B-E0329C46A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Contents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C56913-9CA2-2220-2987-8ECCFD84AD1B}"/>
              </a:ext>
            </a:extLst>
          </p:cNvPr>
          <p:cNvSpPr/>
          <p:nvPr/>
        </p:nvSpPr>
        <p:spPr>
          <a:xfrm>
            <a:off x="1409700" y="1654175"/>
            <a:ext cx="2228850" cy="108000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AMBER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7A9477-10E2-485D-40F2-6AC3713CF8B6}"/>
              </a:ext>
            </a:extLst>
          </p:cNvPr>
          <p:cNvSpPr/>
          <p:nvPr/>
        </p:nvSpPr>
        <p:spPr>
          <a:xfrm>
            <a:off x="4970145" y="1654175"/>
            <a:ext cx="2228850" cy="108000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ACTAF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F11213-0FD6-D45D-A480-480B9FCB2337}"/>
              </a:ext>
            </a:extLst>
          </p:cNvPr>
          <p:cNvSpPr/>
          <p:nvPr/>
        </p:nvSpPr>
        <p:spPr>
          <a:xfrm>
            <a:off x="8530590" y="1648541"/>
            <a:ext cx="2228850" cy="108000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DAQ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C7B6B1-97C2-EAD5-8550-65D0735C0E66}"/>
              </a:ext>
            </a:extLst>
          </p:cNvPr>
          <p:cNvSpPr/>
          <p:nvPr/>
        </p:nvSpPr>
        <p:spPr>
          <a:xfrm>
            <a:off x="1409700" y="3442710"/>
            <a:ext cx="2228850" cy="108000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Signal processing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08E221-BA35-FA92-6802-082B08000BCA}"/>
              </a:ext>
            </a:extLst>
          </p:cNvPr>
          <p:cNvSpPr/>
          <p:nvPr/>
        </p:nvSpPr>
        <p:spPr>
          <a:xfrm>
            <a:off x="4968557" y="3442710"/>
            <a:ext cx="2228850" cy="108000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Alpha-Source vs HV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A5F977-E7E8-DE2A-92D4-8A5FC761CD4A}"/>
              </a:ext>
            </a:extLst>
          </p:cNvPr>
          <p:cNvSpPr/>
          <p:nvPr/>
        </p:nvSpPr>
        <p:spPr>
          <a:xfrm>
            <a:off x="8527414" y="3442710"/>
            <a:ext cx="2228850" cy="108000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FFT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CC097A-6284-2C60-8623-9172D6AB7060}"/>
              </a:ext>
            </a:extLst>
          </p:cNvPr>
          <p:cNvSpPr/>
          <p:nvPr/>
        </p:nvSpPr>
        <p:spPr>
          <a:xfrm>
            <a:off x="1409700" y="5231245"/>
            <a:ext cx="2228850" cy="1080000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Conclusion</a:t>
            </a:r>
            <a:endParaRPr lang="cs-CZ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755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CE0AF2-E820-1627-A8AD-953223951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16.09.2026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F0476A-E0A0-5B41-1C1A-7C5A6A757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rgbClr val="0070C0"/>
                </a:solidFill>
              </a:rPr>
              <a:t>Patrik Doležal</a:t>
            </a:r>
            <a:r>
              <a:rPr lang="cs-CZ" dirty="0"/>
              <a:t>			International Summer Student Program at GSI-FAIR</a:t>
            </a:r>
            <a:endParaRPr lang="cs-CZ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3DFA3E-3462-2FD8-3AA2-D80739467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pPr/>
              <a:t>3</a:t>
            </a:fld>
            <a:r>
              <a:rPr lang="cs-CZ" dirty="0"/>
              <a:t>/18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429BB16-A1F7-0711-A510-540297811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AMBER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AA1991-91E2-63E4-F9B1-A596E2A17A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AMBER (Apparatus for Meson and Baryon Experimental Research) experiment at CERN, M2 beam line</a:t>
            </a:r>
          </a:p>
          <a:p>
            <a:r>
              <a:rPr lang="cs-CZ" sz="2000" dirty="0"/>
              <a:t>Main focus: Proton charge radius measurement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600" dirty="0"/>
              <a:t>via elastic muon-proton scattering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1600" dirty="0"/>
              <a:t>Addresses the “proton radius puzzle“</a:t>
            </a:r>
          </a:p>
          <a:p>
            <a:r>
              <a:rPr lang="cs-CZ" sz="2000" dirty="0"/>
              <a:t>Other phase-1 goals: hadron spectroscopy, Drell-Yan process</a:t>
            </a:r>
          </a:p>
          <a:p>
            <a:endParaRPr lang="cs-CZ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9875A1-F6A1-295F-EF3D-05BDB721A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36" y="4001294"/>
            <a:ext cx="7340977" cy="20575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A4CF09-B095-FBA3-FF99-FF17407876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7221" y="3187492"/>
            <a:ext cx="4005243" cy="267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267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665493-2367-5BD0-6524-6F6242241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16.09.2026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182C4-205E-895B-B4DC-9B459FD26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rgbClr val="0070C0"/>
                </a:solidFill>
              </a:rPr>
              <a:t>Patrik Doležal	</a:t>
            </a:r>
            <a:r>
              <a:rPr lang="cs-CZ" dirty="0"/>
              <a:t>		</a:t>
            </a:r>
            <a:r>
              <a:rPr lang="en-US" dirty="0"/>
              <a:t> </a:t>
            </a:r>
            <a:r>
              <a:rPr lang="cs-CZ" dirty="0"/>
              <a:t>International Summer Student Program at GSI-FAIR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20464C-A626-ED60-B14C-EE9BE7ECF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t>4</a:t>
            </a:fld>
            <a:r>
              <a:rPr lang="cs-CZ" dirty="0"/>
              <a:t>/18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420146F-9164-8711-F491-596D8AA9E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ACTAF in FAIR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02AF19-8BFA-D13F-C46B-AE5981776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111" y="1855600"/>
            <a:ext cx="6797889" cy="375653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7A72B66-F88D-4ADE-A7FB-7E2615A86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548" y="1588900"/>
            <a:ext cx="5423452" cy="4743320"/>
          </a:xfrm>
        </p:spPr>
        <p:txBody>
          <a:bodyPr>
            <a:normAutofit/>
          </a:bodyPr>
          <a:lstStyle/>
          <a:p>
            <a:r>
              <a:rPr lang="cs-CZ" sz="2000" dirty="0"/>
              <a:t>ACTAF (</a:t>
            </a:r>
            <a:r>
              <a:rPr lang="cs-CZ" sz="2000" u="sng" dirty="0"/>
              <a:t>AC</a:t>
            </a:r>
            <a:r>
              <a:rPr lang="cs-CZ" sz="2000" dirty="0"/>
              <a:t>tive </a:t>
            </a:r>
            <a:r>
              <a:rPr lang="cs-CZ" sz="2000" u="sng" dirty="0"/>
              <a:t>TA</a:t>
            </a:r>
            <a:r>
              <a:rPr lang="cs-CZ" sz="2000" dirty="0"/>
              <a:t>rget for </a:t>
            </a:r>
            <a:r>
              <a:rPr lang="cs-CZ" sz="2000" u="sng" dirty="0"/>
              <a:t>F</a:t>
            </a:r>
            <a:r>
              <a:rPr lang="cs-CZ" sz="2000" dirty="0"/>
              <a:t>AIR) = a TPC (time-projection chamber) built for R</a:t>
            </a:r>
            <a:r>
              <a:rPr lang="cs-CZ" sz="2000" baseline="30000" dirty="0"/>
              <a:t>3</a:t>
            </a:r>
            <a:r>
              <a:rPr lang="cs-CZ" sz="2000" dirty="0"/>
              <a:t>B (NUSTAR), using rare beams from the Super-FRS</a:t>
            </a:r>
          </a:p>
          <a:p>
            <a:r>
              <a:rPr lang="cs-CZ" sz="2000" dirty="0"/>
              <a:t>Gas itself is both the reaction target and the detection medium</a:t>
            </a:r>
          </a:p>
          <a:p>
            <a:r>
              <a:rPr lang="cs-CZ" sz="2000" dirty="0"/>
              <a:t>The TPC used in AMBER‘s proton-radius measurement is ACTAF – the same detector</a:t>
            </a:r>
          </a:p>
          <a:p>
            <a:r>
              <a:rPr lang="cs-CZ" sz="2000" dirty="0"/>
              <a:t>Low momentum transfer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>
                <a:solidFill>
                  <a:srgbClr val="FF0000"/>
                </a:solidFill>
              </a:rPr>
              <a:t>		2030?</a:t>
            </a:r>
          </a:p>
        </p:txBody>
      </p:sp>
    </p:spTree>
    <p:extLst>
      <p:ext uri="{BB962C8B-B14F-4D97-AF65-F5344CB8AC3E}">
        <p14:creationId xmlns:p14="http://schemas.microsoft.com/office/powerpoint/2010/main" val="3626261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552320-934A-4457-C1E9-A7698222A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16.09.2026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814112-B470-F9B8-F91E-FF10C3B9A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rgbClr val="0070C0"/>
                </a:solidFill>
              </a:rPr>
              <a:t>Patrik Doležal </a:t>
            </a:r>
            <a:r>
              <a:rPr lang="cs-CZ" dirty="0"/>
              <a:t>			 International Summer Student Program at GSI-FAIR</a:t>
            </a:r>
            <a:endParaRPr lang="cs-CZ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71E22-1C3B-2D7E-E008-023B8B242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pPr/>
              <a:t>5</a:t>
            </a:fld>
            <a:r>
              <a:rPr lang="cs-CZ" dirty="0"/>
              <a:t>/18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1EB21B7-F1DF-CF90-CFC2-02E964412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Detector geometry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611CC5-B062-F441-C52B-E7BA1EBFB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34075" cy="4351338"/>
          </a:xfrm>
        </p:spPr>
        <p:txBody>
          <a:bodyPr>
            <a:normAutofit/>
          </a:bodyPr>
          <a:lstStyle/>
          <a:p>
            <a:r>
              <a:rPr lang="cs-CZ" sz="2000" dirty="0"/>
              <a:t>Two anodes planes: uptream and downstream</a:t>
            </a:r>
          </a:p>
          <a:p>
            <a:r>
              <a:rPr lang="cs-CZ" sz="2000" dirty="0"/>
              <a:t>2 × 64 pads total (128 channels)</a:t>
            </a:r>
          </a:p>
          <a:p>
            <a:r>
              <a:rPr lang="cs-CZ" sz="2000" dirty="0"/>
              <a:t>Each pad corresponds to a defined detector position</a:t>
            </a:r>
          </a:p>
          <a:p>
            <a:r>
              <a:rPr lang="cs-CZ" sz="2000" baseline="30000" dirty="0"/>
              <a:t>241</a:t>
            </a:r>
            <a:r>
              <a:rPr lang="cs-CZ" sz="2000" dirty="0"/>
              <a:t>Am sources inside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736B06B-A1E1-1426-5AD5-145977DEB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8347" y="1642926"/>
            <a:ext cx="4898609" cy="48499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ABE8C9-75BE-45E1-7946-983F8CBEA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9327" y="3322152"/>
            <a:ext cx="2373976" cy="31707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7204CD-DA4F-A4A5-4898-7CD37D576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79" y="3602456"/>
            <a:ext cx="3403058" cy="289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88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CBD9C2-D76E-1BF7-CAC2-9C71573BE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16.09.2026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22080C-D06B-F08D-189B-1A628F5D9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rgbClr val="0070C0"/>
                </a:solidFill>
              </a:rPr>
              <a:t>Patrik Doležal 	</a:t>
            </a:r>
            <a:r>
              <a:rPr lang="cs-CZ" dirty="0"/>
              <a:t>		 International Summer Student Program at GSI-FAIR</a:t>
            </a:r>
            <a:endParaRPr lang="cs-CZ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D21E11-E681-9459-1C19-85AEAE43E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pPr/>
              <a:t>6</a:t>
            </a:fld>
            <a:r>
              <a:rPr lang="cs-CZ" dirty="0"/>
              <a:t>/18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B11E56-6182-3B4E-DD3B-6BD759B2E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aseline="30000" dirty="0"/>
              <a:t>241</a:t>
            </a:r>
            <a:r>
              <a:rPr lang="cs-CZ" dirty="0"/>
              <a:t>Am alpha sources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13017B-0F68-11BA-6185-B1CD0262D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470910" cy="1603375"/>
          </a:xfrm>
        </p:spPr>
        <p:txBody>
          <a:bodyPr/>
          <a:lstStyle/>
          <a:p>
            <a:r>
              <a:rPr lang="cs-CZ" sz="2000" dirty="0"/>
              <a:t>Five </a:t>
            </a:r>
            <a:r>
              <a:rPr lang="cs-CZ" sz="2000" baseline="30000" dirty="0"/>
              <a:t>241</a:t>
            </a:r>
            <a:r>
              <a:rPr lang="cs-CZ" sz="2000" dirty="0"/>
              <a:t>Am sources installed in the detector</a:t>
            </a:r>
          </a:p>
          <a:p>
            <a:r>
              <a:rPr lang="cs-CZ" sz="2000" dirty="0"/>
              <a:t>Alpha-peak position reflects changes in gas quality</a:t>
            </a:r>
          </a:p>
          <a:p>
            <a:endParaRPr lang="cs-CZ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03CE76-D00A-ADB3-1AA0-C6DC20A7E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340" y="1352175"/>
            <a:ext cx="9281160" cy="46377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18B4C4-2507-C486-C603-1823FCF65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938" y="3242837"/>
            <a:ext cx="3149762" cy="19114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365AC23-A7F1-3F69-6C09-B954ACE67E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938" y="5459122"/>
            <a:ext cx="2602485" cy="82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450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A1E225-AE9D-3868-75DA-F27B6AC36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16.09.2026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E08C5C-0255-D19A-5524-C15BC84E0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rgbClr val="0070C0"/>
                </a:solidFill>
              </a:rPr>
              <a:t>Patrik Doležal </a:t>
            </a:r>
            <a:r>
              <a:rPr lang="cs-CZ" dirty="0"/>
              <a:t>			 International Summer Student Program at GSI-FAIR</a:t>
            </a:r>
            <a:endParaRPr lang="cs-CZ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7AB0AC-C406-3187-B456-1F0348BF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pPr/>
              <a:t>7</a:t>
            </a:fld>
            <a:r>
              <a:rPr lang="cs-CZ" dirty="0"/>
              <a:t>/18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765B65D-54E6-DE42-B934-97B6007C5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Data acquisition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D76FD4-2C71-0F57-E288-7D1C6F601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5391" y="2462423"/>
            <a:ext cx="1134296" cy="25475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ED5770-5D6C-DFF1-989F-398D244680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532" y="2422861"/>
            <a:ext cx="2483663" cy="330972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66DFE9A-0371-A99E-E0F0-BFC5D3BC7893}"/>
              </a:ext>
            </a:extLst>
          </p:cNvPr>
          <p:cNvSpPr/>
          <p:nvPr/>
        </p:nvSpPr>
        <p:spPr>
          <a:xfrm>
            <a:off x="845386" y="1665416"/>
            <a:ext cx="1620000" cy="6191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ACTAF pads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B25B62-F919-FDF7-A440-8EF97254025E}"/>
              </a:ext>
            </a:extLst>
          </p:cNvPr>
          <p:cNvSpPr/>
          <p:nvPr/>
        </p:nvSpPr>
        <p:spPr>
          <a:xfrm>
            <a:off x="3564803" y="1665417"/>
            <a:ext cx="1620000" cy="6191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Pre-amplifiers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E5C609-1357-BEFC-4D93-C31C7AB7AC2B}"/>
              </a:ext>
            </a:extLst>
          </p:cNvPr>
          <p:cNvSpPr/>
          <p:nvPr/>
        </p:nvSpPr>
        <p:spPr>
          <a:xfrm>
            <a:off x="6381312" y="1665419"/>
            <a:ext cx="1620000" cy="6191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SIS3316 FADC modules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43C23F5-CFAC-5C1C-BE21-1D5E5FA20AC7}"/>
              </a:ext>
            </a:extLst>
          </p:cNvPr>
          <p:cNvSpPr/>
          <p:nvPr/>
        </p:nvSpPr>
        <p:spPr>
          <a:xfrm>
            <a:off x="9197820" y="1679467"/>
            <a:ext cx="1620000" cy="6191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Recorded waveforms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69DFD03-9244-8EA2-CD77-FEF0C446AC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192" y="2535349"/>
            <a:ext cx="2205872" cy="18288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423FBF2-3CDA-1C0D-2EEF-69A349E1D4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745" y="4614957"/>
            <a:ext cx="1514591" cy="145234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5E5D573-8EF8-FB31-CF84-66EED2C5C8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653" y="2677431"/>
            <a:ext cx="3967347" cy="2853706"/>
          </a:xfrm>
          <a:prstGeom prst="rect">
            <a:avLst/>
          </a:prstGeom>
        </p:spPr>
      </p:pic>
      <p:sp>
        <p:nvSpPr>
          <p:cNvPr id="29" name="Arrow: Right 28">
            <a:extLst>
              <a:ext uri="{FF2B5EF4-FFF2-40B4-BE49-F238E27FC236}">
                <a16:creationId xmlns:a16="http://schemas.microsoft.com/office/drawing/2014/main" id="{D73FC164-35CD-1FB9-8B59-C42D00F1269D}"/>
              </a:ext>
            </a:extLst>
          </p:cNvPr>
          <p:cNvSpPr/>
          <p:nvPr/>
        </p:nvSpPr>
        <p:spPr>
          <a:xfrm>
            <a:off x="2769407" y="1716651"/>
            <a:ext cx="394283" cy="53999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44D4AAD8-07FA-FEF8-8BC9-0C853366244F}"/>
              </a:ext>
            </a:extLst>
          </p:cNvPr>
          <p:cNvSpPr/>
          <p:nvPr/>
        </p:nvSpPr>
        <p:spPr>
          <a:xfrm>
            <a:off x="5585916" y="1704981"/>
            <a:ext cx="394283" cy="53999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EF48E271-8F9A-A4D3-7662-9DB769EAEE93}"/>
              </a:ext>
            </a:extLst>
          </p:cNvPr>
          <p:cNvSpPr/>
          <p:nvPr/>
        </p:nvSpPr>
        <p:spPr>
          <a:xfrm>
            <a:off x="8402424" y="1674709"/>
            <a:ext cx="394283" cy="53999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6CBCB90-BC4B-5399-A2A3-576FC83537D5}"/>
              </a:ext>
            </a:extLst>
          </p:cNvPr>
          <p:cNvSpPr txBox="1"/>
          <p:nvPr/>
        </p:nvSpPr>
        <p:spPr>
          <a:xfrm>
            <a:off x="6561904" y="4923213"/>
            <a:ext cx="24322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14-bit ADC</a:t>
            </a:r>
          </a:p>
          <a:p>
            <a:r>
              <a:rPr 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2500 samples/ channel</a:t>
            </a:r>
          </a:p>
          <a:p>
            <a:r>
              <a:rPr 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4-sample averaging</a:t>
            </a:r>
          </a:p>
          <a:p>
            <a:r>
              <a:rPr 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19.44 MHz effective sampling rate</a:t>
            </a:r>
          </a:p>
        </p:txBody>
      </p:sp>
    </p:spTree>
    <p:extLst>
      <p:ext uri="{BB962C8B-B14F-4D97-AF65-F5344CB8AC3E}">
        <p14:creationId xmlns:p14="http://schemas.microsoft.com/office/powerpoint/2010/main" val="2028216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4E930D-68A3-E5E0-E062-6AD8458E8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16.09.2026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8881D4-CABD-8321-9DCA-24338B8E6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rgbClr val="0070C0"/>
                </a:solidFill>
              </a:rPr>
              <a:t>Patrik Doležal 	</a:t>
            </a:r>
            <a:r>
              <a:rPr lang="cs-CZ" dirty="0"/>
              <a:t>		 International Summer Student Program at GSI-FAIR</a:t>
            </a:r>
            <a:endParaRPr lang="cs-CZ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114B3-4511-B5A5-373D-9825EF8D6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pPr/>
              <a:t>8</a:t>
            </a:fld>
            <a:r>
              <a:rPr lang="cs-CZ" dirty="0"/>
              <a:t>/18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AFBA2F2-56CB-4D35-B7B7-02A84DD58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Signal-processing chain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887C87E-9354-4A3F-C9FA-5BFE6D64800B}"/>
              </a:ext>
            </a:extLst>
          </p:cNvPr>
          <p:cNvSpPr/>
          <p:nvPr/>
        </p:nvSpPr>
        <p:spPr>
          <a:xfrm>
            <a:off x="0" y="1987265"/>
            <a:ext cx="1728000" cy="1080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MAPPED DATA</a:t>
            </a:r>
            <a:b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waveform</a:t>
            </a:r>
          </a:p>
          <a:p>
            <a:pPr algn="ctr"/>
            <a:r>
              <a:rPr lang="cs-CZ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pad ID</a:t>
            </a:r>
            <a:endParaRPr lang="cs-CZ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384D240-19A3-1652-CD80-7858EACBB4FB}"/>
              </a:ext>
            </a:extLst>
          </p:cNvPr>
          <p:cNvSpPr/>
          <p:nvPr/>
        </p:nvSpPr>
        <p:spPr>
          <a:xfrm>
            <a:off x="2291755" y="1492315"/>
            <a:ext cx="2367093" cy="206989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SIGNAL PROCESSING</a:t>
            </a:r>
            <a:b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SG filter</a:t>
            </a:r>
          </a:p>
          <a:p>
            <a:pPr algn="ctr"/>
            <a:r>
              <a:rPr lang="cs-CZ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baseline</a:t>
            </a:r>
          </a:p>
          <a:p>
            <a:pPr algn="ctr"/>
            <a:r>
              <a:rPr lang="cs-CZ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Integration</a:t>
            </a:r>
          </a:p>
          <a:p>
            <a:pPr algn="ctr"/>
            <a:r>
              <a:rPr lang="cs-CZ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calibration+cut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9E21A7B-B218-F562-D153-D4FB99A3D2FE}"/>
              </a:ext>
            </a:extLst>
          </p:cNvPr>
          <p:cNvSpPr/>
          <p:nvPr/>
        </p:nvSpPr>
        <p:spPr>
          <a:xfrm>
            <a:off x="5222603" y="1987263"/>
            <a:ext cx="1728000" cy="1080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 DATA</a:t>
            </a:r>
          </a:p>
          <a:p>
            <a:pPr algn="ctr"/>
            <a:r>
              <a:rPr lang="cs-CZ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Energy</a:t>
            </a:r>
          </a:p>
          <a:p>
            <a:pPr algn="ctr"/>
            <a:r>
              <a:rPr lang="cs-CZ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pad ID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1594ACF-983F-3CFA-F718-27584D9EF6BD}"/>
              </a:ext>
            </a:extLst>
          </p:cNvPr>
          <p:cNvSpPr/>
          <p:nvPr/>
        </p:nvSpPr>
        <p:spPr>
          <a:xfrm>
            <a:off x="7533152" y="1492315"/>
            <a:ext cx="2367093" cy="206989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POSITION RECONSTRUCTION</a:t>
            </a:r>
            <a:br>
              <a:rPr lang="cs-CZ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solidFill>
                  <a:schemeClr val="bg1"/>
                </a:solidFill>
              </a:rPr>
              <a:t>(x,y) ←pad, geom.</a:t>
            </a:r>
          </a:p>
          <a:p>
            <a:pPr algn="ctr"/>
            <a:r>
              <a:rPr lang="cs-CZ" dirty="0">
                <a:solidFill>
                  <a:schemeClr val="bg1"/>
                </a:solidFill>
              </a:rPr>
              <a:t>z, energy ← from cal</a:t>
            </a:r>
            <a:br>
              <a:rPr lang="cs-CZ" dirty="0"/>
            </a:br>
            <a:endParaRPr lang="cs-CZ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C1E12FE-7517-3AE2-5033-B2FC867CC430}"/>
              </a:ext>
            </a:extLst>
          </p:cNvPr>
          <p:cNvSpPr/>
          <p:nvPr/>
        </p:nvSpPr>
        <p:spPr>
          <a:xfrm>
            <a:off x="10464000" y="1987265"/>
            <a:ext cx="1728000" cy="10800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HIT DATA</a:t>
            </a:r>
            <a:b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x,y,z</a:t>
            </a:r>
            <a:b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energy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B8829F90-447C-4F25-8DFE-F49DCF2502B4}"/>
              </a:ext>
            </a:extLst>
          </p:cNvPr>
          <p:cNvSpPr/>
          <p:nvPr/>
        </p:nvSpPr>
        <p:spPr>
          <a:xfrm>
            <a:off x="1838617" y="2257264"/>
            <a:ext cx="394283" cy="53999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CE0313C0-A3C1-C748-E692-A4B0D0037459}"/>
              </a:ext>
            </a:extLst>
          </p:cNvPr>
          <p:cNvSpPr/>
          <p:nvPr/>
        </p:nvSpPr>
        <p:spPr>
          <a:xfrm>
            <a:off x="4743584" y="2257264"/>
            <a:ext cx="394283" cy="53999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96C855EF-55F3-5681-CBC6-E120558B7EB9}"/>
              </a:ext>
            </a:extLst>
          </p:cNvPr>
          <p:cNvSpPr/>
          <p:nvPr/>
        </p:nvSpPr>
        <p:spPr>
          <a:xfrm>
            <a:off x="7044736" y="2257264"/>
            <a:ext cx="394283" cy="53999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C98AD863-BBEE-324D-A442-D150BBA06EE0}"/>
              </a:ext>
            </a:extLst>
          </p:cNvPr>
          <p:cNvSpPr/>
          <p:nvPr/>
        </p:nvSpPr>
        <p:spPr>
          <a:xfrm>
            <a:off x="9984981" y="2257264"/>
            <a:ext cx="394283" cy="53999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945A58E-773A-4B40-6D9F-9FAEF7B5395B}"/>
              </a:ext>
            </a:extLst>
          </p:cNvPr>
          <p:cNvSpPr txBox="1"/>
          <p:nvPr/>
        </p:nvSpPr>
        <p:spPr>
          <a:xfrm>
            <a:off x="-38393" y="3560070"/>
            <a:ext cx="3926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Data analysis in this work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2EB6B99F-7EBC-B2DF-34B8-9C699E2E400B}"/>
              </a:ext>
            </a:extLst>
          </p:cNvPr>
          <p:cNvSpPr/>
          <p:nvPr/>
        </p:nvSpPr>
        <p:spPr>
          <a:xfrm>
            <a:off x="3684354" y="5011678"/>
            <a:ext cx="394283" cy="53999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0D845A36-2265-B0F5-5F64-30A5301FCAF5}"/>
              </a:ext>
            </a:extLst>
          </p:cNvPr>
          <p:cNvSpPr/>
          <p:nvPr/>
        </p:nvSpPr>
        <p:spPr>
          <a:xfrm>
            <a:off x="7913351" y="5021089"/>
            <a:ext cx="394283" cy="53999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FBAD0D5-EBC7-926F-B1CD-AF8F1D7C0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122" y="3996351"/>
            <a:ext cx="3600000" cy="25894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B751962-BEB1-B20F-C4F9-A3E9BE610C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4" y="3996351"/>
            <a:ext cx="3600000" cy="258947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4C251F8-E32F-9F9F-5FDF-1E3C8A153B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238" y="3986940"/>
            <a:ext cx="3600000" cy="258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851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6" grpId="0" animBg="1"/>
      <p:bldP spid="21" grpId="0" animBg="1"/>
      <p:bldP spid="23" grpId="0" animBg="1"/>
      <p:bldP spid="25" grpId="0" animBg="1"/>
      <p:bldP spid="27" grpId="0" animBg="1"/>
      <p:bldP spid="7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1D8C28-2178-6F85-4EA8-86FE2F35A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09.09.2026</a:t>
            </a:r>
            <a:endParaRPr lang="cs-C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462936-510A-0AB8-7EE9-3C283FDB2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rgbClr val="0070C0"/>
                </a:solidFill>
              </a:rPr>
              <a:t>patrik.dolezal@vutbr.cz</a:t>
            </a:r>
            <a:r>
              <a:rPr lang="cs-CZ" dirty="0"/>
              <a:t>			 International Summer Student Program at GSI-FAIR</a:t>
            </a:r>
            <a:endParaRPr lang="cs-CZ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93D2D2-0184-241D-59C7-581C2298B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pPr/>
              <a:t>9</a:t>
            </a:fld>
            <a:r>
              <a:rPr lang="cs-CZ"/>
              <a:t>/15</a:t>
            </a:r>
            <a:endParaRPr lang="cs-CZ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14790F5-063D-9767-1ABC-BCBB38BC2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Data analysis	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24BBE0-872A-3F4B-04FD-07AC7EBAF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Long shutdown at CERN, no beam available</a:t>
            </a:r>
          </a:p>
          <a:p>
            <a:r>
              <a:rPr lang="cs-CZ" dirty="0"/>
              <a:t>Used this time to go through existing data and check the detector performance</a:t>
            </a:r>
          </a:p>
          <a:p>
            <a:r>
              <a:rPr lang="cs-CZ" dirty="0"/>
              <a:t>July 2026: dedicated runs without beam</a:t>
            </a:r>
          </a:p>
          <a:p>
            <a:r>
              <a:rPr lang="cs-CZ" dirty="0"/>
              <a:t>During these runs High Voltage was decresed from 100% to 10%</a:t>
            </a:r>
          </a:p>
        </p:txBody>
      </p:sp>
    </p:spTree>
    <p:extLst>
      <p:ext uri="{BB962C8B-B14F-4D97-AF65-F5344CB8AC3E}">
        <p14:creationId xmlns:p14="http://schemas.microsoft.com/office/powerpoint/2010/main" val="1145910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2584AE-9BA0-73B4-FC09-69FBD8DBC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16.09.2026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90CF8B-30CF-412B-3B71-C11CB8244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rgbClr val="0070C0"/>
                </a:solidFill>
              </a:rPr>
              <a:t>Patrik Doležal </a:t>
            </a:r>
            <a:r>
              <a:rPr lang="cs-CZ" dirty="0"/>
              <a:t>			 International Summer Student Program at GSI-FAIR</a:t>
            </a:r>
            <a:endParaRPr lang="cs-CZ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6D4C4-E339-D2D9-622D-66F2DB933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pPr/>
              <a:t>10</a:t>
            </a:fld>
            <a:r>
              <a:rPr lang="cs-CZ" dirty="0"/>
              <a:t>/18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B84BDE1-2F80-DEF6-3678-1047A6242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Identification of alpha-source pads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52A1A4-A5BA-ACF7-11C5-EFD6D8F12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/>
              <a:t>Expected pad positions determined from detector geometry</a:t>
            </a:r>
          </a:p>
          <a:p>
            <a:r>
              <a:rPr lang="cs-CZ" sz="2000" dirty="0"/>
              <a:t>Alpha peaks identified in the pulse-integral spectra</a:t>
            </a:r>
          </a:p>
          <a:p>
            <a:r>
              <a:rPr lang="cs-CZ" sz="2000" dirty="0"/>
              <a:t>Measured positions with expected mapping</a:t>
            </a:r>
          </a:p>
          <a:p>
            <a:r>
              <a:rPr lang="cs-CZ" sz="2000" dirty="0"/>
              <a:t>Some signals observed on neighbouring pads</a:t>
            </a:r>
          </a:p>
          <a:p>
            <a:r>
              <a:rPr lang="cs-CZ" sz="2000" dirty="0"/>
              <a:t>Low source activity can make some peaks difficult to identify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37D03E-3876-744C-2447-7CFAFDA6D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901496"/>
            <a:ext cx="5988358" cy="24448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E58BA5-A587-4D17-FED8-E2E4D350F3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416763"/>
            <a:ext cx="3600000" cy="25894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FDAB05-5BA9-767E-518B-27E05C3FCC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3996351"/>
            <a:ext cx="3600000" cy="2589474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4C8C198-E8E4-6000-0AF7-17E70017C1BD}"/>
              </a:ext>
            </a:extLst>
          </p:cNvPr>
          <p:cNvCxnSpPr>
            <a:cxnSpLocks/>
          </p:cNvCxnSpPr>
          <p:nvPr/>
        </p:nvCxnSpPr>
        <p:spPr>
          <a:xfrm flipV="1">
            <a:off x="3832379" y="2729320"/>
            <a:ext cx="4564321" cy="2033951"/>
          </a:xfrm>
          <a:prstGeom prst="straightConnector1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6DB0CC7-5B7A-AB74-5224-D336294FB005}"/>
              </a:ext>
            </a:extLst>
          </p:cNvPr>
          <p:cNvCxnSpPr/>
          <p:nvPr/>
        </p:nvCxnSpPr>
        <p:spPr>
          <a:xfrm>
            <a:off x="6549390" y="4914900"/>
            <a:ext cx="1794510" cy="13716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817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92B82F-6F95-C33E-08E3-10DD128EA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16.09.2026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F04BAC-88BC-77DB-BD0C-33903AE0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rgbClr val="0070C0"/>
                </a:solidFill>
              </a:rPr>
              <a:t>Patrik Doležal </a:t>
            </a:r>
            <a:r>
              <a:rPr lang="cs-CZ" dirty="0"/>
              <a:t>			 International Summer Student Program at GSI-FAIR</a:t>
            </a:r>
            <a:endParaRPr lang="cs-CZ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7664E5-6D5E-E6DC-C7FB-FF0C34E52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pPr/>
              <a:t>11</a:t>
            </a:fld>
            <a:r>
              <a:rPr lang="cs-CZ" dirty="0"/>
              <a:t>/18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AB2C6A9-26FA-B3E7-433C-7A084081B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Alpha-peak fitting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309BF8-ABE2-3C7E-0E6D-012835137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/>
              <a:t>Peak identification: ROOT TSpectrum</a:t>
            </a:r>
          </a:p>
          <a:p>
            <a:r>
              <a:rPr lang="cs-CZ" sz="2000" dirty="0"/>
              <a:t>Initial Gaussian fit → </a:t>
            </a:r>
            <a:r>
              <a:rPr lang="el-GR" sz="2000" dirty="0"/>
              <a:t>μ</a:t>
            </a:r>
            <a:r>
              <a:rPr lang="cs-CZ" sz="2000" dirty="0"/>
              <a:t>,</a:t>
            </a:r>
            <a:r>
              <a:rPr lang="el-GR" sz="2000" dirty="0"/>
              <a:t> σ</a:t>
            </a:r>
            <a:endParaRPr lang="cs-CZ" sz="2000" dirty="0"/>
          </a:p>
          <a:p>
            <a:r>
              <a:rPr lang="cs-CZ" sz="2000" dirty="0"/>
              <a:t>Final fit performed around the identified peak</a:t>
            </a:r>
          </a:p>
          <a:p>
            <a:r>
              <a:rPr lang="cs-CZ" sz="2000" dirty="0"/>
              <a:t>Output: peak position + uncertainty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47E2AB-BC44-91F3-2F4C-D1EF17FCB2D6}"/>
              </a:ext>
            </a:extLst>
          </p:cNvPr>
          <p:cNvSpPr/>
          <p:nvPr/>
        </p:nvSpPr>
        <p:spPr>
          <a:xfrm>
            <a:off x="9454896" y="1177625"/>
            <a:ext cx="1675384" cy="64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Peak Search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B15E23C-3D73-B58B-45A5-A05D16E43B56}"/>
              </a:ext>
            </a:extLst>
          </p:cNvPr>
          <p:cNvSpPr/>
          <p:nvPr/>
        </p:nvSpPr>
        <p:spPr>
          <a:xfrm>
            <a:off x="9451848" y="2364559"/>
            <a:ext cx="1675384" cy="64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Gauss fit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5A5482B-4197-206B-116F-D529F3B0CF62}"/>
              </a:ext>
            </a:extLst>
          </p:cNvPr>
          <p:cNvSpPr/>
          <p:nvPr/>
        </p:nvSpPr>
        <p:spPr>
          <a:xfrm>
            <a:off x="9451848" y="3554030"/>
            <a:ext cx="1675384" cy="64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μ</a:t>
            </a:r>
            <a:r>
              <a:rPr lang="cs-CZ" dirty="0"/>
              <a:t>,</a:t>
            </a:r>
            <a:r>
              <a:rPr lang="el-GR" dirty="0"/>
              <a:t> σ</a:t>
            </a:r>
            <a:endParaRPr lang="cs-CZ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20576CE-5831-3054-157D-8CB113652EEF}"/>
              </a:ext>
            </a:extLst>
          </p:cNvPr>
          <p:cNvSpPr/>
          <p:nvPr/>
        </p:nvSpPr>
        <p:spPr>
          <a:xfrm>
            <a:off x="9451848" y="4740964"/>
            <a:ext cx="1675384" cy="64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Gauss + pol1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72C3E95-BF4D-6941-38CF-DB2EB9133749}"/>
              </a:ext>
            </a:extLst>
          </p:cNvPr>
          <p:cNvSpPr/>
          <p:nvPr/>
        </p:nvSpPr>
        <p:spPr>
          <a:xfrm>
            <a:off x="9458441" y="5927898"/>
            <a:ext cx="1675384" cy="64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Mean + uncertainty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F0EF630-E324-04EF-21DB-EEDAE7A54E8F}"/>
              </a:ext>
            </a:extLst>
          </p:cNvPr>
          <p:cNvCxnSpPr>
            <a:stCxn id="16" idx="2"/>
            <a:endCxn id="32" idx="0"/>
          </p:cNvCxnSpPr>
          <p:nvPr/>
        </p:nvCxnSpPr>
        <p:spPr>
          <a:xfrm flipH="1">
            <a:off x="10289540" y="1825625"/>
            <a:ext cx="3048" cy="5389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61697C6-CF82-EDE2-576D-A86AE66B7A82}"/>
              </a:ext>
            </a:extLst>
          </p:cNvPr>
          <p:cNvCxnSpPr/>
          <p:nvPr/>
        </p:nvCxnSpPr>
        <p:spPr>
          <a:xfrm flipH="1">
            <a:off x="10296133" y="3012559"/>
            <a:ext cx="3048" cy="5389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C543B24-FD07-D9A2-1CE6-0E4005F7CB9D}"/>
              </a:ext>
            </a:extLst>
          </p:cNvPr>
          <p:cNvCxnSpPr/>
          <p:nvPr/>
        </p:nvCxnSpPr>
        <p:spPr>
          <a:xfrm flipH="1">
            <a:off x="10286492" y="4211959"/>
            <a:ext cx="3048" cy="5389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47AB452-9CE6-61EA-8863-95E76CBE4CDE}"/>
              </a:ext>
            </a:extLst>
          </p:cNvPr>
          <p:cNvCxnSpPr/>
          <p:nvPr/>
        </p:nvCxnSpPr>
        <p:spPr>
          <a:xfrm flipH="1">
            <a:off x="10296133" y="5388964"/>
            <a:ext cx="3048" cy="5389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1AF5300-D421-D022-3280-2BA8B9FDB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75" y="3551493"/>
            <a:ext cx="3960000" cy="28484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D5E143-052B-828A-798B-3BDE59388F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728" y="3649579"/>
            <a:ext cx="3960000" cy="284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48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2" grpId="0" animBg="1"/>
      <p:bldP spid="34" grpId="0" animBg="1"/>
      <p:bldP spid="36" grpId="0" animBg="1"/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0220E3-465C-097B-636C-8338DFB00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16.09.2026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016896-D301-2452-6EEA-DDC474A71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rgbClr val="0070C0"/>
                </a:solidFill>
              </a:rPr>
              <a:t>Patrik Doležal </a:t>
            </a:r>
            <a:r>
              <a:rPr lang="cs-CZ" dirty="0"/>
              <a:t>		 International Summer Student Program at GSI-FAIR</a:t>
            </a:r>
            <a:endParaRPr lang="cs-CZ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E0E5D2-B3DD-9B92-30BC-8A96228CD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pPr/>
              <a:t>12</a:t>
            </a:fld>
            <a:r>
              <a:rPr lang="cs-CZ" dirty="0"/>
              <a:t>/18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B1DB203-255C-24B8-10C1-389D0886A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Alpha peak vs. HV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E7319A-7835-C34A-501C-44EB0EB3C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07152" cy="4351338"/>
          </a:xfrm>
        </p:spPr>
        <p:txBody>
          <a:bodyPr/>
          <a:lstStyle/>
          <a:p>
            <a:r>
              <a:rPr lang="cs-CZ" sz="2000" dirty="0"/>
              <a:t>Mean alpha-peak positon determined for each HV setting</a:t>
            </a:r>
          </a:p>
          <a:p>
            <a:r>
              <a:rPr lang="cs-CZ" sz="2000" dirty="0"/>
              <a:t>Peak position decreses with decreasing HV</a:t>
            </a:r>
          </a:p>
          <a:p>
            <a:r>
              <a:rPr lang="cs-CZ" sz="2000" dirty="0"/>
              <a:t>Behaviour observed consistently across the investigated pads</a:t>
            </a:r>
          </a:p>
          <a:p>
            <a:r>
              <a:rPr lang="cs-CZ" sz="2000" dirty="0"/>
              <a:t>Used to study the anode response as a fuction of HV</a:t>
            </a:r>
          </a:p>
          <a:p>
            <a:pPr marL="0" indent="0">
              <a:buNone/>
            </a:pPr>
            <a:r>
              <a:rPr lang="cs-CZ" sz="2000" dirty="0">
                <a:solidFill>
                  <a:srgbClr val="FF0000"/>
                </a:solidFill>
              </a:rPr>
              <a:t>July 2026 → </a:t>
            </a:r>
            <a:r>
              <a:rPr lang="cs-CZ" sz="2000" baseline="30000" dirty="0">
                <a:solidFill>
                  <a:srgbClr val="FF0000"/>
                </a:solidFill>
              </a:rPr>
              <a:t>241</a:t>
            </a:r>
            <a:r>
              <a:rPr lang="cs-CZ" sz="2000" dirty="0">
                <a:solidFill>
                  <a:srgbClr val="FF0000"/>
                </a:solidFill>
              </a:rPr>
              <a:t>Am runs →HV: 100% to 10% →visible </a:t>
            </a:r>
            <a:r>
              <a:rPr lang="el-GR" sz="2000" dirty="0">
                <a:solidFill>
                  <a:srgbClr val="FF0000"/>
                </a:solidFill>
              </a:rPr>
              <a:t>α</a:t>
            </a:r>
            <a:r>
              <a:rPr lang="cs-CZ" sz="2000" dirty="0">
                <a:solidFill>
                  <a:srgbClr val="FF0000"/>
                </a:solidFill>
              </a:rPr>
              <a:t>-peaks→Peak fitting →Mean vs HV</a:t>
            </a:r>
          </a:p>
          <a:p>
            <a:endParaRPr lang="cs-CZ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C5DC00-1B8B-33AD-7107-13012373F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748" y="1266996"/>
            <a:ext cx="3600000" cy="27020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777D01-F354-13DC-3602-132FB7B44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748" y="3883821"/>
            <a:ext cx="3600000" cy="270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624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866927-4CCF-8FA5-4D06-E5C4EF543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16.09.2026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69ACA7-CF64-F964-AFE2-0B787F492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rgbClr val="0070C0"/>
                </a:solidFill>
              </a:rPr>
              <a:t>Patrik Doležal </a:t>
            </a:r>
            <a:r>
              <a:rPr lang="cs-CZ" dirty="0"/>
              <a:t>			 International Summer Student Program at GSI-FAIR</a:t>
            </a:r>
            <a:endParaRPr lang="cs-CZ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7693A0-8346-BD67-A3F7-6B272F05D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pPr/>
              <a:t>13</a:t>
            </a:fld>
            <a:r>
              <a:rPr lang="cs-CZ" dirty="0"/>
              <a:t>/18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6B83582-3EEC-594F-2D34-5BAB9F095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Interpretation of HV dependence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AC26B0-2D6D-5F63-F116-4AF468767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1517526"/>
            <a:ext cx="3276600" cy="18537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2000" dirty="0"/>
              <a:t>High drift-field HV</a:t>
            </a:r>
          </a:p>
          <a:p>
            <a:r>
              <a:rPr lang="cs-CZ" sz="2000" dirty="0"/>
              <a:t>Faster electron drift</a:t>
            </a:r>
          </a:p>
          <a:p>
            <a:r>
              <a:rPr lang="cs-CZ" sz="2000" dirty="0"/>
              <a:t>Shorter drift time</a:t>
            </a:r>
          </a:p>
          <a:p>
            <a:r>
              <a:rPr lang="cs-CZ" sz="2000" dirty="0"/>
              <a:t>Less electron attachment</a:t>
            </a:r>
          </a:p>
          <a:p>
            <a:r>
              <a:rPr lang="cs-CZ" sz="2000" b="1" dirty="0"/>
              <a:t>Larger collected charge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80EF0E97-F1AD-CCD0-C2F7-115C7CA9CF57}"/>
              </a:ext>
            </a:extLst>
          </p:cNvPr>
          <p:cNvSpPr txBox="1">
            <a:spLocks/>
          </p:cNvSpPr>
          <p:nvPr/>
        </p:nvSpPr>
        <p:spPr>
          <a:xfrm>
            <a:off x="7136341" y="1517526"/>
            <a:ext cx="4715256" cy="1853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2000" dirty="0"/>
              <a:t>Low drift-field HV</a:t>
            </a:r>
          </a:p>
          <a:p>
            <a:r>
              <a:rPr lang="cs-CZ" sz="2000" dirty="0"/>
              <a:t>Slower electron drift</a:t>
            </a:r>
          </a:p>
          <a:p>
            <a:r>
              <a:rPr lang="cs-CZ" sz="2000" dirty="0"/>
              <a:t>Higher probability of electron attachment</a:t>
            </a:r>
          </a:p>
          <a:p>
            <a:r>
              <a:rPr lang="cs-CZ" sz="2000" b="1" dirty="0"/>
              <a:t>Smaller collected charge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585AA0-EBC4-4A4E-32E3-2FFEE22211F2}"/>
              </a:ext>
            </a:extLst>
          </p:cNvPr>
          <p:cNvSpPr txBox="1"/>
          <p:nvPr/>
        </p:nvSpPr>
        <p:spPr>
          <a:xfrm>
            <a:off x="0" y="6181948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Observed: approximately exponential decrese of the mean pulse integral with decreasing HV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C28D92-8494-22F8-8511-5AFF36B9E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952" y="3209926"/>
            <a:ext cx="1476000" cy="29015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CD4D765-920A-1416-ADDC-1BCB49C6B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952" y="3193882"/>
            <a:ext cx="1695152" cy="280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7A1860D-A7D3-22C9-4631-EC8A05B0F7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589" y="3193882"/>
            <a:ext cx="1743781" cy="280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4D92670-685A-B05A-D28C-FA07A4AF45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6550" y="3193882"/>
            <a:ext cx="1723981" cy="280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8A909D0-965D-505A-8B51-AAFE1EEEEB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0531" y="3165682"/>
            <a:ext cx="1980000" cy="305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3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F2D6C9-902B-C7CB-CD43-760FA1C8F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16.09.2026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9A61C5-9C79-1462-4985-80B9CC3FE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rgbClr val="0070C0"/>
                </a:solidFill>
              </a:rPr>
              <a:t>Patrik Doležal 	</a:t>
            </a:r>
            <a:r>
              <a:rPr lang="cs-CZ" dirty="0"/>
              <a:t>		 International Summer Student Program at GSI-FAIR</a:t>
            </a:r>
            <a:endParaRPr lang="cs-CZ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934F54-DACF-9AD8-8FCC-988CCEA57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pPr/>
              <a:t>14</a:t>
            </a:fld>
            <a:r>
              <a:rPr lang="cs-CZ" dirty="0"/>
              <a:t>/18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DE68511-2A6F-D501-8587-308EA586E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Electronic noise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794C7D-F15A-7226-4EEF-BCC7EC806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/>
              <a:t>Noise observed in the recorded waveforms</a:t>
            </a:r>
          </a:p>
          <a:p>
            <a:r>
              <a:rPr lang="cs-CZ" sz="2000" dirty="0"/>
              <a:t>Selected pads showed a pronounced noise component</a:t>
            </a:r>
          </a:p>
          <a:p>
            <a:r>
              <a:rPr lang="cs-CZ" sz="2000" dirty="0"/>
              <a:t>Noise investigated in the frequency domain using FFT</a:t>
            </a:r>
          </a:p>
          <a:p>
            <a:r>
              <a:rPr lang="cs-CZ" sz="2000" dirty="0"/>
              <a:t>Several distinct frequency components were observed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F61F00C-D8CC-3415-C034-3B8D8F2DF3F9}"/>
              </a:ext>
            </a:extLst>
          </p:cNvPr>
          <p:cNvSpPr/>
          <p:nvPr/>
        </p:nvSpPr>
        <p:spPr>
          <a:xfrm>
            <a:off x="7779739" y="1497214"/>
            <a:ext cx="1300294" cy="6711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Signal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CCC10BA-392D-A441-DFD1-A62C8A217BCC}"/>
              </a:ext>
            </a:extLst>
          </p:cNvPr>
          <p:cNvSpPr/>
          <p:nvPr/>
        </p:nvSpPr>
        <p:spPr>
          <a:xfrm>
            <a:off x="9926798" y="1497213"/>
            <a:ext cx="1300294" cy="6711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Noise</a:t>
            </a:r>
          </a:p>
        </p:txBody>
      </p:sp>
      <p:sp>
        <p:nvSpPr>
          <p:cNvPr id="12" name="Plus Sign 11">
            <a:extLst>
              <a:ext uri="{FF2B5EF4-FFF2-40B4-BE49-F238E27FC236}">
                <a16:creationId xmlns:a16="http://schemas.microsoft.com/office/drawing/2014/main" id="{B5015EB2-C48F-B70D-725F-614E9E5F6E6B}"/>
              </a:ext>
            </a:extLst>
          </p:cNvPr>
          <p:cNvSpPr/>
          <p:nvPr/>
        </p:nvSpPr>
        <p:spPr>
          <a:xfrm>
            <a:off x="9286613" y="1644242"/>
            <a:ext cx="419449" cy="394283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729BBF8D-B145-7160-7CEA-3F96885224AF}"/>
              </a:ext>
            </a:extLst>
          </p:cNvPr>
          <p:cNvSpPr/>
          <p:nvPr/>
        </p:nvSpPr>
        <p:spPr>
          <a:xfrm>
            <a:off x="9300769" y="2155230"/>
            <a:ext cx="374359" cy="68620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BB4A063-18FB-DB91-75BA-639965994D9D}"/>
              </a:ext>
            </a:extLst>
          </p:cNvPr>
          <p:cNvSpPr/>
          <p:nvPr/>
        </p:nvSpPr>
        <p:spPr>
          <a:xfrm>
            <a:off x="8046177" y="2915845"/>
            <a:ext cx="2900319" cy="6711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Observed fluctuations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396C5C-7668-8C2F-8184-49B91B2011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567293"/>
            <a:ext cx="4320000" cy="27910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5B7AA6C-BE14-6E2B-EF5C-B24EEA6281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140" y="3567293"/>
            <a:ext cx="4320000" cy="279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853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19B17C-64DB-7137-BC78-5CF7F2F58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16.09.2026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1C324C-F6CE-AE64-DD13-D73744AF7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rgbClr val="0070C0"/>
                </a:solidFill>
              </a:rPr>
              <a:t>Patrik Doležal </a:t>
            </a:r>
            <a:r>
              <a:rPr lang="cs-CZ" dirty="0"/>
              <a:t>			Data analysis of gaseous Active Target detector</a:t>
            </a:r>
            <a:endParaRPr lang="cs-CZ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F83A3-E20E-6902-8617-E2048FD4A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pPr/>
              <a:t>15</a:t>
            </a:fld>
            <a:r>
              <a:rPr lang="cs-CZ" dirty="0"/>
              <a:t>/18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B3F98EA-EC70-C8C9-1867-8AE6CFE2D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Fourier analysis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6F50B2-5972-879A-FFA5-0C34B6117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993859" cy="4351338"/>
          </a:xfrm>
        </p:spPr>
        <p:txBody>
          <a:bodyPr>
            <a:normAutofit/>
          </a:bodyPr>
          <a:lstStyle/>
          <a:p>
            <a:r>
              <a:rPr lang="cs-CZ" sz="2000" dirty="0"/>
              <a:t>Raw(Mapped) waveforms transformed into frequency domain</a:t>
            </a:r>
          </a:p>
          <a:p>
            <a:r>
              <a:rPr lang="cs-CZ" sz="2000" dirty="0"/>
              <a:t>FFT performed using Root TVirtualFFT</a:t>
            </a:r>
          </a:p>
          <a:p>
            <a:r>
              <a:rPr lang="cs-CZ" sz="2000" dirty="0"/>
              <a:t>Spectra averaged over all events in the run</a:t>
            </a:r>
          </a:p>
          <a:p>
            <a:r>
              <a:rPr lang="cs-CZ" sz="2000" dirty="0"/>
              <a:t>Several distinct frequency components were observed</a:t>
            </a:r>
          </a:p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r>
              <a:rPr lang="cs-CZ" sz="2000" dirty="0">
                <a:solidFill>
                  <a:srgbClr val="FF0000"/>
                </a:solidFill>
              </a:rPr>
              <a:t>Waveform →FFT →frequency spectrum →noise peaks</a:t>
            </a:r>
          </a:p>
          <a:p>
            <a:pPr marL="0" indent="0">
              <a:buNone/>
            </a:pPr>
            <a:endParaRPr lang="cs-CZ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1C974C-50B8-4ECF-A86A-FD3D62B9DE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059" y="1894070"/>
            <a:ext cx="7325703" cy="42144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6E577F9-83C4-FC79-64F4-070DA70672E8}"/>
              </a:ext>
            </a:extLst>
          </p:cNvPr>
          <p:cNvSpPr txBox="1"/>
          <p:nvPr/>
        </p:nvSpPr>
        <p:spPr>
          <a:xfrm>
            <a:off x="6200775" y="1741657"/>
            <a:ext cx="293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Pad 122</a:t>
            </a:r>
          </a:p>
        </p:txBody>
      </p:sp>
    </p:spTree>
    <p:extLst>
      <p:ext uri="{BB962C8B-B14F-4D97-AF65-F5344CB8AC3E}">
        <p14:creationId xmlns:p14="http://schemas.microsoft.com/office/powerpoint/2010/main" val="704468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17FD01-48C1-7275-F161-C83A6C6E7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16.09.2026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49A625-F5A1-356F-C01D-CED201C55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rgbClr val="0070C0"/>
                </a:solidFill>
              </a:rPr>
              <a:t>Patrik Doležal</a:t>
            </a:r>
            <a:r>
              <a:rPr lang="cs-CZ" dirty="0"/>
              <a:t>			Data analysis of gaseous Active Target detector</a:t>
            </a:r>
            <a:endParaRPr lang="cs-CZ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DE04E4-4554-694F-9C64-56F123273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pPr/>
              <a:t>16</a:t>
            </a:fld>
            <a:r>
              <a:rPr lang="cs-CZ" dirty="0"/>
              <a:t>/18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AD7EC24-8B6F-2014-C7F4-449D78914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 Noise and HV dependence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786388-4D38-4EED-5977-1EB5F4D829F9}"/>
              </a:ext>
            </a:extLst>
          </p:cNvPr>
          <p:cNvSpPr txBox="1"/>
          <p:nvPr/>
        </p:nvSpPr>
        <p:spPr>
          <a:xfrm>
            <a:off x="657225" y="1771650"/>
            <a:ext cx="293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Pad 107 – 80 % HV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197D9F-168D-74A5-1559-A86C7F71CC39}"/>
              </a:ext>
            </a:extLst>
          </p:cNvPr>
          <p:cNvSpPr txBox="1"/>
          <p:nvPr/>
        </p:nvSpPr>
        <p:spPr>
          <a:xfrm>
            <a:off x="7134227" y="1775431"/>
            <a:ext cx="293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Pad 107 – 20 % HV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E0A0D0-65AA-3D5D-7188-65B2121483C5}"/>
              </a:ext>
            </a:extLst>
          </p:cNvPr>
          <p:cNvSpPr txBox="1"/>
          <p:nvPr/>
        </p:nvSpPr>
        <p:spPr>
          <a:xfrm>
            <a:off x="442913" y="5346769"/>
            <a:ext cx="61055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/>
              <a:t>Three prominent peaks: ~206, 280, 610 kHz, visible on every inspected pad.</a:t>
            </a:r>
          </a:p>
          <a:p>
            <a:r>
              <a:rPr lang="cs-CZ" sz="2000" dirty="0"/>
              <a:t>~206 kHz peak amplitude decreases with lower HV.</a:t>
            </a: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97BAF5B6-1FE3-1F6C-F8D9-C84E6D44BF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54" y="2105388"/>
            <a:ext cx="5400000" cy="310581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B727644-B0F3-9B92-777E-898D985719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846" y="2240957"/>
            <a:ext cx="5400000" cy="310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747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816E16-8AD6-2C05-B68E-D57F79557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16.09.2026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B72E8C-6A0D-EB9B-E129-DF04AAC35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rgbClr val="0070C0"/>
                </a:solidFill>
              </a:rPr>
              <a:t>Patrik Doležal </a:t>
            </a:r>
            <a:r>
              <a:rPr lang="cs-CZ" dirty="0"/>
              <a:t>			 International Summer Student Program at GSI-FAIR</a:t>
            </a:r>
            <a:endParaRPr lang="cs-CZ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D7A58D-C66E-852F-9289-9E2F95575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pPr/>
              <a:t>17</a:t>
            </a:fld>
            <a:r>
              <a:rPr lang="cs-CZ" dirty="0"/>
              <a:t>/18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297F7D1-E4B8-E4C0-3BC4-91AABEF8D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FFT Map vs Cal data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C61D35-C211-F1D0-F577-3018E1D9D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0" y="1835150"/>
            <a:ext cx="4141469" cy="4394200"/>
          </a:xfrm>
        </p:spPr>
        <p:txBody>
          <a:bodyPr>
            <a:normAutofit/>
          </a:bodyPr>
          <a:lstStyle/>
          <a:p>
            <a:r>
              <a:rPr lang="cs-CZ" sz="2000" dirty="0"/>
              <a:t>The same frequency components are present in both Mapped (Raw) and Cal data.</a:t>
            </a:r>
          </a:p>
          <a:p>
            <a:r>
              <a:rPr lang="cs-CZ" sz="2000" dirty="0"/>
              <a:t>The Savitzky-Golay filter does not fully reduce the noise.</a:t>
            </a:r>
          </a:p>
          <a:p>
            <a:pPr marL="0" indent="0">
              <a:buNone/>
            </a:pPr>
            <a:r>
              <a:rPr lang="cs-CZ" sz="2000" dirty="0">
                <a:solidFill>
                  <a:srgbClr val="FF0000"/>
                </a:solidFill>
              </a:rPr>
              <a:t>Mapped waveform→FFT→frequency peaks</a:t>
            </a:r>
          </a:p>
          <a:p>
            <a:pPr marL="0" indent="0">
              <a:buNone/>
            </a:pPr>
            <a:r>
              <a:rPr lang="cs-CZ" sz="2000" dirty="0">
                <a:solidFill>
                  <a:srgbClr val="FF0000"/>
                </a:solidFill>
              </a:rPr>
              <a:t>Mapped waveform →signal processing (SG filer + other steps) →Cal data →FFT →same peaks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C2048E-85A6-43DC-6B36-ADD7D4913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334" y="1403307"/>
            <a:ext cx="4320000" cy="24846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105A2C-67A5-2B2F-6394-6BE0DD3B88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334" y="3939100"/>
            <a:ext cx="4320000" cy="248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03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441F0A-5B25-69AE-88FF-5EBBBB4A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16.09.2026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07EFFC-0CBB-A3CA-F713-836F12FA2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rgbClr val="0070C0"/>
                </a:solidFill>
              </a:rPr>
              <a:t>Patrik Doležal</a:t>
            </a:r>
            <a:r>
              <a:rPr lang="cs-CZ" dirty="0"/>
              <a:t>			 International Summer Student Program at GSI-FAIR</a:t>
            </a:r>
            <a:endParaRPr lang="cs-CZ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EB6661-A005-F671-6F9C-B9E6FBD86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41E67-0E2D-4E49-B785-D5BF2175F819}" type="slidenum">
              <a:rPr lang="cs-CZ" smtClean="0"/>
              <a:pPr/>
              <a:t>18</a:t>
            </a:fld>
            <a:r>
              <a:rPr lang="cs-CZ" dirty="0"/>
              <a:t>/18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37A9ACD-8B02-77D0-CF5F-6BCFCC267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Conclusions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DE9E2D-8DAA-8F4A-F3C5-FC1405066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baseline="30000" dirty="0"/>
              <a:t>241</a:t>
            </a:r>
            <a:r>
              <a:rPr lang="cs-CZ" sz="2400" dirty="0"/>
              <a:t>Am alpha sources provide clear signals for detector monitoring and calibration</a:t>
            </a:r>
          </a:p>
          <a:p>
            <a:r>
              <a:rPr lang="cs-CZ" sz="2400" dirty="0"/>
              <a:t>Alpha-peak position shows a clear dependence on the applied HV</a:t>
            </a:r>
          </a:p>
          <a:p>
            <a:r>
              <a:rPr lang="cs-CZ" sz="2400" dirty="0"/>
              <a:t>Electronic noise contains several distinct frequency components</a:t>
            </a:r>
          </a:p>
          <a:p>
            <a:r>
              <a:rPr lang="cs-CZ" sz="2400" dirty="0"/>
              <a:t>The amplitude of the ~206 kHz component decreases with decresing HV</a:t>
            </a:r>
          </a:p>
          <a:p>
            <a:r>
              <a:rPr lang="cs-CZ" sz="2400" b="1" dirty="0"/>
              <a:t>Further investigation of the noise sources is needed and digital filtering should be concidered</a:t>
            </a:r>
          </a:p>
        </p:txBody>
      </p:sp>
    </p:spTree>
    <p:extLst>
      <p:ext uri="{BB962C8B-B14F-4D97-AF65-F5344CB8AC3E}">
        <p14:creationId xmlns:p14="http://schemas.microsoft.com/office/powerpoint/2010/main" val="61085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D619F25-E60A-7D32-0ACE-FD2455CCFD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Thank you!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423238-9A09-579F-E446-CBF378B64A39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620375" y="6497638"/>
            <a:ext cx="1571625" cy="360362"/>
          </a:xfrm>
        </p:spPr>
        <p:txBody>
          <a:bodyPr/>
          <a:lstStyle/>
          <a:p>
            <a:r>
              <a:rPr lang="cs-CZ" dirty="0"/>
              <a:t>16.09.2026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B8C96B-6583-3276-F073-6F58E263771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497638"/>
            <a:ext cx="8153400" cy="360362"/>
          </a:xfrm>
        </p:spPr>
        <p:txBody>
          <a:bodyPr/>
          <a:lstStyle/>
          <a:p>
            <a:r>
              <a:rPr lang="cs-CZ" dirty="0">
                <a:solidFill>
                  <a:srgbClr val="0070C0"/>
                </a:solidFill>
              </a:rPr>
              <a:t>Patrik Doležal 	</a:t>
            </a:r>
            <a:r>
              <a:rPr lang="cs-CZ" dirty="0"/>
              <a:t>		 International Summer Student Program at GSI-FAIR</a:t>
            </a:r>
            <a:endParaRPr lang="cs-CZ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5CE624-387C-20B7-87C4-33768A36848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29963" y="6492875"/>
            <a:ext cx="1062037" cy="360363"/>
          </a:xfrm>
        </p:spPr>
        <p:txBody>
          <a:bodyPr/>
          <a:lstStyle/>
          <a:p>
            <a:fld id="{C5441E67-0E2D-4E49-B785-D5BF2175F819}" type="slidenum">
              <a:rPr lang="cs-CZ" smtClean="0"/>
              <a:pPr/>
              <a:t>19</a:t>
            </a:fld>
            <a:r>
              <a:rPr lang="cs-CZ" dirty="0"/>
              <a:t>/18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E6FE55-24F3-1884-FC4F-45BB1F06C7D7}"/>
              </a:ext>
            </a:extLst>
          </p:cNvPr>
          <p:cNvSpPr txBox="1"/>
          <p:nvPr/>
        </p:nvSpPr>
        <p:spPr>
          <a:xfrm>
            <a:off x="0" y="4160145"/>
            <a:ext cx="559308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Member of ACTAF (</a:t>
            </a:r>
            <a:r>
              <a:rPr lang="cs-CZ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cs-CZ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nother </a:t>
            </a:r>
            <a:r>
              <a:rPr lang="cs-CZ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cs-CZ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offee </a:t>
            </a:r>
            <a:r>
              <a:rPr lang="cs-CZ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cs-CZ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cs-CZ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cs-CZ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void </a:t>
            </a:r>
            <a:r>
              <a:rPr lang="cs-CZ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cs-CZ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atique) in free time:</a:t>
            </a:r>
            <a:br>
              <a:rPr lang="cs-CZ" dirty="0"/>
            </a:br>
            <a:endParaRPr lang="cs-CZ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CFC2772-ECE3-7E6F-271E-1C385945C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857"/>
            <a:ext cx="12192000" cy="9111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88AB2-A3FD-FF12-73FD-FE77414BBFFF}"/>
              </a:ext>
            </a:extLst>
          </p:cNvPr>
          <p:cNvSpPr txBox="1"/>
          <p:nvPr/>
        </p:nvSpPr>
        <p:spPr>
          <a:xfrm>
            <a:off x="95250" y="2462635"/>
            <a:ext cx="728853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Member of AMBER (</a:t>
            </a:r>
            <a:r>
              <a:rPr lang="cs-CZ" sz="2800" b="1" dirty="0"/>
              <a:t>A</a:t>
            </a:r>
            <a:r>
              <a:rPr lang="cs-CZ" sz="2800" dirty="0"/>
              <a:t>nother </a:t>
            </a:r>
            <a:r>
              <a:rPr lang="cs-CZ" sz="2800" b="1" dirty="0"/>
              <a:t>M</a:t>
            </a:r>
            <a:r>
              <a:rPr lang="cs-CZ" sz="2800" dirty="0"/>
              <a:t>inute </a:t>
            </a:r>
            <a:r>
              <a:rPr lang="cs-CZ" sz="2800" b="1" dirty="0"/>
              <a:t>B</a:t>
            </a:r>
            <a:r>
              <a:rPr lang="cs-CZ" sz="2800" dirty="0"/>
              <a:t>efore </a:t>
            </a:r>
            <a:r>
              <a:rPr lang="cs-CZ" sz="2800" b="1" dirty="0"/>
              <a:t>E</a:t>
            </a:r>
            <a:r>
              <a:rPr lang="cs-CZ" sz="2800" dirty="0"/>
              <a:t>arly </a:t>
            </a:r>
            <a:r>
              <a:rPr lang="cs-CZ" sz="2800" b="1" dirty="0"/>
              <a:t>R</a:t>
            </a:r>
            <a:r>
              <a:rPr lang="cs-CZ" sz="2800" dirty="0"/>
              <a:t>ising</a:t>
            </a:r>
            <a:r>
              <a:rPr lang="cs-CZ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in free time:</a:t>
            </a:r>
            <a:br>
              <a:rPr lang="cs-CZ" dirty="0"/>
            </a:br>
            <a:endParaRPr lang="cs-CZ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A2B4709-86D7-9481-0C32-3FBC7052AA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247" y="2316163"/>
            <a:ext cx="1842348" cy="323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567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5664</TotalTime>
  <Words>1021</Words>
  <Application>Microsoft Office PowerPoint</Application>
  <PresentationFormat>Widescreen</PresentationFormat>
  <Paragraphs>188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Courier New</vt:lpstr>
      <vt:lpstr>Wingdings</vt:lpstr>
      <vt:lpstr>Office Theme</vt:lpstr>
      <vt:lpstr>1_Custom Design</vt:lpstr>
      <vt:lpstr>Custom Design</vt:lpstr>
      <vt:lpstr>Data analysis of ACTAF</vt:lpstr>
      <vt:lpstr>Contents</vt:lpstr>
      <vt:lpstr>AMBER</vt:lpstr>
      <vt:lpstr>ACTAF in FAIR</vt:lpstr>
      <vt:lpstr>Detector geometry</vt:lpstr>
      <vt:lpstr>241Am alpha sources</vt:lpstr>
      <vt:lpstr>Data acquisition</vt:lpstr>
      <vt:lpstr>Signal-processing chain</vt:lpstr>
      <vt:lpstr>Data analysis </vt:lpstr>
      <vt:lpstr>Identification of alpha-source pads</vt:lpstr>
      <vt:lpstr>Alpha-peak fitting</vt:lpstr>
      <vt:lpstr>Alpha peak vs. HV</vt:lpstr>
      <vt:lpstr>Interpretation of HV dependence</vt:lpstr>
      <vt:lpstr>Electronic noise</vt:lpstr>
      <vt:lpstr>Fourier analysis</vt:lpstr>
      <vt:lpstr>  Noise and HV dependence</vt:lpstr>
      <vt:lpstr>FFT Map vs Cal data</vt:lpstr>
      <vt:lpstr>Conclusions</vt:lpstr>
      <vt:lpstr>Thank you!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Doležal Patrik (239444)</dc:creator>
  <cp:lastModifiedBy>Doležal Patrik (239444)</cp:lastModifiedBy>
  <cp:revision>10</cp:revision>
  <dcterms:created xsi:type="dcterms:W3CDTF">2026-09-04T17:29:10Z</dcterms:created>
  <dcterms:modified xsi:type="dcterms:W3CDTF">2026-09-15T18:44:32Z</dcterms:modified>
</cp:coreProperties>
</file>