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</p:sldIdLst>
  <p:sldSz cx="18288000" cy="10287000"/>
  <p:notesSz cx="6858000" cy="9144000"/>
  <p:embeddedFontLst>
    <p:embeddedFont>
      <p:font typeface="Arial Bold" panose="020B0604020202020204" charset="0"/>
      <p:regular r:id="rId28"/>
    </p:embeddedFont>
    <p:embeddedFont>
      <p:font typeface="Arial Italics" panose="020B0604020202020204" charset="0"/>
      <p:regular r:id="rId29"/>
    </p:embeddedFont>
    <p:embeddedFont>
      <p:font typeface="Cambria Math" panose="02040503050406030204" pitchFamily="18" charset="0"/>
      <p:regular r:id="rId30"/>
    </p:embeddedFont>
    <p:embeddedFont>
      <p:font typeface="Josefin Slab Bold" panose="020B0604020202020204" charset="0"/>
      <p:regular r:id="rId31"/>
    </p:embeddedFon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Bold" panose="020B0806030504020204" charset="0"/>
      <p:regular r:id="rId40"/>
    </p:embeddedFont>
    <p:embeddedFont>
      <p:font typeface="Times New Roman Bold" panose="020B0604020202020204" charset="0"/>
      <p:regular r:id="rId41"/>
    </p:embeddedFont>
    <p:embeddedFont>
      <p:font typeface="Times New Roman MT" panose="020B0604020202020204" charset="0"/>
      <p:regular r:id="rId42"/>
    </p:embeddedFont>
    <p:embeddedFont>
      <p:font typeface="Times New Roman MT Bold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869" autoAdjust="0"/>
  </p:normalViewPr>
  <p:slideViewPr>
    <p:cSldViewPr>
      <p:cViewPr varScale="1">
        <p:scale>
          <a:sx n="40" d="100"/>
          <a:sy n="40" d="100"/>
        </p:scale>
        <p:origin x="18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5450792-F79D-AD81-092C-89AFD0B240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E4A0349-CC1D-24F6-64C3-DE5F835CFA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597E0-AFE7-4695-898B-675BF39714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8F92714-6F08-0938-27FC-802A39AB74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EA18362-CB89-4DF4-AE69-E1FCBB4B3A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50AA-8C1F-4F42-8E59-A0D2B7C160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553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A992-AF16-4C9C-A632-DB7C41948A1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A538B-5E9F-4D49-83DC-4951D71C10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71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8.svg"/><Relationship Id="rId7" Type="http://schemas.openxmlformats.org/officeDocument/2006/relationships/image" Target="../media/image20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7.png"/><Relationship Id="rId10" Type="http://schemas.openxmlformats.org/officeDocument/2006/relationships/image" Target="../media/image23.jpeg"/><Relationship Id="rId4" Type="http://schemas.openxmlformats.org/officeDocument/2006/relationships/image" Target="../media/image6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7.pn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29.sv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3.svg"/><Relationship Id="rId9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7.png"/><Relationship Id="rId7" Type="http://schemas.openxmlformats.org/officeDocument/2006/relationships/image" Target="../media/image6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Relationship Id="rId9" Type="http://schemas.openxmlformats.org/officeDocument/2006/relationships/image" Target="../media/image6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8.svg"/><Relationship Id="rId5" Type="http://schemas.openxmlformats.org/officeDocument/2006/relationships/image" Target="../media/image7.png"/><Relationship Id="rId10" Type="http://schemas.openxmlformats.org/officeDocument/2006/relationships/image" Target="../media/image72.jpeg"/><Relationship Id="rId4" Type="http://schemas.openxmlformats.org/officeDocument/2006/relationships/image" Target="../media/image6.png"/><Relationship Id="rId9" Type="http://schemas.openxmlformats.org/officeDocument/2006/relationships/image" Target="../media/image7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0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8490" y="1265823"/>
            <a:ext cx="14190074" cy="9021177"/>
            <a:chOff x="0" y="0"/>
            <a:chExt cx="16265322" cy="10340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65271" cy="10340467"/>
            </a:xfrm>
            <a:custGeom>
              <a:avLst/>
              <a:gdLst/>
              <a:ahLst/>
              <a:cxnLst/>
              <a:rect l="l" t="t" r="r" b="b"/>
              <a:pathLst>
                <a:path w="16265271" h="10340467">
                  <a:moveTo>
                    <a:pt x="0" y="0"/>
                  </a:moveTo>
                  <a:lnTo>
                    <a:pt x="16265271" y="0"/>
                  </a:lnTo>
                  <a:lnTo>
                    <a:pt x="16265271" y="10340467"/>
                  </a:lnTo>
                  <a:lnTo>
                    <a:pt x="0" y="10340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" r="-1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Freeform 4"/>
          <p:cNvSpPr/>
          <p:nvPr/>
        </p:nvSpPr>
        <p:spPr>
          <a:xfrm rot="-2489177">
            <a:off x="-2502757" y="1076219"/>
            <a:ext cx="7315200" cy="3431494"/>
          </a:xfrm>
          <a:custGeom>
            <a:avLst/>
            <a:gdLst/>
            <a:ahLst/>
            <a:cxnLst/>
            <a:rect l="l" t="t" r="r" b="b"/>
            <a:pathLst>
              <a:path w="7315200" h="3431494">
                <a:moveTo>
                  <a:pt x="0" y="0"/>
                </a:moveTo>
                <a:lnTo>
                  <a:pt x="7315200" y="0"/>
                </a:lnTo>
                <a:lnTo>
                  <a:pt x="7315200" y="3431494"/>
                </a:lnTo>
                <a:lnTo>
                  <a:pt x="0" y="34314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rot="-2867015">
            <a:off x="14685377" y="7291041"/>
            <a:ext cx="6578895" cy="4114800"/>
          </a:xfrm>
          <a:custGeom>
            <a:avLst/>
            <a:gdLst/>
            <a:ahLst/>
            <a:cxnLst/>
            <a:rect l="l" t="t" r="r" b="b"/>
            <a:pathLst>
              <a:path w="6578895" h="4114800">
                <a:moveTo>
                  <a:pt x="0" y="0"/>
                </a:moveTo>
                <a:lnTo>
                  <a:pt x="6578895" y="0"/>
                </a:lnTo>
                <a:lnTo>
                  <a:pt x="65788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516820" y="6172200"/>
            <a:ext cx="4107319" cy="4114800"/>
          </a:xfrm>
          <a:custGeom>
            <a:avLst/>
            <a:gdLst/>
            <a:ahLst/>
            <a:cxnLst/>
            <a:rect l="l" t="t" r="r" b="b"/>
            <a:pathLst>
              <a:path w="4107319" h="4114800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 rot="-8323644">
            <a:off x="15950226" y="796946"/>
            <a:ext cx="4415512" cy="3046703"/>
          </a:xfrm>
          <a:custGeom>
            <a:avLst/>
            <a:gdLst/>
            <a:ahLst/>
            <a:cxnLst/>
            <a:rect l="l" t="t" r="r" b="b"/>
            <a:pathLst>
              <a:path w="4415512" h="3046703">
                <a:moveTo>
                  <a:pt x="0" y="0"/>
                </a:moveTo>
                <a:lnTo>
                  <a:pt x="4415512" y="0"/>
                </a:lnTo>
                <a:lnTo>
                  <a:pt x="4415512" y="3046704"/>
                </a:lnTo>
                <a:lnTo>
                  <a:pt x="0" y="30467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0" y="-724638"/>
            <a:ext cx="18288000" cy="2380383"/>
            <a:chOff x="0" y="0"/>
            <a:chExt cx="4816593" cy="6269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6" name="Freeform 16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8" name="Group 18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9" name="Freeform 19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314281" y="4341064"/>
            <a:ext cx="9659438" cy="1797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03"/>
              </a:lnSpc>
            </a:pPr>
            <a:r>
              <a:rPr lang="en-US" sz="485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Microdosimetry of complex radiation fields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30998" y="6404950"/>
            <a:ext cx="4671743" cy="445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5"/>
              </a:lnSpc>
            </a:pPr>
            <a:r>
              <a:rPr lang="en-US" sz="2346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Federica Anastasia Diana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06929" y="6802543"/>
            <a:ext cx="459581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University of Naples ”Federico II”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87926" y="7164493"/>
            <a:ext cx="3833819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Tutor: Enrico Pierobon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18440399" cy="1655745"/>
            <a:chOff x="0" y="0"/>
            <a:chExt cx="4856731" cy="4360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56731" cy="436081"/>
            </a:xfrm>
            <a:custGeom>
              <a:avLst/>
              <a:gdLst/>
              <a:ahLst/>
              <a:cxnLst/>
              <a:rect l="l" t="t" r="r" b="b"/>
              <a:pathLst>
                <a:path w="4856731" h="436081">
                  <a:moveTo>
                    <a:pt x="0" y="0"/>
                  </a:moveTo>
                  <a:lnTo>
                    <a:pt x="4856731" y="0"/>
                  </a:lnTo>
                  <a:lnTo>
                    <a:pt x="4856731" y="436081"/>
                  </a:lnTo>
                  <a:lnTo>
                    <a:pt x="0" y="436081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56731" cy="445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>
            <a:off x="3499003" y="3277302"/>
            <a:ext cx="11720680" cy="5508720"/>
          </a:xfrm>
          <a:custGeom>
            <a:avLst/>
            <a:gdLst/>
            <a:ahLst/>
            <a:cxnLst/>
            <a:rect l="l" t="t" r="r" b="b"/>
            <a:pathLst>
              <a:path w="11720680" h="5508720">
                <a:moveTo>
                  <a:pt x="0" y="0"/>
                </a:moveTo>
                <a:lnTo>
                  <a:pt x="11720680" y="0"/>
                </a:lnTo>
                <a:lnTo>
                  <a:pt x="11720680" y="5508719"/>
                </a:lnTo>
                <a:lnTo>
                  <a:pt x="0" y="5508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4386413" y="3899536"/>
            <a:ext cx="9945859" cy="364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Space radiation environment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Microdosimetry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Radiation Field and Source Geometry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Spectrum Conversion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Geant4 Simulations with the Diamond Detector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Results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59896" y="2013451"/>
            <a:ext cx="1842492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Index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553885">
            <a:off x="-5295709" y="2921315"/>
            <a:ext cx="16230600" cy="6979158"/>
          </a:xfrm>
          <a:custGeom>
            <a:avLst/>
            <a:gdLst/>
            <a:ahLst/>
            <a:cxnLst/>
            <a:rect l="l" t="t" r="r" b="b"/>
            <a:pathLst>
              <a:path w="16230600" h="6979158">
                <a:moveTo>
                  <a:pt x="0" y="0"/>
                </a:moveTo>
                <a:lnTo>
                  <a:pt x="16230600" y="0"/>
                </a:lnTo>
                <a:lnTo>
                  <a:pt x="16230600" y="6979158"/>
                </a:lnTo>
                <a:lnTo>
                  <a:pt x="0" y="6979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-806215" y="-665883"/>
            <a:ext cx="19627615" cy="2380383"/>
            <a:chOff x="0" y="0"/>
            <a:chExt cx="4816593" cy="626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1" name="Freeform 11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3" name="Group 13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4" name="Freeform 14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" name="Freeform 15"/>
          <p:cNvSpPr/>
          <p:nvPr/>
        </p:nvSpPr>
        <p:spPr>
          <a:xfrm rot="-2943639">
            <a:off x="4917241" y="3300718"/>
            <a:ext cx="437847" cy="1167593"/>
          </a:xfrm>
          <a:custGeom>
            <a:avLst/>
            <a:gdLst/>
            <a:ahLst/>
            <a:cxnLst/>
            <a:rect l="l" t="t" r="r" b="b"/>
            <a:pathLst>
              <a:path w="437847" h="1167593">
                <a:moveTo>
                  <a:pt x="0" y="0"/>
                </a:moveTo>
                <a:lnTo>
                  <a:pt x="437848" y="0"/>
                </a:lnTo>
                <a:lnTo>
                  <a:pt x="437848" y="1167593"/>
                </a:lnTo>
                <a:lnTo>
                  <a:pt x="0" y="11675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15939099" y="3229723"/>
            <a:ext cx="1425039" cy="106878"/>
          </a:xfrm>
          <a:custGeom>
            <a:avLst/>
            <a:gdLst/>
            <a:ahLst/>
            <a:cxnLst/>
            <a:rect l="l" t="t" r="r" b="b"/>
            <a:pathLst>
              <a:path w="1425039" h="106878">
                <a:moveTo>
                  <a:pt x="0" y="0"/>
                </a:moveTo>
                <a:lnTo>
                  <a:pt x="1425039" y="0"/>
                </a:lnTo>
                <a:lnTo>
                  <a:pt x="1425039" y="106878"/>
                </a:lnTo>
                <a:lnTo>
                  <a:pt x="0" y="1068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11495730" y="3176284"/>
            <a:ext cx="1425039" cy="106878"/>
          </a:xfrm>
          <a:custGeom>
            <a:avLst/>
            <a:gdLst/>
            <a:ahLst/>
            <a:cxnLst/>
            <a:rect l="l" t="t" r="r" b="b"/>
            <a:pathLst>
              <a:path w="1425039" h="106878">
                <a:moveTo>
                  <a:pt x="0" y="0"/>
                </a:moveTo>
                <a:lnTo>
                  <a:pt x="1425039" y="0"/>
                </a:lnTo>
                <a:lnTo>
                  <a:pt x="1425039" y="106878"/>
                </a:lnTo>
                <a:lnTo>
                  <a:pt x="0" y="1068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8" name="Group 18"/>
          <p:cNvGrpSpPr/>
          <p:nvPr/>
        </p:nvGrpSpPr>
        <p:grpSpPr>
          <a:xfrm>
            <a:off x="4946734" y="5271407"/>
            <a:ext cx="7361234" cy="881734"/>
            <a:chOff x="0" y="0"/>
            <a:chExt cx="1938761" cy="23222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38761" cy="232226"/>
            </a:xfrm>
            <a:custGeom>
              <a:avLst/>
              <a:gdLst/>
              <a:ahLst/>
              <a:cxnLst/>
              <a:rect l="l" t="t" r="r" b="b"/>
              <a:pathLst>
                <a:path w="1938761" h="232226">
                  <a:moveTo>
                    <a:pt x="0" y="0"/>
                  </a:moveTo>
                  <a:lnTo>
                    <a:pt x="1938761" y="0"/>
                  </a:lnTo>
                  <a:lnTo>
                    <a:pt x="1938761" y="232226"/>
                  </a:lnTo>
                  <a:lnTo>
                    <a:pt x="0" y="232226"/>
                  </a:ln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938761" cy="24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301948" y="4775328"/>
            <a:ext cx="325403" cy="428941"/>
            <a:chOff x="0" y="0"/>
            <a:chExt cx="616605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16605" cy="812800"/>
            </a:xfrm>
            <a:custGeom>
              <a:avLst/>
              <a:gdLst/>
              <a:ahLst/>
              <a:cxnLst/>
              <a:rect l="l" t="t" r="r" b="b"/>
              <a:pathLst>
                <a:path w="616605" h="812800">
                  <a:moveTo>
                    <a:pt x="308302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413405" y="0"/>
                  </a:lnTo>
                  <a:lnTo>
                    <a:pt x="413405" y="406400"/>
                  </a:lnTo>
                  <a:lnTo>
                    <a:pt x="616605" y="406400"/>
                  </a:lnTo>
                  <a:lnTo>
                    <a:pt x="308302" y="812800"/>
                  </a:lnTo>
                  <a:close/>
                </a:path>
              </a:pathLst>
            </a:custGeom>
            <a:solidFill>
              <a:srgbClr val="041C2B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3200" y="-9525"/>
              <a:ext cx="210205" cy="720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4206631" y="2581818"/>
            <a:ext cx="2375065" cy="106878"/>
          </a:xfrm>
          <a:custGeom>
            <a:avLst/>
            <a:gdLst/>
            <a:ahLst/>
            <a:cxnLst/>
            <a:rect l="l" t="t" r="r" b="b"/>
            <a:pathLst>
              <a:path w="2375065" h="106878">
                <a:moveTo>
                  <a:pt x="0" y="0"/>
                </a:moveTo>
                <a:lnTo>
                  <a:pt x="2375065" y="0"/>
                </a:lnTo>
                <a:lnTo>
                  <a:pt x="2375065" y="106878"/>
                </a:lnTo>
                <a:lnTo>
                  <a:pt x="0" y="10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 rot="-5400000">
            <a:off x="12708373" y="3714321"/>
            <a:ext cx="5382381" cy="5393146"/>
          </a:xfrm>
          <a:custGeom>
            <a:avLst/>
            <a:gdLst/>
            <a:ahLst/>
            <a:cxnLst/>
            <a:rect l="l" t="t" r="r" b="b"/>
            <a:pathLst>
              <a:path w="5382381" h="5393146">
                <a:moveTo>
                  <a:pt x="0" y="0"/>
                </a:moveTo>
                <a:lnTo>
                  <a:pt x="5382381" y="0"/>
                </a:lnTo>
                <a:lnTo>
                  <a:pt x="5382381" y="5393146"/>
                </a:lnTo>
                <a:lnTo>
                  <a:pt x="0" y="53931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26" name="Freeform 26"/>
          <p:cNvSpPr/>
          <p:nvPr/>
        </p:nvSpPr>
        <p:spPr>
          <a:xfrm>
            <a:off x="7361088" y="6547304"/>
            <a:ext cx="2264273" cy="2999037"/>
          </a:xfrm>
          <a:custGeom>
            <a:avLst/>
            <a:gdLst/>
            <a:ahLst/>
            <a:cxnLst/>
            <a:rect l="l" t="t" r="r" b="b"/>
            <a:pathLst>
              <a:path w="2264273" h="2999037">
                <a:moveTo>
                  <a:pt x="0" y="0"/>
                </a:moveTo>
                <a:lnTo>
                  <a:pt x="2264273" y="0"/>
                </a:lnTo>
                <a:lnTo>
                  <a:pt x="2264273" y="2999038"/>
                </a:lnTo>
                <a:lnTo>
                  <a:pt x="0" y="29990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Freeform 27"/>
          <p:cNvSpPr/>
          <p:nvPr/>
        </p:nvSpPr>
        <p:spPr>
          <a:xfrm>
            <a:off x="6903803" y="6329963"/>
            <a:ext cx="3178843" cy="3099372"/>
          </a:xfrm>
          <a:custGeom>
            <a:avLst/>
            <a:gdLst/>
            <a:ahLst/>
            <a:cxnLst/>
            <a:rect l="l" t="t" r="r" b="b"/>
            <a:pathLst>
              <a:path w="3178843" h="3099372">
                <a:moveTo>
                  <a:pt x="0" y="0"/>
                </a:moveTo>
                <a:lnTo>
                  <a:pt x="3178843" y="0"/>
                </a:lnTo>
                <a:lnTo>
                  <a:pt x="3178843" y="3099372"/>
                </a:lnTo>
                <a:lnTo>
                  <a:pt x="0" y="3099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TextBox 28"/>
          <p:cNvSpPr txBox="1"/>
          <p:nvPr/>
        </p:nvSpPr>
        <p:spPr>
          <a:xfrm>
            <a:off x="-277691" y="789189"/>
            <a:ext cx="11936291" cy="782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Introduction, a general view of the problem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8506" y="2210343"/>
            <a:ext cx="124015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Space radiation is one of the main risks for astronauts during long-duration space missions.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38506" y="2762998"/>
            <a:ext cx="167636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radiation environment in space is mainly composed of galactic cosmic rays (GCRs) and solar particle events (SPEs).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092875" y="3870834"/>
            <a:ext cx="467550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Possibility of important health risks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28757" y="5462246"/>
            <a:ext cx="6901562" cy="526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Need for </a:t>
            </a:r>
            <a:r>
              <a:rPr lang="en-US" sz="3100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radition</a:t>
            </a:r>
            <a:r>
              <a:rPr lang="en-US" sz="31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field characterization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28700"/>
            <a:ext cx="8238814" cy="8724698"/>
          </a:xfrm>
          <a:custGeom>
            <a:avLst/>
            <a:gdLst/>
            <a:ahLst/>
            <a:cxnLst/>
            <a:rect l="l" t="t" r="r" b="b"/>
            <a:pathLst>
              <a:path w="8238814" h="8724698">
                <a:moveTo>
                  <a:pt x="0" y="0"/>
                </a:moveTo>
                <a:lnTo>
                  <a:pt x="8238814" y="0"/>
                </a:lnTo>
                <a:lnTo>
                  <a:pt x="8238814" y="8724698"/>
                </a:lnTo>
                <a:lnTo>
                  <a:pt x="0" y="872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 rot="4718440">
            <a:off x="10740475" y="2097881"/>
            <a:ext cx="8238814" cy="8724698"/>
          </a:xfrm>
          <a:custGeom>
            <a:avLst/>
            <a:gdLst/>
            <a:ahLst/>
            <a:cxnLst/>
            <a:rect l="l" t="t" r="r" b="b"/>
            <a:pathLst>
              <a:path w="8238814" h="8724698">
                <a:moveTo>
                  <a:pt x="0" y="0"/>
                </a:moveTo>
                <a:lnTo>
                  <a:pt x="8238815" y="0"/>
                </a:lnTo>
                <a:lnTo>
                  <a:pt x="8238815" y="8724697"/>
                </a:lnTo>
                <a:lnTo>
                  <a:pt x="0" y="87246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2400" y="1181100"/>
            <a:ext cx="8238814" cy="8724698"/>
          </a:xfrm>
          <a:custGeom>
            <a:avLst/>
            <a:gdLst/>
            <a:ahLst/>
            <a:cxnLst/>
            <a:rect l="l" t="t" r="r" b="b"/>
            <a:pathLst>
              <a:path w="8238814" h="8724698">
                <a:moveTo>
                  <a:pt x="0" y="0"/>
                </a:moveTo>
                <a:lnTo>
                  <a:pt x="8238814" y="0"/>
                </a:lnTo>
                <a:lnTo>
                  <a:pt x="8238814" y="8724698"/>
                </a:lnTo>
                <a:lnTo>
                  <a:pt x="0" y="8724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rot="2000499">
            <a:off x="5155558" y="780929"/>
            <a:ext cx="10517896" cy="11138188"/>
          </a:xfrm>
          <a:custGeom>
            <a:avLst/>
            <a:gdLst/>
            <a:ahLst/>
            <a:cxnLst/>
            <a:rect l="l" t="t" r="r" b="b"/>
            <a:pathLst>
              <a:path w="10517896" h="11138188">
                <a:moveTo>
                  <a:pt x="0" y="0"/>
                </a:moveTo>
                <a:lnTo>
                  <a:pt x="10517896" y="0"/>
                </a:lnTo>
                <a:lnTo>
                  <a:pt x="10517896" y="11138188"/>
                </a:lnTo>
                <a:lnTo>
                  <a:pt x="0" y="11138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 rot="-6452612">
            <a:off x="-1739715" y="-1489991"/>
            <a:ext cx="10517896" cy="11138188"/>
          </a:xfrm>
          <a:custGeom>
            <a:avLst/>
            <a:gdLst/>
            <a:ahLst/>
            <a:cxnLst/>
            <a:rect l="l" t="t" r="r" b="b"/>
            <a:pathLst>
              <a:path w="10517896" h="11138188">
                <a:moveTo>
                  <a:pt x="0" y="0"/>
                </a:moveTo>
                <a:lnTo>
                  <a:pt x="10517896" y="0"/>
                </a:lnTo>
                <a:lnTo>
                  <a:pt x="10517896" y="11138188"/>
                </a:lnTo>
                <a:lnTo>
                  <a:pt x="0" y="11138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 rot="-10271961">
            <a:off x="9028953" y="-685988"/>
            <a:ext cx="10517896" cy="11138188"/>
          </a:xfrm>
          <a:custGeom>
            <a:avLst/>
            <a:gdLst/>
            <a:ahLst/>
            <a:cxnLst/>
            <a:rect l="l" t="t" r="r" b="b"/>
            <a:pathLst>
              <a:path w="10517896" h="11138188">
                <a:moveTo>
                  <a:pt x="0" y="0"/>
                </a:moveTo>
                <a:lnTo>
                  <a:pt x="10517896" y="0"/>
                </a:lnTo>
                <a:lnTo>
                  <a:pt x="10517896" y="11138188"/>
                </a:lnTo>
                <a:lnTo>
                  <a:pt x="0" y="11138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781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-304800" y="-665883"/>
            <a:ext cx="18957218" cy="2380383"/>
            <a:chOff x="0" y="0"/>
            <a:chExt cx="4816593" cy="6269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6" name="Freeform 16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8" name="Group 18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9" name="Freeform 19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92520" y="3536087"/>
            <a:ext cx="5144093" cy="1795276"/>
            <a:chOff x="0" y="0"/>
            <a:chExt cx="1382818" cy="482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82818" cy="482600"/>
            </a:xfrm>
            <a:custGeom>
              <a:avLst/>
              <a:gdLst/>
              <a:ahLst/>
              <a:cxnLst/>
              <a:rect l="l" t="t" r="r" b="b"/>
              <a:pathLst>
                <a:path w="1382818" h="482600">
                  <a:moveTo>
                    <a:pt x="1144693" y="0"/>
                  </a:moveTo>
                  <a:lnTo>
                    <a:pt x="1382818" y="238125"/>
                  </a:lnTo>
                  <a:lnTo>
                    <a:pt x="1382818" y="244475"/>
                  </a:lnTo>
                  <a:lnTo>
                    <a:pt x="1144693" y="482600"/>
                  </a:lnTo>
                  <a:lnTo>
                    <a:pt x="238125" y="482600"/>
                  </a:lnTo>
                  <a:lnTo>
                    <a:pt x="0" y="2444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44693" y="0"/>
                  </a:lnTo>
                  <a:close/>
                </a:path>
              </a:pathLst>
            </a:custGeom>
            <a:solidFill>
              <a:srgbClr val="C8D1D9"/>
            </a:solidFill>
            <a:ln w="38100" cap="sq">
              <a:solidFill>
                <a:srgbClr val="C9944E"/>
              </a:solidFill>
              <a:prstDash val="sysDot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500" y="53975"/>
              <a:ext cx="1255818" cy="365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95809" y="4125747"/>
            <a:ext cx="4457109" cy="3023622"/>
            <a:chOff x="0" y="0"/>
            <a:chExt cx="1198145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98145" cy="812800"/>
            </a:xfrm>
            <a:custGeom>
              <a:avLst/>
              <a:gdLst/>
              <a:ahLst/>
              <a:cxnLst/>
              <a:rect l="l" t="t" r="r" b="b"/>
              <a:pathLst>
                <a:path w="1198145" h="812800">
                  <a:moveTo>
                    <a:pt x="599073" y="0"/>
                  </a:moveTo>
                  <a:lnTo>
                    <a:pt x="1198145" y="203200"/>
                  </a:lnTo>
                  <a:lnTo>
                    <a:pt x="1198145" y="609600"/>
                  </a:lnTo>
                  <a:lnTo>
                    <a:pt x="599073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599073" y="0"/>
                  </a:lnTo>
                  <a:close/>
                </a:path>
              </a:pathLst>
            </a:custGeom>
            <a:solidFill>
              <a:srgbClr val="C8B18C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30175"/>
              <a:ext cx="1198145" cy="542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86601" y="4864056"/>
            <a:ext cx="4266318" cy="2146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GCRs provide a continuous background of</a:t>
            </a:r>
          </a:p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highly energetic particles</a:t>
            </a:r>
          </a:p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(protons, heavy ions...)</a:t>
            </a:r>
          </a:p>
          <a:p>
            <a:pPr algn="ctr">
              <a:lnSpc>
                <a:spcPts val="2821"/>
              </a:lnSpc>
              <a:spcBef>
                <a:spcPct val="0"/>
              </a:spcBef>
            </a:pPr>
            <a:endParaRPr lang="en-US" sz="235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0" name="AutoShape 30"/>
          <p:cNvSpPr/>
          <p:nvPr/>
        </p:nvSpPr>
        <p:spPr>
          <a:xfrm flipV="1">
            <a:off x="5452918" y="4433725"/>
            <a:ext cx="1139601" cy="1203833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grpSp>
        <p:nvGrpSpPr>
          <p:cNvPr id="32" name="Group 32"/>
          <p:cNvGrpSpPr/>
          <p:nvPr/>
        </p:nvGrpSpPr>
        <p:grpSpPr>
          <a:xfrm>
            <a:off x="6592520" y="5807007"/>
            <a:ext cx="5144093" cy="1795276"/>
            <a:chOff x="0" y="0"/>
            <a:chExt cx="1382818" cy="482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82818" cy="482600"/>
            </a:xfrm>
            <a:custGeom>
              <a:avLst/>
              <a:gdLst/>
              <a:ahLst/>
              <a:cxnLst/>
              <a:rect l="l" t="t" r="r" b="b"/>
              <a:pathLst>
                <a:path w="1382818" h="482600">
                  <a:moveTo>
                    <a:pt x="1144693" y="0"/>
                  </a:moveTo>
                  <a:lnTo>
                    <a:pt x="1382818" y="238125"/>
                  </a:lnTo>
                  <a:lnTo>
                    <a:pt x="1382818" y="244475"/>
                  </a:lnTo>
                  <a:lnTo>
                    <a:pt x="1144693" y="482600"/>
                  </a:lnTo>
                  <a:lnTo>
                    <a:pt x="238125" y="482600"/>
                  </a:lnTo>
                  <a:lnTo>
                    <a:pt x="0" y="2444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144693" y="0"/>
                  </a:lnTo>
                  <a:close/>
                </a:path>
              </a:pathLst>
            </a:custGeom>
            <a:solidFill>
              <a:srgbClr val="C8D1D9"/>
            </a:solidFill>
            <a:ln w="38100" cap="sq">
              <a:solidFill>
                <a:srgbClr val="C9944E"/>
              </a:solidFill>
              <a:prstDash val="sysDot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3500" y="53975"/>
              <a:ext cx="1255818" cy="365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6592520" y="6330973"/>
            <a:ext cx="5144093" cy="72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Dense ionization</a:t>
            </a:r>
          </a:p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tracks in biological tissue</a:t>
            </a:r>
          </a:p>
        </p:txBody>
      </p:sp>
      <p:sp>
        <p:nvSpPr>
          <p:cNvPr id="36" name="AutoShape 36"/>
          <p:cNvSpPr/>
          <p:nvPr/>
        </p:nvSpPr>
        <p:spPr>
          <a:xfrm>
            <a:off x="5457646" y="5655614"/>
            <a:ext cx="1134874" cy="1049031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38" name="TextBox 38"/>
          <p:cNvSpPr txBox="1"/>
          <p:nvPr/>
        </p:nvSpPr>
        <p:spPr>
          <a:xfrm>
            <a:off x="0" y="800314"/>
            <a:ext cx="10414506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Galactic Cosmic Rays (GCRs)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98751" y="4060053"/>
            <a:ext cx="3331630" cy="72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1"/>
              </a:lnSpc>
              <a:spcBef>
                <a:spcPct val="0"/>
              </a:spcBef>
            </a:pPr>
            <a:r>
              <a:rPr lang="en-US" sz="235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Chronic exposure during long-duration missions</a:t>
            </a:r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9CFA9165-14C3-A45B-84C5-B0CEB3840AA6}"/>
              </a:ext>
            </a:extLst>
          </p:cNvPr>
          <p:cNvGrpSpPr/>
          <p:nvPr/>
        </p:nvGrpSpPr>
        <p:grpSpPr>
          <a:xfrm>
            <a:off x="11736612" y="4125747"/>
            <a:ext cx="5489797" cy="3023622"/>
            <a:chOff x="11736612" y="4125747"/>
            <a:chExt cx="5489797" cy="3023622"/>
          </a:xfrm>
        </p:grpSpPr>
        <p:sp>
          <p:nvSpPr>
            <p:cNvPr id="31" name="AutoShape 31"/>
            <p:cNvSpPr/>
            <p:nvPr/>
          </p:nvSpPr>
          <p:spPr>
            <a:xfrm>
              <a:off x="11736612" y="4433725"/>
              <a:ext cx="1032687" cy="897638"/>
            </a:xfrm>
            <a:prstGeom prst="line">
              <a:avLst/>
            </a:prstGeom>
            <a:ln w="38100" cap="flat">
              <a:solidFill>
                <a:srgbClr val="C9944E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AutoShape 37"/>
            <p:cNvSpPr/>
            <p:nvPr/>
          </p:nvSpPr>
          <p:spPr>
            <a:xfrm flipV="1">
              <a:off x="11751036" y="5860077"/>
              <a:ext cx="1018264" cy="823525"/>
            </a:xfrm>
            <a:prstGeom prst="line">
              <a:avLst/>
            </a:prstGeom>
            <a:ln w="38100" cap="flat">
              <a:solidFill>
                <a:srgbClr val="C9944E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E2CCC901-D1F3-F6B7-00D8-AE19351A39D6}"/>
                </a:ext>
              </a:extLst>
            </p:cNvPr>
            <p:cNvGrpSpPr/>
            <p:nvPr/>
          </p:nvGrpSpPr>
          <p:grpSpPr>
            <a:xfrm>
              <a:off x="12769300" y="4125747"/>
              <a:ext cx="4457109" cy="3023622"/>
              <a:chOff x="12769300" y="4125747"/>
              <a:chExt cx="4457109" cy="3023622"/>
            </a:xfrm>
          </p:grpSpPr>
          <p:grpSp>
            <p:nvGrpSpPr>
              <p:cNvPr id="27" name="Group 27"/>
              <p:cNvGrpSpPr/>
              <p:nvPr/>
            </p:nvGrpSpPr>
            <p:grpSpPr>
              <a:xfrm>
                <a:off x="12769300" y="4125747"/>
                <a:ext cx="4457109" cy="3023622"/>
                <a:chOff x="0" y="0"/>
                <a:chExt cx="1198145" cy="812800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1198145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145" h="812800">
                      <a:moveTo>
                        <a:pt x="599073" y="0"/>
                      </a:moveTo>
                      <a:lnTo>
                        <a:pt x="1198145" y="203200"/>
                      </a:lnTo>
                      <a:lnTo>
                        <a:pt x="1198145" y="609600"/>
                      </a:lnTo>
                      <a:lnTo>
                        <a:pt x="599073" y="812800"/>
                      </a:lnTo>
                      <a:lnTo>
                        <a:pt x="0" y="609600"/>
                      </a:lnTo>
                      <a:lnTo>
                        <a:pt x="0" y="203200"/>
                      </a:lnTo>
                      <a:lnTo>
                        <a:pt x="599073" y="0"/>
                      </a:lnTo>
                      <a:close/>
                    </a:path>
                  </a:pathLst>
                </a:custGeom>
                <a:solidFill>
                  <a:srgbClr val="A35446">
                    <a:alpha val="52549"/>
                  </a:srgbClr>
                </a:solidFill>
                <a:ln w="3810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0" y="130175"/>
                  <a:ext cx="1198145" cy="542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40" name="TextBox 40"/>
              <p:cNvSpPr txBox="1"/>
              <p:nvPr/>
            </p:nvSpPr>
            <p:spPr>
              <a:xfrm>
                <a:off x="14191336" y="5218678"/>
                <a:ext cx="1613037" cy="72829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21"/>
                  </a:lnSpc>
                  <a:spcBef>
                    <a:spcPct val="0"/>
                  </a:spcBef>
                </a:pPr>
                <a:r>
                  <a:rPr lang="en-US" sz="2351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long-term health risks</a:t>
                </a:r>
              </a:p>
            </p:txBody>
          </p:sp>
        </p:grpSp>
      </p:grpSp>
      <p:sp>
        <p:nvSpPr>
          <p:cNvPr id="41" name="TextBox 41"/>
          <p:cNvSpPr txBox="1"/>
          <p:nvPr/>
        </p:nvSpPr>
        <p:spPr>
          <a:xfrm rot="-2700000">
            <a:off x="5498760" y="4493178"/>
            <a:ext cx="956236" cy="46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265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879428">
            <a:off x="9717701" y="2587813"/>
            <a:ext cx="11994331" cy="10495039"/>
          </a:xfrm>
          <a:custGeom>
            <a:avLst/>
            <a:gdLst/>
            <a:ahLst/>
            <a:cxnLst/>
            <a:rect l="l" t="t" r="r" b="b"/>
            <a:pathLst>
              <a:path w="11994331" h="10495039">
                <a:moveTo>
                  <a:pt x="0" y="0"/>
                </a:moveTo>
                <a:lnTo>
                  <a:pt x="11994331" y="0"/>
                </a:lnTo>
                <a:lnTo>
                  <a:pt x="11994331" y="10495040"/>
                </a:lnTo>
                <a:lnTo>
                  <a:pt x="0" y="10495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 rot="7104691">
            <a:off x="5677982" y="87004"/>
            <a:ext cx="5652265" cy="5652265"/>
          </a:xfrm>
          <a:custGeom>
            <a:avLst/>
            <a:gdLst/>
            <a:ahLst/>
            <a:cxnLst/>
            <a:rect l="l" t="t" r="r" b="b"/>
            <a:pathLst>
              <a:path w="5652265" h="5652265">
                <a:moveTo>
                  <a:pt x="0" y="0"/>
                </a:moveTo>
                <a:lnTo>
                  <a:pt x="5652265" y="0"/>
                </a:lnTo>
                <a:lnTo>
                  <a:pt x="5652265" y="5652265"/>
                </a:lnTo>
                <a:lnTo>
                  <a:pt x="0" y="5652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-516820" y="-665883"/>
            <a:ext cx="18804820" cy="2380383"/>
            <a:chOff x="0" y="0"/>
            <a:chExt cx="4816593" cy="626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2" name="Freeform 12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4" name="Group 14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5" name="Freeform 15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0418" y="2090791"/>
            <a:ext cx="5130149" cy="2795051"/>
            <a:chOff x="0" y="0"/>
            <a:chExt cx="1034474" cy="5636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34474" cy="559359"/>
            </a:xfrm>
            <a:custGeom>
              <a:avLst/>
              <a:gdLst/>
              <a:ahLst/>
              <a:cxnLst/>
              <a:rect l="l" t="t" r="r" b="b"/>
              <a:pathLst>
                <a:path w="1034474" h="559359">
                  <a:moveTo>
                    <a:pt x="1005589" y="0"/>
                  </a:moveTo>
                  <a:lnTo>
                    <a:pt x="28885" y="0"/>
                  </a:lnTo>
                  <a:cubicBezTo>
                    <a:pt x="12932" y="0"/>
                    <a:pt x="0" y="12932"/>
                    <a:pt x="0" y="28885"/>
                  </a:cubicBezTo>
                  <a:lnTo>
                    <a:pt x="0" y="505593"/>
                  </a:lnTo>
                  <a:cubicBezTo>
                    <a:pt x="55025" y="549374"/>
                    <a:pt x="231106" y="600724"/>
                    <a:pt x="495226" y="505593"/>
                  </a:cubicBezTo>
                  <a:cubicBezTo>
                    <a:pt x="759349" y="400515"/>
                    <a:pt x="964776" y="461810"/>
                    <a:pt x="1034474" y="505593"/>
                  </a:cubicBezTo>
                  <a:lnTo>
                    <a:pt x="1034474" y="28885"/>
                  </a:lnTo>
                  <a:cubicBezTo>
                    <a:pt x="1034474" y="12932"/>
                    <a:pt x="1021542" y="0"/>
                    <a:pt x="1005589" y="0"/>
                  </a:cubicBezTo>
                  <a:close/>
                </a:path>
              </a:pathLst>
            </a:custGeom>
            <a:solidFill>
              <a:srgbClr val="C8B18C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034474" cy="452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SPEs are </a:t>
              </a:r>
              <a:r>
                <a:rPr lang="en-US" sz="2400" u="sng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temporary</a:t>
              </a: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increases in the flux of energetic</a:t>
              </a:r>
            </a:p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particles produced by solar activity.</a:t>
              </a:r>
            </a:p>
            <a:p>
              <a:pPr algn="ctr">
                <a:lnSpc>
                  <a:spcPts val="2879"/>
                </a:lnSpc>
              </a:pPr>
              <a:endPara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 rot="-10800000">
            <a:off x="6578926" y="1844040"/>
            <a:ext cx="5130149" cy="2795051"/>
            <a:chOff x="0" y="0"/>
            <a:chExt cx="1034474" cy="5636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34474" cy="559359"/>
            </a:xfrm>
            <a:custGeom>
              <a:avLst/>
              <a:gdLst/>
              <a:ahLst/>
              <a:cxnLst/>
              <a:rect l="l" t="t" r="r" b="b"/>
              <a:pathLst>
                <a:path w="1034474" h="559359">
                  <a:moveTo>
                    <a:pt x="1005589" y="0"/>
                  </a:moveTo>
                  <a:lnTo>
                    <a:pt x="28885" y="0"/>
                  </a:lnTo>
                  <a:cubicBezTo>
                    <a:pt x="12932" y="0"/>
                    <a:pt x="0" y="12932"/>
                    <a:pt x="0" y="28885"/>
                  </a:cubicBezTo>
                  <a:lnTo>
                    <a:pt x="0" y="505593"/>
                  </a:lnTo>
                  <a:cubicBezTo>
                    <a:pt x="55025" y="549374"/>
                    <a:pt x="231106" y="600724"/>
                    <a:pt x="495226" y="505593"/>
                  </a:cubicBezTo>
                  <a:cubicBezTo>
                    <a:pt x="759349" y="400515"/>
                    <a:pt x="964776" y="461810"/>
                    <a:pt x="1034474" y="505593"/>
                  </a:cubicBezTo>
                  <a:lnTo>
                    <a:pt x="1034474" y="28885"/>
                  </a:lnTo>
                  <a:cubicBezTo>
                    <a:pt x="1034474" y="12932"/>
                    <a:pt x="1021542" y="0"/>
                    <a:pt x="1005589" y="0"/>
                  </a:cubicBezTo>
                  <a:close/>
                </a:path>
              </a:pathLst>
            </a:custGeom>
            <a:solidFill>
              <a:srgbClr val="A35446">
                <a:alpha val="67059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034474" cy="452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  <a:p>
              <a:pPr algn="ctr">
                <a:lnSpc>
                  <a:spcPts val="2879"/>
                </a:lnSpc>
              </a:pPr>
              <a:endParaRPr/>
            </a:p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696474" y="2008918"/>
            <a:ext cx="5130149" cy="2821201"/>
            <a:chOff x="0" y="-9525"/>
            <a:chExt cx="1034474" cy="5688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34474" cy="559359"/>
            </a:xfrm>
            <a:custGeom>
              <a:avLst/>
              <a:gdLst/>
              <a:ahLst/>
              <a:cxnLst/>
              <a:rect l="l" t="t" r="r" b="b"/>
              <a:pathLst>
                <a:path w="1034474" h="559359">
                  <a:moveTo>
                    <a:pt x="1005589" y="0"/>
                  </a:moveTo>
                  <a:lnTo>
                    <a:pt x="28885" y="0"/>
                  </a:lnTo>
                  <a:cubicBezTo>
                    <a:pt x="12932" y="0"/>
                    <a:pt x="0" y="12932"/>
                    <a:pt x="0" y="28885"/>
                  </a:cubicBezTo>
                  <a:lnTo>
                    <a:pt x="0" y="505593"/>
                  </a:lnTo>
                  <a:cubicBezTo>
                    <a:pt x="55025" y="549374"/>
                    <a:pt x="231106" y="600724"/>
                    <a:pt x="495226" y="505593"/>
                  </a:cubicBezTo>
                  <a:cubicBezTo>
                    <a:pt x="759349" y="400515"/>
                    <a:pt x="964776" y="461810"/>
                    <a:pt x="1034474" y="505593"/>
                  </a:cubicBezTo>
                  <a:lnTo>
                    <a:pt x="1034474" y="28885"/>
                  </a:lnTo>
                  <a:cubicBezTo>
                    <a:pt x="1034474" y="12932"/>
                    <a:pt x="1021542" y="0"/>
                    <a:pt x="1005589" y="0"/>
                  </a:cubicBezTo>
                  <a:close/>
                </a:path>
              </a:pathLst>
            </a:custGeom>
            <a:solidFill>
              <a:srgbClr val="C8B18C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034474" cy="544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 dirty="0"/>
            </a:p>
            <a:p>
              <a:pPr algn="ctr">
                <a:lnSpc>
                  <a:spcPts val="3359"/>
                </a:lnSpc>
              </a:pPr>
              <a:r>
                <a:rPr lang="en-US" sz="27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Complex radiation field</a:t>
              </a:r>
            </a:p>
          </p:txBody>
        </p:sp>
      </p:grpSp>
      <p:sp>
        <p:nvSpPr>
          <p:cNvPr id="26" name="Freeform 26"/>
          <p:cNvSpPr/>
          <p:nvPr/>
        </p:nvSpPr>
        <p:spPr>
          <a:xfrm rot="20736766">
            <a:off x="13108060" y="2840915"/>
            <a:ext cx="283904" cy="506972"/>
          </a:xfrm>
          <a:custGeom>
            <a:avLst/>
            <a:gdLst/>
            <a:ahLst/>
            <a:cxnLst/>
            <a:rect l="l" t="t" r="r" b="b"/>
            <a:pathLst>
              <a:path w="283904" h="506972">
                <a:moveTo>
                  <a:pt x="0" y="0"/>
                </a:moveTo>
                <a:lnTo>
                  <a:pt x="283904" y="0"/>
                </a:lnTo>
                <a:lnTo>
                  <a:pt x="283904" y="506972"/>
                </a:lnTo>
                <a:lnTo>
                  <a:pt x="0" y="506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Freeform 27"/>
          <p:cNvSpPr/>
          <p:nvPr/>
        </p:nvSpPr>
        <p:spPr>
          <a:xfrm rot="2700000">
            <a:off x="8594314" y="4429675"/>
            <a:ext cx="912334" cy="912334"/>
          </a:xfrm>
          <a:custGeom>
            <a:avLst/>
            <a:gdLst/>
            <a:ahLst/>
            <a:cxnLst/>
            <a:rect l="l" t="t" r="r" b="b"/>
            <a:pathLst>
              <a:path w="912334" h="912334">
                <a:moveTo>
                  <a:pt x="0" y="0"/>
                </a:moveTo>
                <a:lnTo>
                  <a:pt x="912335" y="0"/>
                </a:lnTo>
                <a:lnTo>
                  <a:pt x="912335" y="912335"/>
                </a:lnTo>
                <a:lnTo>
                  <a:pt x="0" y="912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Freeform 28"/>
          <p:cNvSpPr/>
          <p:nvPr/>
        </p:nvSpPr>
        <p:spPr>
          <a:xfrm>
            <a:off x="600418" y="5530960"/>
            <a:ext cx="6583680" cy="4114800"/>
          </a:xfrm>
          <a:custGeom>
            <a:avLst/>
            <a:gdLst/>
            <a:ahLst/>
            <a:cxnLst/>
            <a:rect l="l" t="t" r="r" b="b"/>
            <a:pathLst>
              <a:path w="6583680" h="4114800">
                <a:moveTo>
                  <a:pt x="0" y="0"/>
                </a:moveTo>
                <a:lnTo>
                  <a:pt x="6583680" y="0"/>
                </a:lnTo>
                <a:lnTo>
                  <a:pt x="65836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9" name="Freeform 29"/>
          <p:cNvSpPr/>
          <p:nvPr/>
        </p:nvSpPr>
        <p:spPr>
          <a:xfrm rot="2347317">
            <a:off x="7081443" y="5240444"/>
            <a:ext cx="1646360" cy="1506419"/>
          </a:xfrm>
          <a:custGeom>
            <a:avLst/>
            <a:gdLst/>
            <a:ahLst/>
            <a:cxnLst/>
            <a:rect l="l" t="t" r="r" b="b"/>
            <a:pathLst>
              <a:path w="1646360" h="1506419">
                <a:moveTo>
                  <a:pt x="0" y="0"/>
                </a:moveTo>
                <a:lnTo>
                  <a:pt x="1646359" y="0"/>
                </a:lnTo>
                <a:lnTo>
                  <a:pt x="1646359" y="1506419"/>
                </a:lnTo>
                <a:lnTo>
                  <a:pt x="0" y="15064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0" name="Group 30"/>
          <p:cNvGrpSpPr/>
          <p:nvPr/>
        </p:nvGrpSpPr>
        <p:grpSpPr>
          <a:xfrm>
            <a:off x="1192286" y="4970137"/>
            <a:ext cx="4265099" cy="4265099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6414619" y="5807185"/>
            <a:ext cx="5597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spc="11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ACUTE RADIATION EFFECTS</a:t>
            </a:r>
          </a:p>
        </p:txBody>
      </p: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94721486-9DA8-7127-3000-866AC037058F}"/>
              </a:ext>
            </a:extLst>
          </p:cNvPr>
          <p:cNvGrpSpPr/>
          <p:nvPr/>
        </p:nvGrpSpPr>
        <p:grpSpPr>
          <a:xfrm>
            <a:off x="-578180" y="5526682"/>
            <a:ext cx="10968182" cy="5721243"/>
            <a:chOff x="-578180" y="5526682"/>
            <a:chExt cx="10968182" cy="5721243"/>
          </a:xfrm>
        </p:grpSpPr>
        <p:sp>
          <p:nvSpPr>
            <p:cNvPr id="22" name="Freeform 22"/>
            <p:cNvSpPr/>
            <p:nvPr/>
          </p:nvSpPr>
          <p:spPr>
            <a:xfrm rot="-2275841">
              <a:off x="5296201" y="5526682"/>
              <a:ext cx="5093801" cy="5093801"/>
            </a:xfrm>
            <a:custGeom>
              <a:avLst/>
              <a:gdLst/>
              <a:ahLst/>
              <a:cxnLst/>
              <a:rect l="l" t="t" r="r" b="b"/>
              <a:pathLst>
                <a:path w="5093801" h="5093801">
                  <a:moveTo>
                    <a:pt x="0" y="0"/>
                  </a:moveTo>
                  <a:lnTo>
                    <a:pt x="5093801" y="0"/>
                  </a:lnTo>
                  <a:lnTo>
                    <a:pt x="5093801" y="5093800"/>
                  </a:lnTo>
                  <a:lnTo>
                    <a:pt x="0" y="5093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Freeform 42"/>
            <p:cNvSpPr/>
            <p:nvPr/>
          </p:nvSpPr>
          <p:spPr>
            <a:xfrm rot="10240103">
              <a:off x="4065112" y="5529556"/>
              <a:ext cx="2760830" cy="2760830"/>
            </a:xfrm>
            <a:custGeom>
              <a:avLst/>
              <a:gdLst/>
              <a:ahLst/>
              <a:cxnLst/>
              <a:rect l="l" t="t" r="r" b="b"/>
              <a:pathLst>
                <a:path w="2760830" h="2760830">
                  <a:moveTo>
                    <a:pt x="0" y="0"/>
                  </a:moveTo>
                  <a:lnTo>
                    <a:pt x="2760830" y="0"/>
                  </a:lnTo>
                  <a:lnTo>
                    <a:pt x="2760830" y="2760830"/>
                  </a:lnTo>
                  <a:lnTo>
                    <a:pt x="0" y="2760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3" name="Freeform 43"/>
            <p:cNvSpPr/>
            <p:nvPr/>
          </p:nvSpPr>
          <p:spPr>
            <a:xfrm rot="7104691">
              <a:off x="-578180" y="7222547"/>
              <a:ext cx="4025378" cy="4025378"/>
            </a:xfrm>
            <a:custGeom>
              <a:avLst/>
              <a:gdLst/>
              <a:ahLst/>
              <a:cxnLst/>
              <a:rect l="l" t="t" r="r" b="b"/>
              <a:pathLst>
                <a:path w="4025378" h="4025378">
                  <a:moveTo>
                    <a:pt x="0" y="0"/>
                  </a:moveTo>
                  <a:lnTo>
                    <a:pt x="4025378" y="0"/>
                  </a:lnTo>
                  <a:lnTo>
                    <a:pt x="4025378" y="4025378"/>
                  </a:lnTo>
                  <a:lnTo>
                    <a:pt x="0" y="402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0" y="800314"/>
            <a:ext cx="9695599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Solar Particle Events (SPEs)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031505" y="2813594"/>
            <a:ext cx="4224989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Particle flux and dose rate can increase significantly over a</a:t>
            </a:r>
          </a:p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 period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250012" y="2451644"/>
            <a:ext cx="4236244" cy="72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Ions and protons with broad kinetic energies</a:t>
            </a:r>
          </a:p>
        </p:txBody>
      </p: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0CC70EBD-5FE4-2651-6AC5-A69D3619CCD0}"/>
              </a:ext>
            </a:extLst>
          </p:cNvPr>
          <p:cNvGrpSpPr/>
          <p:nvPr/>
        </p:nvGrpSpPr>
        <p:grpSpPr>
          <a:xfrm>
            <a:off x="10893127" y="7077673"/>
            <a:ext cx="7070652" cy="2122034"/>
            <a:chOff x="10755971" y="7136266"/>
            <a:chExt cx="7070652" cy="2122034"/>
          </a:xfrm>
        </p:grpSpPr>
        <p:grpSp>
          <p:nvGrpSpPr>
            <p:cNvPr id="32" name="Group 32"/>
            <p:cNvGrpSpPr/>
            <p:nvPr/>
          </p:nvGrpSpPr>
          <p:grpSpPr>
            <a:xfrm>
              <a:off x="10755971" y="7136266"/>
              <a:ext cx="7070652" cy="2122034"/>
              <a:chOff x="0" y="0"/>
              <a:chExt cx="1021703" cy="30663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021703" cy="306632"/>
              </a:xfrm>
              <a:custGeom>
                <a:avLst/>
                <a:gdLst/>
                <a:ahLst/>
                <a:cxnLst/>
                <a:rect l="l" t="t" r="r" b="b"/>
                <a:pathLst>
                  <a:path w="1021703" h="306632">
                    <a:moveTo>
                      <a:pt x="818503" y="0"/>
                    </a:moveTo>
                    <a:lnTo>
                      <a:pt x="0" y="0"/>
                    </a:lnTo>
                    <a:lnTo>
                      <a:pt x="0" y="306632"/>
                    </a:lnTo>
                    <a:lnTo>
                      <a:pt x="818503" y="306632"/>
                    </a:lnTo>
                    <a:lnTo>
                      <a:pt x="1021703" y="153316"/>
                    </a:lnTo>
                    <a:lnTo>
                      <a:pt x="818503" y="0"/>
                    </a:lnTo>
                    <a:close/>
                  </a:path>
                </a:pathLst>
              </a:custGeom>
              <a:solidFill>
                <a:srgbClr val="C8B18C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9525"/>
                <a:ext cx="907403" cy="3161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grpSp>
          <p:nvGrpSpPr>
            <p:cNvPr id="51" name="Gruppo 50">
              <a:extLst>
                <a:ext uri="{FF2B5EF4-FFF2-40B4-BE49-F238E27FC236}">
                  <a16:creationId xmlns:a16="http://schemas.microsoft.com/office/drawing/2014/main" id="{0682574A-45AE-53C0-80BE-3A4EDC836ECA}"/>
                </a:ext>
              </a:extLst>
            </p:cNvPr>
            <p:cNvGrpSpPr/>
            <p:nvPr/>
          </p:nvGrpSpPr>
          <p:grpSpPr>
            <a:xfrm>
              <a:off x="11009768" y="7136266"/>
              <a:ext cx="6476487" cy="2122034"/>
              <a:chOff x="11009768" y="7136266"/>
              <a:chExt cx="6476487" cy="2122034"/>
            </a:xfrm>
          </p:grpSpPr>
          <p:grpSp>
            <p:nvGrpSpPr>
              <p:cNvPr id="35" name="Group 35"/>
              <p:cNvGrpSpPr/>
              <p:nvPr/>
            </p:nvGrpSpPr>
            <p:grpSpPr>
              <a:xfrm>
                <a:off x="11009768" y="7136266"/>
                <a:ext cx="6476487" cy="2122034"/>
                <a:chOff x="0" y="0"/>
                <a:chExt cx="935847" cy="306632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0" y="0"/>
                  <a:ext cx="935847" cy="306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847" h="306632">
                      <a:moveTo>
                        <a:pt x="732647" y="0"/>
                      </a:moveTo>
                      <a:lnTo>
                        <a:pt x="0" y="0"/>
                      </a:lnTo>
                      <a:lnTo>
                        <a:pt x="0" y="306632"/>
                      </a:lnTo>
                      <a:lnTo>
                        <a:pt x="732647" y="306632"/>
                      </a:lnTo>
                      <a:lnTo>
                        <a:pt x="935847" y="153316"/>
                      </a:lnTo>
                      <a:lnTo>
                        <a:pt x="732647" y="0"/>
                      </a:lnTo>
                      <a:close/>
                    </a:path>
                  </a:pathLst>
                </a:custGeom>
                <a:solidFill>
                  <a:srgbClr val="A35446"/>
                </a:solidFill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37" name="TextBox 37"/>
                <p:cNvSpPr txBox="1"/>
                <p:nvPr/>
              </p:nvSpPr>
              <p:spPr>
                <a:xfrm>
                  <a:off x="0" y="-9525"/>
                  <a:ext cx="821547" cy="31615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grpSp>
            <p:nvGrpSpPr>
              <p:cNvPr id="38" name="Group 38"/>
              <p:cNvGrpSpPr/>
              <p:nvPr/>
            </p:nvGrpSpPr>
            <p:grpSpPr>
              <a:xfrm>
                <a:off x="11417581" y="7136266"/>
                <a:ext cx="5624946" cy="2122034"/>
                <a:chOff x="0" y="0"/>
                <a:chExt cx="812800" cy="306632"/>
              </a:xfrm>
            </p:grpSpPr>
            <p:sp>
              <p:nvSpPr>
                <p:cNvPr id="39" name="Freeform 39"/>
                <p:cNvSpPr/>
                <p:nvPr/>
              </p:nvSpPr>
              <p:spPr>
                <a:xfrm>
                  <a:off x="0" y="0"/>
                  <a:ext cx="812800" cy="3066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306632">
                      <a:moveTo>
                        <a:pt x="609600" y="0"/>
                      </a:moveTo>
                      <a:lnTo>
                        <a:pt x="0" y="0"/>
                      </a:lnTo>
                      <a:lnTo>
                        <a:pt x="0" y="306632"/>
                      </a:lnTo>
                      <a:lnTo>
                        <a:pt x="609600" y="306632"/>
                      </a:lnTo>
                      <a:lnTo>
                        <a:pt x="812800" y="153316"/>
                      </a:lnTo>
                      <a:lnTo>
                        <a:pt x="609600" y="0"/>
                      </a:lnTo>
                      <a:close/>
                    </a:path>
                  </a:pathLst>
                </a:custGeom>
                <a:solidFill>
                  <a:srgbClr val="C8B18C"/>
                </a:solidFill>
                <a:ln cap="sq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40" name="TextBox 40"/>
                <p:cNvSpPr txBox="1"/>
                <p:nvPr/>
              </p:nvSpPr>
              <p:spPr>
                <a:xfrm>
                  <a:off x="0" y="-9525"/>
                  <a:ext cx="698500" cy="31615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47" name="TextBox 47"/>
              <p:cNvSpPr txBox="1"/>
              <p:nvPr/>
            </p:nvSpPr>
            <p:spPr>
              <a:xfrm>
                <a:off x="12047410" y="7816283"/>
                <a:ext cx="3519287" cy="80010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119"/>
                  </a:lnSpc>
                  <a:spcBef>
                    <a:spcPct val="0"/>
                  </a:spcBef>
                </a:pPr>
                <a:r>
                  <a:rPr lang="en-US" sz="2599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We will focus on Solar Particle Events</a:t>
                </a:r>
              </a:p>
            </p:txBody>
          </p:sp>
        </p:grpSp>
      </p:grpSp>
      <p:sp>
        <p:nvSpPr>
          <p:cNvPr id="48" name="TextBox 4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o 31">
            <a:extLst>
              <a:ext uri="{FF2B5EF4-FFF2-40B4-BE49-F238E27FC236}">
                <a16:creationId xmlns:a16="http://schemas.microsoft.com/office/drawing/2014/main" id="{F067F2B7-7F02-434F-3EAE-338A1A6484E9}"/>
              </a:ext>
            </a:extLst>
          </p:cNvPr>
          <p:cNvGrpSpPr/>
          <p:nvPr/>
        </p:nvGrpSpPr>
        <p:grpSpPr>
          <a:xfrm>
            <a:off x="-929805" y="1655745"/>
            <a:ext cx="10591800" cy="8534400"/>
            <a:chOff x="-929805" y="1655745"/>
            <a:chExt cx="10591800" cy="8534400"/>
          </a:xfrm>
        </p:grpSpPr>
        <p:sp>
          <p:nvSpPr>
            <p:cNvPr id="2" name="Freeform 2"/>
            <p:cNvSpPr/>
            <p:nvPr/>
          </p:nvSpPr>
          <p:spPr>
            <a:xfrm>
              <a:off x="-625005" y="1960545"/>
              <a:ext cx="10287000" cy="8229600"/>
            </a:xfrm>
            <a:custGeom>
              <a:avLst/>
              <a:gdLst/>
              <a:ahLst/>
              <a:cxnLst/>
              <a:rect l="l" t="t" r="r" b="b"/>
              <a:pathLst>
                <a:path w="10287000" h="8229600">
                  <a:moveTo>
                    <a:pt x="0" y="0"/>
                  </a:moveTo>
                  <a:lnTo>
                    <a:pt x="10287000" y="0"/>
                  </a:lnTo>
                  <a:lnTo>
                    <a:pt x="10287000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Freeform 6"/>
            <p:cNvSpPr/>
            <p:nvPr/>
          </p:nvSpPr>
          <p:spPr>
            <a:xfrm>
              <a:off x="-929805" y="1655745"/>
              <a:ext cx="10287000" cy="8229600"/>
            </a:xfrm>
            <a:custGeom>
              <a:avLst/>
              <a:gdLst/>
              <a:ahLst/>
              <a:cxnLst/>
              <a:rect l="l" t="t" r="r" b="b"/>
              <a:pathLst>
                <a:path w="10287000" h="8229600">
                  <a:moveTo>
                    <a:pt x="0" y="0"/>
                  </a:moveTo>
                  <a:lnTo>
                    <a:pt x="10287000" y="0"/>
                  </a:lnTo>
                  <a:lnTo>
                    <a:pt x="10287000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-724638"/>
            <a:ext cx="18288000" cy="2380383"/>
            <a:chOff x="0" y="0"/>
            <a:chExt cx="4816593" cy="626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2" name="Freeform 12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5" name="Freeform 15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AutoShape 7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9697204" y="2777511"/>
            <a:ext cx="7465989" cy="5618473"/>
          </a:xfrm>
          <a:custGeom>
            <a:avLst/>
            <a:gdLst/>
            <a:ahLst/>
            <a:cxnLst/>
            <a:rect l="l" t="t" r="r" b="b"/>
            <a:pathLst>
              <a:path w="7465989" h="5618473">
                <a:moveTo>
                  <a:pt x="0" y="0"/>
                </a:moveTo>
                <a:lnTo>
                  <a:pt x="7465989" y="0"/>
                </a:lnTo>
                <a:lnTo>
                  <a:pt x="7465989" y="5618473"/>
                </a:lnTo>
                <a:lnTo>
                  <a:pt x="0" y="5618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95" b="-495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7" name="Group 17"/>
          <p:cNvGrpSpPr/>
          <p:nvPr/>
        </p:nvGrpSpPr>
        <p:grpSpPr>
          <a:xfrm rot="-5400000">
            <a:off x="7165069" y="4667837"/>
            <a:ext cx="2009329" cy="200932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03200" y="-9525"/>
              <a:ext cx="406400" cy="720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-777405" y="1808145"/>
            <a:ext cx="10287000" cy="8229600"/>
          </a:xfrm>
          <a:custGeom>
            <a:avLst/>
            <a:gdLst/>
            <a:ahLst/>
            <a:cxnLst/>
            <a:rect l="l" t="t" r="r" b="b"/>
            <a:pathLst>
              <a:path w="10287000" h="8229600">
                <a:moveTo>
                  <a:pt x="0" y="0"/>
                </a:moveTo>
                <a:lnTo>
                  <a:pt x="10287000" y="0"/>
                </a:lnTo>
                <a:lnTo>
                  <a:pt x="102870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1" name="Group 21"/>
          <p:cNvGrpSpPr/>
          <p:nvPr/>
        </p:nvGrpSpPr>
        <p:grpSpPr>
          <a:xfrm>
            <a:off x="1032004" y="2949019"/>
            <a:ext cx="6835828" cy="5593923"/>
            <a:chOff x="0" y="0"/>
            <a:chExt cx="1800383" cy="14732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00383" cy="1473297"/>
            </a:xfrm>
            <a:custGeom>
              <a:avLst/>
              <a:gdLst/>
              <a:ahLst/>
              <a:cxnLst/>
              <a:rect l="l" t="t" r="r" b="b"/>
              <a:pathLst>
                <a:path w="1800383" h="1473297">
                  <a:moveTo>
                    <a:pt x="0" y="0"/>
                  </a:moveTo>
                  <a:lnTo>
                    <a:pt x="1800383" y="0"/>
                  </a:lnTo>
                  <a:lnTo>
                    <a:pt x="1800383" y="1473297"/>
                  </a:lnTo>
                  <a:lnTo>
                    <a:pt x="0" y="1473297"/>
                  </a:lnTo>
                  <a:close/>
                </a:path>
              </a:pathLst>
            </a:custGeom>
            <a:solidFill>
              <a:srgbClr val="C4AE7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1800383" cy="1482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5400000">
            <a:off x="7542758" y="5035973"/>
            <a:ext cx="1253950" cy="125395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C4AE7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03200" y="-9525"/>
              <a:ext cx="406400" cy="720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130916" y="3145055"/>
            <a:ext cx="6564418" cy="5085071"/>
          </a:xfrm>
          <a:custGeom>
            <a:avLst/>
            <a:gdLst/>
            <a:ahLst/>
            <a:cxnLst/>
            <a:rect l="l" t="t" r="r" b="b"/>
            <a:pathLst>
              <a:path w="6564418" h="5085071">
                <a:moveTo>
                  <a:pt x="0" y="0"/>
                </a:moveTo>
                <a:lnTo>
                  <a:pt x="6564417" y="0"/>
                </a:lnTo>
                <a:lnTo>
                  <a:pt x="6564417" y="5085071"/>
                </a:lnTo>
                <a:lnTo>
                  <a:pt x="0" y="50850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6726" r="-2627" b="-15757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TextBox 28"/>
          <p:cNvSpPr txBox="1"/>
          <p:nvPr/>
        </p:nvSpPr>
        <p:spPr>
          <a:xfrm>
            <a:off x="0" y="828675"/>
            <a:ext cx="8796708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1989 Solar Particle Event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00130" y="3258037"/>
            <a:ext cx="563594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 August and October 1989;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00130" y="3885202"/>
            <a:ext cx="6567703" cy="434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96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 of the protons are concentrated at relatively low energies;</a:t>
            </a:r>
          </a:p>
          <a:p>
            <a:pPr marL="518160" lvl="1" indent="-259080" algn="l">
              <a:lnSpc>
                <a:spcPts val="496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approximately exponential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behaviour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</a:p>
          <a:p>
            <a:pPr marL="518160" lvl="1" indent="-259080" algn="l">
              <a:lnSpc>
                <a:spcPts val="4967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spectrum extends well into the high-energy region, with protons reaching energies above 500 MeV (Range in water greater than 1 m).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228599" y="-724638"/>
            <a:ext cx="18668998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2670593"/>
            <a:ext cx="5027043" cy="502704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67059"/>
              </a:scheme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6" name="AutoShape 36"/>
          <p:cNvSpPr/>
          <p:nvPr/>
        </p:nvSpPr>
        <p:spPr>
          <a:xfrm>
            <a:off x="-5071916" y="3360146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37" name="AutoShape 37"/>
          <p:cNvSpPr/>
          <p:nvPr/>
        </p:nvSpPr>
        <p:spPr>
          <a:xfrm flipV="1">
            <a:off x="-4441061" y="3636195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38" name="AutoShape 38"/>
          <p:cNvSpPr/>
          <p:nvPr/>
        </p:nvSpPr>
        <p:spPr>
          <a:xfrm flipV="1">
            <a:off x="-7310157" y="3994186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39" name="AutoShape 39"/>
          <p:cNvSpPr/>
          <p:nvPr/>
        </p:nvSpPr>
        <p:spPr>
          <a:xfrm>
            <a:off x="-4108095" y="6134468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0" name="AutoShape 40"/>
          <p:cNvSpPr/>
          <p:nvPr/>
        </p:nvSpPr>
        <p:spPr>
          <a:xfrm flipV="1">
            <a:off x="-5732076" y="4249740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1" name="AutoShape 41"/>
          <p:cNvSpPr/>
          <p:nvPr/>
        </p:nvSpPr>
        <p:spPr>
          <a:xfrm>
            <a:off x="-4295152" y="3074396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2" name="AutoShape 42"/>
          <p:cNvSpPr/>
          <p:nvPr/>
        </p:nvSpPr>
        <p:spPr>
          <a:xfrm flipV="1">
            <a:off x="-5228275" y="4639913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3" name="AutoShape 43"/>
          <p:cNvSpPr/>
          <p:nvPr/>
        </p:nvSpPr>
        <p:spPr>
          <a:xfrm flipV="1">
            <a:off x="-3799872" y="4908586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4" name="AutoShape 44"/>
          <p:cNvSpPr/>
          <p:nvPr/>
        </p:nvSpPr>
        <p:spPr>
          <a:xfrm flipV="1">
            <a:off x="-4441061" y="5197929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5" name="AutoShape 45"/>
          <p:cNvSpPr/>
          <p:nvPr/>
        </p:nvSpPr>
        <p:spPr>
          <a:xfrm flipV="1">
            <a:off x="-7157757" y="5397954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" name="AutoShape 46"/>
          <p:cNvSpPr/>
          <p:nvPr/>
        </p:nvSpPr>
        <p:spPr>
          <a:xfrm flipV="1">
            <a:off x="-2627424" y="5712279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7" name="AutoShape 47"/>
          <p:cNvSpPr/>
          <p:nvPr/>
        </p:nvSpPr>
        <p:spPr>
          <a:xfrm flipV="1">
            <a:off x="-5331282" y="5991593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8" name="AutoShape 48"/>
          <p:cNvSpPr/>
          <p:nvPr/>
        </p:nvSpPr>
        <p:spPr>
          <a:xfrm flipV="1">
            <a:off x="-6308763" y="6410693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49" name="AutoShape 49"/>
          <p:cNvSpPr/>
          <p:nvPr/>
        </p:nvSpPr>
        <p:spPr>
          <a:xfrm>
            <a:off x="-4441061" y="7099716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50" name="AutoShape 50"/>
          <p:cNvSpPr/>
          <p:nvPr/>
        </p:nvSpPr>
        <p:spPr>
          <a:xfrm flipV="1">
            <a:off x="-2627424" y="4330160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68" name="AutoShape 68"/>
          <p:cNvSpPr/>
          <p:nvPr/>
        </p:nvSpPr>
        <p:spPr>
          <a:xfrm flipV="1">
            <a:off x="-4638960" y="3894927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0" name="AutoShape 70"/>
          <p:cNvSpPr/>
          <p:nvPr/>
        </p:nvSpPr>
        <p:spPr>
          <a:xfrm flipV="1">
            <a:off x="-6877202" y="4528967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1" name="AutoShape 71"/>
          <p:cNvSpPr/>
          <p:nvPr/>
        </p:nvSpPr>
        <p:spPr>
          <a:xfrm>
            <a:off x="-3675139" y="6669249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2" name="AutoShape 72"/>
          <p:cNvSpPr/>
          <p:nvPr/>
        </p:nvSpPr>
        <p:spPr>
          <a:xfrm flipV="1">
            <a:off x="-5299120" y="4784522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3" name="AutoShape 73"/>
          <p:cNvSpPr/>
          <p:nvPr/>
        </p:nvSpPr>
        <p:spPr>
          <a:xfrm>
            <a:off x="-3862196" y="3609177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4" name="AutoShape 74"/>
          <p:cNvSpPr/>
          <p:nvPr/>
        </p:nvSpPr>
        <p:spPr>
          <a:xfrm flipV="1">
            <a:off x="-4795320" y="5174694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5" name="AutoShape 75"/>
          <p:cNvSpPr/>
          <p:nvPr/>
        </p:nvSpPr>
        <p:spPr>
          <a:xfrm flipV="1">
            <a:off x="-3366917" y="5443367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6" name="AutoShape 76"/>
          <p:cNvSpPr/>
          <p:nvPr/>
        </p:nvSpPr>
        <p:spPr>
          <a:xfrm flipV="1">
            <a:off x="-4008105" y="5732710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7" name="AutoShape 77"/>
          <p:cNvSpPr/>
          <p:nvPr/>
        </p:nvSpPr>
        <p:spPr>
          <a:xfrm flipV="1">
            <a:off x="-6724802" y="5932735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8" name="AutoShape 78"/>
          <p:cNvSpPr/>
          <p:nvPr/>
        </p:nvSpPr>
        <p:spPr>
          <a:xfrm flipV="1">
            <a:off x="-2194469" y="6247060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79" name="AutoShape 79"/>
          <p:cNvSpPr/>
          <p:nvPr/>
        </p:nvSpPr>
        <p:spPr>
          <a:xfrm flipV="1">
            <a:off x="-4898326" y="6526374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80" name="AutoShape 80"/>
          <p:cNvSpPr/>
          <p:nvPr/>
        </p:nvSpPr>
        <p:spPr>
          <a:xfrm flipV="1">
            <a:off x="-5875808" y="6945474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81" name="AutoShape 81"/>
          <p:cNvSpPr/>
          <p:nvPr/>
        </p:nvSpPr>
        <p:spPr>
          <a:xfrm flipV="1">
            <a:off x="-4008105" y="7634497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82" name="AutoShape 82"/>
          <p:cNvSpPr/>
          <p:nvPr/>
        </p:nvSpPr>
        <p:spPr>
          <a:xfrm flipV="1">
            <a:off x="-2194469" y="5027339"/>
            <a:ext cx="8817664" cy="0"/>
          </a:xfrm>
          <a:prstGeom prst="line">
            <a:avLst/>
          </a:prstGeom>
          <a:ln w="38100" cap="flat">
            <a:solidFill>
              <a:srgbClr val="C9944E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it-IT"/>
          </a:p>
        </p:txBody>
      </p:sp>
      <p:sp>
        <p:nvSpPr>
          <p:cNvPr id="83" name="TextBox 83"/>
          <p:cNvSpPr txBox="1"/>
          <p:nvPr/>
        </p:nvSpPr>
        <p:spPr>
          <a:xfrm>
            <a:off x="1028699" y="809839"/>
            <a:ext cx="4422047" cy="89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Microdosimery</a:t>
            </a:r>
            <a:endParaRPr lang="en-US" sz="5199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84" name="Freeform 84"/>
          <p:cNvSpPr/>
          <p:nvPr/>
        </p:nvSpPr>
        <p:spPr>
          <a:xfrm rot="5400000">
            <a:off x="13525436" y="4444014"/>
            <a:ext cx="6182274" cy="2751112"/>
          </a:xfrm>
          <a:custGeom>
            <a:avLst/>
            <a:gdLst/>
            <a:ahLst/>
            <a:cxnLst/>
            <a:rect l="l" t="t" r="r" b="b"/>
            <a:pathLst>
              <a:path w="6182274" h="2751112">
                <a:moveTo>
                  <a:pt x="0" y="0"/>
                </a:moveTo>
                <a:lnTo>
                  <a:pt x="6182274" y="0"/>
                </a:lnTo>
                <a:lnTo>
                  <a:pt x="6182274" y="2751112"/>
                </a:lnTo>
                <a:lnTo>
                  <a:pt x="0" y="27511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5" name="TextBox 85"/>
          <p:cNvSpPr txBox="1"/>
          <p:nvPr/>
        </p:nvSpPr>
        <p:spPr>
          <a:xfrm>
            <a:off x="15546818" y="4624816"/>
            <a:ext cx="2139509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approach provides information about the radiation field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028700" y="2108618"/>
            <a:ext cx="162306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Microdosimetry characterizes radiation by studying the variation of energy deposition in microscopic volumes.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sp>
        <p:nvSpPr>
          <p:cNvPr id="88" name="TextBox 88"/>
          <p:cNvSpPr txBox="1"/>
          <p:nvPr/>
        </p:nvSpPr>
        <p:spPr>
          <a:xfrm rot="2700000">
            <a:off x="5174251" y="3012546"/>
            <a:ext cx="799941" cy="60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-US" sz="35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mm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-963764" y="7948330"/>
            <a:ext cx="8900293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Macroscopy Dosimetry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72929" y="8376955"/>
            <a:ext cx="6450267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7"/>
              </a:lnSpc>
              <a:spcBef>
                <a:spcPct val="0"/>
              </a:spcBef>
            </a:pPr>
            <a:r>
              <a:rPr lang="en-US" sz="233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deterministic value</a:t>
            </a:r>
          </a:p>
        </p:txBody>
      </p: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A70E7E06-9940-1E02-0B19-0BA28C76E3F0}"/>
              </a:ext>
            </a:extLst>
          </p:cNvPr>
          <p:cNvGrpSpPr/>
          <p:nvPr/>
        </p:nvGrpSpPr>
        <p:grpSpPr>
          <a:xfrm>
            <a:off x="-4008105" y="2749084"/>
            <a:ext cx="20445318" cy="6386079"/>
            <a:chOff x="-4008105" y="2749084"/>
            <a:chExt cx="20445318" cy="6386079"/>
          </a:xfrm>
        </p:grpSpPr>
        <p:sp>
          <p:nvSpPr>
            <p:cNvPr id="91" name="TextBox 91"/>
            <p:cNvSpPr txBox="1"/>
            <p:nvPr/>
          </p:nvSpPr>
          <p:spPr>
            <a:xfrm>
              <a:off x="7536920" y="7877863"/>
              <a:ext cx="8900293" cy="371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Microdosimetry</a:t>
              </a:r>
            </a:p>
          </p:txBody>
        </p:sp>
        <p:grpSp>
          <p:nvGrpSpPr>
            <p:cNvPr id="101" name="Gruppo 100">
              <a:extLst>
                <a:ext uri="{FF2B5EF4-FFF2-40B4-BE49-F238E27FC236}">
                  <a16:creationId xmlns:a16="http://schemas.microsoft.com/office/drawing/2014/main" id="{2995E666-9F24-A376-3D99-085FEEC105F6}"/>
                </a:ext>
              </a:extLst>
            </p:cNvPr>
            <p:cNvGrpSpPr/>
            <p:nvPr/>
          </p:nvGrpSpPr>
          <p:grpSpPr>
            <a:xfrm>
              <a:off x="-4008105" y="2749084"/>
              <a:ext cx="18926273" cy="5862204"/>
              <a:chOff x="-4008105" y="2749084"/>
              <a:chExt cx="18926273" cy="5862204"/>
            </a:xfrm>
          </p:grpSpPr>
          <p:sp>
            <p:nvSpPr>
              <p:cNvPr id="69" name="AutoShape 69"/>
              <p:cNvSpPr/>
              <p:nvPr/>
            </p:nvSpPr>
            <p:spPr>
              <a:xfrm>
                <a:off x="-4008105" y="4170976"/>
                <a:ext cx="8817664" cy="0"/>
              </a:xfrm>
              <a:prstGeom prst="line">
                <a:avLst/>
              </a:prstGeom>
              <a:ln w="38100" cap="flat">
                <a:solidFill>
                  <a:srgbClr val="C9944E"/>
                </a:solidFill>
                <a:prstDash val="solid"/>
                <a:headEnd type="none" w="sm" len="sm"/>
                <a:tailEnd type="triangle" w="lg" len="med"/>
              </a:ln>
            </p:spPr>
            <p:txBody>
              <a:bodyPr/>
              <a:lstStyle/>
              <a:p>
                <a:endParaRPr lang="it-IT"/>
              </a:p>
            </p:txBody>
          </p:sp>
          <p:grpSp>
            <p:nvGrpSpPr>
              <p:cNvPr id="92" name="Group 92"/>
              <p:cNvGrpSpPr/>
              <p:nvPr/>
            </p:nvGrpSpPr>
            <p:grpSpPr>
              <a:xfrm>
                <a:off x="3745748" y="3756286"/>
                <a:ext cx="573874" cy="573874"/>
                <a:chOff x="0" y="0"/>
                <a:chExt cx="812800" cy="812800"/>
              </a:xfrm>
            </p:grpSpPr>
            <p:sp>
              <p:nvSpPr>
                <p:cNvPr id="93" name="Freeform 93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94" name="TextBox 94"/>
                <p:cNvSpPr txBox="1"/>
                <p:nvPr/>
              </p:nvSpPr>
              <p:spPr>
                <a:xfrm>
                  <a:off x="76200" y="66675"/>
                  <a:ext cx="660400" cy="66992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grpSp>
            <p:nvGrpSpPr>
              <p:cNvPr id="100" name="Gruppo 99">
                <a:extLst>
                  <a:ext uri="{FF2B5EF4-FFF2-40B4-BE49-F238E27FC236}">
                    <a16:creationId xmlns:a16="http://schemas.microsoft.com/office/drawing/2014/main" id="{B04005E9-F7D6-B428-C227-14D05A381B58}"/>
                  </a:ext>
                </a:extLst>
              </p:cNvPr>
              <p:cNvGrpSpPr/>
              <p:nvPr/>
            </p:nvGrpSpPr>
            <p:grpSpPr>
              <a:xfrm>
                <a:off x="4319622" y="2749084"/>
                <a:ext cx="10598546" cy="5862204"/>
                <a:chOff x="4319622" y="2749084"/>
                <a:chExt cx="10598546" cy="5862204"/>
              </a:xfrm>
            </p:grpSpPr>
            <p:grpSp>
              <p:nvGrpSpPr>
                <p:cNvPr id="99" name="Gruppo 98">
                  <a:extLst>
                    <a:ext uri="{FF2B5EF4-FFF2-40B4-BE49-F238E27FC236}">
                      <a16:creationId xmlns:a16="http://schemas.microsoft.com/office/drawing/2014/main" id="{E1647C5A-C031-7B04-3E5A-215D98DDA9DE}"/>
                    </a:ext>
                  </a:extLst>
                </p:cNvPr>
                <p:cNvGrpSpPr/>
                <p:nvPr/>
              </p:nvGrpSpPr>
              <p:grpSpPr>
                <a:xfrm>
                  <a:off x="9055964" y="2749084"/>
                  <a:ext cx="5862204" cy="5862204"/>
                  <a:chOff x="9055964" y="2749084"/>
                  <a:chExt cx="5862204" cy="5862204"/>
                </a:xfrm>
              </p:grpSpPr>
              <p:grpSp>
                <p:nvGrpSpPr>
                  <p:cNvPr id="65" name="Group 65"/>
                  <p:cNvGrpSpPr/>
                  <p:nvPr/>
                </p:nvGrpSpPr>
                <p:grpSpPr>
                  <a:xfrm>
                    <a:off x="9055964" y="2749084"/>
                    <a:ext cx="5862204" cy="5862204"/>
                    <a:chOff x="0" y="0"/>
                    <a:chExt cx="812800" cy="812800"/>
                  </a:xfrm>
                </p:grpSpPr>
                <p:sp>
                  <p:nvSpPr>
                    <p:cNvPr id="66" name="Freeform 66"/>
                    <p:cNvSpPr/>
                    <p:nvPr/>
                  </p:nvSpPr>
                  <p:spPr>
                    <a:xfrm>
                      <a:off x="0" y="0"/>
                      <a:ext cx="812800" cy="812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2800" h="812800">
                          <a:moveTo>
                            <a:pt x="406400" y="0"/>
                          </a:moveTo>
                          <a:cubicBezTo>
                            <a:pt x="181951" y="0"/>
                            <a:pt x="0" y="181951"/>
                            <a:pt x="0" y="406400"/>
                          </a:cubicBezTo>
                          <a:cubicBezTo>
                            <a:pt x="0" y="630849"/>
                            <a:pt x="181951" y="812800"/>
                            <a:pt x="406400" y="812800"/>
                          </a:cubicBezTo>
                          <a:cubicBezTo>
                            <a:pt x="630849" y="812800"/>
                            <a:pt x="812800" y="630849"/>
                            <a:pt x="812800" y="406400"/>
                          </a:cubicBezTo>
                          <a:cubicBezTo>
                            <a:pt x="812800" y="181951"/>
                            <a:pt x="630849" y="0"/>
                            <a:pt x="406400" y="0"/>
                          </a:cubicBezTo>
                          <a:close/>
                        </a:path>
                      </a:pathLst>
                    </a:custGeom>
                    <a:ln w="19050" cap="sq">
                      <a:solidFill>
                        <a:srgbClr val="000000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7" name="TextBox 67"/>
                    <p:cNvSpPr txBox="1"/>
                    <p:nvPr/>
                  </p:nvSpPr>
                  <p:spPr>
                    <a:xfrm>
                      <a:off x="76200" y="66675"/>
                      <a:ext cx="660400" cy="669925"/>
                    </a:xfrm>
                    <a:prstGeom prst="rect">
                      <a:avLst/>
                    </a:prstGeom>
                  </p:spPr>
                  <p:txBody>
                    <a:bodyPr lIns="50800" tIns="50800" rIns="50800" bIns="50800" rtlCol="0" anchor="ctr"/>
                    <a:lstStyle/>
                    <a:p>
                      <a:pPr algn="ctr">
                        <a:lnSpc>
                          <a:spcPts val="2879"/>
                        </a:lnSpc>
                      </a:pPr>
                      <a:endParaRPr/>
                    </a:p>
                  </p:txBody>
                </p:sp>
              </p:grpSp>
              <p:grpSp>
                <p:nvGrpSpPr>
                  <p:cNvPr id="98" name="Gruppo 97">
                    <a:extLst>
                      <a:ext uri="{FF2B5EF4-FFF2-40B4-BE49-F238E27FC236}">
                        <a16:creationId xmlns:a16="http://schemas.microsoft.com/office/drawing/2014/main" id="{96FB9E93-0491-3958-24C5-DE2203204835}"/>
                      </a:ext>
                    </a:extLst>
                  </p:cNvPr>
                  <p:cNvGrpSpPr/>
                  <p:nvPr/>
                </p:nvGrpSpPr>
                <p:grpSpPr>
                  <a:xfrm>
                    <a:off x="9249715" y="3070445"/>
                    <a:ext cx="5191849" cy="4655018"/>
                    <a:chOff x="9249715" y="3070445"/>
                    <a:chExt cx="5191849" cy="4655018"/>
                  </a:xfrm>
                </p:grpSpPr>
                <p:sp>
                  <p:nvSpPr>
                    <p:cNvPr id="17" name="Freeform 17"/>
                    <p:cNvSpPr/>
                    <p:nvPr/>
                  </p:nvSpPr>
                  <p:spPr>
                    <a:xfrm>
                      <a:off x="11628000" y="5383908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8" name="Freeform 18"/>
                    <p:cNvSpPr/>
                    <p:nvPr/>
                  </p:nvSpPr>
                  <p:spPr>
                    <a:xfrm>
                      <a:off x="10300662" y="5372036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9" name="Freeform 19"/>
                    <p:cNvSpPr/>
                    <p:nvPr/>
                  </p:nvSpPr>
                  <p:spPr>
                    <a:xfrm>
                      <a:off x="13493608" y="6196821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4"/>
                          </a:lnTo>
                          <a:lnTo>
                            <a:pt x="0" y="72749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0" name="Freeform 20"/>
                    <p:cNvSpPr/>
                    <p:nvPr/>
                  </p:nvSpPr>
                  <p:spPr>
                    <a:xfrm>
                      <a:off x="12136594" y="6196821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4"/>
                          </a:lnTo>
                          <a:lnTo>
                            <a:pt x="0" y="72749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1" name="Freeform 21"/>
                    <p:cNvSpPr/>
                    <p:nvPr/>
                  </p:nvSpPr>
                  <p:spPr>
                    <a:xfrm>
                      <a:off x="10931517" y="6242650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2" name="Freeform 22"/>
                    <p:cNvSpPr/>
                    <p:nvPr/>
                  </p:nvSpPr>
                  <p:spPr>
                    <a:xfrm>
                      <a:off x="9724850" y="6242650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3" name="Freeform 23"/>
                    <p:cNvSpPr/>
                    <p:nvPr/>
                  </p:nvSpPr>
                  <p:spPr>
                    <a:xfrm>
                      <a:off x="13017358" y="6970143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4" name="Freeform 24"/>
                    <p:cNvSpPr/>
                    <p:nvPr/>
                  </p:nvSpPr>
                  <p:spPr>
                    <a:xfrm>
                      <a:off x="11659010" y="6997970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5" name="Freeform 25"/>
                    <p:cNvSpPr/>
                    <p:nvPr/>
                  </p:nvSpPr>
                  <p:spPr>
                    <a:xfrm>
                      <a:off x="10300662" y="6997970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6" name="Freeform 26"/>
                    <p:cNvSpPr/>
                    <p:nvPr/>
                  </p:nvSpPr>
                  <p:spPr>
                    <a:xfrm>
                      <a:off x="13017358" y="5372036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7" name="Freeform 27"/>
                    <p:cNvSpPr/>
                    <p:nvPr/>
                  </p:nvSpPr>
                  <p:spPr>
                    <a:xfrm>
                      <a:off x="12386503" y="4683763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8" name="Freeform 28"/>
                    <p:cNvSpPr/>
                    <p:nvPr/>
                  </p:nvSpPr>
                  <p:spPr>
                    <a:xfrm>
                      <a:off x="11028155" y="4653391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29" name="Freeform 29"/>
                    <p:cNvSpPr/>
                    <p:nvPr/>
                  </p:nvSpPr>
                  <p:spPr>
                    <a:xfrm>
                      <a:off x="9249715" y="4644543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0" name="Freeform 30"/>
                    <p:cNvSpPr/>
                    <p:nvPr/>
                  </p:nvSpPr>
                  <p:spPr>
                    <a:xfrm>
                      <a:off x="13714071" y="4657787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1" name="Freeform 31"/>
                    <p:cNvSpPr/>
                    <p:nvPr/>
                  </p:nvSpPr>
                  <p:spPr>
                    <a:xfrm>
                      <a:off x="10138595" y="3963822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2" name="Freeform 32"/>
                    <p:cNvSpPr/>
                    <p:nvPr/>
                  </p:nvSpPr>
                  <p:spPr>
                    <a:xfrm>
                      <a:off x="11628000" y="3906848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3" name="Freeform 33"/>
                    <p:cNvSpPr/>
                    <p:nvPr/>
                  </p:nvSpPr>
                  <p:spPr>
                    <a:xfrm>
                      <a:off x="13117405" y="3849874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4" y="0"/>
                          </a:lnTo>
                          <a:lnTo>
                            <a:pt x="727494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4" name="Freeform 34"/>
                    <p:cNvSpPr/>
                    <p:nvPr/>
                  </p:nvSpPr>
                  <p:spPr>
                    <a:xfrm>
                      <a:off x="10785909" y="3070445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4" y="0"/>
                          </a:lnTo>
                          <a:lnTo>
                            <a:pt x="727494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5" name="Freeform 35"/>
                    <p:cNvSpPr/>
                    <p:nvPr/>
                  </p:nvSpPr>
                  <p:spPr>
                    <a:xfrm>
                      <a:off x="12475212" y="3103331"/>
                      <a:ext cx="727493" cy="72749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27493" h="727493">
                          <a:moveTo>
                            <a:pt x="0" y="0"/>
                          </a:moveTo>
                          <a:lnTo>
                            <a:pt x="727493" y="0"/>
                          </a:lnTo>
                          <a:lnTo>
                            <a:pt x="727493" y="727493"/>
                          </a:lnTo>
                          <a:lnTo>
                            <a:pt x="0" y="72749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1" name="Freeform 51"/>
                    <p:cNvSpPr/>
                    <p:nvPr/>
                  </p:nvSpPr>
                  <p:spPr>
                    <a:xfrm>
                      <a:off x="9249715" y="4875618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2" name="Freeform 52"/>
                    <p:cNvSpPr/>
                    <p:nvPr/>
                  </p:nvSpPr>
                  <p:spPr>
                    <a:xfrm>
                      <a:off x="11755648" y="5747655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0"/>
                          </a:lnTo>
                          <a:lnTo>
                            <a:pt x="0" y="29183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3" name="Freeform 53"/>
                    <p:cNvSpPr/>
                    <p:nvPr/>
                  </p:nvSpPr>
                  <p:spPr>
                    <a:xfrm>
                      <a:off x="11427748" y="4739116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4" name="Freeform 54"/>
                    <p:cNvSpPr/>
                    <p:nvPr/>
                  </p:nvSpPr>
                  <p:spPr>
                    <a:xfrm>
                      <a:off x="10702138" y="5566364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0"/>
                          </a:lnTo>
                          <a:lnTo>
                            <a:pt x="0" y="29183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5" name="Freeform 55"/>
                    <p:cNvSpPr/>
                    <p:nvPr/>
                  </p:nvSpPr>
                  <p:spPr>
                    <a:xfrm>
                      <a:off x="10288393" y="5712279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6" name="Freeform 56"/>
                    <p:cNvSpPr/>
                    <p:nvPr/>
                  </p:nvSpPr>
                  <p:spPr>
                    <a:xfrm>
                      <a:off x="10288393" y="4413455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7" name="Freeform 57"/>
                    <p:cNvSpPr/>
                    <p:nvPr/>
                  </p:nvSpPr>
                  <p:spPr>
                    <a:xfrm>
                      <a:off x="10174442" y="3849874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899" y="0"/>
                          </a:lnTo>
                          <a:lnTo>
                            <a:pt x="327899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8" name="Freeform 58"/>
                    <p:cNvSpPr/>
                    <p:nvPr/>
                  </p:nvSpPr>
                  <p:spPr>
                    <a:xfrm>
                      <a:off x="10603617" y="5819570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59" name="Freeform 59"/>
                    <p:cNvSpPr/>
                    <p:nvPr/>
                  </p:nvSpPr>
                  <p:spPr>
                    <a:xfrm>
                      <a:off x="10452343" y="5301808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0" name="Freeform 60"/>
                    <p:cNvSpPr/>
                    <p:nvPr/>
                  </p:nvSpPr>
                  <p:spPr>
                    <a:xfrm>
                      <a:off x="12750250" y="4716459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899" y="0"/>
                          </a:lnTo>
                          <a:lnTo>
                            <a:pt x="327899" y="291830"/>
                          </a:lnTo>
                          <a:lnTo>
                            <a:pt x="0" y="29183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1" name="Freeform 61"/>
                    <p:cNvSpPr/>
                    <p:nvPr/>
                  </p:nvSpPr>
                  <p:spPr>
                    <a:xfrm>
                      <a:off x="14072751" y="4693801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2" name="Freeform 62"/>
                    <p:cNvSpPr/>
                    <p:nvPr/>
                  </p:nvSpPr>
                  <p:spPr>
                    <a:xfrm>
                      <a:off x="12355493" y="6632484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3" name="Freeform 63"/>
                    <p:cNvSpPr/>
                    <p:nvPr/>
                  </p:nvSpPr>
                  <p:spPr>
                    <a:xfrm>
                      <a:off x="13913868" y="5047509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1"/>
                          </a:lnTo>
                          <a:lnTo>
                            <a:pt x="0" y="2918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64" name="Freeform 64"/>
                    <p:cNvSpPr/>
                    <p:nvPr/>
                  </p:nvSpPr>
                  <p:spPr>
                    <a:xfrm>
                      <a:off x="10338391" y="7361717"/>
                      <a:ext cx="327900" cy="2918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7900" h="291831">
                          <a:moveTo>
                            <a:pt x="0" y="0"/>
                          </a:moveTo>
                          <a:lnTo>
                            <a:pt x="327900" y="0"/>
                          </a:lnTo>
                          <a:lnTo>
                            <a:pt x="327900" y="291830"/>
                          </a:lnTo>
                          <a:lnTo>
                            <a:pt x="0" y="29183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blipFill>
                      <a:blip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89" name="TextBox 89"/>
                    <p:cNvSpPr txBox="1"/>
                    <p:nvPr/>
                  </p:nvSpPr>
                  <p:spPr>
                    <a:xfrm rot="2319502">
                      <a:off x="13494704" y="3497840"/>
                      <a:ext cx="667529" cy="597853"/>
                    </a:xfrm>
                    <a:prstGeom prst="rect">
                      <a:avLst/>
                    </a:prstGeom>
                  </p:spPr>
                  <p:txBody>
                    <a:bodyPr lIns="0" tIns="0" rIns="0" bIns="0" rtlCol="0" anchor="t">
                      <a:spAutoFit/>
                    </a:bodyPr>
                    <a:lstStyle/>
                    <a:p>
                      <a:pPr algn="ctr">
                        <a:lnSpc>
                          <a:spcPts val="4319"/>
                        </a:lnSpc>
                        <a:spcBef>
                          <a:spcPct val="0"/>
                        </a:spcBef>
                      </a:pPr>
                      <a:r>
                        <a:rPr lang="en-US" sz="3599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</a:t>
                      </a:r>
                    </a:p>
                  </p:txBody>
                </p:sp>
              </p:grpSp>
            </p:grpSp>
            <p:sp>
              <p:nvSpPr>
                <p:cNvPr id="95" name="AutoShape 95"/>
                <p:cNvSpPr/>
                <p:nvPr/>
              </p:nvSpPr>
              <p:spPr>
                <a:xfrm>
                  <a:off x="4319622" y="4043223"/>
                  <a:ext cx="5014427" cy="389198"/>
                </a:xfrm>
                <a:prstGeom prst="line">
                  <a:avLst/>
                </a:prstGeom>
                <a:ln w="38100" cap="flat">
                  <a:solidFill>
                    <a:srgbClr val="000000"/>
                  </a:solidFill>
                  <a:prstDash val="solid"/>
                  <a:headEnd type="none" w="sm" len="sm"/>
                  <a:tailEnd type="triangle" w="lg" len="med"/>
                </a:ln>
              </p:spPr>
              <p:txBody>
                <a:bodyPr/>
                <a:lstStyle/>
                <a:p>
                  <a:endParaRPr lang="it-IT"/>
                </a:p>
              </p:txBody>
            </p:sp>
          </p:grpSp>
        </p:grpSp>
        <p:sp>
          <p:nvSpPr>
            <p:cNvPr id="97" name="TextBox 97"/>
            <p:cNvSpPr txBox="1"/>
            <p:nvPr/>
          </p:nvSpPr>
          <p:spPr>
            <a:xfrm>
              <a:off x="10026263" y="8763688"/>
              <a:ext cx="3930968" cy="371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stochastic energy deposition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516820" y="-724638"/>
            <a:ext cx="18804820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>
            <a:off x="7423647" y="4508372"/>
            <a:ext cx="3440707" cy="1531114"/>
          </a:xfrm>
          <a:custGeom>
            <a:avLst/>
            <a:gdLst/>
            <a:ahLst/>
            <a:cxnLst/>
            <a:rect l="l" t="t" r="r" b="b"/>
            <a:pathLst>
              <a:path w="3440707" h="1531114">
                <a:moveTo>
                  <a:pt x="0" y="0"/>
                </a:moveTo>
                <a:lnTo>
                  <a:pt x="3440706" y="0"/>
                </a:lnTo>
                <a:lnTo>
                  <a:pt x="3440706" y="1531115"/>
                </a:lnTo>
                <a:lnTo>
                  <a:pt x="0" y="15311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5" name="Group 15"/>
          <p:cNvGrpSpPr/>
          <p:nvPr/>
        </p:nvGrpSpPr>
        <p:grpSpPr>
          <a:xfrm>
            <a:off x="-516820" y="2000250"/>
            <a:ext cx="19924624" cy="1952625"/>
            <a:chOff x="0" y="0"/>
            <a:chExt cx="5247638" cy="5142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47638" cy="514272"/>
            </a:xfrm>
            <a:custGeom>
              <a:avLst/>
              <a:gdLst/>
              <a:ahLst/>
              <a:cxnLst/>
              <a:rect l="l" t="t" r="r" b="b"/>
              <a:pathLst>
                <a:path w="5247638" h="514272">
                  <a:moveTo>
                    <a:pt x="0" y="0"/>
                  </a:moveTo>
                  <a:lnTo>
                    <a:pt x="5247638" y="0"/>
                  </a:lnTo>
                  <a:lnTo>
                    <a:pt x="5247638" y="514272"/>
                  </a:lnTo>
                  <a:lnTo>
                    <a:pt x="0" y="514272"/>
                  </a:ln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5247638" cy="52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130" y="2483711"/>
            <a:ext cx="3553741" cy="147192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1961" y="4670977"/>
            <a:ext cx="1784078" cy="1205905"/>
          </a:xfrm>
          <a:prstGeom prst="rect">
            <a:avLst/>
          </a:prstGeom>
        </p:spPr>
      </p:pic>
      <p:sp>
        <p:nvSpPr>
          <p:cNvPr id="20" name="Freeform 20"/>
          <p:cNvSpPr/>
          <p:nvPr/>
        </p:nvSpPr>
        <p:spPr>
          <a:xfrm>
            <a:off x="6164024" y="7133209"/>
            <a:ext cx="1142541" cy="1209038"/>
          </a:xfrm>
          <a:custGeom>
            <a:avLst/>
            <a:gdLst/>
            <a:ahLst/>
            <a:cxnLst/>
            <a:rect l="l" t="t" r="r" b="b"/>
            <a:pathLst>
              <a:path w="1142541" h="1209038">
                <a:moveTo>
                  <a:pt x="0" y="0"/>
                </a:moveTo>
                <a:lnTo>
                  <a:pt x="1142542" y="0"/>
                </a:lnTo>
                <a:lnTo>
                  <a:pt x="1142542" y="1209039"/>
                </a:lnTo>
                <a:lnTo>
                  <a:pt x="0" y="1209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8665" y="6865823"/>
            <a:ext cx="3982259" cy="1646001"/>
          </a:xfrm>
          <a:prstGeom prst="rect">
            <a:avLst/>
          </a:prstGeom>
        </p:spPr>
      </p:pic>
      <p:sp>
        <p:nvSpPr>
          <p:cNvPr id="22" name="Freeform 22"/>
          <p:cNvSpPr/>
          <p:nvPr/>
        </p:nvSpPr>
        <p:spPr>
          <a:xfrm>
            <a:off x="5192464" y="8422471"/>
            <a:ext cx="1142541" cy="1209038"/>
          </a:xfrm>
          <a:custGeom>
            <a:avLst/>
            <a:gdLst/>
            <a:ahLst/>
            <a:cxnLst/>
            <a:rect l="l" t="t" r="r" b="b"/>
            <a:pathLst>
              <a:path w="1142541" h="1209038">
                <a:moveTo>
                  <a:pt x="0" y="0"/>
                </a:moveTo>
                <a:lnTo>
                  <a:pt x="1142542" y="0"/>
                </a:lnTo>
                <a:lnTo>
                  <a:pt x="1142542" y="1209038"/>
                </a:lnTo>
                <a:lnTo>
                  <a:pt x="0" y="1209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0718" y="7963685"/>
            <a:ext cx="4540967" cy="2046238"/>
          </a:xfrm>
          <a:prstGeom prst="rect">
            <a:avLst/>
          </a:prstGeom>
        </p:spPr>
      </p:pic>
      <p:sp>
        <p:nvSpPr>
          <p:cNvPr id="24" name="Freeform 24"/>
          <p:cNvSpPr/>
          <p:nvPr/>
        </p:nvSpPr>
        <p:spPr>
          <a:xfrm rot="-8946806">
            <a:off x="10145054" y="5300226"/>
            <a:ext cx="1438598" cy="855966"/>
          </a:xfrm>
          <a:custGeom>
            <a:avLst/>
            <a:gdLst/>
            <a:ahLst/>
            <a:cxnLst/>
            <a:rect l="l" t="t" r="r" b="b"/>
            <a:pathLst>
              <a:path w="1438598" h="855966">
                <a:moveTo>
                  <a:pt x="0" y="0"/>
                </a:moveTo>
                <a:lnTo>
                  <a:pt x="1438598" y="0"/>
                </a:lnTo>
                <a:lnTo>
                  <a:pt x="1438598" y="855965"/>
                </a:lnTo>
                <a:lnTo>
                  <a:pt x="0" y="855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TextBox 25"/>
          <p:cNvSpPr txBox="1"/>
          <p:nvPr/>
        </p:nvSpPr>
        <p:spPr>
          <a:xfrm>
            <a:off x="1028700" y="4048125"/>
            <a:ext cx="1644914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  </a:t>
            </a:r>
            <a:r>
              <a:rPr lang="en-US" sz="2400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the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mean chord length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the sensitive volume and was calculated as</a:t>
            </a:r>
          </a:p>
        </p:txBody>
      </p:sp>
      <p:sp>
        <p:nvSpPr>
          <p:cNvPr id="26" name="Freeform 26"/>
          <p:cNvSpPr/>
          <p:nvPr/>
        </p:nvSpPr>
        <p:spPr>
          <a:xfrm rot="9473940" flipV="1">
            <a:off x="10159189" y="4513705"/>
            <a:ext cx="1753204" cy="1043156"/>
          </a:xfrm>
          <a:custGeom>
            <a:avLst/>
            <a:gdLst/>
            <a:ahLst/>
            <a:cxnLst/>
            <a:rect l="l" t="t" r="r" b="b"/>
            <a:pathLst>
              <a:path w="1753204" h="1043156">
                <a:moveTo>
                  <a:pt x="0" y="1043156"/>
                </a:moveTo>
                <a:lnTo>
                  <a:pt x="1753204" y="1043156"/>
                </a:lnTo>
                <a:lnTo>
                  <a:pt x="1753204" y="0"/>
                </a:lnTo>
                <a:lnTo>
                  <a:pt x="0" y="0"/>
                </a:lnTo>
                <a:lnTo>
                  <a:pt x="0" y="10431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TextBox 27"/>
          <p:cNvSpPr txBox="1"/>
          <p:nvPr/>
        </p:nvSpPr>
        <p:spPr>
          <a:xfrm>
            <a:off x="1028700" y="809839"/>
            <a:ext cx="4533900" cy="890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Microdosimery</a:t>
            </a:r>
            <a:endParaRPr lang="en-US" sz="5199" b="1" dirty="0">
              <a:solidFill>
                <a:srgbClr val="000000"/>
              </a:solidFill>
              <a:latin typeface="Times New Roman MT Bold"/>
              <a:ea typeface="Times New Roman MT Bold"/>
              <a:cs typeface="Times New Roman MT Bold"/>
              <a:sym typeface="Times New Roman MT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14350" y="2065481"/>
            <a:ext cx="1725930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Given  </a:t>
            </a:r>
            <a:r>
              <a:rPr lang="en-US" sz="2400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ε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the energy imparted to the diamond sensitive volume, the corresponding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lineal energy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 , was then calculated as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5630" y="6037834"/>
            <a:ext cx="16898020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resulting lineal-energy distribution was then used to construct the frequency- and dose- weighted distributions, yf(y) and yd(y), respectively.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633286" y="4980991"/>
            <a:ext cx="3242964" cy="348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sensitive volume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344607" y="5476875"/>
            <a:ext cx="5480443" cy="34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surface area of the sensitive volume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5630" y="7679298"/>
            <a:ext cx="499720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frequency-mean lineal energy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85155" y="8633946"/>
            <a:ext cx="425187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dose-mean lineal energy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887366" y="8369807"/>
            <a:ext cx="7886284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f(y) represents the normalized frequency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distribution of lineal energy.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68098" y="2172067"/>
            <a:ext cx="233462" cy="280154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2254" y="4089864"/>
            <a:ext cx="162285" cy="297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o 32">
            <a:extLst>
              <a:ext uri="{FF2B5EF4-FFF2-40B4-BE49-F238E27FC236}">
                <a16:creationId xmlns:a16="http://schemas.microsoft.com/office/drawing/2014/main" id="{80282BF5-B667-4949-A56C-43E93FF784B2}"/>
              </a:ext>
            </a:extLst>
          </p:cNvPr>
          <p:cNvGrpSpPr/>
          <p:nvPr/>
        </p:nvGrpSpPr>
        <p:grpSpPr>
          <a:xfrm>
            <a:off x="5678149" y="7062270"/>
            <a:ext cx="10457286" cy="2196030"/>
            <a:chOff x="5678149" y="7062270"/>
            <a:chExt cx="10457286" cy="2196030"/>
          </a:xfrm>
        </p:grpSpPr>
        <p:sp>
          <p:nvSpPr>
            <p:cNvPr id="14" name="Freeform 14"/>
            <p:cNvSpPr/>
            <p:nvPr/>
          </p:nvSpPr>
          <p:spPr>
            <a:xfrm>
              <a:off x="5678149" y="7062270"/>
              <a:ext cx="10457286" cy="2196030"/>
            </a:xfrm>
            <a:custGeom>
              <a:avLst/>
              <a:gdLst/>
              <a:ahLst/>
              <a:cxnLst/>
              <a:rect l="l" t="t" r="r" b="b"/>
              <a:pathLst>
                <a:path w="10457286" h="2196030">
                  <a:moveTo>
                    <a:pt x="0" y="0"/>
                  </a:moveTo>
                  <a:lnTo>
                    <a:pt x="10457286" y="0"/>
                  </a:lnTo>
                  <a:lnTo>
                    <a:pt x="10457286" y="2196030"/>
                  </a:lnTo>
                  <a:lnTo>
                    <a:pt x="0" y="219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65871" y="7722595"/>
              <a:ext cx="7425957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An open-source toolkit developed to model the transport and interaction of particles through matter. </a:t>
              </a:r>
            </a:p>
          </p:txBody>
        </p: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796CBB74-7859-6E33-25D0-C8723329F1BE}"/>
              </a:ext>
            </a:extLst>
          </p:cNvPr>
          <p:cNvGrpSpPr/>
          <p:nvPr/>
        </p:nvGrpSpPr>
        <p:grpSpPr>
          <a:xfrm>
            <a:off x="4672492" y="4870371"/>
            <a:ext cx="8943016" cy="1878033"/>
            <a:chOff x="4672492" y="4870371"/>
            <a:chExt cx="8943016" cy="1878033"/>
          </a:xfrm>
        </p:grpSpPr>
        <p:sp>
          <p:nvSpPr>
            <p:cNvPr id="17" name="Freeform 17"/>
            <p:cNvSpPr/>
            <p:nvPr/>
          </p:nvSpPr>
          <p:spPr>
            <a:xfrm>
              <a:off x="4672492" y="4870371"/>
              <a:ext cx="8943016" cy="1878033"/>
            </a:xfrm>
            <a:custGeom>
              <a:avLst/>
              <a:gdLst/>
              <a:ahLst/>
              <a:cxnLst/>
              <a:rect l="l" t="t" r="r" b="b"/>
              <a:pathLst>
                <a:path w="8943016" h="1878033">
                  <a:moveTo>
                    <a:pt x="0" y="0"/>
                  </a:moveTo>
                  <a:lnTo>
                    <a:pt x="8943016" y="0"/>
                  </a:lnTo>
                  <a:lnTo>
                    <a:pt x="8943016" y="1878033"/>
                  </a:lnTo>
                  <a:lnTo>
                    <a:pt x="0" y="1878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980649" y="5266463"/>
              <a:ext cx="5857310" cy="1095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At microscopic scales, energy deposition varies from event to event, yielding a distribution of imparted energies </a:t>
              </a:r>
            </a:p>
          </p:txBody>
        </p: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A3BC529B-2AA2-1439-F5F3-17293224EAF3}"/>
              </a:ext>
            </a:extLst>
          </p:cNvPr>
          <p:cNvGrpSpPr/>
          <p:nvPr/>
        </p:nvGrpSpPr>
        <p:grpSpPr>
          <a:xfrm>
            <a:off x="4870463" y="2030313"/>
            <a:ext cx="12072659" cy="2535258"/>
            <a:chOff x="4870463" y="2030313"/>
            <a:chExt cx="12072659" cy="2535258"/>
          </a:xfrm>
        </p:grpSpPr>
        <p:sp>
          <p:nvSpPr>
            <p:cNvPr id="15" name="Freeform 15"/>
            <p:cNvSpPr/>
            <p:nvPr/>
          </p:nvSpPr>
          <p:spPr>
            <a:xfrm>
              <a:off x="4870463" y="2030313"/>
              <a:ext cx="12072659" cy="2535258"/>
            </a:xfrm>
            <a:custGeom>
              <a:avLst/>
              <a:gdLst/>
              <a:ahLst/>
              <a:cxnLst/>
              <a:rect l="l" t="t" r="r" b="b"/>
              <a:pathLst>
                <a:path w="12072659" h="2535258">
                  <a:moveTo>
                    <a:pt x="0" y="0"/>
                  </a:moveTo>
                  <a:lnTo>
                    <a:pt x="12072659" y="0"/>
                  </a:lnTo>
                  <a:lnTo>
                    <a:pt x="12072659" y="2535258"/>
                  </a:lnTo>
                  <a:lnTo>
                    <a:pt x="0" y="2535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536805" y="2926467"/>
              <a:ext cx="4811957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Simulate physical systems and probabilistic processes</a:t>
              </a:r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85499DD6-094E-8042-664A-01A757B8F0BE}"/>
              </a:ext>
            </a:extLst>
          </p:cNvPr>
          <p:cNvGrpSpPr/>
          <p:nvPr/>
        </p:nvGrpSpPr>
        <p:grpSpPr>
          <a:xfrm>
            <a:off x="-806215" y="2058888"/>
            <a:ext cx="12072659" cy="2535258"/>
            <a:chOff x="-806215" y="2058888"/>
            <a:chExt cx="12072659" cy="2535258"/>
          </a:xfrm>
        </p:grpSpPr>
        <p:sp>
          <p:nvSpPr>
            <p:cNvPr id="16" name="Freeform 16"/>
            <p:cNvSpPr/>
            <p:nvPr/>
          </p:nvSpPr>
          <p:spPr>
            <a:xfrm>
              <a:off x="-806215" y="2058888"/>
              <a:ext cx="12072659" cy="2535258"/>
            </a:xfrm>
            <a:custGeom>
              <a:avLst/>
              <a:gdLst/>
              <a:ahLst/>
              <a:cxnLst/>
              <a:rect l="l" t="t" r="r" b="b"/>
              <a:pathLst>
                <a:path w="12072659" h="2535258">
                  <a:moveTo>
                    <a:pt x="0" y="0"/>
                  </a:moveTo>
                  <a:lnTo>
                    <a:pt x="12072659" y="0"/>
                  </a:lnTo>
                  <a:lnTo>
                    <a:pt x="12072659" y="2535258"/>
                  </a:lnTo>
                  <a:lnTo>
                    <a:pt x="0" y="2535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678149" y="2852786"/>
              <a:ext cx="4231155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 computational method based on repeated random sampling</a:t>
              </a:r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0" y="-724638"/>
            <a:ext cx="18288000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8" name="Freeform 18"/>
          <p:cNvSpPr/>
          <p:nvPr/>
        </p:nvSpPr>
        <p:spPr>
          <a:xfrm>
            <a:off x="-2005905" y="2044409"/>
            <a:ext cx="7236020" cy="2568787"/>
          </a:xfrm>
          <a:custGeom>
            <a:avLst/>
            <a:gdLst/>
            <a:ahLst/>
            <a:cxnLst/>
            <a:rect l="l" t="t" r="r" b="b"/>
            <a:pathLst>
              <a:path w="7236020" h="2568787">
                <a:moveTo>
                  <a:pt x="0" y="0"/>
                </a:moveTo>
                <a:lnTo>
                  <a:pt x="7236019" y="0"/>
                </a:lnTo>
                <a:lnTo>
                  <a:pt x="7236019" y="2568787"/>
                </a:lnTo>
                <a:lnTo>
                  <a:pt x="0" y="25687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Freeform 19"/>
          <p:cNvSpPr/>
          <p:nvPr/>
        </p:nvSpPr>
        <p:spPr>
          <a:xfrm>
            <a:off x="-2481295" y="4879896"/>
            <a:ext cx="8943016" cy="1878033"/>
          </a:xfrm>
          <a:custGeom>
            <a:avLst/>
            <a:gdLst/>
            <a:ahLst/>
            <a:cxnLst/>
            <a:rect l="l" t="t" r="r" b="b"/>
            <a:pathLst>
              <a:path w="8943016" h="1878033">
                <a:moveTo>
                  <a:pt x="0" y="0"/>
                </a:moveTo>
                <a:lnTo>
                  <a:pt x="8943017" y="0"/>
                </a:lnTo>
                <a:lnTo>
                  <a:pt x="8943017" y="1878033"/>
                </a:lnTo>
                <a:lnTo>
                  <a:pt x="0" y="1878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0" name="Freeform 20"/>
          <p:cNvSpPr/>
          <p:nvPr/>
        </p:nvSpPr>
        <p:spPr>
          <a:xfrm>
            <a:off x="-2663560" y="7043679"/>
            <a:ext cx="10457286" cy="2196030"/>
          </a:xfrm>
          <a:custGeom>
            <a:avLst/>
            <a:gdLst/>
            <a:ahLst/>
            <a:cxnLst/>
            <a:rect l="l" t="t" r="r" b="b"/>
            <a:pathLst>
              <a:path w="10457286" h="2196030">
                <a:moveTo>
                  <a:pt x="0" y="0"/>
                </a:moveTo>
                <a:lnTo>
                  <a:pt x="10457286" y="0"/>
                </a:lnTo>
                <a:lnTo>
                  <a:pt x="10457286" y="2196031"/>
                </a:lnTo>
                <a:lnTo>
                  <a:pt x="0" y="2196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TextBox 21"/>
          <p:cNvSpPr txBox="1"/>
          <p:nvPr/>
        </p:nvSpPr>
        <p:spPr>
          <a:xfrm>
            <a:off x="1028700" y="923134"/>
            <a:ext cx="9182100" cy="769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Monte Carlo simulation and Geant4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506" y="2852786"/>
            <a:ext cx="4587940" cy="571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-US" sz="35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Monte Carlo?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6996" y="5523637"/>
            <a:ext cx="3856032" cy="571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-US" sz="35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Why Monte Carlo?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1142" y="7884520"/>
            <a:ext cx="3357458" cy="571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-US" sz="35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Geant4?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516819" y="-724638"/>
            <a:ext cx="18957218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704184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98140" y="923134"/>
            <a:ext cx="10550715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Radiation Field and Source Geometry</a:t>
            </a: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E34EE450-3739-FA59-0F4B-896BEE55F1AB}"/>
              </a:ext>
            </a:extLst>
          </p:cNvPr>
          <p:cNvGrpSpPr/>
          <p:nvPr/>
        </p:nvGrpSpPr>
        <p:grpSpPr>
          <a:xfrm>
            <a:off x="-217969" y="1104109"/>
            <a:ext cx="12168578" cy="5373141"/>
            <a:chOff x="-217969" y="1104109"/>
            <a:chExt cx="12168578" cy="5373141"/>
          </a:xfrm>
        </p:grpSpPr>
        <p:sp>
          <p:nvSpPr>
            <p:cNvPr id="23" name="Freeform 23"/>
            <p:cNvSpPr/>
            <p:nvPr/>
          </p:nvSpPr>
          <p:spPr>
            <a:xfrm>
              <a:off x="6574108" y="1104109"/>
              <a:ext cx="5376501" cy="5373141"/>
            </a:xfrm>
            <a:custGeom>
              <a:avLst/>
              <a:gdLst/>
              <a:ahLst/>
              <a:cxnLst/>
              <a:rect l="l" t="t" r="r" b="b"/>
              <a:pathLst>
                <a:path w="5376501" h="5373141">
                  <a:moveTo>
                    <a:pt x="0" y="0"/>
                  </a:moveTo>
                  <a:lnTo>
                    <a:pt x="5376501" y="0"/>
                  </a:lnTo>
                  <a:lnTo>
                    <a:pt x="5376501" y="5373141"/>
                  </a:lnTo>
                  <a:lnTo>
                    <a:pt x="0" y="5373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49F42146-320F-ECC4-D2AA-33204D64C9A4}"/>
                </a:ext>
              </a:extLst>
            </p:cNvPr>
            <p:cNvGrpSpPr/>
            <p:nvPr/>
          </p:nvGrpSpPr>
          <p:grpSpPr>
            <a:xfrm>
              <a:off x="-217969" y="2528535"/>
              <a:ext cx="8914875" cy="2319299"/>
              <a:chOff x="-217969" y="2528535"/>
              <a:chExt cx="8914875" cy="2319299"/>
            </a:xfrm>
          </p:grpSpPr>
          <p:grpSp>
            <p:nvGrpSpPr>
              <p:cNvPr id="20" name="Group 20"/>
              <p:cNvGrpSpPr/>
              <p:nvPr/>
            </p:nvGrpSpPr>
            <p:grpSpPr>
              <a:xfrm>
                <a:off x="-217969" y="2528535"/>
                <a:ext cx="8914875" cy="2319299"/>
                <a:chOff x="0" y="0"/>
                <a:chExt cx="2347951" cy="610844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2347950" cy="6108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7950" h="610844">
                      <a:moveTo>
                        <a:pt x="0" y="0"/>
                      </a:moveTo>
                      <a:lnTo>
                        <a:pt x="2347950" y="0"/>
                      </a:lnTo>
                      <a:lnTo>
                        <a:pt x="2347950" y="610844"/>
                      </a:lnTo>
                      <a:lnTo>
                        <a:pt x="0" y="610844"/>
                      </a:lnTo>
                      <a:close/>
                    </a:path>
                  </a:pathLst>
                </a:custGeom>
                <a:solidFill>
                  <a:srgbClr val="C8D1D9">
                    <a:alpha val="66667"/>
                  </a:srgbClr>
                </a:solidFill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0" y="-9525"/>
                  <a:ext cx="2347951" cy="62036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79"/>
                    </a:lnSpc>
                  </a:pPr>
                  <a:endParaRPr/>
                </a:p>
              </p:txBody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450421" y="3900031"/>
                <a:ext cx="6576228" cy="37147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79"/>
                  </a:lnSpc>
                  <a:spcBef>
                    <a:spcPct val="0"/>
                  </a:spcBef>
                </a:pPr>
                <a:r>
                  <a:rPr lang="en-US"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source geometry:  </a:t>
                </a:r>
                <a:r>
                  <a:rPr lang="en-US" sz="2400" b="1">
                    <a:solidFill>
                      <a:srgbClr val="000000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spherical surface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106228" y="2766556"/>
                <a:ext cx="5264614" cy="73342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79"/>
                  </a:lnSpc>
                  <a:spcBef>
                    <a:spcPct val="0"/>
                  </a:spcBef>
                </a:pPr>
                <a:r>
                  <a:rPr lang="en-US"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Aim: Reproducing an</a:t>
                </a:r>
                <a:r>
                  <a:rPr lang="en-US" sz="2400" b="1">
                    <a:solidFill>
                      <a:srgbClr val="000000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 isotropic radiation field</a:t>
                </a:r>
                <a:r>
                  <a:rPr lang="en-US"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at the detector location</a:t>
                </a:r>
              </a:p>
            </p:txBody>
          </p:sp>
        </p:grp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2041E999-51A5-B78C-4C99-DD865E7D340A}"/>
              </a:ext>
            </a:extLst>
          </p:cNvPr>
          <p:cNvGrpSpPr/>
          <p:nvPr/>
        </p:nvGrpSpPr>
        <p:grpSpPr>
          <a:xfrm>
            <a:off x="5545266" y="8884727"/>
            <a:ext cx="5913043" cy="747146"/>
            <a:chOff x="5545266" y="8884727"/>
            <a:chExt cx="5913043" cy="747146"/>
          </a:xfrm>
        </p:grpSpPr>
        <p:sp>
          <p:nvSpPr>
            <p:cNvPr id="24" name="Freeform 24"/>
            <p:cNvSpPr/>
            <p:nvPr/>
          </p:nvSpPr>
          <p:spPr>
            <a:xfrm>
              <a:off x="5545266" y="8884727"/>
              <a:ext cx="825576" cy="747146"/>
            </a:xfrm>
            <a:custGeom>
              <a:avLst/>
              <a:gdLst/>
              <a:ahLst/>
              <a:cxnLst/>
              <a:rect l="l" t="t" r="r" b="b"/>
              <a:pathLst>
                <a:path w="825576" h="747146">
                  <a:moveTo>
                    <a:pt x="0" y="0"/>
                  </a:moveTo>
                  <a:lnTo>
                    <a:pt x="825575" y="0"/>
                  </a:lnTo>
                  <a:lnTo>
                    <a:pt x="825575" y="747146"/>
                  </a:lnTo>
                  <a:lnTo>
                    <a:pt x="0" y="747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42933" y="9058275"/>
              <a:ext cx="4915376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-US" sz="2699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Cosine-law angular emission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D253034A-E6F1-B851-0194-739493A57133}"/>
              </a:ext>
            </a:extLst>
          </p:cNvPr>
          <p:cNvGrpSpPr/>
          <p:nvPr/>
        </p:nvGrpSpPr>
        <p:grpSpPr>
          <a:xfrm>
            <a:off x="-1181927" y="4623619"/>
            <a:ext cx="19013773" cy="4488583"/>
            <a:chOff x="-1181927" y="4623619"/>
            <a:chExt cx="19013773" cy="4488583"/>
          </a:xfrm>
        </p:grpSpPr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98F3B427-BABE-A4FA-BAC3-91832A6E7241}"/>
                </a:ext>
              </a:extLst>
            </p:cNvPr>
            <p:cNvGrpSpPr/>
            <p:nvPr/>
          </p:nvGrpSpPr>
          <p:grpSpPr>
            <a:xfrm>
              <a:off x="-1181927" y="4623619"/>
              <a:ext cx="19013773" cy="4488583"/>
              <a:chOff x="-1181927" y="4623619"/>
              <a:chExt cx="19013773" cy="4488583"/>
            </a:xfrm>
          </p:grpSpPr>
          <p:grpSp>
            <p:nvGrpSpPr>
              <p:cNvPr id="35" name="Gruppo 34">
                <a:extLst>
                  <a:ext uri="{FF2B5EF4-FFF2-40B4-BE49-F238E27FC236}">
                    <a16:creationId xmlns:a16="http://schemas.microsoft.com/office/drawing/2014/main" id="{2948C263-1D09-9C2D-746B-79984BCE162E}"/>
                  </a:ext>
                </a:extLst>
              </p:cNvPr>
              <p:cNvGrpSpPr/>
              <p:nvPr/>
            </p:nvGrpSpPr>
            <p:grpSpPr>
              <a:xfrm>
                <a:off x="-217969" y="4623619"/>
                <a:ext cx="18049815" cy="4488583"/>
                <a:chOff x="-217969" y="4623619"/>
                <a:chExt cx="18049815" cy="4488583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2097248" y="5872228"/>
                  <a:ext cx="3282572" cy="23292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2572" h="2329248">
                      <a:moveTo>
                        <a:pt x="0" y="0"/>
                      </a:moveTo>
                      <a:lnTo>
                        <a:pt x="3282573" y="0"/>
                      </a:lnTo>
                      <a:lnTo>
                        <a:pt x="3282573" y="2329248"/>
                      </a:lnTo>
                      <a:lnTo>
                        <a:pt x="0" y="23292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6"/>
                  <a:stretch>
                    <a:fillRect t="-6890"/>
                  </a:stretch>
                </a:blipFill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5" name="Freeform 15"/>
                <p:cNvSpPr/>
                <p:nvPr/>
              </p:nvSpPr>
              <p:spPr>
                <a:xfrm>
                  <a:off x="7026648" y="5873925"/>
                  <a:ext cx="5331830" cy="2152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1830" h="2152428">
                      <a:moveTo>
                        <a:pt x="0" y="0"/>
                      </a:moveTo>
                      <a:lnTo>
                        <a:pt x="5331831" y="0"/>
                      </a:lnTo>
                      <a:lnTo>
                        <a:pt x="5331831" y="2152427"/>
                      </a:lnTo>
                      <a:lnTo>
                        <a:pt x="0" y="21524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" name="Freeform 16"/>
                <p:cNvSpPr/>
                <p:nvPr/>
              </p:nvSpPr>
              <p:spPr>
                <a:xfrm>
                  <a:off x="13646915" y="4623619"/>
                  <a:ext cx="4139812" cy="3764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9812" h="3764684">
                      <a:moveTo>
                        <a:pt x="0" y="0"/>
                      </a:moveTo>
                      <a:lnTo>
                        <a:pt x="4139813" y="0"/>
                      </a:lnTo>
                      <a:lnTo>
                        <a:pt x="4139813" y="3764683"/>
                      </a:lnTo>
                      <a:lnTo>
                        <a:pt x="0" y="37646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it-IT"/>
                </a:p>
              </p:txBody>
            </p:sp>
            <p:grpSp>
              <p:nvGrpSpPr>
                <p:cNvPr id="17" name="Group 17"/>
                <p:cNvGrpSpPr/>
                <p:nvPr/>
              </p:nvGrpSpPr>
              <p:grpSpPr>
                <a:xfrm>
                  <a:off x="-217969" y="5143500"/>
                  <a:ext cx="14898850" cy="728728"/>
                  <a:chOff x="0" y="0"/>
                  <a:chExt cx="3923977" cy="191928"/>
                </a:xfrm>
              </p:grpSpPr>
              <p:sp>
                <p:nvSpPr>
                  <p:cNvPr id="18" name="Freeform 18"/>
                  <p:cNvSpPr/>
                  <p:nvPr/>
                </p:nvSpPr>
                <p:spPr>
                  <a:xfrm>
                    <a:off x="0" y="0"/>
                    <a:ext cx="3923977" cy="19192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23977" h="191928">
                        <a:moveTo>
                          <a:pt x="0" y="0"/>
                        </a:moveTo>
                        <a:lnTo>
                          <a:pt x="3923977" y="0"/>
                        </a:lnTo>
                        <a:lnTo>
                          <a:pt x="3923977" y="191928"/>
                        </a:lnTo>
                        <a:lnTo>
                          <a:pt x="0" y="191928"/>
                        </a:lnTo>
                        <a:close/>
                      </a:path>
                    </a:pathLst>
                  </a:custGeom>
                  <a:solidFill>
                    <a:srgbClr val="C8D1D9">
                      <a:alpha val="66667"/>
                    </a:srgbClr>
                  </a:solidFill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19" name="TextBox 19"/>
                  <p:cNvSpPr txBox="1"/>
                  <p:nvPr/>
                </p:nvSpPr>
                <p:spPr>
                  <a:xfrm>
                    <a:off x="0" y="-9525"/>
                    <a:ext cx="3923977" cy="201453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2879"/>
                      </a:lnSpc>
                    </a:pPr>
                    <a:endParaRPr/>
                  </a:p>
                </p:txBody>
              </p:sp>
            </p:grpSp>
            <p:sp>
              <p:nvSpPr>
                <p:cNvPr id="27" name="TextBox 27"/>
                <p:cNvSpPr txBox="1"/>
                <p:nvPr/>
              </p:nvSpPr>
              <p:spPr>
                <a:xfrm>
                  <a:off x="1265416" y="8378777"/>
                  <a:ext cx="15993884" cy="733425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marL="518160" lvl="1" indent="-259080" algn="l">
                    <a:lnSpc>
                      <a:spcPts val="2879"/>
                    </a:lnSpc>
                    <a:buFont typeface="Arial"/>
                    <a:buChar char="•"/>
                  </a:pPr>
                  <a:r>
                    <a:rPr lang="en-US"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Isotropic angular emission from the surface leads to non isotropic fluence in the volume</a:t>
                  </a:r>
                </a:p>
                <a:p>
                  <a:pPr algn="l">
                    <a:lnSpc>
                      <a:spcPts val="2879"/>
                    </a:lnSpc>
                  </a:pPr>
                  <a:endParaRPr lang="en-US"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14084829" y="8378777"/>
                  <a:ext cx="3747017" cy="733425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879"/>
                    </a:lnSpc>
                    <a:spcBef>
                      <a:spcPct val="0"/>
                    </a:spcBef>
                  </a:pPr>
                  <a:r>
                    <a:rPr lang="en-US"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*Giovanni Santin ESA / ESTEC and RheaTechLtd</a:t>
                  </a:r>
                </a:p>
              </p:txBody>
            </p:sp>
          </p:grpSp>
          <p:sp>
            <p:nvSpPr>
              <p:cNvPr id="26" name="TextBox 26"/>
              <p:cNvSpPr txBox="1"/>
              <p:nvPr/>
            </p:nvSpPr>
            <p:spPr>
              <a:xfrm>
                <a:off x="-1181927" y="5171684"/>
                <a:ext cx="12130783" cy="5994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759"/>
                  </a:lnSpc>
                </a:pPr>
                <a:r>
                  <a:rPr lang="en-US" sz="3399" dirty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Iso vs Cosine-law  angular distribution</a:t>
                </a:r>
              </a:p>
            </p:txBody>
          </p:sp>
        </p:grp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36AF1420-E4A1-3835-8B95-9A43F3E0D960}"/>
                </a:ext>
              </a:extLst>
            </p:cNvPr>
            <p:cNvSpPr txBox="1"/>
            <p:nvPr/>
          </p:nvSpPr>
          <p:spPr>
            <a:xfrm>
              <a:off x="1500504" y="6316532"/>
              <a:ext cx="9902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dirty="0"/>
                <a:t>Full </a:t>
              </a:r>
              <a:r>
                <a:rPr lang="it-IT" dirty="0" err="1"/>
                <a:t>flux</a:t>
              </a:r>
              <a:endParaRPr lang="it-IT" dirty="0"/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A11AE966-50CF-2A40-CDD8-F1A8FA4DE48B}"/>
                </a:ext>
              </a:extLst>
            </p:cNvPr>
            <p:cNvSpPr txBox="1"/>
            <p:nvPr/>
          </p:nvSpPr>
          <p:spPr>
            <a:xfrm>
              <a:off x="783406" y="7709408"/>
              <a:ext cx="24244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dirty="0" err="1"/>
                <a:t>Reduced</a:t>
              </a:r>
              <a:r>
                <a:rPr lang="it-IT" dirty="0"/>
                <a:t> by a </a:t>
              </a:r>
              <a:r>
                <a:rPr lang="it-IT" dirty="0" err="1"/>
                <a:t>factor</a:t>
              </a:r>
              <a:r>
                <a:rPr lang="it-IT" dirty="0"/>
                <a:t> cos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228601" y="-724638"/>
            <a:ext cx="18957219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9858" y="2057400"/>
            <a:ext cx="2507197" cy="250719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OLTARIS SPE Spectrum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02867" y="4383622"/>
            <a:ext cx="4338746" cy="433874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B18C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063538" y="2804931"/>
            <a:ext cx="4082238" cy="408223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72761" y="3414154"/>
            <a:ext cx="2863792" cy="286379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16352" y="6887169"/>
            <a:ext cx="1835198" cy="1835198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D1D9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24321" y="2804931"/>
            <a:ext cx="1695450" cy="169545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D1D9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6" name="Freeform 36"/>
          <p:cNvSpPr/>
          <p:nvPr/>
        </p:nvSpPr>
        <p:spPr>
          <a:xfrm rot="-3856932">
            <a:off x="3081639" y="4432788"/>
            <a:ext cx="859605" cy="1535009"/>
          </a:xfrm>
          <a:custGeom>
            <a:avLst/>
            <a:gdLst/>
            <a:ahLst/>
            <a:cxnLst/>
            <a:rect l="l" t="t" r="r" b="b"/>
            <a:pathLst>
              <a:path w="859605" h="1535009">
                <a:moveTo>
                  <a:pt x="0" y="0"/>
                </a:moveTo>
                <a:lnTo>
                  <a:pt x="859605" y="0"/>
                </a:lnTo>
                <a:lnTo>
                  <a:pt x="859605" y="1535008"/>
                </a:lnTo>
                <a:lnTo>
                  <a:pt x="0" y="1535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7" name="Freeform 37"/>
          <p:cNvSpPr/>
          <p:nvPr/>
        </p:nvSpPr>
        <p:spPr>
          <a:xfrm rot="7821665" flipH="1">
            <a:off x="7211614" y="2491075"/>
            <a:ext cx="1074557" cy="999338"/>
          </a:xfrm>
          <a:custGeom>
            <a:avLst/>
            <a:gdLst/>
            <a:ahLst/>
            <a:cxnLst/>
            <a:rect l="l" t="t" r="r" b="b"/>
            <a:pathLst>
              <a:path w="1074557" h="999338">
                <a:moveTo>
                  <a:pt x="1074558" y="0"/>
                </a:moveTo>
                <a:lnTo>
                  <a:pt x="0" y="0"/>
                </a:lnTo>
                <a:lnTo>
                  <a:pt x="0" y="999339"/>
                </a:lnTo>
                <a:lnTo>
                  <a:pt x="1074558" y="999339"/>
                </a:lnTo>
                <a:lnTo>
                  <a:pt x="10745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8" name="Freeform 38"/>
          <p:cNvSpPr/>
          <p:nvPr/>
        </p:nvSpPr>
        <p:spPr>
          <a:xfrm rot="5909591">
            <a:off x="5330702" y="6900373"/>
            <a:ext cx="1541913" cy="1433979"/>
          </a:xfrm>
          <a:custGeom>
            <a:avLst/>
            <a:gdLst/>
            <a:ahLst/>
            <a:cxnLst/>
            <a:rect l="l" t="t" r="r" b="b"/>
            <a:pathLst>
              <a:path w="1541913" h="1433979">
                <a:moveTo>
                  <a:pt x="0" y="0"/>
                </a:moveTo>
                <a:lnTo>
                  <a:pt x="1541913" y="0"/>
                </a:lnTo>
                <a:lnTo>
                  <a:pt x="1541913" y="1433979"/>
                </a:lnTo>
                <a:lnTo>
                  <a:pt x="0" y="1433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9" name="Freeform 39"/>
          <p:cNvSpPr/>
          <p:nvPr/>
        </p:nvSpPr>
        <p:spPr>
          <a:xfrm rot="2700000">
            <a:off x="8395636" y="7907723"/>
            <a:ext cx="1243085" cy="1156069"/>
          </a:xfrm>
          <a:custGeom>
            <a:avLst/>
            <a:gdLst/>
            <a:ahLst/>
            <a:cxnLst/>
            <a:rect l="l" t="t" r="r" b="b"/>
            <a:pathLst>
              <a:path w="1243085" h="1156069">
                <a:moveTo>
                  <a:pt x="0" y="0"/>
                </a:moveTo>
                <a:lnTo>
                  <a:pt x="1243085" y="0"/>
                </a:lnTo>
                <a:lnTo>
                  <a:pt x="1243085" y="1156069"/>
                </a:lnTo>
                <a:lnTo>
                  <a:pt x="0" y="11560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0" name="Freeform 40"/>
          <p:cNvSpPr/>
          <p:nvPr/>
        </p:nvSpPr>
        <p:spPr>
          <a:xfrm flipV="1">
            <a:off x="9795616" y="3393427"/>
            <a:ext cx="1243085" cy="1156069"/>
          </a:xfrm>
          <a:custGeom>
            <a:avLst/>
            <a:gdLst/>
            <a:ahLst/>
            <a:cxnLst/>
            <a:rect l="l" t="t" r="r" b="b"/>
            <a:pathLst>
              <a:path w="1243085" h="1156069">
                <a:moveTo>
                  <a:pt x="0" y="1156069"/>
                </a:moveTo>
                <a:lnTo>
                  <a:pt x="1243085" y="1156069"/>
                </a:lnTo>
                <a:lnTo>
                  <a:pt x="1243085" y="0"/>
                </a:lnTo>
                <a:lnTo>
                  <a:pt x="0" y="0"/>
                </a:lnTo>
                <a:lnTo>
                  <a:pt x="0" y="11560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47BA45AD-F4FE-D133-00EB-2284E71D09D6}"/>
              </a:ext>
            </a:extLst>
          </p:cNvPr>
          <p:cNvGrpSpPr/>
          <p:nvPr/>
        </p:nvGrpSpPr>
        <p:grpSpPr>
          <a:xfrm>
            <a:off x="11872484" y="5725495"/>
            <a:ext cx="4495328" cy="3642857"/>
            <a:chOff x="11872484" y="5725495"/>
            <a:chExt cx="4495328" cy="3642857"/>
          </a:xfrm>
        </p:grpSpPr>
        <p:sp>
          <p:nvSpPr>
            <p:cNvPr id="32" name="Freeform 32"/>
            <p:cNvSpPr/>
            <p:nvPr/>
          </p:nvSpPr>
          <p:spPr>
            <a:xfrm>
              <a:off x="12797812" y="5725495"/>
              <a:ext cx="3570000" cy="3642857"/>
            </a:xfrm>
            <a:custGeom>
              <a:avLst/>
              <a:gdLst/>
              <a:ahLst/>
              <a:cxnLst/>
              <a:rect l="l" t="t" r="r" b="b"/>
              <a:pathLst>
                <a:path w="3570000" h="3642857">
                  <a:moveTo>
                    <a:pt x="0" y="0"/>
                  </a:moveTo>
                  <a:lnTo>
                    <a:pt x="3570000" y="0"/>
                  </a:lnTo>
                  <a:lnTo>
                    <a:pt x="3570000" y="3642857"/>
                  </a:lnTo>
                  <a:lnTo>
                    <a:pt x="0" y="3642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13194062" y="6172200"/>
              <a:ext cx="2762250" cy="2762250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AE7D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r>
                  <a:rPr lang="en-US"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Monte Carlo Simulation</a:t>
                </a:r>
              </a:p>
            </p:txBody>
          </p:sp>
        </p:grpSp>
        <p:sp>
          <p:nvSpPr>
            <p:cNvPr id="41" name="Freeform 41"/>
            <p:cNvSpPr/>
            <p:nvPr/>
          </p:nvSpPr>
          <p:spPr>
            <a:xfrm rot="3327261">
              <a:off x="11828976" y="7916221"/>
              <a:ext cx="1243085" cy="1156069"/>
            </a:xfrm>
            <a:custGeom>
              <a:avLst/>
              <a:gdLst/>
              <a:ahLst/>
              <a:cxnLst/>
              <a:rect l="l" t="t" r="r" b="b"/>
              <a:pathLst>
                <a:path w="1243085" h="1156069">
                  <a:moveTo>
                    <a:pt x="0" y="0"/>
                  </a:moveTo>
                  <a:lnTo>
                    <a:pt x="1243086" y="0"/>
                  </a:lnTo>
                  <a:lnTo>
                    <a:pt x="1243086" y="1156070"/>
                  </a:lnTo>
                  <a:lnTo>
                    <a:pt x="0" y="1156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346139" y="4293600"/>
            <a:ext cx="3517036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Developed with BLABLADOR + OpenCode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107267" y="5200292"/>
            <a:ext cx="2729945" cy="2729945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8989638" y="5967051"/>
            <a:ext cx="2965202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Geant4 GPS-compatible energy distribution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645820" y="7111348"/>
            <a:ext cx="1776261" cy="1291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single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particle spectra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28700" y="768650"/>
            <a:ext cx="8115300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Spectrum Conversion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684931" y="3375974"/>
            <a:ext cx="2885271" cy="2796226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>
                <a:gd name="adj" fmla="val 7503467"/>
              </a:avLst>
            </a:prstTxWarp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4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Python Parser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500627" y="4868092"/>
            <a:ext cx="4094541" cy="4917460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>
                <a:gd name="adj" fmla="val 7504564"/>
              </a:avLst>
            </a:prstTxWarp>
            <a:spAutoFit/>
          </a:bodyPr>
          <a:lstStyle/>
          <a:p>
            <a:pPr algn="ctr">
              <a:lnSpc>
                <a:spcPts val="3479"/>
              </a:lnSpc>
              <a:spcBef>
                <a:spcPct val="0"/>
              </a:spcBef>
            </a:pPr>
            <a:r>
              <a:rPr lang="en-US" sz="28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Geant4 Macro Generation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183916" y="2959237"/>
            <a:ext cx="1776261" cy="1291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multi particles spectra</a:t>
            </a:r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337F2F16-8705-5409-96AE-19D17B1B57F2}"/>
              </a:ext>
            </a:extLst>
          </p:cNvPr>
          <p:cNvGrpSpPr/>
          <p:nvPr/>
        </p:nvGrpSpPr>
        <p:grpSpPr>
          <a:xfrm>
            <a:off x="1814396" y="4260160"/>
            <a:ext cx="12760791" cy="5391561"/>
            <a:chOff x="1814396" y="4260160"/>
            <a:chExt cx="12760791" cy="5391561"/>
          </a:xfrm>
        </p:grpSpPr>
        <p:sp>
          <p:nvSpPr>
            <p:cNvPr id="48" name="Freeform 48"/>
            <p:cNvSpPr/>
            <p:nvPr/>
          </p:nvSpPr>
          <p:spPr>
            <a:xfrm>
              <a:off x="1814396" y="4260160"/>
              <a:ext cx="12760791" cy="5391561"/>
            </a:xfrm>
            <a:custGeom>
              <a:avLst/>
              <a:gdLst/>
              <a:ahLst/>
              <a:cxnLst/>
              <a:rect l="l" t="t" r="r" b="b"/>
              <a:pathLst>
                <a:path w="12760791" h="5391561">
                  <a:moveTo>
                    <a:pt x="126" y="0"/>
                  </a:moveTo>
                  <a:quadBezTo>
                    <a:pt x="-40124" y="7358084"/>
                    <a:pt x="12760791" y="4674290"/>
                  </a:quadBezTo>
                </a:path>
              </a:pathLst>
            </a:custGeom>
            <a:ln w="38100" cap="flat">
              <a:solidFill>
                <a:srgbClr val="333333"/>
              </a:solidFill>
              <a:prstDash val="solid"/>
              <a:headEnd type="triangle" w="lg" len="med"/>
              <a:tailEnd type="none" w="sm" len="sm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TextBox 60"/>
            <p:cNvSpPr txBox="1"/>
            <p:nvPr/>
          </p:nvSpPr>
          <p:spPr>
            <a:xfrm rot="1430407">
              <a:off x="3536038" y="8141547"/>
              <a:ext cx="2558455" cy="703743"/>
            </a:xfrm>
            <a:prstGeom prst="rect">
              <a:avLst/>
            </a:prstGeom>
          </p:spPr>
          <p:txBody>
            <a:bodyPr lIns="0" tIns="0" rIns="0" bIns="0" rtlCol="0" anchor="t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VALIDATION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777C9775-E7A9-A209-C047-F4CF4A22E46E}"/>
              </a:ext>
            </a:extLst>
          </p:cNvPr>
          <p:cNvGrpSpPr/>
          <p:nvPr/>
        </p:nvGrpSpPr>
        <p:grpSpPr>
          <a:xfrm>
            <a:off x="11800450" y="2323390"/>
            <a:ext cx="3566869" cy="2937633"/>
            <a:chOff x="11800450" y="2323390"/>
            <a:chExt cx="3566869" cy="2937633"/>
          </a:xfrm>
        </p:grpSpPr>
        <p:grpSp>
          <p:nvGrpSpPr>
            <p:cNvPr id="49" name="Group 49"/>
            <p:cNvGrpSpPr/>
            <p:nvPr/>
          </p:nvGrpSpPr>
          <p:grpSpPr>
            <a:xfrm>
              <a:off x="12566647" y="2323390"/>
              <a:ext cx="2800672" cy="2800672"/>
              <a:chOff x="0" y="0"/>
              <a:chExt cx="812800" cy="8128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9944E">
                  <a:alpha val="75686"/>
                </a:srgbClr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7392C077-4827-6A96-E415-1E2371430051}"/>
                </a:ext>
              </a:extLst>
            </p:cNvPr>
            <p:cNvGrpSpPr/>
            <p:nvPr/>
          </p:nvGrpSpPr>
          <p:grpSpPr>
            <a:xfrm>
              <a:off x="11800450" y="2519620"/>
              <a:ext cx="3505193" cy="2741403"/>
              <a:chOff x="11800450" y="2519620"/>
              <a:chExt cx="3505193" cy="2741403"/>
            </a:xfrm>
          </p:grpSpPr>
          <p:grpSp>
            <p:nvGrpSpPr>
              <p:cNvPr id="65" name="Gruppo 64">
                <a:extLst>
                  <a:ext uri="{FF2B5EF4-FFF2-40B4-BE49-F238E27FC236}">
                    <a16:creationId xmlns:a16="http://schemas.microsoft.com/office/drawing/2014/main" id="{5ECEA1E9-DDBD-6A4D-43FD-F80C22305493}"/>
                  </a:ext>
                </a:extLst>
              </p:cNvPr>
              <p:cNvGrpSpPr/>
              <p:nvPr/>
            </p:nvGrpSpPr>
            <p:grpSpPr>
              <a:xfrm>
                <a:off x="11800450" y="2519620"/>
                <a:ext cx="3411665" cy="2741403"/>
                <a:chOff x="11800450" y="2519620"/>
                <a:chExt cx="3411665" cy="2741403"/>
              </a:xfrm>
            </p:grpSpPr>
            <p:grpSp>
              <p:nvGrpSpPr>
                <p:cNvPr id="52" name="Group 52"/>
                <p:cNvGrpSpPr/>
                <p:nvPr/>
              </p:nvGrpSpPr>
              <p:grpSpPr>
                <a:xfrm>
                  <a:off x="12788301" y="2519620"/>
                  <a:ext cx="2423814" cy="2423814"/>
                  <a:chOff x="0" y="0"/>
                  <a:chExt cx="812800" cy="812800"/>
                </a:xfrm>
              </p:grpSpPr>
              <p:sp>
                <p:nvSpPr>
                  <p:cNvPr id="53" name="Freeform 53"/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C8B18C">
                      <a:alpha val="75686"/>
                    </a:srgbClr>
                  </a:solidFill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sp>
                <p:nvSpPr>
                  <p:cNvPr id="54" name="TextBox 54"/>
                  <p:cNvSpPr txBox="1"/>
                  <p:nvPr/>
                </p:nvSpPr>
                <p:spPr>
                  <a:xfrm>
                    <a:off x="76200" y="66675"/>
                    <a:ext cx="660400" cy="669925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algn="ctr">
                      <a:lnSpc>
                        <a:spcPts val="2879"/>
                      </a:lnSpc>
                    </a:pPr>
                    <a:endParaRPr/>
                  </a:p>
                </p:txBody>
              </p:sp>
            </p:grpSp>
            <p:sp>
              <p:nvSpPr>
                <p:cNvPr id="55" name="Freeform 55"/>
                <p:cNvSpPr/>
                <p:nvPr/>
              </p:nvSpPr>
              <p:spPr>
                <a:xfrm rot="2484895" flipH="1">
                  <a:off x="11800450" y="3811005"/>
                  <a:ext cx="812010" cy="1450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010" h="1450018">
                      <a:moveTo>
                        <a:pt x="812010" y="0"/>
                      </a:moveTo>
                      <a:lnTo>
                        <a:pt x="0" y="0"/>
                      </a:lnTo>
                      <a:lnTo>
                        <a:pt x="0" y="1450018"/>
                      </a:lnTo>
                      <a:lnTo>
                        <a:pt x="812010" y="1450018"/>
                      </a:lnTo>
                      <a:lnTo>
                        <a:pt x="812010" y="0"/>
                      </a:lnTo>
                      <a:close/>
                    </a:path>
                  </a:pathLst>
                </a:custGeom>
                <a:blipFill>
                  <a:blip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61" name="TextBox 61"/>
              <p:cNvSpPr txBox="1"/>
              <p:nvPr/>
            </p:nvSpPr>
            <p:spPr>
              <a:xfrm>
                <a:off x="12641612" y="3411919"/>
                <a:ext cx="2664031" cy="6140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432742" lvl="1" indent="-216371" algn="l">
                  <a:lnSpc>
                    <a:spcPts val="2405"/>
                  </a:lnSpc>
                  <a:buFont typeface="Arial"/>
                  <a:buChar char="•"/>
                </a:pPr>
                <a:r>
                  <a:rPr lang="en-US" sz="2004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source geometry</a:t>
                </a:r>
              </a:p>
              <a:p>
                <a:pPr marL="432742" lvl="1" indent="-216371" algn="l">
                  <a:lnSpc>
                    <a:spcPts val="2405"/>
                  </a:lnSpc>
                  <a:buFont typeface="Arial"/>
                  <a:buChar char="•"/>
                </a:pPr>
                <a:r>
                  <a:rPr lang="en-US" sz="2004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angular distribution</a:t>
                </a:r>
              </a:p>
            </p:txBody>
          </p:sp>
        </p:grpSp>
      </p:grpSp>
      <p:sp>
        <p:nvSpPr>
          <p:cNvPr id="62" name="TextBox 6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-381000" y="-724638"/>
            <a:ext cx="18957218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653814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139299" y="2642883"/>
            <a:ext cx="10204382" cy="6471303"/>
          </a:xfrm>
          <a:custGeom>
            <a:avLst/>
            <a:gdLst/>
            <a:ahLst/>
            <a:cxnLst/>
            <a:rect l="l" t="t" r="r" b="b"/>
            <a:pathLst>
              <a:path w="10204382" h="6471303">
                <a:moveTo>
                  <a:pt x="0" y="0"/>
                </a:moveTo>
                <a:lnTo>
                  <a:pt x="10204382" y="0"/>
                </a:lnTo>
                <a:lnTo>
                  <a:pt x="10204382" y="6471303"/>
                </a:lnTo>
                <a:lnTo>
                  <a:pt x="0" y="647130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-1347101" y="3299857"/>
            <a:ext cx="5486400" cy="4114800"/>
          </a:xfrm>
          <a:custGeom>
            <a:avLst/>
            <a:gdLst/>
            <a:ahLst/>
            <a:cxnLst/>
            <a:rect l="l" t="t" r="r" b="b"/>
            <a:pathLst>
              <a:path w="5486400" h="4114800">
                <a:moveTo>
                  <a:pt x="0" y="0"/>
                </a:moveTo>
                <a:lnTo>
                  <a:pt x="5486400" y="0"/>
                </a:lnTo>
                <a:lnTo>
                  <a:pt x="54864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14343681" y="7204170"/>
            <a:ext cx="1831348" cy="2204943"/>
          </a:xfrm>
          <a:custGeom>
            <a:avLst/>
            <a:gdLst/>
            <a:ahLst/>
            <a:cxnLst/>
            <a:rect l="l" t="t" r="r" b="b"/>
            <a:pathLst>
              <a:path w="1831348" h="2204943">
                <a:moveTo>
                  <a:pt x="0" y="0"/>
                </a:moveTo>
                <a:lnTo>
                  <a:pt x="1831348" y="0"/>
                </a:lnTo>
                <a:lnTo>
                  <a:pt x="1831348" y="2204942"/>
                </a:lnTo>
                <a:lnTo>
                  <a:pt x="0" y="22049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TextBox 17"/>
          <p:cNvSpPr txBox="1"/>
          <p:nvPr/>
        </p:nvSpPr>
        <p:spPr>
          <a:xfrm>
            <a:off x="1028700" y="1667950"/>
            <a:ext cx="7284765" cy="860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8"/>
              </a:lnSpc>
              <a:spcBef>
                <a:spcPct val="0"/>
              </a:spcBef>
            </a:pPr>
            <a:r>
              <a:rPr lang="en-US" sz="4463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Comparison of Energy Spectra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52689"/>
            <a:ext cx="2476500" cy="1025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Results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6102" y="4048125"/>
            <a:ext cx="2939222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Both distributions were normalized to their respective integrals, allowing their spectral shapes to be compared.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-724638"/>
            <a:ext cx="18288000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8711" y="3905180"/>
            <a:ext cx="18209289" cy="3368719"/>
          </a:xfrm>
          <a:custGeom>
            <a:avLst/>
            <a:gdLst/>
            <a:ahLst/>
            <a:cxnLst/>
            <a:rect l="l" t="t" r="r" b="b"/>
            <a:pathLst>
              <a:path w="18209289" h="3368719">
                <a:moveTo>
                  <a:pt x="0" y="0"/>
                </a:moveTo>
                <a:lnTo>
                  <a:pt x="18209289" y="0"/>
                </a:lnTo>
                <a:lnTo>
                  <a:pt x="18209289" y="3368718"/>
                </a:lnTo>
                <a:lnTo>
                  <a:pt x="0" y="33687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5" name="Group 15"/>
          <p:cNvGrpSpPr/>
          <p:nvPr/>
        </p:nvGrpSpPr>
        <p:grpSpPr>
          <a:xfrm>
            <a:off x="5582661" y="3708013"/>
            <a:ext cx="8502168" cy="3763052"/>
            <a:chOff x="0" y="0"/>
            <a:chExt cx="11336223" cy="501740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66675"/>
              <a:ext cx="11328118" cy="544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106" y="799968"/>
              <a:ext cx="11328118" cy="37326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28"/>
                </a:lnSpc>
              </a:pPr>
              <a:r>
                <a:rPr lang="en-US" sz="7200" b="1">
                  <a:solidFill>
                    <a:srgbClr val="000000"/>
                  </a:solidFill>
                  <a:latin typeface="Josefin Slab Bold"/>
                  <a:ea typeface="Josefin Slab Bold"/>
                  <a:cs typeface="Josefin Slab Bold"/>
                  <a:sym typeface="Josefin Slab Bold"/>
                </a:rPr>
                <a:t>Geant4 Simulations with the Diamond Detector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06" y="4696516"/>
              <a:ext cx="11328118" cy="320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885" y="2128021"/>
            <a:ext cx="7570767" cy="7130279"/>
            <a:chOff x="0" y="0"/>
            <a:chExt cx="1993947" cy="1877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93947" cy="1877933"/>
            </a:xfrm>
            <a:custGeom>
              <a:avLst/>
              <a:gdLst/>
              <a:ahLst/>
              <a:cxnLst/>
              <a:rect l="l" t="t" r="r" b="b"/>
              <a:pathLst>
                <a:path w="1993947" h="1877933">
                  <a:moveTo>
                    <a:pt x="0" y="0"/>
                  </a:moveTo>
                  <a:lnTo>
                    <a:pt x="1993947" y="0"/>
                  </a:lnTo>
                  <a:lnTo>
                    <a:pt x="1993947" y="1877933"/>
                  </a:lnTo>
                  <a:lnTo>
                    <a:pt x="0" y="1877933"/>
                  </a:lnTo>
                  <a:close/>
                </a:path>
              </a:pathLst>
            </a:custGeom>
            <a:solidFill>
              <a:srgbClr val="A35446">
                <a:alpha val="67059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993947" cy="1887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516820" y="-724638"/>
            <a:ext cx="18804820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2" name="Freeform 12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990814"/>
            <a:ext cx="4686300" cy="657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41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Detectors Simulated</a:t>
            </a:r>
          </a:p>
        </p:txBody>
      </p:sp>
      <p:sp>
        <p:nvSpPr>
          <p:cNvPr id="17" name="AutoShape 17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8" name="Group 18"/>
          <p:cNvGrpSpPr/>
          <p:nvPr/>
        </p:nvGrpSpPr>
        <p:grpSpPr>
          <a:xfrm>
            <a:off x="1767248" y="3938753"/>
            <a:ext cx="6864311" cy="1380658"/>
            <a:chOff x="0" y="0"/>
            <a:chExt cx="1807884" cy="3636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07884" cy="363630"/>
            </a:xfrm>
            <a:custGeom>
              <a:avLst/>
              <a:gdLst/>
              <a:ahLst/>
              <a:cxnLst/>
              <a:rect l="l" t="t" r="r" b="b"/>
              <a:pathLst>
                <a:path w="1807884" h="363630">
                  <a:moveTo>
                    <a:pt x="0" y="0"/>
                  </a:moveTo>
                  <a:lnTo>
                    <a:pt x="1807884" y="0"/>
                  </a:lnTo>
                  <a:lnTo>
                    <a:pt x="1807884" y="363630"/>
                  </a:lnTo>
                  <a:lnTo>
                    <a:pt x="0" y="363630"/>
                  </a:lnTo>
                  <a:close/>
                </a:path>
              </a:pathLst>
            </a:custGeom>
            <a:solidFill>
              <a:srgbClr val="F7BD72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807884" cy="373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98972" y="2128021"/>
            <a:ext cx="8228665" cy="7130279"/>
            <a:chOff x="0" y="0"/>
            <a:chExt cx="2167220" cy="18779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67220" cy="1877933"/>
            </a:xfrm>
            <a:custGeom>
              <a:avLst/>
              <a:gdLst/>
              <a:ahLst/>
              <a:cxnLst/>
              <a:rect l="l" t="t" r="r" b="b"/>
              <a:pathLst>
                <a:path w="2167220" h="1877933">
                  <a:moveTo>
                    <a:pt x="0" y="0"/>
                  </a:moveTo>
                  <a:lnTo>
                    <a:pt x="2167220" y="0"/>
                  </a:lnTo>
                  <a:lnTo>
                    <a:pt x="2167220" y="1877933"/>
                  </a:lnTo>
                  <a:lnTo>
                    <a:pt x="0" y="1877933"/>
                  </a:lnTo>
                  <a:close/>
                </a:path>
              </a:pathLst>
            </a:custGeom>
            <a:solidFill>
              <a:srgbClr val="C9907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167220" cy="1887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98972" y="4102529"/>
            <a:ext cx="8228665" cy="865570"/>
            <a:chOff x="0" y="0"/>
            <a:chExt cx="2167220" cy="2279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67220" cy="227969"/>
            </a:xfrm>
            <a:custGeom>
              <a:avLst/>
              <a:gdLst/>
              <a:ahLst/>
              <a:cxnLst/>
              <a:rect l="l" t="t" r="r" b="b"/>
              <a:pathLst>
                <a:path w="2167220" h="227969">
                  <a:moveTo>
                    <a:pt x="0" y="0"/>
                  </a:moveTo>
                  <a:lnTo>
                    <a:pt x="2167220" y="0"/>
                  </a:lnTo>
                  <a:lnTo>
                    <a:pt x="2167220" y="227969"/>
                  </a:lnTo>
                  <a:lnTo>
                    <a:pt x="0" y="227969"/>
                  </a:lnTo>
                  <a:close/>
                </a:path>
              </a:pathLst>
            </a:custGeom>
            <a:solidFill>
              <a:srgbClr val="FBBC68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2167220" cy="2374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1381077" y="3194557"/>
            <a:ext cx="4664454" cy="209900"/>
          </a:xfrm>
          <a:custGeom>
            <a:avLst/>
            <a:gdLst/>
            <a:ahLst/>
            <a:cxnLst/>
            <a:rect l="l" t="t" r="r" b="b"/>
            <a:pathLst>
              <a:path w="4664454" h="209900">
                <a:moveTo>
                  <a:pt x="0" y="0"/>
                </a:moveTo>
                <a:lnTo>
                  <a:pt x="4664455" y="0"/>
                </a:lnTo>
                <a:lnTo>
                  <a:pt x="4664455" y="209900"/>
                </a:lnTo>
                <a:lnTo>
                  <a:pt x="0" y="20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Freeform 28"/>
          <p:cNvSpPr/>
          <p:nvPr/>
        </p:nvSpPr>
        <p:spPr>
          <a:xfrm>
            <a:off x="3538937" y="3243910"/>
            <a:ext cx="3058032" cy="321093"/>
          </a:xfrm>
          <a:custGeom>
            <a:avLst/>
            <a:gdLst/>
            <a:ahLst/>
            <a:cxnLst/>
            <a:rect l="l" t="t" r="r" b="b"/>
            <a:pathLst>
              <a:path w="3058032" h="321093">
                <a:moveTo>
                  <a:pt x="0" y="0"/>
                </a:moveTo>
                <a:lnTo>
                  <a:pt x="3058032" y="0"/>
                </a:lnTo>
                <a:lnTo>
                  <a:pt x="3058032" y="321094"/>
                </a:lnTo>
                <a:lnTo>
                  <a:pt x="0" y="321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9" name="Freeform 29"/>
          <p:cNvSpPr/>
          <p:nvPr/>
        </p:nvSpPr>
        <p:spPr>
          <a:xfrm>
            <a:off x="16259436" y="7724250"/>
            <a:ext cx="1320473" cy="1200430"/>
          </a:xfrm>
          <a:custGeom>
            <a:avLst/>
            <a:gdLst/>
            <a:ahLst/>
            <a:cxnLst/>
            <a:rect l="l" t="t" r="r" b="b"/>
            <a:pathLst>
              <a:path w="1320473" h="1200430">
                <a:moveTo>
                  <a:pt x="0" y="0"/>
                </a:moveTo>
                <a:lnTo>
                  <a:pt x="1320473" y="0"/>
                </a:lnTo>
                <a:lnTo>
                  <a:pt x="1320473" y="1200430"/>
                </a:lnTo>
                <a:lnTo>
                  <a:pt x="0" y="1200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TextBox 3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14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398782" y="5531236"/>
            <a:ext cx="5338343" cy="277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464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gas-filled detector </a:t>
            </a:r>
          </a:p>
          <a:p>
            <a:pPr marL="518160" lvl="1" indent="-259080" algn="l">
              <a:lnSpc>
                <a:spcPts val="4464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simulates microscopic volumes of biological tissue </a:t>
            </a:r>
          </a:p>
          <a:p>
            <a:pPr marL="518160" lvl="1" indent="-259080" algn="l">
              <a:lnSpc>
                <a:spcPts val="4464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measures the energy deposited by radiation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206926" y="2588180"/>
            <a:ext cx="3414074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Diamond Detector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67248" y="2299382"/>
            <a:ext cx="660141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Tissue-Equivalent Proportional Counter (TEPC)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862836" y="5367457"/>
            <a:ext cx="6443984" cy="332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488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solid-state detector</a:t>
            </a:r>
          </a:p>
          <a:p>
            <a:pPr marL="518160" lvl="1" indent="-259080" algn="l">
              <a:lnSpc>
                <a:spcPts val="4488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diamond as a tissue-equivalent sensitive material</a:t>
            </a:r>
          </a:p>
          <a:p>
            <a:pPr marL="518160" lvl="1" indent="-259080" algn="l">
              <a:lnSpc>
                <a:spcPts val="4488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measures the energy deposited by radiation at microscopic scales</a:t>
            </a:r>
          </a:p>
          <a:p>
            <a:pPr algn="l">
              <a:lnSpc>
                <a:spcPts val="4488"/>
              </a:lnSpc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0011370" y="4318983"/>
            <a:ext cx="7743230" cy="348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 physical volume → microscopic energy deposition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10144" y="4230743"/>
            <a:ext cx="6019456" cy="800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  <a:spcBef>
                <a:spcPct val="0"/>
              </a:spcBef>
            </a:pPr>
            <a:r>
              <a:rPr lang="en-US" sz="25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large gas cavity + low density</a:t>
            </a:r>
          </a:p>
          <a:p>
            <a:pPr algn="ctr">
              <a:lnSpc>
                <a:spcPts val="3119"/>
              </a:lnSpc>
              <a:spcBef>
                <a:spcPct val="0"/>
              </a:spcBef>
            </a:pPr>
            <a:r>
              <a:rPr lang="en-US" sz="25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microscopic tissue-equivalent volume</a:t>
            </a:r>
          </a:p>
        </p:txBody>
      </p: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E191C9D9-5471-EC50-5E8A-7DA548D16504}"/>
              </a:ext>
            </a:extLst>
          </p:cNvPr>
          <p:cNvGrpSpPr/>
          <p:nvPr/>
        </p:nvGrpSpPr>
        <p:grpSpPr>
          <a:xfrm>
            <a:off x="6108093" y="6732543"/>
            <a:ext cx="3232208" cy="2525757"/>
            <a:chOff x="6108093" y="6732543"/>
            <a:chExt cx="3232208" cy="2525757"/>
          </a:xfrm>
        </p:grpSpPr>
        <p:grpSp>
          <p:nvGrpSpPr>
            <p:cNvPr id="30" name="Group 30"/>
            <p:cNvGrpSpPr/>
            <p:nvPr/>
          </p:nvGrpSpPr>
          <p:grpSpPr>
            <a:xfrm rot="-5400000">
              <a:off x="6277767" y="6676415"/>
              <a:ext cx="2525757" cy="2638013"/>
              <a:chOff x="0" y="0"/>
              <a:chExt cx="571500" cy="5969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7BD72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288925"/>
                <a:ext cx="285750" cy="3067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 rot="-2626676">
              <a:off x="6108093" y="7857817"/>
              <a:ext cx="3232208" cy="731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99"/>
                </a:lnSpc>
              </a:pPr>
              <a:r>
                <a:rPr lang="en-US" sz="4214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Reference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517061"/>
            <a:ext cx="18288000" cy="6769939"/>
            <a:chOff x="0" y="0"/>
            <a:chExt cx="4816593" cy="17830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783029"/>
            </a:xfrm>
            <a:custGeom>
              <a:avLst/>
              <a:gdLst/>
              <a:ahLst/>
              <a:cxnLst/>
              <a:rect l="l" t="t" r="r" b="b"/>
              <a:pathLst>
                <a:path w="4816592" h="1783029">
                  <a:moveTo>
                    <a:pt x="0" y="0"/>
                  </a:moveTo>
                  <a:lnTo>
                    <a:pt x="4816592" y="0"/>
                  </a:lnTo>
                  <a:lnTo>
                    <a:pt x="4816592" y="1783029"/>
                  </a:lnTo>
                  <a:lnTo>
                    <a:pt x="0" y="17830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7925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88219" y="-724638"/>
            <a:ext cx="18957219" cy="2380383"/>
            <a:chOff x="0" y="0"/>
            <a:chExt cx="4816593" cy="626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9" name="Freeform 9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-806215" y="1655745"/>
            <a:ext cx="19123401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2" name="Freeform 12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0" y="4380134"/>
            <a:ext cx="6885634" cy="4322886"/>
          </a:xfrm>
          <a:custGeom>
            <a:avLst/>
            <a:gdLst/>
            <a:ahLst/>
            <a:cxnLst/>
            <a:rect l="l" t="t" r="r" b="b"/>
            <a:pathLst>
              <a:path w="6885634" h="4322886">
                <a:moveTo>
                  <a:pt x="0" y="0"/>
                </a:moveTo>
                <a:lnTo>
                  <a:pt x="6885634" y="0"/>
                </a:lnTo>
                <a:lnTo>
                  <a:pt x="6885634" y="4322886"/>
                </a:lnTo>
                <a:lnTo>
                  <a:pt x="0" y="4322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133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13419517" y="3745698"/>
            <a:ext cx="3840569" cy="3501537"/>
          </a:xfrm>
          <a:custGeom>
            <a:avLst/>
            <a:gdLst/>
            <a:ahLst/>
            <a:cxnLst/>
            <a:rect l="l" t="t" r="r" b="b"/>
            <a:pathLst>
              <a:path w="3840569" h="3501537">
                <a:moveTo>
                  <a:pt x="0" y="0"/>
                </a:moveTo>
                <a:lnTo>
                  <a:pt x="3840569" y="0"/>
                </a:lnTo>
                <a:lnTo>
                  <a:pt x="3840569" y="3501537"/>
                </a:lnTo>
                <a:lnTo>
                  <a:pt x="0" y="35015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857" t="-173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13207066" y="7166916"/>
            <a:ext cx="3840232" cy="2569947"/>
          </a:xfrm>
          <a:custGeom>
            <a:avLst/>
            <a:gdLst/>
            <a:ahLst/>
            <a:cxnLst/>
            <a:rect l="l" t="t" r="r" b="b"/>
            <a:pathLst>
              <a:path w="3840232" h="2569947">
                <a:moveTo>
                  <a:pt x="0" y="0"/>
                </a:moveTo>
                <a:lnTo>
                  <a:pt x="3840232" y="0"/>
                </a:lnTo>
                <a:lnTo>
                  <a:pt x="3840232" y="2569947"/>
                </a:lnTo>
                <a:lnTo>
                  <a:pt x="0" y="2569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3713" b="-671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AutoShape 19"/>
          <p:cNvSpPr/>
          <p:nvPr/>
        </p:nvSpPr>
        <p:spPr>
          <a:xfrm flipV="1">
            <a:off x="16379490" y="5209288"/>
            <a:ext cx="667808" cy="66780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it-IT"/>
          </a:p>
        </p:txBody>
      </p:sp>
      <p:sp>
        <p:nvSpPr>
          <p:cNvPr id="20" name="AutoShape 20"/>
          <p:cNvSpPr/>
          <p:nvPr/>
        </p:nvSpPr>
        <p:spPr>
          <a:xfrm>
            <a:off x="16488452" y="4355427"/>
            <a:ext cx="354217" cy="15017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arrow" w="med" len="med"/>
            <a:tailEnd type="arrow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" name="AutoShape 21"/>
          <p:cNvSpPr/>
          <p:nvPr/>
        </p:nvSpPr>
        <p:spPr>
          <a:xfrm>
            <a:off x="5808050" y="5139851"/>
            <a:ext cx="384602" cy="1022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diamond" w="med" len="med"/>
            <a:tailEnd type="diamond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2" name="Freeform 22"/>
          <p:cNvSpPr/>
          <p:nvPr/>
        </p:nvSpPr>
        <p:spPr>
          <a:xfrm>
            <a:off x="7156455" y="3517061"/>
            <a:ext cx="5379740" cy="6407056"/>
          </a:xfrm>
          <a:custGeom>
            <a:avLst/>
            <a:gdLst/>
            <a:ahLst/>
            <a:cxnLst/>
            <a:rect l="l" t="t" r="r" b="b"/>
            <a:pathLst>
              <a:path w="5379740" h="6407056">
                <a:moveTo>
                  <a:pt x="0" y="0"/>
                </a:moveTo>
                <a:lnTo>
                  <a:pt x="5379740" y="0"/>
                </a:lnTo>
                <a:lnTo>
                  <a:pt x="5379740" y="6407056"/>
                </a:lnTo>
                <a:lnTo>
                  <a:pt x="0" y="64070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773" r="-1177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3" name="AutoShape 23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24" name="Freeform 24"/>
          <p:cNvSpPr/>
          <p:nvPr/>
        </p:nvSpPr>
        <p:spPr>
          <a:xfrm>
            <a:off x="8839798" y="6439663"/>
            <a:ext cx="1639739" cy="1615143"/>
          </a:xfrm>
          <a:custGeom>
            <a:avLst/>
            <a:gdLst/>
            <a:ahLst/>
            <a:cxnLst/>
            <a:rect l="l" t="t" r="r" b="b"/>
            <a:pathLst>
              <a:path w="1639739" h="1615143">
                <a:moveTo>
                  <a:pt x="0" y="0"/>
                </a:moveTo>
                <a:lnTo>
                  <a:pt x="1639739" y="0"/>
                </a:lnTo>
                <a:lnTo>
                  <a:pt x="1639739" y="1615143"/>
                </a:lnTo>
                <a:lnTo>
                  <a:pt x="0" y="1615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 rot="-1963511" flipH="1">
            <a:off x="6563237" y="6506761"/>
            <a:ext cx="2154311" cy="2003509"/>
          </a:xfrm>
          <a:custGeom>
            <a:avLst/>
            <a:gdLst/>
            <a:ahLst/>
            <a:cxnLst/>
            <a:rect l="l" t="t" r="r" b="b"/>
            <a:pathLst>
              <a:path w="2154311" h="2003509">
                <a:moveTo>
                  <a:pt x="2154311" y="0"/>
                </a:moveTo>
                <a:lnTo>
                  <a:pt x="0" y="0"/>
                </a:lnTo>
                <a:lnTo>
                  <a:pt x="0" y="2003509"/>
                </a:lnTo>
                <a:lnTo>
                  <a:pt x="2154311" y="2003509"/>
                </a:lnTo>
                <a:lnTo>
                  <a:pt x="215431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6" name="Freeform 26"/>
          <p:cNvSpPr/>
          <p:nvPr/>
        </p:nvSpPr>
        <p:spPr>
          <a:xfrm rot="-4818410" flipV="1">
            <a:off x="10316530" y="4141222"/>
            <a:ext cx="2772571" cy="2578491"/>
          </a:xfrm>
          <a:custGeom>
            <a:avLst/>
            <a:gdLst/>
            <a:ahLst/>
            <a:cxnLst/>
            <a:rect l="l" t="t" r="r" b="b"/>
            <a:pathLst>
              <a:path w="2772571" h="2578491">
                <a:moveTo>
                  <a:pt x="0" y="2578491"/>
                </a:moveTo>
                <a:lnTo>
                  <a:pt x="2772571" y="2578491"/>
                </a:lnTo>
                <a:lnTo>
                  <a:pt x="2772571" y="0"/>
                </a:lnTo>
                <a:lnTo>
                  <a:pt x="0" y="0"/>
                </a:lnTo>
                <a:lnTo>
                  <a:pt x="0" y="257849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7" name="Group 27"/>
          <p:cNvGrpSpPr/>
          <p:nvPr/>
        </p:nvGrpSpPr>
        <p:grpSpPr>
          <a:xfrm>
            <a:off x="9503729" y="6730114"/>
            <a:ext cx="494320" cy="787927"/>
            <a:chOff x="0" y="0"/>
            <a:chExt cx="509925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09924" cy="812800"/>
            </a:xfrm>
            <a:custGeom>
              <a:avLst/>
              <a:gdLst/>
              <a:ahLst/>
              <a:cxnLst/>
              <a:rect l="l" t="t" r="r" b="b"/>
              <a:pathLst>
                <a:path w="509924" h="812800">
                  <a:moveTo>
                    <a:pt x="254962" y="0"/>
                  </a:moveTo>
                  <a:cubicBezTo>
                    <a:pt x="114150" y="0"/>
                    <a:pt x="0" y="181951"/>
                    <a:pt x="0" y="406400"/>
                  </a:cubicBezTo>
                  <a:cubicBezTo>
                    <a:pt x="0" y="630849"/>
                    <a:pt x="114150" y="812800"/>
                    <a:pt x="254962" y="812800"/>
                  </a:cubicBezTo>
                  <a:cubicBezTo>
                    <a:pt x="395774" y="812800"/>
                    <a:pt x="509924" y="630849"/>
                    <a:pt x="509924" y="406400"/>
                  </a:cubicBezTo>
                  <a:cubicBezTo>
                    <a:pt x="509924" y="181951"/>
                    <a:pt x="395774" y="0"/>
                    <a:pt x="254962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805" y="66675"/>
              <a:ext cx="414314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28700" y="804210"/>
            <a:ext cx="15056563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Geant4 Simulations with the Diamond Detector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1856644"/>
            <a:ext cx="5734050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Diamond detector geometry</a:t>
            </a:r>
          </a:p>
          <a:p>
            <a:pPr algn="ctr">
              <a:lnSpc>
                <a:spcPts val="4759"/>
              </a:lnSpc>
            </a:pPr>
            <a:endParaRPr lang="en-US" sz="33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28700" y="2684684"/>
            <a:ext cx="14190983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consists of a 100 × 100 array of diamond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microdosimeters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arranged on a rectangular carbon substrate.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93649" y="4463005"/>
            <a:ext cx="891933" cy="432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mu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290920" y="4809688"/>
            <a:ext cx="832990" cy="432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 mu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639546" y="3789751"/>
            <a:ext cx="832990" cy="432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mu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381000" y="-724638"/>
            <a:ext cx="18669000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 lang="en-US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sp>
        <p:nvSpPr>
          <p:cNvPr id="8" name="AutoShape 8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noProof="0" dirty="0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1" r="-72" b="1"/>
              </a:stretch>
            </a:blipFill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 lang="en-US" noProof="0" dirty="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885632" y="2776479"/>
            <a:ext cx="3747352" cy="3747352"/>
          </a:xfrm>
          <a:custGeom>
            <a:avLst/>
            <a:gdLst/>
            <a:ahLst/>
            <a:cxnLst/>
            <a:rect l="l" t="t" r="r" b="b"/>
            <a:pathLst>
              <a:path w="3747352" h="3747352">
                <a:moveTo>
                  <a:pt x="0" y="0"/>
                </a:moveTo>
                <a:lnTo>
                  <a:pt x="3747352" y="0"/>
                </a:lnTo>
                <a:lnTo>
                  <a:pt x="3747352" y="3747351"/>
                </a:lnTo>
                <a:lnTo>
                  <a:pt x="0" y="3747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15" name="Freeform 15"/>
          <p:cNvSpPr/>
          <p:nvPr/>
        </p:nvSpPr>
        <p:spPr>
          <a:xfrm>
            <a:off x="12508227" y="4069784"/>
            <a:ext cx="1720104" cy="1764209"/>
          </a:xfrm>
          <a:custGeom>
            <a:avLst/>
            <a:gdLst/>
            <a:ahLst/>
            <a:cxnLst/>
            <a:rect l="l" t="t" r="r" b="b"/>
            <a:pathLst>
              <a:path w="1720104" h="1764209">
                <a:moveTo>
                  <a:pt x="0" y="0"/>
                </a:moveTo>
                <a:lnTo>
                  <a:pt x="1720104" y="0"/>
                </a:lnTo>
                <a:lnTo>
                  <a:pt x="1720104" y="1764210"/>
                </a:lnTo>
                <a:lnTo>
                  <a:pt x="0" y="17642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16" name="Freeform 16"/>
          <p:cNvSpPr/>
          <p:nvPr/>
        </p:nvSpPr>
        <p:spPr>
          <a:xfrm>
            <a:off x="6788157" y="3347433"/>
            <a:ext cx="2785092" cy="2785092"/>
          </a:xfrm>
          <a:custGeom>
            <a:avLst/>
            <a:gdLst/>
            <a:ahLst/>
            <a:cxnLst/>
            <a:rect l="l" t="t" r="r" b="b"/>
            <a:pathLst>
              <a:path w="2785092" h="2785092">
                <a:moveTo>
                  <a:pt x="0" y="0"/>
                </a:moveTo>
                <a:lnTo>
                  <a:pt x="2785092" y="0"/>
                </a:lnTo>
                <a:lnTo>
                  <a:pt x="2785092" y="2785092"/>
                </a:lnTo>
                <a:lnTo>
                  <a:pt x="0" y="2785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17" name="Freeform 17"/>
          <p:cNvSpPr/>
          <p:nvPr/>
        </p:nvSpPr>
        <p:spPr>
          <a:xfrm>
            <a:off x="9728088" y="3645964"/>
            <a:ext cx="2210131" cy="2188029"/>
          </a:xfrm>
          <a:custGeom>
            <a:avLst/>
            <a:gdLst/>
            <a:ahLst/>
            <a:cxnLst/>
            <a:rect l="l" t="t" r="r" b="b"/>
            <a:pathLst>
              <a:path w="2210131" h="2188029">
                <a:moveTo>
                  <a:pt x="0" y="0"/>
                </a:moveTo>
                <a:lnTo>
                  <a:pt x="2210131" y="0"/>
                </a:lnTo>
                <a:lnTo>
                  <a:pt x="2210131" y="2188030"/>
                </a:lnTo>
                <a:lnTo>
                  <a:pt x="0" y="21880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18" name="TextBox 18"/>
          <p:cNvSpPr txBox="1"/>
          <p:nvPr/>
        </p:nvSpPr>
        <p:spPr>
          <a:xfrm>
            <a:off x="1028700" y="804210"/>
            <a:ext cx="15056563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 noProof="0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Geant4 Simulations with the Diamond Detector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158" y="1817670"/>
            <a:ext cx="16449142" cy="34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diamond </a:t>
            </a:r>
            <a:r>
              <a:rPr lang="en-US" sz="2400" noProof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microdosimeter</a:t>
            </a:r>
            <a:r>
              <a:rPr lang="en-US" sz="24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was placed inside a spherical aluminum shielding with an areal density of 10 g cm−2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75029" y="4616789"/>
            <a:ext cx="1168559" cy="64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noProof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31324" y="4536440"/>
            <a:ext cx="1498759" cy="676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Source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09930" y="4423093"/>
            <a:ext cx="2046446" cy="724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shielding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31770" y="3322432"/>
            <a:ext cx="1946230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detector</a:t>
            </a:r>
          </a:p>
        </p:txBody>
      </p:sp>
      <p:pic>
        <p:nvPicPr>
          <p:cNvPr id="25" name="Picture 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0"/>
                  </p14:bmkLst>
                </p14:media>
              </p:ext>
            </p:extLst>
          </p:nvPr>
        </p:nvPicPr>
        <p:blipFill>
          <a:blip r:embed="rId10"/>
          <a:srcRect l="355" t="9090" r="355" b="6655"/>
          <a:stretch>
            <a:fillRect/>
          </a:stretch>
        </p:blipFill>
        <p:spPr>
          <a:xfrm>
            <a:off x="1553274" y="2530908"/>
            <a:ext cx="14962909" cy="69337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4D6C52-4375-4226-AE95-42A2BFCEE18C}"/>
              </a:ext>
            </a:extLst>
          </p:cNvPr>
          <p:cNvSpPr txBox="1"/>
          <p:nvPr/>
        </p:nvSpPr>
        <p:spPr>
          <a:xfrm>
            <a:off x="15697200" y="2612489"/>
            <a:ext cx="2332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noProof="0" dirty="0"/>
              <a:t>light shielding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4878D08-DC23-490C-95A6-F0B3210A7337}"/>
              </a:ext>
            </a:extLst>
          </p:cNvPr>
          <p:cNvCxnSpPr/>
          <p:nvPr/>
        </p:nvCxnSpPr>
        <p:spPr>
          <a:xfrm>
            <a:off x="15087600" y="2247900"/>
            <a:ext cx="1849117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76E6CDD-113F-4E85-BA4A-ACAF81529420}"/>
              </a:ext>
            </a:extLst>
          </p:cNvPr>
          <p:cNvCxnSpPr/>
          <p:nvPr/>
        </p:nvCxnSpPr>
        <p:spPr>
          <a:xfrm>
            <a:off x="16012158" y="2247900"/>
            <a:ext cx="336618" cy="2830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-516821" y="-724638"/>
            <a:ext cx="18957219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516820" y="2780664"/>
            <a:ext cx="19210861" cy="5888115"/>
            <a:chOff x="0" y="0"/>
            <a:chExt cx="5059651" cy="155077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59650" cy="1550779"/>
            </a:xfrm>
            <a:custGeom>
              <a:avLst/>
              <a:gdLst/>
              <a:ahLst/>
              <a:cxnLst/>
              <a:rect l="l" t="t" r="r" b="b"/>
              <a:pathLst>
                <a:path w="5059650" h="1550779">
                  <a:moveTo>
                    <a:pt x="0" y="0"/>
                  </a:moveTo>
                  <a:lnTo>
                    <a:pt x="5059650" y="0"/>
                  </a:lnTo>
                  <a:lnTo>
                    <a:pt x="5059650" y="1550779"/>
                  </a:lnTo>
                  <a:lnTo>
                    <a:pt x="0" y="1550779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5059651" cy="15603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62867" y="2780664"/>
            <a:ext cx="13484430" cy="5888115"/>
          </a:xfrm>
          <a:custGeom>
            <a:avLst/>
            <a:gdLst/>
            <a:ahLst/>
            <a:cxnLst/>
            <a:rect l="l" t="t" r="r" b="b"/>
            <a:pathLst>
              <a:path w="13484430" h="5888115">
                <a:moveTo>
                  <a:pt x="0" y="0"/>
                </a:moveTo>
                <a:lnTo>
                  <a:pt x="13484430" y="0"/>
                </a:lnTo>
                <a:lnTo>
                  <a:pt x="13484430" y="5888115"/>
                </a:lnTo>
                <a:lnTo>
                  <a:pt x="0" y="58881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37" r="-2437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5" name="Group 15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786662" y="3370438"/>
            <a:ext cx="3086100" cy="4686592"/>
            <a:chOff x="0" y="0"/>
            <a:chExt cx="812800" cy="123432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234329"/>
            </a:xfrm>
            <a:custGeom>
              <a:avLst/>
              <a:gdLst/>
              <a:ahLst/>
              <a:cxnLst/>
              <a:rect l="l" t="t" r="r" b="b"/>
              <a:pathLst>
                <a:path w="812800" h="1234329">
                  <a:moveTo>
                    <a:pt x="0" y="0"/>
                  </a:moveTo>
                  <a:lnTo>
                    <a:pt x="812800" y="0"/>
                  </a:lnTo>
                  <a:lnTo>
                    <a:pt x="812800" y="1234329"/>
                  </a:lnTo>
                  <a:lnTo>
                    <a:pt x="0" y="1234329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812800" cy="12438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1733765"/>
            <a:ext cx="15933481" cy="840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Microdosimetric Spectrum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699" y="733639"/>
            <a:ext cx="2399427" cy="1025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3"/>
              <p:cNvSpPr txBox="1"/>
              <p:nvPr/>
            </p:nvSpPr>
            <p:spPr>
              <a:xfrm>
                <a:off x="14838188" y="4071472"/>
                <a:ext cx="2874191" cy="295221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879"/>
                  </a:lnSpc>
                  <a:spcBef>
                    <a:spcPct val="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The obtained value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𝑦</m:t>
                        </m:r>
                      </m:e>
                      <m:sub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is consistent with the enhanced </a:t>
                </a:r>
                <a:r>
                  <a:rPr lang="en-US" sz="2400" dirty="0" err="1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microdosimetric</a:t>
                </a:r>
                <a:endPara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>
                  <a:lnSpc>
                    <a:spcPts val="2879"/>
                  </a:lnSpc>
                  <a:spcBef>
                    <a:spcPct val="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response expected for protons approaching the </a:t>
                </a:r>
                <a:r>
                  <a:rPr lang="en-US" sz="2400" b="1" dirty="0">
                    <a:solidFill>
                      <a:srgbClr val="000000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end of their range</a:t>
                </a:r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</a:p>
            </p:txBody>
          </p:sp>
        </mc:Choice>
        <mc:Fallback xmlns="">
          <p:sp>
            <p:nvSpPr>
              <p:cNvPr id="23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8188" y="4071472"/>
                <a:ext cx="2874191" cy="2952218"/>
              </a:xfrm>
              <a:prstGeom prst="rect">
                <a:avLst/>
              </a:prstGeom>
              <a:blipFill>
                <a:blip r:embed="rId5"/>
                <a:stretch>
                  <a:fillRect l="-5508" t="-3926" r="-8263" b="-53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-304800" y="-724638"/>
            <a:ext cx="18592800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609990" y="3275540"/>
            <a:ext cx="19210861" cy="5272199"/>
            <a:chOff x="0" y="0"/>
            <a:chExt cx="5059651" cy="13885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59650" cy="1388563"/>
            </a:xfrm>
            <a:custGeom>
              <a:avLst/>
              <a:gdLst/>
              <a:ahLst/>
              <a:cxnLst/>
              <a:rect l="l" t="t" r="r" b="b"/>
              <a:pathLst>
                <a:path w="5059650" h="1388563">
                  <a:moveTo>
                    <a:pt x="0" y="0"/>
                  </a:moveTo>
                  <a:lnTo>
                    <a:pt x="5059650" y="0"/>
                  </a:lnTo>
                  <a:lnTo>
                    <a:pt x="5059650" y="1388563"/>
                  </a:lnTo>
                  <a:lnTo>
                    <a:pt x="0" y="1388563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5059651" cy="1398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882531" y="3275540"/>
            <a:ext cx="7042299" cy="5281724"/>
          </a:xfrm>
          <a:custGeom>
            <a:avLst/>
            <a:gdLst/>
            <a:ahLst/>
            <a:cxnLst/>
            <a:rect l="l" t="t" r="r" b="b"/>
            <a:pathLst>
              <a:path w="7042299" h="5281724">
                <a:moveTo>
                  <a:pt x="0" y="0"/>
                </a:moveTo>
                <a:lnTo>
                  <a:pt x="7042299" y="0"/>
                </a:lnTo>
                <a:lnTo>
                  <a:pt x="7042299" y="5281724"/>
                </a:lnTo>
                <a:lnTo>
                  <a:pt x="0" y="5281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1016249" y="3275540"/>
            <a:ext cx="7042299" cy="5281724"/>
          </a:xfrm>
          <a:custGeom>
            <a:avLst/>
            <a:gdLst/>
            <a:ahLst/>
            <a:cxnLst/>
            <a:rect l="l" t="t" r="r" b="b"/>
            <a:pathLst>
              <a:path w="7042299" h="5281724">
                <a:moveTo>
                  <a:pt x="0" y="0"/>
                </a:moveTo>
                <a:lnTo>
                  <a:pt x="7042299" y="0"/>
                </a:lnTo>
                <a:lnTo>
                  <a:pt x="7042299" y="5281724"/>
                </a:lnTo>
                <a:lnTo>
                  <a:pt x="0" y="5281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1028700" y="2016760"/>
            <a:ext cx="15933481" cy="755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dirty="0" err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Microdosimetric</a:t>
            </a:r>
            <a:r>
              <a:rPr lang="en-US" sz="44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Spectrum, validation with TEPC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699" y="762214"/>
            <a:ext cx="2399427" cy="1025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Results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-304800" y="-724638"/>
            <a:ext cx="18745200" cy="2380383"/>
            <a:chOff x="0" y="0"/>
            <a:chExt cx="4816593" cy="626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7" name="Freeform 7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AutoShape 8"/>
          <p:cNvSpPr/>
          <p:nvPr/>
        </p:nvSpPr>
        <p:spPr>
          <a:xfrm>
            <a:off x="-304801" y="1655745"/>
            <a:ext cx="1874519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0" name="Freeform 10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51159" y="3003129"/>
            <a:ext cx="18592799" cy="5272199"/>
            <a:chOff x="0" y="0"/>
            <a:chExt cx="5059651" cy="13885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59650" cy="1388563"/>
            </a:xfrm>
            <a:custGeom>
              <a:avLst/>
              <a:gdLst/>
              <a:ahLst/>
              <a:cxnLst/>
              <a:rect l="l" t="t" r="r" b="b"/>
              <a:pathLst>
                <a:path w="5059650" h="1388563">
                  <a:moveTo>
                    <a:pt x="0" y="0"/>
                  </a:moveTo>
                  <a:lnTo>
                    <a:pt x="5059650" y="0"/>
                  </a:lnTo>
                  <a:lnTo>
                    <a:pt x="5059650" y="1388563"/>
                  </a:lnTo>
                  <a:lnTo>
                    <a:pt x="0" y="1388563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5059651" cy="1398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648779" y="3003129"/>
            <a:ext cx="7029599" cy="5272199"/>
          </a:xfrm>
          <a:custGeom>
            <a:avLst/>
            <a:gdLst/>
            <a:ahLst/>
            <a:cxnLst/>
            <a:rect l="l" t="t" r="r" b="b"/>
            <a:pathLst>
              <a:path w="7029599" h="5272199">
                <a:moveTo>
                  <a:pt x="0" y="0"/>
                </a:moveTo>
                <a:lnTo>
                  <a:pt x="7029599" y="0"/>
                </a:lnTo>
                <a:lnTo>
                  <a:pt x="7029599" y="5272200"/>
                </a:lnTo>
                <a:lnTo>
                  <a:pt x="0" y="5272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1028700" y="2963760"/>
            <a:ext cx="7082092" cy="5311569"/>
          </a:xfrm>
          <a:custGeom>
            <a:avLst/>
            <a:gdLst/>
            <a:ahLst/>
            <a:cxnLst/>
            <a:rect l="l" t="t" r="r" b="b"/>
            <a:pathLst>
              <a:path w="7082092" h="5311569">
                <a:moveTo>
                  <a:pt x="0" y="0"/>
                </a:moveTo>
                <a:lnTo>
                  <a:pt x="7082092" y="0"/>
                </a:lnTo>
                <a:lnTo>
                  <a:pt x="7082092" y="5311569"/>
                </a:lnTo>
                <a:lnTo>
                  <a:pt x="0" y="53115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TextBox 19"/>
          <p:cNvSpPr txBox="1"/>
          <p:nvPr/>
        </p:nvSpPr>
        <p:spPr>
          <a:xfrm>
            <a:off x="1028700" y="1714715"/>
            <a:ext cx="12516539" cy="991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Shielding and without shileding comparison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699" y="743164"/>
            <a:ext cx="2399427" cy="1025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Results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19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516821" y="-113268"/>
            <a:ext cx="18957219" cy="176901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9220" y="5443413"/>
            <a:ext cx="17353130" cy="694697"/>
            <a:chOff x="0" y="0"/>
            <a:chExt cx="4570372" cy="1829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0371" cy="182965"/>
            </a:xfrm>
            <a:custGeom>
              <a:avLst/>
              <a:gdLst/>
              <a:ahLst/>
              <a:cxnLst/>
              <a:rect l="l" t="t" r="r" b="b"/>
              <a:pathLst>
                <a:path w="4570371" h="182965">
                  <a:moveTo>
                    <a:pt x="0" y="0"/>
                  </a:moveTo>
                  <a:lnTo>
                    <a:pt x="4570371" y="0"/>
                  </a:lnTo>
                  <a:lnTo>
                    <a:pt x="4570371" y="182965"/>
                  </a:lnTo>
                  <a:lnTo>
                    <a:pt x="0" y="182965"/>
                  </a:lnTo>
                  <a:close/>
                </a:path>
              </a:pathLst>
            </a:custGeom>
            <a:solidFill>
              <a:srgbClr val="A35446">
                <a:alpha val="52549"/>
              </a:srgbClr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0372" cy="1924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3830" y="4346191"/>
            <a:ext cx="15604228" cy="1001972"/>
            <a:chOff x="0" y="0"/>
            <a:chExt cx="4109755" cy="26389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109755" cy="263894"/>
            </a:xfrm>
            <a:custGeom>
              <a:avLst/>
              <a:gdLst/>
              <a:ahLst/>
              <a:cxnLst/>
              <a:rect l="l" t="t" r="r" b="b"/>
              <a:pathLst>
                <a:path w="4109755" h="263894">
                  <a:moveTo>
                    <a:pt x="0" y="0"/>
                  </a:moveTo>
                  <a:lnTo>
                    <a:pt x="4109755" y="0"/>
                  </a:lnTo>
                  <a:lnTo>
                    <a:pt x="4109755" y="263894"/>
                  </a:lnTo>
                  <a:lnTo>
                    <a:pt x="0" y="263894"/>
                  </a:lnTo>
                  <a:close/>
                </a:path>
              </a:pathLst>
            </a:custGeom>
            <a:solidFill>
              <a:srgbClr val="C9944E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4109755" cy="2734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CADEFEA4-9397-55B7-28CD-3F4A35A6B1F6}"/>
              </a:ext>
            </a:extLst>
          </p:cNvPr>
          <p:cNvGrpSpPr/>
          <p:nvPr/>
        </p:nvGrpSpPr>
        <p:grpSpPr>
          <a:xfrm>
            <a:off x="-1260950" y="6326877"/>
            <a:ext cx="19356216" cy="1716167"/>
            <a:chOff x="-1260950" y="6326878"/>
            <a:chExt cx="19356216" cy="1282528"/>
          </a:xfrm>
        </p:grpSpPr>
        <p:grpSp>
          <p:nvGrpSpPr>
            <p:cNvPr id="14" name="Group 14"/>
            <p:cNvGrpSpPr/>
            <p:nvPr/>
          </p:nvGrpSpPr>
          <p:grpSpPr>
            <a:xfrm>
              <a:off x="-1260950" y="6326878"/>
              <a:ext cx="18253054" cy="1282528"/>
              <a:chOff x="0" y="0"/>
              <a:chExt cx="4807389" cy="33778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807389" cy="337785"/>
              </a:xfrm>
              <a:custGeom>
                <a:avLst/>
                <a:gdLst/>
                <a:ahLst/>
                <a:cxnLst/>
                <a:rect l="l" t="t" r="r" b="b"/>
                <a:pathLst>
                  <a:path w="4807389" h="337785">
                    <a:moveTo>
                      <a:pt x="0" y="0"/>
                    </a:moveTo>
                    <a:lnTo>
                      <a:pt x="4807389" y="0"/>
                    </a:lnTo>
                    <a:lnTo>
                      <a:pt x="4807389" y="337785"/>
                    </a:lnTo>
                    <a:lnTo>
                      <a:pt x="0" y="337785"/>
                    </a:lnTo>
                    <a:close/>
                  </a:path>
                </a:pathLst>
              </a:custGeom>
              <a:solidFill>
                <a:srgbClr val="C99071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9525"/>
                <a:ext cx="4807389" cy="3473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5400000">
              <a:off x="16892896" y="6407036"/>
              <a:ext cx="1282528" cy="1122212"/>
              <a:chOff x="0" y="0"/>
              <a:chExt cx="812800" cy="7112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C99071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79"/>
                  </a:lnSpc>
                </a:pPr>
                <a:endParaRPr/>
              </a:p>
            </p:txBody>
          </p:sp>
        </p:grpSp>
      </p:grpSp>
      <p:sp>
        <p:nvSpPr>
          <p:cNvPr id="26" name="TextBox 26"/>
          <p:cNvSpPr txBox="1"/>
          <p:nvPr/>
        </p:nvSpPr>
        <p:spPr>
          <a:xfrm>
            <a:off x="1507453" y="4513432"/>
            <a:ext cx="15404494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developed codes were able to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effectively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convert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historical SPE data into Geant4 macro files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This approach can be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generalized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different SPEs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8160" lvl="1" indent="-259080"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The response of the diamond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microdosimeter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the simulated SPE can be characterized through the resulting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microdosimetric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distributions and lineal-energy quantities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in agreement with the </a:t>
            </a:r>
            <a:r>
              <a:rPr lang="it-IT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literature and the TEPC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l">
              <a:lnSpc>
                <a:spcPts val="6000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028700" y="632498"/>
            <a:ext cx="3771900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Conclusion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39220" y="3026946"/>
            <a:ext cx="5699780" cy="440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79"/>
              </a:lnSpc>
              <a:spcBef>
                <a:spcPct val="0"/>
              </a:spcBef>
            </a:pPr>
            <a:r>
              <a:rPr lang="en-US" sz="2899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RESULTS SHOW THAT: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-228600" y="-724638"/>
            <a:ext cx="18897600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3" name="Freeform 13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00435" y="4454923"/>
            <a:ext cx="6598539" cy="4992666"/>
          </a:xfrm>
          <a:custGeom>
            <a:avLst/>
            <a:gdLst/>
            <a:ahLst/>
            <a:cxnLst/>
            <a:rect l="l" t="t" r="r" b="b"/>
            <a:pathLst>
              <a:path w="6598539" h="4992666">
                <a:moveTo>
                  <a:pt x="0" y="0"/>
                </a:moveTo>
                <a:lnTo>
                  <a:pt x="6598538" y="0"/>
                </a:lnTo>
                <a:lnTo>
                  <a:pt x="6598538" y="4992665"/>
                </a:lnTo>
                <a:lnTo>
                  <a:pt x="0" y="4992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>
            <a:off x="9442834" y="4376705"/>
            <a:ext cx="8035007" cy="5149100"/>
          </a:xfrm>
          <a:custGeom>
            <a:avLst/>
            <a:gdLst/>
            <a:ahLst/>
            <a:cxnLst/>
            <a:rect l="l" t="t" r="r" b="b"/>
            <a:pathLst>
              <a:path w="8035007" h="5149100">
                <a:moveTo>
                  <a:pt x="0" y="0"/>
                </a:moveTo>
                <a:lnTo>
                  <a:pt x="8035008" y="0"/>
                </a:lnTo>
                <a:lnTo>
                  <a:pt x="8035008" y="5149101"/>
                </a:lnTo>
                <a:lnTo>
                  <a:pt x="0" y="514910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7658500" y="6640790"/>
            <a:ext cx="1724807" cy="620931"/>
          </a:xfrm>
          <a:custGeom>
            <a:avLst/>
            <a:gdLst/>
            <a:ahLst/>
            <a:cxnLst/>
            <a:rect l="l" t="t" r="r" b="b"/>
            <a:pathLst>
              <a:path w="1724807" h="620931">
                <a:moveTo>
                  <a:pt x="0" y="0"/>
                </a:moveTo>
                <a:lnTo>
                  <a:pt x="1724807" y="0"/>
                </a:lnTo>
                <a:lnTo>
                  <a:pt x="1724807" y="620931"/>
                </a:lnTo>
                <a:lnTo>
                  <a:pt x="0" y="620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7" name="Group 17"/>
          <p:cNvGrpSpPr/>
          <p:nvPr/>
        </p:nvGrpSpPr>
        <p:grpSpPr>
          <a:xfrm>
            <a:off x="1329544" y="2095888"/>
            <a:ext cx="18253054" cy="675890"/>
            <a:chOff x="0" y="0"/>
            <a:chExt cx="4807389" cy="1780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07389" cy="178012"/>
            </a:xfrm>
            <a:custGeom>
              <a:avLst/>
              <a:gdLst/>
              <a:ahLst/>
              <a:cxnLst/>
              <a:rect l="l" t="t" r="r" b="b"/>
              <a:pathLst>
                <a:path w="4807389" h="178012">
                  <a:moveTo>
                    <a:pt x="0" y="0"/>
                  </a:moveTo>
                  <a:lnTo>
                    <a:pt x="4807389" y="0"/>
                  </a:lnTo>
                  <a:lnTo>
                    <a:pt x="4807389" y="178012"/>
                  </a:lnTo>
                  <a:lnTo>
                    <a:pt x="0" y="178012"/>
                  </a:lnTo>
                  <a:close/>
                </a:path>
              </a:pathLst>
            </a:custGeom>
            <a:solidFill>
              <a:srgbClr val="AAAFB3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807389" cy="187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6804553" y="2851838"/>
            <a:ext cx="1200006" cy="1444807"/>
          </a:xfrm>
          <a:custGeom>
            <a:avLst/>
            <a:gdLst/>
            <a:ahLst/>
            <a:cxnLst/>
            <a:rect l="l" t="t" r="r" b="b"/>
            <a:pathLst>
              <a:path w="1200006" h="1444807">
                <a:moveTo>
                  <a:pt x="0" y="0"/>
                </a:moveTo>
                <a:lnTo>
                  <a:pt x="1200006" y="0"/>
                </a:lnTo>
                <a:lnTo>
                  <a:pt x="1200006" y="1444807"/>
                </a:lnTo>
                <a:lnTo>
                  <a:pt x="0" y="14448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TextBox 21"/>
          <p:cNvSpPr txBox="1"/>
          <p:nvPr/>
        </p:nvSpPr>
        <p:spPr>
          <a:xfrm>
            <a:off x="688241" y="518692"/>
            <a:ext cx="3807559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Conclusion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38464" y="2197613"/>
            <a:ext cx="5848136" cy="39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9083" lvl="1" algn="l">
              <a:lnSpc>
                <a:spcPts val="3360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method can be generalized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07094" y="2910653"/>
            <a:ext cx="4031932" cy="834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from: Spenvis</a:t>
            </a:r>
          </a:p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Particles: Proton and Helium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9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816593" cy="86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EFE7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0" y="-724638"/>
            <a:ext cx="18288000" cy="2380383"/>
            <a:chOff x="0" y="0"/>
            <a:chExt cx="4816593" cy="626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4816593" cy="617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10" name="Freeform 10" descr="GSI_Logo_rgb.png"/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-806215" y="1655745"/>
            <a:ext cx="19246614" cy="0"/>
          </a:xfrm>
          <a:prstGeom prst="line">
            <a:avLst/>
          </a:prstGeom>
          <a:ln w="152400" cap="rnd">
            <a:solidFill>
              <a:srgbClr val="EFE7D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0" y="925607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1788396" y="925830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3576792" y="926053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>
            <a:off x="5365188" y="926276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7" y="0"/>
                </a:lnTo>
                <a:lnTo>
                  <a:pt x="1788397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7153585" y="926499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8941981" y="9267220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10730377" y="9269449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9"/>
                </a:lnTo>
                <a:lnTo>
                  <a:pt x="0" y="84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Freeform 19"/>
          <p:cNvSpPr/>
          <p:nvPr/>
        </p:nvSpPr>
        <p:spPr>
          <a:xfrm>
            <a:off x="12518773" y="9271679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0" name="Freeform 20"/>
          <p:cNvSpPr/>
          <p:nvPr/>
        </p:nvSpPr>
        <p:spPr>
          <a:xfrm>
            <a:off x="14307169" y="9273909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1" name="Freeform 21"/>
          <p:cNvSpPr/>
          <p:nvPr/>
        </p:nvSpPr>
        <p:spPr>
          <a:xfrm>
            <a:off x="16095565" y="9276139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2" name="Freeform 22"/>
          <p:cNvSpPr/>
          <p:nvPr/>
        </p:nvSpPr>
        <p:spPr>
          <a:xfrm>
            <a:off x="17883961" y="9278369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3" name="Freeform 23"/>
          <p:cNvSpPr/>
          <p:nvPr/>
        </p:nvSpPr>
        <p:spPr>
          <a:xfrm>
            <a:off x="-408711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Freeform 24"/>
          <p:cNvSpPr/>
          <p:nvPr/>
        </p:nvSpPr>
        <p:spPr>
          <a:xfrm>
            <a:off x="1379685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>
            <a:off x="3168081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6" name="Freeform 26"/>
          <p:cNvSpPr/>
          <p:nvPr/>
        </p:nvSpPr>
        <p:spPr>
          <a:xfrm>
            <a:off x="4956477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7" name="Freeform 27"/>
          <p:cNvSpPr/>
          <p:nvPr/>
        </p:nvSpPr>
        <p:spPr>
          <a:xfrm>
            <a:off x="6744873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Freeform 28"/>
          <p:cNvSpPr/>
          <p:nvPr/>
        </p:nvSpPr>
        <p:spPr>
          <a:xfrm>
            <a:off x="8533269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9" name="Freeform 29"/>
          <p:cNvSpPr/>
          <p:nvPr/>
        </p:nvSpPr>
        <p:spPr>
          <a:xfrm>
            <a:off x="10321665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7" y="0"/>
                </a:lnTo>
                <a:lnTo>
                  <a:pt x="1788397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0" name="Freeform 30"/>
          <p:cNvSpPr/>
          <p:nvPr/>
        </p:nvSpPr>
        <p:spPr>
          <a:xfrm>
            <a:off x="12110062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1" name="Group 31"/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32" name="Freeform 32" descr="FAIR_Logo_rgb.png"/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3898458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4" name="Freeform 34"/>
          <p:cNvSpPr/>
          <p:nvPr/>
        </p:nvSpPr>
        <p:spPr>
          <a:xfrm>
            <a:off x="15686854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5" name="Freeform 35"/>
          <p:cNvSpPr/>
          <p:nvPr/>
        </p:nvSpPr>
        <p:spPr>
          <a:xfrm>
            <a:off x="17475250" y="1480471"/>
            <a:ext cx="1788396" cy="849488"/>
          </a:xfrm>
          <a:custGeom>
            <a:avLst/>
            <a:gdLst/>
            <a:ahLst/>
            <a:cxnLst/>
            <a:rect l="l" t="t" r="r" b="b"/>
            <a:pathLst>
              <a:path w="1788396" h="849488">
                <a:moveTo>
                  <a:pt x="0" y="0"/>
                </a:moveTo>
                <a:lnTo>
                  <a:pt x="1788396" y="0"/>
                </a:lnTo>
                <a:lnTo>
                  <a:pt x="1788396" y="849488"/>
                </a:lnTo>
                <a:lnTo>
                  <a:pt x="0" y="849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6" name="Freeform 36"/>
          <p:cNvSpPr/>
          <p:nvPr/>
        </p:nvSpPr>
        <p:spPr>
          <a:xfrm>
            <a:off x="0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7" name="Freeform 37"/>
          <p:cNvSpPr/>
          <p:nvPr/>
        </p:nvSpPr>
        <p:spPr>
          <a:xfrm>
            <a:off x="2548092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3" y="0"/>
                </a:lnTo>
                <a:lnTo>
                  <a:pt x="2548093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8" name="Freeform 38"/>
          <p:cNvSpPr/>
          <p:nvPr/>
        </p:nvSpPr>
        <p:spPr>
          <a:xfrm>
            <a:off x="5096185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9" name="Freeform 39"/>
          <p:cNvSpPr/>
          <p:nvPr/>
        </p:nvSpPr>
        <p:spPr>
          <a:xfrm>
            <a:off x="7644277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0" name="Freeform 40"/>
          <p:cNvSpPr/>
          <p:nvPr/>
        </p:nvSpPr>
        <p:spPr>
          <a:xfrm>
            <a:off x="10192369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1" name="Freeform 41"/>
          <p:cNvSpPr/>
          <p:nvPr/>
        </p:nvSpPr>
        <p:spPr>
          <a:xfrm>
            <a:off x="12740461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3" y="0"/>
                </a:lnTo>
                <a:lnTo>
                  <a:pt x="2548093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2" name="Freeform 42"/>
          <p:cNvSpPr/>
          <p:nvPr/>
        </p:nvSpPr>
        <p:spPr>
          <a:xfrm>
            <a:off x="15288554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3" name="Freeform 43"/>
          <p:cNvSpPr/>
          <p:nvPr/>
        </p:nvSpPr>
        <p:spPr>
          <a:xfrm>
            <a:off x="17836646" y="8068025"/>
            <a:ext cx="2548092" cy="1210344"/>
          </a:xfrm>
          <a:custGeom>
            <a:avLst/>
            <a:gdLst/>
            <a:ahLst/>
            <a:cxnLst/>
            <a:rect l="l" t="t" r="r" b="b"/>
            <a:pathLst>
              <a:path w="2548092" h="1210344">
                <a:moveTo>
                  <a:pt x="0" y="0"/>
                </a:moveTo>
                <a:lnTo>
                  <a:pt x="2548092" y="0"/>
                </a:lnTo>
                <a:lnTo>
                  <a:pt x="2548092" y="1210344"/>
                </a:lnTo>
                <a:lnTo>
                  <a:pt x="0" y="1210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4" name="TextBox 44"/>
          <p:cNvSpPr txBox="1"/>
          <p:nvPr/>
        </p:nvSpPr>
        <p:spPr>
          <a:xfrm>
            <a:off x="2034321" y="4418338"/>
            <a:ext cx="14786293" cy="180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831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THANK YOU FOR YOUR ATTENTION</a:t>
            </a:r>
          </a:p>
          <a:p>
            <a:pPr algn="ctr">
              <a:lnSpc>
                <a:spcPts val="7279"/>
              </a:lnSpc>
            </a:pPr>
            <a:endParaRPr lang="en-US" sz="5199" spc="831">
              <a:solidFill>
                <a:srgbClr val="EFE7D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75A4F8-5F16-7771-01B2-808223460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B12965CE-DFB2-3D0F-68D9-3B460BD9B67D}"/>
              </a:ext>
            </a:extLst>
          </p:cNvPr>
          <p:cNvGrpSpPr/>
          <p:nvPr/>
        </p:nvGrpSpPr>
        <p:grpSpPr>
          <a:xfrm>
            <a:off x="-288219" y="-724638"/>
            <a:ext cx="18957219" cy="2380383"/>
            <a:chOff x="0" y="0"/>
            <a:chExt cx="4816593" cy="6269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E3A2B9F-7B51-CB46-1DE9-CF6F3264DF7E}"/>
                </a:ext>
              </a:extLst>
            </p:cNvPr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2E89493-58B8-EB02-1E30-AFBD3C7F0EA4}"/>
                </a:ext>
              </a:extLst>
            </p:cNvPr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D595A69-07CD-362A-5345-E7F07B8CE0A6}"/>
              </a:ext>
            </a:extLst>
          </p:cNvPr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9" name="Freeform 9" descr="GSI_Logo_rgb.png">
              <a:extLst>
                <a:ext uri="{FF2B5EF4-FFF2-40B4-BE49-F238E27FC236}">
                  <a16:creationId xmlns:a16="http://schemas.microsoft.com/office/drawing/2014/main" id="{3FBC9E25-5A4D-764C-E402-1B7606B98B06}"/>
                </a:ext>
              </a:extLst>
            </p:cNvPr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AutoShape 10">
            <a:extLst>
              <a:ext uri="{FF2B5EF4-FFF2-40B4-BE49-F238E27FC236}">
                <a16:creationId xmlns:a16="http://schemas.microsoft.com/office/drawing/2014/main" id="{8BA65918-5C59-C7E1-F016-9D943935DBF7}"/>
              </a:ext>
            </a:extLst>
          </p:cNvPr>
          <p:cNvSpPr/>
          <p:nvPr/>
        </p:nvSpPr>
        <p:spPr>
          <a:xfrm>
            <a:off x="-806215" y="1655745"/>
            <a:ext cx="19123401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64C3AEB-AEC5-7B03-A897-6491B4B29E36}"/>
              </a:ext>
            </a:extLst>
          </p:cNvPr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2" name="Freeform 12" descr="FAIR_Logo_rgb.png">
              <a:extLst>
                <a:ext uri="{FF2B5EF4-FFF2-40B4-BE49-F238E27FC236}">
                  <a16:creationId xmlns:a16="http://schemas.microsoft.com/office/drawing/2014/main" id="{73C8F84B-A3A4-864B-C865-2A0DF205DB79}"/>
                </a:ext>
              </a:extLst>
            </p:cNvPr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97D327F-6351-F53D-20F2-2EEDB9FDCF6E}"/>
              </a:ext>
            </a:extLst>
          </p:cNvPr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4BFF774-1B66-6003-28DD-9EA6F1CA91B3}"/>
                </a:ext>
              </a:extLst>
            </p:cNvPr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56B0E76-3189-B104-C40D-DE349EC01DCD}"/>
                </a:ext>
              </a:extLst>
            </p:cNvPr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3" name="AutoShape 23">
            <a:extLst>
              <a:ext uri="{FF2B5EF4-FFF2-40B4-BE49-F238E27FC236}">
                <a16:creationId xmlns:a16="http://schemas.microsoft.com/office/drawing/2014/main" id="{29164E73-E25D-20B6-73A7-60D5CB6C7C61}"/>
              </a:ext>
            </a:extLst>
          </p:cNvPr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3D34E1A-F8FA-E2DC-460B-59000C3627A2}"/>
              </a:ext>
            </a:extLst>
          </p:cNvPr>
          <p:cNvSpPr txBox="1"/>
          <p:nvPr/>
        </p:nvSpPr>
        <p:spPr>
          <a:xfrm>
            <a:off x="1028700" y="804210"/>
            <a:ext cx="15056563" cy="79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Geant4 Simulations with the Diamond Detector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98C7C3A8-1D3D-1610-DF6F-B09EBFE2771C}"/>
              </a:ext>
            </a:extLst>
          </p:cNvPr>
          <p:cNvSpPr txBox="1"/>
          <p:nvPr/>
        </p:nvSpPr>
        <p:spPr>
          <a:xfrm>
            <a:off x="1028700" y="1856644"/>
            <a:ext cx="5734050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Diamond detector geometry</a:t>
            </a:r>
          </a:p>
          <a:p>
            <a:pPr algn="ctr">
              <a:lnSpc>
                <a:spcPts val="4759"/>
              </a:lnSpc>
            </a:pPr>
            <a:endParaRPr lang="en-US" sz="3399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BCCDE83E-E552-6815-03D1-49E4CFBD9103}"/>
              </a:ext>
            </a:extLst>
          </p:cNvPr>
          <p:cNvSpPr txBox="1"/>
          <p:nvPr/>
        </p:nvSpPr>
        <p:spPr>
          <a:xfrm>
            <a:off x="1028700" y="2684684"/>
            <a:ext cx="14190983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consists of a 100 × 100 array of diamond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microdosimeters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arranged on a rectangular carbon substrate.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A47EB967-9D7E-FBF9-5AEA-109B9FF3FD7D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640CF34D-3E21-BEE7-9CBE-3590656CD40B}"/>
              </a:ext>
            </a:extLst>
          </p:cNvPr>
          <p:cNvGrpSpPr/>
          <p:nvPr/>
        </p:nvGrpSpPr>
        <p:grpSpPr>
          <a:xfrm>
            <a:off x="4097601" y="3524155"/>
            <a:ext cx="9728375" cy="5972672"/>
            <a:chOff x="5077896" y="3552398"/>
            <a:chExt cx="6545812" cy="3829801"/>
          </a:xfrm>
        </p:grpSpPr>
        <p:pic>
          <p:nvPicPr>
            <p:cNvPr id="39" name="Picture 26">
              <a:extLst>
                <a:ext uri="{FF2B5EF4-FFF2-40B4-BE49-F238E27FC236}">
                  <a16:creationId xmlns:a16="http://schemas.microsoft.com/office/drawing/2014/main" id="{00DB0EC6-2B3E-5640-447F-5B1363FC9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600" y="3552398"/>
              <a:ext cx="6061108" cy="3829801"/>
            </a:xfrm>
            <a:prstGeom prst="rect">
              <a:avLst/>
            </a:prstGeom>
          </p:spPr>
        </p:pic>
        <p:sp>
          <p:nvSpPr>
            <p:cNvPr id="40" name="TextBox 27">
              <a:extLst>
                <a:ext uri="{FF2B5EF4-FFF2-40B4-BE49-F238E27FC236}">
                  <a16:creationId xmlns:a16="http://schemas.microsoft.com/office/drawing/2014/main" id="{1C87879E-940A-B586-F734-E58026E4B1AB}"/>
                </a:ext>
              </a:extLst>
            </p:cNvPr>
            <p:cNvSpPr txBox="1"/>
            <p:nvPr/>
          </p:nvSpPr>
          <p:spPr>
            <a:xfrm rot="17643413">
              <a:off x="6148495" y="4228082"/>
              <a:ext cx="10935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F0"/>
                  </a:solidFill>
                </a:rPr>
                <a:t>p-diamond</a:t>
              </a:r>
            </a:p>
          </p:txBody>
        </p:sp>
        <p:sp>
          <p:nvSpPr>
            <p:cNvPr id="41" name="TextBox 35">
              <a:extLst>
                <a:ext uri="{FF2B5EF4-FFF2-40B4-BE49-F238E27FC236}">
                  <a16:creationId xmlns:a16="http://schemas.microsoft.com/office/drawing/2014/main" id="{185CBB51-1F20-FF7D-E4FF-3BC8F2AF0EDA}"/>
                </a:ext>
              </a:extLst>
            </p:cNvPr>
            <p:cNvSpPr txBox="1"/>
            <p:nvPr/>
          </p:nvSpPr>
          <p:spPr>
            <a:xfrm>
              <a:off x="7227061" y="4763940"/>
              <a:ext cx="28626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F0"/>
                  </a:solidFill>
                </a:rPr>
                <a:t>Sensitives volume segmentation</a:t>
              </a:r>
            </a:p>
          </p:txBody>
        </p:sp>
        <p:sp>
          <p:nvSpPr>
            <p:cNvPr id="42" name="TextBox 39">
              <a:extLst>
                <a:ext uri="{FF2B5EF4-FFF2-40B4-BE49-F238E27FC236}">
                  <a16:creationId xmlns:a16="http://schemas.microsoft.com/office/drawing/2014/main" id="{7E81691B-0DFF-F8B5-7609-DF656810B227}"/>
                </a:ext>
              </a:extLst>
            </p:cNvPr>
            <p:cNvSpPr txBox="1"/>
            <p:nvPr/>
          </p:nvSpPr>
          <p:spPr>
            <a:xfrm>
              <a:off x="9751540" y="3817959"/>
              <a:ext cx="11121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F0"/>
                  </a:solidFill>
                </a:rPr>
                <a:t>electrode</a:t>
              </a:r>
            </a:p>
          </p:txBody>
        </p:sp>
        <p:sp>
          <p:nvSpPr>
            <p:cNvPr id="43" name="TextBox 40">
              <a:extLst>
                <a:ext uri="{FF2B5EF4-FFF2-40B4-BE49-F238E27FC236}">
                  <a16:creationId xmlns:a16="http://schemas.microsoft.com/office/drawing/2014/main" id="{8587AE00-E09F-82C7-5FD2-6A0A38C47105}"/>
                </a:ext>
              </a:extLst>
            </p:cNvPr>
            <p:cNvSpPr txBox="1"/>
            <p:nvPr/>
          </p:nvSpPr>
          <p:spPr>
            <a:xfrm>
              <a:off x="10307594" y="5487600"/>
              <a:ext cx="11121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F0"/>
                  </a:solidFill>
                </a:rPr>
                <a:t>Epoxy</a:t>
              </a:r>
            </a:p>
          </p:txBody>
        </p:sp>
        <p:cxnSp>
          <p:nvCxnSpPr>
            <p:cNvPr id="44" name="Straight Arrow Connector 41">
              <a:extLst>
                <a:ext uri="{FF2B5EF4-FFF2-40B4-BE49-F238E27FC236}">
                  <a16:creationId xmlns:a16="http://schemas.microsoft.com/office/drawing/2014/main" id="{B86FC6A7-C2A7-FB8C-E751-CA4A81CE9E94}"/>
                </a:ext>
              </a:extLst>
            </p:cNvPr>
            <p:cNvCxnSpPr/>
            <p:nvPr/>
          </p:nvCxnSpPr>
          <p:spPr>
            <a:xfrm>
              <a:off x="6427526" y="5436011"/>
              <a:ext cx="630194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2">
              <a:extLst>
                <a:ext uri="{FF2B5EF4-FFF2-40B4-BE49-F238E27FC236}">
                  <a16:creationId xmlns:a16="http://schemas.microsoft.com/office/drawing/2014/main" id="{FE41A333-4290-1EC0-A222-E24BC1743751}"/>
                </a:ext>
              </a:extLst>
            </p:cNvPr>
            <p:cNvCxnSpPr>
              <a:cxnSpLocks/>
            </p:cNvCxnSpPr>
            <p:nvPr/>
          </p:nvCxnSpPr>
          <p:spPr>
            <a:xfrm>
              <a:off x="7057720" y="5992065"/>
              <a:ext cx="3201326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3">
              <a:extLst>
                <a:ext uri="{FF2B5EF4-FFF2-40B4-BE49-F238E27FC236}">
                  <a16:creationId xmlns:a16="http://schemas.microsoft.com/office/drawing/2014/main" id="{EB69E76E-EC69-FE96-F67E-340BD3181BDC}"/>
                </a:ext>
              </a:extLst>
            </p:cNvPr>
            <p:cNvCxnSpPr>
              <a:cxnSpLocks/>
            </p:cNvCxnSpPr>
            <p:nvPr/>
          </p:nvCxnSpPr>
          <p:spPr>
            <a:xfrm>
              <a:off x="10307594" y="6245379"/>
              <a:ext cx="1316114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4">
              <a:extLst>
                <a:ext uri="{FF2B5EF4-FFF2-40B4-BE49-F238E27FC236}">
                  <a16:creationId xmlns:a16="http://schemas.microsoft.com/office/drawing/2014/main" id="{1734714F-E711-2CF0-B2C3-B7F3C1797C12}"/>
                </a:ext>
              </a:extLst>
            </p:cNvPr>
            <p:cNvSpPr txBox="1"/>
            <p:nvPr/>
          </p:nvSpPr>
          <p:spPr>
            <a:xfrm rot="19013369">
              <a:off x="5515050" y="5593486"/>
              <a:ext cx="8654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F0"/>
                  </a:solidFill>
                </a:rPr>
                <a:t>substrate</a:t>
              </a:r>
            </a:p>
          </p:txBody>
        </p:sp>
        <p:cxnSp>
          <p:nvCxnSpPr>
            <p:cNvPr id="48" name="Straight Arrow Connector 45">
              <a:extLst>
                <a:ext uri="{FF2B5EF4-FFF2-40B4-BE49-F238E27FC236}">
                  <a16:creationId xmlns:a16="http://schemas.microsoft.com/office/drawing/2014/main" id="{763FB8A4-6606-1627-8CA5-ACD010E13760}"/>
                </a:ext>
              </a:extLst>
            </p:cNvPr>
            <p:cNvCxnSpPr>
              <a:cxnSpLocks/>
            </p:cNvCxnSpPr>
            <p:nvPr/>
          </p:nvCxnSpPr>
          <p:spPr>
            <a:xfrm>
              <a:off x="5278394" y="6478097"/>
              <a:ext cx="1149132" cy="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6">
              <a:extLst>
                <a:ext uri="{FF2B5EF4-FFF2-40B4-BE49-F238E27FC236}">
                  <a16:creationId xmlns:a16="http://schemas.microsoft.com/office/drawing/2014/main" id="{907A1E4C-0BB0-1569-AB59-EE8737B99923}"/>
                </a:ext>
              </a:extLst>
            </p:cNvPr>
            <p:cNvSpPr txBox="1"/>
            <p:nvPr/>
          </p:nvSpPr>
          <p:spPr>
            <a:xfrm>
              <a:off x="6465944" y="5071419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F0"/>
                  </a:solidFill>
                </a:rPr>
                <a:t>1 um</a:t>
              </a:r>
            </a:p>
          </p:txBody>
        </p:sp>
        <p:cxnSp>
          <p:nvCxnSpPr>
            <p:cNvPr id="50" name="Straight Arrow Connector 47">
              <a:extLst>
                <a:ext uri="{FF2B5EF4-FFF2-40B4-BE49-F238E27FC236}">
                  <a16:creationId xmlns:a16="http://schemas.microsoft.com/office/drawing/2014/main" id="{14606E92-7EF7-ECFE-7CB3-D16C1D2AB6A6}"/>
                </a:ext>
              </a:extLst>
            </p:cNvPr>
            <p:cNvCxnSpPr>
              <a:cxnSpLocks/>
            </p:cNvCxnSpPr>
            <p:nvPr/>
          </p:nvCxnSpPr>
          <p:spPr>
            <a:xfrm>
              <a:off x="7066644" y="6470287"/>
              <a:ext cx="318530" cy="7810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48">
              <a:extLst>
                <a:ext uri="{FF2B5EF4-FFF2-40B4-BE49-F238E27FC236}">
                  <a16:creationId xmlns:a16="http://schemas.microsoft.com/office/drawing/2014/main" id="{5DF5D355-00E3-A310-947A-664AE48F102B}"/>
                </a:ext>
              </a:extLst>
            </p:cNvPr>
            <p:cNvSpPr txBox="1"/>
            <p:nvPr/>
          </p:nvSpPr>
          <p:spPr>
            <a:xfrm>
              <a:off x="7019301" y="6114878"/>
              <a:ext cx="689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F0"/>
                  </a:solidFill>
                </a:rPr>
                <a:t>0.5 um</a:t>
              </a:r>
            </a:p>
          </p:txBody>
        </p:sp>
        <p:cxnSp>
          <p:nvCxnSpPr>
            <p:cNvPr id="52" name="Straight Arrow Connector 50">
              <a:extLst>
                <a:ext uri="{FF2B5EF4-FFF2-40B4-BE49-F238E27FC236}">
                  <a16:creationId xmlns:a16="http://schemas.microsoft.com/office/drawing/2014/main" id="{EA3F002C-53EF-FD75-6084-C18AEE5D76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50361" y="4465178"/>
              <a:ext cx="217370" cy="6578"/>
            </a:xfrm>
            <a:prstGeom prst="straightConnector1">
              <a:avLst/>
            </a:prstGeom>
            <a:ln w="28575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1">
              <a:extLst>
                <a:ext uri="{FF2B5EF4-FFF2-40B4-BE49-F238E27FC236}">
                  <a16:creationId xmlns:a16="http://schemas.microsoft.com/office/drawing/2014/main" id="{72C09DEB-5FFE-CD65-7A9D-521B2A6F41E7}"/>
                </a:ext>
              </a:extLst>
            </p:cNvPr>
            <p:cNvSpPr txBox="1"/>
            <p:nvPr/>
          </p:nvSpPr>
          <p:spPr>
            <a:xfrm>
              <a:off x="10026583" y="4060632"/>
              <a:ext cx="780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F0"/>
                  </a:solidFill>
                </a:rPr>
                <a:t>0.10 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051FC75-ABB5-B25A-7447-32D262D8595D}"/>
                </a:ext>
              </a:extLst>
            </p:cNvPr>
            <p:cNvSpPr txBox="1"/>
            <p:nvPr/>
          </p:nvSpPr>
          <p:spPr>
            <a:xfrm>
              <a:off x="10661793" y="5844189"/>
              <a:ext cx="6447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F0"/>
                  </a:solidFill>
                </a:rPr>
                <a:t>50 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0BB210-97FC-FAF0-F830-F0C779CE7822}"/>
                </a:ext>
              </a:extLst>
            </p:cNvPr>
            <p:cNvSpPr txBox="1"/>
            <p:nvPr/>
          </p:nvSpPr>
          <p:spPr>
            <a:xfrm rot="20406338">
              <a:off x="7684976" y="3876918"/>
              <a:ext cx="16350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F0"/>
                  </a:solidFill>
                </a:rPr>
                <a:t>Intrinsic diamond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175A1B02-F91B-B61C-EF0F-82BA50BAA573}"/>
                </a:ext>
              </a:extLst>
            </p:cNvPr>
            <p:cNvSpPr txBox="1"/>
            <p:nvPr/>
          </p:nvSpPr>
          <p:spPr>
            <a:xfrm>
              <a:off x="5077896" y="394881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262262572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6DA132-8BC8-9330-D87B-796D4B97D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175F0D32-D217-40AE-4CC1-AB5204FAFB23}"/>
              </a:ext>
            </a:extLst>
          </p:cNvPr>
          <p:cNvGrpSpPr/>
          <p:nvPr/>
        </p:nvGrpSpPr>
        <p:grpSpPr>
          <a:xfrm>
            <a:off x="-288219" y="-724638"/>
            <a:ext cx="18957219" cy="2380383"/>
            <a:chOff x="0" y="0"/>
            <a:chExt cx="4816593" cy="62693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8BE44AD-6F90-D2F5-0014-23DE43ADBFBA}"/>
                </a:ext>
              </a:extLst>
            </p:cNvPr>
            <p:cNvSpPr/>
            <p:nvPr/>
          </p:nvSpPr>
          <p:spPr>
            <a:xfrm>
              <a:off x="0" y="0"/>
              <a:ext cx="4816592" cy="626932"/>
            </a:xfrm>
            <a:custGeom>
              <a:avLst/>
              <a:gdLst/>
              <a:ahLst/>
              <a:cxnLst/>
              <a:rect l="l" t="t" r="r" b="b"/>
              <a:pathLst>
                <a:path w="4816592" h="626932">
                  <a:moveTo>
                    <a:pt x="0" y="0"/>
                  </a:moveTo>
                  <a:lnTo>
                    <a:pt x="4816592" y="0"/>
                  </a:lnTo>
                  <a:lnTo>
                    <a:pt x="4816592" y="626932"/>
                  </a:lnTo>
                  <a:lnTo>
                    <a:pt x="0" y="626932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BDCE059-8DAA-07D4-3F36-8FF1D1285894}"/>
                </a:ext>
              </a:extLst>
            </p:cNvPr>
            <p:cNvSpPr txBox="1"/>
            <p:nvPr/>
          </p:nvSpPr>
          <p:spPr>
            <a:xfrm>
              <a:off x="0" y="-9525"/>
              <a:ext cx="4816593" cy="636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B530347-144A-69EE-5983-AAA95330F9CC}"/>
              </a:ext>
            </a:extLst>
          </p:cNvPr>
          <p:cNvGrpSpPr/>
          <p:nvPr/>
        </p:nvGrpSpPr>
        <p:grpSpPr>
          <a:xfrm>
            <a:off x="15219683" y="727748"/>
            <a:ext cx="2258158" cy="752723"/>
            <a:chOff x="0" y="0"/>
            <a:chExt cx="3010878" cy="1003630"/>
          </a:xfrm>
        </p:grpSpPr>
        <p:sp>
          <p:nvSpPr>
            <p:cNvPr id="9" name="Freeform 9" descr="GSI_Logo_rgb.png">
              <a:extLst>
                <a:ext uri="{FF2B5EF4-FFF2-40B4-BE49-F238E27FC236}">
                  <a16:creationId xmlns:a16="http://schemas.microsoft.com/office/drawing/2014/main" id="{7D6AD835-ACEB-51AE-FD75-45D9202B2E3D}"/>
                </a:ext>
              </a:extLst>
            </p:cNvPr>
            <p:cNvSpPr/>
            <p:nvPr/>
          </p:nvSpPr>
          <p:spPr>
            <a:xfrm>
              <a:off x="0" y="0"/>
              <a:ext cx="3010916" cy="1003681"/>
            </a:xfrm>
            <a:custGeom>
              <a:avLst/>
              <a:gdLst/>
              <a:ahLst/>
              <a:cxnLst/>
              <a:rect l="l" t="t" r="r" b="b"/>
              <a:pathLst>
                <a:path w="3010916" h="1003681">
                  <a:moveTo>
                    <a:pt x="0" y="0"/>
                  </a:moveTo>
                  <a:lnTo>
                    <a:pt x="3010916" y="0"/>
                  </a:lnTo>
                  <a:lnTo>
                    <a:pt x="3010916" y="1003681"/>
                  </a:lnTo>
                  <a:lnTo>
                    <a:pt x="0" y="1003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3" r="1" b="-178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AutoShape 10">
            <a:extLst>
              <a:ext uri="{FF2B5EF4-FFF2-40B4-BE49-F238E27FC236}">
                <a16:creationId xmlns:a16="http://schemas.microsoft.com/office/drawing/2014/main" id="{3320374D-CEA1-C52D-8E8E-02BFF383CB76}"/>
              </a:ext>
            </a:extLst>
          </p:cNvPr>
          <p:cNvSpPr/>
          <p:nvPr/>
        </p:nvSpPr>
        <p:spPr>
          <a:xfrm>
            <a:off x="-806215" y="1655745"/>
            <a:ext cx="19123401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796802C-24BA-4B6D-A781-BD668718E185}"/>
              </a:ext>
            </a:extLst>
          </p:cNvPr>
          <p:cNvGrpSpPr/>
          <p:nvPr/>
        </p:nvGrpSpPr>
        <p:grpSpPr>
          <a:xfrm>
            <a:off x="13309775" y="363984"/>
            <a:ext cx="1550108" cy="1291761"/>
            <a:chOff x="0" y="0"/>
            <a:chExt cx="2066811" cy="1722349"/>
          </a:xfrm>
        </p:grpSpPr>
        <p:sp>
          <p:nvSpPr>
            <p:cNvPr id="12" name="Freeform 12" descr="FAIR_Logo_rgb.png">
              <a:extLst>
                <a:ext uri="{FF2B5EF4-FFF2-40B4-BE49-F238E27FC236}">
                  <a16:creationId xmlns:a16="http://schemas.microsoft.com/office/drawing/2014/main" id="{EB1F8E83-F2AA-B517-4180-99EEC0892EF7}"/>
                </a:ext>
              </a:extLst>
            </p:cNvPr>
            <p:cNvSpPr/>
            <p:nvPr/>
          </p:nvSpPr>
          <p:spPr>
            <a:xfrm>
              <a:off x="0" y="0"/>
              <a:ext cx="2066798" cy="1722374"/>
            </a:xfrm>
            <a:custGeom>
              <a:avLst/>
              <a:gdLst/>
              <a:ahLst/>
              <a:cxnLst/>
              <a:rect l="l" t="t" r="r" b="b"/>
              <a:pathLst>
                <a:path w="2066798" h="1722374">
                  <a:moveTo>
                    <a:pt x="0" y="0"/>
                  </a:moveTo>
                  <a:lnTo>
                    <a:pt x="2066798" y="0"/>
                  </a:lnTo>
                  <a:lnTo>
                    <a:pt x="2066798" y="1722374"/>
                  </a:lnTo>
                  <a:lnTo>
                    <a:pt x="0" y="1722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1" r="-72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20999C7-0E7B-C22E-9D71-D405D72B8D81}"/>
              </a:ext>
            </a:extLst>
          </p:cNvPr>
          <p:cNvGrpSpPr/>
          <p:nvPr/>
        </p:nvGrpSpPr>
        <p:grpSpPr>
          <a:xfrm>
            <a:off x="0" y="9924117"/>
            <a:ext cx="18288000" cy="362883"/>
            <a:chOff x="0" y="0"/>
            <a:chExt cx="4816593" cy="9557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6CC2FE3-0332-D85F-7B2B-732733EEA01E}"/>
                </a:ext>
              </a:extLst>
            </p:cNvPr>
            <p:cNvSpPr/>
            <p:nvPr/>
          </p:nvSpPr>
          <p:spPr>
            <a:xfrm>
              <a:off x="0" y="0"/>
              <a:ext cx="4816592" cy="95574"/>
            </a:xfrm>
            <a:custGeom>
              <a:avLst/>
              <a:gdLst/>
              <a:ahLst/>
              <a:cxnLst/>
              <a:rect l="l" t="t" r="r" b="b"/>
              <a:pathLst>
                <a:path w="4816592" h="95574">
                  <a:moveTo>
                    <a:pt x="0" y="0"/>
                  </a:moveTo>
                  <a:lnTo>
                    <a:pt x="4816592" y="0"/>
                  </a:lnTo>
                  <a:lnTo>
                    <a:pt x="4816592" y="95574"/>
                  </a:lnTo>
                  <a:lnTo>
                    <a:pt x="0" y="95574"/>
                  </a:lnTo>
                  <a:close/>
                </a:path>
              </a:pathLst>
            </a:custGeom>
            <a:solidFill>
              <a:srgbClr val="A35446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FC5A53D-3659-5697-248D-270AB5C0621D}"/>
                </a:ext>
              </a:extLst>
            </p:cNvPr>
            <p:cNvSpPr txBox="1"/>
            <p:nvPr/>
          </p:nvSpPr>
          <p:spPr>
            <a:xfrm>
              <a:off x="0" y="-9525"/>
              <a:ext cx="4816593" cy="1050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3" name="AutoShape 23">
            <a:extLst>
              <a:ext uri="{FF2B5EF4-FFF2-40B4-BE49-F238E27FC236}">
                <a16:creationId xmlns:a16="http://schemas.microsoft.com/office/drawing/2014/main" id="{FBB767B1-2F26-35B0-DCEF-1BBB08E9A661}"/>
              </a:ext>
            </a:extLst>
          </p:cNvPr>
          <p:cNvSpPr/>
          <p:nvPr/>
        </p:nvSpPr>
        <p:spPr>
          <a:xfrm>
            <a:off x="-516820" y="9924117"/>
            <a:ext cx="18957219" cy="0"/>
          </a:xfrm>
          <a:prstGeom prst="line">
            <a:avLst/>
          </a:prstGeom>
          <a:ln w="152400" cap="rnd">
            <a:solidFill>
              <a:srgbClr val="C9944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EB6AA36C-177F-1A44-15BA-89F2B93FCA96}"/>
              </a:ext>
            </a:extLst>
          </p:cNvPr>
          <p:cNvSpPr txBox="1"/>
          <p:nvPr/>
        </p:nvSpPr>
        <p:spPr>
          <a:xfrm>
            <a:off x="1028700" y="804210"/>
            <a:ext cx="15056563" cy="719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Results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9636DE7F-E590-3D4E-3792-CAF6AEF69235}"/>
              </a:ext>
            </a:extLst>
          </p:cNvPr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3C63A55-1D2F-B2C0-1822-6A027353B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180293"/>
            <a:ext cx="16256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9602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876</Words>
  <Application>Microsoft Office PowerPoint</Application>
  <PresentationFormat>Personalizzato</PresentationFormat>
  <Paragraphs>180</Paragraphs>
  <Slides>24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9" baseType="lpstr">
      <vt:lpstr>Times New Roman MT Bold</vt:lpstr>
      <vt:lpstr>Josefin Slab Bold</vt:lpstr>
      <vt:lpstr>Times New Roman MT</vt:lpstr>
      <vt:lpstr>Calibri</vt:lpstr>
      <vt:lpstr>Times New Roman Bold</vt:lpstr>
      <vt:lpstr>Montserrat</vt:lpstr>
      <vt:lpstr>Cambria Math</vt:lpstr>
      <vt:lpstr>Arial</vt:lpstr>
      <vt:lpstr>Arial Italics</vt:lpstr>
      <vt:lpstr>Times New Roman</vt:lpstr>
      <vt:lpstr>Open Sans</vt:lpstr>
      <vt:lpstr>Open Sans Bold</vt:lpstr>
      <vt:lpstr>Aptos</vt:lpstr>
      <vt:lpstr>Arial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Aggiungi un titolo</dc:title>
  <dc:creator>Diana, Federica Anastasia</dc:creator>
  <cp:lastModifiedBy>federica diana</cp:lastModifiedBy>
  <cp:revision>16</cp:revision>
  <dcterms:created xsi:type="dcterms:W3CDTF">2006-08-16T00:00:00Z</dcterms:created>
  <dcterms:modified xsi:type="dcterms:W3CDTF">2026-09-15T20:17:45Z</dcterms:modified>
  <dc:identifier>DAHUsAiIB0U</dc:identifier>
</cp:coreProperties>
</file>