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619" r:id="rId3"/>
    <p:sldId id="661" r:id="rId4"/>
    <p:sldId id="690" r:id="rId5"/>
    <p:sldId id="655" r:id="rId6"/>
    <p:sldId id="665" r:id="rId7"/>
    <p:sldId id="618" r:id="rId8"/>
    <p:sldId id="692" r:id="rId9"/>
    <p:sldId id="674" r:id="rId10"/>
    <p:sldId id="693" r:id="rId11"/>
    <p:sldId id="620" r:id="rId12"/>
    <p:sldId id="621" r:id="rId13"/>
    <p:sldId id="694" r:id="rId14"/>
    <p:sldId id="691" r:id="rId15"/>
    <p:sldId id="659" r:id="rId16"/>
    <p:sldId id="687" r:id="rId17"/>
    <p:sldId id="667" r:id="rId18"/>
    <p:sldId id="676" r:id="rId19"/>
    <p:sldId id="677" r:id="rId20"/>
    <p:sldId id="678" r:id="rId21"/>
    <p:sldId id="679" r:id="rId22"/>
    <p:sldId id="680" r:id="rId23"/>
    <p:sldId id="681" r:id="rId24"/>
    <p:sldId id="682" r:id="rId25"/>
    <p:sldId id="683" r:id="rId26"/>
    <p:sldId id="684" r:id="rId27"/>
    <p:sldId id="686" r:id="rId28"/>
    <p:sldId id="652" r:id="rId29"/>
    <p:sldId id="689" r:id="rId30"/>
    <p:sldId id="657" r:id="rId31"/>
    <p:sldId id="658" r:id="rId32"/>
    <p:sldId id="280" r:id="rId33"/>
    <p:sldId id="688" r:id="rId34"/>
    <p:sldId id="675" r:id="rId35"/>
    <p:sldId id="668" r:id="rId36"/>
    <p:sldId id="669" r:id="rId37"/>
    <p:sldId id="670" r:id="rId38"/>
    <p:sldId id="636" r:id="rId39"/>
    <p:sldId id="648" r:id="rId40"/>
    <p:sldId id="671" r:id="rId41"/>
    <p:sldId id="672" r:id="rId42"/>
    <p:sldId id="673" r:id="rId43"/>
    <p:sldId id="649" r:id="rId44"/>
    <p:sldId id="650" r:id="rId45"/>
    <p:sldId id="651" r:id="rId46"/>
    <p:sldId id="653" r:id="rId47"/>
    <p:sldId id="654" r:id="rId48"/>
    <p:sldId id="656" r:id="rId49"/>
    <p:sldId id="663" r:id="rId50"/>
    <p:sldId id="286" r:id="rId51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8" userDrawn="1">
          <p15:clr>
            <a:srgbClr val="A4A3A4"/>
          </p15:clr>
        </p15:guide>
        <p15:guide id="2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2"/>
    <p:restoredTop sz="91744"/>
  </p:normalViewPr>
  <p:slideViewPr>
    <p:cSldViewPr snapToGrid="0">
      <p:cViewPr varScale="1">
        <p:scale>
          <a:sx n="68" d="100"/>
          <a:sy n="68" d="100"/>
        </p:scale>
        <p:origin x="828" y="36"/>
      </p:cViewPr>
      <p:guideLst>
        <p:guide pos="98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5" d="100"/>
          <a:sy n="75" d="100"/>
        </p:scale>
        <p:origin x="908" y="36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1030F12-1610-25CA-5474-291B1C966A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1899884-648B-3189-B1AB-C419E07A40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B4D25-322A-4E66-A360-C3ECC95703BC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4590AC9-5C97-0EBE-EAA9-D229B9DF67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B1982A-B46F-4F5A-2353-F39487AB18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E83C8-FB40-4E0C-BCCE-6287E5B7D3F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0675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1221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16413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3D7B1E-408C-3D4A-B259-D4CFE41B7A24}" type="datetimeFigureOut">
              <a:rPr lang="en-US"/>
              <a:t>9/15/2026</a:t>
            </a:fld>
            <a:endParaRPr lang="en-US"/>
          </a:p>
        </p:txBody>
      </p:sp>
      <p:sp>
        <p:nvSpPr>
          <p:cNvPr id="736264723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788274670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250964265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7056664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202951F-5E4D-1640-919F-03D86C713CB5}" type="slidenum">
              <a:rPr lang="en-US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9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10457111" name="Gruppieren 9"/>
          <p:cNvGrpSpPr/>
          <p:nvPr userDrawn="1"/>
        </p:nvGrpSpPr>
        <p:grpSpPr bwMode="auto">
          <a:xfrm>
            <a:off x="2003438" y="1301599"/>
            <a:ext cx="9901692" cy="5170248"/>
            <a:chOff x="1502578" y="976199"/>
            <a:chExt cx="7426269" cy="3877686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de-DE" sz="2400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1004052783" name="Titel 1"/>
          <p:cNvSpPr>
            <a:spLocks noGrp="1"/>
          </p:cNvSpPr>
          <p:nvPr>
            <p:ph type="ctrTitle"/>
          </p:nvPr>
        </p:nvSpPr>
        <p:spPr bwMode="auto">
          <a:xfrm>
            <a:off x="2868706" y="3650765"/>
            <a:ext cx="5737412" cy="779867"/>
          </a:xfrm>
        </p:spPr>
        <p:txBody>
          <a:bodyPr anchor="b" anchorCtr="0">
            <a:noAutofit/>
          </a:bodyPr>
          <a:lstStyle>
            <a:lvl1pPr algn="ctr">
              <a:defRPr sz="3200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724061914" name="Untertitel 2"/>
          <p:cNvSpPr>
            <a:spLocks noGrp="1"/>
          </p:cNvSpPr>
          <p:nvPr>
            <p:ph type="subTitle" idx="1"/>
          </p:nvPr>
        </p:nvSpPr>
        <p:spPr bwMode="auto">
          <a:xfrm>
            <a:off x="2868705" y="4430631"/>
            <a:ext cx="5737413" cy="70913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Master-Untertitelformat bearbeiten</a:t>
            </a:r>
          </a:p>
        </p:txBody>
      </p:sp>
      <p:sp>
        <p:nvSpPr>
          <p:cNvPr id="40554519" name="Rechteck 12"/>
          <p:cNvSpPr/>
          <p:nvPr userDrawn="1"/>
        </p:nvSpPr>
        <p:spPr bwMode="auto">
          <a:xfrm>
            <a:off x="538788" y="6650181"/>
            <a:ext cx="4495031" cy="207819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498593" name="Titel 1"/>
          <p:cNvSpPr>
            <a:spLocks noGrp="1"/>
          </p:cNvSpPr>
          <p:nvPr>
            <p:ph type="title"/>
          </p:nvPr>
        </p:nvSpPr>
        <p:spPr bwMode="auto">
          <a:xfrm>
            <a:off x="563425" y="307195"/>
            <a:ext cx="8934639" cy="787557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228983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</p:txBody>
      </p:sp>
      <p:sp>
        <p:nvSpPr>
          <p:cNvPr id="82168155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1126329" y="6552643"/>
            <a:ext cx="554591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‹Nr.›</a:t>
            </a:fld>
            <a:endParaRPr lang="de-DE" dirty="0"/>
          </a:p>
        </p:txBody>
      </p:sp>
      <p:sp>
        <p:nvSpPr>
          <p:cNvPr id="637715293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98063" y="6552644"/>
            <a:ext cx="1546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 dirty="0"/>
              <a:t>Sofian Sakr</a:t>
            </a:r>
            <a:endParaRPr dirty="0"/>
          </a:p>
        </p:txBody>
      </p:sp>
      <p:sp>
        <p:nvSpPr>
          <p:cNvPr id="1731310599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4622801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166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055709559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706722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1949063565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‹Nr.›</a:t>
            </a:fld>
            <a:endParaRPr lang="de-DE"/>
          </a:p>
        </p:txBody>
      </p:sp>
      <p:sp>
        <p:nvSpPr>
          <p:cNvPr id="646122591" name="Datumsplatzhalter 4"/>
          <p:cNvSpPr>
            <a:spLocks noGrp="1"/>
          </p:cNvSpPr>
          <p:nvPr>
            <p:ph type="dt" sz="half" idx="13"/>
          </p:nvPr>
        </p:nvSpPr>
        <p:spPr bwMode="auto">
          <a:xfrm>
            <a:off x="9465335" y="6552644"/>
            <a:ext cx="1133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 dirty="0"/>
              <a:t>Sofian Sakr</a:t>
            </a:r>
            <a:endParaRPr dirty="0"/>
          </a:p>
        </p:txBody>
      </p:sp>
      <p:sp>
        <p:nvSpPr>
          <p:cNvPr id="1230199051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4639735" y="6541433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2785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146051490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11180515" y="6552643"/>
            <a:ext cx="500404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‹Nr.›</a:t>
            </a:fld>
            <a:endParaRPr lang="de-DE"/>
          </a:p>
        </p:txBody>
      </p:sp>
      <p:sp>
        <p:nvSpPr>
          <p:cNvPr id="1478988867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65335" y="6552644"/>
            <a:ext cx="15977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 dirty="0"/>
              <a:t>Sofian Sakr</a:t>
            </a:r>
            <a:endParaRPr dirty="0"/>
          </a:p>
        </p:txBody>
      </p:sp>
      <p:sp>
        <p:nvSpPr>
          <p:cNvPr id="4463715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46228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FF0BA10-EC99-4A91-B36E-BED160BDAF0A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999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40945170" name="Gerade Verbindung 26"/>
          <p:cNvCxnSpPr/>
          <p:nvPr userDrawn="1"/>
        </p:nvCxnSpPr>
        <p:spPr bwMode="auto">
          <a:xfrm>
            <a:off x="0" y="6732777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94573079" name="Bild 6" descr="GSI_Logo_rgb.png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10146453" y="485167"/>
            <a:ext cx="1505441" cy="501815"/>
          </a:xfrm>
          <a:prstGeom prst="rect">
            <a:avLst/>
          </a:prstGeom>
        </p:spPr>
      </p:pic>
      <p:cxnSp>
        <p:nvCxnSpPr>
          <p:cNvPr id="1188988194" name="Gerade Verbindung 22"/>
          <p:cNvCxnSpPr/>
          <p:nvPr userDrawn="1"/>
        </p:nvCxnSpPr>
        <p:spPr bwMode="auto">
          <a:xfrm>
            <a:off x="0" y="1101632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2669383" name="Rechteck 23"/>
          <p:cNvSpPr/>
          <p:nvPr userDrawn="1"/>
        </p:nvSpPr>
        <p:spPr bwMode="auto">
          <a:xfrm>
            <a:off x="-1" y="969432"/>
            <a:ext cx="268800" cy="2688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768060523" name="Rechteck 24"/>
          <p:cNvSpPr/>
          <p:nvPr userDrawn="1"/>
        </p:nvSpPr>
        <p:spPr bwMode="auto">
          <a:xfrm>
            <a:off x="-1" y="6599766"/>
            <a:ext cx="271036" cy="271036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107657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23513" y="1450688"/>
            <a:ext cx="11226901" cy="490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1444235322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10687722" y="6552643"/>
            <a:ext cx="9931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125CBDDA-5CCF-8748-8988-9DC6C8981774}" type="slidenum">
              <a:rPr lang="de-DE"/>
              <a:t>‹Nr.›</a:t>
            </a:fld>
            <a:endParaRPr lang="de-DE" dirty="0"/>
          </a:p>
        </p:txBody>
      </p:sp>
      <p:sp>
        <p:nvSpPr>
          <p:cNvPr id="596406912" name="Textfeld 10"/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GSI/FAIR International Summer School </a:t>
            </a:r>
            <a:r>
              <a:rPr lang="de-DE" sz="1000" dirty="0" err="1">
                <a:solidFill>
                  <a:srgbClr val="333333"/>
                </a:solidFill>
                <a:latin typeface="Arial"/>
                <a:cs typeface="Arial"/>
              </a:rPr>
              <a:t>Program</a:t>
            </a:r>
            <a:endParaRPr lang="de-DE" sz="10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sp>
        <p:nvSpPr>
          <p:cNvPr id="566199750" name="Titelplatzhalter 1"/>
          <p:cNvSpPr>
            <a:spLocks noGrp="1"/>
          </p:cNvSpPr>
          <p:nvPr>
            <p:ph type="title"/>
          </p:nvPr>
        </p:nvSpPr>
        <p:spPr bwMode="auto">
          <a:xfrm>
            <a:off x="423518" y="308100"/>
            <a:ext cx="910954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5471711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535008" y="6552643"/>
            <a:ext cx="11311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>
              <a:defRPr/>
            </a:pPr>
            <a:r>
              <a:rPr lang="de-DE" dirty="0"/>
              <a:t>Sofian Sakr</a:t>
            </a:r>
            <a:endParaRPr dirty="0"/>
          </a:p>
        </p:txBody>
      </p:sp>
      <p:sp>
        <p:nvSpPr>
          <p:cNvPr id="1414308872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4523036" y="6534154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pic>
        <p:nvPicPr>
          <p:cNvPr id="944433228" name="Bild 12" descr="FAIR_Logo_rgb.png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8855086" y="297502"/>
            <a:ext cx="1033406" cy="86117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F1F0E31-F1C3-582D-40E5-5BF95420C1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199563" y="279026"/>
            <a:ext cx="511329" cy="69422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BFF4B58-82AF-695D-E042-7D6F190D1E8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775382" y="520024"/>
            <a:ext cx="1950724" cy="4450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/>
  <p:txStyles>
    <p:titleStyle>
      <a:lvl1pPr algn="l" defTabSz="457189">
        <a:spcBef>
          <a:spcPts val="0"/>
        </a:spcBef>
        <a:buNone/>
        <a:defRPr sz="2400" b="1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890" indent="-342890" algn="l" defTabSz="457189">
        <a:spcBef>
          <a:spcPts val="0"/>
        </a:spcBef>
        <a:buClr>
          <a:srgbClr val="FDBB63"/>
        </a:buClr>
        <a:buFont typeface="Wingdings"/>
        <a:buChar char="§"/>
        <a:defRPr sz="2400">
          <a:solidFill>
            <a:srgbClr val="333333"/>
          </a:solidFill>
          <a:latin typeface="Arial"/>
          <a:ea typeface="+mn-ea"/>
          <a:cs typeface="Arial"/>
        </a:defRPr>
      </a:lvl1pPr>
      <a:lvl2pPr marL="742932" indent="-285744" algn="l" defTabSz="457189">
        <a:spcBef>
          <a:spcPts val="0"/>
        </a:spcBef>
        <a:buClr>
          <a:srgbClr val="FDBB63"/>
        </a:buClr>
        <a:buFont typeface="Wingdings"/>
        <a:buChar char="§"/>
        <a:defRPr sz="2000">
          <a:solidFill>
            <a:srgbClr val="333333"/>
          </a:solidFill>
          <a:latin typeface="Arial"/>
          <a:ea typeface="+mn-ea"/>
          <a:cs typeface="Arial"/>
        </a:defRPr>
      </a:lvl2pPr>
      <a:lvl3pPr marL="1142971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800">
          <a:solidFill>
            <a:srgbClr val="333333"/>
          </a:solidFill>
          <a:latin typeface="Arial"/>
          <a:ea typeface="+mn-ea"/>
          <a:cs typeface="Arial"/>
        </a:defRPr>
      </a:lvl3pPr>
      <a:lvl4pPr marL="1600160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600">
          <a:solidFill>
            <a:srgbClr val="333333"/>
          </a:solidFill>
          <a:latin typeface="Arial"/>
          <a:ea typeface="+mn-ea"/>
          <a:cs typeface="Arial"/>
        </a:defRPr>
      </a:lvl4pPr>
      <a:lvl5pPr marL="2057349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400">
          <a:solidFill>
            <a:srgbClr val="333333"/>
          </a:solidFill>
          <a:latin typeface="Arial"/>
          <a:ea typeface="+mn-ea"/>
          <a:cs typeface="Arial"/>
        </a:defRPr>
      </a:lvl5pPr>
      <a:lvl6pPr marL="251453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A57E4CE8-B8DE-4B41-BE33-5C73437E6004}"/>
              </a:ext>
            </a:extLst>
          </p:cNvPr>
          <p:cNvSpPr/>
          <p:nvPr/>
        </p:nvSpPr>
        <p:spPr>
          <a:xfrm>
            <a:off x="3180043" y="3256195"/>
            <a:ext cx="54276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C000"/>
                </a:solidFill>
              </a:rPr>
              <a:t>         PASTA Readout Electronics </a:t>
            </a:r>
          </a:p>
          <a:p>
            <a:r>
              <a:rPr lang="en-US" sz="2400" dirty="0">
                <a:solidFill>
                  <a:srgbClr val="FFC000"/>
                </a:solidFill>
              </a:rPr>
              <a:t>		      &amp; </a:t>
            </a:r>
          </a:p>
          <a:p>
            <a:r>
              <a:rPr lang="en-US" sz="2400" dirty="0">
                <a:solidFill>
                  <a:srgbClr val="FFC000"/>
                </a:solidFill>
              </a:rPr>
              <a:t>                MUST Digitization</a:t>
            </a:r>
            <a:endParaRPr lang="en-GB" sz="1600" dirty="0">
              <a:latin typeface="Arial"/>
              <a:cs typeface="Arial"/>
            </a:endParaRPr>
          </a:p>
          <a:p>
            <a:r>
              <a:rPr lang="en-GB" sz="1600" dirty="0">
                <a:latin typeface="Arial"/>
                <a:cs typeface="Arial"/>
              </a:rPr>
              <a:t>	                 Sofian Sakr</a:t>
            </a:r>
          </a:p>
          <a:p>
            <a:r>
              <a:rPr lang="de-DE" sz="1600" dirty="0">
                <a:solidFill>
                  <a:srgbClr val="333333"/>
                </a:solidFill>
              </a:rPr>
              <a:t>      GSI/FAIR International Summer School </a:t>
            </a:r>
            <a:r>
              <a:rPr lang="de-DE" sz="1600" dirty="0" err="1">
                <a:solidFill>
                  <a:srgbClr val="333333"/>
                </a:solidFill>
              </a:rPr>
              <a:t>Program</a:t>
            </a:r>
            <a:endParaRPr lang="de-DE" sz="1600" dirty="0">
              <a:solidFill>
                <a:srgbClr val="333333"/>
              </a:solidFill>
            </a:endParaRPr>
          </a:p>
          <a:p>
            <a:endParaRPr lang="en-GB"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6CBB-A81E-AD2B-6D22-97AC0D3A2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82A1F-79FC-18A3-6EB5-0B97BECD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1637AD-8E78-1671-2B94-A04A3D47A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de-DE" dirty="0"/>
              <a:t>Straw Tube </a:t>
            </a:r>
            <a:r>
              <a:rPr lang="de-DE" dirty="0" err="1"/>
              <a:t>Detectors</a:t>
            </a:r>
            <a:r>
              <a:rPr lang="de-DE" dirty="0"/>
              <a:t> – </a:t>
            </a:r>
            <a:r>
              <a:rPr lang="de-DE" dirty="0" err="1"/>
              <a:t>Mechanism</a:t>
            </a:r>
            <a:endParaRPr lang="en-US" dirty="0"/>
          </a:p>
          <a:p>
            <a:r>
              <a:rPr lang="en-US" dirty="0"/>
              <a:t>PASTA at </a:t>
            </a:r>
            <a:r>
              <a:rPr lang="en-US" dirty="0" err="1"/>
              <a:t>mCBM</a:t>
            </a:r>
            <a:endParaRPr lang="en-US" dirty="0"/>
          </a:p>
          <a:p>
            <a:r>
              <a:rPr lang="en-US" dirty="0"/>
              <a:t>Results 1</a:t>
            </a:r>
          </a:p>
          <a:p>
            <a:r>
              <a:rPr lang="de-DE" dirty="0"/>
              <a:t>MUST Simulation Workflow</a:t>
            </a:r>
            <a:endParaRPr lang="en-US" dirty="0"/>
          </a:p>
          <a:p>
            <a:r>
              <a:rPr lang="en-US" dirty="0"/>
              <a:t>Digitization</a:t>
            </a:r>
          </a:p>
          <a:p>
            <a:r>
              <a:rPr lang="en-US" dirty="0"/>
              <a:t>MUST geometries comparison (v26e vs. v26m)</a:t>
            </a:r>
          </a:p>
          <a:p>
            <a:r>
              <a:rPr lang="en-US" dirty="0"/>
              <a:t>Results 2</a:t>
            </a:r>
          </a:p>
          <a:p>
            <a:r>
              <a:rPr lang="en-US" dirty="0"/>
              <a:t>Conclusion &amp; Outlook</a:t>
            </a:r>
          </a:p>
          <a:p>
            <a:r>
              <a:rPr lang="de-DE" dirty="0" err="1"/>
              <a:t>Acknowledgement</a:t>
            </a:r>
            <a:endParaRPr lang="en-US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E4C6C8E-65B5-2197-20CC-9378168F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43F85E3-3AA7-AA7D-CB28-135E50C4C5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A04647-9D47-EB34-8C4B-D698E4224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300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23B39-EEAF-04EF-C17D-7D86F687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6BB2AC-8E07-F318-6201-21A047778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LHCb</a:t>
            </a:r>
            <a:r>
              <a:rPr lang="de-DE" dirty="0"/>
              <a:t> OT Straw-Tube Modules</a:t>
            </a:r>
          </a:p>
          <a:p>
            <a:pPr lvl="1"/>
            <a:r>
              <a:rPr lang="de-DE" dirty="0"/>
              <a:t>OT </a:t>
            </a:r>
            <a:r>
              <a:rPr lang="de-DE" dirty="0" err="1"/>
              <a:t>usage</a:t>
            </a:r>
            <a:r>
              <a:rPr lang="de-DE" dirty="0"/>
              <a:t> at GSI/FAIR</a:t>
            </a:r>
          </a:p>
          <a:p>
            <a:pPr lvl="2"/>
            <a:r>
              <a:rPr lang="de-DE" dirty="0"/>
              <a:t>PANDA (PASTA)</a:t>
            </a:r>
          </a:p>
          <a:p>
            <a:pPr lvl="2"/>
            <a:r>
              <a:rPr lang="de-DE" dirty="0"/>
              <a:t>CBM (MUST)</a:t>
            </a:r>
          </a:p>
          <a:p>
            <a:r>
              <a:rPr lang="de-DE" dirty="0" err="1"/>
              <a:t>Testing</a:t>
            </a:r>
            <a:r>
              <a:rPr lang="de-DE" dirty="0"/>
              <a:t> PANDA </a:t>
            </a:r>
            <a:r>
              <a:rPr lang="de-DE" dirty="0" err="1"/>
              <a:t>readout</a:t>
            </a:r>
            <a:r>
              <a:rPr lang="de-DE" dirty="0"/>
              <a:t> </a:t>
            </a:r>
            <a:r>
              <a:rPr lang="de-DE" dirty="0" err="1"/>
              <a:t>electronics</a:t>
            </a:r>
            <a:r>
              <a:rPr lang="de-DE" dirty="0"/>
              <a:t> – </a:t>
            </a:r>
            <a:r>
              <a:rPr lang="de-DE" dirty="0" err="1"/>
              <a:t>TRBnet</a:t>
            </a:r>
            <a:endParaRPr lang="de-DE" dirty="0"/>
          </a:p>
          <a:p>
            <a:r>
              <a:rPr lang="de-DE" dirty="0"/>
              <a:t>MUST </a:t>
            </a:r>
            <a:r>
              <a:rPr lang="de-DE" dirty="0" err="1"/>
              <a:t>Digitization</a:t>
            </a:r>
            <a:r>
              <a:rPr lang="de-DE" dirty="0"/>
              <a:t>: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MUST geometries (v26e, v26m)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23D924-E803-D2DE-8FBF-F395DE672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E197E2-7BC5-E49B-3111-76DACFAF71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9492207-C767-5575-7FE5-E04DD2D9C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471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AFAF4-8770-72A2-7270-F2528E1A3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07D03-8D9E-EFF7-43DA-3CA613AA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Straw Tube </a:t>
            </a:r>
            <a:r>
              <a:rPr lang="de-DE" dirty="0" err="1"/>
              <a:t>Detectors</a:t>
            </a:r>
            <a:r>
              <a:rPr lang="de-DE" dirty="0"/>
              <a:t> – </a:t>
            </a:r>
            <a:r>
              <a:rPr lang="de-DE" dirty="0" err="1"/>
              <a:t>Mechanism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E551BF-78AB-6E20-18A3-6A90C0E7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EFD0CE-B828-9908-837B-85DAA48078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922718-0AF4-7EDD-124D-816A37DDF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935FBB9D-4751-E176-842C-E6FFA0FB7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3318" y="1235499"/>
            <a:ext cx="9509106" cy="531530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0359670-7211-C3AD-7E4C-371EED6BACCC}"/>
              </a:ext>
            </a:extLst>
          </p:cNvPr>
          <p:cNvSpPr txBox="1"/>
          <p:nvPr/>
        </p:nvSpPr>
        <p:spPr bwMode="auto">
          <a:xfrm>
            <a:off x="9344321" y="5962578"/>
            <a:ext cx="26560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spc="-1" dirty="0">
                <a:solidFill>
                  <a:srgbClr val="000000"/>
                </a:solidFill>
              </a:rPr>
              <a:t>© Darwin Alexander</a:t>
            </a:r>
          </a:p>
        </p:txBody>
      </p:sp>
    </p:spTree>
    <p:extLst>
      <p:ext uri="{BB962C8B-B14F-4D97-AF65-F5344CB8AC3E}">
        <p14:creationId xmlns:p14="http://schemas.microsoft.com/office/powerpoint/2010/main" val="164448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D205E-A966-0E34-8F42-000FBE193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 Cave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90922F-0662-F6D2-A28F-1DD63475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5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A8B1F8-148E-24D3-850A-11EAFFCDD9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B6E228-8BA7-BBC9-36ED-717FE4444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D6936C-4653-778A-8270-1EE86C320F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241619" y="1356660"/>
            <a:ext cx="5800563" cy="3984300"/>
          </a:xfrm>
          <a:prstGeom prst="rect">
            <a:avLst/>
          </a:prstGeom>
          <a:ln w="0">
            <a:noFill/>
          </a:ln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2D996E78-BA6C-C987-6262-EC5F11D30BA1}"/>
              </a:ext>
            </a:extLst>
          </p:cNvPr>
          <p:cNvSpPr/>
          <p:nvPr/>
        </p:nvSpPr>
        <p:spPr>
          <a:xfrm>
            <a:off x="7716113" y="5734619"/>
            <a:ext cx="3525712" cy="6646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© </a:t>
            </a: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S. Koch (GSI) and</a:t>
            </a: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    R.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Arial"/>
              </a:rPr>
              <a:t>Karabowicz</a:t>
            </a: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 (GSI)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3E9B770-D5AF-1EE7-C55C-FA0BDF3E386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57327" y="1517040"/>
            <a:ext cx="2122560" cy="3823920"/>
          </a:xfrm>
          <a:prstGeom prst="rect">
            <a:avLst/>
          </a:prstGeom>
          <a:ln w="0">
            <a:noFill/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319B0FE-F44F-2585-9321-782690B91C3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484608" y="1952640"/>
            <a:ext cx="3719880" cy="33883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6945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ECD9A-FAE1-8B27-BC66-4C54DD43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C9F2F7-85C4-2554-C774-696DB0DDF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 Cave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02BC27-F125-C039-F24B-18B86871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6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FC4145-268D-9B3A-0BF1-C4E3409231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DC129-8A64-AAF3-A057-80BF34A44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95792E21-1911-FEB5-EC99-D27E9F578F06}"/>
              </a:ext>
            </a:extLst>
          </p:cNvPr>
          <p:cNvSpPr txBox="1"/>
          <p:nvPr/>
        </p:nvSpPr>
        <p:spPr bwMode="auto">
          <a:xfrm>
            <a:off x="6837349" y="2109512"/>
            <a:ext cx="61509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40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2000" b="0" strike="noStrike" spc="-1" dirty="0">
                <a:solidFill>
                  <a:srgbClr val="333333"/>
                </a:solidFill>
                <a:latin typeface="Arial"/>
              </a:rPr>
              <a:t>Reuse ASDBLR ASICs  and HV </a:t>
            </a:r>
            <a:r>
              <a:rPr lang="de-DE" sz="2000" b="0" strike="noStrike" spc="-1" dirty="0" err="1">
                <a:solidFill>
                  <a:srgbClr val="333333"/>
                </a:solidFill>
                <a:latin typeface="Arial"/>
              </a:rPr>
              <a:t>boards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C9B52A05-FDDA-AF85-506D-E57A945E5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1" y="1244920"/>
            <a:ext cx="6811326" cy="5315692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98F59131-73A3-3F14-0131-2A4D251C2578}"/>
              </a:ext>
            </a:extLst>
          </p:cNvPr>
          <p:cNvSpPr txBox="1"/>
          <p:nvPr/>
        </p:nvSpPr>
        <p:spPr bwMode="auto">
          <a:xfrm>
            <a:off x="6713867" y="6116196"/>
            <a:ext cx="217234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dirty="0"/>
              <a:t>© Tassos &amp; Luca</a:t>
            </a:r>
          </a:p>
        </p:txBody>
      </p:sp>
      <p:pic>
        <p:nvPicPr>
          <p:cNvPr id="3" name="Grafik 2" descr="A000005 ARDUINO, SBC, Arduino Nano, ATmega328 | Farnell® Germany">
            <a:extLst>
              <a:ext uri="{FF2B5EF4-FFF2-40B4-BE49-F238E27FC236}">
                <a16:creationId xmlns:a16="http://schemas.microsoft.com/office/drawing/2014/main" id="{B1360970-7EA9-4634-1693-7232A8017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684" y="3042553"/>
            <a:ext cx="2940872" cy="1270355"/>
          </a:xfrm>
          <a:prstGeom prst="rect">
            <a:avLst/>
          </a:prstGeom>
        </p:spPr>
      </p:pic>
      <p:cxnSp>
        <p:nvCxnSpPr>
          <p:cNvPr id="8" name="Verbinder: gewinkelt 7">
            <a:extLst>
              <a:ext uri="{FF2B5EF4-FFF2-40B4-BE49-F238E27FC236}">
                <a16:creationId xmlns:a16="http://schemas.microsoft.com/office/drawing/2014/main" id="{BB6EEE5F-23D3-AA9A-21B9-298029CA0EFB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4312121" y="3185962"/>
            <a:ext cx="3542095" cy="62564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Verbinder: gewinkelt 14">
            <a:extLst>
              <a:ext uri="{FF2B5EF4-FFF2-40B4-BE49-F238E27FC236}">
                <a16:creationId xmlns:a16="http://schemas.microsoft.com/office/drawing/2014/main" id="{C889C97A-5162-DD50-2223-C18B6EC7DEDA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4312121" y="3185960"/>
            <a:ext cx="3744224" cy="716805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763FECBE-6A7A-7B64-E21D-4C0CBE5882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4312120" y="3185958"/>
            <a:ext cx="3840478" cy="79188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A66750F5-85F7-82A2-519C-02A4EF725A73}"/>
              </a:ext>
            </a:extLst>
          </p:cNvPr>
          <p:cNvSpPr txBox="1"/>
          <p:nvPr/>
        </p:nvSpPr>
        <p:spPr bwMode="auto">
          <a:xfrm>
            <a:off x="8801120" y="4965471"/>
            <a:ext cx="132465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dirty="0"/>
              <a:t>Laptop</a:t>
            </a:r>
          </a:p>
        </p:txBody>
      </p:sp>
      <p:cxnSp>
        <p:nvCxnSpPr>
          <p:cNvPr id="20" name="Verbinder: gewinkelt 19">
            <a:extLst>
              <a:ext uri="{FF2B5EF4-FFF2-40B4-BE49-F238E27FC236}">
                <a16:creationId xmlns:a16="http://schemas.microsoft.com/office/drawing/2014/main" id="{C6B5E1FC-8EE4-0F15-0E8F-8D59085A8335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8980099" y="3804589"/>
            <a:ext cx="1461755" cy="901344"/>
          </a:xfrm>
          <a:prstGeom prst="bentConnector3">
            <a:avLst>
              <a:gd name="adj1" fmla="val 66218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0EF85DBB-3F42-A1A0-DEF1-0C62688B75DF}"/>
              </a:ext>
            </a:extLst>
          </p:cNvPr>
          <p:cNvSpPr/>
          <p:nvPr/>
        </p:nvSpPr>
        <p:spPr bwMode="auto">
          <a:xfrm>
            <a:off x="8730114" y="4986138"/>
            <a:ext cx="1078029" cy="3651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108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C36E7-CC49-7928-0349-64980EE11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: </a:t>
            </a:r>
            <a:r>
              <a:rPr lang="de-DE" dirty="0" err="1"/>
              <a:t>Readout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4DD5FB-3312-E5C7-52E4-03A3CA63B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17F0EEF-8B50-7993-D13E-04FBB5AEEB9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DA279F-E540-AC4B-FACA-BDB1AB294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41FBA207-7268-AC09-4B85-A79AEE810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1" y="1506222"/>
            <a:ext cx="7413540" cy="363783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623775B-B3CB-F526-C660-E77ABDF77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7" y="1364237"/>
            <a:ext cx="4121431" cy="37798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B43B92D-F210-A15C-25BF-66D785411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858" y="1364237"/>
            <a:ext cx="7532483" cy="37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6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55103-3D01-F64F-D3E1-0C6B32FA2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C2A45-CAB6-ACED-2487-CFCDF35AE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: </a:t>
            </a:r>
            <a:r>
              <a:rPr lang="de-DE" dirty="0" err="1"/>
              <a:t>Readout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BFF83E-ED17-3FD5-75CE-5EC141C57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FFD8E44-B0CD-DFF3-3AD7-0EB2901066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97527B3-82AD-6EAE-1A1E-91524B37B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9BD198D9-18AC-AB4A-656F-4E014A6B4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1" y="1506222"/>
            <a:ext cx="7413540" cy="3637831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5A9BE2-72F6-3F18-F993-E56BFF4C5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02" y="5144054"/>
            <a:ext cx="11642796" cy="1416557"/>
          </a:xfrm>
        </p:spPr>
        <p:txBody>
          <a:bodyPr/>
          <a:lstStyle/>
          <a:p>
            <a:r>
              <a:rPr lang="en-US" dirty="0"/>
              <a:t>Turning-on high voltage &amp; gas seem to not affect the electronics noise</a:t>
            </a:r>
          </a:p>
          <a:p>
            <a:r>
              <a:rPr lang="en-US" dirty="0"/>
              <a:t>Remarks:</a:t>
            </a:r>
          </a:p>
          <a:p>
            <a:pPr lvl="1"/>
            <a:r>
              <a:rPr lang="en-US" dirty="0"/>
              <a:t>We also carried out the analysis for few hours after the gas 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E2FE869-0AA1-8F5B-6F3B-3C23840BA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27" y="1364237"/>
            <a:ext cx="4121431" cy="37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4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67B4-0BF1-2ABC-0EE9-97977726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44483-A7FE-D9D6-6BCF-BA60A6E0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: </a:t>
            </a:r>
            <a:r>
              <a:rPr lang="de-DE" dirty="0" err="1"/>
              <a:t>Readout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D04AE9-8C54-4466-68B1-6E417782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8EA5FC-DED6-C0CD-AD0D-B3D957B658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4076234-5A80-6FFD-CC0C-9B75DFCBB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EAB1C9-C4D8-F6E1-CB8B-198AA4984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02" y="5144054"/>
            <a:ext cx="11642796" cy="568589"/>
          </a:xfrm>
        </p:spPr>
        <p:txBody>
          <a:bodyPr/>
          <a:lstStyle/>
          <a:p>
            <a:r>
              <a:rPr lang="en-US" dirty="0"/>
              <a:t>Threshold between </a:t>
            </a:r>
            <a:r>
              <a:rPr lang="en-US" b="1" dirty="0"/>
              <a:t>850–900mV</a:t>
            </a:r>
            <a:r>
              <a:rPr lang="en-US" dirty="0"/>
              <a:t>, suppresses the electronics noise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C786D35-37F5-9045-B0C2-22833C64CE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222709"/>
            <a:ext cx="5731497" cy="374521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49649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9A6DD-FC36-D6EC-C7E6-02384EE13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AB067-4952-A283-125D-680660DB3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PASTA at </a:t>
            </a:r>
            <a:r>
              <a:rPr lang="de-DE" dirty="0" err="1"/>
              <a:t>mCBM</a:t>
            </a:r>
            <a:r>
              <a:rPr lang="de-DE" dirty="0"/>
              <a:t>: </a:t>
            </a:r>
            <a:r>
              <a:rPr lang="de-DE" dirty="0" err="1"/>
              <a:t>Readout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3ABEEB-76F0-64B3-00C7-D426F3433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4FA2CF-005F-8F66-E2DF-E0AC47212CE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8F47A3-7C2D-E93E-B286-EDEF5A21B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198AF7-7333-4297-3EC8-8E67F596E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02" y="5144054"/>
            <a:ext cx="11642796" cy="568589"/>
          </a:xfrm>
        </p:spPr>
        <p:txBody>
          <a:bodyPr/>
          <a:lstStyle/>
          <a:p>
            <a:r>
              <a:rPr lang="en-US" dirty="0"/>
              <a:t>Threshold between </a:t>
            </a:r>
            <a:r>
              <a:rPr lang="en-US" b="1" dirty="0"/>
              <a:t>850–900mV</a:t>
            </a:r>
            <a:r>
              <a:rPr lang="en-US" dirty="0"/>
              <a:t>, suppresses the electronics noise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82BA139-CD98-21F0-D7EE-925253DBEDA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222709"/>
            <a:ext cx="5731497" cy="3745218"/>
          </a:xfrm>
          <a:prstGeom prst="rect">
            <a:avLst/>
          </a:prstGeom>
          <a:ln w="0"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27D6A4A-FF2A-8C8A-150B-D7864844569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731497" y="1222708"/>
            <a:ext cx="6460503" cy="374521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62228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5A9E-03EA-D3C0-05BC-DF14E434D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784FC-7C1D-DABD-17C9-96BB7DAE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MUST Simulation Workflow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DE423A-1F3E-3110-F862-8EE78AF2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8B966E-AEED-1104-A622-A23EA398F8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50B399-B4E6-6360-910F-4004C9D12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7BCDF59-406F-F27F-81F0-37107AA00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48" y="1275134"/>
            <a:ext cx="8426571" cy="534176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63BAD47-4908-C219-BE6F-2FC6CE1EB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330" y="1505776"/>
            <a:ext cx="2713045" cy="73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53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9ACC9-1EA8-C3CD-39B6-715F9EB3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704D0-006D-4226-6479-519D7DA43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6" y="307196"/>
            <a:ext cx="5420280" cy="719500"/>
          </a:xfrm>
        </p:spPr>
        <p:txBody>
          <a:bodyPr/>
          <a:lstStyle/>
          <a:p>
            <a:r>
              <a:rPr lang="en-US" dirty="0"/>
              <a:t>Digitization </a:t>
            </a:r>
            <a:r>
              <a:rPr lang="de-DE" dirty="0"/>
              <a:t>– Modes</a:t>
            </a:r>
            <a:r>
              <a:rPr lang="en-US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D6921D-73FA-AAD0-0EFE-B49EB3430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01" y="5290990"/>
            <a:ext cx="5091589" cy="921274"/>
          </a:xfrm>
        </p:spPr>
        <p:txBody>
          <a:bodyPr/>
          <a:lstStyle/>
          <a:p>
            <a:r>
              <a:rPr lang="de-DE" b="1" dirty="0"/>
              <a:t>Time-based: </a:t>
            </a:r>
            <a:r>
              <a:rPr lang="de-DE" dirty="0" err="1"/>
              <a:t>what</a:t>
            </a:r>
            <a:r>
              <a:rPr lang="de-DE" dirty="0"/>
              <a:t> will the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deliver</a:t>
            </a:r>
            <a:r>
              <a:rPr lang="de-DE" dirty="0"/>
              <a:t>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0593FA-0DD0-6517-9D5D-CC0F6200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2A24FBC-2743-D66C-222A-E18BA66318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AC6FFE-85C9-807B-DAE8-B521BD237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ADDF3DB-1E37-F439-8AA9-87887ECD6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728"/>
            <a:ext cx="11873301" cy="3773980"/>
          </a:xfrm>
          <a:prstGeom prst="rect">
            <a:avLst/>
          </a:prstGeom>
        </p:spPr>
      </p:pic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D8C730CB-3F7F-756F-D049-8F9CD8701854}"/>
              </a:ext>
            </a:extLst>
          </p:cNvPr>
          <p:cNvSpPr txBox="1">
            <a:spLocks/>
          </p:cNvSpPr>
          <p:nvPr/>
        </p:nvSpPr>
        <p:spPr bwMode="auto">
          <a:xfrm>
            <a:off x="6713867" y="5290990"/>
            <a:ext cx="5157577" cy="719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Event-</a:t>
            </a:r>
            <a:r>
              <a:rPr lang="de-DE" b="1" dirty="0" err="1"/>
              <a:t>based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the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respond</a:t>
            </a:r>
            <a:r>
              <a:rPr lang="de-DE" dirty="0"/>
              <a:t> to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collision</a:t>
            </a:r>
            <a:r>
              <a:rPr lang="de-DE" dirty="0"/>
              <a:t>?</a:t>
            </a:r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F3D4317A-6342-C6BE-4A8B-AF571330A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7234"/>
            <a:ext cx="2507530" cy="457264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1077F51D-E14D-EF7C-2E20-66FE66A65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32" y="4779477"/>
            <a:ext cx="2507530" cy="45726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1A7E59A-6692-A71A-B1A2-61652B566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322" y="1667643"/>
            <a:ext cx="5820987" cy="445035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D7C92DE-F70A-CD32-47DD-ABC206FAA173}"/>
              </a:ext>
            </a:extLst>
          </p:cNvPr>
          <p:cNvSpPr txBox="1"/>
          <p:nvPr/>
        </p:nvSpPr>
        <p:spPr bwMode="auto">
          <a:xfrm>
            <a:off x="10645219" y="1249954"/>
            <a:ext cx="1226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spc="-1" dirty="0">
                <a:solidFill>
                  <a:srgbClr val="000000"/>
                </a:solidFill>
              </a:rPr>
              <a:t>© Rafal Lalik</a:t>
            </a:r>
          </a:p>
        </p:txBody>
      </p:sp>
    </p:spTree>
    <p:extLst>
      <p:ext uri="{BB962C8B-B14F-4D97-AF65-F5344CB8AC3E}">
        <p14:creationId xmlns:p14="http://schemas.microsoft.com/office/powerpoint/2010/main" val="1596286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2F875-D715-367F-636A-A5C93EB6A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FF0067-73E4-F264-542D-941AD276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6" y="307196"/>
            <a:ext cx="5420280" cy="719500"/>
          </a:xfrm>
        </p:spPr>
        <p:txBody>
          <a:bodyPr/>
          <a:lstStyle/>
          <a:p>
            <a:r>
              <a:rPr lang="en-US" dirty="0"/>
              <a:t>Digitization </a:t>
            </a:r>
            <a:r>
              <a:rPr lang="de-DE" dirty="0"/>
              <a:t>– Modes</a:t>
            </a:r>
            <a:r>
              <a:rPr lang="en-US" dirty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AF7F37-B53E-B99E-6ED7-5B6575EB5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01" y="5290990"/>
            <a:ext cx="5091589" cy="921274"/>
          </a:xfrm>
        </p:spPr>
        <p:txBody>
          <a:bodyPr/>
          <a:lstStyle/>
          <a:p>
            <a:r>
              <a:rPr lang="de-DE" b="1" dirty="0"/>
              <a:t>Time-based: </a:t>
            </a:r>
            <a:r>
              <a:rPr lang="de-DE" dirty="0" err="1"/>
              <a:t>what</a:t>
            </a:r>
            <a:r>
              <a:rPr lang="de-DE" dirty="0"/>
              <a:t> will the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deliver</a:t>
            </a:r>
            <a:r>
              <a:rPr lang="de-DE" dirty="0"/>
              <a:t>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3A0F52-2A6A-4C0B-7810-BDFD62581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D6E7D2-E5FA-4E9A-E1C9-DDDDBE368C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766BC7-755E-DC91-CB6C-DAE1891C1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180DE8DA-2B74-9D2D-3996-69C140052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728"/>
            <a:ext cx="11873301" cy="3773980"/>
          </a:xfrm>
          <a:prstGeom prst="rect">
            <a:avLst/>
          </a:prstGeom>
        </p:spPr>
      </p:pic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C080A09E-4B69-7E6D-7582-0B86046CAC9B}"/>
              </a:ext>
            </a:extLst>
          </p:cNvPr>
          <p:cNvSpPr txBox="1">
            <a:spLocks/>
          </p:cNvSpPr>
          <p:nvPr/>
        </p:nvSpPr>
        <p:spPr bwMode="auto">
          <a:xfrm>
            <a:off x="6713867" y="5290990"/>
            <a:ext cx="5157577" cy="719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Event-</a:t>
            </a:r>
            <a:r>
              <a:rPr lang="de-DE" b="1" dirty="0" err="1"/>
              <a:t>based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the </a:t>
            </a:r>
            <a:r>
              <a:rPr lang="de-DE" dirty="0" err="1"/>
              <a:t>detector</a:t>
            </a:r>
            <a:r>
              <a:rPr lang="de-DE" dirty="0"/>
              <a:t> </a:t>
            </a:r>
            <a:r>
              <a:rPr lang="de-DE" dirty="0" err="1"/>
              <a:t>respond</a:t>
            </a:r>
            <a:r>
              <a:rPr lang="de-DE" dirty="0"/>
              <a:t> to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collision</a:t>
            </a:r>
            <a:r>
              <a:rPr lang="de-DE" dirty="0"/>
              <a:t>?</a:t>
            </a:r>
            <a:endParaRPr lang="en-US" spc="-1" dirty="0">
              <a:solidFill>
                <a:srgbClr val="000000"/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F0C3667-95C4-2CF0-7970-16422E522A45}"/>
              </a:ext>
            </a:extLst>
          </p:cNvPr>
          <p:cNvSpPr txBox="1"/>
          <p:nvPr/>
        </p:nvSpPr>
        <p:spPr bwMode="auto">
          <a:xfrm>
            <a:off x="10645219" y="1249954"/>
            <a:ext cx="1226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spc="-1" dirty="0">
                <a:solidFill>
                  <a:srgbClr val="000000"/>
                </a:solidFill>
              </a:rPr>
              <a:t>© Rafal Lalik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26955D2E-47B4-77BC-686B-CDFF668CB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7234"/>
            <a:ext cx="2507530" cy="457264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4D6D8496-D950-5D66-EE17-137330776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32" y="4779477"/>
            <a:ext cx="2507530" cy="45726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114F6C9-E7C1-EBA1-9CF0-2E289D160470}"/>
              </a:ext>
            </a:extLst>
          </p:cNvPr>
          <p:cNvSpPr/>
          <p:nvPr/>
        </p:nvSpPr>
        <p:spPr bwMode="auto">
          <a:xfrm>
            <a:off x="215701" y="1386447"/>
            <a:ext cx="5600637" cy="4760536"/>
          </a:xfrm>
          <a:prstGeom prst="rect">
            <a:avLst/>
          </a:prstGeom>
          <a:solidFill>
            <a:srgbClr val="D9D9D9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9B90ADF-D6C5-EFDC-C63F-F971C3E88A9E}"/>
              </a:ext>
            </a:extLst>
          </p:cNvPr>
          <p:cNvSpPr/>
          <p:nvPr/>
        </p:nvSpPr>
        <p:spPr bwMode="auto">
          <a:xfrm>
            <a:off x="6589337" y="1694224"/>
            <a:ext cx="5250730" cy="445275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08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FA910-B3C8-1C88-B250-8AB6D2394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BE3B6244-AE29-C015-8AC1-EBA88B3DE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75" y="4479371"/>
            <a:ext cx="642622" cy="39486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4E77484-E1A0-A73D-0A65-076089693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42" y="2589716"/>
            <a:ext cx="642623" cy="36250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CDF3467-E06E-1087-20C8-9BDED9374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96" y="2259053"/>
            <a:ext cx="642623" cy="40967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8125B8F-ECF6-2665-4251-6542960A564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75045" y="1321766"/>
            <a:ext cx="7370005" cy="719500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D4B5F4-1F2B-7270-CED7-AAD4CBBEA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6" y="307196"/>
            <a:ext cx="5420280" cy="719500"/>
          </a:xfrm>
        </p:spPr>
        <p:txBody>
          <a:bodyPr/>
          <a:lstStyle/>
          <a:p>
            <a:r>
              <a:rPr lang="en-US" dirty="0"/>
              <a:t>Digitization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6027AF-55DC-A4B7-9C6C-17FC0C201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1118"/>
            <a:ext cx="11879842" cy="4536621"/>
          </a:xfrm>
        </p:spPr>
        <p:txBody>
          <a:bodyPr/>
          <a:lstStyle/>
          <a:p>
            <a:pPr lvl="1"/>
            <a:r>
              <a:rPr lang="en-US" sz="1800" spc="-1" dirty="0">
                <a:solidFill>
                  <a:srgbClr val="000000"/>
                </a:solidFill>
              </a:rPr>
              <a:t>               fixed T₀, event-by-event mode,</a:t>
            </a:r>
          </a:p>
          <a:p>
            <a:pPr lvl="1"/>
            <a:r>
              <a:rPr lang="en-US" sz="1800" spc="-1" dirty="0">
                <a:solidFill>
                  <a:srgbClr val="000000"/>
                </a:solidFill>
              </a:rPr>
              <a:t>               time of flight of particle from the target to the straw,</a:t>
            </a:r>
          </a:p>
          <a:p>
            <a:pPr lvl="1"/>
            <a:r>
              <a:rPr lang="en-US" sz="1800" spc="-1" dirty="0">
                <a:solidFill>
                  <a:srgbClr val="000000"/>
                </a:solidFill>
              </a:rPr>
              <a:t>               </a:t>
            </a:r>
            <a:r>
              <a:rPr lang="en-US" sz="1800" dirty="0"/>
              <a:t>drift time of the charge carriers in the straw tube, </a:t>
            </a:r>
            <a:endParaRPr lang="en-US" sz="1800" spc="-1" dirty="0">
              <a:solidFill>
                <a:srgbClr val="000000"/>
              </a:solidFill>
            </a:endParaRPr>
          </a:p>
          <a:p>
            <a:pPr lvl="1"/>
            <a:r>
              <a:rPr lang="en-US" sz="1800" spc="-1" dirty="0">
                <a:solidFill>
                  <a:srgbClr val="000000"/>
                </a:solidFill>
              </a:rPr>
              <a:t>               signal propagation in the straw,</a:t>
            </a:r>
          </a:p>
          <a:p>
            <a:pPr lvl="1"/>
            <a:r>
              <a:rPr lang="en-US" sz="1800" spc="-1" dirty="0">
                <a:solidFill>
                  <a:srgbClr val="000000"/>
                </a:solidFill>
              </a:rPr>
              <a:t>               other delays in cables and electronics.</a:t>
            </a:r>
          </a:p>
          <a:p>
            <a:pPr marL="457188" lvl="1" indent="0">
              <a:buNone/>
            </a:pPr>
            <a:endParaRPr lang="en-US" sz="1800" spc="-1" dirty="0">
              <a:solidFill>
                <a:srgbClr val="000000"/>
              </a:solidFill>
            </a:endParaRPr>
          </a:p>
          <a:p>
            <a:pPr marL="457188" lvl="1" indent="0">
              <a:buNone/>
            </a:pPr>
            <a:endParaRPr lang="en-US" sz="1800" spc="-1" dirty="0">
              <a:solidFill>
                <a:srgbClr val="000000"/>
              </a:solidFill>
            </a:endParaRPr>
          </a:p>
          <a:p>
            <a:r>
              <a:rPr lang="en-US" sz="1800" spc="-1" dirty="0">
                <a:solidFill>
                  <a:srgbClr val="000000"/>
                </a:solidFill>
              </a:rPr>
              <a:t> Random noise generation</a:t>
            </a:r>
          </a:p>
          <a:p>
            <a:pPr lvl="1"/>
            <a:r>
              <a:rPr lang="en-US" sz="1800" spc="-1" dirty="0">
                <a:solidFill>
                  <a:srgbClr val="000000"/>
                </a:solidFill>
              </a:rPr>
              <a:t>every straw, every event: fires with fixed probability (≈ 15 kHz/straw), uniform in a ±200 ns window around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DE50DD-121E-2C03-3B0D-9F8B702C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03EE69C-08F8-ECAD-4D57-82F88A509B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3DB50F-CBD3-0B79-3CDF-DE2CDDFD9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6DCA465-CF30-4727-AC47-C83AA5C6395E}"/>
              </a:ext>
            </a:extLst>
          </p:cNvPr>
          <p:cNvSpPr txBox="1"/>
          <p:nvPr/>
        </p:nvSpPr>
        <p:spPr bwMode="auto">
          <a:xfrm>
            <a:off x="563426" y="1435610"/>
            <a:ext cx="616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-1" dirty="0">
                <a:solidFill>
                  <a:srgbClr val="000000"/>
                </a:solidFill>
              </a:rPr>
              <a:t>Total Measured Time:</a:t>
            </a:r>
            <a:endParaRPr lang="de-DE" sz="24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DBB826E-FA96-07AE-9110-FAA63CD3F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43" y="1960537"/>
            <a:ext cx="642622" cy="39486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962656A-56AC-D789-F102-FA6222CB7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242" y="2900947"/>
            <a:ext cx="545944" cy="27895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5D20ABB-462F-7495-66C0-D72B215145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42" y="3184442"/>
            <a:ext cx="900608" cy="231873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8850E4B0-7164-C99F-163D-961D56CB19C6}"/>
              </a:ext>
            </a:extLst>
          </p:cNvPr>
          <p:cNvSpPr txBox="1"/>
          <p:nvPr/>
        </p:nvSpPr>
        <p:spPr bwMode="auto">
          <a:xfrm>
            <a:off x="7483672" y="2176767"/>
            <a:ext cx="1499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simulations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9A23107-5296-96FF-71D3-8D5F0A6534F5}"/>
              </a:ext>
            </a:extLst>
          </p:cNvPr>
          <p:cNvSpPr txBox="1"/>
          <p:nvPr/>
        </p:nvSpPr>
        <p:spPr bwMode="auto">
          <a:xfrm>
            <a:off x="7502525" y="2485712"/>
            <a:ext cx="3064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err="1"/>
              <a:t>using</a:t>
            </a:r>
            <a:r>
              <a:rPr lang="de-DE" b="1" dirty="0"/>
              <a:t> </a:t>
            </a:r>
            <a:r>
              <a:rPr lang="de-DE" b="1" dirty="0" err="1"/>
              <a:t>radius</a:t>
            </a:r>
            <a:r>
              <a:rPr lang="de-DE" b="1" dirty="0"/>
              <a:t> </a:t>
            </a:r>
            <a:r>
              <a:rPr lang="de-DE" b="1" dirty="0" err="1"/>
              <a:t>formula</a:t>
            </a:r>
            <a:endParaRPr lang="de-DE" b="1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78A14A2E-93DB-58AA-9C78-265D1E5FC7D2}"/>
              </a:ext>
            </a:extLst>
          </p:cNvPr>
          <p:cNvSpPr txBox="1"/>
          <p:nvPr/>
        </p:nvSpPr>
        <p:spPr bwMode="auto">
          <a:xfrm>
            <a:off x="7502525" y="2805312"/>
            <a:ext cx="4554357" cy="369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hit position along v-axis to readout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6F2BC65A-8801-E5AA-BECD-D4C652EA0D78}"/>
              </a:ext>
            </a:extLst>
          </p:cNvPr>
          <p:cNvSpPr txBox="1"/>
          <p:nvPr/>
        </p:nvSpPr>
        <p:spPr bwMode="auto">
          <a:xfrm>
            <a:off x="7502524" y="3175499"/>
            <a:ext cx="43773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err="1"/>
              <a:t>zero</a:t>
            </a:r>
            <a:r>
              <a:rPr lang="de-DE" b="1" dirty="0"/>
              <a:t>, </a:t>
            </a:r>
            <a:r>
              <a:rPr lang="en-US" b="1" dirty="0"/>
              <a:t>Gaussian 2.5 ns time resolution is added on top</a:t>
            </a:r>
          </a:p>
          <a:p>
            <a:endParaRPr lang="de-DE" dirty="0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9F0DA97-D703-4009-0246-D7ECD59CA462}"/>
              </a:ext>
            </a:extLst>
          </p:cNvPr>
          <p:cNvCxnSpPr>
            <a:cxnSpLocks/>
          </p:cNvCxnSpPr>
          <p:nvPr/>
        </p:nvCxnSpPr>
        <p:spPr bwMode="auto">
          <a:xfrm>
            <a:off x="6908800" y="2445565"/>
            <a:ext cx="65052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B52C8C7-710F-7AE5-ADE7-E90DF69C1D14}"/>
              </a:ext>
            </a:extLst>
          </p:cNvPr>
          <p:cNvCxnSpPr>
            <a:cxnSpLocks/>
          </p:cNvCxnSpPr>
          <p:nvPr/>
        </p:nvCxnSpPr>
        <p:spPr bwMode="auto">
          <a:xfrm flipV="1">
            <a:off x="6733268" y="2748425"/>
            <a:ext cx="826052" cy="98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2031B8E-FA41-ED86-4FA1-D1345787C2E2}"/>
              </a:ext>
            </a:extLst>
          </p:cNvPr>
          <p:cNvCxnSpPr>
            <a:cxnSpLocks/>
          </p:cNvCxnSpPr>
          <p:nvPr/>
        </p:nvCxnSpPr>
        <p:spPr bwMode="auto">
          <a:xfrm>
            <a:off x="4969933" y="3039995"/>
            <a:ext cx="258938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DD770B34-94CE-0C38-49E2-F52775068EEC}"/>
              </a:ext>
            </a:extLst>
          </p:cNvPr>
          <p:cNvCxnSpPr>
            <a:cxnSpLocks/>
          </p:cNvCxnSpPr>
          <p:nvPr/>
        </p:nvCxnSpPr>
        <p:spPr bwMode="auto">
          <a:xfrm>
            <a:off x="5723467" y="3325920"/>
            <a:ext cx="1835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05A53192-8EC3-35D7-CB20-4302AEFD9ABB}"/>
              </a:ext>
            </a:extLst>
          </p:cNvPr>
          <p:cNvSpPr/>
          <p:nvPr/>
        </p:nvSpPr>
        <p:spPr bwMode="auto">
          <a:xfrm>
            <a:off x="7559323" y="3201376"/>
            <a:ext cx="4121597" cy="602234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D7CF9DA4-8E2C-697B-49FE-DAF02E074EAE}"/>
              </a:ext>
            </a:extLst>
          </p:cNvPr>
          <p:cNvSpPr/>
          <p:nvPr/>
        </p:nvSpPr>
        <p:spPr bwMode="auto">
          <a:xfrm>
            <a:off x="7559323" y="2861748"/>
            <a:ext cx="3921477" cy="252510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D3F6B68D-E32F-3257-FFB8-D32AD7E703A8}"/>
              </a:ext>
            </a:extLst>
          </p:cNvPr>
          <p:cNvSpPr/>
          <p:nvPr/>
        </p:nvSpPr>
        <p:spPr bwMode="auto">
          <a:xfrm>
            <a:off x="7559320" y="2547519"/>
            <a:ext cx="2389014" cy="252888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2D2BD3A-78D4-7461-EBDD-22D0122FE40A}"/>
              </a:ext>
            </a:extLst>
          </p:cNvPr>
          <p:cNvSpPr/>
          <p:nvPr/>
        </p:nvSpPr>
        <p:spPr bwMode="auto">
          <a:xfrm>
            <a:off x="7561792" y="2261749"/>
            <a:ext cx="1421343" cy="23649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245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3" grpId="0"/>
      <p:bldP spid="37" grpId="0"/>
      <p:bldP spid="30" grpId="0" animBg="1"/>
      <p:bldP spid="35" grpId="0" animBg="1"/>
      <p:bldP spid="38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5AD1-0BD0-08BB-F0F4-8E074B7C1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A175E-6498-9D82-8242-5AC54D224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MUST geometries </a:t>
            </a:r>
            <a:r>
              <a:rPr lang="de-DE" dirty="0" err="1"/>
              <a:t>comparison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A0D740-4390-FCC7-0879-6A9C98BA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C72048-5242-B749-A4BC-E74EC4D780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Sofian Sakr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ADABE5-D8D0-9A3F-08F8-675E2911D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70EFFD98-F772-74A1-F409-69B84B6EDC2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1659983" y="2811619"/>
            <a:ext cx="98" cy="15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</a:ln>
        </p:spPr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5827DE5F-B43A-1CC5-F554-B8C1A92588C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75000" y="3939889"/>
            <a:ext cx="3225500" cy="2468543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FD34304-95AB-53F5-7301-3DD67D65B4B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47545" y="1195148"/>
            <a:ext cx="4817517" cy="2550365"/>
          </a:xfrm>
          <a:prstGeom prst="rect">
            <a:avLst/>
          </a:prstGeom>
          <a:ln w="0">
            <a:noFill/>
          </a:ln>
        </p:spPr>
      </p:pic>
      <p:sp>
        <p:nvSpPr>
          <p:cNvPr id="10" name="Gerader Verbinder 9">
            <a:extLst>
              <a:ext uri="{FF2B5EF4-FFF2-40B4-BE49-F238E27FC236}">
                <a16:creationId xmlns:a16="http://schemas.microsoft.com/office/drawing/2014/main" id="{EACE8EB4-8C12-B012-5B9D-FEA38B4FFE16}"/>
              </a:ext>
            </a:extLst>
          </p:cNvPr>
          <p:cNvSpPr/>
          <p:nvPr/>
        </p:nvSpPr>
        <p:spPr>
          <a:xfrm>
            <a:off x="2075399" y="3092583"/>
            <a:ext cx="361" cy="190356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Gerader Verbinder 10">
            <a:extLst>
              <a:ext uri="{FF2B5EF4-FFF2-40B4-BE49-F238E27FC236}">
                <a16:creationId xmlns:a16="http://schemas.microsoft.com/office/drawing/2014/main" id="{DB787B39-6F1A-42B5-1883-3E66D05499B7}"/>
              </a:ext>
            </a:extLst>
          </p:cNvPr>
          <p:cNvSpPr/>
          <p:nvPr/>
        </p:nvSpPr>
        <p:spPr>
          <a:xfrm>
            <a:off x="2075399" y="3282961"/>
            <a:ext cx="560721" cy="338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Gerader Verbinder 11">
            <a:extLst>
              <a:ext uri="{FF2B5EF4-FFF2-40B4-BE49-F238E27FC236}">
                <a16:creationId xmlns:a16="http://schemas.microsoft.com/office/drawing/2014/main" id="{49E4CEFA-3291-0E8E-0066-082E8F65A84E}"/>
              </a:ext>
            </a:extLst>
          </p:cNvPr>
          <p:cNvSpPr/>
          <p:nvPr/>
        </p:nvSpPr>
        <p:spPr>
          <a:xfrm>
            <a:off x="2635199" y="3092583"/>
            <a:ext cx="361" cy="190356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54720" rIns="99720" bIns="547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Gerader Verbinder 12">
            <a:extLst>
              <a:ext uri="{FF2B5EF4-FFF2-40B4-BE49-F238E27FC236}">
                <a16:creationId xmlns:a16="http://schemas.microsoft.com/office/drawing/2014/main" id="{B8559B07-7CF7-FEEB-DF9A-89BE7343633C}"/>
              </a:ext>
            </a:extLst>
          </p:cNvPr>
          <p:cNvSpPr/>
          <p:nvPr/>
        </p:nvSpPr>
        <p:spPr>
          <a:xfrm flipH="1">
            <a:off x="674999" y="3287631"/>
            <a:ext cx="1402643" cy="629965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Gerader Verbinder 13">
            <a:extLst>
              <a:ext uri="{FF2B5EF4-FFF2-40B4-BE49-F238E27FC236}">
                <a16:creationId xmlns:a16="http://schemas.microsoft.com/office/drawing/2014/main" id="{96A9CBD0-FA25-AFC6-9BB4-14471C8A3688}"/>
              </a:ext>
            </a:extLst>
          </p:cNvPr>
          <p:cNvSpPr/>
          <p:nvPr/>
        </p:nvSpPr>
        <p:spPr>
          <a:xfrm>
            <a:off x="2635200" y="3278545"/>
            <a:ext cx="1263140" cy="63803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2B81647-FD95-B5DD-B5FC-DF8EF895D14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862680" y="3906051"/>
            <a:ext cx="3069364" cy="2349190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CE5FD9F-946A-213C-0B54-06A2257387A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808972" y="1310735"/>
            <a:ext cx="4263286" cy="2489505"/>
          </a:xfrm>
          <a:prstGeom prst="rect">
            <a:avLst/>
          </a:prstGeom>
          <a:ln w="0">
            <a:noFill/>
          </a:ln>
        </p:spPr>
      </p:pic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FEE3BA5C-C176-488D-0FD0-5651A7EA6426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660337" y="2635179"/>
            <a:ext cx="131" cy="4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</a:ln>
        </p:spPr>
      </p:cxnSp>
      <p:sp>
        <p:nvSpPr>
          <p:cNvPr id="19" name="Gerader Verbinder 18">
            <a:extLst>
              <a:ext uri="{FF2B5EF4-FFF2-40B4-BE49-F238E27FC236}">
                <a16:creationId xmlns:a16="http://schemas.microsoft.com/office/drawing/2014/main" id="{9A72276C-48F7-BF72-71B8-FB23CBD27802}"/>
              </a:ext>
            </a:extLst>
          </p:cNvPr>
          <p:cNvSpPr/>
          <p:nvPr/>
        </p:nvSpPr>
        <p:spPr>
          <a:xfrm>
            <a:off x="8311612" y="3034750"/>
            <a:ext cx="361" cy="18122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Gerader Verbinder 19">
            <a:extLst>
              <a:ext uri="{FF2B5EF4-FFF2-40B4-BE49-F238E27FC236}">
                <a16:creationId xmlns:a16="http://schemas.microsoft.com/office/drawing/2014/main" id="{58B7AF12-8ACA-9D05-9D13-A23619D64354}"/>
              </a:ext>
            </a:extLst>
          </p:cNvPr>
          <p:cNvSpPr/>
          <p:nvPr/>
        </p:nvSpPr>
        <p:spPr>
          <a:xfrm>
            <a:off x="8311613" y="3216000"/>
            <a:ext cx="239794" cy="338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Gerader Verbinder 20">
            <a:extLst>
              <a:ext uri="{FF2B5EF4-FFF2-40B4-BE49-F238E27FC236}">
                <a16:creationId xmlns:a16="http://schemas.microsoft.com/office/drawing/2014/main" id="{D0A803CD-E3AD-8981-3EB9-BD7DD7240FC0}"/>
              </a:ext>
            </a:extLst>
          </p:cNvPr>
          <p:cNvSpPr/>
          <p:nvPr/>
        </p:nvSpPr>
        <p:spPr>
          <a:xfrm>
            <a:off x="8551012" y="3034750"/>
            <a:ext cx="361" cy="18122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54720" rIns="99720" bIns="547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Gerader Verbinder 21">
            <a:extLst>
              <a:ext uri="{FF2B5EF4-FFF2-40B4-BE49-F238E27FC236}">
                <a16:creationId xmlns:a16="http://schemas.microsoft.com/office/drawing/2014/main" id="{F396A672-07C7-623C-3146-AD0D9746919C}"/>
              </a:ext>
            </a:extLst>
          </p:cNvPr>
          <p:cNvSpPr/>
          <p:nvPr/>
        </p:nvSpPr>
        <p:spPr>
          <a:xfrm flipH="1">
            <a:off x="6838200" y="3213865"/>
            <a:ext cx="1483630" cy="659775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Gerader Verbinder 22">
            <a:extLst>
              <a:ext uri="{FF2B5EF4-FFF2-40B4-BE49-F238E27FC236}">
                <a16:creationId xmlns:a16="http://schemas.microsoft.com/office/drawing/2014/main" id="{97C625E3-AC4B-037F-F470-3574B62561F6}"/>
              </a:ext>
            </a:extLst>
          </p:cNvPr>
          <p:cNvSpPr/>
          <p:nvPr/>
        </p:nvSpPr>
        <p:spPr>
          <a:xfrm>
            <a:off x="8551013" y="3213866"/>
            <a:ext cx="1374942" cy="659774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9B53CE98-715B-2E22-7997-FF3B67CBED9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862680" y="3893451"/>
            <a:ext cx="3069364" cy="2349190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ECB447D4-A795-0DD8-07D0-881A58E7C8A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899399" y="3893451"/>
            <a:ext cx="3032583" cy="2349190"/>
          </a:xfrm>
          <a:prstGeom prst="rect">
            <a:avLst/>
          </a:prstGeom>
          <a:ln w="0">
            <a:noFill/>
          </a:ln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8A29C8E6-4A9B-DED9-C955-856AEC479710}"/>
              </a:ext>
            </a:extLst>
          </p:cNvPr>
          <p:cNvSpPr/>
          <p:nvPr/>
        </p:nvSpPr>
        <p:spPr>
          <a:xfrm>
            <a:off x="7702199" y="1190895"/>
            <a:ext cx="1830007" cy="2684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</a:rPr>
              <a:t>MUST v26m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17958BC5-2C0C-2705-9318-8F6584AA15E2}"/>
              </a:ext>
            </a:extLst>
          </p:cNvPr>
          <p:cNvSpPr/>
          <p:nvPr/>
        </p:nvSpPr>
        <p:spPr>
          <a:xfrm>
            <a:off x="1457494" y="1252720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v26e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C4406799-886E-BFF4-956C-F4BBEB772F50}"/>
              </a:ext>
            </a:extLst>
          </p:cNvPr>
          <p:cNvSpPr/>
          <p:nvPr/>
        </p:nvSpPr>
        <p:spPr>
          <a:xfrm>
            <a:off x="711000" y="4756267"/>
            <a:ext cx="926362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EEFDAE38-40DE-3394-EFF5-4091D1C50DA8}"/>
              </a:ext>
            </a:extLst>
          </p:cNvPr>
          <p:cNvSpPr/>
          <p:nvPr/>
        </p:nvSpPr>
        <p:spPr>
          <a:xfrm>
            <a:off x="3079800" y="4705428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 1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01BA9945-CEB4-6977-13CC-8631DE5D6AA0}"/>
              </a:ext>
            </a:extLst>
          </p:cNvPr>
          <p:cNvSpPr/>
          <p:nvPr/>
        </p:nvSpPr>
        <p:spPr>
          <a:xfrm>
            <a:off x="8830800" y="4698835"/>
            <a:ext cx="1000284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 1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F8CDD90E-EFB8-3E7E-ECF9-7E4A3D8C9847}"/>
              </a:ext>
            </a:extLst>
          </p:cNvPr>
          <p:cNvSpPr/>
          <p:nvPr/>
        </p:nvSpPr>
        <p:spPr>
          <a:xfrm>
            <a:off x="6838200" y="5071075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Gerader Verbinder 51">
            <a:extLst>
              <a:ext uri="{FF2B5EF4-FFF2-40B4-BE49-F238E27FC236}">
                <a16:creationId xmlns:a16="http://schemas.microsoft.com/office/drawing/2014/main" id="{DEA83192-ECDB-A105-0D4B-2A273CCEBB05}"/>
              </a:ext>
            </a:extLst>
          </p:cNvPr>
          <p:cNvSpPr/>
          <p:nvPr/>
        </p:nvSpPr>
        <p:spPr>
          <a:xfrm>
            <a:off x="8265599" y="4434085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Gerader Verbinder 52">
            <a:extLst>
              <a:ext uri="{FF2B5EF4-FFF2-40B4-BE49-F238E27FC236}">
                <a16:creationId xmlns:a16="http://schemas.microsoft.com/office/drawing/2014/main" id="{A6E8DD0F-08A4-41B3-3E8F-746132A1E773}"/>
              </a:ext>
            </a:extLst>
          </p:cNvPr>
          <p:cNvSpPr/>
          <p:nvPr/>
        </p:nvSpPr>
        <p:spPr>
          <a:xfrm flipV="1">
            <a:off x="8357040" y="4434085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Gerader Verbinder 53">
            <a:extLst>
              <a:ext uri="{FF2B5EF4-FFF2-40B4-BE49-F238E27FC236}">
                <a16:creationId xmlns:a16="http://schemas.microsoft.com/office/drawing/2014/main" id="{8D0D912C-6785-4892-9BB6-92F952381E3D}"/>
              </a:ext>
            </a:extLst>
          </p:cNvPr>
          <p:cNvSpPr/>
          <p:nvPr/>
        </p:nvSpPr>
        <p:spPr>
          <a:xfrm>
            <a:off x="8596440" y="4337289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Gerader Verbinder 54">
            <a:extLst>
              <a:ext uri="{FF2B5EF4-FFF2-40B4-BE49-F238E27FC236}">
                <a16:creationId xmlns:a16="http://schemas.microsoft.com/office/drawing/2014/main" id="{B661F7E1-06B7-A16C-84C1-498C0A76E04D}"/>
              </a:ext>
            </a:extLst>
          </p:cNvPr>
          <p:cNvSpPr/>
          <p:nvPr/>
        </p:nvSpPr>
        <p:spPr>
          <a:xfrm>
            <a:off x="8584199" y="4481467"/>
            <a:ext cx="331745" cy="266093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Gerader Verbinder 55">
            <a:extLst>
              <a:ext uri="{FF2B5EF4-FFF2-40B4-BE49-F238E27FC236}">
                <a16:creationId xmlns:a16="http://schemas.microsoft.com/office/drawing/2014/main" id="{46F70C46-6DCF-829D-EF17-88B7999EF214}"/>
              </a:ext>
            </a:extLst>
          </p:cNvPr>
          <p:cNvSpPr/>
          <p:nvPr/>
        </p:nvSpPr>
        <p:spPr>
          <a:xfrm>
            <a:off x="7941959" y="4758085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Gerader Verbinder 56">
            <a:extLst>
              <a:ext uri="{FF2B5EF4-FFF2-40B4-BE49-F238E27FC236}">
                <a16:creationId xmlns:a16="http://schemas.microsoft.com/office/drawing/2014/main" id="{08090AD7-DA8E-A776-5D40-BE6C6361911F}"/>
              </a:ext>
            </a:extLst>
          </p:cNvPr>
          <p:cNvSpPr/>
          <p:nvPr/>
        </p:nvSpPr>
        <p:spPr>
          <a:xfrm flipV="1">
            <a:off x="8033400" y="4758085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Gerader Verbinder 57">
            <a:extLst>
              <a:ext uri="{FF2B5EF4-FFF2-40B4-BE49-F238E27FC236}">
                <a16:creationId xmlns:a16="http://schemas.microsoft.com/office/drawing/2014/main" id="{98E0E421-C311-D263-513D-6A5DDA2E725F}"/>
              </a:ext>
            </a:extLst>
          </p:cNvPr>
          <p:cNvSpPr/>
          <p:nvPr/>
        </p:nvSpPr>
        <p:spPr>
          <a:xfrm>
            <a:off x="8272800" y="4661289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Gerader Verbinder 58">
            <a:extLst>
              <a:ext uri="{FF2B5EF4-FFF2-40B4-BE49-F238E27FC236}">
                <a16:creationId xmlns:a16="http://schemas.microsoft.com/office/drawing/2014/main" id="{8BE5E460-62B7-CEF4-3650-236DD84436F9}"/>
              </a:ext>
            </a:extLst>
          </p:cNvPr>
          <p:cNvSpPr/>
          <p:nvPr/>
        </p:nvSpPr>
        <p:spPr>
          <a:xfrm flipH="1">
            <a:off x="7543800" y="4868171"/>
            <a:ext cx="488964" cy="305990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Gerader Verbinder 59">
            <a:extLst>
              <a:ext uri="{FF2B5EF4-FFF2-40B4-BE49-F238E27FC236}">
                <a16:creationId xmlns:a16="http://schemas.microsoft.com/office/drawing/2014/main" id="{A6360DC5-5AE6-5B3A-D70A-2FF55166A073}"/>
              </a:ext>
            </a:extLst>
          </p:cNvPr>
          <p:cNvSpPr/>
          <p:nvPr/>
        </p:nvSpPr>
        <p:spPr>
          <a:xfrm>
            <a:off x="2505959" y="4358677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Gerader Verbinder 60">
            <a:extLst>
              <a:ext uri="{FF2B5EF4-FFF2-40B4-BE49-F238E27FC236}">
                <a16:creationId xmlns:a16="http://schemas.microsoft.com/office/drawing/2014/main" id="{272250F2-3BBB-5CB2-7822-167F74C60392}"/>
              </a:ext>
            </a:extLst>
          </p:cNvPr>
          <p:cNvSpPr/>
          <p:nvPr/>
        </p:nvSpPr>
        <p:spPr>
          <a:xfrm flipV="1">
            <a:off x="2597400" y="4358677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Gerader Verbinder 61">
            <a:extLst>
              <a:ext uri="{FF2B5EF4-FFF2-40B4-BE49-F238E27FC236}">
                <a16:creationId xmlns:a16="http://schemas.microsoft.com/office/drawing/2014/main" id="{AF73674C-D7B6-35AC-E30D-63EF1B3DE98E}"/>
              </a:ext>
            </a:extLst>
          </p:cNvPr>
          <p:cNvSpPr/>
          <p:nvPr/>
        </p:nvSpPr>
        <p:spPr>
          <a:xfrm>
            <a:off x="2836800" y="4261881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Gerader Verbinder 62">
            <a:extLst>
              <a:ext uri="{FF2B5EF4-FFF2-40B4-BE49-F238E27FC236}">
                <a16:creationId xmlns:a16="http://schemas.microsoft.com/office/drawing/2014/main" id="{4E6244BF-CF75-3CBE-D0FC-F9F455D1DC36}"/>
              </a:ext>
            </a:extLst>
          </p:cNvPr>
          <p:cNvSpPr/>
          <p:nvPr/>
        </p:nvSpPr>
        <p:spPr>
          <a:xfrm>
            <a:off x="2824559" y="4406059"/>
            <a:ext cx="331745" cy="266093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Gerader Verbinder 63">
            <a:extLst>
              <a:ext uri="{FF2B5EF4-FFF2-40B4-BE49-F238E27FC236}">
                <a16:creationId xmlns:a16="http://schemas.microsoft.com/office/drawing/2014/main" id="{4DD4EFC3-B008-DBE1-56C7-B912FB0B7637}"/>
              </a:ext>
            </a:extLst>
          </p:cNvPr>
          <p:cNvSpPr/>
          <p:nvPr/>
        </p:nvSpPr>
        <p:spPr>
          <a:xfrm>
            <a:off x="1785959" y="4358677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Gerader Verbinder 64">
            <a:extLst>
              <a:ext uri="{FF2B5EF4-FFF2-40B4-BE49-F238E27FC236}">
                <a16:creationId xmlns:a16="http://schemas.microsoft.com/office/drawing/2014/main" id="{D4D66AA2-906A-0BC2-37D8-DE4DE097DCD8}"/>
              </a:ext>
            </a:extLst>
          </p:cNvPr>
          <p:cNvSpPr/>
          <p:nvPr/>
        </p:nvSpPr>
        <p:spPr>
          <a:xfrm flipV="1">
            <a:off x="1877400" y="4358677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Gerader Verbinder 65">
            <a:extLst>
              <a:ext uri="{FF2B5EF4-FFF2-40B4-BE49-F238E27FC236}">
                <a16:creationId xmlns:a16="http://schemas.microsoft.com/office/drawing/2014/main" id="{F1F1ECF1-8425-A295-CFC4-4995479DE964}"/>
              </a:ext>
            </a:extLst>
          </p:cNvPr>
          <p:cNvSpPr/>
          <p:nvPr/>
        </p:nvSpPr>
        <p:spPr>
          <a:xfrm>
            <a:off x="2116800" y="4261881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Gerader Verbinder 66">
            <a:extLst>
              <a:ext uri="{FF2B5EF4-FFF2-40B4-BE49-F238E27FC236}">
                <a16:creationId xmlns:a16="http://schemas.microsoft.com/office/drawing/2014/main" id="{1EF3ED19-DB0D-4E60-BF51-4A9A7DD057C3}"/>
              </a:ext>
            </a:extLst>
          </p:cNvPr>
          <p:cNvSpPr/>
          <p:nvPr/>
        </p:nvSpPr>
        <p:spPr>
          <a:xfrm flipH="1">
            <a:off x="1371599" y="4470907"/>
            <a:ext cx="506993" cy="339125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Grafik 69">
            <a:extLst>
              <a:ext uri="{FF2B5EF4-FFF2-40B4-BE49-F238E27FC236}">
                <a16:creationId xmlns:a16="http://schemas.microsoft.com/office/drawing/2014/main" id="{90C327BB-B4B2-8AEC-9614-F03798939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10" y="1280825"/>
            <a:ext cx="4758226" cy="520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37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1A6EF-253A-B372-83E1-D06FB34D1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7EFD2-CE0E-2B20-18BC-528C7C43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MUST geometries </a:t>
            </a:r>
            <a:r>
              <a:rPr lang="de-DE" dirty="0" err="1"/>
              <a:t>comparison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E843BAF-637B-740B-007C-C00FA6F0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18EB448-F1FF-22EC-B5F2-C0C71C9C21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Sofian Sakr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4BD516-A558-CD8A-B27F-6DE9B5F41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B9726FFE-7217-BEE7-E3B1-EB14BF2AAB4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1659983" y="2811619"/>
            <a:ext cx="98" cy="15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</a:ln>
        </p:spPr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DC6F4525-7A76-E2A6-E0A0-E433195F881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75000" y="3939889"/>
            <a:ext cx="3225500" cy="2468543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43D26B0-64E5-88B8-0A19-C30A2BC6A44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47545" y="1195148"/>
            <a:ext cx="4817517" cy="2550365"/>
          </a:xfrm>
          <a:prstGeom prst="rect">
            <a:avLst/>
          </a:prstGeom>
          <a:ln w="0">
            <a:noFill/>
          </a:ln>
        </p:spPr>
      </p:pic>
      <p:sp>
        <p:nvSpPr>
          <p:cNvPr id="10" name="Gerader Verbinder 9">
            <a:extLst>
              <a:ext uri="{FF2B5EF4-FFF2-40B4-BE49-F238E27FC236}">
                <a16:creationId xmlns:a16="http://schemas.microsoft.com/office/drawing/2014/main" id="{79FB7BDA-AB54-4827-9C94-C0D1E329BD28}"/>
              </a:ext>
            </a:extLst>
          </p:cNvPr>
          <p:cNvSpPr/>
          <p:nvPr/>
        </p:nvSpPr>
        <p:spPr>
          <a:xfrm>
            <a:off x="2075399" y="3092583"/>
            <a:ext cx="361" cy="190356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Gerader Verbinder 10">
            <a:extLst>
              <a:ext uri="{FF2B5EF4-FFF2-40B4-BE49-F238E27FC236}">
                <a16:creationId xmlns:a16="http://schemas.microsoft.com/office/drawing/2014/main" id="{0CE97AD2-4756-4A4B-9E7D-82CE2C59064F}"/>
              </a:ext>
            </a:extLst>
          </p:cNvPr>
          <p:cNvSpPr/>
          <p:nvPr/>
        </p:nvSpPr>
        <p:spPr>
          <a:xfrm>
            <a:off x="2075399" y="3282961"/>
            <a:ext cx="560721" cy="338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Gerader Verbinder 11">
            <a:extLst>
              <a:ext uri="{FF2B5EF4-FFF2-40B4-BE49-F238E27FC236}">
                <a16:creationId xmlns:a16="http://schemas.microsoft.com/office/drawing/2014/main" id="{03E03EEB-D7C2-FA81-3473-9419585547F3}"/>
              </a:ext>
            </a:extLst>
          </p:cNvPr>
          <p:cNvSpPr/>
          <p:nvPr/>
        </p:nvSpPr>
        <p:spPr>
          <a:xfrm>
            <a:off x="2635199" y="3092583"/>
            <a:ext cx="361" cy="190356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54720" rIns="99720" bIns="547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Gerader Verbinder 12">
            <a:extLst>
              <a:ext uri="{FF2B5EF4-FFF2-40B4-BE49-F238E27FC236}">
                <a16:creationId xmlns:a16="http://schemas.microsoft.com/office/drawing/2014/main" id="{524C2029-B248-E859-539F-7DCA71115117}"/>
              </a:ext>
            </a:extLst>
          </p:cNvPr>
          <p:cNvSpPr/>
          <p:nvPr/>
        </p:nvSpPr>
        <p:spPr>
          <a:xfrm flipH="1">
            <a:off x="674999" y="3287631"/>
            <a:ext cx="1402643" cy="629965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Gerader Verbinder 13">
            <a:extLst>
              <a:ext uri="{FF2B5EF4-FFF2-40B4-BE49-F238E27FC236}">
                <a16:creationId xmlns:a16="http://schemas.microsoft.com/office/drawing/2014/main" id="{5FBDC089-8C74-9A39-C9B6-4F35C66EE25C}"/>
              </a:ext>
            </a:extLst>
          </p:cNvPr>
          <p:cNvSpPr/>
          <p:nvPr/>
        </p:nvSpPr>
        <p:spPr>
          <a:xfrm>
            <a:off x="2635200" y="3278545"/>
            <a:ext cx="1263140" cy="63803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AFB46CF-7AD7-072A-3351-EDF0AB5231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862680" y="3906051"/>
            <a:ext cx="3069364" cy="2349190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8DFDC6C-663C-F1AD-69A5-4B9F1758B95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808972" y="1310735"/>
            <a:ext cx="4263286" cy="2489505"/>
          </a:xfrm>
          <a:prstGeom prst="rect">
            <a:avLst/>
          </a:prstGeom>
          <a:ln w="0">
            <a:noFill/>
          </a:ln>
        </p:spPr>
      </p:pic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81F5AA9E-5889-A68B-5D6F-2376146D8EE9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660337" y="2635179"/>
            <a:ext cx="131" cy="4"/>
          </a:xfrm>
          <a:prstGeom prst="bentConnector3">
            <a:avLst>
              <a:gd name="adj1" fmla="val 50000"/>
            </a:avLst>
          </a:prstGeom>
          <a:ln w="0">
            <a:solidFill>
              <a:srgbClr val="3465A4"/>
            </a:solidFill>
          </a:ln>
        </p:spPr>
      </p:cxnSp>
      <p:sp>
        <p:nvSpPr>
          <p:cNvPr id="19" name="Gerader Verbinder 18">
            <a:extLst>
              <a:ext uri="{FF2B5EF4-FFF2-40B4-BE49-F238E27FC236}">
                <a16:creationId xmlns:a16="http://schemas.microsoft.com/office/drawing/2014/main" id="{A3C79C63-7FA9-3CDF-01A3-DC3F425A9C60}"/>
              </a:ext>
            </a:extLst>
          </p:cNvPr>
          <p:cNvSpPr/>
          <p:nvPr/>
        </p:nvSpPr>
        <p:spPr>
          <a:xfrm>
            <a:off x="8311612" y="3034750"/>
            <a:ext cx="361" cy="18122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Gerader Verbinder 19">
            <a:extLst>
              <a:ext uri="{FF2B5EF4-FFF2-40B4-BE49-F238E27FC236}">
                <a16:creationId xmlns:a16="http://schemas.microsoft.com/office/drawing/2014/main" id="{180F60EF-EAE3-BF5D-07EC-283433A1305D}"/>
              </a:ext>
            </a:extLst>
          </p:cNvPr>
          <p:cNvSpPr/>
          <p:nvPr/>
        </p:nvSpPr>
        <p:spPr>
          <a:xfrm>
            <a:off x="8311613" y="3216000"/>
            <a:ext cx="239794" cy="338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Gerader Verbinder 20">
            <a:extLst>
              <a:ext uri="{FF2B5EF4-FFF2-40B4-BE49-F238E27FC236}">
                <a16:creationId xmlns:a16="http://schemas.microsoft.com/office/drawing/2014/main" id="{7F9A4469-DB8C-F29D-3C18-C4FE68B592AA}"/>
              </a:ext>
            </a:extLst>
          </p:cNvPr>
          <p:cNvSpPr/>
          <p:nvPr/>
        </p:nvSpPr>
        <p:spPr>
          <a:xfrm>
            <a:off x="8551012" y="3034750"/>
            <a:ext cx="361" cy="181227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54720" rIns="99720" bIns="547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Gerader Verbinder 21">
            <a:extLst>
              <a:ext uri="{FF2B5EF4-FFF2-40B4-BE49-F238E27FC236}">
                <a16:creationId xmlns:a16="http://schemas.microsoft.com/office/drawing/2014/main" id="{6BD4937D-70A6-35A8-4ED0-A0E830FBA872}"/>
              </a:ext>
            </a:extLst>
          </p:cNvPr>
          <p:cNvSpPr/>
          <p:nvPr/>
        </p:nvSpPr>
        <p:spPr>
          <a:xfrm flipH="1">
            <a:off x="6838200" y="3213865"/>
            <a:ext cx="1483630" cy="659775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Gerader Verbinder 22">
            <a:extLst>
              <a:ext uri="{FF2B5EF4-FFF2-40B4-BE49-F238E27FC236}">
                <a16:creationId xmlns:a16="http://schemas.microsoft.com/office/drawing/2014/main" id="{830AA1B2-387A-A53A-3B5D-57E99FFB7D5C}"/>
              </a:ext>
            </a:extLst>
          </p:cNvPr>
          <p:cNvSpPr/>
          <p:nvPr/>
        </p:nvSpPr>
        <p:spPr>
          <a:xfrm>
            <a:off x="8551013" y="3213866"/>
            <a:ext cx="1374942" cy="659774"/>
          </a:xfrm>
          <a:prstGeom prst="line">
            <a:avLst/>
          </a:prstGeom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473CCEC1-0161-2563-B162-490DF4156BA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862680" y="3893451"/>
            <a:ext cx="3069364" cy="2349190"/>
          </a:xfrm>
          <a:prstGeom prst="rect">
            <a:avLst/>
          </a:prstGeom>
          <a:ln w="29160">
            <a:solidFill>
              <a:srgbClr val="FF0000"/>
            </a:solidFill>
            <a:round/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75C9BAF-9C0F-953D-599C-803B307BC96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899399" y="3893451"/>
            <a:ext cx="3032583" cy="2349190"/>
          </a:xfrm>
          <a:prstGeom prst="rect">
            <a:avLst/>
          </a:prstGeom>
          <a:ln w="0">
            <a:noFill/>
          </a:ln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FA69A064-9789-420C-7C4D-C0977FEF938C}"/>
              </a:ext>
            </a:extLst>
          </p:cNvPr>
          <p:cNvSpPr/>
          <p:nvPr/>
        </p:nvSpPr>
        <p:spPr>
          <a:xfrm>
            <a:off x="7702199" y="1190895"/>
            <a:ext cx="1830007" cy="2684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latin typeface="Arial"/>
              </a:rPr>
              <a:t>MUST v26m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795A962-B43F-94D5-4E34-62AE0BEF37F6}"/>
              </a:ext>
            </a:extLst>
          </p:cNvPr>
          <p:cNvSpPr/>
          <p:nvPr/>
        </p:nvSpPr>
        <p:spPr>
          <a:xfrm>
            <a:off x="1457494" y="1252720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v26e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21624490-437F-FF5E-1BB4-1A03C6634314}"/>
              </a:ext>
            </a:extLst>
          </p:cNvPr>
          <p:cNvSpPr/>
          <p:nvPr/>
        </p:nvSpPr>
        <p:spPr>
          <a:xfrm>
            <a:off x="711000" y="4756267"/>
            <a:ext cx="926362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3DA68EB3-C512-009C-007C-606BDE97C3E1}"/>
              </a:ext>
            </a:extLst>
          </p:cNvPr>
          <p:cNvSpPr/>
          <p:nvPr/>
        </p:nvSpPr>
        <p:spPr>
          <a:xfrm>
            <a:off x="3079800" y="4705428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 1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42CC6693-D6F9-7E7C-1B75-7CBB45C05AF2}"/>
              </a:ext>
            </a:extLst>
          </p:cNvPr>
          <p:cNvSpPr/>
          <p:nvPr/>
        </p:nvSpPr>
        <p:spPr>
          <a:xfrm>
            <a:off x="8830800" y="4698835"/>
            <a:ext cx="1000284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 1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11264825-4FD3-3F23-170A-DC9EBD03C978}"/>
              </a:ext>
            </a:extLst>
          </p:cNvPr>
          <p:cNvSpPr/>
          <p:nvPr/>
        </p:nvSpPr>
        <p:spPr>
          <a:xfrm>
            <a:off x="6838200" y="5071075"/>
            <a:ext cx="1622306" cy="2816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Station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    0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Gerader Verbinder 51">
            <a:extLst>
              <a:ext uri="{FF2B5EF4-FFF2-40B4-BE49-F238E27FC236}">
                <a16:creationId xmlns:a16="http://schemas.microsoft.com/office/drawing/2014/main" id="{D20A6118-8DEB-959A-78E8-E1079D6F6E85}"/>
              </a:ext>
            </a:extLst>
          </p:cNvPr>
          <p:cNvSpPr/>
          <p:nvPr/>
        </p:nvSpPr>
        <p:spPr>
          <a:xfrm>
            <a:off x="8265599" y="4434085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Gerader Verbinder 52">
            <a:extLst>
              <a:ext uri="{FF2B5EF4-FFF2-40B4-BE49-F238E27FC236}">
                <a16:creationId xmlns:a16="http://schemas.microsoft.com/office/drawing/2014/main" id="{DCCED4F6-494B-F489-7288-27FF66321FB2}"/>
              </a:ext>
            </a:extLst>
          </p:cNvPr>
          <p:cNvSpPr/>
          <p:nvPr/>
        </p:nvSpPr>
        <p:spPr>
          <a:xfrm flipV="1">
            <a:off x="8357040" y="4434085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Gerader Verbinder 53">
            <a:extLst>
              <a:ext uri="{FF2B5EF4-FFF2-40B4-BE49-F238E27FC236}">
                <a16:creationId xmlns:a16="http://schemas.microsoft.com/office/drawing/2014/main" id="{6F425F9A-24AC-D367-357C-404A43368FED}"/>
              </a:ext>
            </a:extLst>
          </p:cNvPr>
          <p:cNvSpPr/>
          <p:nvPr/>
        </p:nvSpPr>
        <p:spPr>
          <a:xfrm>
            <a:off x="8596440" y="4337289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Gerader Verbinder 54">
            <a:extLst>
              <a:ext uri="{FF2B5EF4-FFF2-40B4-BE49-F238E27FC236}">
                <a16:creationId xmlns:a16="http://schemas.microsoft.com/office/drawing/2014/main" id="{DFB0F9F1-03E3-9865-60C9-82488530693A}"/>
              </a:ext>
            </a:extLst>
          </p:cNvPr>
          <p:cNvSpPr/>
          <p:nvPr/>
        </p:nvSpPr>
        <p:spPr>
          <a:xfrm>
            <a:off x="8584199" y="4481467"/>
            <a:ext cx="331745" cy="266093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Gerader Verbinder 55">
            <a:extLst>
              <a:ext uri="{FF2B5EF4-FFF2-40B4-BE49-F238E27FC236}">
                <a16:creationId xmlns:a16="http://schemas.microsoft.com/office/drawing/2014/main" id="{B5F8E442-ACFC-243D-5A2A-6072A5469A35}"/>
              </a:ext>
            </a:extLst>
          </p:cNvPr>
          <p:cNvSpPr/>
          <p:nvPr/>
        </p:nvSpPr>
        <p:spPr>
          <a:xfrm>
            <a:off x="7941959" y="4758085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Gerader Verbinder 56">
            <a:extLst>
              <a:ext uri="{FF2B5EF4-FFF2-40B4-BE49-F238E27FC236}">
                <a16:creationId xmlns:a16="http://schemas.microsoft.com/office/drawing/2014/main" id="{A76D885F-27A3-9344-B348-396806161C78}"/>
              </a:ext>
            </a:extLst>
          </p:cNvPr>
          <p:cNvSpPr/>
          <p:nvPr/>
        </p:nvSpPr>
        <p:spPr>
          <a:xfrm flipV="1">
            <a:off x="8033400" y="4758085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Gerader Verbinder 57">
            <a:extLst>
              <a:ext uri="{FF2B5EF4-FFF2-40B4-BE49-F238E27FC236}">
                <a16:creationId xmlns:a16="http://schemas.microsoft.com/office/drawing/2014/main" id="{4A046AB4-F298-7D05-549D-47D38FAB7DFB}"/>
              </a:ext>
            </a:extLst>
          </p:cNvPr>
          <p:cNvSpPr/>
          <p:nvPr/>
        </p:nvSpPr>
        <p:spPr>
          <a:xfrm>
            <a:off x="8272800" y="4661289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Gerader Verbinder 58">
            <a:extLst>
              <a:ext uri="{FF2B5EF4-FFF2-40B4-BE49-F238E27FC236}">
                <a16:creationId xmlns:a16="http://schemas.microsoft.com/office/drawing/2014/main" id="{FBCA19B8-83CC-F241-2B65-88190F354D66}"/>
              </a:ext>
            </a:extLst>
          </p:cNvPr>
          <p:cNvSpPr/>
          <p:nvPr/>
        </p:nvSpPr>
        <p:spPr>
          <a:xfrm flipH="1">
            <a:off x="7543800" y="4868171"/>
            <a:ext cx="488964" cy="305990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Gerader Verbinder 59">
            <a:extLst>
              <a:ext uri="{FF2B5EF4-FFF2-40B4-BE49-F238E27FC236}">
                <a16:creationId xmlns:a16="http://schemas.microsoft.com/office/drawing/2014/main" id="{5EC0F73D-8EB2-2EC8-AA59-50F493B30ED4}"/>
              </a:ext>
            </a:extLst>
          </p:cNvPr>
          <p:cNvSpPr/>
          <p:nvPr/>
        </p:nvSpPr>
        <p:spPr>
          <a:xfrm>
            <a:off x="2505959" y="4358677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Gerader Verbinder 60">
            <a:extLst>
              <a:ext uri="{FF2B5EF4-FFF2-40B4-BE49-F238E27FC236}">
                <a16:creationId xmlns:a16="http://schemas.microsoft.com/office/drawing/2014/main" id="{C00C7C46-5ECD-B84C-2005-FB8D07F35EA7}"/>
              </a:ext>
            </a:extLst>
          </p:cNvPr>
          <p:cNvSpPr/>
          <p:nvPr/>
        </p:nvSpPr>
        <p:spPr>
          <a:xfrm flipV="1">
            <a:off x="2597400" y="4358677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Gerader Verbinder 61">
            <a:extLst>
              <a:ext uri="{FF2B5EF4-FFF2-40B4-BE49-F238E27FC236}">
                <a16:creationId xmlns:a16="http://schemas.microsoft.com/office/drawing/2014/main" id="{6FF592A6-B8DD-94A7-E08C-62269F2016F5}"/>
              </a:ext>
            </a:extLst>
          </p:cNvPr>
          <p:cNvSpPr/>
          <p:nvPr/>
        </p:nvSpPr>
        <p:spPr>
          <a:xfrm>
            <a:off x="2836800" y="4261881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Gerader Verbinder 62">
            <a:extLst>
              <a:ext uri="{FF2B5EF4-FFF2-40B4-BE49-F238E27FC236}">
                <a16:creationId xmlns:a16="http://schemas.microsoft.com/office/drawing/2014/main" id="{AA95EB81-C0B3-1BC9-D5C1-C5B5E55C7009}"/>
              </a:ext>
            </a:extLst>
          </p:cNvPr>
          <p:cNvSpPr/>
          <p:nvPr/>
        </p:nvSpPr>
        <p:spPr>
          <a:xfrm>
            <a:off x="2824559" y="4406059"/>
            <a:ext cx="331745" cy="266093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Gerader Verbinder 63">
            <a:extLst>
              <a:ext uri="{FF2B5EF4-FFF2-40B4-BE49-F238E27FC236}">
                <a16:creationId xmlns:a16="http://schemas.microsoft.com/office/drawing/2014/main" id="{90363CAB-C30B-CC4E-BE23-E3546D6D520C}"/>
              </a:ext>
            </a:extLst>
          </p:cNvPr>
          <p:cNvSpPr/>
          <p:nvPr/>
        </p:nvSpPr>
        <p:spPr>
          <a:xfrm>
            <a:off x="1785959" y="4358677"/>
            <a:ext cx="91951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41760" rIns="99360" bIns="417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Gerader Verbinder 64">
            <a:extLst>
              <a:ext uri="{FF2B5EF4-FFF2-40B4-BE49-F238E27FC236}">
                <a16:creationId xmlns:a16="http://schemas.microsoft.com/office/drawing/2014/main" id="{DFD091C5-C1F6-7D9A-BB5A-87BA7EEA5988}"/>
              </a:ext>
            </a:extLst>
          </p:cNvPr>
          <p:cNvSpPr/>
          <p:nvPr/>
        </p:nvSpPr>
        <p:spPr>
          <a:xfrm flipV="1">
            <a:off x="1877400" y="4358677"/>
            <a:ext cx="366362" cy="90275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Gerader Verbinder 65">
            <a:extLst>
              <a:ext uri="{FF2B5EF4-FFF2-40B4-BE49-F238E27FC236}">
                <a16:creationId xmlns:a16="http://schemas.microsoft.com/office/drawing/2014/main" id="{8467BD07-AAE7-C1EA-42D5-619044EEEB8D}"/>
              </a:ext>
            </a:extLst>
          </p:cNvPr>
          <p:cNvSpPr/>
          <p:nvPr/>
        </p:nvSpPr>
        <p:spPr>
          <a:xfrm>
            <a:off x="2116800" y="4261881"/>
            <a:ext cx="126568" cy="90952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720" tIns="42120" rIns="99720" bIns="4212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Gerader Verbinder 66">
            <a:extLst>
              <a:ext uri="{FF2B5EF4-FFF2-40B4-BE49-F238E27FC236}">
                <a16:creationId xmlns:a16="http://schemas.microsoft.com/office/drawing/2014/main" id="{4A8FD9EC-AEE5-C409-EB8E-D317684A0318}"/>
              </a:ext>
            </a:extLst>
          </p:cNvPr>
          <p:cNvSpPr/>
          <p:nvPr/>
        </p:nvSpPr>
        <p:spPr>
          <a:xfrm flipH="1">
            <a:off x="1371599" y="4470907"/>
            <a:ext cx="506993" cy="339125"/>
          </a:xfrm>
          <a:prstGeom prst="line">
            <a:avLst/>
          </a:prstGeom>
          <a:ln w="19080">
            <a:solidFill>
              <a:srgbClr val="000000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842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B1755-55E8-0A66-269F-3DD55D13F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897F926-92E3-4D55-4DF9-7B23F3DA30E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5477" y="1254230"/>
            <a:ext cx="7916341" cy="5296575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645807-F898-A34E-C0C0-1999BEBD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0D1DE6-9B03-F17F-A0A6-ECBC5914D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F14F49D-8AA3-569F-FE71-38DA857D56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6199FB-FD15-4328-A018-2D0F4A653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7931495-4151-6679-CE9B-806C042BEAE6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D6836FD4-A824-A1F0-41C3-822F17AB2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4A37EEE-2E5F-2D02-FAA7-70BE10335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431" y="1228362"/>
            <a:ext cx="3692889" cy="512573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98D5239-76C6-7598-EC84-CD870E938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893"/>
            <a:ext cx="4129156" cy="256286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A294386-B876-810F-C827-8727CF8A9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320" y="3887198"/>
            <a:ext cx="4190680" cy="253980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903D894-AD76-2086-AAF6-BE62E546F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99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504A8-01EB-EDF1-4F8E-1FBAA29A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C80922E-D136-DEC0-0D6E-DD83389D84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5477" y="1254230"/>
            <a:ext cx="7916341" cy="5296575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B4A10E5-088D-E950-EDFC-41AE0ECD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4ED317-D34B-ED2C-C6A3-B12E5BF1D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AAF7EB-FA47-3042-B103-D241CB2C10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69067C-031E-78A2-15C8-148F1F5E0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7FC2E7A-EF21-4ADD-6843-3CCE0AF322FA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E0518796-B3BF-BBA6-73E6-7E601036A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7EB7E70-A80C-E234-3420-3BE32B9BC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431" y="3936358"/>
            <a:ext cx="3692889" cy="243740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EE38EFE-5B2D-971D-F080-CA9CF4F80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2" y="3840908"/>
            <a:ext cx="4129156" cy="258609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ECCF71D-938F-EF2E-BF36-0CBD040F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320" y="3887198"/>
            <a:ext cx="4190680" cy="253980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C6A4C54-D77F-61F2-1023-BC84AFBDC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71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6357A-2297-1442-8DF7-66B6C7DB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0AA817C-6DC4-D275-7990-7AB888C5313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5477" y="1254230"/>
            <a:ext cx="7916341" cy="5296575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172F3F-7D7C-88F6-5804-00A1DB1B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CEE514-3C8A-0883-5B20-5CF9641D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F6234D-5089-632C-86E5-F3F566CA818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A878A8-5908-AE36-7011-089FD0809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BA8D7CF-A924-B91A-8C82-E89AB1BE819D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47212BF9-4879-A412-D9B0-338797AFE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mostly because of the absorber effect: back-scattering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B3254E0-6427-190D-BBFC-00985515A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431" y="3887198"/>
            <a:ext cx="3692889" cy="253980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049D4A8B-961E-33BA-7EC6-E4E76F55F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45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5E529-06BF-109B-60EF-31974CC1A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6C61FD8-DB0B-2234-5072-24301FBF095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5477" y="1254230"/>
            <a:ext cx="7916341" cy="5296575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C43A4A-976F-D90A-A47A-A6D1B72DE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569333-422C-44CF-D316-D9D65CC73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AFA988-EBFF-0B9B-8E7A-F0E0996AAE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3A4BBC-893D-0560-77B9-0DEBA389B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BF57284-6B7D-8962-BC00-1F52209A9722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458C6745-EA8E-0D8F-720E-AE85C2F92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mostly because of the absorber effect: back-scattering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B32A366-3BA4-EFD2-4867-3CF0F5D9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75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C0B0D-60B0-6F9A-A1C9-DDA38B089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2BA9C88-3DF5-383A-F18A-72A7B66CA1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6095760" y="1329840"/>
            <a:ext cx="12191760" cy="4558320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F7B8F9-94F7-BDA6-5C93-B693BBD4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Digis</a:t>
            </a:r>
            <a:r>
              <a:rPr lang="de-DE" dirty="0"/>
              <a:t>/</a:t>
            </a:r>
            <a:r>
              <a:rPr lang="de-DE" dirty="0" err="1"/>
              <a:t>event</a:t>
            </a:r>
            <a:r>
              <a:rPr lang="de-DE" dirty="0"/>
              <a:t> in log </a:t>
            </a:r>
            <a:r>
              <a:rPr lang="de-DE" dirty="0" err="1"/>
              <a:t>scale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844642-9C61-D8AC-CFD6-01C149982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83E685-76C6-3913-C0A0-1ACD1DA366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794990-B9C8-CF97-99AE-12555ED24D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E121BA3-3692-A245-3B24-645A925D6338}"/>
              </a:ext>
            </a:extLst>
          </p:cNvPr>
          <p:cNvSpPr/>
          <p:nvPr/>
        </p:nvSpPr>
        <p:spPr>
          <a:xfrm>
            <a:off x="7000106" y="3951754"/>
            <a:ext cx="3508200" cy="908280"/>
          </a:xfrm>
          <a:prstGeom prst="rect">
            <a:avLst/>
          </a:prstGeom>
          <a:noFill/>
          <a:ln w="0">
            <a:solidFill>
              <a:srgbClr val="80008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rial"/>
              </a:rPr>
              <a:t>Several peaks after T0 for both designs?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D6A72AB-A6CD-745C-20F9-4DFE8FD719AB}"/>
              </a:ext>
            </a:extLst>
          </p:cNvPr>
          <p:cNvSpPr/>
          <p:nvPr/>
        </p:nvSpPr>
        <p:spPr>
          <a:xfrm>
            <a:off x="1683694" y="3609000"/>
            <a:ext cx="3802706" cy="1771200"/>
          </a:xfrm>
          <a:prstGeom prst="rect">
            <a:avLst/>
          </a:prstGeom>
          <a:noFill/>
          <a:ln w="38160">
            <a:solidFill>
              <a:srgbClr val="A1467E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080" tIns="64080" rIns="109080" bIns="6408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Gerader Verbinder 12">
            <a:extLst>
              <a:ext uri="{FF2B5EF4-FFF2-40B4-BE49-F238E27FC236}">
                <a16:creationId xmlns:a16="http://schemas.microsoft.com/office/drawing/2014/main" id="{1E3DA55F-1017-9F63-3ED8-D57383CDB60C}"/>
              </a:ext>
            </a:extLst>
          </p:cNvPr>
          <p:cNvSpPr/>
          <p:nvPr/>
        </p:nvSpPr>
        <p:spPr>
          <a:xfrm flipH="1" flipV="1">
            <a:off x="5493600" y="3594599"/>
            <a:ext cx="1506506" cy="357155"/>
          </a:xfrm>
          <a:prstGeom prst="line">
            <a:avLst/>
          </a:prstGeom>
          <a:ln w="0">
            <a:solidFill>
              <a:srgbClr val="80008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Gerader Verbinder 19">
            <a:extLst>
              <a:ext uri="{FF2B5EF4-FFF2-40B4-BE49-F238E27FC236}">
                <a16:creationId xmlns:a16="http://schemas.microsoft.com/office/drawing/2014/main" id="{0F99AFAF-2CC5-4215-AFF2-0422F0078F83}"/>
              </a:ext>
            </a:extLst>
          </p:cNvPr>
          <p:cNvSpPr/>
          <p:nvPr/>
        </p:nvSpPr>
        <p:spPr>
          <a:xfrm flipH="1">
            <a:off x="5486400" y="4860034"/>
            <a:ext cx="1506506" cy="520166"/>
          </a:xfrm>
          <a:prstGeom prst="line">
            <a:avLst/>
          </a:prstGeom>
          <a:ln w="0">
            <a:solidFill>
              <a:srgbClr val="80008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5294EDE-B004-CEE8-4251-EAA285446919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1BA4D90-42D9-0367-2163-11522F4A8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E84CA-4B46-A96E-9DB3-B5FE72886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1115164A-85DD-F174-1A52-42B7CBFE252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61745" y="1274866"/>
            <a:ext cx="7583108" cy="5285745"/>
          </a:xfrm>
          <a:prstGeom prst="rect">
            <a:avLst/>
          </a:prstGeom>
          <a:ln w="0">
            <a:noFill/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AE5C78-A2FA-87D3-FF79-165DC63D0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00EDA9-F35C-87E2-E164-7D6EEC300B4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31E582F-8B0C-0662-786A-B52DA91406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D2C958D-ED20-E010-0502-B6FD5E642C29}"/>
              </a:ext>
            </a:extLst>
          </p:cNvPr>
          <p:cNvSpPr/>
          <p:nvPr/>
        </p:nvSpPr>
        <p:spPr>
          <a:xfrm>
            <a:off x="8226391" y="3434444"/>
            <a:ext cx="3302361" cy="9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All observed-late peaks are from Positron</a:t>
            </a:r>
            <a:r>
              <a:rPr lang="en-US" b="1" spc="-1" dirty="0">
                <a:solidFill>
                  <a:srgbClr val="000000"/>
                </a:solidFill>
                <a:latin typeface="Arial"/>
              </a:rPr>
              <a:t>s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A0A9D26-55BF-BEC4-277B-0D0512AC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6C24AD-FC29-0651-BC4D-E28212BE3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259" y="1287033"/>
            <a:ext cx="4182132" cy="514853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D2CA7C-2E08-5563-C8B0-9151B8D79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19" y="3861302"/>
            <a:ext cx="3699940" cy="264150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BB99E2A-28B7-0ADF-FD5F-70E09B2D2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843" y="3410856"/>
            <a:ext cx="3424877" cy="263434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2160765-F36A-C4E4-DCC2-0E630475F502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2E6C240-BCD5-FA90-E301-8E2E8FBED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28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32DDF-7B12-10B6-240E-33EEDF5ED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3D802515-FFD9-0B90-54FA-305CC5775A5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61745" y="1274866"/>
            <a:ext cx="7583108" cy="5285745"/>
          </a:xfrm>
          <a:prstGeom prst="rect">
            <a:avLst/>
          </a:prstGeom>
          <a:ln w="0">
            <a:noFill/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78532C-1E0A-691E-C39E-474D226A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ECCC63-AA5F-CBB9-6740-E6F64B65AE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18AB4C-9CC5-C084-B982-B15ED286C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F2DC559-86E2-4AC5-8577-394A044B8ACD}"/>
              </a:ext>
            </a:extLst>
          </p:cNvPr>
          <p:cNvSpPr/>
          <p:nvPr/>
        </p:nvSpPr>
        <p:spPr>
          <a:xfrm>
            <a:off x="8226391" y="3434444"/>
            <a:ext cx="3302361" cy="9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4011552-7269-F7DF-6E0D-9191FB62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B6F700-53E6-CB32-3913-AB40468C9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259" y="4001729"/>
            <a:ext cx="4182132" cy="24338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D7A7643-22E7-E8F7-7281-ED37E048C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19" y="3861302"/>
            <a:ext cx="3699940" cy="264150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8A7EBD5A-9046-9243-561F-4DFBC5918CD2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790DA8E-105F-90D2-6A74-25B2CBF45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  <p:sp>
        <p:nvSpPr>
          <p:cNvPr id="2" name="Inhaltsplatzhalter 8">
            <a:extLst>
              <a:ext uri="{FF2B5EF4-FFF2-40B4-BE49-F238E27FC236}">
                <a16:creationId xmlns:a16="http://schemas.microsoft.com/office/drawing/2014/main" id="{55A24A15-0171-F989-DD6A-9426DBF25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353" y="3469113"/>
            <a:ext cx="3929647" cy="18787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The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positrons, electrons, and protons</a:t>
            </a:r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335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87428-8361-18F9-01CA-CCDB9CF00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72C23AC-F8A7-5494-B14B-1D93C0ED48C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61745" y="1274866"/>
            <a:ext cx="7583108" cy="5285745"/>
          </a:xfrm>
          <a:prstGeom prst="rect">
            <a:avLst/>
          </a:prstGeom>
          <a:ln w="0">
            <a:noFill/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DB2A3B-17A6-27E8-5591-8169971A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74CD16-7557-F2D2-5FCA-2D8C18BD4C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34432A-9FA0-9AD1-D71E-FCDDCF6625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EED4E1A9-B11B-2680-8890-85B34BDF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0CF17BA-600D-CD5C-8501-73D953976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259" y="3861301"/>
            <a:ext cx="4182132" cy="257426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BB77112-FEE6-D94B-750E-CC01A5BA0F15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55FE65-2D68-C1B5-851B-EA14C29CA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3D59D3AC-A4FD-DA73-C06B-C4E1F89D5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353" y="3469113"/>
            <a:ext cx="3929647" cy="18787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The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positrons, electrons, and protons</a:t>
            </a:r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87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2B719-28BD-ED7F-17E3-92840828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A180E63-AAF3-83F1-32C4-C0E4BFD8380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61745" y="1274866"/>
            <a:ext cx="7583108" cy="5285745"/>
          </a:xfrm>
          <a:prstGeom prst="rect">
            <a:avLst/>
          </a:prstGeom>
          <a:ln w="0">
            <a:noFill/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65488B-3AC2-B507-2FC4-BD643D076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E419203-1654-0377-AB8E-AAE7659AE8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AABFA8-93A5-38F9-4D07-0704BB5BA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CFC7D598-D64F-DDE4-D6CF-536CBD18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CC7E819-660C-C9AB-F25F-081F9524DA15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5EFDB1A-1C23-FFD9-B912-0287F73DF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53EE0FAD-831A-4ADC-FFC0-F656C332E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353" y="3469113"/>
            <a:ext cx="3929647" cy="18787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The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positrons, electrons, and protons</a:t>
            </a:r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86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87C1B-215D-B7B2-E57C-C8A5B11F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1330AFC-2DBB-5D4B-3AB9-0999C508A22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4508" y="1422949"/>
            <a:ext cx="8809441" cy="4585606"/>
          </a:xfrm>
          <a:prstGeom prst="rect">
            <a:avLst/>
          </a:prstGeom>
          <a:ln w="0">
            <a:noFill/>
          </a:ln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9AAD12-E013-D597-AB8A-9F4C2BCB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10F2C5-72B3-064E-8871-8D808A2A98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9F0877-0D56-61F1-FA79-E6C1177B8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B5731E55-7BF0-440D-164E-EA7028C4C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Digis</a:t>
            </a:r>
            <a:r>
              <a:rPr lang="de-DE" dirty="0"/>
              <a:t> vs. Points – per </a:t>
            </a:r>
            <a:r>
              <a:rPr lang="de-DE" dirty="0" err="1"/>
              <a:t>event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B550262-85E1-0581-0A7C-BC6DB52A8AF6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BBD6669-1D37-A125-78A7-6F2007408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9038CC4A-DC69-3172-1D88-5BA3973B8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3443" y="3062270"/>
            <a:ext cx="3759614" cy="25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</a:rPr>
              <a:t>Why not 1:1</a:t>
            </a:r>
            <a:r>
              <a:rPr lang="de-DE" spc="-1" dirty="0">
                <a:solidFill>
                  <a:srgbClr val="000000"/>
                </a:solidFill>
              </a:rPr>
              <a:t>?</a:t>
            </a:r>
          </a:p>
          <a:p>
            <a:pPr lvl="1"/>
            <a:r>
              <a:rPr lang="en-US" spc="-1" dirty="0">
                <a:solidFill>
                  <a:srgbClr val="000000"/>
                </a:solidFill>
              </a:rPr>
              <a:t>Because the noise adds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that have no points at all</a:t>
            </a:r>
          </a:p>
          <a:p>
            <a:pPr lvl="1"/>
            <a:r>
              <a:rPr lang="en-US" spc="-1" dirty="0">
                <a:solidFill>
                  <a:srgbClr val="000000"/>
                </a:solidFill>
              </a:rPr>
              <a:t>The inefficiency, two particles received at the same time &amp; position</a:t>
            </a:r>
          </a:p>
        </p:txBody>
      </p:sp>
    </p:spTree>
    <p:extLst>
      <p:ext uri="{BB962C8B-B14F-4D97-AF65-F5344CB8AC3E}">
        <p14:creationId xmlns:p14="http://schemas.microsoft.com/office/powerpoint/2010/main" val="2985432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30B6-6F9E-5908-28D5-885B12FE1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13CA0-8017-2CBB-8270-DD1B148ED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Particle</a:t>
            </a:r>
            <a:r>
              <a:rPr lang="de-DE" dirty="0"/>
              <a:t> &amp; </a:t>
            </a:r>
            <a:r>
              <a:rPr lang="de-DE" dirty="0" err="1"/>
              <a:t>Production</a:t>
            </a:r>
            <a:r>
              <a:rPr lang="de-DE" dirty="0"/>
              <a:t> Vertex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CEE0D4-A27C-B927-B192-F64C9AC6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6B354C-E4B3-0FB1-CC26-2DBEE3DFB4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D9FB6DD-9425-73CA-79C8-6CD86A8451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C0425C-8FFD-B7B2-4CC6-8AC73741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906" y="4495137"/>
            <a:ext cx="5769292" cy="187276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411BFB6-46B7-CD55-A9EF-C1606E7D6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2" y="4495137"/>
            <a:ext cx="5853824" cy="187276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2A24E31C-84EC-03E8-B1D2-FC0ACA2A90E1}"/>
              </a:ext>
            </a:extLst>
          </p:cNvPr>
          <p:cNvSpPr/>
          <p:nvPr/>
        </p:nvSpPr>
        <p:spPr>
          <a:xfrm>
            <a:off x="2563810" y="4469007"/>
            <a:ext cx="1603053" cy="2801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v26e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152CEBF-D6C0-C288-E1C9-F46143F5DA30}"/>
              </a:ext>
            </a:extLst>
          </p:cNvPr>
          <p:cNvSpPr/>
          <p:nvPr/>
        </p:nvSpPr>
        <p:spPr>
          <a:xfrm>
            <a:off x="8804933" y="4368800"/>
            <a:ext cx="1603053" cy="2801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FC5A212-FC7F-FD00-EEAC-0540C2869A8F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182B284-CDEA-9B7A-7AC0-0FDDDD350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A98511A-AE11-CCED-6246-D20F8B6EFB5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18026" y="1221089"/>
            <a:ext cx="7907113" cy="327404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407964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F1906-7763-9AB1-C73E-137DE8FA4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F08D0-6807-05EF-C31A-812C19F8D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Conclusion &amp; Outlook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B91B23-7947-EA06-0999-641EA4E9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28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0568E3-1739-C9FF-0B69-02963BADDA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D556D7-2ADC-A815-5AB5-E12CE859B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7" name="Inhaltsplatzhalter 8">
            <a:extLst>
              <a:ext uri="{FF2B5EF4-FFF2-40B4-BE49-F238E27FC236}">
                <a16:creationId xmlns:a16="http://schemas.microsoft.com/office/drawing/2014/main" id="{7B9E1D7D-4AF4-1207-FAD9-C939B7B94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3" y="1450688"/>
            <a:ext cx="11226901" cy="3362611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High voltage &amp; Gas don’t affect the electronics noise</a:t>
            </a:r>
          </a:p>
          <a:p>
            <a:r>
              <a:rPr lang="en-US" dirty="0"/>
              <a:t>Threshold between </a:t>
            </a:r>
            <a:r>
              <a:rPr lang="en-US" b="1" dirty="0"/>
              <a:t>850–900mV</a:t>
            </a:r>
            <a:r>
              <a:rPr lang="en-US" dirty="0"/>
              <a:t>, suppresses the electronics noise</a:t>
            </a:r>
            <a:endParaRPr lang="en-US" spc="-1" dirty="0">
              <a:solidFill>
                <a:srgbClr val="000000"/>
              </a:solidFill>
            </a:endParaRPr>
          </a:p>
          <a:p>
            <a:r>
              <a:rPr lang="en-US" spc="-1" dirty="0">
                <a:solidFill>
                  <a:srgbClr val="000000"/>
                </a:solidFill>
              </a:rPr>
              <a:t>MUST Digitizer event-based mode is revealing late peaks by </a:t>
            </a:r>
            <a:r>
              <a:rPr lang="en-US" b="1" spc="-1" dirty="0">
                <a:solidFill>
                  <a:srgbClr val="000000"/>
                </a:solidFill>
              </a:rPr>
              <a:t>positrons</a:t>
            </a:r>
            <a:r>
              <a:rPr lang="en-US" spc="-1" dirty="0">
                <a:solidFill>
                  <a:srgbClr val="000000"/>
                </a:solidFill>
              </a:rPr>
              <a:t>, </a:t>
            </a:r>
            <a:r>
              <a:rPr lang="en-US" b="1" spc="-1" dirty="0">
                <a:solidFill>
                  <a:srgbClr val="000000"/>
                </a:solidFill>
              </a:rPr>
              <a:t>electrons</a:t>
            </a:r>
            <a:r>
              <a:rPr lang="en-US" spc="-1" dirty="0">
                <a:solidFill>
                  <a:srgbClr val="000000"/>
                </a:solidFill>
              </a:rPr>
              <a:t>, and </a:t>
            </a:r>
            <a:r>
              <a:rPr lang="en-US" b="1" spc="-1" dirty="0">
                <a:solidFill>
                  <a:srgbClr val="000000"/>
                </a:solidFill>
              </a:rPr>
              <a:t>protons</a:t>
            </a:r>
          </a:p>
          <a:p>
            <a:pPr marL="0" indent="0">
              <a:buNone/>
            </a:pPr>
            <a:endParaRPr lang="en-US" spc="-1" dirty="0">
              <a:solidFill>
                <a:srgbClr val="000000"/>
              </a:solidFill>
            </a:endParaRPr>
          </a:p>
          <a:p>
            <a:r>
              <a:rPr lang="en-US" spc="-1" dirty="0">
                <a:solidFill>
                  <a:srgbClr val="000000"/>
                </a:solidFill>
              </a:rPr>
              <a:t>Possible Future Work:</a:t>
            </a:r>
          </a:p>
          <a:p>
            <a:pPr lvl="1"/>
            <a:r>
              <a:rPr lang="en-US" spc="-1" dirty="0">
                <a:solidFill>
                  <a:srgbClr val="000000"/>
                </a:solidFill>
              </a:rPr>
              <a:t>Comparing the different readout (DOGMA vs. </a:t>
            </a:r>
            <a:r>
              <a:rPr lang="en-US" spc="-1" dirty="0" err="1">
                <a:solidFill>
                  <a:srgbClr val="000000"/>
                </a:solidFill>
              </a:rPr>
              <a:t>TRBnet</a:t>
            </a:r>
            <a:r>
              <a:rPr lang="en-US" spc="-1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pc="-1" dirty="0">
                <a:solidFill>
                  <a:srgbClr val="000000"/>
                </a:solidFill>
              </a:rPr>
              <a:t> The digitizer:</a:t>
            </a:r>
          </a:p>
          <a:p>
            <a:pPr lvl="2"/>
            <a:r>
              <a:rPr lang="en-US" spc="-1" dirty="0">
                <a:solidFill>
                  <a:srgbClr val="000000"/>
                </a:solidFill>
              </a:rPr>
              <a:t>Employing real electronics noise values</a:t>
            </a:r>
          </a:p>
          <a:p>
            <a:pPr lvl="2"/>
            <a:r>
              <a:rPr lang="en-US" spc="-1" dirty="0">
                <a:solidFill>
                  <a:srgbClr val="000000"/>
                </a:solidFill>
              </a:rPr>
              <a:t>Adding threshold variable for energy deposition</a:t>
            </a:r>
          </a:p>
          <a:p>
            <a:endParaRPr lang="en-US" spc="-1" dirty="0">
              <a:solidFill>
                <a:srgbClr val="000000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6885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D829-73A4-24F1-A82D-6D3B0E1A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527BEF-BD74-D614-D557-71D13CD0D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Acknowledgement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4FC6D7-23B6-A0E8-8507-5EE2039E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29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6369617-A953-3615-933F-28336EA471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E08B10-74CC-DD7F-CD86-18864851D0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7" name="Inhaltsplatzhalter 8">
            <a:extLst>
              <a:ext uri="{FF2B5EF4-FFF2-40B4-BE49-F238E27FC236}">
                <a16:creationId xmlns:a16="http://schemas.microsoft.com/office/drawing/2014/main" id="{3B3E7547-6F7C-544B-969E-F54AEB27B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3" y="1450689"/>
            <a:ext cx="4199288" cy="2367168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Dr. Anastasios Belias</a:t>
            </a:r>
          </a:p>
          <a:p>
            <a:r>
              <a:rPr lang="en-US" spc="-1" dirty="0">
                <a:solidFill>
                  <a:srgbClr val="000000"/>
                </a:solidFill>
              </a:rPr>
              <a:t>Dr. Shreya Roy</a:t>
            </a:r>
          </a:p>
          <a:p>
            <a:r>
              <a:rPr lang="en-US" spc="-1" dirty="0">
                <a:solidFill>
                  <a:srgbClr val="000000"/>
                </a:solidFill>
              </a:rPr>
              <a:t>Luca Schramm</a:t>
            </a:r>
          </a:p>
          <a:p>
            <a:r>
              <a:rPr lang="en-US" spc="-1" dirty="0">
                <a:solidFill>
                  <a:srgbClr val="000000"/>
                </a:solidFill>
              </a:rPr>
              <a:t>Darwin Alexander</a:t>
            </a:r>
          </a:p>
          <a:p>
            <a:r>
              <a:rPr lang="en-US" spc="-1" dirty="0">
                <a:solidFill>
                  <a:srgbClr val="000000"/>
                </a:solidFill>
              </a:rPr>
              <a:t>Rafal Lalik</a:t>
            </a:r>
          </a:p>
          <a:p>
            <a:r>
              <a:rPr lang="en-US" spc="-1" dirty="0">
                <a:solidFill>
                  <a:srgbClr val="000000"/>
                </a:solidFill>
              </a:rPr>
              <a:t>Dr. David </a:t>
            </a:r>
            <a:r>
              <a:rPr lang="en-US" spc="-1" dirty="0" err="1">
                <a:solidFill>
                  <a:srgbClr val="000000"/>
                </a:solidFill>
              </a:rPr>
              <a:t>Emschermann</a:t>
            </a:r>
            <a:endParaRPr lang="en-US" spc="-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pc="-1" dirty="0">
              <a:solidFill>
                <a:srgbClr val="000000"/>
              </a:solidFill>
            </a:endParaRPr>
          </a:p>
          <a:p>
            <a:endParaRPr lang="en-US" spc="-1" dirty="0">
              <a:solidFill>
                <a:srgbClr val="000000"/>
              </a:solidFill>
            </a:endParaRPr>
          </a:p>
          <a:p>
            <a:endParaRPr lang="en-US" spc="-1" dirty="0">
              <a:solidFill>
                <a:srgbClr val="000000"/>
              </a:solidFill>
            </a:endParaRP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E4BDC7B-659C-C80E-F807-1CA848C38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954" y="1450688"/>
            <a:ext cx="3450549" cy="25879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A410BE9-9A1D-E623-DD34-2AB3AA201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686" y="1450688"/>
            <a:ext cx="3017522" cy="402336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2898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>
            <a:extLst>
              <a:ext uri="{FF2B5EF4-FFF2-40B4-BE49-F238E27FC236}">
                <a16:creationId xmlns:a16="http://schemas.microsoft.com/office/drawing/2014/main" id="{B32D629D-C4A2-7B1E-FF54-372E054B6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533" y="1299291"/>
            <a:ext cx="4731805" cy="2087561"/>
          </a:xfrm>
          <a:prstGeom prst="rect">
            <a:avLst/>
          </a:prstGeom>
        </p:spPr>
      </p:pic>
      <p:sp>
        <p:nvSpPr>
          <p:cNvPr id="20" name="Titel 19">
            <a:extLst>
              <a:ext uri="{FF2B5EF4-FFF2-40B4-BE49-F238E27FC236}">
                <a16:creationId xmlns:a16="http://schemas.microsoft.com/office/drawing/2014/main" id="{C637C304-4CF6-3B5D-A710-06CA9AFF3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!</a:t>
            </a:r>
          </a:p>
        </p:txBody>
      </p:sp>
      <p:sp>
        <p:nvSpPr>
          <p:cNvPr id="21" name="Untertitel 20">
            <a:extLst>
              <a:ext uri="{FF2B5EF4-FFF2-40B4-BE49-F238E27FC236}">
                <a16:creationId xmlns:a16="http://schemas.microsoft.com/office/drawing/2014/main" id="{39A33F6C-4511-CBB9-F3B1-F0095DA951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Q&amp;A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243A927-F6D9-1A83-81FE-F5BFFED4953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362353" y="6588125"/>
            <a:ext cx="4181475" cy="357188"/>
          </a:xfrm>
        </p:spPr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FE3F5CE-88EB-8A37-395E-36CA0CFD703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569533" y="6553200"/>
            <a:ext cx="1547812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Sofian Sakr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C50DC7-3244-441A-7CD8-00E583D2FE9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0632" y="6553200"/>
            <a:ext cx="554037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30</a:t>
            </a:fld>
            <a:endParaRPr lang="de-DE" dirty="0"/>
          </a:p>
        </p:txBody>
      </p:sp>
      <p:sp>
        <p:nvSpPr>
          <p:cNvPr id="22" name="Untertitel 20">
            <a:extLst>
              <a:ext uri="{FF2B5EF4-FFF2-40B4-BE49-F238E27FC236}">
                <a16:creationId xmlns:a16="http://schemas.microsoft.com/office/drawing/2014/main" id="{2CA7AC4A-37D4-085A-81F7-2218CB6167A4}"/>
              </a:ext>
            </a:extLst>
          </p:cNvPr>
          <p:cNvSpPr txBox="1">
            <a:spLocks/>
          </p:cNvSpPr>
          <p:nvPr/>
        </p:nvSpPr>
        <p:spPr bwMode="auto">
          <a:xfrm>
            <a:off x="8814062" y="5874911"/>
            <a:ext cx="3377938" cy="709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189">
              <a:spcBef>
                <a:spcPts val="0"/>
              </a:spcBef>
              <a:buClr>
                <a:srgbClr val="FDBB63"/>
              </a:buClr>
              <a:buFont typeface="Wingdings"/>
              <a:buNone/>
              <a:defRPr sz="2000">
                <a:solidFill>
                  <a:schemeClr val="bg1">
                    <a:lumMod val="6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189" indent="0" algn="ctr" defTabSz="457189">
              <a:spcBef>
                <a:spcPts val="0"/>
              </a:spcBef>
              <a:buClr>
                <a:srgbClr val="FDBB63"/>
              </a:buClr>
              <a:buFont typeface="Wingdings"/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377" indent="0" algn="ctr" defTabSz="457189">
              <a:spcBef>
                <a:spcPts val="0"/>
              </a:spcBef>
              <a:buClr>
                <a:srgbClr val="FDBB63"/>
              </a:buClr>
              <a:buFont typeface="Wingdings"/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566" indent="0" algn="ctr" defTabSz="457189">
              <a:spcBef>
                <a:spcPts val="0"/>
              </a:spcBef>
              <a:buClr>
                <a:srgbClr val="FDBB63"/>
              </a:buClr>
              <a:buFont typeface="Wingdings"/>
              <a:buNone/>
              <a:defRPr sz="16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754" indent="0" algn="ctr" defTabSz="457189">
              <a:spcBef>
                <a:spcPts val="0"/>
              </a:spcBef>
              <a:buClr>
                <a:srgbClr val="FDBB63"/>
              </a:buClr>
              <a:buFont typeface="Wingdings"/>
              <a:buNone/>
              <a:defRPr sz="14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5943" indent="0" algn="ctr" defTabSz="457189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457189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457189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457189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EG" dirty="0"/>
              <a:t>شكرا</a:t>
            </a:r>
            <a:endParaRPr lang="de-DE" dirty="0"/>
          </a:p>
          <a:p>
            <a:r>
              <a:rPr lang="de-DE" dirty="0" err="1"/>
              <a:t>Shockran</a:t>
            </a:r>
            <a:endParaRPr lang="de-DE" dirty="0"/>
          </a:p>
        </p:txBody>
      </p:sp>
      <p:sp>
        <p:nvSpPr>
          <p:cNvPr id="26" name="Textfeld 10">
            <a:extLst>
              <a:ext uri="{FF2B5EF4-FFF2-40B4-BE49-F238E27FC236}">
                <a16:creationId xmlns:a16="http://schemas.microsoft.com/office/drawing/2014/main" id="{7AADCE51-C5D9-114D-E696-3F14BBFF714F}"/>
              </a:ext>
            </a:extLst>
          </p:cNvPr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GSI/FAIR International Summer School </a:t>
            </a:r>
            <a:r>
              <a:rPr lang="de-DE" sz="1000" dirty="0" err="1">
                <a:solidFill>
                  <a:srgbClr val="333333"/>
                </a:solidFill>
                <a:latin typeface="Arial"/>
                <a:cs typeface="Arial"/>
              </a:rPr>
              <a:t>Program</a:t>
            </a:r>
            <a:endParaRPr lang="de-DE" sz="1000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pic>
        <p:nvPicPr>
          <p:cNvPr id="27" name="Inhaltsplatzhalter 13">
            <a:extLst>
              <a:ext uri="{FF2B5EF4-FFF2-40B4-BE49-F238E27FC236}">
                <a16:creationId xmlns:a16="http://schemas.microsoft.com/office/drawing/2014/main" id="{1FDAA8D3-8EAF-C03F-0CFD-FCFB7B928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854859" y="1295159"/>
            <a:ext cx="3377938" cy="25334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E07E59FA-A8DC-F2EA-8D55-71EDE6B856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814" y="1295158"/>
            <a:ext cx="3377938" cy="25334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20260915-0858-00.3937762">
            <a:hlinkClick r:id="" action="ppaction://media"/>
            <a:extLst>
              <a:ext uri="{FF2B5EF4-FFF2-40B4-BE49-F238E27FC236}">
                <a16:creationId xmlns:a16="http://schemas.microsoft.com/office/drawing/2014/main" id="{8D41B833-6FE4-495F-A71F-A7F0E8FDF1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93235" y="3954259"/>
            <a:ext cx="1484415" cy="19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8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DB57-ABF9-559C-A2D5-6C0A90496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>
            <a:extLst>
              <a:ext uri="{FF2B5EF4-FFF2-40B4-BE49-F238E27FC236}">
                <a16:creationId xmlns:a16="http://schemas.microsoft.com/office/drawing/2014/main" id="{A2783854-E9DA-C75D-91BC-503FCE2D1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Backup Slides</a:t>
            </a:r>
          </a:p>
        </p:txBody>
      </p:sp>
      <p:sp>
        <p:nvSpPr>
          <p:cNvPr id="21" name="Untertitel 20">
            <a:extLst>
              <a:ext uri="{FF2B5EF4-FFF2-40B4-BE49-F238E27FC236}">
                <a16:creationId xmlns:a16="http://schemas.microsoft.com/office/drawing/2014/main" id="{76AEADEB-E886-CB65-4B20-FE9B6BFBEC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6A7581-AC47-42C8-CEAE-8A5CC7C297F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362353" y="6588125"/>
            <a:ext cx="4181475" cy="357188"/>
          </a:xfrm>
        </p:spPr>
        <p:txBody>
          <a:bodyPr/>
          <a:lstStyle/>
          <a:p>
            <a:pPr algn="l">
              <a:defRPr/>
            </a:pPr>
            <a:r>
              <a:rPr lang="en-US" dirty="0"/>
              <a:t>PASTA Readout Electronics </a:t>
            </a:r>
            <a:r>
              <a:rPr lang="de-DE" dirty="0"/>
              <a:t>&amp; MUST </a:t>
            </a:r>
            <a:r>
              <a:rPr lang="de-DE" dirty="0" err="1"/>
              <a:t>Digitization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E70D5F-7FA2-F514-78C9-107DF483CD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569533" y="6553200"/>
            <a:ext cx="1547812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Sofian Sakr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7F0E6F-DA7A-11CA-882F-3FEE2658B8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0632" y="6553200"/>
            <a:ext cx="554037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31</a:t>
            </a:fld>
            <a:endParaRPr lang="de-DE" dirty="0"/>
          </a:p>
        </p:txBody>
      </p:sp>
      <p:sp>
        <p:nvSpPr>
          <p:cNvPr id="26" name="Textfeld 10">
            <a:extLst>
              <a:ext uri="{FF2B5EF4-FFF2-40B4-BE49-F238E27FC236}">
                <a16:creationId xmlns:a16="http://schemas.microsoft.com/office/drawing/2014/main" id="{095CBC52-D3FD-B93C-7DD0-8AD8A38C898B}"/>
              </a:ext>
            </a:extLst>
          </p:cNvPr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GSI/FAIR International Summer School </a:t>
            </a:r>
            <a:r>
              <a:rPr lang="de-DE" sz="1000" dirty="0" err="1">
                <a:solidFill>
                  <a:srgbClr val="333333"/>
                </a:solidFill>
                <a:latin typeface="Arial"/>
                <a:cs typeface="Arial"/>
              </a:rPr>
              <a:t>Program</a:t>
            </a:r>
            <a:endParaRPr lang="de-DE" sz="1000" dirty="0">
              <a:solidFill>
                <a:srgbClr val="33333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346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rafik 296"/>
          <p:cNvPicPr/>
          <p:nvPr/>
        </p:nvPicPr>
        <p:blipFill>
          <a:blip r:embed="rId2"/>
          <a:stretch/>
        </p:blipFill>
        <p:spPr>
          <a:xfrm>
            <a:off x="403559" y="1300898"/>
            <a:ext cx="10795484" cy="5147036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Sofian Sakr (GSI/FAIR ISSP 2026)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769EE42-BFC8-4A75-8C0C-601B2413E446}" type="slidenum">
              <a:rPr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968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7A9BF-9E1B-81D2-3CA5-1E15D9CA9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22062-35C8-136D-99DE-90DDE2C8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MUST Simulation Workflow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DEBA5B-077B-622E-F6F4-E453249D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2D3455B-0EAA-1ABB-DE81-55E383CAB4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8CE014-5C96-D098-9AC3-C69A4F218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500C676-624C-8B6A-BDF3-B361182E9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48" y="1275134"/>
            <a:ext cx="8426571" cy="534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41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C06FD-420A-84DF-E460-735E93D84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47FE3-63F3-83EB-643A-170DC7D0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93A0F2-21D5-5286-A218-6E760573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4B86EB-E041-3D00-D343-5772BE4DF9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CD1943-23C0-24C4-F314-20430974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DCEC8D9-25F1-D40E-FFDB-6779B8E6EE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2750" y="1264536"/>
            <a:ext cx="7883703" cy="5219924"/>
          </a:xfrm>
          <a:prstGeom prst="rect">
            <a:avLst/>
          </a:prstGeom>
          <a:ln w="0">
            <a:noFill/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C94F9A4-11AC-EDF1-9738-700D5F1A785C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3061535B-F159-EED9-7B2E-04C0E051C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CB093C5-3ED5-3969-CE46-80EC6868B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431" y="1343288"/>
            <a:ext cx="3692889" cy="498131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B79E584-153C-2FD8-A393-4FC03852D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2" y="3821244"/>
            <a:ext cx="4129156" cy="250251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2CC34D2-1C3E-9C33-C61C-99F81483E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320" y="3887198"/>
            <a:ext cx="4190680" cy="253980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50D4EB7-5A07-90DC-CFE1-CFEC3D2CA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35" y="1882849"/>
            <a:ext cx="2327885" cy="6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67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ACEFD-AEE9-BD73-CBDF-5E7E8E8D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E067B-A1CF-F87F-7346-4ED75C69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232228-65E1-B772-F59D-13BF97C0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7EBE03-631C-4B7F-6340-F2AC7E659D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5EBFF2-66B7-2D2A-563B-A4E1FD5DE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6366F12-2274-3F7A-17C0-1BDF0EB486A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2750" y="1264536"/>
            <a:ext cx="7883703" cy="5219924"/>
          </a:xfrm>
          <a:prstGeom prst="rect">
            <a:avLst/>
          </a:prstGeom>
          <a:ln w="0">
            <a:noFill/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6261061-B5F4-54DC-2B77-46A74BE11507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FBBB87D-108F-4D4E-2D9A-36204E0918F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D943091A-B92A-DB41-B271-AF45C58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02E8590-CA15-D15D-6CB7-2D3A404A6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31" y="3887198"/>
            <a:ext cx="3692889" cy="243740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D11B950-51EA-5C8E-AB2E-D2E014DD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2" y="3821244"/>
            <a:ext cx="4129156" cy="250251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39EA639-D95E-9DDB-CD87-3052E956F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320" y="3887198"/>
            <a:ext cx="4190680" cy="253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460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A9452-C121-38F5-65DC-A63D8750C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73082-80C1-B989-246E-D66370A6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BDBEAD-AB67-F278-8D07-FBAD349B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DD5CBE-938D-4C42-EC82-C95EECD0F8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5FF72F-B095-F6B8-2577-DCB178C5A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5B9D651-41AB-5EEC-D945-82BE7B514A9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2750" y="1264536"/>
            <a:ext cx="7883703" cy="5219924"/>
          </a:xfrm>
          <a:prstGeom prst="rect">
            <a:avLst/>
          </a:prstGeom>
          <a:ln w="0">
            <a:noFill/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099965B-BFC8-2033-FBDB-1D073DA15E93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1A5B439-AB06-08F0-97CD-F2E25ED981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14E12097-94CF-C381-2E93-F9DE6AEF2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2D147E4-7241-E8DB-51D0-F2AC5C91A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31" y="3887198"/>
            <a:ext cx="3692889" cy="243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10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38B48-D05A-D666-57DD-D973921E8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38895-A339-1F39-60CB-0B78A87B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Digitizer Output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55E237-30B8-8A5A-29D8-A3BF6DFB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8C2F1A-F1C4-6773-B796-A97D37A497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3BC297-C8BF-C666-A72C-EC3A07E65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51AE6D7-0746-899C-2543-EE583141DB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2750" y="1264536"/>
            <a:ext cx="7883703" cy="5219924"/>
          </a:xfrm>
          <a:prstGeom prst="rect">
            <a:avLst/>
          </a:prstGeom>
          <a:ln w="0">
            <a:noFill/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DFD0F79-67ED-7447-6D71-7E899541CED5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2A856E0-B69A-0002-7342-7498CA4CFA4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sp>
        <p:nvSpPr>
          <p:cNvPr id="21" name="Inhaltsplatzhalter 8">
            <a:extLst>
              <a:ext uri="{FF2B5EF4-FFF2-40B4-BE49-F238E27FC236}">
                <a16:creationId xmlns:a16="http://schemas.microsoft.com/office/drawing/2014/main" id="{6DA51BC0-FB04-BD06-69ED-E9BF0984D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4316169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Different </a:t>
            </a:r>
            <a:r>
              <a:rPr lang="en-US" spc="-1" dirty="0" err="1">
                <a:solidFill>
                  <a:srgbClr val="000000"/>
                </a:solidFill>
              </a:rPr>
              <a:t>digis</a:t>
            </a:r>
            <a:r>
              <a:rPr lang="en-US" spc="-1" dirty="0">
                <a:solidFill>
                  <a:srgbClr val="000000"/>
                </a:solidFill>
              </a:rPr>
              <a:t> per station; because the absorber effect: back-scattering</a:t>
            </a:r>
          </a:p>
          <a:p>
            <a:endParaRPr lang="en-US" spc="-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171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8214E-AC0C-118E-59F7-6F0AD5AFD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7B2B2-054A-8497-CF76-CAF9A6153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Digis</a:t>
            </a:r>
            <a:r>
              <a:rPr lang="de-DE" dirty="0"/>
              <a:t>/</a:t>
            </a:r>
            <a:r>
              <a:rPr lang="de-DE" dirty="0" err="1"/>
              <a:t>event</a:t>
            </a:r>
            <a:r>
              <a:rPr lang="de-DE" dirty="0"/>
              <a:t> in log </a:t>
            </a:r>
            <a:r>
              <a:rPr lang="de-DE" dirty="0" err="1"/>
              <a:t>scale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2C16B1-373D-70CB-92B8-C3881745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1F198F-FD5E-57EA-8256-5A1FE2DD844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CF5B0A-FA05-6AA9-1550-60CF09A4C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DEF1C6-E20C-8E3C-267C-4067213E016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-6116400" y="1336680"/>
            <a:ext cx="12191760" cy="4558320"/>
          </a:xfrm>
          <a:prstGeom prst="rect">
            <a:avLst/>
          </a:prstGeom>
          <a:ln w="0">
            <a:noFill/>
          </a:ln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854DB76E-E601-548A-01FD-02EECCA805C1}"/>
              </a:ext>
            </a:extLst>
          </p:cNvPr>
          <p:cNvSpPr/>
          <p:nvPr/>
        </p:nvSpPr>
        <p:spPr>
          <a:xfrm>
            <a:off x="7000106" y="3951754"/>
            <a:ext cx="3508200" cy="908280"/>
          </a:xfrm>
          <a:prstGeom prst="rect">
            <a:avLst/>
          </a:prstGeom>
          <a:noFill/>
          <a:ln w="0">
            <a:solidFill>
              <a:srgbClr val="80008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rial"/>
              </a:rPr>
              <a:t>Several peaks after T0 for both designs?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112482E-B25C-25AC-BFB2-568E60620CFD}"/>
              </a:ext>
            </a:extLst>
          </p:cNvPr>
          <p:cNvSpPr/>
          <p:nvPr/>
        </p:nvSpPr>
        <p:spPr>
          <a:xfrm>
            <a:off x="1971000" y="3609000"/>
            <a:ext cx="3515400" cy="1771200"/>
          </a:xfrm>
          <a:prstGeom prst="rect">
            <a:avLst/>
          </a:prstGeom>
          <a:noFill/>
          <a:ln w="38160">
            <a:solidFill>
              <a:srgbClr val="A1467E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080" tIns="64080" rIns="109080" bIns="6408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Gerader Verbinder 12">
            <a:extLst>
              <a:ext uri="{FF2B5EF4-FFF2-40B4-BE49-F238E27FC236}">
                <a16:creationId xmlns:a16="http://schemas.microsoft.com/office/drawing/2014/main" id="{45FB79AB-966D-4C91-1F14-0EC1C894B4A7}"/>
              </a:ext>
            </a:extLst>
          </p:cNvPr>
          <p:cNvSpPr/>
          <p:nvPr/>
        </p:nvSpPr>
        <p:spPr>
          <a:xfrm flipH="1" flipV="1">
            <a:off x="5493600" y="3594599"/>
            <a:ext cx="1506506" cy="357155"/>
          </a:xfrm>
          <a:prstGeom prst="line">
            <a:avLst/>
          </a:prstGeom>
          <a:ln w="0">
            <a:solidFill>
              <a:srgbClr val="80008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D24E832-AAC2-B140-A9F1-C0E537DA7B2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sp>
        <p:nvSpPr>
          <p:cNvPr id="20" name="Gerader Verbinder 19">
            <a:extLst>
              <a:ext uri="{FF2B5EF4-FFF2-40B4-BE49-F238E27FC236}">
                <a16:creationId xmlns:a16="http://schemas.microsoft.com/office/drawing/2014/main" id="{FD5D90F3-B788-0EDD-F668-1A4F33440095}"/>
              </a:ext>
            </a:extLst>
          </p:cNvPr>
          <p:cNvSpPr/>
          <p:nvPr/>
        </p:nvSpPr>
        <p:spPr>
          <a:xfrm flipH="1">
            <a:off x="5486400" y="4860034"/>
            <a:ext cx="1506506" cy="520166"/>
          </a:xfrm>
          <a:prstGeom prst="line">
            <a:avLst/>
          </a:prstGeom>
          <a:ln w="0">
            <a:solidFill>
              <a:srgbClr val="80008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D728E69-3BCE-8828-464E-2F4AA4008038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</p:spTree>
    <p:extLst>
      <p:ext uri="{BB962C8B-B14F-4D97-AF65-F5344CB8AC3E}">
        <p14:creationId xmlns:p14="http://schemas.microsoft.com/office/powerpoint/2010/main" val="1971518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A729-95FC-C741-781D-E4D63D9C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78A40E-EC11-A351-5B1E-9DCF92C4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8857B0-E55F-7411-B6C3-498B583BCC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10DBE9-548A-6E92-3DCD-6B36012F8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A26A91-448D-D043-DA98-5047666B924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34329" y="1219795"/>
            <a:ext cx="7412671" cy="5340817"/>
          </a:xfrm>
          <a:prstGeom prst="rect">
            <a:avLst/>
          </a:prstGeom>
          <a:ln w="0">
            <a:noFill/>
          </a:ln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0A8785C-5774-0FA7-787A-242039F48187}"/>
              </a:ext>
            </a:extLst>
          </p:cNvPr>
          <p:cNvSpPr/>
          <p:nvPr/>
        </p:nvSpPr>
        <p:spPr>
          <a:xfrm>
            <a:off x="8226391" y="3434444"/>
            <a:ext cx="3302361" cy="9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All observed-late peaks are from Positron</a:t>
            </a:r>
            <a:r>
              <a:rPr lang="en-US" b="1" spc="-1" dirty="0">
                <a:solidFill>
                  <a:srgbClr val="000000"/>
                </a:solidFill>
                <a:latin typeface="Arial"/>
              </a:rPr>
              <a:t>s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7B1D650E-C30F-F3DB-03CC-BBF3E2ADD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5B2E39C-D842-4A2D-EA5B-1D06EF36F22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217EE96-2897-B2BE-EFD4-22B9DB389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259" y="1287033"/>
            <a:ext cx="4182132" cy="514853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540E93-6F8D-3283-3112-6E6A610FC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19" y="3861302"/>
            <a:ext cx="3699940" cy="264150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13ADD91-1F48-E132-15D4-FA371B5E3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843" y="3410856"/>
            <a:ext cx="3424877" cy="263434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5A31EE27-6629-FA02-0A1F-98009430C67E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</p:spTree>
    <p:extLst>
      <p:ext uri="{BB962C8B-B14F-4D97-AF65-F5344CB8AC3E}">
        <p14:creationId xmlns:p14="http://schemas.microsoft.com/office/powerpoint/2010/main" val="31305820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4BFAC-78BB-3C2C-263E-98FDB2B2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FA5B01-D04A-9F40-BC7D-358A58EEF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5642B8-C292-3E06-276B-8BF34DEADB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276D19-B1B4-1104-758C-E14005BE5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F2EE31-4660-3BC9-93A8-3B9F8A0EC88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34329" y="1219795"/>
            <a:ext cx="7412671" cy="5340817"/>
          </a:xfrm>
          <a:prstGeom prst="rect">
            <a:avLst/>
          </a:prstGeom>
          <a:ln w="0">
            <a:noFill/>
          </a:ln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C860A1C-48EE-5ACC-75FB-4BA8278DE0C3}"/>
              </a:ext>
            </a:extLst>
          </p:cNvPr>
          <p:cNvSpPr/>
          <p:nvPr/>
        </p:nvSpPr>
        <p:spPr>
          <a:xfrm>
            <a:off x="8226391" y="3434444"/>
            <a:ext cx="3302361" cy="9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44AA6DFA-B5FC-9BD4-5829-1BB8D510B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087AEB4-A0C9-10EC-09F0-7EFC1BBD8C8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326D9D9-D6A0-55B1-E6AC-AD33C9FF2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259" y="3861301"/>
            <a:ext cx="4182132" cy="257426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D5161FC-537F-0052-C77E-BB2E77600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19" y="3861302"/>
            <a:ext cx="3699940" cy="264150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561B195-C33C-A161-79BB-1421B61F6385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AB519814-FA69-0350-EF4E-49ED9222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3929647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All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</a:t>
            </a:r>
          </a:p>
        </p:txBody>
      </p:sp>
    </p:spTree>
    <p:extLst>
      <p:ext uri="{BB962C8B-B14F-4D97-AF65-F5344CB8AC3E}">
        <p14:creationId xmlns:p14="http://schemas.microsoft.com/office/powerpoint/2010/main" val="1896937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064C-2029-7D55-7D0F-7D2ABCD38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2B45B7-95E1-5A70-AFE6-83649BFC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FE186A-A04A-07B5-0B95-5CFF84EE5B9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E7277D-F64C-8815-0A6C-33734409D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FFCAE12-B2DC-55FE-3CC8-E79397EE438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34329" y="1219795"/>
            <a:ext cx="7412671" cy="5340817"/>
          </a:xfrm>
          <a:prstGeom prst="rect">
            <a:avLst/>
          </a:prstGeom>
          <a:ln w="0">
            <a:noFill/>
          </a:ln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43A56168-E66C-2F05-5DB7-E0F95BE8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776510C-CBBD-980D-5DE4-4D3406A0A3F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C2E89A0-196A-9FC1-B489-5C6A5EF1A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259" y="3962399"/>
            <a:ext cx="4182132" cy="258840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086E74C-2A4E-0E41-9C23-28D5D7CB22FF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8CF6C855-BFB7-9F51-0B11-9D01DE75B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3929647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All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</a:t>
            </a:r>
          </a:p>
        </p:txBody>
      </p:sp>
    </p:spTree>
    <p:extLst>
      <p:ext uri="{BB962C8B-B14F-4D97-AF65-F5344CB8AC3E}">
        <p14:creationId xmlns:p14="http://schemas.microsoft.com/office/powerpoint/2010/main" val="999766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1C683-33AE-B3CE-CD0F-E50FB060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1CEA34-2F36-3976-FD37-02ACB128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8889E7-CEF7-A9C2-9AD7-EAE796D376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06A7CC-2420-3EDD-F597-D3F862B34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E00167A-FD94-B32D-AB7B-C3566BB63C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34329" y="1219795"/>
            <a:ext cx="7412671" cy="5340817"/>
          </a:xfrm>
          <a:prstGeom prst="rect">
            <a:avLst/>
          </a:prstGeom>
          <a:ln w="0">
            <a:noFill/>
          </a:ln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4C01BC8C-60F1-93D3-F433-9AC1AA5A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Late-Peaks </a:t>
            </a:r>
            <a:r>
              <a:rPr lang="de-DE" dirty="0" err="1"/>
              <a:t>characterization</a:t>
            </a: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C8108A1-ECB4-8463-68D7-F036544C85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1718" y="2234466"/>
            <a:ext cx="2230920" cy="609480"/>
          </a:xfrm>
          <a:prstGeom prst="rect">
            <a:avLst/>
          </a:prstGeom>
          <a:ln w="0"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4039595-C2F5-A464-F548-7F98575844C9}"/>
              </a:ext>
            </a:extLst>
          </p:cNvPr>
          <p:cNvSpPr txBox="1"/>
          <p:nvPr/>
        </p:nvSpPr>
        <p:spPr bwMode="auto">
          <a:xfrm>
            <a:off x="8008353" y="1254230"/>
            <a:ext cx="418698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 dirty="0">
                <a:solidFill>
                  <a:srgbClr val="000000"/>
                </a:solidFill>
                <a:latin typeface="Arial"/>
              </a:rPr>
              <a:t>MUST: </a:t>
            </a:r>
            <a:r>
              <a:rPr lang="en-US" sz="2200" b="0" strike="noStrike" spc="-1" dirty="0">
                <a:solidFill>
                  <a:srgbClr val="000000"/>
                </a:solidFill>
                <a:latin typeface="Arial"/>
              </a:rPr>
              <a:t>Event-based Digitization</a:t>
            </a:r>
          </a:p>
        </p:txBody>
      </p:sp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FFFDE9AC-0DE6-BD9E-7978-54205CFBC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253" y="4014055"/>
            <a:ext cx="3929647" cy="1878745"/>
          </a:xfrm>
        </p:spPr>
        <p:txBody>
          <a:bodyPr/>
          <a:lstStyle/>
          <a:p>
            <a:r>
              <a:rPr lang="en-US" spc="-1" dirty="0">
                <a:solidFill>
                  <a:srgbClr val="000000"/>
                </a:solidFill>
              </a:rPr>
              <a:t>All observed-late peaks are from </a:t>
            </a:r>
            <a:r>
              <a:rPr lang="en-US" b="1" spc="-1" dirty="0">
                <a:solidFill>
                  <a:srgbClr val="000000"/>
                </a:solidFill>
              </a:rPr>
              <a:t>Positrons</a:t>
            </a:r>
          </a:p>
        </p:txBody>
      </p:sp>
    </p:spTree>
    <p:extLst>
      <p:ext uri="{BB962C8B-B14F-4D97-AF65-F5344CB8AC3E}">
        <p14:creationId xmlns:p14="http://schemas.microsoft.com/office/powerpoint/2010/main" val="2719360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18B32-15FC-EFD8-866B-22968F52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EBE100-585A-AC56-D6D4-C28E2CBC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2BBDB8-7637-E192-C789-4F940A7F4C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F1153C-575E-C433-C88E-A27391366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sp>
        <p:nvSpPr>
          <p:cNvPr id="140" name="Rechteck 139">
            <a:extLst>
              <a:ext uri="{FF2B5EF4-FFF2-40B4-BE49-F238E27FC236}">
                <a16:creationId xmlns:a16="http://schemas.microsoft.com/office/drawing/2014/main" id="{A99D47C4-D152-12CB-9FDF-AFB389F5C9FB}"/>
              </a:ext>
            </a:extLst>
          </p:cNvPr>
          <p:cNvSpPr/>
          <p:nvPr/>
        </p:nvSpPr>
        <p:spPr>
          <a:xfrm>
            <a:off x="144000" y="5375898"/>
            <a:ext cx="11883960" cy="596160"/>
          </a:xfrm>
          <a:prstGeom prst="rect">
            <a:avLst/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Rechteck 140">
            <a:extLst>
              <a:ext uri="{FF2B5EF4-FFF2-40B4-BE49-F238E27FC236}">
                <a16:creationId xmlns:a16="http://schemas.microsoft.com/office/drawing/2014/main" id="{B43096F7-A48D-6D4A-D48B-323DFD824523}"/>
              </a:ext>
            </a:extLst>
          </p:cNvPr>
          <p:cNvSpPr/>
          <p:nvPr/>
        </p:nvSpPr>
        <p:spPr>
          <a:xfrm>
            <a:off x="144000" y="4205898"/>
            <a:ext cx="11883960" cy="596160"/>
          </a:xfrm>
          <a:prstGeom prst="rect">
            <a:avLst/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Rechteck 141">
            <a:extLst>
              <a:ext uri="{FF2B5EF4-FFF2-40B4-BE49-F238E27FC236}">
                <a16:creationId xmlns:a16="http://schemas.microsoft.com/office/drawing/2014/main" id="{30FA38FF-4D0D-DEBA-7B1F-1FE56D6E2723}"/>
              </a:ext>
            </a:extLst>
          </p:cNvPr>
          <p:cNvSpPr/>
          <p:nvPr/>
        </p:nvSpPr>
        <p:spPr>
          <a:xfrm>
            <a:off x="144000" y="2954898"/>
            <a:ext cx="11883960" cy="596160"/>
          </a:xfrm>
          <a:prstGeom prst="rect">
            <a:avLst/>
          </a:prstGeom>
          <a:solidFill>
            <a:srgbClr val="DDDDDD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Rechteck 142">
            <a:extLst>
              <a:ext uri="{FF2B5EF4-FFF2-40B4-BE49-F238E27FC236}">
                <a16:creationId xmlns:a16="http://schemas.microsoft.com/office/drawing/2014/main" id="{ADCD0A7E-A40D-E338-216B-9104BA4FCAE6}"/>
              </a:ext>
            </a:extLst>
          </p:cNvPr>
          <p:cNvSpPr/>
          <p:nvPr/>
        </p:nvSpPr>
        <p:spPr>
          <a:xfrm>
            <a:off x="144000" y="1667898"/>
            <a:ext cx="11883960" cy="596160"/>
          </a:xfrm>
          <a:prstGeom prst="rect">
            <a:avLst/>
          </a:prstGeom>
          <a:solidFill>
            <a:srgbClr val="DDDDDD"/>
          </a:solidFill>
          <a:ln w="0">
            <a:solidFill>
              <a:srgbClr val="CCCCCC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TextBox 10">
            <a:extLst>
              <a:ext uri="{FF2B5EF4-FFF2-40B4-BE49-F238E27FC236}">
                <a16:creationId xmlns:a16="http://schemas.microsoft.com/office/drawing/2014/main" id="{3FF14283-ECD7-65A9-4619-54F7E2994E54}"/>
              </a:ext>
            </a:extLst>
          </p:cNvPr>
          <p:cNvSpPr/>
          <p:nvPr/>
        </p:nvSpPr>
        <p:spPr>
          <a:xfrm>
            <a:off x="36000" y="1246698"/>
            <a:ext cx="79257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2A2E32"/>
                </a:solidFill>
                <a:latin typeface="Calibri"/>
                <a:ea typeface="Noto Sans CJK SC"/>
              </a:rPr>
              <a:t>v26e — absorber inside the tracker — 5 e⁺ — 137 late </a:t>
            </a:r>
            <a:r>
              <a:rPr lang="en-US" sz="2000" b="1" strike="noStrike" spc="-1" dirty="0" err="1">
                <a:solidFill>
                  <a:srgbClr val="2A2E32"/>
                </a:solidFill>
                <a:latin typeface="Calibri"/>
                <a:ea typeface="Noto Sans CJK SC"/>
              </a:rPr>
              <a:t>digis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TextBox 11">
            <a:extLst>
              <a:ext uri="{FF2B5EF4-FFF2-40B4-BE49-F238E27FC236}">
                <a16:creationId xmlns:a16="http://schemas.microsoft.com/office/drawing/2014/main" id="{07800797-F527-503F-4C25-10BE1F5159BF}"/>
              </a:ext>
            </a:extLst>
          </p:cNvPr>
          <p:cNvSpPr/>
          <p:nvPr/>
        </p:nvSpPr>
        <p:spPr>
          <a:xfrm>
            <a:off x="307080" y="1825578"/>
            <a:ext cx="11692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2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Oval 12">
            <a:extLst>
              <a:ext uri="{FF2B5EF4-FFF2-40B4-BE49-F238E27FC236}">
                <a16:creationId xmlns:a16="http://schemas.microsoft.com/office/drawing/2014/main" id="{1FE15621-4F43-C9A0-927A-58629B83D3D2}"/>
              </a:ext>
            </a:extLst>
          </p:cNvPr>
          <p:cNvSpPr/>
          <p:nvPr/>
        </p:nvSpPr>
        <p:spPr>
          <a:xfrm>
            <a:off x="1710720" y="170677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Box 13">
            <a:extLst>
              <a:ext uri="{FF2B5EF4-FFF2-40B4-BE49-F238E27FC236}">
                <a16:creationId xmlns:a16="http://schemas.microsoft.com/office/drawing/2014/main" id="{E6A18D75-E82A-E80F-CAA7-03105988C2C1}"/>
              </a:ext>
            </a:extLst>
          </p:cNvPr>
          <p:cNvSpPr/>
          <p:nvPr/>
        </p:nvSpPr>
        <p:spPr>
          <a:xfrm>
            <a:off x="1519560" y="21456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6" name="Connector 14">
            <a:extLst>
              <a:ext uri="{FF2B5EF4-FFF2-40B4-BE49-F238E27FC236}">
                <a16:creationId xmlns:a16="http://schemas.microsoft.com/office/drawing/2014/main" id="{6401454F-A008-8013-DBDE-C97CEF0EF1B1}"/>
              </a:ext>
            </a:extLst>
          </p:cNvPr>
          <p:cNvCxnSpPr/>
          <p:nvPr/>
        </p:nvCxnSpPr>
        <p:spPr>
          <a:xfrm>
            <a:off x="2176920" y="191701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157" name="Oval 15">
            <a:extLst>
              <a:ext uri="{FF2B5EF4-FFF2-40B4-BE49-F238E27FC236}">
                <a16:creationId xmlns:a16="http://schemas.microsoft.com/office/drawing/2014/main" id="{2E1B29C5-0FBB-A18A-496F-A05338F65F83}"/>
              </a:ext>
            </a:extLst>
          </p:cNvPr>
          <p:cNvSpPr/>
          <p:nvPr/>
        </p:nvSpPr>
        <p:spPr>
          <a:xfrm>
            <a:off x="3100680" y="170677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TextBox 16">
            <a:extLst>
              <a:ext uri="{FF2B5EF4-FFF2-40B4-BE49-F238E27FC236}">
                <a16:creationId xmlns:a16="http://schemas.microsoft.com/office/drawing/2014/main" id="{2699EA7B-09E6-3E5E-6F97-B876CFF53A25}"/>
              </a:ext>
            </a:extLst>
          </p:cNvPr>
          <p:cNvSpPr/>
          <p:nvPr/>
        </p:nvSpPr>
        <p:spPr>
          <a:xfrm>
            <a:off x="2945160" y="21456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94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9" name="Connector 17">
            <a:extLst>
              <a:ext uri="{FF2B5EF4-FFF2-40B4-BE49-F238E27FC236}">
                <a16:creationId xmlns:a16="http://schemas.microsoft.com/office/drawing/2014/main" id="{402E3C99-28BB-ABC7-0440-9A49FC413847}"/>
              </a:ext>
            </a:extLst>
          </p:cNvPr>
          <p:cNvCxnSpPr/>
          <p:nvPr/>
        </p:nvCxnSpPr>
        <p:spPr>
          <a:xfrm>
            <a:off x="3566880" y="1917018"/>
            <a:ext cx="86364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60" name="Oval 18">
            <a:extLst>
              <a:ext uri="{FF2B5EF4-FFF2-40B4-BE49-F238E27FC236}">
                <a16:creationId xmlns:a16="http://schemas.microsoft.com/office/drawing/2014/main" id="{DAD12CCA-2C1B-0213-F6DD-D289EAEF1419}"/>
              </a:ext>
            </a:extLst>
          </p:cNvPr>
          <p:cNvSpPr/>
          <p:nvPr/>
        </p:nvSpPr>
        <p:spPr>
          <a:xfrm>
            <a:off x="4490640" y="170677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π⁺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TextBox 19">
            <a:extLst>
              <a:ext uri="{FF2B5EF4-FFF2-40B4-BE49-F238E27FC236}">
                <a16:creationId xmlns:a16="http://schemas.microsoft.com/office/drawing/2014/main" id="{03423655-BC28-F97D-9900-764382B30377}"/>
              </a:ext>
            </a:extLst>
          </p:cNvPr>
          <p:cNvSpPr/>
          <p:nvPr/>
        </p:nvSpPr>
        <p:spPr>
          <a:xfrm>
            <a:off x="4335120" y="21456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2" name="Connector 20">
            <a:extLst>
              <a:ext uri="{FF2B5EF4-FFF2-40B4-BE49-F238E27FC236}">
                <a16:creationId xmlns:a16="http://schemas.microsoft.com/office/drawing/2014/main" id="{5ECC54AA-D9CF-2DE9-969D-CD8D8C67CFBF}"/>
              </a:ext>
            </a:extLst>
          </p:cNvPr>
          <p:cNvCxnSpPr/>
          <p:nvPr/>
        </p:nvCxnSpPr>
        <p:spPr>
          <a:xfrm>
            <a:off x="4956840" y="191701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63" name="Oval 21">
            <a:extLst>
              <a:ext uri="{FF2B5EF4-FFF2-40B4-BE49-F238E27FC236}">
                <a16:creationId xmlns:a16="http://schemas.microsoft.com/office/drawing/2014/main" id="{04E300FC-F093-0C42-0581-DFAF44233D9C}"/>
              </a:ext>
            </a:extLst>
          </p:cNvPr>
          <p:cNvSpPr/>
          <p:nvPr/>
        </p:nvSpPr>
        <p:spPr>
          <a:xfrm>
            <a:off x="5880600" y="170677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TextBox 22">
            <a:extLst>
              <a:ext uri="{FF2B5EF4-FFF2-40B4-BE49-F238E27FC236}">
                <a16:creationId xmlns:a16="http://schemas.microsoft.com/office/drawing/2014/main" id="{33E6FB30-5ED4-84AF-ED85-D3C61C53E26B}"/>
              </a:ext>
            </a:extLst>
          </p:cNvPr>
          <p:cNvSpPr/>
          <p:nvPr/>
        </p:nvSpPr>
        <p:spPr>
          <a:xfrm>
            <a:off x="5725080" y="21456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241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5" name="Connector 23">
            <a:extLst>
              <a:ext uri="{FF2B5EF4-FFF2-40B4-BE49-F238E27FC236}">
                <a16:creationId xmlns:a16="http://schemas.microsoft.com/office/drawing/2014/main" id="{059AB350-498C-4120-B05E-8E27EA5256DF}"/>
              </a:ext>
            </a:extLst>
          </p:cNvPr>
          <p:cNvCxnSpPr>
            <a:endCxn id="166" idx="2"/>
          </p:cNvCxnSpPr>
          <p:nvPr/>
        </p:nvCxnSpPr>
        <p:spPr>
          <a:xfrm flipV="1">
            <a:off x="6346800" y="1915218"/>
            <a:ext cx="3696120" cy="4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66" name="Oval 24">
            <a:extLst>
              <a:ext uri="{FF2B5EF4-FFF2-40B4-BE49-F238E27FC236}">
                <a16:creationId xmlns:a16="http://schemas.microsoft.com/office/drawing/2014/main" id="{CA66FC7D-B8CD-DF63-1259-B8DF42C63877}"/>
              </a:ext>
            </a:extLst>
          </p:cNvPr>
          <p:cNvSpPr/>
          <p:nvPr/>
        </p:nvSpPr>
        <p:spPr>
          <a:xfrm>
            <a:off x="10042560" y="170677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TextBox 25">
            <a:extLst>
              <a:ext uri="{FF2B5EF4-FFF2-40B4-BE49-F238E27FC236}">
                <a16:creationId xmlns:a16="http://schemas.microsoft.com/office/drawing/2014/main" id="{76E14CB3-26C8-66E7-651D-D23A62E4BC12}"/>
              </a:ext>
            </a:extLst>
          </p:cNvPr>
          <p:cNvSpPr/>
          <p:nvPr/>
        </p:nvSpPr>
        <p:spPr>
          <a:xfrm>
            <a:off x="9887040" y="21456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241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TextBox 26">
            <a:extLst>
              <a:ext uri="{FF2B5EF4-FFF2-40B4-BE49-F238E27FC236}">
                <a16:creationId xmlns:a16="http://schemas.microsoft.com/office/drawing/2014/main" id="{8740F6D7-89F6-6BA4-8835-0035BF06EE6F}"/>
              </a:ext>
            </a:extLst>
          </p:cNvPr>
          <p:cNvSpPr/>
          <p:nvPr/>
        </p:nvSpPr>
        <p:spPr>
          <a:xfrm>
            <a:off x="10617120" y="1816578"/>
            <a:ext cx="121788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52.3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t = 1.11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TextBox 27">
            <a:extLst>
              <a:ext uri="{FF2B5EF4-FFF2-40B4-BE49-F238E27FC236}">
                <a16:creationId xmlns:a16="http://schemas.microsoft.com/office/drawing/2014/main" id="{9EE1BDCC-11DF-F3F8-499D-7ADC46F7B2C5}"/>
              </a:ext>
            </a:extLst>
          </p:cNvPr>
          <p:cNvSpPr/>
          <p:nvPr/>
        </p:nvSpPr>
        <p:spPr>
          <a:xfrm>
            <a:off x="307080" y="2482938"/>
            <a:ext cx="11692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6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Oval 28">
            <a:extLst>
              <a:ext uri="{FF2B5EF4-FFF2-40B4-BE49-F238E27FC236}">
                <a16:creationId xmlns:a16="http://schemas.microsoft.com/office/drawing/2014/main" id="{610FF91A-DF9E-C873-0423-69EC43DE996F}"/>
              </a:ext>
            </a:extLst>
          </p:cNvPr>
          <p:cNvSpPr/>
          <p:nvPr/>
        </p:nvSpPr>
        <p:spPr>
          <a:xfrm>
            <a:off x="1696680" y="236413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p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TextBox 29">
            <a:extLst>
              <a:ext uri="{FF2B5EF4-FFF2-40B4-BE49-F238E27FC236}">
                <a16:creationId xmlns:a16="http://schemas.microsoft.com/office/drawing/2014/main" id="{B454248A-669B-BA34-126C-8F4BFC16F30A}"/>
              </a:ext>
            </a:extLst>
          </p:cNvPr>
          <p:cNvSpPr/>
          <p:nvPr/>
        </p:nvSpPr>
        <p:spPr>
          <a:xfrm>
            <a:off x="1505160" y="2802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2" name="Connector 29">
            <a:extLst>
              <a:ext uri="{FF2B5EF4-FFF2-40B4-BE49-F238E27FC236}">
                <a16:creationId xmlns:a16="http://schemas.microsoft.com/office/drawing/2014/main" id="{DA6536E2-9F02-5A6B-DCDC-47007D7E1683}"/>
              </a:ext>
            </a:extLst>
          </p:cNvPr>
          <p:cNvCxnSpPr/>
          <p:nvPr/>
        </p:nvCxnSpPr>
        <p:spPr>
          <a:xfrm>
            <a:off x="2198880" y="257401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173" name="Oval 31">
            <a:extLst>
              <a:ext uri="{FF2B5EF4-FFF2-40B4-BE49-F238E27FC236}">
                <a16:creationId xmlns:a16="http://schemas.microsoft.com/office/drawing/2014/main" id="{2F58C79C-1BC2-1DAD-5D62-31D8A7B7FCF2}"/>
              </a:ext>
            </a:extLst>
          </p:cNvPr>
          <p:cNvSpPr/>
          <p:nvPr/>
        </p:nvSpPr>
        <p:spPr>
          <a:xfrm>
            <a:off x="3122640" y="236413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π⁺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TextBox 32">
            <a:extLst>
              <a:ext uri="{FF2B5EF4-FFF2-40B4-BE49-F238E27FC236}">
                <a16:creationId xmlns:a16="http://schemas.microsoft.com/office/drawing/2014/main" id="{6BBA6D6D-E9AA-FFB8-B9BC-06CBAD067A2C}"/>
              </a:ext>
            </a:extLst>
          </p:cNvPr>
          <p:cNvSpPr/>
          <p:nvPr/>
        </p:nvSpPr>
        <p:spPr>
          <a:xfrm>
            <a:off x="2967120" y="2802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402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5" name="Connector 30">
            <a:extLst>
              <a:ext uri="{FF2B5EF4-FFF2-40B4-BE49-F238E27FC236}">
                <a16:creationId xmlns:a16="http://schemas.microsoft.com/office/drawing/2014/main" id="{8B4C08F9-04C8-F490-85F4-7B50E70BD0BE}"/>
              </a:ext>
            </a:extLst>
          </p:cNvPr>
          <p:cNvCxnSpPr/>
          <p:nvPr/>
        </p:nvCxnSpPr>
        <p:spPr>
          <a:xfrm>
            <a:off x="3588840" y="257401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76" name="Oval 34">
            <a:extLst>
              <a:ext uri="{FF2B5EF4-FFF2-40B4-BE49-F238E27FC236}">
                <a16:creationId xmlns:a16="http://schemas.microsoft.com/office/drawing/2014/main" id="{21C95123-FF9D-5BB1-F6EE-D771248F9D4F}"/>
              </a:ext>
            </a:extLst>
          </p:cNvPr>
          <p:cNvSpPr/>
          <p:nvPr/>
        </p:nvSpPr>
        <p:spPr>
          <a:xfrm>
            <a:off x="4512600" y="236413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7" name="TextBox 35">
            <a:extLst>
              <a:ext uri="{FF2B5EF4-FFF2-40B4-BE49-F238E27FC236}">
                <a16:creationId xmlns:a16="http://schemas.microsoft.com/office/drawing/2014/main" id="{A8AAB888-7A65-15A0-1154-138CE16D0F44}"/>
              </a:ext>
            </a:extLst>
          </p:cNvPr>
          <p:cNvSpPr/>
          <p:nvPr/>
        </p:nvSpPr>
        <p:spPr>
          <a:xfrm>
            <a:off x="4357080" y="2802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402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78" name="Connector 31">
            <a:extLst>
              <a:ext uri="{FF2B5EF4-FFF2-40B4-BE49-F238E27FC236}">
                <a16:creationId xmlns:a16="http://schemas.microsoft.com/office/drawing/2014/main" id="{67CAEBC1-8A35-D264-BA2B-119A0FDBA6BD}"/>
              </a:ext>
            </a:extLst>
          </p:cNvPr>
          <p:cNvCxnSpPr>
            <a:endCxn id="179" idx="2"/>
          </p:cNvCxnSpPr>
          <p:nvPr/>
        </p:nvCxnSpPr>
        <p:spPr>
          <a:xfrm flipV="1">
            <a:off x="4978800" y="2572578"/>
            <a:ext cx="5064120" cy="432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79" name="Oval 37">
            <a:extLst>
              <a:ext uri="{FF2B5EF4-FFF2-40B4-BE49-F238E27FC236}">
                <a16:creationId xmlns:a16="http://schemas.microsoft.com/office/drawing/2014/main" id="{D3E1B9B4-D0B3-94F0-D27B-B0B71C29DECA}"/>
              </a:ext>
            </a:extLst>
          </p:cNvPr>
          <p:cNvSpPr/>
          <p:nvPr/>
        </p:nvSpPr>
        <p:spPr>
          <a:xfrm>
            <a:off x="10042560" y="236413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0" name="TextBox 38">
            <a:extLst>
              <a:ext uri="{FF2B5EF4-FFF2-40B4-BE49-F238E27FC236}">
                <a16:creationId xmlns:a16="http://schemas.microsoft.com/office/drawing/2014/main" id="{6F6CAD62-9534-0723-4695-4C566F414FC7}"/>
              </a:ext>
            </a:extLst>
          </p:cNvPr>
          <p:cNvSpPr/>
          <p:nvPr/>
        </p:nvSpPr>
        <p:spPr>
          <a:xfrm>
            <a:off x="9887040" y="2802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402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TextBox 39">
            <a:extLst>
              <a:ext uri="{FF2B5EF4-FFF2-40B4-BE49-F238E27FC236}">
                <a16:creationId xmlns:a16="http://schemas.microsoft.com/office/drawing/2014/main" id="{9389EA59-1A10-2788-AB0E-62729D802944}"/>
              </a:ext>
            </a:extLst>
          </p:cNvPr>
          <p:cNvSpPr/>
          <p:nvPr/>
        </p:nvSpPr>
        <p:spPr>
          <a:xfrm>
            <a:off x="10600200" y="2473578"/>
            <a:ext cx="128448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23.8 MeV/c 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 t = 3.19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Box 40">
            <a:extLst>
              <a:ext uri="{FF2B5EF4-FFF2-40B4-BE49-F238E27FC236}">
                <a16:creationId xmlns:a16="http://schemas.microsoft.com/office/drawing/2014/main" id="{7AB9F6BB-9203-2B6E-D566-9D97FB5C201C}"/>
              </a:ext>
            </a:extLst>
          </p:cNvPr>
          <p:cNvSpPr/>
          <p:nvPr/>
        </p:nvSpPr>
        <p:spPr>
          <a:xfrm>
            <a:off x="307080" y="3103938"/>
            <a:ext cx="9406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8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Oval 41">
            <a:extLst>
              <a:ext uri="{FF2B5EF4-FFF2-40B4-BE49-F238E27FC236}">
                <a16:creationId xmlns:a16="http://schemas.microsoft.com/office/drawing/2014/main" id="{B6AE3071-1A4A-D9B6-0AA2-3EB28F890650}"/>
              </a:ext>
            </a:extLst>
          </p:cNvPr>
          <p:cNvSpPr/>
          <p:nvPr/>
        </p:nvSpPr>
        <p:spPr>
          <a:xfrm>
            <a:off x="1682640" y="298513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TextBox 42">
            <a:extLst>
              <a:ext uri="{FF2B5EF4-FFF2-40B4-BE49-F238E27FC236}">
                <a16:creationId xmlns:a16="http://schemas.microsoft.com/office/drawing/2014/main" id="{1F75818F-A3A3-2626-72B8-F9E880B6E11A}"/>
              </a:ext>
            </a:extLst>
          </p:cNvPr>
          <p:cNvSpPr/>
          <p:nvPr/>
        </p:nvSpPr>
        <p:spPr>
          <a:xfrm>
            <a:off x="1491120" y="3423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5" name="Connector 32">
            <a:extLst>
              <a:ext uri="{FF2B5EF4-FFF2-40B4-BE49-F238E27FC236}">
                <a16:creationId xmlns:a16="http://schemas.microsoft.com/office/drawing/2014/main" id="{72734B28-D4C3-999F-B4A0-872B3C4D0E21}"/>
              </a:ext>
            </a:extLst>
          </p:cNvPr>
          <p:cNvCxnSpPr/>
          <p:nvPr/>
        </p:nvCxnSpPr>
        <p:spPr>
          <a:xfrm>
            <a:off x="2148840" y="319537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86" name="Oval 44">
            <a:extLst>
              <a:ext uri="{FF2B5EF4-FFF2-40B4-BE49-F238E27FC236}">
                <a16:creationId xmlns:a16="http://schemas.microsoft.com/office/drawing/2014/main" id="{55D8A533-C98E-30B2-1872-D66C758F07CE}"/>
              </a:ext>
            </a:extLst>
          </p:cNvPr>
          <p:cNvSpPr/>
          <p:nvPr/>
        </p:nvSpPr>
        <p:spPr>
          <a:xfrm>
            <a:off x="3072600" y="298513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TextBox 45">
            <a:extLst>
              <a:ext uri="{FF2B5EF4-FFF2-40B4-BE49-F238E27FC236}">
                <a16:creationId xmlns:a16="http://schemas.microsoft.com/office/drawing/2014/main" id="{D5BBA346-1732-7B79-FCA8-85760C91713C}"/>
              </a:ext>
            </a:extLst>
          </p:cNvPr>
          <p:cNvSpPr/>
          <p:nvPr/>
        </p:nvSpPr>
        <p:spPr>
          <a:xfrm>
            <a:off x="2917080" y="3423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243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8" name="Connector 33">
            <a:extLst>
              <a:ext uri="{FF2B5EF4-FFF2-40B4-BE49-F238E27FC236}">
                <a16:creationId xmlns:a16="http://schemas.microsoft.com/office/drawing/2014/main" id="{96BF38F3-D1C5-D284-4ABF-95A9D163B4DA}"/>
              </a:ext>
            </a:extLst>
          </p:cNvPr>
          <p:cNvCxnSpPr>
            <a:endCxn id="189" idx="2"/>
          </p:cNvCxnSpPr>
          <p:nvPr/>
        </p:nvCxnSpPr>
        <p:spPr>
          <a:xfrm flipV="1">
            <a:off x="3538800" y="3193578"/>
            <a:ext cx="6504120" cy="4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89" name="Oval 47">
            <a:extLst>
              <a:ext uri="{FF2B5EF4-FFF2-40B4-BE49-F238E27FC236}">
                <a16:creationId xmlns:a16="http://schemas.microsoft.com/office/drawing/2014/main" id="{E0A5764A-8C65-93E5-0DEA-A1BEC6B02B0E}"/>
              </a:ext>
            </a:extLst>
          </p:cNvPr>
          <p:cNvSpPr/>
          <p:nvPr/>
        </p:nvSpPr>
        <p:spPr>
          <a:xfrm>
            <a:off x="10042560" y="298513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0" name="TextBox 48">
            <a:extLst>
              <a:ext uri="{FF2B5EF4-FFF2-40B4-BE49-F238E27FC236}">
                <a16:creationId xmlns:a16="http://schemas.microsoft.com/office/drawing/2014/main" id="{A83498E5-2458-D782-BD26-8D6FC282464E}"/>
              </a:ext>
            </a:extLst>
          </p:cNvPr>
          <p:cNvSpPr/>
          <p:nvPr/>
        </p:nvSpPr>
        <p:spPr>
          <a:xfrm>
            <a:off x="9887040" y="345997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286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49">
            <a:extLst>
              <a:ext uri="{FF2B5EF4-FFF2-40B4-BE49-F238E27FC236}">
                <a16:creationId xmlns:a16="http://schemas.microsoft.com/office/drawing/2014/main" id="{09A11786-434C-37E0-957B-65B95BF201D8}"/>
              </a:ext>
            </a:extLst>
          </p:cNvPr>
          <p:cNvSpPr/>
          <p:nvPr/>
        </p:nvSpPr>
        <p:spPr>
          <a:xfrm>
            <a:off x="10636200" y="3139578"/>
            <a:ext cx="13917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52.1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t = 1.91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50">
            <a:extLst>
              <a:ext uri="{FF2B5EF4-FFF2-40B4-BE49-F238E27FC236}">
                <a16:creationId xmlns:a16="http://schemas.microsoft.com/office/drawing/2014/main" id="{4F928BE7-4854-0E52-E273-F5CCA9C80714}"/>
              </a:ext>
            </a:extLst>
          </p:cNvPr>
          <p:cNvSpPr/>
          <p:nvPr/>
        </p:nvSpPr>
        <p:spPr>
          <a:xfrm>
            <a:off x="307080" y="3725298"/>
            <a:ext cx="11692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9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Oval 50">
            <a:extLst>
              <a:ext uri="{FF2B5EF4-FFF2-40B4-BE49-F238E27FC236}">
                <a16:creationId xmlns:a16="http://schemas.microsoft.com/office/drawing/2014/main" id="{39E9FE85-C3BC-0C9C-DAD7-B77B2EC0394A}"/>
              </a:ext>
            </a:extLst>
          </p:cNvPr>
          <p:cNvSpPr/>
          <p:nvPr/>
        </p:nvSpPr>
        <p:spPr>
          <a:xfrm>
            <a:off x="1682640" y="364249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TextBox 52">
            <a:extLst>
              <a:ext uri="{FF2B5EF4-FFF2-40B4-BE49-F238E27FC236}">
                <a16:creationId xmlns:a16="http://schemas.microsoft.com/office/drawing/2014/main" id="{BA970075-F2E7-8073-CAB7-62E2BD4FF7CF}"/>
              </a:ext>
            </a:extLst>
          </p:cNvPr>
          <p:cNvSpPr/>
          <p:nvPr/>
        </p:nvSpPr>
        <p:spPr>
          <a:xfrm>
            <a:off x="1527120" y="408133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95" name="Connector 34">
            <a:extLst>
              <a:ext uri="{FF2B5EF4-FFF2-40B4-BE49-F238E27FC236}">
                <a16:creationId xmlns:a16="http://schemas.microsoft.com/office/drawing/2014/main" id="{ED248DFF-1EF2-5E82-20C0-312CD4B156EF}"/>
              </a:ext>
            </a:extLst>
          </p:cNvPr>
          <p:cNvCxnSpPr/>
          <p:nvPr/>
        </p:nvCxnSpPr>
        <p:spPr>
          <a:xfrm>
            <a:off x="2148840" y="385273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96" name="Oval 51">
            <a:extLst>
              <a:ext uri="{FF2B5EF4-FFF2-40B4-BE49-F238E27FC236}">
                <a16:creationId xmlns:a16="http://schemas.microsoft.com/office/drawing/2014/main" id="{F5789C95-A68C-1B93-12B9-756ECE341260}"/>
              </a:ext>
            </a:extLst>
          </p:cNvPr>
          <p:cNvSpPr/>
          <p:nvPr/>
        </p:nvSpPr>
        <p:spPr>
          <a:xfrm>
            <a:off x="3072600" y="364249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TextBox 55">
            <a:extLst>
              <a:ext uri="{FF2B5EF4-FFF2-40B4-BE49-F238E27FC236}">
                <a16:creationId xmlns:a16="http://schemas.microsoft.com/office/drawing/2014/main" id="{28259462-E0A4-2854-17DD-961FDB7AA881}"/>
              </a:ext>
            </a:extLst>
          </p:cNvPr>
          <p:cNvSpPr/>
          <p:nvPr/>
        </p:nvSpPr>
        <p:spPr>
          <a:xfrm>
            <a:off x="2917080" y="408133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124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98" name="Connector 35">
            <a:extLst>
              <a:ext uri="{FF2B5EF4-FFF2-40B4-BE49-F238E27FC236}">
                <a16:creationId xmlns:a16="http://schemas.microsoft.com/office/drawing/2014/main" id="{B12A44EB-7ED9-8BE8-4D74-DA94945617EC}"/>
              </a:ext>
            </a:extLst>
          </p:cNvPr>
          <p:cNvCxnSpPr>
            <a:endCxn id="199" idx="2"/>
          </p:cNvCxnSpPr>
          <p:nvPr/>
        </p:nvCxnSpPr>
        <p:spPr>
          <a:xfrm flipV="1">
            <a:off x="3538800" y="3814938"/>
            <a:ext cx="6504120" cy="40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199" name="Oval 52">
            <a:extLst>
              <a:ext uri="{FF2B5EF4-FFF2-40B4-BE49-F238E27FC236}">
                <a16:creationId xmlns:a16="http://schemas.microsoft.com/office/drawing/2014/main" id="{1F9CD1CE-B27D-52F4-8612-02888F2B2850}"/>
              </a:ext>
            </a:extLst>
          </p:cNvPr>
          <p:cNvSpPr/>
          <p:nvPr/>
        </p:nvSpPr>
        <p:spPr>
          <a:xfrm>
            <a:off x="10042560" y="360649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TextBox 58">
            <a:extLst>
              <a:ext uri="{FF2B5EF4-FFF2-40B4-BE49-F238E27FC236}">
                <a16:creationId xmlns:a16="http://schemas.microsoft.com/office/drawing/2014/main" id="{EB0161A5-BF8D-73C7-A4E3-32D90ED70715}"/>
              </a:ext>
            </a:extLst>
          </p:cNvPr>
          <p:cNvSpPr/>
          <p:nvPr/>
        </p:nvSpPr>
        <p:spPr>
          <a:xfrm>
            <a:off x="9887040" y="408133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285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Box 59">
            <a:extLst>
              <a:ext uri="{FF2B5EF4-FFF2-40B4-BE49-F238E27FC236}">
                <a16:creationId xmlns:a16="http://schemas.microsoft.com/office/drawing/2014/main" id="{EFD81724-1236-231A-D306-BAE0AFFB9C90}"/>
              </a:ext>
            </a:extLst>
          </p:cNvPr>
          <p:cNvSpPr/>
          <p:nvPr/>
        </p:nvSpPr>
        <p:spPr>
          <a:xfrm>
            <a:off x="10636200" y="3546612"/>
            <a:ext cx="16563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32.7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 t = 2.55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TextBox 60">
            <a:extLst>
              <a:ext uri="{FF2B5EF4-FFF2-40B4-BE49-F238E27FC236}">
                <a16:creationId xmlns:a16="http://schemas.microsoft.com/office/drawing/2014/main" id="{F50FFB93-9A3F-37CE-FE87-F1CB31766C81}"/>
              </a:ext>
            </a:extLst>
          </p:cNvPr>
          <p:cNvSpPr/>
          <p:nvPr/>
        </p:nvSpPr>
        <p:spPr>
          <a:xfrm>
            <a:off x="307080" y="4274658"/>
            <a:ext cx="11692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9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Oval 53">
            <a:extLst>
              <a:ext uri="{FF2B5EF4-FFF2-40B4-BE49-F238E27FC236}">
                <a16:creationId xmlns:a16="http://schemas.microsoft.com/office/drawing/2014/main" id="{C76E72E4-A723-BC0E-A3EC-89859EA93798}"/>
              </a:ext>
            </a:extLst>
          </p:cNvPr>
          <p:cNvSpPr/>
          <p:nvPr/>
        </p:nvSpPr>
        <p:spPr>
          <a:xfrm>
            <a:off x="1689120" y="422749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p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TextBox 62">
            <a:extLst>
              <a:ext uri="{FF2B5EF4-FFF2-40B4-BE49-F238E27FC236}">
                <a16:creationId xmlns:a16="http://schemas.microsoft.com/office/drawing/2014/main" id="{3842FBCF-8E64-A6E5-D4A7-DD410673086C}"/>
              </a:ext>
            </a:extLst>
          </p:cNvPr>
          <p:cNvSpPr/>
          <p:nvPr/>
        </p:nvSpPr>
        <p:spPr>
          <a:xfrm>
            <a:off x="1497600" y="4666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5" name="Connector 36">
            <a:extLst>
              <a:ext uri="{FF2B5EF4-FFF2-40B4-BE49-F238E27FC236}">
                <a16:creationId xmlns:a16="http://schemas.microsoft.com/office/drawing/2014/main" id="{930D8091-752B-6492-C626-A8F4053013C0}"/>
              </a:ext>
            </a:extLst>
          </p:cNvPr>
          <p:cNvCxnSpPr/>
          <p:nvPr/>
        </p:nvCxnSpPr>
        <p:spPr>
          <a:xfrm>
            <a:off x="2154960" y="443773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06" name="Oval 54">
            <a:extLst>
              <a:ext uri="{FF2B5EF4-FFF2-40B4-BE49-F238E27FC236}">
                <a16:creationId xmlns:a16="http://schemas.microsoft.com/office/drawing/2014/main" id="{E0C1BAAD-E531-1743-4AE4-21407DFB029A}"/>
              </a:ext>
            </a:extLst>
          </p:cNvPr>
          <p:cNvSpPr/>
          <p:nvPr/>
        </p:nvSpPr>
        <p:spPr>
          <a:xfrm>
            <a:off x="3078720" y="422749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n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TextBox 65">
            <a:extLst>
              <a:ext uri="{FF2B5EF4-FFF2-40B4-BE49-F238E27FC236}">
                <a16:creationId xmlns:a16="http://schemas.microsoft.com/office/drawing/2014/main" id="{13A69A63-C5F2-9AB6-7270-883F8D380B18}"/>
              </a:ext>
            </a:extLst>
          </p:cNvPr>
          <p:cNvSpPr/>
          <p:nvPr/>
        </p:nvSpPr>
        <p:spPr>
          <a:xfrm>
            <a:off x="2923560" y="4702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130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8" name="Connector 37">
            <a:extLst>
              <a:ext uri="{FF2B5EF4-FFF2-40B4-BE49-F238E27FC236}">
                <a16:creationId xmlns:a16="http://schemas.microsoft.com/office/drawing/2014/main" id="{851AAF3D-D39B-C935-B188-8DB6FDF4A628}"/>
              </a:ext>
            </a:extLst>
          </p:cNvPr>
          <p:cNvCxnSpPr/>
          <p:nvPr/>
        </p:nvCxnSpPr>
        <p:spPr>
          <a:xfrm>
            <a:off x="3544920" y="443773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09" name="Oval 55">
            <a:extLst>
              <a:ext uri="{FF2B5EF4-FFF2-40B4-BE49-F238E27FC236}">
                <a16:creationId xmlns:a16="http://schemas.microsoft.com/office/drawing/2014/main" id="{6D848E18-4021-8025-B333-5EA194888DD8}"/>
              </a:ext>
            </a:extLst>
          </p:cNvPr>
          <p:cNvSpPr/>
          <p:nvPr/>
        </p:nvSpPr>
        <p:spPr>
          <a:xfrm>
            <a:off x="4468680" y="422749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n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TextBox 68">
            <a:extLst>
              <a:ext uri="{FF2B5EF4-FFF2-40B4-BE49-F238E27FC236}">
                <a16:creationId xmlns:a16="http://schemas.microsoft.com/office/drawing/2014/main" id="{E3A53F73-7BEE-8504-E520-316E7FA10204}"/>
              </a:ext>
            </a:extLst>
          </p:cNvPr>
          <p:cNvSpPr/>
          <p:nvPr/>
        </p:nvSpPr>
        <p:spPr>
          <a:xfrm>
            <a:off x="4313160" y="4702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190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1" name="Connector 38">
            <a:extLst>
              <a:ext uri="{FF2B5EF4-FFF2-40B4-BE49-F238E27FC236}">
                <a16:creationId xmlns:a16="http://schemas.microsoft.com/office/drawing/2014/main" id="{4605EBCA-3A74-1072-0F95-B8B153C7B93E}"/>
              </a:ext>
            </a:extLst>
          </p:cNvPr>
          <p:cNvCxnSpPr/>
          <p:nvPr/>
        </p:nvCxnSpPr>
        <p:spPr>
          <a:xfrm>
            <a:off x="4934880" y="443773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12" name="Oval 56">
            <a:extLst>
              <a:ext uri="{FF2B5EF4-FFF2-40B4-BE49-F238E27FC236}">
                <a16:creationId xmlns:a16="http://schemas.microsoft.com/office/drawing/2014/main" id="{E0563083-66E9-1DE3-4949-64EB4CEB9B94}"/>
              </a:ext>
            </a:extLst>
          </p:cNvPr>
          <p:cNvSpPr/>
          <p:nvPr/>
        </p:nvSpPr>
        <p:spPr>
          <a:xfrm>
            <a:off x="5858640" y="422749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π⁺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TextBox 71">
            <a:extLst>
              <a:ext uri="{FF2B5EF4-FFF2-40B4-BE49-F238E27FC236}">
                <a16:creationId xmlns:a16="http://schemas.microsoft.com/office/drawing/2014/main" id="{1BFC1DA3-E868-281B-68E1-EF34D44BC383}"/>
              </a:ext>
            </a:extLst>
          </p:cNvPr>
          <p:cNvSpPr/>
          <p:nvPr/>
        </p:nvSpPr>
        <p:spPr>
          <a:xfrm>
            <a:off x="5703120" y="4702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192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4" name="Connector 39">
            <a:extLst>
              <a:ext uri="{FF2B5EF4-FFF2-40B4-BE49-F238E27FC236}">
                <a16:creationId xmlns:a16="http://schemas.microsoft.com/office/drawing/2014/main" id="{B82747C2-6523-5DB3-4CA1-8468CA780140}"/>
              </a:ext>
            </a:extLst>
          </p:cNvPr>
          <p:cNvCxnSpPr/>
          <p:nvPr/>
        </p:nvCxnSpPr>
        <p:spPr>
          <a:xfrm>
            <a:off x="6324840" y="443773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15" name="Oval 57">
            <a:extLst>
              <a:ext uri="{FF2B5EF4-FFF2-40B4-BE49-F238E27FC236}">
                <a16:creationId xmlns:a16="http://schemas.microsoft.com/office/drawing/2014/main" id="{62828A6B-E78E-0DF7-1DCC-6592C21BEC4D}"/>
              </a:ext>
            </a:extLst>
          </p:cNvPr>
          <p:cNvSpPr/>
          <p:nvPr/>
        </p:nvSpPr>
        <p:spPr>
          <a:xfrm>
            <a:off x="7248600" y="422749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TextBox 74">
            <a:extLst>
              <a:ext uri="{FF2B5EF4-FFF2-40B4-BE49-F238E27FC236}">
                <a16:creationId xmlns:a16="http://schemas.microsoft.com/office/drawing/2014/main" id="{39C5F880-0C51-E2CF-2966-5699E033BA9C}"/>
              </a:ext>
            </a:extLst>
          </p:cNvPr>
          <p:cNvSpPr/>
          <p:nvPr/>
        </p:nvSpPr>
        <p:spPr>
          <a:xfrm>
            <a:off x="7093080" y="4702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285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17" name="Connector 40">
            <a:extLst>
              <a:ext uri="{FF2B5EF4-FFF2-40B4-BE49-F238E27FC236}">
                <a16:creationId xmlns:a16="http://schemas.microsoft.com/office/drawing/2014/main" id="{932007D4-A85E-212E-24EF-D6BCBA3233D4}"/>
              </a:ext>
            </a:extLst>
          </p:cNvPr>
          <p:cNvCxnSpPr>
            <a:endCxn id="218" idx="2"/>
          </p:cNvCxnSpPr>
          <p:nvPr/>
        </p:nvCxnSpPr>
        <p:spPr>
          <a:xfrm flipV="1">
            <a:off x="7714800" y="4435938"/>
            <a:ext cx="2328120" cy="4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18" name="Oval 58">
            <a:extLst>
              <a:ext uri="{FF2B5EF4-FFF2-40B4-BE49-F238E27FC236}">
                <a16:creationId xmlns:a16="http://schemas.microsoft.com/office/drawing/2014/main" id="{5EC662E9-3BD3-7F6C-6F24-F69FEFBC32F3}"/>
              </a:ext>
            </a:extLst>
          </p:cNvPr>
          <p:cNvSpPr/>
          <p:nvPr/>
        </p:nvSpPr>
        <p:spPr>
          <a:xfrm>
            <a:off x="10042560" y="422749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9" name="TextBox 77">
            <a:extLst>
              <a:ext uri="{FF2B5EF4-FFF2-40B4-BE49-F238E27FC236}">
                <a16:creationId xmlns:a16="http://schemas.microsoft.com/office/drawing/2014/main" id="{5DDB5B87-DA46-6A8D-AF51-BAB5BBEDAF16}"/>
              </a:ext>
            </a:extLst>
          </p:cNvPr>
          <p:cNvSpPr/>
          <p:nvPr/>
        </p:nvSpPr>
        <p:spPr>
          <a:xfrm>
            <a:off x="9887040" y="470269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285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TextBox 78">
            <a:extLst>
              <a:ext uri="{FF2B5EF4-FFF2-40B4-BE49-F238E27FC236}">
                <a16:creationId xmlns:a16="http://schemas.microsoft.com/office/drawing/2014/main" id="{B6DDC8E5-825D-292B-DBED-5D0C1B48517A}"/>
              </a:ext>
            </a:extLst>
          </p:cNvPr>
          <p:cNvSpPr/>
          <p:nvPr/>
        </p:nvSpPr>
        <p:spPr>
          <a:xfrm>
            <a:off x="10672200" y="4373298"/>
            <a:ext cx="14277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46.9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 t = 6.27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TextBox 79">
            <a:extLst>
              <a:ext uri="{FF2B5EF4-FFF2-40B4-BE49-F238E27FC236}">
                <a16:creationId xmlns:a16="http://schemas.microsoft.com/office/drawing/2014/main" id="{82A04013-D332-E9B6-8B37-851A5A8F4A9F}"/>
              </a:ext>
            </a:extLst>
          </p:cNvPr>
          <p:cNvSpPr/>
          <p:nvPr/>
        </p:nvSpPr>
        <p:spPr>
          <a:xfrm>
            <a:off x="36720" y="5037498"/>
            <a:ext cx="109688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000" b="1" strike="noStrike" spc="-1">
                <a:solidFill>
                  <a:srgbClr val="2A2E32"/>
                </a:solidFill>
                <a:latin typeface="Calibri"/>
                <a:ea typeface="Noto Sans CJK SC"/>
              </a:rPr>
              <a:t>v26m — absorber downstream — 2 e⁺ — 28 late digis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Box 80">
            <a:extLst>
              <a:ext uri="{FF2B5EF4-FFF2-40B4-BE49-F238E27FC236}">
                <a16:creationId xmlns:a16="http://schemas.microsoft.com/office/drawing/2014/main" id="{ED8C49F1-F4AB-6849-65FA-6E7BD0C8E5F8}"/>
              </a:ext>
            </a:extLst>
          </p:cNvPr>
          <p:cNvSpPr/>
          <p:nvPr/>
        </p:nvSpPr>
        <p:spPr>
          <a:xfrm>
            <a:off x="307080" y="5511618"/>
            <a:ext cx="13978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1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Oval 59">
            <a:extLst>
              <a:ext uri="{FF2B5EF4-FFF2-40B4-BE49-F238E27FC236}">
                <a16:creationId xmlns:a16="http://schemas.microsoft.com/office/drawing/2014/main" id="{EC5A3B25-E994-67FD-86A1-222B927C2599}"/>
              </a:ext>
            </a:extLst>
          </p:cNvPr>
          <p:cNvSpPr/>
          <p:nvPr/>
        </p:nvSpPr>
        <p:spPr>
          <a:xfrm>
            <a:off x="1703160" y="539281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TextBox 82">
            <a:extLst>
              <a:ext uri="{FF2B5EF4-FFF2-40B4-BE49-F238E27FC236}">
                <a16:creationId xmlns:a16="http://schemas.microsoft.com/office/drawing/2014/main" id="{3335B288-4C9F-3BB7-0E77-C56707A058D4}"/>
              </a:ext>
            </a:extLst>
          </p:cNvPr>
          <p:cNvSpPr/>
          <p:nvPr/>
        </p:nvSpPr>
        <p:spPr>
          <a:xfrm>
            <a:off x="152244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5" name="Connector 41">
            <a:extLst>
              <a:ext uri="{FF2B5EF4-FFF2-40B4-BE49-F238E27FC236}">
                <a16:creationId xmlns:a16="http://schemas.microsoft.com/office/drawing/2014/main" id="{3EC56955-BF95-2EF7-CE44-DF0C99E22C99}"/>
              </a:ext>
            </a:extLst>
          </p:cNvPr>
          <p:cNvCxnSpPr/>
          <p:nvPr/>
        </p:nvCxnSpPr>
        <p:spPr>
          <a:xfrm>
            <a:off x="2169360" y="5603058"/>
            <a:ext cx="86328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26" name="Oval 60">
            <a:extLst>
              <a:ext uri="{FF2B5EF4-FFF2-40B4-BE49-F238E27FC236}">
                <a16:creationId xmlns:a16="http://schemas.microsoft.com/office/drawing/2014/main" id="{5AC031F8-8A97-70F1-D7AD-F019712E5068}"/>
              </a:ext>
            </a:extLst>
          </p:cNvPr>
          <p:cNvSpPr/>
          <p:nvPr/>
        </p:nvSpPr>
        <p:spPr>
          <a:xfrm>
            <a:off x="3093120" y="539281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K⁰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TextBox 85">
            <a:extLst>
              <a:ext uri="{FF2B5EF4-FFF2-40B4-BE49-F238E27FC236}">
                <a16:creationId xmlns:a16="http://schemas.microsoft.com/office/drawing/2014/main" id="{E4AACB5C-556D-A44E-FC9A-C6D7287927AD}"/>
              </a:ext>
            </a:extLst>
          </p:cNvPr>
          <p:cNvSpPr/>
          <p:nvPr/>
        </p:nvSpPr>
        <p:spPr>
          <a:xfrm>
            <a:off x="293760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249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8" name="Connector 42">
            <a:extLst>
              <a:ext uri="{FF2B5EF4-FFF2-40B4-BE49-F238E27FC236}">
                <a16:creationId xmlns:a16="http://schemas.microsoft.com/office/drawing/2014/main" id="{5E84FECD-E848-089F-881A-C5C896526221}"/>
              </a:ext>
            </a:extLst>
          </p:cNvPr>
          <p:cNvCxnSpPr/>
          <p:nvPr/>
        </p:nvCxnSpPr>
        <p:spPr>
          <a:xfrm>
            <a:off x="3558960" y="560305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29" name="Oval 61">
            <a:extLst>
              <a:ext uri="{FF2B5EF4-FFF2-40B4-BE49-F238E27FC236}">
                <a16:creationId xmlns:a16="http://schemas.microsoft.com/office/drawing/2014/main" id="{B1CD8D37-F24A-8C18-2BAC-E27B40AFA709}"/>
              </a:ext>
            </a:extLst>
          </p:cNvPr>
          <p:cNvSpPr/>
          <p:nvPr/>
        </p:nvSpPr>
        <p:spPr>
          <a:xfrm>
            <a:off x="4482720" y="539281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K⁰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TextBox 88">
            <a:extLst>
              <a:ext uri="{FF2B5EF4-FFF2-40B4-BE49-F238E27FC236}">
                <a16:creationId xmlns:a16="http://schemas.microsoft.com/office/drawing/2014/main" id="{72344A2B-8945-CD72-5662-BEE47A95F683}"/>
              </a:ext>
            </a:extLst>
          </p:cNvPr>
          <p:cNvSpPr/>
          <p:nvPr/>
        </p:nvSpPr>
        <p:spPr>
          <a:xfrm>
            <a:off x="432756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266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1" name="Connector 43">
            <a:extLst>
              <a:ext uri="{FF2B5EF4-FFF2-40B4-BE49-F238E27FC236}">
                <a16:creationId xmlns:a16="http://schemas.microsoft.com/office/drawing/2014/main" id="{F6614769-5F39-DA73-9176-47C31DBDDA30}"/>
              </a:ext>
            </a:extLst>
          </p:cNvPr>
          <p:cNvCxnSpPr/>
          <p:nvPr/>
        </p:nvCxnSpPr>
        <p:spPr>
          <a:xfrm>
            <a:off x="4948920" y="560305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32" name="Oval 62">
            <a:extLst>
              <a:ext uri="{FF2B5EF4-FFF2-40B4-BE49-F238E27FC236}">
                <a16:creationId xmlns:a16="http://schemas.microsoft.com/office/drawing/2014/main" id="{7D0959B5-F222-68FF-39E6-AF8A78C05859}"/>
              </a:ext>
            </a:extLst>
          </p:cNvPr>
          <p:cNvSpPr/>
          <p:nvPr/>
        </p:nvSpPr>
        <p:spPr>
          <a:xfrm>
            <a:off x="5872680" y="539281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TextBox 91">
            <a:extLst>
              <a:ext uri="{FF2B5EF4-FFF2-40B4-BE49-F238E27FC236}">
                <a16:creationId xmlns:a16="http://schemas.microsoft.com/office/drawing/2014/main" id="{AE4CC13B-AB2D-1EC0-7294-AC153E2F19ED}"/>
              </a:ext>
            </a:extLst>
          </p:cNvPr>
          <p:cNvSpPr/>
          <p:nvPr/>
        </p:nvSpPr>
        <p:spPr>
          <a:xfrm>
            <a:off x="571716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272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4" name="Connector 44">
            <a:extLst>
              <a:ext uri="{FF2B5EF4-FFF2-40B4-BE49-F238E27FC236}">
                <a16:creationId xmlns:a16="http://schemas.microsoft.com/office/drawing/2014/main" id="{138E7941-B4E1-0621-8B84-6A503032E4CC}"/>
              </a:ext>
            </a:extLst>
          </p:cNvPr>
          <p:cNvCxnSpPr/>
          <p:nvPr/>
        </p:nvCxnSpPr>
        <p:spPr>
          <a:xfrm>
            <a:off x="6338880" y="5603058"/>
            <a:ext cx="863640" cy="3960"/>
          </a:xfrm>
          <a:prstGeom prst="straightConnector1">
            <a:avLst/>
          </a:prstGeom>
          <a:ln w="0">
            <a:solidFill>
              <a:srgbClr val="E8A838"/>
            </a:solidFill>
            <a:tailEnd type="triangle" w="med" len="med"/>
          </a:ln>
        </p:spPr>
      </p:cxnSp>
      <p:sp>
        <p:nvSpPr>
          <p:cNvPr id="235" name="Oval 63">
            <a:extLst>
              <a:ext uri="{FF2B5EF4-FFF2-40B4-BE49-F238E27FC236}">
                <a16:creationId xmlns:a16="http://schemas.microsoft.com/office/drawing/2014/main" id="{3E80B40E-B2D7-6144-7D3D-8C8AF7E63D13}"/>
              </a:ext>
            </a:extLst>
          </p:cNvPr>
          <p:cNvSpPr/>
          <p:nvPr/>
        </p:nvSpPr>
        <p:spPr>
          <a:xfrm>
            <a:off x="7262640" y="5392818"/>
            <a:ext cx="416520" cy="41652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TextBox 94">
            <a:extLst>
              <a:ext uri="{FF2B5EF4-FFF2-40B4-BE49-F238E27FC236}">
                <a16:creationId xmlns:a16="http://schemas.microsoft.com/office/drawing/2014/main" id="{D5572D8E-30FC-AD72-EA30-21B561A48544}"/>
              </a:ext>
            </a:extLst>
          </p:cNvPr>
          <p:cNvSpPr/>
          <p:nvPr/>
        </p:nvSpPr>
        <p:spPr>
          <a:xfrm>
            <a:off x="710712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273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37" name="Connector 45">
            <a:extLst>
              <a:ext uri="{FF2B5EF4-FFF2-40B4-BE49-F238E27FC236}">
                <a16:creationId xmlns:a16="http://schemas.microsoft.com/office/drawing/2014/main" id="{7F18FEAC-8DCA-9B35-6357-A0C14BE37376}"/>
              </a:ext>
            </a:extLst>
          </p:cNvPr>
          <p:cNvCxnSpPr/>
          <p:nvPr/>
        </p:nvCxnSpPr>
        <p:spPr>
          <a:xfrm>
            <a:off x="7728840" y="560305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38" name="Oval 64">
            <a:extLst>
              <a:ext uri="{FF2B5EF4-FFF2-40B4-BE49-F238E27FC236}">
                <a16:creationId xmlns:a16="http://schemas.microsoft.com/office/drawing/2014/main" id="{7F89FC46-3391-93D1-3BE0-A22CAE3D767E}"/>
              </a:ext>
            </a:extLst>
          </p:cNvPr>
          <p:cNvSpPr/>
          <p:nvPr/>
        </p:nvSpPr>
        <p:spPr>
          <a:xfrm>
            <a:off x="8652600" y="539281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TextBox 97">
            <a:extLst>
              <a:ext uri="{FF2B5EF4-FFF2-40B4-BE49-F238E27FC236}">
                <a16:creationId xmlns:a16="http://schemas.microsoft.com/office/drawing/2014/main" id="{33E86FB0-C0DB-131B-67F1-40BB4D15E8AA}"/>
              </a:ext>
            </a:extLst>
          </p:cNvPr>
          <p:cNvSpPr/>
          <p:nvPr/>
        </p:nvSpPr>
        <p:spPr>
          <a:xfrm>
            <a:off x="849708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274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0" name="Connector 46">
            <a:extLst>
              <a:ext uri="{FF2B5EF4-FFF2-40B4-BE49-F238E27FC236}">
                <a16:creationId xmlns:a16="http://schemas.microsoft.com/office/drawing/2014/main" id="{897663D8-4C3B-81F3-302E-65F87361B6F4}"/>
              </a:ext>
            </a:extLst>
          </p:cNvPr>
          <p:cNvCxnSpPr>
            <a:endCxn id="241" idx="2"/>
          </p:cNvCxnSpPr>
          <p:nvPr/>
        </p:nvCxnSpPr>
        <p:spPr>
          <a:xfrm flipV="1">
            <a:off x="9118800" y="5601258"/>
            <a:ext cx="924120" cy="4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41" name="Oval 65">
            <a:extLst>
              <a:ext uri="{FF2B5EF4-FFF2-40B4-BE49-F238E27FC236}">
                <a16:creationId xmlns:a16="http://schemas.microsoft.com/office/drawing/2014/main" id="{2F275422-A8C3-467A-F7D2-DF02DBE84093}"/>
              </a:ext>
            </a:extLst>
          </p:cNvPr>
          <p:cNvSpPr/>
          <p:nvPr/>
        </p:nvSpPr>
        <p:spPr>
          <a:xfrm>
            <a:off x="10042560" y="539281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TextBox 100">
            <a:extLst>
              <a:ext uri="{FF2B5EF4-FFF2-40B4-BE49-F238E27FC236}">
                <a16:creationId xmlns:a16="http://schemas.microsoft.com/office/drawing/2014/main" id="{A1E1FD17-1709-4E1F-C75A-D2EBF1FA4263}"/>
              </a:ext>
            </a:extLst>
          </p:cNvPr>
          <p:cNvSpPr/>
          <p:nvPr/>
        </p:nvSpPr>
        <p:spPr>
          <a:xfrm>
            <a:off x="9887040" y="583165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336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TextBox 101">
            <a:extLst>
              <a:ext uri="{FF2B5EF4-FFF2-40B4-BE49-F238E27FC236}">
                <a16:creationId xmlns:a16="http://schemas.microsoft.com/office/drawing/2014/main" id="{12439796-44CE-0F5C-DC83-EB5894DF6B1F}"/>
              </a:ext>
            </a:extLst>
          </p:cNvPr>
          <p:cNvSpPr/>
          <p:nvPr/>
        </p:nvSpPr>
        <p:spPr>
          <a:xfrm>
            <a:off x="10600200" y="5398920"/>
            <a:ext cx="23277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50.5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 t = 2.35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TextBox 102">
            <a:extLst>
              <a:ext uri="{FF2B5EF4-FFF2-40B4-BE49-F238E27FC236}">
                <a16:creationId xmlns:a16="http://schemas.microsoft.com/office/drawing/2014/main" id="{C8118FDB-5D8A-DC57-78FB-879B4FFB1F1D}"/>
              </a:ext>
            </a:extLst>
          </p:cNvPr>
          <p:cNvSpPr/>
          <p:nvPr/>
        </p:nvSpPr>
        <p:spPr>
          <a:xfrm>
            <a:off x="307080" y="6096978"/>
            <a:ext cx="1363680" cy="24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Calibri"/>
              </a:rPr>
              <a:t>Event 3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Oval 66">
            <a:extLst>
              <a:ext uri="{FF2B5EF4-FFF2-40B4-BE49-F238E27FC236}">
                <a16:creationId xmlns:a16="http://schemas.microsoft.com/office/drawing/2014/main" id="{FF7C838F-2304-E1CE-B288-6806C0829339}"/>
              </a:ext>
            </a:extLst>
          </p:cNvPr>
          <p:cNvSpPr/>
          <p:nvPr/>
        </p:nvSpPr>
        <p:spPr>
          <a:xfrm>
            <a:off x="1682640" y="6014178"/>
            <a:ext cx="416520" cy="416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2A2E32"/>
                </a:solidFill>
                <a:latin typeface="Calibri"/>
              </a:rPr>
              <a:t>K⁺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TextBox 103">
            <a:extLst>
              <a:ext uri="{FF2B5EF4-FFF2-40B4-BE49-F238E27FC236}">
                <a16:creationId xmlns:a16="http://schemas.microsoft.com/office/drawing/2014/main" id="{97EDC6CC-21F6-1957-5759-B8C449A2A06B}"/>
              </a:ext>
            </a:extLst>
          </p:cNvPr>
          <p:cNvSpPr/>
          <p:nvPr/>
        </p:nvSpPr>
        <p:spPr>
          <a:xfrm>
            <a:off x="1527120" y="64530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−44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7" name="Connector 47">
            <a:extLst>
              <a:ext uri="{FF2B5EF4-FFF2-40B4-BE49-F238E27FC236}">
                <a16:creationId xmlns:a16="http://schemas.microsoft.com/office/drawing/2014/main" id="{4FA09981-7372-8C3F-85B4-F1BF48486E78}"/>
              </a:ext>
            </a:extLst>
          </p:cNvPr>
          <p:cNvCxnSpPr/>
          <p:nvPr/>
        </p:nvCxnSpPr>
        <p:spPr>
          <a:xfrm>
            <a:off x="2148840" y="6224418"/>
            <a:ext cx="863280" cy="396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48" name="Oval 67">
            <a:extLst>
              <a:ext uri="{FF2B5EF4-FFF2-40B4-BE49-F238E27FC236}">
                <a16:creationId xmlns:a16="http://schemas.microsoft.com/office/drawing/2014/main" id="{016FF66B-6292-80DE-C0E5-34983D2BAC52}"/>
              </a:ext>
            </a:extLst>
          </p:cNvPr>
          <p:cNvSpPr/>
          <p:nvPr/>
        </p:nvSpPr>
        <p:spPr>
          <a:xfrm>
            <a:off x="3072600" y="6014178"/>
            <a:ext cx="416520" cy="41652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µ⁺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TextBox 104">
            <a:extLst>
              <a:ext uri="{FF2B5EF4-FFF2-40B4-BE49-F238E27FC236}">
                <a16:creationId xmlns:a16="http://schemas.microsoft.com/office/drawing/2014/main" id="{E4B085CB-3CEA-2F3A-2377-FF4D2E6EA8EC}"/>
              </a:ext>
            </a:extLst>
          </p:cNvPr>
          <p:cNvSpPr/>
          <p:nvPr/>
        </p:nvSpPr>
        <p:spPr>
          <a:xfrm>
            <a:off x="2917080" y="6453018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>
                <a:solidFill>
                  <a:srgbClr val="000000"/>
                </a:solidFill>
                <a:latin typeface="Calibri"/>
              </a:rPr>
              <a:t>188</a:t>
            </a:r>
            <a:endParaRPr lang="en-US" sz="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0" name="Connector 48">
            <a:extLst>
              <a:ext uri="{FF2B5EF4-FFF2-40B4-BE49-F238E27FC236}">
                <a16:creationId xmlns:a16="http://schemas.microsoft.com/office/drawing/2014/main" id="{A888CC28-741F-DB73-2D4E-221AF65A59BA}"/>
              </a:ext>
            </a:extLst>
          </p:cNvPr>
          <p:cNvCxnSpPr>
            <a:endCxn id="251" idx="2"/>
          </p:cNvCxnSpPr>
          <p:nvPr/>
        </p:nvCxnSpPr>
        <p:spPr>
          <a:xfrm flipV="1">
            <a:off x="3538800" y="6222618"/>
            <a:ext cx="6504120" cy="4680"/>
          </a:xfrm>
          <a:prstGeom prst="straightConnector1">
            <a:avLst/>
          </a:prstGeom>
          <a:ln w="0">
            <a:solidFill>
              <a:srgbClr val="019875"/>
            </a:solidFill>
            <a:tailEnd type="triangle" w="med" len="med"/>
          </a:ln>
        </p:spPr>
      </p:cxnSp>
      <p:sp>
        <p:nvSpPr>
          <p:cNvPr id="251" name="Oval 68">
            <a:extLst>
              <a:ext uri="{FF2B5EF4-FFF2-40B4-BE49-F238E27FC236}">
                <a16:creationId xmlns:a16="http://schemas.microsoft.com/office/drawing/2014/main" id="{4C1211C9-0518-29C4-312A-69E13F87E9A9}"/>
              </a:ext>
            </a:extLst>
          </p:cNvPr>
          <p:cNvSpPr/>
          <p:nvPr/>
        </p:nvSpPr>
        <p:spPr>
          <a:xfrm>
            <a:off x="10042560" y="6014178"/>
            <a:ext cx="416520" cy="416520"/>
          </a:xfrm>
          <a:prstGeom prst="ellipse">
            <a:avLst/>
          </a:prstGeom>
          <a:solidFill>
            <a:srgbClr val="019875"/>
          </a:solidFill>
          <a:ln w="31750">
            <a:solidFill>
              <a:srgbClr val="1EE2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</a:rPr>
              <a:t>e⁺</a:t>
            </a:r>
            <a:endParaRPr lang="en-US" sz="11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2" name="TextBox 105">
            <a:extLst>
              <a:ext uri="{FF2B5EF4-FFF2-40B4-BE49-F238E27FC236}">
                <a16:creationId xmlns:a16="http://schemas.microsoft.com/office/drawing/2014/main" id="{BD34703E-078D-859D-10A3-231F8785F7F8}"/>
              </a:ext>
            </a:extLst>
          </p:cNvPr>
          <p:cNvSpPr/>
          <p:nvPr/>
        </p:nvSpPr>
        <p:spPr>
          <a:xfrm>
            <a:off x="9887040" y="6460736"/>
            <a:ext cx="727560" cy="12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800" b="1" strike="noStrike" spc="-1" dirty="0">
                <a:solidFill>
                  <a:srgbClr val="000000"/>
                </a:solidFill>
                <a:latin typeface="Calibri"/>
              </a:rPr>
              <a:t>336</a:t>
            </a:r>
            <a:endParaRPr lang="en-US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TextBox 106">
            <a:extLst>
              <a:ext uri="{FF2B5EF4-FFF2-40B4-BE49-F238E27FC236}">
                <a16:creationId xmlns:a16="http://schemas.microsoft.com/office/drawing/2014/main" id="{672D50A4-2AF8-915E-6FBF-EB6B44C79BD0}"/>
              </a:ext>
            </a:extLst>
          </p:cNvPr>
          <p:cNvSpPr/>
          <p:nvPr/>
        </p:nvSpPr>
        <p:spPr>
          <a:xfrm>
            <a:off x="10600200" y="6123978"/>
            <a:ext cx="105588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49.4 MeV/c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000" b="1" strike="noStrike" spc="-1">
                <a:solidFill>
                  <a:srgbClr val="000000"/>
                </a:solidFill>
                <a:latin typeface="Calibri"/>
              </a:rPr>
              <a:t> t = 4.84 µs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Oval 3">
            <a:extLst>
              <a:ext uri="{FF2B5EF4-FFF2-40B4-BE49-F238E27FC236}">
                <a16:creationId xmlns:a16="http://schemas.microsoft.com/office/drawing/2014/main" id="{1B3D9B11-7F31-71BC-96D0-7F5D93B32E46}"/>
              </a:ext>
            </a:extLst>
          </p:cNvPr>
          <p:cNvSpPr/>
          <p:nvPr/>
        </p:nvSpPr>
        <p:spPr>
          <a:xfrm>
            <a:off x="6548316" y="1207006"/>
            <a:ext cx="160560" cy="1605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80808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0" name="TextBox 4">
            <a:extLst>
              <a:ext uri="{FF2B5EF4-FFF2-40B4-BE49-F238E27FC236}">
                <a16:creationId xmlns:a16="http://schemas.microsoft.com/office/drawing/2014/main" id="{67C67F4C-F81F-1B97-E74A-FA08048311BA}"/>
              </a:ext>
            </a:extLst>
          </p:cNvPr>
          <p:cNvSpPr/>
          <p:nvPr/>
        </p:nvSpPr>
        <p:spPr>
          <a:xfrm>
            <a:off x="6767916" y="1188646"/>
            <a:ext cx="173340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>
                <a:solidFill>
                  <a:srgbClr val="808080"/>
                </a:solidFill>
                <a:latin typeface="Calibri"/>
              </a:rPr>
              <a:t>primary (direct)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Oval 5">
            <a:extLst>
              <a:ext uri="{FF2B5EF4-FFF2-40B4-BE49-F238E27FC236}">
                <a16:creationId xmlns:a16="http://schemas.microsoft.com/office/drawing/2014/main" id="{E5648979-297F-45EC-A32B-494548AB9F25}"/>
              </a:ext>
            </a:extLst>
          </p:cNvPr>
          <p:cNvSpPr/>
          <p:nvPr/>
        </p:nvSpPr>
        <p:spPr>
          <a:xfrm>
            <a:off x="8514276" y="1207006"/>
            <a:ext cx="160560" cy="160560"/>
          </a:xfrm>
          <a:prstGeom prst="ellipse">
            <a:avLst/>
          </a:prstGeom>
          <a:solidFill>
            <a:srgbClr val="E8A83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4" name="TextBox 6">
            <a:extLst>
              <a:ext uri="{FF2B5EF4-FFF2-40B4-BE49-F238E27FC236}">
                <a16:creationId xmlns:a16="http://schemas.microsoft.com/office/drawing/2014/main" id="{08A056C7-6CBC-6EA0-A8C5-B001F2BC65CA}"/>
              </a:ext>
            </a:extLst>
          </p:cNvPr>
          <p:cNvSpPr/>
          <p:nvPr/>
        </p:nvSpPr>
        <p:spPr>
          <a:xfrm>
            <a:off x="8733876" y="1188646"/>
            <a:ext cx="173340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808080"/>
                </a:solidFill>
                <a:latin typeface="Calibri"/>
              </a:rPr>
              <a:t>created in material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Oval 7">
            <a:extLst>
              <a:ext uri="{FF2B5EF4-FFF2-40B4-BE49-F238E27FC236}">
                <a16:creationId xmlns:a16="http://schemas.microsoft.com/office/drawing/2014/main" id="{530B4605-FBA1-AFA5-8F1A-0A4A612448EE}"/>
              </a:ext>
            </a:extLst>
          </p:cNvPr>
          <p:cNvSpPr/>
          <p:nvPr/>
        </p:nvSpPr>
        <p:spPr>
          <a:xfrm>
            <a:off x="10480236" y="1207006"/>
            <a:ext cx="160560" cy="160560"/>
          </a:xfrm>
          <a:prstGeom prst="ellipse">
            <a:avLst/>
          </a:prstGeom>
          <a:solidFill>
            <a:srgbClr val="01987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8" name="TextBox 8">
            <a:extLst>
              <a:ext uri="{FF2B5EF4-FFF2-40B4-BE49-F238E27FC236}">
                <a16:creationId xmlns:a16="http://schemas.microsoft.com/office/drawing/2014/main" id="{5FB43930-D0EB-E92D-E051-5C8B6DE864B9}"/>
              </a:ext>
            </a:extLst>
          </p:cNvPr>
          <p:cNvSpPr/>
          <p:nvPr/>
        </p:nvSpPr>
        <p:spPr>
          <a:xfrm>
            <a:off x="10699836" y="1188646"/>
            <a:ext cx="173340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strike="noStrike" spc="-1" dirty="0">
                <a:solidFill>
                  <a:srgbClr val="808080"/>
                </a:solidFill>
                <a:latin typeface="Calibri"/>
              </a:rPr>
              <a:t>created in weak decay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TextBox 9">
            <a:extLst>
              <a:ext uri="{FF2B5EF4-FFF2-40B4-BE49-F238E27FC236}">
                <a16:creationId xmlns:a16="http://schemas.microsoft.com/office/drawing/2014/main" id="{5C913347-7EDF-6E31-F3B4-106209B18FC0}"/>
              </a:ext>
            </a:extLst>
          </p:cNvPr>
          <p:cNvSpPr/>
          <p:nvPr/>
        </p:nvSpPr>
        <p:spPr>
          <a:xfrm>
            <a:off x="6634800" y="1444698"/>
            <a:ext cx="3120120" cy="15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000" b="0" strike="noStrike" spc="-1">
                <a:solidFill>
                  <a:srgbClr val="808080"/>
                </a:solidFill>
                <a:latin typeface="Calibri"/>
              </a:rPr>
              <a:t>z [cm]  vertex below each particle · target at z = −44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Titel 1">
            <a:extLst>
              <a:ext uri="{FF2B5EF4-FFF2-40B4-BE49-F238E27FC236}">
                <a16:creationId xmlns:a16="http://schemas.microsoft.com/office/drawing/2014/main" id="{EA68D2B1-DE41-2319-DC00-055C23313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Late Positrons </a:t>
            </a:r>
            <a:r>
              <a:rPr lang="en-US" spc="-1" dirty="0">
                <a:solidFill>
                  <a:srgbClr val="2A2E32"/>
                </a:solidFill>
                <a:latin typeface="Calibri"/>
                <a:ea typeface="Noto Sans CJK SC"/>
              </a:rPr>
              <a:t>—</a:t>
            </a:r>
            <a:r>
              <a:rPr lang="de-DE" dirty="0"/>
              <a:t> </a:t>
            </a:r>
            <a:r>
              <a:rPr lang="en-US" spc="-1" dirty="0">
                <a:solidFill>
                  <a:srgbClr val="2A2E32"/>
                </a:solidFill>
                <a:latin typeface="Calibri"/>
              </a:rPr>
              <a:t>K⁺</a:t>
            </a:r>
            <a:r>
              <a:rPr lang="en-US" b="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de-DE" dirty="0"/>
              <a:t>&amp;</a:t>
            </a:r>
            <a:r>
              <a:rPr lang="en-US" spc="-1" dirty="0">
                <a:solidFill>
                  <a:srgbClr val="2A2E32"/>
                </a:solidFill>
                <a:latin typeface="Calibri"/>
              </a:rPr>
              <a:t> 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6677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54D4A-DC9E-BE4A-5861-5A3D87A7C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D8009D-B20E-2826-1863-16AAE03B1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Particle</a:t>
            </a:r>
            <a:r>
              <a:rPr lang="de-DE" dirty="0"/>
              <a:t> at </a:t>
            </a:r>
            <a:r>
              <a:rPr lang="de-DE" dirty="0" err="1"/>
              <a:t>digi</a:t>
            </a:r>
            <a:r>
              <a:rPr lang="de-DE" dirty="0"/>
              <a:t>-time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DF68B2-3DF5-D051-D861-6A12A9DD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84013D-CB5C-BF27-3568-18CF9DA201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DDBBA5-46A3-CAB5-5512-1DBCA770D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D2A86F-E2A6-C105-D796-EE473C79A70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8600" y="1828800"/>
            <a:ext cx="11047680" cy="3853440"/>
          </a:xfrm>
          <a:prstGeom prst="rect">
            <a:avLst/>
          </a:prstGeom>
          <a:ln w="0"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07A6246-15EF-47E5-6BB8-D33A1E067A7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70646" y="1373609"/>
            <a:ext cx="2230920" cy="6094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085314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A5EB2-0904-7C80-C3E0-50A55562E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D1048-AAA9-CFFD-7B37-56617AE3E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25" y="307195"/>
            <a:ext cx="8934639" cy="787557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Particle</a:t>
            </a:r>
            <a:r>
              <a:rPr lang="de-DE" dirty="0"/>
              <a:t> &amp; </a:t>
            </a:r>
            <a:r>
              <a:rPr lang="de-DE" dirty="0" err="1"/>
              <a:t>Production</a:t>
            </a:r>
            <a:r>
              <a:rPr lang="de-DE" dirty="0"/>
              <a:t> Vertex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88B9BA-4754-411F-727D-3ECE1693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A492B6-84C4-5EC6-C906-8122BE1ADA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33F8EA-69A3-3B6D-3B6D-E08DD5BDE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6FC70F-7CF2-67F8-8B04-E05977A8E28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99375" y="1221089"/>
            <a:ext cx="8104889" cy="3147711"/>
          </a:xfrm>
          <a:prstGeom prst="rect">
            <a:avLst/>
          </a:prstGeom>
          <a:ln w="0"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CE40C0-B7A1-6A03-2276-717627EDA4D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450000" y="1246489"/>
            <a:ext cx="2230920" cy="609480"/>
          </a:xfrm>
          <a:prstGeom prst="rect">
            <a:avLst/>
          </a:prstGeom>
          <a:ln w="0"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0832F1D-5FF0-A27F-D2D5-82279FF38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906" y="4495137"/>
            <a:ext cx="5769292" cy="187276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7C1E960-67AC-9CCA-DF2C-3FA07DADF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42" y="4495137"/>
            <a:ext cx="5853824" cy="187276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7A11EFAF-99BC-30C6-3DD2-C9AAE62F44D6}"/>
              </a:ext>
            </a:extLst>
          </p:cNvPr>
          <p:cNvSpPr/>
          <p:nvPr/>
        </p:nvSpPr>
        <p:spPr>
          <a:xfrm>
            <a:off x="2563810" y="4469007"/>
            <a:ext cx="1603053" cy="2801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v26e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807A0D8-AAF7-C795-4759-F6DF4F9DC0B9}"/>
              </a:ext>
            </a:extLst>
          </p:cNvPr>
          <p:cNvSpPr/>
          <p:nvPr/>
        </p:nvSpPr>
        <p:spPr>
          <a:xfrm>
            <a:off x="8804933" y="4368800"/>
            <a:ext cx="1603053" cy="2801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MUST v26m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6479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571F6-C0CC-3734-3521-73C89C22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0B4781-2522-DE22-609E-97FBA487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C59625-760E-A267-F226-C8FC0C786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BA3860-D677-4FF7-5754-EA109BF38F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DBC552-8361-A54D-BAF5-2F1B05D89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A7A726B-046B-36FB-B426-55024F4B274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8120" y="1160367"/>
            <a:ext cx="10589400" cy="4999320"/>
          </a:xfrm>
          <a:prstGeom prst="rect">
            <a:avLst/>
          </a:prstGeom>
          <a:ln w="0">
            <a:noFill/>
          </a:ln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25978B0-21E2-444F-033B-45AF6F6C76B2}"/>
              </a:ext>
            </a:extLst>
          </p:cNvPr>
          <p:cNvSpPr/>
          <p:nvPr/>
        </p:nvSpPr>
        <p:spPr>
          <a:xfrm>
            <a:off x="-1" y="6307287"/>
            <a:ext cx="6796727" cy="53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</a:rPr>
              <a:t>Why not 1:1? Because the noise adds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Arial"/>
              </a:rPr>
              <a:t>digis</a:t>
            </a:r>
            <a:r>
              <a:rPr lang="en-US" sz="1600" b="0" strike="noStrike" spc="-1" dirty="0">
                <a:solidFill>
                  <a:srgbClr val="000000"/>
                </a:solidFill>
                <a:latin typeface="Arial"/>
              </a:rPr>
              <a:t> that have no point at all.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982281E-C615-63CF-8151-B5E99803BC4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739698" y="3355287"/>
            <a:ext cx="2230920" cy="6094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71114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0A8A60-7328-B4FC-EF4D-3EC90FAF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straw</a:t>
            </a:r>
            <a:r>
              <a:rPr lang="de-DE" dirty="0"/>
              <a:t>-tube Outer Tracker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5336670-F39B-6787-2289-D8BC7B9BD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47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8CB046-9AB8-2555-A776-F953B39EB4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B16D53-5847-5242-53B4-D708701353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CD542BC-1540-ABC1-5B24-70F3C4385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18" y="1266378"/>
            <a:ext cx="11745964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765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B21869-2ADF-519D-EBEE-C0E82221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48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D8AB0C-4E81-0C21-CE78-4180A03891B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7B0215-1681-C421-5FCC-08BD693F5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7792AF0-DA57-7EC5-CD2A-81CC41E07BC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942659" y="1304846"/>
            <a:ext cx="6001200" cy="3566520"/>
          </a:xfrm>
          <a:prstGeom prst="rect">
            <a:avLst/>
          </a:prstGeom>
          <a:ln w="0"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CB88795-9163-42E5-324B-B06A7AAF12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1210352"/>
            <a:ext cx="5479200" cy="3481200"/>
          </a:xfrm>
          <a:prstGeom prst="rect">
            <a:avLst/>
          </a:prstGeom>
          <a:ln w="0"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65663DE-B9E0-0B9F-53C5-5EFC44B25A8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241492" y="4633434"/>
            <a:ext cx="1714731" cy="1905298"/>
          </a:xfrm>
          <a:prstGeom prst="rect">
            <a:avLst/>
          </a:prstGeom>
          <a:ln w="0">
            <a:noFill/>
          </a:ln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6B3C28CB-8299-A8D9-A039-5BBFE12A2C1A}"/>
              </a:ext>
            </a:extLst>
          </p:cNvPr>
          <p:cNvSpPr/>
          <p:nvPr/>
        </p:nvSpPr>
        <p:spPr>
          <a:xfrm>
            <a:off x="10104024" y="1325126"/>
            <a:ext cx="1299600" cy="33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v26m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450D0E1-A0B3-1073-3748-688DBCD13C2F}"/>
              </a:ext>
            </a:extLst>
          </p:cNvPr>
          <p:cNvSpPr/>
          <p:nvPr/>
        </p:nvSpPr>
        <p:spPr>
          <a:xfrm>
            <a:off x="4295349" y="1449673"/>
            <a:ext cx="1135800" cy="33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v26e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2C63A27-4B6F-86B3-2B1E-0FD05D1BA46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48141" y="4260915"/>
            <a:ext cx="2103516" cy="2132683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308938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BBDB62-ADF9-54FF-071B-117702CC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43BCA7-4B38-B6EF-3C0C-9822E46B7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49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0A0D67-B9F5-5E5B-462B-D6E4177B85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Sofian Sakr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BECFB36-830C-761F-8102-B0B0E29EC5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PASTA Readout Electronics </a:t>
            </a:r>
            <a:r>
              <a:rPr lang="de-DE"/>
              <a:t>&amp; MUST Digitization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56C879-75A1-F4FE-7A00-50F20F8B3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7" y="1401496"/>
            <a:ext cx="2794342" cy="466939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C2B9F6B-0E61-63C1-D268-B7164B471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62" y="1587074"/>
            <a:ext cx="3362864" cy="448381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7C1E1B2-6077-EC1C-019B-D22045061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770" y="1408251"/>
            <a:ext cx="2607564" cy="347675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A5860FE-17D2-5305-7EFF-4A1F5E1D8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649" y="4994694"/>
            <a:ext cx="3510737" cy="159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711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rafik 288"/>
          <p:cNvPicPr/>
          <p:nvPr/>
        </p:nvPicPr>
        <p:blipFill>
          <a:blip r:embed="rId2"/>
          <a:stretch/>
        </p:blipFill>
        <p:spPr>
          <a:xfrm>
            <a:off x="198196" y="1528130"/>
            <a:ext cx="8018704" cy="4392860"/>
          </a:xfrm>
          <a:prstGeom prst="rect">
            <a:avLst/>
          </a:prstGeom>
          <a:ln w="0">
            <a:noFill/>
          </a:ln>
        </p:spPr>
      </p:pic>
      <p:pic>
        <p:nvPicPr>
          <p:cNvPr id="290" name="Grafik 289"/>
          <p:cNvPicPr/>
          <p:nvPr/>
        </p:nvPicPr>
        <p:blipFill>
          <a:blip r:embed="rId3"/>
          <a:stretch/>
        </p:blipFill>
        <p:spPr>
          <a:xfrm>
            <a:off x="5383080" y="36000"/>
            <a:ext cx="4019760" cy="222840"/>
          </a:xfrm>
          <a:prstGeom prst="rect">
            <a:avLst/>
          </a:prstGeom>
          <a:ln w="0">
            <a:noFill/>
          </a:ln>
        </p:spPr>
      </p:pic>
      <p:pic>
        <p:nvPicPr>
          <p:cNvPr id="291" name="Grafik 290"/>
          <p:cNvPicPr/>
          <p:nvPr/>
        </p:nvPicPr>
        <p:blipFill>
          <a:blip r:embed="rId3"/>
          <a:stretch/>
        </p:blipFill>
        <p:spPr>
          <a:xfrm>
            <a:off x="685800" y="6621120"/>
            <a:ext cx="6852240" cy="222840"/>
          </a:xfrm>
          <a:prstGeom prst="rect">
            <a:avLst/>
          </a:prstGeom>
          <a:ln w="0">
            <a:noFill/>
          </a:ln>
        </p:spPr>
      </p:pic>
      <p:pic>
        <p:nvPicPr>
          <p:cNvPr id="292" name="Grafik 291"/>
          <p:cNvPicPr/>
          <p:nvPr/>
        </p:nvPicPr>
        <p:blipFill>
          <a:blip r:embed="rId3"/>
          <a:stretch/>
        </p:blipFill>
        <p:spPr>
          <a:xfrm>
            <a:off x="3200400" y="229320"/>
            <a:ext cx="4019760" cy="222840"/>
          </a:xfrm>
          <a:prstGeom prst="rect">
            <a:avLst/>
          </a:prstGeom>
          <a:ln w="0">
            <a:noFill/>
          </a:ln>
        </p:spPr>
      </p:pic>
      <p:pic>
        <p:nvPicPr>
          <p:cNvPr id="293" name="Grafik 292"/>
          <p:cNvPicPr/>
          <p:nvPr/>
        </p:nvPicPr>
        <p:blipFill>
          <a:blip r:embed="rId3"/>
          <a:stretch/>
        </p:blipFill>
        <p:spPr>
          <a:xfrm>
            <a:off x="3061800" y="3501720"/>
            <a:ext cx="4019760" cy="222840"/>
          </a:xfrm>
          <a:prstGeom prst="rect">
            <a:avLst/>
          </a:prstGeom>
          <a:ln w="0">
            <a:noFill/>
          </a:ln>
        </p:spPr>
      </p:pic>
      <p:sp>
        <p:nvSpPr>
          <p:cNvPr id="294" name="PlaceHolder 1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33480" cy="35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24/08/2028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Sofian Sakr (GSI/FAIR ISSP 2026)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B23EE17-02D6-4FE3-984B-DDE537D74944}" type="slidenum">
              <a:rPr/>
              <a:t>50</a:t>
            </a:fld>
            <a:endParaRPr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AF0447-A2F4-96D0-CF7A-7571E515F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7038" y="2635266"/>
            <a:ext cx="65088" cy="7604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B557F02-F2E3-AFE6-EE0A-4DA43BC787C0}"/>
              </a:ext>
            </a:extLst>
          </p:cNvPr>
          <p:cNvSpPr txBox="1"/>
          <p:nvPr/>
        </p:nvSpPr>
        <p:spPr bwMode="auto">
          <a:xfrm>
            <a:off x="4140350" y="2573260"/>
            <a:ext cx="336255" cy="2000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sz="700" b="1" dirty="0">
                <a:solidFill>
                  <a:schemeClr val="bg1">
                    <a:lumMod val="95000"/>
                  </a:schemeClr>
                </a:solidFill>
              </a:rPr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DBB63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/>
      <a:bodyPr/>
      <a:lstStyle/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1596</Words>
  <Application>Microsoft Office PowerPoint</Application>
  <DocSecurity>0</DocSecurity>
  <PresentationFormat>Breitbild</PresentationFormat>
  <Paragraphs>424</Paragraphs>
  <Slides>50</Slides>
  <Notes>1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50</vt:i4>
      </vt:variant>
    </vt:vector>
  </HeadingPairs>
  <TitlesOfParts>
    <vt:vector size="56" baseType="lpstr">
      <vt:lpstr>Aptos</vt:lpstr>
      <vt:lpstr>Arial</vt:lpstr>
      <vt:lpstr>Calibri</vt:lpstr>
      <vt:lpstr>Times New Roman</vt:lpstr>
      <vt:lpstr>Wingdings</vt:lpstr>
      <vt:lpstr>fair-gsi-folienmaster_2017_onering</vt:lpstr>
      <vt:lpstr>PowerPoint-Präsentation</vt:lpstr>
      <vt:lpstr>Outline</vt:lpstr>
      <vt:lpstr>Motivation</vt:lpstr>
      <vt:lpstr>Straw Tube Detectors – Mechanism</vt:lpstr>
      <vt:lpstr>PASTA at mCBM Cave</vt:lpstr>
      <vt:lpstr>PASTA at mCBM Cave</vt:lpstr>
      <vt:lpstr>PASTA at mCBM: Readout </vt:lpstr>
      <vt:lpstr>PASTA at mCBM: Readout </vt:lpstr>
      <vt:lpstr>PASTA at mCBM: Readout </vt:lpstr>
      <vt:lpstr>PASTA at mCBM: Readout </vt:lpstr>
      <vt:lpstr>MUST Simulation Workflow</vt:lpstr>
      <vt:lpstr>Digitization – Modes </vt:lpstr>
      <vt:lpstr>Digitization – Modes </vt:lpstr>
      <vt:lpstr>Digitization</vt:lpstr>
      <vt:lpstr>MUST geometries comparison</vt:lpstr>
      <vt:lpstr>MUST geometries comparison</vt:lpstr>
      <vt:lpstr>Results: Digitizer Output  </vt:lpstr>
      <vt:lpstr>Results: Digitizer Output  </vt:lpstr>
      <vt:lpstr>Results: Digitizer Output  </vt:lpstr>
      <vt:lpstr>Results: Digitizer Output  </vt:lpstr>
      <vt:lpstr>Results: Digis/event in log scale</vt:lpstr>
      <vt:lpstr>Results: Late-Peaks characterization</vt:lpstr>
      <vt:lpstr>Results: Late-Peaks characterization</vt:lpstr>
      <vt:lpstr>Results: Late-Peaks characterization</vt:lpstr>
      <vt:lpstr>Results: Late-Peaks characterization</vt:lpstr>
      <vt:lpstr>Results: Digis vs. Points – per event</vt:lpstr>
      <vt:lpstr>Results: Particle &amp; Production Vertex</vt:lpstr>
      <vt:lpstr>Conclusion &amp; Outlook</vt:lpstr>
      <vt:lpstr>Acknowledgement</vt:lpstr>
      <vt:lpstr>Thank You!</vt:lpstr>
      <vt:lpstr>Backup Slides</vt:lpstr>
      <vt:lpstr>PowerPoint-Präsentation</vt:lpstr>
      <vt:lpstr>MUST Simulation Workflow</vt:lpstr>
      <vt:lpstr>Results: Digitizer Output  </vt:lpstr>
      <vt:lpstr>Results: Digitizer Output  </vt:lpstr>
      <vt:lpstr>Results: Digitizer Output  </vt:lpstr>
      <vt:lpstr>Results: Digitizer Output  </vt:lpstr>
      <vt:lpstr>Results: Digis/event in log scale</vt:lpstr>
      <vt:lpstr>Results: Late-Peaks characterization</vt:lpstr>
      <vt:lpstr>Results: Late-Peaks characterization</vt:lpstr>
      <vt:lpstr>Results: Late-Peaks characterization</vt:lpstr>
      <vt:lpstr>Results: Late-Peaks characterization</vt:lpstr>
      <vt:lpstr>Results: Late Positrons — K⁺ &amp; p</vt:lpstr>
      <vt:lpstr>Results: Particle at digi-time</vt:lpstr>
      <vt:lpstr>Results: Particle &amp; Production Vertex</vt:lpstr>
      <vt:lpstr>PowerPoint-Präsentation</vt:lpstr>
      <vt:lpstr>The straw-tube Outer Tracker</vt:lpstr>
      <vt:lpstr>PowerPoint-Präsentation</vt:lpstr>
      <vt:lpstr>Notes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Ralph Assmann</dc:creator>
  <cp:keywords/>
  <dc:description/>
  <cp:lastModifiedBy>Sofian Sakr</cp:lastModifiedBy>
  <cp:revision>649</cp:revision>
  <dcterms:created xsi:type="dcterms:W3CDTF">2024-05-28T07:59:48Z</dcterms:created>
  <dcterms:modified xsi:type="dcterms:W3CDTF">2026-09-15T10:56:51Z</dcterms:modified>
  <cp:category/>
  <dc:identifier/>
  <cp:contentStatus/>
  <dc:language/>
  <cp:version/>
</cp:coreProperties>
</file>