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8"/>
  </p:notesMasterIdLst>
  <p:sldIdLst>
    <p:sldId id="256" r:id="rId2"/>
    <p:sldId id="257" r:id="rId3"/>
    <p:sldId id="259" r:id="rId4"/>
    <p:sldId id="269" r:id="rId5"/>
    <p:sldId id="286" r:id="rId6"/>
    <p:sldId id="290" r:id="rId7"/>
    <p:sldId id="289" r:id="rId8"/>
    <p:sldId id="264" r:id="rId9"/>
    <p:sldId id="277" r:id="rId10"/>
    <p:sldId id="271" r:id="rId11"/>
    <p:sldId id="272" r:id="rId12"/>
    <p:sldId id="273" r:id="rId13"/>
    <p:sldId id="270" r:id="rId14"/>
    <p:sldId id="279" r:id="rId15"/>
    <p:sldId id="280" r:id="rId16"/>
    <p:sldId id="281" r:id="rId17"/>
    <p:sldId id="282" r:id="rId18"/>
    <p:sldId id="283" r:id="rId19"/>
    <p:sldId id="276" r:id="rId20"/>
    <p:sldId id="274" r:id="rId21"/>
    <p:sldId id="266" r:id="rId22"/>
    <p:sldId id="267" r:id="rId23"/>
    <p:sldId id="284" r:id="rId24"/>
    <p:sldId id="292" r:id="rId25"/>
    <p:sldId id="293" r:id="rId26"/>
    <p:sldId id="294" r:id="rId27"/>
  </p:sldIdLst>
  <p:sldSz cx="12192000" cy="6858000"/>
  <p:notesSz cx="12192000" cy="6858000"/>
  <p:defaultTextStyle>
    <a:defPPr>
      <a:defRPr lang="de-DE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98" userDrawn="1">
          <p15:clr>
            <a:srgbClr val="A4A3A4"/>
          </p15:clr>
        </p15:guide>
        <p15:guide id="2" orient="horz" pos="340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432"/>
    <p:restoredTop sz="93792" autoAdjust="0"/>
  </p:normalViewPr>
  <p:slideViewPr>
    <p:cSldViewPr snapToGrid="0">
      <p:cViewPr varScale="1">
        <p:scale>
          <a:sx n="67" d="100"/>
          <a:sy n="67" d="100"/>
        </p:scale>
        <p:origin x="856" y="32"/>
      </p:cViewPr>
      <p:guideLst>
        <p:guide pos="98"/>
        <p:guide orient="horz" pos="3407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142" d="100"/>
          <a:sy n="142" d="100"/>
        </p:scale>
        <p:origin x="176" y="528"/>
      </p:cViewPr>
      <p:guideLst>
        <p:guide orient="horz" pos="2160"/>
        <p:guide pos="384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9112214" name="Kopfzeilenplatzhalter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9164135" name="Datumsplatzhalter 2"/>
          <p:cNvSpPr>
            <a:spLocks noGrp="1"/>
          </p:cNvSpPr>
          <p:nvPr>
            <p:ph type="dt" idx="1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A23D7B1E-408C-3D4A-B259-D4CFE41B7A24}" type="datetimeFigureOut">
              <a:rPr lang="en-US"/>
              <a:t>9/8/2026</a:t>
            </a:fld>
            <a:endParaRPr lang="en-US"/>
          </a:p>
        </p:txBody>
      </p:sp>
      <p:sp>
        <p:nvSpPr>
          <p:cNvPr id="736264723" name="Folienbildplatzhalter 3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>
              <a:defRPr/>
            </a:pPr>
            <a:endParaRPr lang="en-US"/>
          </a:p>
        </p:txBody>
      </p:sp>
      <p:sp>
        <p:nvSpPr>
          <p:cNvPr id="1788274670" name="Notizenplatzhalter 4"/>
          <p:cNvSpPr>
            <a:spLocks noGrp="1"/>
          </p:cNvSpPr>
          <p:nvPr>
            <p:ph type="body" sz="quarter" idx="3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>
              <a:defRPr/>
            </a:pPr>
            <a:r>
              <a:rPr lang="de-DE"/>
              <a:t>Mastertextformat bearbeiten</a:t>
            </a:r>
            <a:endParaRPr/>
          </a:p>
          <a:p>
            <a:pPr lvl="1">
              <a:defRPr/>
            </a:pPr>
            <a:r>
              <a:rPr lang="de-DE"/>
              <a:t>Zweite Ebene</a:t>
            </a:r>
            <a:endParaRPr/>
          </a:p>
          <a:p>
            <a:pPr lvl="2">
              <a:defRPr/>
            </a:pPr>
            <a:r>
              <a:rPr lang="de-DE"/>
              <a:t>Dritte Ebene</a:t>
            </a:r>
            <a:endParaRPr/>
          </a:p>
          <a:p>
            <a:pPr lvl="3">
              <a:defRPr/>
            </a:pPr>
            <a:r>
              <a:rPr lang="de-DE"/>
              <a:t>Vierte Ebene</a:t>
            </a:r>
            <a:endParaRPr/>
          </a:p>
          <a:p>
            <a:pPr lvl="4">
              <a:defRPr/>
            </a:pPr>
            <a:r>
              <a:rPr lang="de-DE"/>
              <a:t>Fünfte Ebene</a:t>
            </a:r>
            <a:endParaRPr lang="en-US"/>
          </a:p>
        </p:txBody>
      </p:sp>
      <p:sp>
        <p:nvSpPr>
          <p:cNvPr id="250964265" name="Fußzeilenplatzhalter 5"/>
          <p:cNvSpPr>
            <a:spLocks noGrp="1"/>
          </p:cNvSpPr>
          <p:nvPr>
            <p:ph type="ftr" sz="quarter" idx="4"/>
          </p:nvPr>
        </p:nvSpPr>
        <p:spPr bwMode="auto"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17056664" name="Foliennummernplatzhalter 6"/>
          <p:cNvSpPr>
            <a:spLocks noGrp="1"/>
          </p:cNvSpPr>
          <p:nvPr>
            <p:ph type="sldNum" sz="quarter" idx="5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D202951F-5E4D-1640-919F-03D86C713CB5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>
      <a:defRPr sz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202951F-5E4D-1640-919F-03D86C713CB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36914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Tracking detector</a:t>
            </a:r>
          </a:p>
          <a:p>
            <a:r>
              <a:rPr lang="en-GB" dirty="0"/>
              <a:t>Microstrip silicon sensors </a:t>
            </a:r>
          </a:p>
          <a:p>
            <a:r>
              <a:rPr lang="en-GB" dirty="0"/>
              <a:t>R&amp;D finished </a:t>
            </a:r>
          </a:p>
          <a:p>
            <a:r>
              <a:rPr lang="en-GB" dirty="0"/>
              <a:t>Detector parameters</a:t>
            </a:r>
          </a:p>
          <a:p>
            <a:r>
              <a:rPr lang="en-GB" dirty="0"/>
              <a:t>Read out very unique to reduce material budget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202951F-5E4D-1640-919F-03D86C713CB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77384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Expand momentum spectrum in terms of: rapidity, transverse momentum and azimuthal angle 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202951F-5E4D-1640-919F-03D86C713CB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87265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single thermalised fireball that expands and cools before freezing out into free-streaming hadrons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202951F-5E4D-1640-919F-03D86C713CB5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44603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g -&gt; effective </a:t>
            </a:r>
            <a:r>
              <a:rPr lang="en-GB" dirty="0" err="1"/>
              <a:t>dof</a:t>
            </a:r>
            <a:endParaRPr lang="en-GB" dirty="0"/>
          </a:p>
          <a:p>
            <a:r>
              <a:rPr lang="en-GB" dirty="0"/>
              <a:t>ϵ -&gt; energy density</a:t>
            </a:r>
          </a:p>
          <a:p>
            <a:endParaRPr lang="en-GB" dirty="0"/>
          </a:p>
          <a:p>
            <a:r>
              <a:rPr lang="en-GB" dirty="0"/>
              <a:t> n′0 -&gt; initial baryon density of the Lorentz contracted system</a:t>
            </a:r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202951F-5E4D-1640-919F-03D86C713CB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77993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single thermalised fireball that expands and cools before freezing out into free-streaming hadrons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202951F-5E4D-1640-919F-03D86C713CB5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410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though CBM probes the mixed-phase region, this has negligible impact since g determines T_0 only via a fourth-root dependence.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202951F-5E4D-1640-919F-03D86C713CB5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89151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Limitation: factorisation assumption starts to break down for lighter particles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202951F-5E4D-1640-919F-03D86C713CB5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45030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(angle in the x-z plane) 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202951F-5E4D-1640-919F-03D86C713CB5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98132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valid for small-angle, Gaussian, isotropic scattering.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202951F-5E4D-1640-919F-03D86C713CB5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1131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Titelfoli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1710457111" name="Gruppieren 9"/>
          <p:cNvGrpSpPr/>
          <p:nvPr userDrawn="1"/>
        </p:nvGrpSpPr>
        <p:grpSpPr bwMode="auto">
          <a:xfrm>
            <a:off x="2003438" y="1301599"/>
            <a:ext cx="9901692" cy="5170248"/>
            <a:chOff x="1502578" y="976199"/>
            <a:chExt cx="7426269" cy="3877686"/>
          </a:xfrm>
        </p:grpSpPr>
        <p:sp>
          <p:nvSpPr>
            <p:cNvPr id="4" name="Rechteck 3"/>
            <p:cNvSpPr/>
            <p:nvPr userDrawn="1"/>
          </p:nvSpPr>
          <p:spPr bwMode="auto">
            <a:xfrm>
              <a:off x="7781365" y="3854824"/>
              <a:ext cx="1147482" cy="99906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defRPr/>
              </a:pPr>
              <a:endParaRPr lang="de-DE" sz="2400"/>
            </a:p>
          </p:txBody>
        </p:sp>
        <p:pic>
          <p:nvPicPr>
            <p:cNvPr id="8" name="Grafik 7"/>
            <p:cNvPicPr>
              <a:picLocks noChangeAspect="1"/>
            </p:cNvPicPr>
            <p:nvPr userDrawn="1"/>
          </p:nvPicPr>
          <p:blipFill>
            <a:blip r:embed="rId2"/>
            <a:stretch/>
          </p:blipFill>
          <p:spPr bwMode="auto">
            <a:xfrm>
              <a:off x="1502578" y="976199"/>
              <a:ext cx="6099496" cy="3877686"/>
            </a:xfrm>
            <a:prstGeom prst="rect">
              <a:avLst/>
            </a:prstGeom>
          </p:spPr>
        </p:pic>
      </p:grpSp>
      <p:sp>
        <p:nvSpPr>
          <p:cNvPr id="1004052783" name="Titel 1"/>
          <p:cNvSpPr>
            <a:spLocks noGrp="1"/>
          </p:cNvSpPr>
          <p:nvPr>
            <p:ph type="ctrTitle"/>
          </p:nvPr>
        </p:nvSpPr>
        <p:spPr bwMode="auto">
          <a:xfrm>
            <a:off x="2868706" y="3650765"/>
            <a:ext cx="5737412" cy="779867"/>
          </a:xfrm>
        </p:spPr>
        <p:txBody>
          <a:bodyPr anchor="b" anchorCtr="0">
            <a:noAutofit/>
          </a:bodyPr>
          <a:lstStyle>
            <a:lvl1pPr algn="ctr">
              <a:defRPr sz="3200">
                <a:solidFill>
                  <a:srgbClr val="666666"/>
                </a:solidFill>
              </a:defRPr>
            </a:lvl1pPr>
          </a:lstStyle>
          <a:p>
            <a:pPr>
              <a:defRPr/>
            </a:pPr>
            <a:r>
              <a:rPr lang="de-DE"/>
              <a:t>Mastertitelformat bearbeiten</a:t>
            </a:r>
          </a:p>
        </p:txBody>
      </p:sp>
      <p:sp>
        <p:nvSpPr>
          <p:cNvPr id="724061914" name="Untertitel 2"/>
          <p:cNvSpPr>
            <a:spLocks noGrp="1"/>
          </p:cNvSpPr>
          <p:nvPr>
            <p:ph type="subTitle" idx="1"/>
          </p:nvPr>
        </p:nvSpPr>
        <p:spPr bwMode="auto">
          <a:xfrm>
            <a:off x="2868705" y="4430631"/>
            <a:ext cx="5737413" cy="709135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65000"/>
                  </a:schemeClr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>
              <a:defRPr/>
            </a:pPr>
            <a:r>
              <a:rPr lang="de-DE"/>
              <a:t>Master-Untertitelformat bearbeiten</a:t>
            </a:r>
          </a:p>
        </p:txBody>
      </p:sp>
      <p:sp>
        <p:nvSpPr>
          <p:cNvPr id="40554519" name="Rechteck 12"/>
          <p:cNvSpPr/>
          <p:nvPr userDrawn="1"/>
        </p:nvSpPr>
        <p:spPr bwMode="auto">
          <a:xfrm>
            <a:off x="538788" y="6650181"/>
            <a:ext cx="4495031" cy="207819"/>
          </a:xfrm>
          <a:prstGeom prst="rect">
            <a:avLst/>
          </a:prstGeom>
          <a:solidFill>
            <a:srgbClr val="EAEA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de-DE" sz="180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Titel und Inhal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40498593" name="Titel 1"/>
          <p:cNvSpPr>
            <a:spLocks noGrp="1"/>
          </p:cNvSpPr>
          <p:nvPr>
            <p:ph type="title"/>
          </p:nvPr>
        </p:nvSpPr>
        <p:spPr bwMode="auto">
          <a:xfrm>
            <a:off x="563425" y="307195"/>
            <a:ext cx="8934639" cy="787557"/>
          </a:xfrm>
        </p:spPr>
        <p:txBody>
          <a:bodyPr/>
          <a:lstStyle/>
          <a:p>
            <a:pPr>
              <a:defRPr/>
            </a:pPr>
            <a:r>
              <a:rPr lang="de-DE"/>
              <a:t>Mastertitelformat bearbeiten</a:t>
            </a:r>
            <a:endParaRPr/>
          </a:p>
        </p:txBody>
      </p:sp>
      <p:sp>
        <p:nvSpPr>
          <p:cNvPr id="902289833" name="Inhaltsplatzhalter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de-DE" dirty="0"/>
              <a:t>Mastertextformat bearbeiten</a:t>
            </a:r>
            <a:endParaRPr dirty="0"/>
          </a:p>
        </p:txBody>
      </p:sp>
      <p:sp>
        <p:nvSpPr>
          <p:cNvPr id="821681554" name="Foliennummernplatzhalter 5"/>
          <p:cNvSpPr>
            <a:spLocks noGrp="1"/>
          </p:cNvSpPr>
          <p:nvPr>
            <p:ph type="sldNum" sz="quarter" idx="12"/>
          </p:nvPr>
        </p:nvSpPr>
        <p:spPr bwMode="auto">
          <a:xfrm>
            <a:off x="11126329" y="6552643"/>
            <a:ext cx="554591" cy="365125"/>
          </a:xfrm>
        </p:spPr>
        <p:txBody>
          <a:bodyPr/>
          <a:lstStyle/>
          <a:p>
            <a:pPr>
              <a:defRPr/>
            </a:pPr>
            <a:fld id="{125CBDDA-5CCF-8748-8988-9DC6C8981774}" type="slidenum">
              <a:rPr lang="de-DE"/>
              <a:t>‹#›</a:t>
            </a:fld>
            <a:endParaRPr lang="de-DE"/>
          </a:p>
        </p:txBody>
      </p:sp>
      <p:sp>
        <p:nvSpPr>
          <p:cNvPr id="637715293" name="Datumsplatzhalter 4"/>
          <p:cNvSpPr>
            <a:spLocks noGrp="1"/>
          </p:cNvSpPr>
          <p:nvPr>
            <p:ph type="dt" sz="half" idx="2"/>
          </p:nvPr>
        </p:nvSpPr>
        <p:spPr bwMode="auto">
          <a:xfrm>
            <a:off x="9498063" y="6552644"/>
            <a:ext cx="15469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de-DE" dirty="0"/>
              <a:t>Leonardo Zibetti</a:t>
            </a:r>
            <a:endParaRPr dirty="0"/>
          </a:p>
        </p:txBody>
      </p:sp>
      <p:sp>
        <p:nvSpPr>
          <p:cNvPr id="1731310599" name="Fußzeilenplatzhalter 7"/>
          <p:cNvSpPr>
            <a:spLocks noGrp="1"/>
          </p:cNvSpPr>
          <p:nvPr>
            <p:ph type="ftr" sz="quarter" idx="3"/>
          </p:nvPr>
        </p:nvSpPr>
        <p:spPr bwMode="auto">
          <a:xfrm>
            <a:off x="5283202" y="6560612"/>
            <a:ext cx="4182132" cy="3571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rgbClr val="333333"/>
                </a:solidFill>
              </a:defRPr>
            </a:lvl1pPr>
          </a:lstStyle>
          <a:p>
            <a:pPr algn="l">
              <a:defRPr/>
            </a:pPr>
            <a:r>
              <a:rPr lang="en-US" dirty="0"/>
              <a:t>Integration studies for the CBM Tracker upgrade                   11/09/2026</a:t>
            </a:r>
            <a:endParaRPr lang="de-DE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Zwei Inhalt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1611668" name="Titel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Mastertitelformat bearbeiten</a:t>
            </a:r>
            <a:endParaRPr/>
          </a:p>
        </p:txBody>
      </p:sp>
      <p:sp>
        <p:nvSpPr>
          <p:cNvPr id="2055709559" name="Inhaltsplatzhalter 2"/>
          <p:cNvSpPr>
            <a:spLocks noGrp="1"/>
          </p:cNvSpPr>
          <p:nvPr>
            <p:ph sz="half" idx="1"/>
          </p:nvPr>
        </p:nvSpPr>
        <p:spPr bwMode="auto">
          <a:xfrm>
            <a:off x="609600" y="1600201"/>
            <a:ext cx="5384800" cy="4525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/>
            </a:pPr>
            <a:r>
              <a:rPr lang="de-DE"/>
              <a:t>Mastertextformat bearbeiten</a:t>
            </a:r>
            <a:endParaRPr/>
          </a:p>
        </p:txBody>
      </p:sp>
      <p:sp>
        <p:nvSpPr>
          <p:cNvPr id="6706722" name="Inhaltsplatzhalter 3"/>
          <p:cNvSpPr>
            <a:spLocks noGrp="1"/>
          </p:cNvSpPr>
          <p:nvPr>
            <p:ph sz="half" idx="2"/>
          </p:nvPr>
        </p:nvSpPr>
        <p:spPr bwMode="auto">
          <a:xfrm>
            <a:off x="6197600" y="1600201"/>
            <a:ext cx="5384800" cy="4525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/>
            </a:pPr>
            <a:r>
              <a:rPr lang="de-DE"/>
              <a:t>Mastertextformat bearbeiten</a:t>
            </a:r>
            <a:endParaRPr/>
          </a:p>
        </p:txBody>
      </p:sp>
      <p:sp>
        <p:nvSpPr>
          <p:cNvPr id="1949063565" name="Foliennummernplatzhalt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125CBDDA-5CCF-8748-8988-9DC6C8981774}" type="slidenum">
              <a:rPr lang="de-DE"/>
              <a:t>‹#›</a:t>
            </a:fld>
            <a:endParaRPr lang="de-DE"/>
          </a:p>
        </p:txBody>
      </p:sp>
      <p:sp>
        <p:nvSpPr>
          <p:cNvPr id="646122591" name="Datumsplatzhalter 4"/>
          <p:cNvSpPr>
            <a:spLocks noGrp="1"/>
          </p:cNvSpPr>
          <p:nvPr>
            <p:ph type="dt" sz="half" idx="13"/>
          </p:nvPr>
        </p:nvSpPr>
        <p:spPr bwMode="auto">
          <a:xfrm>
            <a:off x="9465335" y="6552644"/>
            <a:ext cx="11331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de-DE"/>
              <a:t>Author - OrgUnit</a:t>
            </a:r>
            <a:endParaRPr/>
          </a:p>
        </p:txBody>
      </p:sp>
      <p:sp>
        <p:nvSpPr>
          <p:cNvPr id="1230199051" name="Fußzeilenplatzhalter 7"/>
          <p:cNvSpPr>
            <a:spLocks noGrp="1"/>
          </p:cNvSpPr>
          <p:nvPr>
            <p:ph type="ftr" sz="quarter" idx="3"/>
          </p:nvPr>
        </p:nvSpPr>
        <p:spPr bwMode="auto">
          <a:xfrm>
            <a:off x="5283202" y="6560612"/>
            <a:ext cx="4182132" cy="3571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rgbClr val="333333"/>
                </a:solidFill>
              </a:defRPr>
            </a:lvl1pPr>
          </a:lstStyle>
          <a:p>
            <a:pPr algn="l">
              <a:defRPr/>
            </a:pPr>
            <a:r>
              <a:rPr lang="en-US"/>
              <a:t>FAIR MAC Review on Controls</a:t>
            </a:r>
            <a:endParaRPr lang="de-D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Nur Titel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02278546" name="Titel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Mastertitelformat bearbeiten</a:t>
            </a:r>
            <a:endParaRPr/>
          </a:p>
        </p:txBody>
      </p:sp>
      <p:sp>
        <p:nvSpPr>
          <p:cNvPr id="2146051490" name="Foliennummernplatzhalter 4"/>
          <p:cNvSpPr>
            <a:spLocks noGrp="1"/>
          </p:cNvSpPr>
          <p:nvPr>
            <p:ph type="sldNum" sz="quarter" idx="12"/>
          </p:nvPr>
        </p:nvSpPr>
        <p:spPr bwMode="auto">
          <a:xfrm>
            <a:off x="11180515" y="6552643"/>
            <a:ext cx="500404" cy="365125"/>
          </a:xfrm>
        </p:spPr>
        <p:txBody>
          <a:bodyPr/>
          <a:lstStyle/>
          <a:p>
            <a:pPr>
              <a:defRPr/>
            </a:pPr>
            <a:fld id="{125CBDDA-5CCF-8748-8988-9DC6C8981774}" type="slidenum">
              <a:rPr lang="de-DE"/>
              <a:t>‹#›</a:t>
            </a:fld>
            <a:endParaRPr lang="de-DE"/>
          </a:p>
        </p:txBody>
      </p:sp>
      <p:sp>
        <p:nvSpPr>
          <p:cNvPr id="1478988867" name="Datumsplatzhalter 4"/>
          <p:cNvSpPr>
            <a:spLocks noGrp="1"/>
          </p:cNvSpPr>
          <p:nvPr>
            <p:ph type="dt" sz="half" idx="2"/>
          </p:nvPr>
        </p:nvSpPr>
        <p:spPr bwMode="auto">
          <a:xfrm>
            <a:off x="9465335" y="6552644"/>
            <a:ext cx="15977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de-DE"/>
              <a:t>Author - OrgUnit</a:t>
            </a:r>
            <a:endParaRPr/>
          </a:p>
        </p:txBody>
      </p:sp>
      <p:sp>
        <p:nvSpPr>
          <p:cNvPr id="4463715" name="Fußzeilenplatzhalter 7"/>
          <p:cNvSpPr>
            <a:spLocks noGrp="1"/>
          </p:cNvSpPr>
          <p:nvPr>
            <p:ph type="ftr" sz="quarter" idx="3"/>
          </p:nvPr>
        </p:nvSpPr>
        <p:spPr bwMode="auto">
          <a:xfrm>
            <a:off x="5283202" y="6560612"/>
            <a:ext cx="4182132" cy="3571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rgbClr val="333333"/>
                </a:solidFill>
              </a:defRPr>
            </a:lvl1pPr>
          </a:lstStyle>
          <a:p>
            <a:pPr algn="l">
              <a:defRPr/>
            </a:pPr>
            <a:r>
              <a:rPr lang="en-US"/>
              <a:t>FAIR MAC Review on Controls</a:t>
            </a:r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cxnSp>
        <p:nvCxnSpPr>
          <p:cNvPr id="1340945170" name="Gerade Verbindung 26"/>
          <p:cNvCxnSpPr/>
          <p:nvPr userDrawn="1"/>
        </p:nvCxnSpPr>
        <p:spPr bwMode="auto">
          <a:xfrm>
            <a:off x="0" y="6732777"/>
            <a:ext cx="12192000" cy="0"/>
          </a:xfrm>
          <a:prstGeom prst="line">
            <a:avLst/>
          </a:prstGeom>
          <a:ln w="203200">
            <a:solidFill>
              <a:srgbClr val="EAEAE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594573079" name="Bild 6" descr="GSI_Logo_rgb.png"/>
          <p:cNvPicPr>
            <a:picLocks noChangeAspect="1"/>
          </p:cNvPicPr>
          <p:nvPr userDrawn="1"/>
        </p:nvPicPr>
        <p:blipFill>
          <a:blip r:embed="rId6"/>
          <a:stretch/>
        </p:blipFill>
        <p:spPr bwMode="auto">
          <a:xfrm>
            <a:off x="10146453" y="485167"/>
            <a:ext cx="1505441" cy="501815"/>
          </a:xfrm>
          <a:prstGeom prst="rect">
            <a:avLst/>
          </a:prstGeom>
        </p:spPr>
      </p:pic>
      <p:cxnSp>
        <p:nvCxnSpPr>
          <p:cNvPr id="1188988194" name="Gerade Verbindung 22"/>
          <p:cNvCxnSpPr/>
          <p:nvPr userDrawn="1"/>
        </p:nvCxnSpPr>
        <p:spPr bwMode="auto">
          <a:xfrm>
            <a:off x="0" y="1101632"/>
            <a:ext cx="12192000" cy="0"/>
          </a:xfrm>
          <a:prstGeom prst="line">
            <a:avLst/>
          </a:prstGeom>
          <a:ln w="203200">
            <a:solidFill>
              <a:srgbClr val="EAEAE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02669383" name="Rechteck 23"/>
          <p:cNvSpPr/>
          <p:nvPr userDrawn="1"/>
        </p:nvSpPr>
        <p:spPr bwMode="auto">
          <a:xfrm>
            <a:off x="-1" y="969432"/>
            <a:ext cx="268800" cy="268800"/>
          </a:xfrm>
          <a:prstGeom prst="rect">
            <a:avLst/>
          </a:prstGeom>
          <a:solidFill>
            <a:srgbClr val="FDBB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de-DE" sz="2400"/>
          </a:p>
        </p:txBody>
      </p:sp>
      <p:sp>
        <p:nvSpPr>
          <p:cNvPr id="768060523" name="Rechteck 24"/>
          <p:cNvSpPr/>
          <p:nvPr userDrawn="1"/>
        </p:nvSpPr>
        <p:spPr bwMode="auto">
          <a:xfrm>
            <a:off x="-1" y="6599766"/>
            <a:ext cx="271036" cy="271036"/>
          </a:xfrm>
          <a:prstGeom prst="rect">
            <a:avLst/>
          </a:prstGeom>
          <a:solidFill>
            <a:srgbClr val="FDBB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de-DE" sz="2400"/>
          </a:p>
        </p:txBody>
      </p:sp>
      <p:sp>
        <p:nvSpPr>
          <p:cNvPr id="21076572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423513" y="1450688"/>
            <a:ext cx="11226901" cy="49035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>
              <a:defRPr/>
            </a:pPr>
            <a:r>
              <a:rPr lang="de-DE"/>
              <a:t>Mastertextformat bearbeiten</a:t>
            </a:r>
            <a:endParaRPr/>
          </a:p>
          <a:p>
            <a:pPr lvl="1">
              <a:defRPr/>
            </a:pPr>
            <a:r>
              <a:rPr lang="de-DE"/>
              <a:t>Zweite Ebene</a:t>
            </a:r>
            <a:endParaRPr/>
          </a:p>
          <a:p>
            <a:pPr lvl="2">
              <a:defRPr/>
            </a:pPr>
            <a:r>
              <a:rPr lang="de-DE"/>
              <a:t>Dritte Ebene</a:t>
            </a:r>
            <a:endParaRPr/>
          </a:p>
          <a:p>
            <a:pPr lvl="3">
              <a:defRPr/>
            </a:pPr>
            <a:r>
              <a:rPr lang="de-DE"/>
              <a:t>Vierte Ebene</a:t>
            </a:r>
            <a:endParaRPr/>
          </a:p>
          <a:p>
            <a:pPr lvl="4">
              <a:defRPr/>
            </a:pPr>
            <a:r>
              <a:rPr lang="de-DE"/>
              <a:t>Fünfte Ebene</a:t>
            </a:r>
            <a:endParaRPr/>
          </a:p>
        </p:txBody>
      </p:sp>
      <p:sp>
        <p:nvSpPr>
          <p:cNvPr id="1444235322" name="Foliennummernplatzhalter 5"/>
          <p:cNvSpPr>
            <a:spLocks noGrp="1"/>
          </p:cNvSpPr>
          <p:nvPr>
            <p:ph type="sldNum" sz="quarter" idx="4"/>
          </p:nvPr>
        </p:nvSpPr>
        <p:spPr bwMode="auto">
          <a:xfrm>
            <a:off x="10687722" y="6552643"/>
            <a:ext cx="99319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rgbClr val="333333"/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125CBDDA-5CCF-8748-8988-9DC6C8981774}" type="slidenum">
              <a:rPr lang="de-DE"/>
              <a:t>‹#›</a:t>
            </a:fld>
            <a:endParaRPr lang="de-DE"/>
          </a:p>
        </p:txBody>
      </p:sp>
      <p:sp>
        <p:nvSpPr>
          <p:cNvPr id="596406912" name="Textfeld 10"/>
          <p:cNvSpPr txBox="1"/>
          <p:nvPr/>
        </p:nvSpPr>
        <p:spPr bwMode="auto">
          <a:xfrm>
            <a:off x="580361" y="6616079"/>
            <a:ext cx="4702844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indent="0" algn="l" defTabSz="457189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de-DE" sz="1000" dirty="0">
                <a:solidFill>
                  <a:srgbClr val="333333"/>
                </a:solidFill>
                <a:latin typeface="Arial"/>
                <a:cs typeface="Arial"/>
              </a:rPr>
              <a:t>GSI International Summer Student </a:t>
            </a:r>
            <a:r>
              <a:rPr lang="de-DE" sz="1000" dirty="0" err="1">
                <a:solidFill>
                  <a:srgbClr val="333333"/>
                </a:solidFill>
                <a:latin typeface="Arial"/>
                <a:cs typeface="Arial"/>
              </a:rPr>
              <a:t>Program</a:t>
            </a:r>
            <a:endParaRPr dirty="0"/>
          </a:p>
        </p:txBody>
      </p:sp>
      <p:sp>
        <p:nvSpPr>
          <p:cNvPr id="566199750" name="Titelplatzhalter 1"/>
          <p:cNvSpPr>
            <a:spLocks noGrp="1"/>
          </p:cNvSpPr>
          <p:nvPr>
            <p:ph type="title"/>
          </p:nvPr>
        </p:nvSpPr>
        <p:spPr bwMode="auto">
          <a:xfrm>
            <a:off x="423518" y="308100"/>
            <a:ext cx="9109549" cy="787557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pPr>
              <a:defRPr/>
            </a:pPr>
            <a:r>
              <a:rPr lang="de-DE"/>
              <a:t>Mastertitelformat bearbeiten</a:t>
            </a:r>
            <a:endParaRPr/>
          </a:p>
        </p:txBody>
      </p:sp>
      <p:sp>
        <p:nvSpPr>
          <p:cNvPr id="905471711" name="Datumsplatzhalter 4"/>
          <p:cNvSpPr>
            <a:spLocks noGrp="1"/>
          </p:cNvSpPr>
          <p:nvPr>
            <p:ph type="dt" sz="half" idx="2"/>
          </p:nvPr>
        </p:nvSpPr>
        <p:spPr bwMode="auto">
          <a:xfrm>
            <a:off x="9535008" y="6552643"/>
            <a:ext cx="11311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rgbClr val="333333"/>
                </a:solidFill>
              </a:defRPr>
            </a:lvl1pPr>
          </a:lstStyle>
          <a:p>
            <a:pPr>
              <a:defRPr/>
            </a:pPr>
            <a:r>
              <a:rPr lang="de-DE"/>
              <a:t>Author - OrgUnit</a:t>
            </a:r>
            <a:endParaRPr/>
          </a:p>
        </p:txBody>
      </p:sp>
      <p:sp>
        <p:nvSpPr>
          <p:cNvPr id="1414308872" name="Fußzeilenplatzhalter 7"/>
          <p:cNvSpPr>
            <a:spLocks noGrp="1"/>
          </p:cNvSpPr>
          <p:nvPr>
            <p:ph type="ftr" sz="quarter" idx="3"/>
          </p:nvPr>
        </p:nvSpPr>
        <p:spPr bwMode="auto">
          <a:xfrm>
            <a:off x="5350935" y="6560611"/>
            <a:ext cx="4182132" cy="3571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rgbClr val="333333"/>
                </a:solidFill>
              </a:defRPr>
            </a:lvl1pPr>
          </a:lstStyle>
          <a:p>
            <a:pPr algn="l">
              <a:defRPr/>
            </a:pPr>
            <a:r>
              <a:rPr lang="en-US" dirty="0"/>
              <a:t>FAIR MAC Review on Controls</a:t>
            </a:r>
            <a:endParaRPr lang="de-DE" dirty="0"/>
          </a:p>
        </p:txBody>
      </p:sp>
      <p:pic>
        <p:nvPicPr>
          <p:cNvPr id="944433228" name="Bild 12" descr="FAIR_Logo_rgb.png"/>
          <p:cNvPicPr>
            <a:picLocks noChangeAspect="1"/>
          </p:cNvPicPr>
          <p:nvPr userDrawn="1"/>
        </p:nvPicPr>
        <p:blipFill>
          <a:blip r:embed="rId7"/>
          <a:stretch/>
        </p:blipFill>
        <p:spPr bwMode="auto">
          <a:xfrm>
            <a:off x="8855086" y="297502"/>
            <a:ext cx="1033406" cy="861172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hdr="0"/>
  <p:txStyles>
    <p:titleStyle>
      <a:lvl1pPr algn="l" defTabSz="457189">
        <a:spcBef>
          <a:spcPts val="0"/>
        </a:spcBef>
        <a:buNone/>
        <a:defRPr sz="2400" b="1">
          <a:solidFill>
            <a:srgbClr val="333333"/>
          </a:solidFill>
          <a:latin typeface="Arial"/>
          <a:ea typeface="+mj-ea"/>
          <a:cs typeface="Arial"/>
        </a:defRPr>
      </a:lvl1pPr>
    </p:titleStyle>
    <p:bodyStyle>
      <a:lvl1pPr marL="342890" indent="-342890" algn="l" defTabSz="457189">
        <a:spcBef>
          <a:spcPts val="0"/>
        </a:spcBef>
        <a:buClr>
          <a:srgbClr val="FDBB63"/>
        </a:buClr>
        <a:buFont typeface="Wingdings"/>
        <a:buChar char="§"/>
        <a:defRPr sz="2400">
          <a:solidFill>
            <a:srgbClr val="333333"/>
          </a:solidFill>
          <a:latin typeface="Arial"/>
          <a:ea typeface="+mn-ea"/>
          <a:cs typeface="Arial"/>
        </a:defRPr>
      </a:lvl1pPr>
      <a:lvl2pPr marL="742932" indent="-285744" algn="l" defTabSz="457189">
        <a:spcBef>
          <a:spcPts val="0"/>
        </a:spcBef>
        <a:buClr>
          <a:srgbClr val="FDBB63"/>
        </a:buClr>
        <a:buFont typeface="Wingdings"/>
        <a:buChar char="§"/>
        <a:defRPr sz="2000">
          <a:solidFill>
            <a:srgbClr val="333333"/>
          </a:solidFill>
          <a:latin typeface="Arial"/>
          <a:ea typeface="+mn-ea"/>
          <a:cs typeface="Arial"/>
        </a:defRPr>
      </a:lvl2pPr>
      <a:lvl3pPr marL="1142971" indent="-228594" algn="l" defTabSz="457189">
        <a:spcBef>
          <a:spcPts val="0"/>
        </a:spcBef>
        <a:buClr>
          <a:srgbClr val="FDBB63"/>
        </a:buClr>
        <a:buFont typeface="Wingdings"/>
        <a:buChar char="§"/>
        <a:defRPr sz="1800">
          <a:solidFill>
            <a:srgbClr val="333333"/>
          </a:solidFill>
          <a:latin typeface="Arial"/>
          <a:ea typeface="+mn-ea"/>
          <a:cs typeface="Arial"/>
        </a:defRPr>
      </a:lvl3pPr>
      <a:lvl4pPr marL="1600160" indent="-228594" algn="l" defTabSz="457189">
        <a:spcBef>
          <a:spcPts val="0"/>
        </a:spcBef>
        <a:buClr>
          <a:srgbClr val="FDBB63"/>
        </a:buClr>
        <a:buFont typeface="Wingdings"/>
        <a:buChar char="§"/>
        <a:defRPr sz="1600">
          <a:solidFill>
            <a:srgbClr val="333333"/>
          </a:solidFill>
          <a:latin typeface="Arial"/>
          <a:ea typeface="+mn-ea"/>
          <a:cs typeface="Arial"/>
        </a:defRPr>
      </a:lvl4pPr>
      <a:lvl5pPr marL="2057349" indent="-228594" algn="l" defTabSz="457189">
        <a:spcBef>
          <a:spcPts val="0"/>
        </a:spcBef>
        <a:buClr>
          <a:srgbClr val="FDBB63"/>
        </a:buClr>
        <a:buFont typeface="Wingdings"/>
        <a:buChar char="§"/>
        <a:defRPr sz="1400">
          <a:solidFill>
            <a:srgbClr val="333333"/>
          </a:solidFill>
          <a:latin typeface="Arial"/>
          <a:ea typeface="+mn-ea"/>
          <a:cs typeface="Arial"/>
        </a:defRPr>
      </a:lvl5pPr>
      <a:lvl6pPr marL="2514536" indent="-228594" algn="l" defTabSz="457189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457189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457189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457189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189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457189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457189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457189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457189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457189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457189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457189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457189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cbm.gsi.de/node/19" TargetMode="Externa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>
            <a:extLst>
              <a:ext uri="{FF2B5EF4-FFF2-40B4-BE49-F238E27FC236}">
                <a16:creationId xmlns:a16="http://schemas.microsoft.com/office/drawing/2014/main" id="{A57E4CE8-B8DE-4B41-BE33-5C73437E6004}"/>
              </a:ext>
            </a:extLst>
          </p:cNvPr>
          <p:cNvSpPr/>
          <p:nvPr/>
        </p:nvSpPr>
        <p:spPr>
          <a:xfrm>
            <a:off x="2577109" y="3459079"/>
            <a:ext cx="643758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400" dirty="0">
                <a:solidFill>
                  <a:srgbClr val="FFC000"/>
                </a:solidFill>
              </a:rPr>
              <a:t>Integration studies for the CBM Tracker Upgrade</a:t>
            </a:r>
          </a:p>
          <a:p>
            <a:pPr algn="ctr"/>
            <a:r>
              <a:rPr lang="en-GB" sz="1600" dirty="0">
                <a:latin typeface="Arial"/>
                <a:cs typeface="Arial"/>
              </a:rPr>
              <a:t>Leonardo Zibetti – University of Manchester </a:t>
            </a:r>
          </a:p>
          <a:p>
            <a:pPr algn="ctr"/>
            <a:r>
              <a:rPr lang="en-GB" sz="1600" dirty="0">
                <a:latin typeface="Arial"/>
                <a:cs typeface="Arial"/>
              </a:rPr>
              <a:t>ISSP </a:t>
            </a:r>
          </a:p>
          <a:p>
            <a:pPr algn="ctr"/>
            <a:r>
              <a:rPr lang="en-GB" sz="1600" dirty="0">
                <a:latin typeface="Arial"/>
                <a:cs typeface="Arial"/>
              </a:rPr>
              <a:t>Supervisor: Maksym </a:t>
            </a:r>
            <a:r>
              <a:rPr lang="en-GB" sz="1600" dirty="0" err="1">
                <a:latin typeface="Arial"/>
                <a:cs typeface="Arial"/>
              </a:rPr>
              <a:t>Teklishyn</a:t>
            </a:r>
            <a:endParaRPr lang="en-GB" sz="1600" dirty="0">
              <a:latin typeface="Arial"/>
              <a:cs typeface="Arial"/>
            </a:endParaRP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C3B2CFDA-AC76-91DE-E0C1-A303C8977744}"/>
              </a:ext>
            </a:extLst>
          </p:cNvPr>
          <p:cNvSpPr txBox="1"/>
          <p:nvPr/>
        </p:nvSpPr>
        <p:spPr bwMode="auto">
          <a:xfrm>
            <a:off x="5301916" y="2544679"/>
            <a:ext cx="1828800" cy="1828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de-DE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F132F7-BBAA-4FAB-9B99-96154E4BF0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dirty="0"/>
              <a:t>Contents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1F6042-775A-4736-8D77-E229977827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CBM Experiment</a:t>
            </a:r>
          </a:p>
          <a:p>
            <a:pPr marL="0" indent="0">
              <a:buNone/>
            </a:pPr>
            <a:endParaRPr lang="en-GB" dirty="0"/>
          </a:p>
          <a:p>
            <a:r>
              <a:rPr lang="en-GB" dirty="0"/>
              <a:t>STS Detector &amp; MAPS</a:t>
            </a:r>
          </a:p>
          <a:p>
            <a:endParaRPr lang="en-GB" dirty="0"/>
          </a:p>
          <a:p>
            <a:r>
              <a:rPr lang="en-GB" dirty="0"/>
              <a:t>Angular Distribution of Collision Products</a:t>
            </a:r>
          </a:p>
          <a:p>
            <a:pPr marL="0" indent="0">
              <a:buNone/>
            </a:pPr>
            <a:endParaRPr lang="en-GB" dirty="0"/>
          </a:p>
          <a:p>
            <a:r>
              <a:rPr lang="en-GB" dirty="0"/>
              <a:t>Angle-dependent Uncertainty Formula </a:t>
            </a:r>
          </a:p>
          <a:p>
            <a:endParaRPr lang="en-GB" dirty="0"/>
          </a:p>
          <a:p>
            <a:r>
              <a:rPr lang="en-GB" dirty="0"/>
              <a:t>Outlook and Conclusion</a:t>
            </a:r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6330B9-E990-47A3-A051-2279E09969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5CBDDA-5CCF-8748-8988-9DC6C8981774}" type="slidenum">
              <a:rPr lang="de-DE" smtClean="0"/>
              <a:t>2</a:t>
            </a:fld>
            <a:endParaRPr lang="de-D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8F54981-594F-4001-BA0F-9BF58BD42F86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Leonardo Zibetti</a:t>
            </a:r>
            <a:endParaRPr lang="de-DE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688E178-2A54-4BA7-8CBE-B18D6FB029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>
              <a:defRPr/>
            </a:pPr>
            <a:r>
              <a:rPr lang="en-US"/>
              <a:t>Integration studies for the CBM Tracker upgrade                   11/09/2026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088638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EEE2DD-1A19-4215-9779-09C248F094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CBM Experiment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FCF05E-B554-4F0A-862D-DC7887425B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3513" y="1450688"/>
            <a:ext cx="4859689" cy="4903585"/>
          </a:xfrm>
        </p:spPr>
        <p:txBody>
          <a:bodyPr/>
          <a:lstStyle/>
          <a:p>
            <a:pPr marL="0" indent="0">
              <a:buNone/>
            </a:pPr>
            <a:endParaRPr lang="en-GB" dirty="0"/>
          </a:p>
          <a:p>
            <a:r>
              <a:rPr lang="en-GB" dirty="0"/>
              <a:t>Explore QCD phase diagram</a:t>
            </a:r>
          </a:p>
          <a:p>
            <a:pPr lvl="1"/>
            <a:r>
              <a:rPr lang="en-GB" dirty="0"/>
              <a:t>High net-baryon density</a:t>
            </a:r>
          </a:p>
          <a:p>
            <a:pPr lvl="1"/>
            <a:r>
              <a:rPr lang="en-GB" dirty="0"/>
              <a:t>Moderate Temperature</a:t>
            </a:r>
          </a:p>
          <a:p>
            <a:endParaRPr lang="en-GB" dirty="0"/>
          </a:p>
          <a:p>
            <a:endParaRPr lang="en-GB" dirty="0"/>
          </a:p>
          <a:p>
            <a:pPr marL="0" indent="0">
              <a:buNone/>
            </a:pPr>
            <a:endParaRPr lang="en-GB" dirty="0"/>
          </a:p>
          <a:p>
            <a:r>
              <a:rPr lang="en-GB" dirty="0"/>
              <a:t>Observables:</a:t>
            </a:r>
          </a:p>
          <a:p>
            <a:pPr lvl="1"/>
            <a:r>
              <a:rPr lang="en-GB" dirty="0"/>
              <a:t>Equation of State </a:t>
            </a:r>
          </a:p>
          <a:p>
            <a:pPr lvl="1"/>
            <a:r>
              <a:rPr lang="en-GB" dirty="0"/>
              <a:t>Critical point </a:t>
            </a:r>
          </a:p>
          <a:p>
            <a:pPr lvl="1"/>
            <a:r>
              <a:rPr lang="en-GB" dirty="0"/>
              <a:t>Chiral symmetry</a:t>
            </a:r>
          </a:p>
          <a:p>
            <a:pPr lvl="1"/>
            <a:r>
              <a:rPr lang="en-GB" dirty="0"/>
              <a:t>Chemical freeze-out line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E5AF51-8AAD-4938-812C-5E9FA34437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5CBDDA-5CCF-8748-8988-9DC6C8981774}" type="slidenum">
              <a:rPr lang="de-DE" smtClean="0"/>
              <a:t>3</a:t>
            </a:fld>
            <a:endParaRPr lang="de-D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FA40755-54B4-4A93-A926-F4081C3390B8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Leonardo Zibetti</a:t>
            </a:r>
            <a:endParaRPr lang="de-DE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2D2AB30-C5AE-49E9-A68C-AEBFC590F47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>
              <a:defRPr/>
            </a:pPr>
            <a:r>
              <a:rPr lang="en-US" dirty="0"/>
              <a:t>Integration studies for the CBM Tracker upgrade                   11/09/2026</a:t>
            </a:r>
            <a:endParaRPr lang="de-DE" dirty="0"/>
          </a:p>
        </p:txBody>
      </p:sp>
      <p:pic>
        <p:nvPicPr>
          <p:cNvPr id="7" name="Content Placeholder 7">
            <a:extLst>
              <a:ext uri="{FF2B5EF4-FFF2-40B4-BE49-F238E27FC236}">
                <a16:creationId xmlns:a16="http://schemas.microsoft.com/office/drawing/2014/main" id="{00D2031B-5941-469D-98A7-A73FAFE6EA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5282674" y="2272970"/>
            <a:ext cx="6121476" cy="3259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63043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A44340-F42D-43A8-A15F-02C3CC03E0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CBM Experiment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F3F941-CED3-4030-A15A-A618128941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3513" y="1450688"/>
            <a:ext cx="5325646" cy="4971133"/>
          </a:xfrm>
        </p:spPr>
        <p:txBody>
          <a:bodyPr/>
          <a:lstStyle/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r>
              <a:rPr lang="en-GB" dirty="0"/>
              <a:t>Fixed target heavy ion experiment</a:t>
            </a:r>
          </a:p>
          <a:p>
            <a:endParaRPr lang="en-GB" dirty="0"/>
          </a:p>
          <a:p>
            <a:r>
              <a:rPr lang="en-GB" dirty="0"/>
              <a:t>High interaction rate  - 10 MHz</a:t>
            </a:r>
          </a:p>
          <a:p>
            <a:endParaRPr lang="en-GB" dirty="0"/>
          </a:p>
          <a:p>
            <a:r>
              <a:rPr lang="en-GB" dirty="0"/>
              <a:t>Centre of mass energy range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C565CE-7ABB-41B6-A10F-D2EF82468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5CBDDA-5CCF-8748-8988-9DC6C8981774}" type="slidenum">
              <a:rPr lang="de-DE" smtClean="0"/>
              <a:t>4</a:t>
            </a:fld>
            <a:endParaRPr lang="de-D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93ACCF9-1357-47AC-BF86-87E7B230E7C3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Leonardo Zibetti</a:t>
            </a:r>
            <a:endParaRPr lang="de-DE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7D5B2A7-438B-4E21-8CC2-300745E48F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>
              <a:defRPr/>
            </a:pPr>
            <a:r>
              <a:rPr lang="en-US"/>
              <a:t>Integration studies for the CBM Tracker upgrade                   11/09/2026</a:t>
            </a:r>
            <a:endParaRPr lang="de-DE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C557294-C27D-4041-9728-FE2CCC33F1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9186" y="4498281"/>
            <a:ext cx="3390900" cy="600075"/>
          </a:xfrm>
          <a:prstGeom prst="rect">
            <a:avLst/>
          </a:prstGeom>
        </p:spPr>
      </p:pic>
      <p:pic>
        <p:nvPicPr>
          <p:cNvPr id="9" name="Content Placeholder 6">
            <a:extLst>
              <a:ext uri="{FF2B5EF4-FFF2-40B4-BE49-F238E27FC236}">
                <a16:creationId xmlns:a16="http://schemas.microsoft.com/office/drawing/2014/main" id="{1A7A700C-9093-495C-B68C-D6FC432609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5588516" y="2363057"/>
            <a:ext cx="5853628" cy="2858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93360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580B6A-021B-495E-9F62-ECE3AD8347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dirty="0"/>
              <a:t>STS Detector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2A3893-20BA-42C5-BE19-12F034A135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72100" y="3810000"/>
            <a:ext cx="6648450" cy="2740805"/>
          </a:xfrm>
        </p:spPr>
        <p:txBody>
          <a:bodyPr/>
          <a:lstStyle/>
          <a:p>
            <a:pPr rtl="0"/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876 double-sided silicon microstrip modules across 8 stations </a:t>
            </a:r>
          </a:p>
          <a:p>
            <a:pPr rtl="0"/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Material budget: 0.3%–1.4% X₀ per station (via ultra-thin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microcable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readout) </a:t>
            </a:r>
          </a:p>
          <a:p>
            <a:pPr rtl="0"/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Self-triggered, free-streaming readout with real-time reconstruction </a:t>
            </a:r>
          </a:p>
          <a:p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~17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μm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spatial resolution, 5 ns timing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A9756D-C662-476F-870C-C7EEAB70A8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5CBDDA-5CCF-8748-8988-9DC6C8981774}" type="slidenum">
              <a:rPr lang="de-DE" smtClean="0"/>
              <a:t>5</a:t>
            </a:fld>
            <a:endParaRPr lang="de-D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CC8C24E-172F-41EF-9FE7-C98E8C0DE6C2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Leonardo Zibetti</a:t>
            </a:r>
            <a:endParaRPr lang="de-DE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A12B62-C267-40B5-9788-C039F74BA0F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>
              <a:defRPr/>
            </a:pPr>
            <a:r>
              <a:rPr lang="en-US"/>
              <a:t>Integration studies for the CBM Tracker upgrade                   11/09/2026</a:t>
            </a:r>
            <a:endParaRPr lang="de-DE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1DE5555F-B579-4FAC-AC77-B894F31434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463007" y="1511079"/>
            <a:ext cx="4567737" cy="383584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B488150-2675-4C66-A4F2-526760AC0A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1420280"/>
            <a:ext cx="4776623" cy="231168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B69A061-76B3-48F0-B151-C441A7F51E0D}"/>
              </a:ext>
            </a:extLst>
          </p:cNvPr>
          <p:cNvSpPr txBox="1"/>
          <p:nvPr/>
        </p:nvSpPr>
        <p:spPr bwMode="auto">
          <a:xfrm>
            <a:off x="463007" y="5514459"/>
            <a:ext cx="3863083" cy="92333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GB" dirty="0"/>
              <a:t>CBM Collaboration, </a:t>
            </a:r>
            <a:r>
              <a:rPr lang="en-GB" i="1" dirty="0"/>
              <a:t>Silicon Tracking System (STS)</a:t>
            </a:r>
            <a:r>
              <a:rPr lang="en-GB" dirty="0"/>
              <a:t>, GSI/FAIR, </a:t>
            </a:r>
            <a:r>
              <a:rPr lang="en-GB" dirty="0">
                <a:hlinkClick r:id="rId5"/>
              </a:rPr>
              <a:t>https://www.cbm.gsi.de/node/19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149441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80C6FC-565D-4574-AF0D-3F8AC3B661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800" dirty="0"/>
              <a:t>Monolithic Active Pixel Sensors (MAPS)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D359C2-9A7E-4678-B0A3-401312E16D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r>
              <a:rPr lang="en-GB" dirty="0"/>
              <a:t>Strip vertical resolution is limited </a:t>
            </a:r>
          </a:p>
          <a:p>
            <a:r>
              <a:rPr lang="en-GB" dirty="0"/>
              <a:t>Strip measures two 1D coordinates independently</a:t>
            </a:r>
          </a:p>
          <a:p>
            <a:r>
              <a:rPr lang="en-GB" dirty="0"/>
              <a:t>Pixels both coordinates are measured locally </a:t>
            </a:r>
            <a:r>
              <a:rPr kumimoji="0" lang="en-US" alt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~few </a:t>
            </a:r>
            <a:r>
              <a:rPr kumimoji="0" lang="en-US" altLang="en-US" sz="24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μm</a:t>
            </a:r>
            <a:r>
              <a:rPr kumimoji="0" lang="en-US" alt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resolution</a:t>
            </a:r>
            <a:endParaRPr lang="en-US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r>
              <a:rPr kumimoji="0" lang="en-US" alt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Pixel 2D </a:t>
            </a:r>
            <a:r>
              <a:rPr lang="en-US" altLang="en-US" dirty="0">
                <a:solidFill>
                  <a:schemeClr val="tx1"/>
                </a:solidFill>
                <a:latin typeface="Arial" panose="020B0604020202020204" pitchFamily="34" charset="0"/>
              </a:rPr>
              <a:t>segmentation </a:t>
            </a:r>
            <a:r>
              <a:rPr kumimoji="0" lang="en-US" alt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avoids the combinatorial ghost-hit problem</a:t>
            </a:r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E8F283E-BA30-440D-9E56-B0B32CEF44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5CBDDA-5CCF-8748-8988-9DC6C8981774}" type="slidenum">
              <a:rPr lang="de-DE" smtClean="0"/>
              <a:t>6</a:t>
            </a:fld>
            <a:endParaRPr lang="de-D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9B77588-E427-47D6-BA95-1D863E6BD71B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Leonardo Zibetti</a:t>
            </a:r>
            <a:endParaRPr lang="de-DE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DB85440-6B17-441C-8E3C-D49A7F9427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>
              <a:defRPr/>
            </a:pPr>
            <a:r>
              <a:rPr lang="en-US"/>
              <a:t>Integration studies for the CBM Tracker upgrade                   11/09/2026</a:t>
            </a:r>
            <a:endParaRPr lang="de-DE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A64B599-AC00-49BE-A99B-DE4F0A0564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514" y="1244349"/>
            <a:ext cx="11226900" cy="3347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70324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5C5A1A-98B6-4973-8876-1BDD82F220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800" dirty="0"/>
              <a:t>Monolithic Active Pixel Sensors (MAPS)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9ACB3F-A0B1-43DA-942B-4F3B29C99D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rtl="0"/>
            <a:r>
              <a:rPr lang="en-US" altLang="en-US" dirty="0">
                <a:solidFill>
                  <a:schemeClr val="tx1"/>
                </a:solidFill>
                <a:latin typeface="Arial" panose="020B0604020202020204" pitchFamily="34" charset="0"/>
              </a:rPr>
              <a:t>Proposed tracker upgrade aperture:</a:t>
            </a:r>
            <a:r>
              <a:rPr kumimoji="0" lang="en-US" alt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027C33-B194-44C3-B786-E99D30B113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5CBDDA-5CCF-8748-8988-9DC6C8981774}" type="slidenum">
              <a:rPr lang="de-DE" smtClean="0"/>
              <a:t>7</a:t>
            </a:fld>
            <a:endParaRPr lang="de-D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762DBAA-431D-4E97-AD0E-E4A862A7CA4C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Leonardo Zibetti</a:t>
            </a:r>
            <a:endParaRPr lang="de-DE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970626B-2E8D-443F-8742-055E5C0B0A2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>
              <a:defRPr/>
            </a:pPr>
            <a:r>
              <a:rPr lang="en-US"/>
              <a:t>Integration studies for the CBM Tracker upgrade                   11/09/2026</a:t>
            </a:r>
            <a:endParaRPr lang="de-DE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5BDE984-2B15-4E65-A42F-8B618CE7372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1665"/>
          <a:stretch/>
        </p:blipFill>
        <p:spPr>
          <a:xfrm>
            <a:off x="2312059" y="1989415"/>
            <a:ext cx="7153275" cy="4364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71279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7FF74F-1318-41ED-82E7-BDC66999AC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Angular Distribution of Collision Products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BC5750-C5EC-407F-A9FB-7A0D7D2426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  <a:p>
            <a:r>
              <a:rPr lang="en-GB" dirty="0"/>
              <a:t>Know: Collision energy and produced particles mass</a:t>
            </a:r>
          </a:p>
          <a:p>
            <a:pPr marL="0" indent="0">
              <a:buNone/>
            </a:pPr>
            <a:endParaRPr lang="en-GB" dirty="0"/>
          </a:p>
          <a:p>
            <a:r>
              <a:rPr lang="en-GB" dirty="0"/>
              <a:t>Expand momentum spectrum in terms of: rapidity, transverse momentum and azimuthal angle </a:t>
            </a:r>
          </a:p>
          <a:p>
            <a:endParaRPr lang="en-GB" dirty="0"/>
          </a:p>
          <a:p>
            <a:r>
              <a:rPr lang="en-GB" dirty="0"/>
              <a:t>Assume:</a:t>
            </a:r>
          </a:p>
          <a:p>
            <a:r>
              <a:rPr lang="en-GB" dirty="0"/>
              <a:t>Central collision (Azimuthal independence) + factorisation of spectrum:</a:t>
            </a:r>
          </a:p>
          <a:p>
            <a:endParaRPr lang="en-GB" dirty="0"/>
          </a:p>
          <a:p>
            <a:pPr lvl="1"/>
            <a:endParaRPr lang="en-GB" dirty="0"/>
          </a:p>
          <a:p>
            <a:pPr lvl="1"/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45F5BB-A92A-4C35-ACD8-8E7B866069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5CBDDA-5CCF-8748-8988-9DC6C8981774}" type="slidenum">
              <a:rPr lang="de-DE" smtClean="0"/>
              <a:t>8</a:t>
            </a:fld>
            <a:endParaRPr lang="de-D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015BF2-6732-40F3-8091-E5BF1086536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Leonardo Zibetti</a:t>
            </a:r>
            <a:endParaRPr lang="de-DE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D4457B9-E913-4ACA-AD0F-DD0EE86D4F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>
              <a:defRPr/>
            </a:pPr>
            <a:r>
              <a:rPr lang="en-US"/>
              <a:t>Integration studies for the CBM Tracker upgrade                   11/09/2026</a:t>
            </a:r>
            <a:endParaRPr lang="de-DE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A64C5B8-65D2-481B-9D4F-5074354DC0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06658" y="4860051"/>
            <a:ext cx="2933700" cy="952500"/>
          </a:xfrm>
          <a:prstGeom prst="rect">
            <a:avLst/>
          </a:prstGeom>
        </p:spPr>
      </p:pic>
      <p:sp>
        <p:nvSpPr>
          <p:cNvPr id="15" name="Arrow: Right 14">
            <a:extLst>
              <a:ext uri="{FF2B5EF4-FFF2-40B4-BE49-F238E27FC236}">
                <a16:creationId xmlns:a16="http://schemas.microsoft.com/office/drawing/2014/main" id="{9D0187EC-0259-453B-A4C5-B059A08406A1}"/>
              </a:ext>
            </a:extLst>
          </p:cNvPr>
          <p:cNvSpPr/>
          <p:nvPr/>
        </p:nvSpPr>
        <p:spPr bwMode="auto">
          <a:xfrm>
            <a:off x="4485343" y="4887383"/>
            <a:ext cx="2933700" cy="745435"/>
          </a:xfrm>
          <a:prstGeom prst="rightArrow">
            <a:avLst/>
          </a:prstGeom>
          <a:solidFill>
            <a:srgbClr val="FDBB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A5AD8E0F-B5C7-4689-A5B9-CFEB11A559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474" y="4860051"/>
            <a:ext cx="3133725" cy="800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90856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8466A4-689A-420C-9AB7-F748CA2B0C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Transverse Momentum Spectrum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BA7DEF-B6F4-4F30-8868-3DE2BCF4FC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Local thermodynamic equilibrium</a:t>
            </a:r>
          </a:p>
          <a:p>
            <a:endParaRPr lang="en-GB" dirty="0"/>
          </a:p>
          <a:p>
            <a:r>
              <a:rPr lang="en-GB" dirty="0"/>
              <a:t>Maxwell-Boltzmann statistics</a:t>
            </a:r>
          </a:p>
          <a:p>
            <a:endParaRPr lang="en-GB" dirty="0"/>
          </a:p>
          <a:p>
            <a:r>
              <a:rPr lang="en-GB" dirty="0"/>
              <a:t>Free-streaming emission at species independent kinetic freeze-out temperature</a:t>
            </a:r>
          </a:p>
          <a:p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85722B-1C32-4DAF-988A-2271AF066E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5CBDDA-5CCF-8748-8988-9DC6C8981774}" type="slidenum">
              <a:rPr lang="de-DE" smtClean="0"/>
              <a:t>9</a:t>
            </a:fld>
            <a:endParaRPr lang="de-D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AF77CED-F9C0-4660-9A30-817D2B64CDE3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Leonardo Zibetti</a:t>
            </a:r>
            <a:endParaRPr lang="de-DE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5F9EF2-8EF1-43E5-8171-EEC20551C8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>
              <a:defRPr/>
            </a:pPr>
            <a:r>
              <a:rPr lang="en-US"/>
              <a:t>Integration studies for the CBM Tracker upgrade                   11/09/2026</a:t>
            </a:r>
            <a:endParaRPr lang="de-DE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FAE5AFE-27C6-4A88-9BB7-DCB3005B25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6856" y="4233340"/>
            <a:ext cx="4276611" cy="117397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DAF622E-A71C-4F36-AD99-D993359901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28225" y="4318860"/>
            <a:ext cx="3143331" cy="1002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53825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589F49-9E40-4C01-80D1-BF482267EF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Kinetic Freeze-out Temperature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C21751-CABD-4BFA-9071-AC691F8E63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Ultra-relativistic ideal gas </a:t>
            </a:r>
          </a:p>
          <a:p>
            <a:endParaRPr lang="en-GB" dirty="0"/>
          </a:p>
          <a:p>
            <a:r>
              <a:rPr lang="en-GB" dirty="0"/>
              <a:t>Isentropic expansion + fixed baryon number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r>
              <a:rPr lang="en-GB" dirty="0"/>
              <a:t>Stefan-Boltzmann law for ultra-relativistic gas 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r>
              <a:rPr lang="en-GB" dirty="0"/>
              <a:t>Symmetric, comparable-mass collision</a:t>
            </a:r>
          </a:p>
          <a:p>
            <a:r>
              <a:rPr lang="en-GB" dirty="0"/>
              <a:t>Full-stopping, instant thermalisation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DD89D3-0129-41C4-85F0-FC2829D958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5CBDDA-5CCF-8748-8988-9DC6C8981774}" type="slidenum">
              <a:rPr lang="de-DE" smtClean="0"/>
              <a:t>10</a:t>
            </a:fld>
            <a:endParaRPr lang="de-D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937A5CF-2C27-4E97-86AD-9437B8527F72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Leonardo Zibetti</a:t>
            </a:r>
            <a:endParaRPr lang="de-DE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2064FC0-1A9B-4DA9-9F4D-C6D6BA121C1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>
              <a:defRPr/>
            </a:pPr>
            <a:r>
              <a:rPr lang="en-US"/>
              <a:t>Integration studies for the CBM Tracker upgrade                   11/09/2026</a:t>
            </a:r>
            <a:endParaRPr lang="de-DE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B468E31-A289-4160-9711-D6FD23E984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70956" y="1450688"/>
            <a:ext cx="3497477" cy="1253813"/>
          </a:xfrm>
          <a:prstGeom prst="rect">
            <a:avLst/>
          </a:prstGeom>
        </p:spPr>
      </p:pic>
      <p:sp>
        <p:nvSpPr>
          <p:cNvPr id="9" name="Right Brace 8">
            <a:extLst>
              <a:ext uri="{FF2B5EF4-FFF2-40B4-BE49-F238E27FC236}">
                <a16:creationId xmlns:a16="http://schemas.microsoft.com/office/drawing/2014/main" id="{66B0D4AE-210D-422C-AABC-C3A2E4B8D127}"/>
              </a:ext>
            </a:extLst>
          </p:cNvPr>
          <p:cNvSpPr/>
          <p:nvPr/>
        </p:nvSpPr>
        <p:spPr bwMode="auto">
          <a:xfrm>
            <a:off x="6873766" y="1450688"/>
            <a:ext cx="697190" cy="1166388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8904A1A8-E555-44DE-8731-96507CAC143F}"/>
              </a:ext>
            </a:extLst>
          </p:cNvPr>
          <p:cNvCxnSpPr/>
          <p:nvPr/>
        </p:nvCxnSpPr>
        <p:spPr bwMode="auto">
          <a:xfrm>
            <a:off x="7295934" y="3902480"/>
            <a:ext cx="1017749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ight Brace 15">
            <a:extLst>
              <a:ext uri="{FF2B5EF4-FFF2-40B4-BE49-F238E27FC236}">
                <a16:creationId xmlns:a16="http://schemas.microsoft.com/office/drawing/2014/main" id="{05A3A530-C74E-4FDE-B299-E3C3FE958BB5}"/>
              </a:ext>
            </a:extLst>
          </p:cNvPr>
          <p:cNvSpPr/>
          <p:nvPr/>
        </p:nvSpPr>
        <p:spPr bwMode="auto">
          <a:xfrm>
            <a:off x="6211916" y="5230867"/>
            <a:ext cx="151907" cy="623691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082CEE07-3C49-40C0-9966-948614DD59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93480" y="3488142"/>
            <a:ext cx="1838325" cy="828675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1BBE6545-7CD4-4213-955B-F8F36948314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91637" y="5304588"/>
            <a:ext cx="5276850" cy="476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90976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E5E7D7-A344-4C32-81F5-619471F393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Rapidity Spectrum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CEAF1B-04E8-4CD6-8672-CF644CD5FE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Gaussian approximation of Landau model: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r>
              <a:rPr lang="en-GB" dirty="0"/>
              <a:t>Same assumptions as before:</a:t>
            </a:r>
          </a:p>
          <a:p>
            <a:pPr lvl="1"/>
            <a:endParaRPr lang="en-GB" dirty="0"/>
          </a:p>
          <a:p>
            <a:pPr lvl="1"/>
            <a:r>
              <a:rPr lang="en-GB" dirty="0"/>
              <a:t>Fixed Equation of State</a:t>
            </a:r>
          </a:p>
          <a:p>
            <a:pPr lvl="1"/>
            <a:r>
              <a:rPr lang="en-GB" dirty="0"/>
              <a:t>Full Nuclear Stopping</a:t>
            </a:r>
          </a:p>
          <a:p>
            <a:pPr lvl="1"/>
            <a:r>
              <a:rPr lang="en-GB" dirty="0"/>
              <a:t>Instant thermalisation</a:t>
            </a:r>
          </a:p>
          <a:p>
            <a:pPr lvl="1"/>
            <a:r>
              <a:rPr lang="en-GB" dirty="0"/>
              <a:t>Ultra relativistic ideal gas </a:t>
            </a:r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124B31-4909-4CC8-BA87-C63D0B1F2B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5CBDDA-5CCF-8748-8988-9DC6C8981774}" type="slidenum">
              <a:rPr lang="de-DE" smtClean="0"/>
              <a:t>11</a:t>
            </a:fld>
            <a:endParaRPr lang="de-D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0F42FC-0B6F-4B30-95BB-5B8A31487ED0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Leonardo Zibetti</a:t>
            </a:r>
            <a:endParaRPr lang="de-DE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A47021-99FE-485D-93D4-7E8F101E683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>
              <a:defRPr/>
            </a:pPr>
            <a:r>
              <a:rPr lang="en-US"/>
              <a:t>Integration studies for the CBM Tracker upgrade                   11/09/2026</a:t>
            </a:r>
            <a:endParaRPr lang="de-DE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6FE781A-A74A-4035-8CD9-7F9A10D3A2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86062" y="2123784"/>
            <a:ext cx="6619875" cy="10668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F30C2C2-756F-4E9C-B37F-7F933D4DDD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3784" y="4757655"/>
            <a:ext cx="1419225" cy="561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42530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D48AB2-30ED-40E1-BBA8-161919B78D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Angular Distribution of Collision Products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6613FE-66CC-43C0-8802-0889FBA4F2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  <a:p>
            <a:r>
              <a:rPr lang="en-GB" dirty="0" err="1"/>
              <a:t>CoM</a:t>
            </a:r>
            <a:r>
              <a:rPr lang="en-GB" dirty="0"/>
              <a:t> frame momentum spectrum:</a:t>
            </a:r>
          </a:p>
          <a:p>
            <a:endParaRPr lang="en-GB" dirty="0"/>
          </a:p>
          <a:p>
            <a:endParaRPr lang="en-GB" dirty="0"/>
          </a:p>
          <a:p>
            <a:r>
              <a:rPr lang="en-GB" dirty="0"/>
              <a:t>Rapidity boost (along beam axis) from </a:t>
            </a:r>
            <a:r>
              <a:rPr lang="en-GB" dirty="0" err="1"/>
              <a:t>CoM</a:t>
            </a:r>
            <a:r>
              <a:rPr lang="en-GB" dirty="0"/>
              <a:t> frame to Lab frame</a:t>
            </a:r>
          </a:p>
          <a:p>
            <a:endParaRPr lang="en-GB" dirty="0"/>
          </a:p>
          <a:p>
            <a:pPr marL="0" indent="0">
              <a:buNone/>
            </a:pPr>
            <a:endParaRPr lang="en-GB" dirty="0"/>
          </a:p>
          <a:p>
            <a:r>
              <a:rPr lang="en-GB" dirty="0"/>
              <a:t>Change variables to </a:t>
            </a:r>
          </a:p>
          <a:p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r>
              <a:rPr lang="en-GB" dirty="0"/>
              <a:t>The freeze-out baryon density: </a:t>
            </a:r>
          </a:p>
          <a:p>
            <a:r>
              <a:rPr lang="en-GB" dirty="0"/>
              <a:t>g = 13 (hadronic phase)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BDB41A-5463-483C-A3D0-F1BADFE4C6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5CBDDA-5CCF-8748-8988-9DC6C8981774}" type="slidenum">
              <a:rPr lang="de-DE" smtClean="0"/>
              <a:t>12</a:t>
            </a:fld>
            <a:endParaRPr lang="de-D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CE1162E-21CE-4522-9624-8B6DF866ED40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Leonardo Zibetti</a:t>
            </a:r>
            <a:endParaRPr lang="de-DE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FFA2FA6-1762-4EED-A650-BF27358B3F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>
              <a:defRPr/>
            </a:pPr>
            <a:r>
              <a:rPr lang="en-US"/>
              <a:t>Integration studies for the CBM Tracker upgrade                   11/09/2026</a:t>
            </a:r>
            <a:endParaRPr lang="de-DE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AC3BCBB-8B30-4B68-95F0-F3CE89B301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2426" y="4053403"/>
            <a:ext cx="885825" cy="390525"/>
          </a:xfrm>
          <a:prstGeom prst="rect">
            <a:avLst/>
          </a:prstGeom>
        </p:spPr>
      </p:pic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3A7FF037-A1A0-467E-AAAE-C5573C6AB298}"/>
              </a:ext>
            </a:extLst>
          </p:cNvPr>
          <p:cNvCxnSpPr/>
          <p:nvPr/>
        </p:nvCxnSpPr>
        <p:spPr bwMode="auto">
          <a:xfrm>
            <a:off x="4711665" y="4248665"/>
            <a:ext cx="1590806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Picture 11">
            <a:extLst>
              <a:ext uri="{FF2B5EF4-FFF2-40B4-BE49-F238E27FC236}">
                <a16:creationId xmlns:a16="http://schemas.microsoft.com/office/drawing/2014/main" id="{C48E5924-58CD-4414-98DD-E1B558665E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2471" y="3800990"/>
            <a:ext cx="2266950" cy="89535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C674A06E-3F78-4C26-8E9A-E7BC97AB342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30744" y="5352279"/>
            <a:ext cx="2286000" cy="64770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D0D2B5D4-02DC-40BC-9B6F-8B57E344CD9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59745" y="1537291"/>
            <a:ext cx="5038725" cy="1000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16119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6FAF26-BBCC-4545-A4BE-FCB9C49F50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dirty="0"/>
              <a:t>Protons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84B7F7-7418-48A1-B47F-A2E98FB9BF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4FC534-94AD-4938-8B9F-8AB539E0C2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5CBDDA-5CCF-8748-8988-9DC6C8981774}" type="slidenum">
              <a:rPr lang="de-DE" smtClean="0"/>
              <a:t>13</a:t>
            </a:fld>
            <a:endParaRPr lang="de-D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C7D55B1-E25E-4A9E-B332-3DA5EB93A50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Leonardo Zibetti</a:t>
            </a:r>
            <a:endParaRPr lang="de-DE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5588C12-8CAB-41AF-A098-F954491FA53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>
              <a:defRPr/>
            </a:pPr>
            <a:r>
              <a:rPr lang="en-US"/>
              <a:t>Integration studies for the CBM Tracker upgrade                   11/09/2026</a:t>
            </a:r>
            <a:endParaRPr lang="de-DE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66B3FB0-2152-4B57-AD09-FE782D882F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40" y="1725032"/>
            <a:ext cx="6035800" cy="3688545"/>
          </a:xfrm>
          <a:prstGeom prst="rect">
            <a:avLst/>
          </a:prstGeom>
        </p:spPr>
      </p:pic>
      <p:sp>
        <p:nvSpPr>
          <p:cNvPr id="9" name="Arrow: Right 8">
            <a:extLst>
              <a:ext uri="{FF2B5EF4-FFF2-40B4-BE49-F238E27FC236}">
                <a16:creationId xmlns:a16="http://schemas.microsoft.com/office/drawing/2014/main" id="{A8188B85-0E37-4BE2-913B-E9B6CAD35CB8}"/>
              </a:ext>
            </a:extLst>
          </p:cNvPr>
          <p:cNvSpPr/>
          <p:nvPr/>
        </p:nvSpPr>
        <p:spPr bwMode="auto">
          <a:xfrm>
            <a:off x="6162675" y="2667000"/>
            <a:ext cx="1447800" cy="1047750"/>
          </a:xfrm>
          <a:prstGeom prst="rightArrow">
            <a:avLst/>
          </a:prstGeom>
          <a:solidFill>
            <a:srgbClr val="FDBB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AEA5467-90D8-4F25-B3AF-9683798814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77150" y="1812507"/>
            <a:ext cx="4382137" cy="2756736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A5CC18B3-98E1-4FCC-A157-62540DB5FD2C}"/>
              </a:ext>
            </a:extLst>
          </p:cNvPr>
          <p:cNvSpPr txBox="1"/>
          <p:nvPr/>
        </p:nvSpPr>
        <p:spPr bwMode="auto">
          <a:xfrm>
            <a:off x="7979434" y="1784866"/>
            <a:ext cx="1485900" cy="369332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GB" dirty="0"/>
              <a:t>Polar axis: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3F4A9F14-B05F-49B4-AE1B-B753AAC11A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4775582"/>
            <a:ext cx="5923593" cy="1468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92341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D6417D-16DD-4547-9684-F0B639CFA8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dirty="0"/>
              <a:t>Kaons</a:t>
            </a:r>
            <a:r>
              <a:rPr lang="en-GB" dirty="0"/>
              <a:t>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F0A719-9228-4BFE-9DB2-8ADB14CA7A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5CBDDA-5CCF-8748-8988-9DC6C8981774}" type="slidenum">
              <a:rPr lang="de-DE" smtClean="0"/>
              <a:t>14</a:t>
            </a:fld>
            <a:endParaRPr lang="de-D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5EB7B60-B7D2-4127-89BD-621089F68A0A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Leonardo Zibetti</a:t>
            </a:r>
            <a:endParaRPr lang="de-DE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06782A-81FB-42D5-A2A8-0F980ADFED3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>
              <a:defRPr/>
            </a:pPr>
            <a:r>
              <a:rPr lang="en-US"/>
              <a:t>Integration studies for the CBM Tracker upgrade                   11/09/2026</a:t>
            </a:r>
            <a:endParaRPr lang="de-DE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26E9FE43-F30E-49EF-9A66-E4708DF22E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4773" y="2316455"/>
            <a:ext cx="4972590" cy="3025734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C82C45FF-8616-4606-BCC5-F6D4CFAB13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637" y="3205958"/>
            <a:ext cx="6532627" cy="1608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97776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6BDF63-C7B4-44C8-B805-EA9FA1C1AF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dirty="0" err="1"/>
              <a:t>Pions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C8B221-D4EC-43D8-B4CD-756B44D3A6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5CBDDA-5CCF-8748-8988-9DC6C8981774}" type="slidenum">
              <a:rPr lang="de-DE" smtClean="0"/>
              <a:t>15</a:t>
            </a:fld>
            <a:endParaRPr lang="de-D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DE9D45-11B1-4418-8770-7CA8C3275BA4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Leonardo Zibetti</a:t>
            </a:r>
            <a:endParaRPr lang="de-DE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AFD9EC-3BD4-4277-8B86-61208FB407A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>
              <a:defRPr/>
            </a:pPr>
            <a:r>
              <a:rPr lang="en-US"/>
              <a:t>Integration studies for the CBM Tracker upgrade                   11/09/2026</a:t>
            </a:r>
            <a:endParaRPr lang="de-DE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DC9ACFC-AE6F-4F58-B617-0C4F2C0748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3735" y="2152650"/>
            <a:ext cx="4885964" cy="314325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DD094D6-1D9F-4EC7-A803-F2DB93F156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2899" y="3224583"/>
            <a:ext cx="6568670" cy="1585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17395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CD3EA2-B77F-46B7-8D36-5144BB9124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Angle-dependent Uncertainty Formula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3123FE-2605-4854-9FBA-29406BA5B9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3513" y="1450689"/>
            <a:ext cx="4986687" cy="4302412"/>
          </a:xfrm>
        </p:spPr>
        <p:txBody>
          <a:bodyPr/>
          <a:lstStyle/>
          <a:p>
            <a:r>
              <a:rPr lang="en-GB" dirty="0"/>
              <a:t>Uncertainty due to:</a:t>
            </a:r>
          </a:p>
          <a:p>
            <a:pPr lvl="1"/>
            <a:endParaRPr lang="en-GB" dirty="0"/>
          </a:p>
          <a:p>
            <a:pPr lvl="1"/>
            <a:r>
              <a:rPr lang="en-GB" dirty="0"/>
              <a:t>Resolution error </a:t>
            </a:r>
          </a:p>
          <a:p>
            <a:pPr lvl="1"/>
            <a:endParaRPr lang="en-GB" dirty="0"/>
          </a:p>
          <a:p>
            <a:pPr lvl="1"/>
            <a:r>
              <a:rPr lang="en-GB" dirty="0"/>
              <a:t>Multiple Scattering error: small-angle deflection of charged particle</a:t>
            </a:r>
          </a:p>
          <a:p>
            <a:endParaRPr lang="en-GB" dirty="0"/>
          </a:p>
          <a:p>
            <a:pPr lvl="1"/>
            <a:endParaRPr lang="en-GB" dirty="0"/>
          </a:p>
          <a:p>
            <a:pPr marL="457188" lvl="1" indent="0">
              <a:buNone/>
            </a:pPr>
            <a:endParaRPr lang="en-GB" dirty="0"/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73367B-2C90-48F6-8C0A-30B51536B1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5CBDDA-5CCF-8748-8988-9DC6C8981774}" type="slidenum">
              <a:rPr lang="de-DE" smtClean="0"/>
              <a:t>16</a:t>
            </a:fld>
            <a:endParaRPr lang="de-D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728EFF3-FED3-4DA0-9513-97451E254D25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Leonardo Zibetti</a:t>
            </a:r>
            <a:endParaRPr lang="de-DE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EE15B59-B8D6-4874-91C9-C8BCEDF0678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>
              <a:defRPr/>
            </a:pPr>
            <a:r>
              <a:rPr lang="en-US"/>
              <a:t>Integration studies for the CBM Tracker upgrade                   11/09/2026</a:t>
            </a:r>
            <a:endParaRPr lang="de-DE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0BB1C18-B5F7-4774-8090-AEC5454BFB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74268" y="5913368"/>
            <a:ext cx="4629150" cy="3429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1E66DE2-F638-4ADB-A15E-BC6645C078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692" y="4219362"/>
            <a:ext cx="4616508" cy="1102449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EADAF0CC-6D9D-45E9-85AB-D94390CD11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80379" y="1767557"/>
            <a:ext cx="6361436" cy="3554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43185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9DE082-4F98-485F-975A-D813F93CCE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Angle-dependent Uncertainty Formula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536604-9F96-434F-8CE4-1C1E350B6B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Analytical expression for momentum uncertainty: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r>
              <a:rPr lang="en-GB" dirty="0"/>
              <a:t>Assume:</a:t>
            </a:r>
          </a:p>
          <a:p>
            <a:pPr lvl="1"/>
            <a:r>
              <a:rPr lang="en-GB" dirty="0"/>
              <a:t>Parabolic trajectory</a:t>
            </a:r>
          </a:p>
          <a:p>
            <a:pPr lvl="1"/>
            <a:r>
              <a:rPr lang="en-GB" dirty="0"/>
              <a:t>Layer uncorrelated small scattering</a:t>
            </a:r>
          </a:p>
          <a:p>
            <a:pPr lvl="1"/>
            <a:r>
              <a:rPr lang="en-GB" dirty="0"/>
              <a:t>Equidistant stations of identical resolution and thickness</a:t>
            </a:r>
          </a:p>
          <a:p>
            <a:pPr lvl="1"/>
            <a:r>
              <a:rPr lang="en-GB" dirty="0"/>
              <a:t>Magnetic field covers detector uniformly</a:t>
            </a:r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8C39CF-2450-439F-BBE1-58FF137CB8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5CBDDA-5CCF-8748-8988-9DC6C8981774}" type="slidenum">
              <a:rPr lang="de-DE" smtClean="0"/>
              <a:t>17</a:t>
            </a:fld>
            <a:endParaRPr lang="de-D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920950D-265D-46FB-8566-298CC79834D3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Leonardo Zibetti</a:t>
            </a:r>
            <a:endParaRPr lang="de-DE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4C1F14-05F4-407A-936E-66D647D871D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>
              <a:defRPr/>
            </a:pPr>
            <a:r>
              <a:rPr lang="en-US"/>
              <a:t>Integration studies for the CBM Tracker upgrade                   11/09/2026</a:t>
            </a:r>
            <a:endParaRPr lang="de-DE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BF20717-610A-4322-A749-672EBFD6C8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7937" y="1958832"/>
            <a:ext cx="6896100" cy="96202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B930A0D-7705-4826-97EA-02FEE6D0BB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75" y="2920857"/>
            <a:ext cx="11991975" cy="112395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3A639B0-2205-4215-B49D-C6C5519EBA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7593" y="4251146"/>
            <a:ext cx="4629150" cy="34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11457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E0EF73-12CA-49A3-8FE0-FFEF66F2D3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Angle-dependent Uncertainty Formula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DB61BD-221C-4D5D-BC76-09BECABEE4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3514" y="1450688"/>
            <a:ext cx="6550078" cy="4845337"/>
          </a:xfrm>
        </p:spPr>
        <p:txBody>
          <a:bodyPr/>
          <a:lstStyle/>
          <a:p>
            <a:r>
              <a:rPr lang="en-GB" dirty="0"/>
              <a:t>Modify to STS geometry</a:t>
            </a:r>
          </a:p>
          <a:p>
            <a:endParaRPr lang="en-GB" dirty="0"/>
          </a:p>
          <a:p>
            <a:r>
              <a:rPr lang="en-GB" dirty="0"/>
              <a:t>Track length, L, and material traversed, d, scale with</a:t>
            </a:r>
          </a:p>
          <a:p>
            <a:endParaRPr lang="en-GB" dirty="0"/>
          </a:p>
          <a:p>
            <a:endParaRPr lang="en-GB" dirty="0"/>
          </a:p>
          <a:p>
            <a:r>
              <a:rPr lang="en-GB" dirty="0"/>
              <a:t>Transverse dipole field, momentum in the bending plane:</a:t>
            </a:r>
          </a:p>
          <a:p>
            <a:endParaRPr lang="en-GB" dirty="0"/>
          </a:p>
          <a:p>
            <a:endParaRPr lang="en-GB" dirty="0"/>
          </a:p>
          <a:p>
            <a:r>
              <a:rPr lang="en-GB" dirty="0"/>
              <a:t>    scales with              where,</a:t>
            </a:r>
          </a:p>
          <a:p>
            <a:endParaRPr lang="en-GB" dirty="0"/>
          </a:p>
          <a:p>
            <a:pPr marL="0" indent="0">
              <a:buNone/>
            </a:pPr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9740EF-7579-494F-B9F0-3C75539BC0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5CBDDA-5CCF-8748-8988-9DC6C8981774}" type="slidenum">
              <a:rPr lang="de-DE" smtClean="0"/>
              <a:t>18</a:t>
            </a:fld>
            <a:endParaRPr lang="de-D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0AF6AF-408F-4D77-BE0B-C89BA817F7D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Leonardo Zibetti</a:t>
            </a:r>
            <a:endParaRPr lang="de-DE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E80F1CB-CB40-40F9-B4F6-FB9D3D2131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>
              <a:defRPr/>
            </a:pPr>
            <a:r>
              <a:rPr lang="en-US"/>
              <a:t>Integration studies for the CBM Tracker upgrade                   11/09/2026</a:t>
            </a:r>
            <a:endParaRPr lang="de-DE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8CDEBE6-2718-4918-957D-501E2017CB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73591" y="1450688"/>
            <a:ext cx="4794896" cy="355960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703F919-980E-46AC-9D90-D37DDED516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00290" y="5163470"/>
            <a:ext cx="1009650" cy="39508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75AECC6-4FE0-4DA3-B8A4-8651B845F5F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60321" y="2577750"/>
            <a:ext cx="1216303" cy="90649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448CF90-DD94-45B0-84D2-412750F0029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14675" y="4115454"/>
            <a:ext cx="3390900" cy="63817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C45D50B-8EB9-449D-A380-1E1B1E362E9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10125" y="5148975"/>
            <a:ext cx="2981325" cy="40957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636BC55-4048-429F-8F18-C4E08165177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2000" y="5199763"/>
            <a:ext cx="416571" cy="379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55211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E5E833-DDDF-4E08-8468-160F84FF9B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Angle-dependent Uncertainty Formula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DDEEA2-7476-4360-BE5A-0EE4A7B9B4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pPr marL="0" indent="0">
              <a:buNone/>
            </a:pPr>
            <a:endParaRPr lang="en-GB" dirty="0"/>
          </a:p>
          <a:p>
            <a:r>
              <a:rPr lang="en-GB" dirty="0"/>
              <a:t>Phi-dependence cancels:</a:t>
            </a:r>
          </a:p>
          <a:p>
            <a:endParaRPr lang="en-GB" dirty="0"/>
          </a:p>
          <a:p>
            <a:r>
              <a:rPr lang="en-GB" dirty="0"/>
              <a:t>Multiple-scattering contributions in the bending and non-bending planes treated independently, valid for small, Gaussian, isotropic scattering </a:t>
            </a:r>
          </a:p>
          <a:p>
            <a:endParaRPr lang="en-GB" dirty="0"/>
          </a:p>
          <a:p>
            <a:r>
              <a:rPr lang="en-GB" dirty="0"/>
              <a:t>Invalid as </a:t>
            </a:r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058BD1-878C-4378-BD17-74DC8F2BFF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5CBDDA-5CCF-8748-8988-9DC6C8981774}" type="slidenum">
              <a:rPr lang="de-DE" smtClean="0"/>
              <a:t>19</a:t>
            </a:fld>
            <a:endParaRPr lang="de-D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7B24784-7FD6-4E23-93FA-94AC62C4AE35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Leonardo Zibetti</a:t>
            </a:r>
            <a:endParaRPr lang="de-DE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DCE065E-48D0-45F2-9CF0-3BF706507D7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>
              <a:defRPr/>
            </a:pPr>
            <a:r>
              <a:rPr lang="en-US"/>
              <a:t>Integration studies for the CBM Tracker upgrade                   11/09/2026</a:t>
            </a:r>
            <a:endParaRPr lang="de-DE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1379E9E-7997-459C-81E2-4AD73271F6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4475" y="1448740"/>
            <a:ext cx="9324975" cy="11811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25FEFEA-EA4D-4482-8F6C-2BEAF1CA37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3425" y="2541286"/>
            <a:ext cx="11087968" cy="106568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F9AD592-51E5-44B3-AEA0-E6D531754DC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95941" y="3962904"/>
            <a:ext cx="2901701" cy="50179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8A8DB585-0CD4-4970-A3EE-DB4A39F15F2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00553" y="5898417"/>
            <a:ext cx="1133475" cy="361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88201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33C890-1DDB-436A-AFFB-49CDB316F1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Strip Vs Pixel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1514E8-02D0-4CFD-9CFC-56002DF358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B = 1 T for both </a:t>
            </a:r>
          </a:p>
          <a:p>
            <a:pPr marL="0" indent="0">
              <a:buNone/>
            </a:pPr>
            <a:endParaRPr lang="en-GB" dirty="0"/>
          </a:p>
          <a:p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AD804E-DE16-4DD8-AC34-7DB2F8BB53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5CBDDA-5CCF-8748-8988-9DC6C8981774}" type="slidenum">
              <a:rPr lang="de-DE" smtClean="0"/>
              <a:t>20</a:t>
            </a:fld>
            <a:endParaRPr lang="de-D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FD7D218-E047-4169-9BBA-8C83C2DE2588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Leonardo Zibetti</a:t>
            </a:r>
            <a:endParaRPr lang="de-DE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6EBF39-3833-492A-8573-0C1BE779322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>
              <a:defRPr/>
            </a:pPr>
            <a:r>
              <a:rPr lang="en-US"/>
              <a:t>Integration studies for the CBM Tracker upgrade                   11/09/2026</a:t>
            </a:r>
            <a:endParaRPr lang="de-DE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B193C0A-A34D-44DF-938B-EAFCF8DEE7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25" y="2950922"/>
            <a:ext cx="4027954" cy="190311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284AC58-47F8-4955-B9CB-65CF874E5D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8642" y="1450688"/>
            <a:ext cx="7229453" cy="5044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800834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AA0C51-07A7-4A75-A737-0A883549EE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dirty="0"/>
              <a:t>Outlook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DBDB12-BBF4-492C-B2A5-9ACACEF589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Equations are complementary</a:t>
            </a:r>
          </a:p>
          <a:p>
            <a:pPr lvl="1"/>
            <a:r>
              <a:rPr lang="en-GB" dirty="0"/>
              <a:t>Uncertainty Formula                     measured precision at given</a:t>
            </a:r>
          </a:p>
          <a:p>
            <a:pPr lvl="1"/>
            <a:endParaRPr lang="en-GB" dirty="0"/>
          </a:p>
          <a:p>
            <a:pPr lvl="1"/>
            <a:r>
              <a:rPr lang="en-GB" dirty="0"/>
              <a:t>Angular distribution                       how many particles at given  </a:t>
            </a:r>
          </a:p>
          <a:p>
            <a:endParaRPr lang="en-GB" dirty="0"/>
          </a:p>
          <a:p>
            <a:r>
              <a:rPr lang="en-GB" dirty="0"/>
              <a:t>Combine them into a single figure of merit for a candidate detector geometry: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pPr marL="0" indent="0">
              <a:buNone/>
            </a:pPr>
            <a:endParaRPr lang="en-GB" dirty="0"/>
          </a:p>
          <a:p>
            <a:r>
              <a:rPr lang="en-GB" dirty="0"/>
              <a:t>optimal layout:</a:t>
            </a:r>
          </a:p>
          <a:p>
            <a:pPr lvl="1"/>
            <a:r>
              <a:rPr lang="en-GB" dirty="0"/>
              <a:t>Maximises acceptance</a:t>
            </a:r>
          </a:p>
          <a:p>
            <a:pPr lvl="1"/>
            <a:r>
              <a:rPr lang="en-GB" dirty="0"/>
              <a:t>Minimises average uncertainty</a:t>
            </a:r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C2D751-F440-4758-B739-ABF66B91B6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5CBDDA-5CCF-8748-8988-9DC6C8981774}" type="slidenum">
              <a:rPr lang="de-DE" smtClean="0"/>
              <a:t>21</a:t>
            </a:fld>
            <a:endParaRPr lang="de-D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6548363-DFCC-45D0-9086-62E4B8479D4C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Leonardo Zibetti</a:t>
            </a:r>
            <a:endParaRPr lang="de-DE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E2F1FED-4D8D-407C-BA85-23D5618696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>
              <a:defRPr/>
            </a:pPr>
            <a:r>
              <a:rPr lang="en-US"/>
              <a:t>Integration studies for the CBM Tracker upgrade                   11/09/2026</a:t>
            </a:r>
            <a:endParaRPr lang="de-DE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0718B46-E6FE-4107-954A-1FA1FACA0A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85811" y="1785935"/>
            <a:ext cx="876300" cy="466725"/>
          </a:xfrm>
          <a:prstGeom prst="rect">
            <a:avLst/>
          </a:prstGeom>
        </p:spPr>
      </p:pic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FE0B9C8B-0FDF-4C3D-A753-77B9A89AAD9D}"/>
              </a:ext>
            </a:extLst>
          </p:cNvPr>
          <p:cNvCxnSpPr/>
          <p:nvPr/>
        </p:nvCxnSpPr>
        <p:spPr bwMode="auto">
          <a:xfrm>
            <a:off x="3676650" y="2019299"/>
            <a:ext cx="1209675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Picture 10">
            <a:extLst>
              <a:ext uri="{FF2B5EF4-FFF2-40B4-BE49-F238E27FC236}">
                <a16:creationId xmlns:a16="http://schemas.microsoft.com/office/drawing/2014/main" id="{C3419291-26DC-460D-BB5B-F710AF3BFE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85811" y="2375234"/>
            <a:ext cx="876300" cy="466725"/>
          </a:xfrm>
          <a:prstGeom prst="rect">
            <a:avLst/>
          </a:prstGeom>
        </p:spPr>
      </p:pic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10C4C35A-D15B-48A0-BC49-2263E51AB930}"/>
              </a:ext>
            </a:extLst>
          </p:cNvPr>
          <p:cNvCxnSpPr/>
          <p:nvPr/>
        </p:nvCxnSpPr>
        <p:spPr bwMode="auto">
          <a:xfrm>
            <a:off x="3676650" y="2608596"/>
            <a:ext cx="1209675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7" name="Picture 16">
            <a:extLst>
              <a:ext uri="{FF2B5EF4-FFF2-40B4-BE49-F238E27FC236}">
                <a16:creationId xmlns:a16="http://schemas.microsoft.com/office/drawing/2014/main" id="{B8988B20-24C7-4729-8BF3-5CC2CC0530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29294" y="3812381"/>
            <a:ext cx="7533412" cy="1119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786105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73D154-7721-406B-B3D4-F467155EC0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dirty="0"/>
              <a:t>Conclusion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523B40-DD04-472C-8DA9-0C47F83BE2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Developed two complementary analytical tools to estimate detector acceptance and precision</a:t>
            </a:r>
          </a:p>
          <a:p>
            <a:endParaRPr lang="en-GB" dirty="0"/>
          </a:p>
          <a:p>
            <a:r>
              <a:rPr lang="en-GB" dirty="0"/>
              <a:t>Current STS layout covers the region where most particles are expected</a:t>
            </a:r>
          </a:p>
          <a:p>
            <a:endParaRPr lang="en-GB" dirty="0"/>
          </a:p>
          <a:p>
            <a:r>
              <a:rPr lang="en-GB" dirty="0"/>
              <a:t>Estimated how many more particles captured from extended aperture</a:t>
            </a:r>
          </a:p>
          <a:p>
            <a:pPr marL="0" indent="0">
              <a:buNone/>
            </a:pPr>
            <a:endParaRPr lang="en-GB" dirty="0"/>
          </a:p>
          <a:p>
            <a:r>
              <a:rPr lang="en-GB" dirty="0"/>
              <a:t>Compared current STS detector uncertainty to potential upgrade</a:t>
            </a:r>
          </a:p>
          <a:p>
            <a:endParaRPr lang="en-GB" dirty="0"/>
          </a:p>
          <a:p>
            <a:r>
              <a:rPr lang="en-GB" dirty="0"/>
              <a:t>Next: Combine both tools to give a first-order picture of the optimal detector layout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B07A59-FEED-407C-AAD8-98B402895D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5CBDDA-5CCF-8748-8988-9DC6C8981774}" type="slidenum">
              <a:rPr lang="de-DE" smtClean="0"/>
              <a:t>22</a:t>
            </a:fld>
            <a:endParaRPr lang="de-D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6E9CF96-64A2-4AAF-A935-6CD906FC23D6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Leonardo Zibetti</a:t>
            </a:r>
            <a:endParaRPr lang="de-DE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2E21AB6-85C9-494B-A30B-3724374B9A8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>
              <a:defRPr/>
            </a:pPr>
            <a:r>
              <a:rPr lang="en-US"/>
              <a:t>Integration studies for the CBM Tracker upgrade                   11/09/2026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5445627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C83214-F844-43A1-95E7-4DF865C4CBD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68705" y="3514725"/>
            <a:ext cx="5951444" cy="779867"/>
          </a:xfrm>
        </p:spPr>
        <p:txBody>
          <a:bodyPr/>
          <a:lstStyle/>
          <a:p>
            <a:r>
              <a:rPr lang="en-GB" dirty="0"/>
              <a:t>Thank you for your attention!</a:t>
            </a:r>
          </a:p>
        </p:txBody>
      </p:sp>
    </p:spTree>
    <p:extLst>
      <p:ext uri="{BB962C8B-B14F-4D97-AF65-F5344CB8AC3E}">
        <p14:creationId xmlns:p14="http://schemas.microsoft.com/office/powerpoint/2010/main" val="278947006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8BC6EE-C970-4822-9646-EA3FE6EA3EF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Backup Slides</a:t>
            </a:r>
          </a:p>
        </p:txBody>
      </p:sp>
    </p:spTree>
    <p:extLst>
      <p:ext uri="{BB962C8B-B14F-4D97-AF65-F5344CB8AC3E}">
        <p14:creationId xmlns:p14="http://schemas.microsoft.com/office/powerpoint/2010/main" val="280952039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F8D363-BC9F-4CF4-A3D0-F04CFCB8D9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dirty="0"/>
              <a:t>Factorisation Assumption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99DAB7-9B53-4FDD-B510-4257A2CCEA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Fluid element at rapidity     , temperature T emits a boosted Boltzmann spectrum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r>
              <a:rPr lang="en-GB" dirty="0"/>
              <a:t>Full fluid spectrum is convolution of the single-element spectrum with the fluid's rapidity profile 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r>
              <a:rPr lang="en-GB" dirty="0"/>
              <a:t>Expand near      gives a Boltzmann-suppressed Gaussian, width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6FCB72-8D5C-4ED0-BAE7-401E364741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5CBDDA-5CCF-8748-8988-9DC6C8981774}" type="slidenum">
              <a:rPr lang="de-DE" smtClean="0"/>
              <a:t>25</a:t>
            </a:fld>
            <a:endParaRPr lang="de-D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E42AE8D-4046-4A7D-BD55-E8DBA8665DF7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Leonardo Zibetti</a:t>
            </a:r>
            <a:endParaRPr lang="de-DE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31564BC-8C2C-4CD9-9E15-19027C57269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>
              <a:defRPr/>
            </a:pPr>
            <a:r>
              <a:rPr lang="en-US"/>
              <a:t>Integration studies for the CBM Tracker upgrade                   11/09/2026</a:t>
            </a:r>
            <a:endParaRPr lang="de-DE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842D9FB-811B-40A6-B93D-FCD01D6FEE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5208" y="1941477"/>
            <a:ext cx="4714875" cy="100012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62E694E-5B42-4517-89BD-8BF92D9982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1793" y="1510345"/>
            <a:ext cx="342900" cy="37147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F185F2E-114F-47FB-8742-7A7438D3F1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99065" y="4076437"/>
            <a:ext cx="723900" cy="3810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2E4A9B2B-5DAC-4F83-9660-BC8BE8E10B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55013" y="5541636"/>
            <a:ext cx="342900" cy="37147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7AA0806-507E-45C1-A987-9311DF1C20D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10783" y="5498773"/>
            <a:ext cx="2343150" cy="457200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3FD06950-AB53-4F54-AF66-CB2FF7927FE9}"/>
              </a:ext>
            </a:extLst>
          </p:cNvPr>
          <p:cNvSpPr txBox="1"/>
          <p:nvPr/>
        </p:nvSpPr>
        <p:spPr bwMode="auto">
          <a:xfrm>
            <a:off x="7817943" y="1919067"/>
            <a:ext cx="3585681" cy="1200329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GB" b="1" dirty="0"/>
              <a:t>Ref:</a:t>
            </a:r>
            <a:r>
              <a:rPr lang="en-GB" dirty="0"/>
              <a:t> E. </a:t>
            </a:r>
            <a:r>
              <a:rPr lang="en-GB" dirty="0" err="1"/>
              <a:t>Schnedermann</a:t>
            </a:r>
            <a:r>
              <a:rPr lang="en-GB" dirty="0"/>
              <a:t>, J. </a:t>
            </a:r>
            <a:r>
              <a:rPr lang="en-GB" dirty="0" err="1"/>
              <a:t>Sollfrank</a:t>
            </a:r>
            <a:r>
              <a:rPr lang="en-GB" dirty="0"/>
              <a:t>, U. Heinz, </a:t>
            </a:r>
            <a:r>
              <a:rPr lang="en-GB" i="1" dirty="0"/>
              <a:t>Phys. Rev. C</a:t>
            </a:r>
            <a:r>
              <a:rPr lang="en-GB" dirty="0"/>
              <a:t> 48, 2462 (1993), </a:t>
            </a:r>
            <a:r>
              <a:rPr lang="en-GB" dirty="0" err="1"/>
              <a:t>arXiv:nucl-th</a:t>
            </a:r>
            <a:r>
              <a:rPr lang="en-GB" dirty="0"/>
              <a:t>/9307020</a:t>
            </a:r>
          </a:p>
        </p:txBody>
      </p:sp>
    </p:spTree>
    <p:extLst>
      <p:ext uri="{BB962C8B-B14F-4D97-AF65-F5344CB8AC3E}">
        <p14:creationId xmlns:p14="http://schemas.microsoft.com/office/powerpoint/2010/main" val="136873446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5DB1D2-9AC5-4ACF-BB68-A907AC8F78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400" dirty="0"/>
              <a:t>Factorisation Assumption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B1E5A8-5C34-4532-A2CB-096F2F0C0E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  <a:p>
            <a:endParaRPr lang="en-GB" dirty="0"/>
          </a:p>
          <a:p>
            <a:r>
              <a:rPr lang="en-GB" dirty="0"/>
              <a:t>                             so thermal gaussian is flat over window that contributes, the convolution integral reduces to a constant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r>
              <a:rPr lang="en-GB" dirty="0"/>
              <a:t>Approximation relies on                       </a:t>
            </a:r>
          </a:p>
          <a:p>
            <a:pPr lvl="1"/>
            <a:r>
              <a:rPr lang="en-GB" dirty="0"/>
              <a:t>holds well for heavier particles, weakens for lighter ones, where       is smaller and ​      grows</a:t>
            </a:r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081655-FEB8-4079-B686-47BB407BC3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5CBDDA-5CCF-8748-8988-9DC6C8981774}" type="slidenum">
              <a:rPr lang="de-DE" smtClean="0"/>
              <a:t>26</a:t>
            </a:fld>
            <a:endParaRPr lang="de-D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47D85E9-50E6-4656-8A16-65103F37FDC9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Leonardo Zibetti</a:t>
            </a:r>
            <a:endParaRPr lang="de-DE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35D8A96-2FFD-4D36-832C-951A6997792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>
              <a:defRPr/>
            </a:pPr>
            <a:r>
              <a:rPr lang="en-US"/>
              <a:t>Integration studies for the CBM Tracker upgrade                   11/09/2026</a:t>
            </a:r>
            <a:endParaRPr lang="de-DE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F82EFE0-80F6-4967-ACD3-E967909C37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5028" y="2218595"/>
            <a:ext cx="2352675" cy="40005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171EACD-B461-45A8-B297-3109E51738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0223" y="2618645"/>
            <a:ext cx="3061333" cy="88222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FEEEBF6-1D8F-4E99-8695-3186F629CC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16356" y="4048560"/>
            <a:ext cx="1628775" cy="3429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4D68121-BE5C-4E51-94E9-9CFE668F2EE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16820" y="4423577"/>
            <a:ext cx="419100" cy="3429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91C5889-A0C4-4809-8FBD-E227243AA96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470174" y="4437864"/>
            <a:ext cx="933450" cy="314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5514055"/>
      </p:ext>
    </p:extLst>
  </p:cSld>
  <p:clrMapOvr>
    <a:masterClrMapping/>
  </p:clrMapOvr>
</p:sld>
</file>

<file path=ppt/theme/theme1.xml><?xml version="1.0" encoding="utf-8"?>
<a:theme xmlns:a="http://schemas.openxmlformats.org/drawingml/2006/main" name="fair-gsi-folienmaster_2017_onering">
  <a:themeElements>
    <a:clrScheme name="Benutzerdefiniert 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666666"/>
      </a:hlink>
      <a:folHlink>
        <a:srgbClr val="800080"/>
      </a:folHlink>
    </a:clrScheme>
    <a:fontScheme name="Office Klassisch 2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>
    <a:spDef>
      <a:spPr bwMode="auto">
        <a:prstGeom prst="rect">
          <a:avLst/>
        </a:prstGeom>
        <a:solidFill>
          <a:srgbClr val="FDBB63"/>
        </a:solidFill>
        <a:ln>
          <a:noFill/>
        </a:ln>
      </a:spPr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 bwMode="auto">
        <a:prstGeom prst="rect">
          <a:avLst/>
        </a:prstGeom>
        <a:ln>
          <a:solidFill>
            <a:schemeClr val="tx1"/>
          </a:solidFill>
        </a:ln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 bwMode="auto"/>
      <a:bodyPr/>
      <a:lstStyle/>
    </a:txDef>
  </a:objectDefaults>
  <a:extraClrSchemeLst/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1064</Words>
  <Application>Microsoft Office PowerPoint</Application>
  <DocSecurity>0</DocSecurity>
  <PresentationFormat>Widescreen</PresentationFormat>
  <Paragraphs>308</Paragraphs>
  <Slides>26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0" baseType="lpstr">
      <vt:lpstr>Arial</vt:lpstr>
      <vt:lpstr>Calibri</vt:lpstr>
      <vt:lpstr>Wingdings</vt:lpstr>
      <vt:lpstr>fair-gsi-folienmaster_2017_onering</vt:lpstr>
      <vt:lpstr>PowerPoint Presentation</vt:lpstr>
      <vt:lpstr>Contents</vt:lpstr>
      <vt:lpstr>CBM Experiment</vt:lpstr>
      <vt:lpstr>CBM Experiment</vt:lpstr>
      <vt:lpstr>STS Detector </vt:lpstr>
      <vt:lpstr>Monolithic Active Pixel Sensors (MAPS) </vt:lpstr>
      <vt:lpstr>Monolithic Active Pixel Sensors (MAPS) </vt:lpstr>
      <vt:lpstr>Angular Distribution of Collision Products</vt:lpstr>
      <vt:lpstr>Transverse Momentum Spectrum </vt:lpstr>
      <vt:lpstr>Kinetic Freeze-out Temperature</vt:lpstr>
      <vt:lpstr>Rapidity Spectrum</vt:lpstr>
      <vt:lpstr>Angular Distribution of Collision Products</vt:lpstr>
      <vt:lpstr>Protons</vt:lpstr>
      <vt:lpstr>Kaons </vt:lpstr>
      <vt:lpstr>Pions</vt:lpstr>
      <vt:lpstr>Angle-dependent Uncertainty Formula </vt:lpstr>
      <vt:lpstr>Angle-dependent Uncertainty Formula </vt:lpstr>
      <vt:lpstr>Angle-dependent Uncertainty Formula </vt:lpstr>
      <vt:lpstr>Angle-dependent Uncertainty Formula </vt:lpstr>
      <vt:lpstr>Strip Vs Pixel</vt:lpstr>
      <vt:lpstr>Outlook </vt:lpstr>
      <vt:lpstr>Conclusion</vt:lpstr>
      <vt:lpstr>Thank you for your attention!</vt:lpstr>
      <vt:lpstr>Backup Slides</vt:lpstr>
      <vt:lpstr>Factorisation Assumption</vt:lpstr>
      <vt:lpstr>Factorisation Assumption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</dc:title>
  <dc:subject/>
  <dc:creator>Ralph Assmann</dc:creator>
  <cp:keywords/>
  <dc:description/>
  <cp:lastModifiedBy>fabrizio zibetti</cp:lastModifiedBy>
  <cp:revision>541</cp:revision>
  <dcterms:created xsi:type="dcterms:W3CDTF">2024-05-28T07:59:48Z</dcterms:created>
  <dcterms:modified xsi:type="dcterms:W3CDTF">2026-09-10T19:37:59Z</dcterms:modified>
  <cp:category/>
  <dc:identifier/>
  <cp:contentStatus/>
  <dc:language/>
  <cp:version/>
</cp:coreProperties>
</file>