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2"/>
  </p:notes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70" r:id="rId10"/>
    <p:sldId id="271" r:id="rId11"/>
    <p:sldId id="268" r:id="rId12"/>
    <p:sldId id="269" r:id="rId13"/>
    <p:sldId id="275" r:id="rId14"/>
    <p:sldId id="274" r:id="rId15"/>
    <p:sldId id="276" r:id="rId16"/>
    <p:sldId id="277" r:id="rId17"/>
    <p:sldId id="278" r:id="rId18"/>
    <p:sldId id="273" r:id="rId19"/>
    <p:sldId id="280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D9D8"/>
    <a:srgbClr val="008D10"/>
    <a:srgbClr val="689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87"/>
    <p:restoredTop sz="94682"/>
  </p:normalViewPr>
  <p:slideViewPr>
    <p:cSldViewPr snapToGrid="0" showGuides="1">
      <p:cViewPr>
        <p:scale>
          <a:sx n="93" d="100"/>
          <a:sy n="93" d="100"/>
        </p:scale>
        <p:origin x="1096" y="6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4A56F-528B-E94D-8218-15CF6219E9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E141B-5576-7740-AAEB-120DFE470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CE141B-5576-7740-AAEB-120DFE470B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92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62115-7B4A-6A4F-E692-A20B8F615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6E760-0938-74D9-E9C0-19316BC562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22AEC-5122-3759-7303-CB2FEE030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08EF5-F4EC-9D5D-95E9-BE43C4D1A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994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6D67-22C2-58DD-B682-C64358A25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B0290-EF3D-2DB9-460E-EBC5E965D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6A7D0-71EE-E87C-B5A4-E32508EAC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AF02A-9002-4655-15A8-C59368BAB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05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CE7E8-0AB5-953A-F590-878D8AEA3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F42866-CBD4-31B7-305B-CD46AB7C9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C15AC-3C49-C086-CAD0-82E7FA98C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51544-D109-4EA1-8D52-E91230079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95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74DC1-B57B-0E42-C84A-650B090C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46460-4209-CF7E-4636-BE4EF28C7F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53E72-2F59-967C-DCF1-595D84A93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AD322-32A2-7DF4-66AD-EC46490F2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96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5F478-5828-212B-DA47-9CCC38051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C2D5D-F050-217C-B700-B2B4D1E71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7212F-FC6E-380E-4181-A4C617003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71BE-D1F6-4ED0-FE78-C87640A8D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1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D18B2-5B5F-C861-98D1-F74E761A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92765E-F06E-BE63-A5BF-2CF78487A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86603F-A4FE-B806-A89A-62ADA8D12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27064-5BAD-9778-8439-D050510DD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3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69608-2F2E-590F-C230-C0F6C2776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27CA32-BA8E-20EB-DB0A-D4B7A4968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A2780-5407-A742-D28F-97FEFDE35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322FF-9421-5124-BE39-CF8255060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90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3ED81-39B7-C728-9671-1DE90394A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5B08A-7091-E202-A7B9-C02F295BE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4730E5-50F0-1BA3-5053-EE3BE02B0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58369-3AE8-11BD-E95B-FBF0B01053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48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1AA3E-ACB0-4ACA-AC92-A5659A027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0333F-68D0-F6DA-FA94-3FC8FEB4C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4C4F4-3D94-B23D-D1CD-EF93C4F1F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1FE5F-4BB8-2928-1D7B-B5A0510F9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5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FEAB5-D7FB-FB12-5311-25DDEFCB4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473B42-61F6-B256-9219-C1D46931F6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C64B38-9446-E244-78EF-255FA8F20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8998C-2790-35AA-67BE-7B559A242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31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C1457-8884-BCEA-5A82-CF13C4E24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DC611E-120F-4311-9B09-FAEAF596D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053CE1-C692-0603-0F1C-19E1C47FC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E9D0F-4929-2E65-5A0B-1AC3D44D6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19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4E772-55BA-26FB-A06C-779DD27F4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E8287-1E00-F29E-D2E3-2C215F9C2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93C9E-D475-4A78-6A01-5C1F81226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4912E-4766-CD64-90AA-9239A889C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811FE-D8CC-81B2-E41F-778CE5D2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ED3FF-45F2-E13D-FE2F-F927A199C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7D395-52F6-2800-458E-6ABFC868C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FDF53-2EFC-443C-85A7-432173561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0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E3559-F5AF-93C8-E882-714B6FCFE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B6772-66D8-347F-1358-3A8A8425F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C14B1D-BCB3-009F-D6D6-723182D8D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8DA9-5BA3-C58F-DF17-EEF167794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42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5B80E-AD68-29B1-4C89-704D552B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DED75-BF93-13F8-5EF7-4DE8689AA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A78B7-5992-954B-7A3D-70CF74CDC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8307D-5B0A-3768-B948-3B498A8A72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47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6A490-C3EA-0EC0-86DF-79BFBE214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2AF3E-879A-71E3-481E-7833EC2D7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A493B8-D979-1074-7DF4-183F869A1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47BD8-0E18-16DB-20CB-9E2BEDEA0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94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1C28F-ACE2-6FBB-55CE-997CA33A0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FFA84-9FEE-35FF-0375-2E3F956A6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9001F-8C15-229E-11C1-9975A89C1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A9336-B75C-BCB6-5FAC-0F6E5411A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45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3D17B-2D98-A955-DD7C-35204C0A1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B32EC0-B411-4501-2CE8-769A24707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3A5C65-4EB2-A5AE-7E6B-7C5D8D190A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FBBA7-BF7C-0B79-B09F-48796A0CA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87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938E-84C4-954D-7F7B-C9B2F42AB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39B16F-B905-8087-9F79-4A550E340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BDA6D-912E-3FCB-4149-5692239C8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DB0D8-2B00-0646-1BAD-2FA96ED0C0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1362-8FD7-074B-B9DD-AC8456A4350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05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8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79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75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06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92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GB"/>
              <a:t>Click to edit Master text styles</a:t>
            </a:r>
          </a:p>
          <a:p>
            <a:pPr marL="228600" lvl="1" indent="-228600"/>
            <a:r>
              <a:rPr lang="en-GB"/>
              <a:t>Second level</a:t>
            </a:r>
          </a:p>
          <a:p>
            <a:pPr marL="228600" lvl="2" indent="-228600"/>
            <a:r>
              <a:rPr lang="en-GB"/>
              <a:t>Third level</a:t>
            </a:r>
          </a:p>
          <a:p>
            <a:pPr marL="228600" lvl="3" indent="-228600"/>
            <a:r>
              <a:rPr lang="en-GB"/>
              <a:t>Fourth level</a:t>
            </a:r>
          </a:p>
          <a:p>
            <a:pPr marL="228600" lvl="4" indent="-228600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83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1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5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19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5818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5410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96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34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9309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6083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99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68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5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57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152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67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797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93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1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6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914B3C81-D3D1-0B4A-A7E1-CDBEA0332E4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9FCD6B2-BF70-7148-B110-02139F1C2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2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0.org&amp;utm_campaign=parser&amp;utm_content=thumbnai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0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9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gif"/><Relationship Id="rId4" Type="http://schemas.openxmlformats.org/officeDocument/2006/relationships/image" Target="../media/image8.png"/><Relationship Id="rId9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0F597-E5CB-043C-7B4F-E06E3E3C8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045" y="4249169"/>
            <a:ext cx="3349781" cy="404236"/>
          </a:xfrm>
        </p:spPr>
        <p:txBody>
          <a:bodyPr numCol="1">
            <a:normAutofit fontScale="92500" lnSpcReduction="10000"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Wiktoria Handzlik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B6BECA-D715-4BBB-75D4-D2A198BAF7BF}"/>
              </a:ext>
            </a:extLst>
          </p:cNvPr>
          <p:cNvSpPr txBox="1"/>
          <p:nvPr/>
        </p:nvSpPr>
        <p:spPr>
          <a:xfrm>
            <a:off x="533745" y="4564996"/>
            <a:ext cx="3530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Supervisor :</a:t>
            </a:r>
            <a:r>
              <a:rPr lang="en-US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Dr. Marvin Kohls</a:t>
            </a:r>
          </a:p>
        </p:txBody>
      </p:sp>
      <p:pic>
        <p:nvPicPr>
          <p:cNvPr id="4" name="Picture 3" descr="GSI - Configuration of the HADES experiment">
            <a:extLst>
              <a:ext uri="{FF2B5EF4-FFF2-40B4-BE49-F238E27FC236}">
                <a16:creationId xmlns:a16="http://schemas.microsoft.com/office/drawing/2014/main" id="{AB2A03FC-AEA7-FE6B-506E-EA23BE4099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359" t="14937" r="27996" b="15306"/>
          <a:stretch>
            <a:fillRect/>
          </a:stretch>
        </p:blipFill>
        <p:spPr>
          <a:xfrm>
            <a:off x="5269927" y="0"/>
            <a:ext cx="690514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9C4792-AECF-0F7C-6276-A28FB4D04E4A}"/>
              </a:ext>
            </a:extLst>
          </p:cNvPr>
          <p:cNvSpPr/>
          <p:nvPr/>
        </p:nvSpPr>
        <p:spPr>
          <a:xfrm>
            <a:off x="5167134" y="-4032"/>
            <a:ext cx="6905147" cy="686068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3000">
                <a:schemeClr val="bg1"/>
              </a:gs>
              <a:gs pos="100000">
                <a:schemeClr val="dk1">
                  <a:tint val="23500"/>
                  <a:satMod val="160000"/>
                  <a:lumMod val="48000"/>
                  <a:lumOff val="52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9FAAC1-22F7-1CB5-B907-D6ECDCA1A306}"/>
              </a:ext>
            </a:extLst>
          </p:cNvPr>
          <p:cNvSpPr/>
          <p:nvPr/>
        </p:nvSpPr>
        <p:spPr>
          <a:xfrm>
            <a:off x="135761" y="129094"/>
            <a:ext cx="11934820" cy="6594436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logo of a university&#10;&#10;AI-generated content may be incorrect.">
            <a:extLst>
              <a:ext uri="{FF2B5EF4-FFF2-40B4-BE49-F238E27FC236}">
                <a16:creationId xmlns:a16="http://schemas.microsoft.com/office/drawing/2014/main" id="{A62711A0-FC5A-1ABA-8A40-1825B7304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29" y="5068125"/>
            <a:ext cx="1378834" cy="13788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5BABC-1679-8A0D-2693-3F23F1C4D3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9" y="81014"/>
            <a:ext cx="5129745" cy="3923315"/>
          </a:xfrm>
        </p:spPr>
        <p:txBody>
          <a:bodyPr>
            <a:noAutofit/>
          </a:bodyPr>
          <a:lstStyle/>
          <a:p>
            <a:pPr algn="l">
              <a:tabLst>
                <a:tab pos="2706688" algn="l"/>
              </a:tabLst>
            </a:pPr>
            <a:r>
              <a:rPr lang="en-US" sz="2400" dirty="0">
                <a:latin typeface="American Typewriter"/>
              </a:rPr>
              <a:t>Summer Student Program 2026</a:t>
            </a:r>
            <a:br>
              <a:rPr lang="en-US" sz="2400" dirty="0">
                <a:latin typeface="American Typewriter"/>
              </a:rPr>
            </a:br>
            <a:r>
              <a:rPr lang="en-US" sz="600" dirty="0">
                <a:solidFill>
                  <a:schemeClr val="bg1"/>
                </a:solidFill>
                <a:latin typeface="American Typewriter"/>
              </a:rPr>
              <a:t>.</a:t>
            </a:r>
            <a:br>
              <a:rPr lang="en-US" sz="3600" dirty="0">
                <a:latin typeface="American Typewriter" panose="02090604020004020304" pitchFamily="18" charset="77"/>
              </a:rPr>
            </a:br>
            <a:r>
              <a:rPr lang="en-US" dirty="0">
                <a:solidFill>
                  <a:srgbClr val="6891CD"/>
                </a:solidFill>
                <a:latin typeface="American Typewriter"/>
              </a:rPr>
              <a:t>Calibrating Beam Momentum at HADES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691EB2-4E6A-2FEB-0BB6-5C07935B5746}"/>
              </a:ext>
            </a:extLst>
          </p:cNvPr>
          <p:cNvSpPr/>
          <p:nvPr/>
        </p:nvSpPr>
        <p:spPr>
          <a:xfrm>
            <a:off x="240254" y="248181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D22609-B6C7-D877-2BA1-FDCC04BF2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882" y="5252592"/>
            <a:ext cx="2382745" cy="75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5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93743-5DE7-3457-984C-DABB86A0A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DB0862-1385-D0F0-9586-AD464B64B330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A61A17-7722-FE14-F3B4-3B0C24E5E0AA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pic>
        <p:nvPicPr>
          <p:cNvPr id="15" name="Picture 14" descr="A logo of a university&#10;&#10;AI-generated content may be incorrect.">
            <a:extLst>
              <a:ext uri="{FF2B5EF4-FFF2-40B4-BE49-F238E27FC236}">
                <a16:creationId xmlns:a16="http://schemas.microsoft.com/office/drawing/2014/main" id="{2B483416-E995-CE41-0AF9-E58BD9F25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9FD371-DCB3-4F6C-4A13-595C88253CC9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OVERVIEW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0787B7-D5B7-5602-E84A-1F16E7483D96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6C1309-B3A9-DEE5-5253-ECE68D6247FE}"/>
              </a:ext>
            </a:extLst>
          </p:cNvPr>
          <p:cNvSpPr txBox="1"/>
          <p:nvPr/>
        </p:nvSpPr>
        <p:spPr>
          <a:xfrm>
            <a:off x="4762046" y="752997"/>
            <a:ext cx="310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</a:t>
            </a:r>
            <a:r>
              <a:rPr lang="en-US" sz="24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Aim:</a:t>
            </a:r>
            <a:endParaRPr lang="en-US" sz="2400" b="1" dirty="0">
              <a:solidFill>
                <a:srgbClr val="6891C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CA1E3-E8FA-469C-E793-33935090E494}"/>
              </a:ext>
            </a:extLst>
          </p:cNvPr>
          <p:cNvSpPr txBox="1"/>
          <p:nvPr/>
        </p:nvSpPr>
        <p:spPr>
          <a:xfrm>
            <a:off x="2956555" y="1276217"/>
            <a:ext cx="6712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Secondary beam experiments need to calibrate nominal momentum - how can we do this?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4581A6-8A39-930A-6432-82466CDAA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DA8D86-948E-5E95-4C9A-E90C701E6A85}"/>
              </a:ext>
            </a:extLst>
          </p:cNvPr>
          <p:cNvSpPr txBox="1"/>
          <p:nvPr/>
        </p:nvSpPr>
        <p:spPr>
          <a:xfrm>
            <a:off x="4649155" y="3309043"/>
            <a:ext cx="310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Two methods:</a:t>
            </a:r>
            <a:endParaRPr lang="en-US" sz="2400" b="1" dirty="0">
              <a:solidFill>
                <a:srgbClr val="6891C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A63E5A-EEE5-6DD0-F21D-688CFD52C5BB}"/>
              </a:ext>
            </a:extLst>
          </p:cNvPr>
          <p:cNvSpPr/>
          <p:nvPr/>
        </p:nvSpPr>
        <p:spPr>
          <a:xfrm>
            <a:off x="2304711" y="4229837"/>
            <a:ext cx="2754489" cy="1627248"/>
          </a:xfrm>
          <a:prstGeom prst="roundRect">
            <a:avLst/>
          </a:prstGeom>
          <a:solidFill>
            <a:srgbClr val="6891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Manual PID cut application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B7110D0-D0F1-CEEB-8B4A-EECD8B5222A2}"/>
              </a:ext>
            </a:extLst>
          </p:cNvPr>
          <p:cNvSpPr/>
          <p:nvPr/>
        </p:nvSpPr>
        <p:spPr>
          <a:xfrm>
            <a:off x="6914839" y="4229837"/>
            <a:ext cx="2754489" cy="1627248"/>
          </a:xfrm>
          <a:prstGeom prst="roundRect">
            <a:avLst/>
          </a:prstGeom>
          <a:solidFill>
            <a:srgbClr val="6891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Neural Network assisted candidate selection</a:t>
            </a:r>
          </a:p>
        </p:txBody>
      </p:sp>
    </p:spTree>
    <p:extLst>
      <p:ext uri="{BB962C8B-B14F-4D97-AF65-F5344CB8AC3E}">
        <p14:creationId xmlns:p14="http://schemas.microsoft.com/office/powerpoint/2010/main" val="400810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097B3-D38A-89E6-D003-0BC56E916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EDE1B3C-0CDD-EE2C-B7F7-9F090C25EBCF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BD90A5-F5D3-31F4-A85C-292601D97D16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pic>
        <p:nvPicPr>
          <p:cNvPr id="15" name="Picture 14" descr="A logo of a university&#10;&#10;AI-generated content may be incorrect.">
            <a:extLst>
              <a:ext uri="{FF2B5EF4-FFF2-40B4-BE49-F238E27FC236}">
                <a16:creationId xmlns:a16="http://schemas.microsoft.com/office/drawing/2014/main" id="{32065AB2-E891-A78B-D45C-8EDB1C4DC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651D61-9BD1-A9BF-A65E-C02D581A6A39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MOTIVATION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B752DA-65C8-6964-0C69-52E6B260A5E1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B44AA-3D1B-09B2-8E02-0FDEF6A246CB}"/>
              </a:ext>
            </a:extLst>
          </p:cNvPr>
          <p:cNvSpPr txBox="1"/>
          <p:nvPr/>
        </p:nvSpPr>
        <p:spPr>
          <a:xfrm>
            <a:off x="2447822" y="616212"/>
            <a:ext cx="88159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Motivation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Pion-nucleon interactions are of interest to probing QCD dynamics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 </a:t>
            </a:r>
            <a:r>
              <a:rPr lang="en-US" sz="24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GSI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[1]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Baryon resonance formation 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Dense, hot hadronic matter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Photo production experiments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EEC350-2B73-8A09-78B1-65BF434DA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391AFE-9636-A9E6-D593-4F3A95A9E592}"/>
              </a:ext>
            </a:extLst>
          </p:cNvPr>
          <p:cNvSpPr txBox="1"/>
          <p:nvPr/>
        </p:nvSpPr>
        <p:spPr>
          <a:xfrm>
            <a:off x="1538343" y="6195301"/>
            <a:ext cx="1022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[1] </a:t>
            </a:r>
            <a:r>
              <a:rPr lang="en-US" sz="1400" dirty="0"/>
              <a:t>The HADES Collaboration, </a:t>
            </a:r>
            <a:r>
              <a:rPr lang="en-US" sz="1400" i="1" dirty="0"/>
              <a:t>‘Proposal for Experiments at the GSI Pion Beam Facility</a:t>
            </a:r>
            <a:r>
              <a:rPr lang="en-US" sz="1400" dirty="0"/>
              <a:t>’, (2024)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7ED09-5685-8E76-7B68-E3077785263F}"/>
              </a:ext>
            </a:extLst>
          </p:cNvPr>
          <p:cNvSpPr txBox="1"/>
          <p:nvPr/>
        </p:nvSpPr>
        <p:spPr>
          <a:xfrm>
            <a:off x="2447822" y="4168575"/>
            <a:ext cx="87350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891CD"/>
              </a:buClr>
            </a:pPr>
            <a:r>
              <a:rPr lang="en-US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</a:t>
            </a:r>
          </a:p>
          <a:p>
            <a:pPr>
              <a:buClr>
                <a:srgbClr val="6891CD"/>
              </a:buClr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Beams at HADES are secondary</a:t>
            </a:r>
          </a:p>
          <a:p>
            <a:pPr>
              <a:buClr>
                <a:srgbClr val="6891CD"/>
              </a:buClr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 to calibrate nominal beam momentum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0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FAE9C-B80D-E8FE-A04E-9074314D7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424697-2ECF-BA48-6E76-EF676938C66A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45BB34-4708-8833-9F5C-3D03DF94BCD3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27FA4-F579-6E8E-CED8-2CB4F2555B5A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MOTIVATION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74FC72-A6D6-64EE-1E3D-BA8B02A14E75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A5D664-AE22-F996-44FC-AF429E955BCB}"/>
                  </a:ext>
                </a:extLst>
              </p:cNvPr>
              <p:cNvSpPr txBox="1"/>
              <p:nvPr/>
            </p:nvSpPr>
            <p:spPr>
              <a:xfrm>
                <a:off x="2251697" y="557010"/>
                <a:ext cx="425070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6891CD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Motivation</a:t>
                </a:r>
                <a:endParaRPr lang="en-US" sz="2400" b="1" dirty="0">
                  <a:solidFill>
                    <a:srgbClr val="6891CD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 the Aug 2014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panose="020B0604030504040204" pitchFamily="34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panose="020B0604030504040204" pitchFamily="34" charset="0"/>
                          </a:rPr>
                          <m:t>𝜋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Verdana" panose="020B0604030504040204" pitchFamily="34" charset="0"/>
                          </a:rPr>
                          <m:t>−</m:t>
                        </m:r>
                      </m:sup>
                    </m:sSup>
                    <m:r>
                      <m:rPr>
                        <m:sty m:val="p"/>
                      </m:rPr>
                      <a:rPr lang="en-GB" sz="2400" b="0" i="1" smtClean="0">
                        <a:latin typeface="Cambria Math" panose="02040503050406030204" pitchFamily="18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m:t>C</m:t>
                    </m:r>
                  </m:oMath>
                </a14:m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beamtime, can see elastic scattering artifact </a:t>
                </a:r>
              </a:p>
              <a:p>
                <a:pPr>
                  <a:buClr>
                    <a:srgbClr val="6891CD"/>
                  </a:buClr>
                </a:pPr>
                <a:endParaRPr lang="en-US" sz="20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A5D664-AE22-F996-44FC-AF429E955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97" y="557010"/>
                <a:ext cx="4250703" cy="1938992"/>
              </a:xfrm>
              <a:prstGeom prst="rect">
                <a:avLst/>
              </a:prstGeom>
              <a:blipFill>
                <a:blip r:embed="rId3"/>
                <a:stretch>
                  <a:fillRect l="-2976" t="-3247" r="-2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BFCEE2B-3787-E250-04A5-7513FBC55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9D721D-3EB2-8CA9-01E5-BA3B9AC53455}"/>
              </a:ext>
            </a:extLst>
          </p:cNvPr>
          <p:cNvSpPr txBox="1"/>
          <p:nvPr/>
        </p:nvSpPr>
        <p:spPr>
          <a:xfrm>
            <a:off x="2251697" y="2880056"/>
            <a:ext cx="4059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Carbon target </a:t>
            </a:r>
          </a:p>
          <a:p>
            <a:pPr marL="285750" indent="-28575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Polyethylene target holder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F28C26CD-43B9-79F4-EAA5-3C8DADB976E6}"/>
              </a:ext>
            </a:extLst>
          </p:cNvPr>
          <p:cNvSpPr/>
          <p:nvPr/>
        </p:nvSpPr>
        <p:spPr>
          <a:xfrm>
            <a:off x="3731246" y="3666819"/>
            <a:ext cx="137813" cy="609579"/>
          </a:xfrm>
          <a:prstGeom prst="downArrow">
            <a:avLst/>
          </a:prstGeom>
          <a:solidFill>
            <a:srgbClr val="6891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99A5D1-7019-0CA1-4098-C20F22C9B05B}"/>
              </a:ext>
            </a:extLst>
          </p:cNvPr>
          <p:cNvSpPr txBox="1"/>
          <p:nvPr/>
        </p:nvSpPr>
        <p:spPr>
          <a:xfrm>
            <a:off x="2315720" y="4359291"/>
            <a:ext cx="3409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Quasi-free protons</a:t>
            </a:r>
          </a:p>
        </p:txBody>
      </p:sp>
      <p:pic>
        <p:nvPicPr>
          <p:cNvPr id="13" name="Picture 12" descr="Polyethylene - Wikipedia">
            <a:extLst>
              <a:ext uri="{FF2B5EF4-FFF2-40B4-BE49-F238E27FC236}">
                <a16:creationId xmlns:a16="http://schemas.microsoft.com/office/drawing/2014/main" id="{E6DE83B3-279B-F27B-EBC8-756E717BE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00" y="2768599"/>
            <a:ext cx="1407232" cy="11708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44341F-CE36-264B-4094-7D6E2F028F51}"/>
                  </a:ext>
                </a:extLst>
              </p:cNvPr>
              <p:cNvSpPr txBox="1"/>
              <p:nvPr/>
            </p:nvSpPr>
            <p:spPr>
              <a:xfrm>
                <a:off x="2251697" y="5571898"/>
                <a:ext cx="34092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US" sz="20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Elastic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panose="020B0604030504040204" pitchFamily="34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panose="020B0604030504040204" pitchFamily="34" charset="0"/>
                          </a:rPr>
                          <m:t>𝜋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  <a:ea typeface="Verdana" panose="020B0604030504040204" pitchFamily="34" charset="0"/>
                            <a:cs typeface="Verdana" panose="020B0604030504040204" pitchFamily="34" charset="0"/>
                          </a:rPr>
                          <m:t>−</m:t>
                        </m:r>
                      </m:sup>
                    </m:sSup>
                    <m:r>
                      <m:rPr>
                        <m:sty m:val="p"/>
                      </m:rPr>
                      <a:rPr lang="en-GB" sz="2000" b="0" i="1" smtClean="0">
                        <a:latin typeface="Cambria Math" panose="02040503050406030204" pitchFamily="18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m:t>p</m:t>
                    </m:r>
                  </m:oMath>
                </a14:m>
                <a:r>
                  <a:rPr lang="en-US" sz="20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scattering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44341F-CE36-264B-4094-7D6E2F028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97" y="5571898"/>
                <a:ext cx="3409245" cy="400110"/>
              </a:xfrm>
              <a:prstGeom prst="rect">
                <a:avLst/>
              </a:prstGeom>
              <a:blipFill>
                <a:blip r:embed="rId6"/>
                <a:stretch>
                  <a:fillRect l="-1487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Down Arrow 18">
            <a:extLst>
              <a:ext uri="{FF2B5EF4-FFF2-40B4-BE49-F238E27FC236}">
                <a16:creationId xmlns:a16="http://schemas.microsoft.com/office/drawing/2014/main" id="{62876CF4-556E-6374-7598-32E1E0082C73}"/>
              </a:ext>
            </a:extLst>
          </p:cNvPr>
          <p:cNvSpPr/>
          <p:nvPr/>
        </p:nvSpPr>
        <p:spPr>
          <a:xfrm>
            <a:off x="3731246" y="4889567"/>
            <a:ext cx="137813" cy="609579"/>
          </a:xfrm>
          <a:prstGeom prst="downArrow">
            <a:avLst/>
          </a:prstGeom>
          <a:solidFill>
            <a:srgbClr val="6891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logo of a university&#10;&#10;AI-generated content may be incorrect.">
            <a:extLst>
              <a:ext uri="{FF2B5EF4-FFF2-40B4-BE49-F238E27FC236}">
                <a16:creationId xmlns:a16="http://schemas.microsoft.com/office/drawing/2014/main" id="{933C7D25-7D61-4A89-135C-88763918F3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22A4EC5-4DBA-D06F-15A2-A756188B62BB}"/>
              </a:ext>
            </a:extLst>
          </p:cNvPr>
          <p:cNvSpPr txBox="1"/>
          <p:nvPr/>
        </p:nvSpPr>
        <p:spPr>
          <a:xfrm>
            <a:off x="654755" y="3939416"/>
            <a:ext cx="1660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Polyethylene structure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D755FE8-DF92-5AAD-FF12-AA52F966B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1422" y="1088015"/>
            <a:ext cx="5100068" cy="47309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13597D-D9F4-78E5-8703-FBB3CF299C08}"/>
              </a:ext>
            </a:extLst>
          </p:cNvPr>
          <p:cNvSpPr txBox="1"/>
          <p:nvPr/>
        </p:nvSpPr>
        <p:spPr>
          <a:xfrm>
            <a:off x="6705599" y="713740"/>
            <a:ext cx="4154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on where this graph came from later</a:t>
            </a:r>
          </a:p>
        </p:txBody>
      </p:sp>
    </p:spTree>
    <p:extLst>
      <p:ext uri="{BB962C8B-B14F-4D97-AF65-F5344CB8AC3E}">
        <p14:creationId xmlns:p14="http://schemas.microsoft.com/office/powerpoint/2010/main" val="850714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2660F-4A43-71A9-1C76-2C825C873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BB48E5-4189-88A7-BF00-53A218A2BC1F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C071C-0DA8-5750-FDC6-031FC885CB86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70F9C-DCF3-2F52-4702-08A124BF608E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BACKGROUND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C5CA2C-0259-F65F-3DB7-CEB3092F73EE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0D642E-67CA-70FD-826B-8A85AF303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C63D28F8-7C08-CB0C-24E9-2411D755D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0D28FF-DBF7-248D-02BA-774C3BF6BFC3}"/>
                  </a:ext>
                </a:extLst>
              </p:cNvPr>
              <p:cNvSpPr txBox="1"/>
              <p:nvPr/>
            </p:nvSpPr>
            <p:spPr>
              <a:xfrm>
                <a:off x="2251697" y="557010"/>
                <a:ext cx="63052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rgbClr val="6891CD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Why elastic </a:t>
                </a:r>
                <a:r>
                  <a:rPr lang="en-US" sz="2000" b="1" dirty="0">
                    <a:solidFill>
                      <a:srgbClr val="6891CD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smtClean="0">
                            <a:solidFill>
                              <a:srgbClr val="6891CD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srgbClr val="6891CD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srgbClr val="6891CD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GB" sz="2800" b="1" i="1" smtClean="0">
                        <a:solidFill>
                          <a:srgbClr val="6891CD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b="1" i="1" dirty="0">
                    <a:solidFill>
                      <a:srgbClr val="6891CD"/>
                    </a:solidFill>
                    <a:latin typeface="Cambria Math" panose="02040503050406030204" pitchFamily="18" charset="0"/>
                  </a:rPr>
                  <a:t>   </a:t>
                </a:r>
                <a:r>
                  <a:rPr lang="en-GB" sz="2800" b="1" dirty="0">
                    <a:solidFill>
                      <a:srgbClr val="6891CD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scattering?</a:t>
                </a:r>
                <a:endParaRPr lang="en-GB" sz="2000" b="1" i="1" dirty="0">
                  <a:solidFill>
                    <a:srgbClr val="6891CD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0D28FF-DBF7-248D-02BA-774C3BF6B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97" y="557010"/>
                <a:ext cx="6305281" cy="523220"/>
              </a:xfrm>
              <a:prstGeom prst="rect">
                <a:avLst/>
              </a:prstGeom>
              <a:blipFill>
                <a:blip r:embed="rId5"/>
                <a:stretch>
                  <a:fillRect l="-2012" t="-16667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B4A4B8-011F-9761-6DAE-820CF5737318}"/>
              </a:ext>
            </a:extLst>
          </p:cNvPr>
          <p:cNvSpPr txBox="1"/>
          <p:nvPr/>
        </p:nvSpPr>
        <p:spPr>
          <a:xfrm>
            <a:off x="2251697" y="1080230"/>
            <a:ext cx="87338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Conservation of momentum - know exact kinematics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Expect 2 clean product tracks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CDF33F3-4D35-CEDB-89EC-538127BC8110}"/>
                  </a:ext>
                </a:extLst>
              </p:cNvPr>
              <p:cNvSpPr txBox="1"/>
              <p:nvPr/>
            </p:nvSpPr>
            <p:spPr>
              <a:xfrm>
                <a:off x="1376979" y="2639420"/>
                <a:ext cx="7449864" cy="3602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6891CD"/>
                  </a:buClr>
                </a:pPr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Four momentum conservation:</a:t>
                </a:r>
                <a:br>
                  <a:rPr lang="en-US" sz="240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target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final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p,final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Clr>
                    <a:srgbClr val="6891CD"/>
                  </a:buClr>
                </a:pPr>
                <a:endPara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Clr>
                    <a:srgbClr val="6891CD"/>
                  </a:buClr>
                </a:pPr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Missing mass squared:</a:t>
                </a:r>
              </a:p>
              <a:p>
                <a:pPr>
                  <a:buClr>
                    <a:srgbClr val="6891CD"/>
                  </a:buClr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miss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beam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target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final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p,final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Clr>
                    <a:srgbClr val="6891CD"/>
                  </a:buClr>
                </a:pPr>
                <a:endPara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>
                  <a:buClr>
                    <a:srgbClr val="6891CD"/>
                  </a:buClr>
                </a:pPr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Elastic condition:</a:t>
                </a:r>
              </a:p>
              <a:p>
                <a:pPr>
                  <a:buClr>
                    <a:srgbClr val="6891CD"/>
                  </a:buClr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  <a:cs typeface="Verdana" panose="020B0604030504040204" pitchFamily="34" charset="0"/>
                            </a:rPr>
                            <m:t>miss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limUpp>
                        <m:limUp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 smtClean="0">
                              <a:latin typeface="Cambria Math" panose="02040503050406030204" pitchFamily="18" charset="0"/>
                              <a:ea typeface="Verdana" panose="020B0604030504040204" pitchFamily="34" charset="0"/>
                              <a:cs typeface="Verdana" panose="020B0604030504040204" pitchFamily="34" charset="0"/>
                            </a:rPr>
                            <m:t>elastic</m:t>
                          </m:r>
                        </m:lim>
                      </m:limUpp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CDF33F3-4D35-CEDB-89EC-538127BC8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979" y="2639420"/>
                <a:ext cx="7449864" cy="3602205"/>
              </a:xfrm>
              <a:prstGeom prst="rect">
                <a:avLst/>
              </a:prstGeom>
              <a:blipFill>
                <a:blip r:embed="rId6"/>
                <a:stretch>
                  <a:fillRect l="-1361" t="-1404" b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E3B37CA-DA2B-A2BE-C55D-C36FF9A60533}"/>
              </a:ext>
            </a:extLst>
          </p:cNvPr>
          <p:cNvCxnSpPr/>
          <p:nvPr/>
        </p:nvCxnSpPr>
        <p:spPr>
          <a:xfrm>
            <a:off x="8826843" y="3568390"/>
            <a:ext cx="1008533" cy="0"/>
          </a:xfrm>
          <a:prstGeom prst="straightConnector1">
            <a:avLst/>
          </a:prstGeom>
          <a:ln w="38100">
            <a:solidFill>
              <a:srgbClr val="6891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69038AEC-0D23-7E20-70FB-FA01E68854FA}"/>
              </a:ext>
            </a:extLst>
          </p:cNvPr>
          <p:cNvSpPr/>
          <p:nvPr/>
        </p:nvSpPr>
        <p:spPr>
          <a:xfrm>
            <a:off x="9977911" y="3497814"/>
            <a:ext cx="111512" cy="1338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EE3236A-C51B-13E8-DF54-5D8DBD20AA00}"/>
              </a:ext>
            </a:extLst>
          </p:cNvPr>
          <p:cNvCxnSpPr/>
          <p:nvPr/>
        </p:nvCxnSpPr>
        <p:spPr>
          <a:xfrm flipV="1">
            <a:off x="10259122" y="2776654"/>
            <a:ext cx="726441" cy="791736"/>
          </a:xfrm>
          <a:prstGeom prst="straightConnector1">
            <a:avLst/>
          </a:prstGeom>
          <a:ln w="38100">
            <a:solidFill>
              <a:srgbClr val="6891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F04D3E0-87F5-3D37-179F-60A66634ED56}"/>
              </a:ext>
            </a:extLst>
          </p:cNvPr>
          <p:cNvCxnSpPr>
            <a:cxnSpLocks/>
          </p:cNvCxnSpPr>
          <p:nvPr/>
        </p:nvCxnSpPr>
        <p:spPr>
          <a:xfrm>
            <a:off x="10259122" y="3564721"/>
            <a:ext cx="799496" cy="6058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375ED48-7E7F-EB60-C3F3-A8C78D6D3AA1}"/>
                  </a:ext>
                </a:extLst>
              </p:cNvPr>
              <p:cNvSpPr txBox="1"/>
              <p:nvPr/>
            </p:nvSpPr>
            <p:spPr>
              <a:xfrm>
                <a:off x="9946285" y="2476060"/>
                <a:ext cx="2214446" cy="260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5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05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  <m:r>
                            <a:rPr lang="en-GB" sz="105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GB" sz="105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final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375ED48-7E7F-EB60-C3F3-A8C78D6D3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285" y="2476060"/>
                <a:ext cx="2214446" cy="2609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D5EBC03-682C-5676-2954-A9C799B09559}"/>
                  </a:ext>
                </a:extLst>
              </p:cNvPr>
              <p:cNvSpPr txBox="1"/>
              <p:nvPr/>
            </p:nvSpPr>
            <p:spPr>
              <a:xfrm>
                <a:off x="9450709" y="3707713"/>
                <a:ext cx="2214446" cy="2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nor/>
                          </m:rPr>
                          <a:rPr lang="en-GB" sz="1050" b="0" i="0" dirty="0" smtClean="0">
                            <a:latin typeface="Cambria Math" panose="02040503050406030204" pitchFamily="18" charset="0"/>
                          </a:rPr>
                          <m:t>target</m:t>
                        </m:r>
                      </m:sub>
                    </m:sSub>
                  </m:oMath>
                </a14:m>
                <a:r>
                  <a:rPr lang="en-US" sz="1050" dirty="0"/>
                  <a:t> = 0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D5EBC03-682C-5676-2954-A9C799B09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709" y="3707713"/>
                <a:ext cx="2214446" cy="278794"/>
              </a:xfrm>
              <a:prstGeom prst="rect">
                <a:avLst/>
              </a:prstGeom>
              <a:blipFill>
                <a:blip r:embed="rId8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63337C-D1BB-C610-C337-6A7A3A07512B}"/>
                  </a:ext>
                </a:extLst>
              </p:cNvPr>
              <p:cNvSpPr txBox="1"/>
              <p:nvPr/>
            </p:nvSpPr>
            <p:spPr>
              <a:xfrm>
                <a:off x="7941770" y="3229687"/>
                <a:ext cx="2214446" cy="273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5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050" i="0" dirty="0" smtClean="0"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63337C-D1BB-C610-C337-6A7A3A075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770" y="3229687"/>
                <a:ext cx="2214446" cy="273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CAF76AF-90CC-9439-9527-55AACD5DC500}"/>
                  </a:ext>
                </a:extLst>
              </p:cNvPr>
              <p:cNvSpPr txBox="1"/>
              <p:nvPr/>
            </p:nvSpPr>
            <p:spPr>
              <a:xfrm>
                <a:off x="10192528" y="4244480"/>
                <a:ext cx="2214446" cy="276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5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050" b="0" i="0" dirty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GB" sz="105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GB" sz="105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final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CAF76AF-90CC-9439-9527-55AACD5DC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528" y="4244480"/>
                <a:ext cx="2214446" cy="27603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8B6B1AC-F507-1BAD-0E1A-5C6BBF37FEB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420297" y="5226436"/>
            <a:ext cx="1276642" cy="127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80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F1816-D811-9E1A-A5E8-D17AC9D29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B8D5E6-1458-5C04-DF86-572E12727F9A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005BEA-42AF-B240-2C43-1C47DB8A120B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A32AB-2F95-0F7E-4DB7-4DC68177FA98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HADES SETUP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EA0587-C477-5AB6-CC82-BE27541DF6F0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6E0B51-45CA-CA07-CB3E-8FFD64FEB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5D5A7F0D-388F-5567-C151-9F85A5053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C0EE0A-C471-654D-3D91-85761B088453}"/>
              </a:ext>
            </a:extLst>
          </p:cNvPr>
          <p:cNvSpPr txBox="1"/>
          <p:nvPr/>
        </p:nvSpPr>
        <p:spPr>
          <a:xfrm>
            <a:off x="2148848" y="759721"/>
            <a:ext cx="44657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891CD"/>
              </a:buClr>
            </a:pPr>
            <a:r>
              <a:rPr lang="en-US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Setup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MDCs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track reconstruction (Runge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Kutta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and specific energy loss</a:t>
            </a:r>
          </a:p>
          <a:p>
            <a:pPr marL="34290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TOF &amp; RPC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particle arrival timing</a:t>
            </a:r>
          </a:p>
          <a:p>
            <a:pPr>
              <a:buClr>
                <a:srgbClr val="6891CD"/>
              </a:buClr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EBD74-215B-6F9A-3DF1-97C8D108DA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85"/>
          <a:stretch>
            <a:fillRect/>
          </a:stretch>
        </p:blipFill>
        <p:spPr>
          <a:xfrm>
            <a:off x="6719057" y="887818"/>
            <a:ext cx="4859586" cy="46923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670383-3869-4615-F552-58CA4668763D}"/>
                  </a:ext>
                </a:extLst>
              </p:cNvPr>
              <p:cNvSpPr txBox="1"/>
              <p:nvPr/>
            </p:nvSpPr>
            <p:spPr>
              <a:xfrm>
                <a:off x="1967099" y="4379805"/>
                <a:ext cx="44657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6891CD"/>
                  </a:buClr>
                </a:pPr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Together, reconstruct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and four-momentum for each track, so can PID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670383-3869-4615-F552-58CA46687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099" y="4379805"/>
                <a:ext cx="4465716" cy="1200329"/>
              </a:xfrm>
              <a:prstGeom prst="rect">
                <a:avLst/>
              </a:prstGeom>
              <a:blipFill>
                <a:blip r:embed="rId6"/>
                <a:stretch>
                  <a:fillRect l="-2273" t="-4167" r="-3125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own Arrow 9">
            <a:extLst>
              <a:ext uri="{FF2B5EF4-FFF2-40B4-BE49-F238E27FC236}">
                <a16:creationId xmlns:a16="http://schemas.microsoft.com/office/drawing/2014/main" id="{94F7868A-4A43-8764-1FA9-2BD8B67FFCC8}"/>
              </a:ext>
            </a:extLst>
          </p:cNvPr>
          <p:cNvSpPr/>
          <p:nvPr/>
        </p:nvSpPr>
        <p:spPr>
          <a:xfrm>
            <a:off x="3781905" y="3618459"/>
            <a:ext cx="140390" cy="761346"/>
          </a:xfrm>
          <a:prstGeom prst="downArrow">
            <a:avLst/>
          </a:prstGeom>
          <a:solidFill>
            <a:srgbClr val="6891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1B4861-59FB-778A-F8DE-C7F5745C66E8}"/>
              </a:ext>
            </a:extLst>
          </p:cNvPr>
          <p:cNvSpPr txBox="1"/>
          <p:nvPr/>
        </p:nvSpPr>
        <p:spPr>
          <a:xfrm>
            <a:off x="6719057" y="5739668"/>
            <a:ext cx="5146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A. Shabanov et al</a:t>
            </a:r>
            <a:r>
              <a:rPr lang="en-GB" sz="1200" i="1" dirty="0"/>
              <a:t>., ‘Calibration of the electromagnetic calorimeter </a:t>
            </a:r>
            <a:r>
              <a:rPr lang="en-GB" sz="1200" i="1" dirty="0" err="1"/>
              <a:t>ECal</a:t>
            </a:r>
            <a:r>
              <a:rPr lang="en-GB" sz="1200" i="1" dirty="0"/>
              <a:t> of the HADES experiment</a:t>
            </a:r>
            <a:r>
              <a:rPr lang="en-GB" sz="1200" dirty="0"/>
              <a:t>.’, Journal of Physics: Conference Series, </a:t>
            </a:r>
            <a:r>
              <a:rPr lang="en-GB" sz="1200" b="1" dirty="0"/>
              <a:t>1667</a:t>
            </a:r>
            <a:r>
              <a:rPr lang="en-GB" sz="1200" dirty="0"/>
              <a:t>, 012039 (2020)</a:t>
            </a:r>
            <a:endParaRPr lang="en-US" sz="1200" dirty="0"/>
          </a:p>
          <a:p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89324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50F5-6A90-075F-A1C0-5ABC86F9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34E7642-03D3-BCB4-0576-A33EDCC6839E}"/>
              </a:ext>
            </a:extLst>
          </p:cNvPr>
          <p:cNvSpPr/>
          <p:nvPr/>
        </p:nvSpPr>
        <p:spPr>
          <a:xfrm>
            <a:off x="4554392" y="4168945"/>
            <a:ext cx="6767323" cy="1627248"/>
          </a:xfrm>
          <a:prstGeom prst="rect">
            <a:avLst/>
          </a:prstGeom>
          <a:solidFill>
            <a:srgbClr val="6891CD">
              <a:alpha val="55000"/>
            </a:srgbClr>
          </a:solidFill>
          <a:ln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Binary classifier trained on simulation,                                        	compared directly via missing mass squared  		distributions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2FF315-BBA3-FC10-59EC-5278FA004D05}"/>
              </a:ext>
            </a:extLst>
          </p:cNvPr>
          <p:cNvSpPr/>
          <p:nvPr/>
        </p:nvSpPr>
        <p:spPr>
          <a:xfrm>
            <a:off x="4788568" y="1978624"/>
            <a:ext cx="6533147" cy="1627248"/>
          </a:xfrm>
          <a:prstGeom prst="rect">
            <a:avLst/>
          </a:prstGeom>
          <a:solidFill>
            <a:srgbClr val="6891CD">
              <a:alpha val="55000"/>
            </a:srgbClr>
          </a:solidFill>
          <a:ln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Selecting events based on physical restrictions</a:t>
            </a:r>
          </a:p>
          <a:p>
            <a:pPr algn="ctr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(QA cuts, PID band fitting, vertex refitting)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68F32D-FB90-AAF0-81F8-946B4FC6E8AE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D62F44-1A8D-431B-8C29-FE88E9E6A5DC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B3CF46-4F48-FC7C-2ECD-A29232A46413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25C587-AD8A-1936-7CE7-7864D95D6D3E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B3ED6A-5C2C-6651-2DBB-122101173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0662320F-52CC-CA1A-7784-0219C6305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A8B9273-A245-B7EE-30FC-7647EABA44C3}"/>
              </a:ext>
            </a:extLst>
          </p:cNvPr>
          <p:cNvSpPr/>
          <p:nvPr/>
        </p:nvSpPr>
        <p:spPr>
          <a:xfrm>
            <a:off x="2283997" y="1978623"/>
            <a:ext cx="2754489" cy="1627248"/>
          </a:xfrm>
          <a:prstGeom prst="roundRect">
            <a:avLst/>
          </a:prstGeom>
          <a:solidFill>
            <a:srgbClr val="6891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Manual PID cut application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B135B64-3A9B-EC33-DFCF-6B2960EC0363}"/>
              </a:ext>
            </a:extLst>
          </p:cNvPr>
          <p:cNvSpPr/>
          <p:nvPr/>
        </p:nvSpPr>
        <p:spPr>
          <a:xfrm>
            <a:off x="2283997" y="4168949"/>
            <a:ext cx="2754489" cy="1627248"/>
          </a:xfrm>
          <a:prstGeom prst="roundRect">
            <a:avLst/>
          </a:prstGeom>
          <a:solidFill>
            <a:srgbClr val="6891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Neural Network candidate selection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30FC5AB-9F4D-89A5-42C9-BF05F4DB738E}"/>
                  </a:ext>
                </a:extLst>
              </p:cNvPr>
              <p:cNvSpPr txBox="1"/>
              <p:nvPr/>
            </p:nvSpPr>
            <p:spPr>
              <a:xfrm>
                <a:off x="2183764" y="461442"/>
                <a:ext cx="997532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rgbClr val="6891CD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Two approaches to isolate elastic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smtClean="0">
                            <a:solidFill>
                              <a:srgbClr val="6891CD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srgbClr val="6891CD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srgbClr val="6891CD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GB" sz="2800" b="1" i="1" smtClean="0">
                        <a:solidFill>
                          <a:srgbClr val="6891CD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b="1" i="1" dirty="0">
                    <a:solidFill>
                      <a:srgbClr val="6891CD"/>
                    </a:solidFill>
                    <a:latin typeface="Cambria Math" panose="02040503050406030204" pitchFamily="18" charset="0"/>
                  </a:rPr>
                  <a:t>   </a:t>
                </a:r>
                <a:r>
                  <a:rPr lang="en-GB" sz="2800" b="1" dirty="0">
                    <a:solidFill>
                      <a:srgbClr val="6891CD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candidates:</a:t>
                </a:r>
                <a:endParaRPr lang="en-GB" sz="2000" b="1" i="1" dirty="0">
                  <a:solidFill>
                    <a:srgbClr val="6891CD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30FC5AB-9F4D-89A5-42C9-BF05F4DB7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764" y="461442"/>
                <a:ext cx="9975323" cy="954107"/>
              </a:xfrm>
              <a:prstGeom prst="rect">
                <a:avLst/>
              </a:prstGeom>
              <a:blipFill>
                <a:blip r:embed="rId5"/>
                <a:stretch>
                  <a:fillRect l="-1271" t="-7895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9716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7D18C-020A-CFE4-5593-40ECFAF5C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1D5D326-9CDB-0EC1-D575-DF6DA97FA2BE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B36F40-50C2-76D9-C50E-10E2A0F61911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57A7AA-A3E3-60E1-46B1-CEB6E9DD75E8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– QA CUTS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D51A18-38FC-CC3C-6FF2-DEED5EB77A13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311C89-631D-701D-6B23-043EBCFE0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DF88D3F1-7654-3630-F4DD-346DB155A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B2909F-FA75-D457-D887-63184AA47CD8}"/>
              </a:ext>
            </a:extLst>
          </p:cNvPr>
          <p:cNvSpPr txBox="1"/>
          <p:nvPr/>
        </p:nvSpPr>
        <p:spPr>
          <a:xfrm>
            <a:off x="2183764" y="461442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QA Cuts (Preselection)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7AB54D9-4DAE-80B6-E993-99BAFD6C335D}"/>
                  </a:ext>
                </a:extLst>
              </p:cNvPr>
              <p:cNvSpPr txBox="1"/>
              <p:nvPr/>
            </p:nvSpPr>
            <p:spPr>
              <a:xfrm>
                <a:off x="2183764" y="1319702"/>
                <a:ext cx="9027707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buClr>
                    <a:srgbClr val="6891CD"/>
                  </a:buClr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Before adding any cuts, the HYDRA framework applies automatic QA cuts before any manual PID:</a:t>
                </a:r>
              </a:p>
              <a:p>
                <a:pPr lvl="0">
                  <a:buClr>
                    <a:srgbClr val="6891CD"/>
                  </a:buClr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solidFill>
                      <a:srgbClr val="008D10"/>
                    </a:solidFill>
                    <a:highlight>
                      <a:srgbClr val="D3D9D8"/>
                    </a:highlight>
                    <a:latin typeface="PT Mono" panose="02060509020205020204" pitchFamily="49" charset="77"/>
                    <a:ea typeface="Verdana" panose="020B0604030504040204" pitchFamily="34" charset="0"/>
                    <a:cs typeface="Verdana" panose="020B0604030504040204" pitchFamily="34" charset="0"/>
                  </a:rPr>
                  <a:t>globalTriggerBit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: requires trigger bit </a:t>
                </a:r>
                <a:r>
                  <a:rPr lang="en-GB" sz="2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PT1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(lowest multiplicity trigger in HADES DAQ)</a:t>
                </a:r>
              </a:p>
              <a:p>
                <a:pPr lvl="0">
                  <a:buClr>
                    <a:srgbClr val="6891CD"/>
                  </a:buClr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solidFill>
                      <a:srgbClr val="008D10"/>
                    </a:solidFill>
                    <a:highlight>
                      <a:srgbClr val="D3D9D8"/>
                    </a:highlight>
                    <a:latin typeface="PT Mono" panose="02060509020205020204" pitchFamily="49" charset="77"/>
                    <a:ea typeface="Verdana" panose="020B0604030504040204" pitchFamily="34" charset="0"/>
                    <a:cs typeface="Verdana" panose="020B0604030504040204" pitchFamily="34" charset="0"/>
                  </a:rPr>
                  <a:t>HParticleTrackSorter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: ranks high-uncertainty candidates, keeps best-quality track per particle using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𝜒</m:t>
                    </m:r>
                    <m:r>
                      <a:rPr lang="en-GB" sz="2400" i="0" dirty="0">
                        <a:latin typeface="Cambria Math" panose="02040503050406030204" pitchFamily="18" charset="0"/>
                      </a:rPr>
                      <m:t>²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Runge-</a:t>
                </a:r>
                <a:r>
                  <a:rPr lang="en-GB" sz="2400" dirty="0" err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Kutta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fit</a:t>
                </a:r>
              </a:p>
              <a:p>
                <a:pPr lvl="0">
                  <a:buClr>
                    <a:srgbClr val="6891CD"/>
                  </a:buClr>
                </a:pPr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This preselection removes poorly-reconstructed tracks before physics cuts begin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7AB54D9-4DAE-80B6-E993-99BAFD6C3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764" y="1319702"/>
                <a:ext cx="9027707" cy="4801314"/>
              </a:xfrm>
              <a:prstGeom prst="rect">
                <a:avLst/>
              </a:prstGeom>
              <a:blipFill>
                <a:blip r:embed="rId5"/>
                <a:stretch>
                  <a:fillRect l="-983" t="-1055" r="-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0839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9FA1E-436C-ECEB-ADEE-A07913A8D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CE0890-4484-07C4-625C-08A016407600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9B1245-7074-A46A-57DA-0E84EF5E9061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8C14F3-0FF7-6A53-FE21-C39F44887192}"/>
              </a:ext>
            </a:extLst>
          </p:cNvPr>
          <p:cNvSpPr txBox="1"/>
          <p:nvPr/>
        </p:nvSpPr>
        <p:spPr>
          <a:xfrm>
            <a:off x="387275" y="2336007"/>
            <a:ext cx="492443" cy="407185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– PID BANDS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9435D1-D910-5B8C-4FEA-9D8786BD35AF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9544F8-1BCD-D65C-01A1-A3647B2CA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121A3ABC-B586-A94F-66C8-278295D3F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6218F9-07EC-E28A-9B7B-8E354F30A528}"/>
              </a:ext>
            </a:extLst>
          </p:cNvPr>
          <p:cNvSpPr txBox="1"/>
          <p:nvPr/>
        </p:nvSpPr>
        <p:spPr>
          <a:xfrm>
            <a:off x="2183764" y="600646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PID Band Fitting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C7323E-B30D-FAB4-7B38-F9E88ADC57A5}"/>
                  </a:ext>
                </a:extLst>
              </p:cNvPr>
              <p:cNvSpPr txBox="1"/>
              <p:nvPr/>
            </p:nvSpPr>
            <p:spPr>
              <a:xfrm>
                <a:off x="2150510" y="1319702"/>
                <a:ext cx="4679781" cy="4952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Filled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-momentum histograms (TOF, RPC)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Split momentum range into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dirty="0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i="0" dirty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sz="2400" i="0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GB" sz="2400" i="0" dirty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 slices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Project onto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(integrate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over slice range)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Fit Gaussian and take mean as band centre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Define acceptance region: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m:rPr>
                            <m:sty m:val="p"/>
                          </m:rP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ean</m:t>
                        </m:r>
                      </m:sub>
                    </m:sSub>
                    <m:d>
                      <m:dPr>
                        <m:ctrlPr>
                          <a:rPr lang="en-GB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GB" sz="2400" i="0" dirty="0">
                        <a:latin typeface="Cambria Math" panose="02040503050406030204" pitchFamily="18" charset="0"/>
                      </a:rPr>
                      <m:t>±3</m:t>
                    </m:r>
                    <m:sSub>
                      <m:sSubPr>
                        <m:ctrlPr>
                          <a:rPr lang="en-GB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d>
                      <m:dPr>
                        <m:ctrlPr>
                          <a:rPr lang="en-GB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dirty="0">
                  <a:latin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Connect slices into a </a:t>
                </a:r>
                <a:r>
                  <a:rPr lang="en-GB" sz="2400" dirty="0">
                    <a:solidFill>
                      <a:srgbClr val="008D10"/>
                    </a:solidFill>
                    <a:highlight>
                      <a:srgbClr val="D3D9D8"/>
                    </a:highlight>
                    <a:latin typeface="PT Mono" panose="02060509020205020204" pitchFamily="49" charset="77"/>
                    <a:ea typeface="Verdana" panose="020B0604030504040204" pitchFamily="34" charset="0"/>
                    <a:cs typeface="Verdana" panose="020B0604030504040204" pitchFamily="34" charset="0"/>
                  </a:rPr>
                  <a:t>TCutG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polygon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C7323E-B30D-FAB4-7B38-F9E88ADC5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510" y="1319702"/>
                <a:ext cx="4679781" cy="4952543"/>
              </a:xfrm>
              <a:prstGeom prst="rect">
                <a:avLst/>
              </a:prstGeom>
              <a:blipFill>
                <a:blip r:embed="rId5"/>
                <a:stretch>
                  <a:fillRect l="-1897" t="-1023" r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EB57EE0-E4E2-94F7-EA4C-A5F55A560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0291" y="639853"/>
            <a:ext cx="4974434" cy="33923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593E21-A145-5C2A-D310-84E3BC768FC5}"/>
                  </a:ext>
                </a:extLst>
              </p:cNvPr>
              <p:cNvSpPr txBox="1"/>
              <p:nvPr/>
            </p:nvSpPr>
            <p:spPr>
              <a:xfrm>
                <a:off x="7116999" y="4720825"/>
                <a:ext cx="41190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This gives momentum dependent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panose="020B0604030504040204" pitchFamily="34" charset="0"/>
                      </a:rPr>
                      <m:t>𝛽</m:t>
                    </m:r>
                  </m:oMath>
                </a14:m>
                <a:r>
                  <a:rPr lang="en-US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resolution, so better than fixed cuts!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593E21-A145-5C2A-D310-84E3BC768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999" y="4720825"/>
                <a:ext cx="4119038" cy="1200329"/>
              </a:xfrm>
              <a:prstGeom prst="rect">
                <a:avLst/>
              </a:prstGeom>
              <a:blipFill>
                <a:blip r:embed="rId7"/>
                <a:stretch>
                  <a:fillRect l="-2462" t="-4167" r="-1231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583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4C420-2994-36F4-C790-5EE8BA7AE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EB4091-240F-8EDD-21D5-8353A9F3DCB6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F0E3DE-6713-BDE4-B17A-503CD9B5C7C5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37CF6B-74D3-241F-DAF0-C00AD339BD40}"/>
              </a:ext>
            </a:extLst>
          </p:cNvPr>
          <p:cNvSpPr txBox="1"/>
          <p:nvPr/>
        </p:nvSpPr>
        <p:spPr>
          <a:xfrm>
            <a:off x="387275" y="2336007"/>
            <a:ext cx="492443" cy="407185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– PID BANDS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C93F4C-8218-0190-E558-2F3AFCBDAD09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7843EE-DF83-7AFE-E586-2DF5963CA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C6CD862C-A392-BBA1-5EE5-E361592A6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F0B5F5-DC5B-93A4-42E2-E6A465DA7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1697" y="388523"/>
            <a:ext cx="9121428" cy="60809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E02D11-34FC-9C0B-FC82-7C9C7F7651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278065">
            <a:off x="754104" y="4452013"/>
            <a:ext cx="1814945" cy="241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41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00CAA-2219-F4EA-85D7-7D591C934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AE9D42-B8CE-42D7-7F3C-5B7B56A2281E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40618D-B930-9C15-5F7C-568E6609DA82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0CA767-800F-EF08-B176-FA89482A923F}"/>
              </a:ext>
            </a:extLst>
          </p:cNvPr>
          <p:cNvSpPr txBox="1"/>
          <p:nvPr/>
        </p:nvSpPr>
        <p:spPr>
          <a:xfrm>
            <a:off x="387275" y="1991981"/>
            <a:ext cx="461665" cy="45223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- VERTEX REFITTING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7D830F-6924-FAB4-6235-D75788611414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09413F-E677-0DD1-CB3F-B4889B875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63BC686D-4A24-31FB-4F89-920ED67E0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B34141-F66C-90C3-AF42-496D5F2E4013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Vertex Refitting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37EB69-ADF1-F134-140F-9AF8992E153A}"/>
                  </a:ext>
                </a:extLst>
              </p:cNvPr>
              <p:cNvSpPr txBox="1"/>
              <p:nvPr/>
            </p:nvSpPr>
            <p:spPr>
              <a:xfrm>
                <a:off x="2150510" y="1319702"/>
                <a:ext cx="8559054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Approximate tracks as straight lines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 err="1">
                    <a:solidFill>
                      <a:srgbClr val="008D10"/>
                    </a:solidFill>
                    <a:highlight>
                      <a:srgbClr val="D3D9D8"/>
                    </a:highlight>
                    <a:latin typeface="PT Mono" panose="02060509020205020204" pitchFamily="49" charset="77"/>
                    <a:ea typeface="Verdana" panose="020B0604030504040204" pitchFamily="34" charset="0"/>
                    <a:cs typeface="Verdana" panose="020B0604030504040204" pitchFamily="34" charset="0"/>
                  </a:rPr>
                  <a:t>HGeomVertexFit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method for point of closest approach 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Get manually reconstructed vertex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Cut at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(event after target)</a:t>
                </a:r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lvl="0">
                  <a:buClr>
                    <a:srgbClr val="6891CD"/>
                  </a:buClr>
                </a:pPr>
                <a:r>
                  <a:rPr lang="en-GB" sz="2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WHY? 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HADES default reco. assumes heavy-ion topology: high track multiplicity from single primary vertex</a:t>
                </a:r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37EB69-ADF1-F134-140F-9AF8992E1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510" y="1319702"/>
                <a:ext cx="8559054" cy="3785652"/>
              </a:xfrm>
              <a:prstGeom prst="rect">
                <a:avLst/>
              </a:prstGeom>
              <a:blipFill>
                <a:blip r:embed="rId5"/>
                <a:stretch>
                  <a:fillRect l="-1185" t="-1338" b="-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8269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B842F-8639-F14F-BE13-B97D06EF4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F07D2E-92C6-99F8-D2EB-52386CF7026E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81E27F-94E9-9720-BA23-02F3D50141F9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149B4E-E6DC-F67D-DABB-44453656C797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RESULT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F34D30-CE10-66C7-9A74-9E9DFF76C4C3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CF117D-79F1-76FA-CED8-F9CD29DD7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076E08A6-0E2D-5DA0-0909-FCCFF12C6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108675-6606-E215-9B0A-64EA7B56DF29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PID Results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EEFCFD-C5E2-5028-DBF4-914F2EE63AE3}"/>
                  </a:ext>
                </a:extLst>
              </p:cNvPr>
              <p:cNvSpPr txBox="1"/>
              <p:nvPr/>
            </p:nvSpPr>
            <p:spPr>
              <a:xfrm>
                <a:off x="2128463" y="1790056"/>
                <a:ext cx="3502145" cy="4482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,900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candidate events</a:t>
                </a:r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3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GB" sz="3200" b="1" i="1" dirty="0" smtClean="0">
                            <a:latin typeface="Cambria Math" panose="02040503050406030204" pitchFamily="18" charset="0"/>
                          </a:rPr>
                          <m:t>𝒃𝒆𝒂𝒎</m:t>
                        </m:r>
                      </m:sub>
                    </m:sSub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𝟔𝟓𝟏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32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𝐌𝐞𝐕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br>
                  <a:rPr lang="en-GB" sz="2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39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correction to nominal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US" dirty="0"/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US" dirty="0"/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EEFCFD-C5E2-5028-DBF4-914F2EE63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463" y="1790056"/>
                <a:ext cx="3502145" cy="4482189"/>
              </a:xfrm>
              <a:prstGeom prst="rect">
                <a:avLst/>
              </a:prstGeom>
              <a:blipFill>
                <a:blip r:embed="rId5"/>
                <a:stretch>
                  <a:fillRect l="-3971" t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2D932F1-3809-3016-3DB4-824EA8EF6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1803" y="1040362"/>
            <a:ext cx="6179688" cy="53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06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08226-B8F2-6760-9BC4-3231307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CA27DF-CB39-5D04-1F1E-08D136C51BAF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1B7FD8-2D0D-CB1D-04C6-057FBA4D1023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7588AF-5096-8125-932C-5924663BA62B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NEURAL NETWORK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DF0000-4AC5-7DD4-13D3-7EC5EC5BB85A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9FB58A-9DFD-7F56-54EF-867F6AFAB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8CD5F6F2-C98A-374F-7CAF-E17209974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08C121-0D8F-A7AF-D1DE-8874585159DD}"/>
                  </a:ext>
                </a:extLst>
              </p:cNvPr>
              <p:cNvSpPr txBox="1"/>
              <p:nvPr/>
            </p:nvSpPr>
            <p:spPr>
              <a:xfrm>
                <a:off x="2183764" y="942005"/>
                <a:ext cx="91354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Small binary MLP (</a:t>
                </a:r>
                <a:r>
                  <a:rPr lang="en-GB" sz="2400" dirty="0">
                    <a:solidFill>
                      <a:srgbClr val="008D10"/>
                    </a:solidFill>
                    <a:highlight>
                      <a:srgbClr val="D3D9D8"/>
                    </a:highlight>
                    <a:latin typeface="PT Mono" panose="02060509020205020204" pitchFamily="49" charset="77"/>
                    <a:ea typeface="Verdana" panose="020B0604030504040204" pitchFamily="34" charset="0"/>
                    <a:cs typeface="Verdana" panose="020B0604030504040204" pitchFamily="34" charset="0"/>
                  </a:rPr>
                  <a:t>PyTorch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) - inputs are kinematic/PID quantities, no spatial or sequential structure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Training data: GEANT-simulated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sz="2400" i="0" dirty="0">
                        <a:latin typeface="Cambria Math" panose="02040503050406030204" pitchFamily="18" charset="0"/>
                      </a:rPr>
                      <m:t>⁻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panose="02040503050406030204" pitchFamily="18" charset="0"/>
                      </a:rPr>
                      <m:t>690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, including generator-truth labels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08C121-0D8F-A7AF-D1DE-887458515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764" y="942005"/>
                <a:ext cx="9135400" cy="1938992"/>
              </a:xfrm>
              <a:prstGeom prst="rect">
                <a:avLst/>
              </a:prstGeom>
              <a:blipFill>
                <a:blip r:embed="rId5"/>
                <a:stretch>
                  <a:fillRect l="-832" t="-3247" r="-832"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83FE839-495F-0F3F-6576-666E9B9F19B6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Architecture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p:pic>
        <p:nvPicPr>
          <p:cNvPr id="5" name="Picture 4" descr="Multi-Layer Perceptron Learning in Tensorflow - GeeksforGeeks">
            <a:extLst>
              <a:ext uri="{FF2B5EF4-FFF2-40B4-BE49-F238E27FC236}">
                <a16:creationId xmlns:a16="http://schemas.microsoft.com/office/drawing/2014/main" id="{09E91D80-EE85-ED7A-C1C3-282076F559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9018" y="3163936"/>
            <a:ext cx="5675356" cy="2837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2F004E-13CA-E687-8358-FE3D446731C8}"/>
              </a:ext>
            </a:extLst>
          </p:cNvPr>
          <p:cNvSpPr txBox="1"/>
          <p:nvPr/>
        </p:nvSpPr>
        <p:spPr>
          <a:xfrm>
            <a:off x="2183764" y="3002775"/>
            <a:ext cx="39122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manual PID cuts applied before training, only track sorting to positive/negative branches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104104-0380-3142-106D-DFD7B51FCE45}"/>
              </a:ext>
            </a:extLst>
          </p:cNvPr>
          <p:cNvSpPr txBox="1"/>
          <p:nvPr/>
        </p:nvSpPr>
        <p:spPr>
          <a:xfrm>
            <a:off x="5791688" y="6162775"/>
            <a:ext cx="1022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Multilayer Perceptron Learning, </a:t>
            </a:r>
            <a:r>
              <a:rPr lang="en-US" sz="1400" i="1" dirty="0"/>
              <a:t>geeksforgeeks</a:t>
            </a:r>
            <a:r>
              <a:rPr lang="en-US" sz="1400" dirty="0"/>
              <a:t>, accessed 09/09/2026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647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84766-C569-98C6-B25B-4E6552198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6636FD-78F1-9828-E40D-8DE2D22609E0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29296-0AF4-B773-31E5-59111958F3B3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A7BE8A-F85D-A3F7-5D34-6A439A312715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NEURAL NETWORK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C21C5D-26C2-B529-398A-0E26EBE0A2E7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43EDFF-307D-2B98-BE4F-C88826A4D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0879E508-BDD7-76EB-1967-61D346350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EABF63-B1F2-81E9-0194-8E4908A696A1}"/>
                  </a:ext>
                </a:extLst>
              </p:cNvPr>
              <p:cNvSpPr txBox="1"/>
              <p:nvPr/>
            </p:nvSpPr>
            <p:spPr>
              <a:xfrm>
                <a:off x="2183765" y="1079389"/>
                <a:ext cx="9135400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Inputs: each track's momentum, angle, β, reco. mass, and energy-loss signature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en-GB" sz="2400" i="0" dirty="0" err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i="1" dirty="0" err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Considers four physics-derived quantities: missing mass squared, opening angle, coplanarity, vertex position</a:t>
                </a:r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Built the same way for simulation and real data, so there's no mismatch in how features are calculated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Output is a single score between 0 and 1 ("how signal-like is this event")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EABF63-B1F2-81E9-0194-8E4908A69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765" y="1079389"/>
                <a:ext cx="9135400" cy="4801314"/>
              </a:xfrm>
              <a:prstGeom prst="rect">
                <a:avLst/>
              </a:prstGeom>
              <a:blipFill>
                <a:blip r:embed="rId5"/>
                <a:stretch>
                  <a:fillRect l="-832" t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4E4F065-625D-E4CF-C2D7-942F843B6C10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Features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997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2209-E2C6-87FE-77A5-2DCBDE985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B2838F-E372-80A5-8B77-EA77B58E8AD5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B86FDF-5584-D659-D7F1-5CC9B28549AD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15C583-2592-AD80-B1EC-0679DAC8EF2D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TRAINING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374E61-D14E-9471-B756-5D628661C1A5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C3E516-81CC-E247-684D-D70BE9F8F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04236037-68B9-C539-D92E-95C832646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282493-0F68-4C47-3014-5708EFCCC052}"/>
              </a:ext>
            </a:extLst>
          </p:cNvPr>
          <p:cNvSpPr txBox="1"/>
          <p:nvPr/>
        </p:nvSpPr>
        <p:spPr>
          <a:xfrm>
            <a:off x="2183765" y="1079389"/>
            <a:ext cx="9135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60/20/20 train/validation/test split, stratified by label (preserves signal/background ratio)</a:t>
            </a: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Trained to separate true elastic events from background, using GEANT truth labels</a:t>
            </a: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Standardisation (mean/std) computed from training split only</a:t>
            </a:r>
          </a:p>
          <a:p>
            <a:pPr lvl="0">
              <a:buClr>
                <a:srgbClr val="6891CD"/>
              </a:buClr>
            </a:pPr>
            <a:b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81BCA1-B836-4606-F3FD-3A44E0EBB2AE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Training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715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C2829-A7B4-10BF-3E45-4CC927343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07FD7A-9FC3-C254-BB02-C75E80EC3ED8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199C50-D5AD-309F-2DEA-CA28F0CB4129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13AFBF-9FAB-8104-71E6-4C81915AD4A7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EVALUATION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F2C0F3-C827-BF88-7F94-94A0C089F471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5E2874-9210-D4EC-D214-9B9059900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B7A3D120-7240-D5DE-C007-FFE702D9F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36380B-F34B-716B-76DE-EC04FD0B67BD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Evaluation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A17BAA-D2B6-2841-F41D-981CE770C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2081" y="1181812"/>
            <a:ext cx="4674236" cy="4254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8A7FEA-757E-B6B8-121C-757B27324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810" y="1181812"/>
            <a:ext cx="4779179" cy="42544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A1FF5D-0EBA-AD7C-FBC7-842D8B1B8929}"/>
              </a:ext>
            </a:extLst>
          </p:cNvPr>
          <p:cNvSpPr txBox="1"/>
          <p:nvPr/>
        </p:nvSpPr>
        <p:spPr>
          <a:xfrm>
            <a:off x="2382982" y="5838381"/>
            <a:ext cx="8695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AUC = 0.964, 90% signal efficiency at threshold 0.591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569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433A1-5B7D-707F-108E-9494DF99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4D94A5-688E-E62F-B57E-B89E27C94237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386EC5-2E34-8DAE-EF5B-FE6C9EE557C9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A66CA7-AD56-74FC-0C47-34F45FEC07F8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APPLICATION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4AF6F8-8362-FB04-B18B-D9B191F23110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6855F4-6A38-24F7-E4DA-712F4EA5F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D04BFB0E-DED9-823C-23A1-8750BC359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2F861B-0D1C-592F-6A8F-EC86B2B636D1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Results on Real Data 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384F64-CA21-3502-AAE5-308DB293A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4945" y="1056029"/>
            <a:ext cx="6179780" cy="53675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46671C-C011-6CE8-5855-7CB5A0BA6D2A}"/>
                  </a:ext>
                </a:extLst>
              </p:cNvPr>
              <p:cNvSpPr txBox="1"/>
              <p:nvPr/>
            </p:nvSpPr>
            <p:spPr>
              <a:xfrm>
                <a:off x="1967099" y="1790056"/>
                <a:ext cx="3657846" cy="4482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m:t>16,365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candidate events (</a:t>
                </a:r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2.2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less)</a:t>
                </a:r>
                <a:b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3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GB" sz="3200" b="1" i="1" dirty="0" smtClean="0">
                            <a:latin typeface="Cambria Math" panose="02040503050406030204" pitchFamily="18" charset="0"/>
                          </a:rPr>
                          <m:t>𝒃𝒆𝒂𝒎</m:t>
                        </m:r>
                      </m:sub>
                    </m:sSub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𝟕𝟔𝟒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GB" sz="3200" b="1" i="1" dirty="0" smtClean="0">
                        <a:latin typeface="Cambria Math" panose="02040503050406030204" pitchFamily="18" charset="0"/>
                      </a:rPr>
                      <m:t>𝟏𝟐𝟕</m:t>
                    </m:r>
                    <m:r>
                      <a:rPr lang="en-GB" sz="32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𝐌𝐞𝐕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1" i="0" dirty="0" smtClean="0"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br>
                  <a:rPr lang="en-GB" sz="2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</a:br>
                <a:endParaRPr lang="en-GB" sz="24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113 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sz="240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correction to nominal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US" dirty="0"/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US" dirty="0"/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46671C-C011-6CE8-5855-7CB5A0BA6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099" y="1790056"/>
                <a:ext cx="3657846" cy="4482189"/>
              </a:xfrm>
              <a:prstGeom prst="rect">
                <a:avLst/>
              </a:prstGeom>
              <a:blipFill>
                <a:blip r:embed="rId6"/>
                <a:stretch>
                  <a:fillRect l="-3806" t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Sad Cat Meme Vinyl Car Bumper Decal | eBay">
            <a:extLst>
              <a:ext uri="{FF2B5EF4-FFF2-40B4-BE49-F238E27FC236}">
                <a16:creationId xmlns:a16="http://schemas.microsoft.com/office/drawing/2014/main" id="{2590398B-2752-54C1-1550-D884109C0C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569460" y="4548260"/>
            <a:ext cx="2159978" cy="215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48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A335-0D33-135A-E264-AED35CB4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EB0CA2-5C58-3718-42BB-F5235590CABF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B566D-9AC7-AF06-3E8E-F3D943843D43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42D49E-9E5F-51CB-51BF-0D608117AD8D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APPLICATION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368D6D-430B-0423-D7D1-EEADF1DA65D8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A507EC-8BB3-3B65-B597-4824485D1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71E24503-ABB5-744E-1342-B8EDC8BCA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AEA867-2E1E-E4E4-FBCF-D13756040D49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 Results on Real Data and Limitations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E8B0F3-E310-48A1-4BA4-181742ACE4EB}"/>
                  </a:ext>
                </a:extLst>
              </p:cNvPr>
              <p:cNvSpPr txBox="1"/>
              <p:nvPr/>
            </p:nvSpPr>
            <p:spPr>
              <a:xfrm>
                <a:off x="2251697" y="1676399"/>
                <a:ext cx="8416303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Simulation modelled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sz="2400" i="0" dirty="0">
                        <a:latin typeface="Cambria Math" panose="02040503050406030204" pitchFamily="18" charset="0"/>
                      </a:rPr>
                      <m:t>⁻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scattering only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Real elastic signal is predominantly π⁻p from the target holder 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NN learned simulation-specific topology, not the true signal topology</a:t>
                </a: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endParaRPr lang="en-GB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lvl="0" indent="-342900">
                  <a:buClr>
                    <a:srgbClr val="6891CD"/>
                  </a:buClr>
                  <a:buFont typeface="Wingdings" pitchFamily="2" charset="2"/>
                  <a:buChar char="§"/>
                </a:pPr>
                <a:r>
                  <a:rPr lang="en-GB" sz="2400" dirty="0"/>
                  <a:t>Need for</a:t>
                </a:r>
                <a:r>
                  <a:rPr lang="en-GB" sz="24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Monte Carlo simulation</a:t>
                </a:r>
                <a:endPara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E8B0F3-E310-48A1-4BA4-181742ACE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97" y="1676399"/>
                <a:ext cx="8416303" cy="3416320"/>
              </a:xfrm>
              <a:prstGeom prst="rect">
                <a:avLst/>
              </a:prstGeom>
              <a:blipFill>
                <a:blip r:embed="rId5"/>
                <a:stretch>
                  <a:fillRect l="-1054" t="-1487" b="-3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5349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7F3CE-9C64-0DA3-E1CE-0E4C35A7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1C3645-6C87-BD1B-C2C5-5F5B46C1EA32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63162E-8A9D-2D31-6CCD-2B393B92A806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F7878E-8CFE-3308-358E-B77930F14D83}"/>
              </a:ext>
            </a:extLst>
          </p:cNvPr>
          <p:cNvSpPr txBox="1"/>
          <p:nvPr/>
        </p:nvSpPr>
        <p:spPr>
          <a:xfrm>
            <a:off x="387275" y="3309043"/>
            <a:ext cx="492443" cy="3098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B05F15-96F3-0534-CAC2-7465763302F5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33D9A2-B66A-BE46-2C47-EEA97CE30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DBF3CAD1-1DA4-0F92-FD85-09FC46E2D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FDA54F-33B5-98BB-691F-D14BE87E0FF6}"/>
              </a:ext>
            </a:extLst>
          </p:cNvPr>
          <p:cNvSpPr txBox="1"/>
          <p:nvPr/>
        </p:nvSpPr>
        <p:spPr>
          <a:xfrm>
            <a:off x="2251697" y="1265600"/>
            <a:ext cx="92891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Classical cuts gave best calibration at 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651 ± 20 MeV/c</a:t>
            </a: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Next steps: </a:t>
            </a:r>
          </a:p>
          <a:p>
            <a:pPr marL="800100" lvl="1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Retrain on simulation matching real target composition</a:t>
            </a:r>
          </a:p>
          <a:p>
            <a:pPr marL="800100" lvl="1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Domain adversarial NNs (DANNs) — learn signal/background independent of sim-vs-real domain</a:t>
            </a:r>
          </a:p>
          <a:p>
            <a:pPr marL="800100" lvl="1" indent="-342900">
              <a:buClr>
                <a:srgbClr val="6891CD"/>
              </a:buClr>
              <a:buFont typeface="Wingdings" pitchFamily="2" charset="2"/>
              <a:buChar char="§"/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buClr>
                <a:srgbClr val="6891CD"/>
              </a:buClr>
              <a:buFont typeface="Wingdings" pitchFamily="2" charset="2"/>
              <a:buChar char="§"/>
            </a:pP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DANN approach already motivated within HADES collaboration</a:t>
            </a:r>
            <a:r>
              <a:rPr lang="en-GB" sz="24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[2]</a:t>
            </a: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0FA885-DFF4-2739-91E4-0FB1916DC3C9}"/>
              </a:ext>
            </a:extLst>
          </p:cNvPr>
          <p:cNvSpPr txBox="1"/>
          <p:nvPr/>
        </p:nvSpPr>
        <p:spPr>
          <a:xfrm>
            <a:off x="2183764" y="434391"/>
            <a:ext cx="997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 and Outlook</a:t>
            </a:r>
            <a:endParaRPr lang="en-GB" sz="20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1448C-6BD0-6402-2AD9-04C74B09FF4F}"/>
              </a:ext>
            </a:extLst>
          </p:cNvPr>
          <p:cNvSpPr txBox="1"/>
          <p:nvPr/>
        </p:nvSpPr>
        <p:spPr>
          <a:xfrm>
            <a:off x="2403718" y="6126747"/>
            <a:ext cx="14228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aseline="30000" dirty="0"/>
              <a:t>[2] </a:t>
            </a:r>
            <a:r>
              <a:rPr lang="en-GB" sz="1400" dirty="0"/>
              <a:t>M. Kohls, </a:t>
            </a:r>
            <a:r>
              <a:rPr lang="en-GB" sz="1400" i="1" dirty="0"/>
              <a:t>‘Particle Identification with MLPs and PINNs Using HADES Data’, </a:t>
            </a:r>
            <a:r>
              <a:rPr lang="en-GB" sz="1400" dirty="0" err="1"/>
              <a:t>SciPost</a:t>
            </a:r>
            <a:r>
              <a:rPr lang="en-GB" sz="1400" dirty="0"/>
              <a:t>, e-print:2509.17685, (2025).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66341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BF8E4-C7C0-9006-4F45-D9759A175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FAC19B-07A0-BFED-6B1D-9414235D3462}"/>
              </a:ext>
            </a:extLst>
          </p:cNvPr>
          <p:cNvSpPr/>
          <p:nvPr/>
        </p:nvSpPr>
        <p:spPr>
          <a:xfrm>
            <a:off x="225911" y="248180"/>
            <a:ext cx="11725835" cy="63616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CA03AD-5329-C314-BDCE-7C4276659E29}"/>
              </a:ext>
            </a:extLst>
          </p:cNvPr>
          <p:cNvSpPr txBox="1"/>
          <p:nvPr/>
        </p:nvSpPr>
        <p:spPr>
          <a:xfrm>
            <a:off x="387275" y="6041413"/>
            <a:ext cx="98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CECEFC-E60A-4A37-D844-C358D20BB8CB}"/>
              </a:ext>
            </a:extLst>
          </p:cNvPr>
          <p:cNvSpPr/>
          <p:nvPr/>
        </p:nvSpPr>
        <p:spPr>
          <a:xfrm>
            <a:off x="121418" y="126402"/>
            <a:ext cx="11934820" cy="6605195"/>
          </a:xfrm>
          <a:prstGeom prst="rect">
            <a:avLst/>
          </a:prstGeom>
          <a:noFill/>
          <a:ln w="28575">
            <a:solidFill>
              <a:srgbClr val="6891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2EF4E8-F1CB-0879-15D8-31772B8B8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9" y="1874342"/>
            <a:ext cx="1456590" cy="461665"/>
          </a:xfrm>
          <a:prstGeom prst="rect">
            <a:avLst/>
          </a:prstGeom>
        </p:spPr>
      </p:pic>
      <p:pic>
        <p:nvPicPr>
          <p:cNvPr id="3" name="Picture 2" descr="A logo of a university&#10;&#10;AI-generated content may be incorrect.">
            <a:extLst>
              <a:ext uri="{FF2B5EF4-FFF2-40B4-BE49-F238E27FC236}">
                <a16:creationId xmlns:a16="http://schemas.microsoft.com/office/drawing/2014/main" id="{86B00F0E-DB93-8CF4-62A2-EC8D08EF3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0" y="315152"/>
            <a:ext cx="1638339" cy="1638339"/>
          </a:xfrm>
          <a:prstGeom prst="rect">
            <a:avLst/>
          </a:prstGeom>
        </p:spPr>
      </p:pic>
      <p:pic>
        <p:nvPicPr>
          <p:cNvPr id="2" name="Picture 1" descr="Happy Cat Happy Happy Cat Sticker – Happy cat Happy happy cat Happy happy  happy cat – discover and share GIFs">
            <a:extLst>
              <a:ext uri="{FF2B5EF4-FFF2-40B4-BE49-F238E27FC236}">
                <a16:creationId xmlns:a16="http://schemas.microsoft.com/office/drawing/2014/main" id="{09626C4D-A0F8-88D8-9DAB-87DA865D3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559" y="2150518"/>
            <a:ext cx="4121727" cy="41217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54407A-A711-E8A5-ED9A-C08117963EAA}"/>
              </a:ext>
            </a:extLst>
          </p:cNvPr>
          <p:cNvSpPr txBox="1"/>
          <p:nvPr/>
        </p:nvSpPr>
        <p:spPr>
          <a:xfrm>
            <a:off x="3096465" y="876184"/>
            <a:ext cx="9975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6891C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your attention!</a:t>
            </a:r>
            <a:endParaRPr lang="en-GB" sz="2800" b="1" dirty="0">
              <a:solidFill>
                <a:srgbClr val="6891CD"/>
              </a:solidFill>
              <a:latin typeface="Cambria Math" panose="02040503050406030204" pitchFamily="18" charset="0"/>
            </a:endParaRPr>
          </a:p>
        </p:txBody>
      </p:sp>
      <p:pic>
        <p:nvPicPr>
          <p:cNvPr id="5" name="Picture 4" descr="Obraz Pina z opowieścią">
            <a:extLst>
              <a:ext uri="{FF2B5EF4-FFF2-40B4-BE49-F238E27FC236}">
                <a16:creationId xmlns:a16="http://schemas.microsoft.com/office/drawing/2014/main" id="{D7B43767-D75B-D124-C3B3-FE3FF1964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2222" y="4303168"/>
            <a:ext cx="1998953" cy="1969077"/>
          </a:xfrm>
          <a:prstGeom prst="rect">
            <a:avLst/>
          </a:prstGeom>
        </p:spPr>
      </p:pic>
      <p:pic>
        <p:nvPicPr>
          <p:cNvPr id="6" name="Picture 5" descr="Obraz Pina z opowieścią">
            <a:extLst>
              <a:ext uri="{FF2B5EF4-FFF2-40B4-BE49-F238E27FC236}">
                <a16:creationId xmlns:a16="http://schemas.microsoft.com/office/drawing/2014/main" id="{AF12B9AE-7354-BD4B-3641-84BDB04FD5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2222" y="2150518"/>
            <a:ext cx="1998953" cy="1998953"/>
          </a:xfrm>
          <a:prstGeom prst="rect">
            <a:avLst/>
          </a:prstGeom>
        </p:spPr>
      </p:pic>
      <p:pic>
        <p:nvPicPr>
          <p:cNvPr id="8" name="Picture 7" descr="Obraz Pina z opowieścią">
            <a:extLst>
              <a:ext uri="{FF2B5EF4-FFF2-40B4-BE49-F238E27FC236}">
                <a16:creationId xmlns:a16="http://schemas.microsoft.com/office/drawing/2014/main" id="{2E5BCDC3-C7A7-7FF0-F4B8-50F1715E03E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981"/>
          <a:stretch>
            <a:fillRect/>
          </a:stretch>
        </p:blipFill>
        <p:spPr>
          <a:xfrm>
            <a:off x="2542283" y="4303168"/>
            <a:ext cx="2094340" cy="19690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F8FB0F-B035-5338-11C4-7A39A47066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2283" y="2107224"/>
            <a:ext cx="2094340" cy="210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53557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2553</TotalTime>
  <Words>955</Words>
  <Application>Microsoft Macintosh PowerPoint</Application>
  <PresentationFormat>Widescreen</PresentationFormat>
  <Paragraphs>180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American Typewriter</vt:lpstr>
      <vt:lpstr>Aptos</vt:lpstr>
      <vt:lpstr>Arial</vt:lpstr>
      <vt:lpstr>Cambria Math</vt:lpstr>
      <vt:lpstr>Neue Haas Grotesk Text Pro</vt:lpstr>
      <vt:lpstr>PT Mono</vt:lpstr>
      <vt:lpstr>Verdana</vt:lpstr>
      <vt:lpstr>Wingdings</vt:lpstr>
      <vt:lpstr>Dune</vt:lpstr>
      <vt:lpstr>Summer Student Program 2026 . Calibrating Beam Momentum at HADES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Wiktoria Handzlik</dc:creator>
  <cp:lastModifiedBy>Wiktoria Handzlik</cp:lastModifiedBy>
  <cp:revision>6</cp:revision>
  <dcterms:created xsi:type="dcterms:W3CDTF">2026-08-25T18:47:37Z</dcterms:created>
  <dcterms:modified xsi:type="dcterms:W3CDTF">2026-09-14T20:19:34Z</dcterms:modified>
</cp:coreProperties>
</file>