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93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2" r:id="rId3"/>
    <p:sldId id="284" r:id="rId4"/>
    <p:sldId id="301" r:id="rId5"/>
    <p:sldId id="290" r:id="rId6"/>
    <p:sldId id="300" r:id="rId7"/>
    <p:sldId id="288" r:id="rId8"/>
    <p:sldId id="287" r:id="rId9"/>
    <p:sldId id="295" r:id="rId10"/>
    <p:sldId id="283" r:id="rId11"/>
    <p:sldId id="285" r:id="rId12"/>
    <p:sldId id="279" r:id="rId13"/>
    <p:sldId id="289" r:id="rId14"/>
    <p:sldId id="270" r:id="rId15"/>
    <p:sldId id="280" r:id="rId16"/>
    <p:sldId id="299" r:id="rId17"/>
    <p:sldId id="271" r:id="rId18"/>
    <p:sldId id="294" r:id="rId19"/>
    <p:sldId id="298" r:id="rId20"/>
    <p:sldId id="291" r:id="rId21"/>
    <p:sldId id="297" r:id="rId22"/>
    <p:sldId id="292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C263A59-3D56-7628-3FC3-8B4C2C0CFA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äl&lt;ökagrvuylsäic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101235E-6F80-726B-54A6-9AFC477B26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8D603-6921-458F-87F2-0C77F1086832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4972BA9-1739-5200-17A8-2833C7CADB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DDA9B6D-C2BB-C88E-C293-778D0FC823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53A65-0109-440E-A74B-A834A0D1F7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0365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äl&lt;ökagrvuylsäic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F457E-ABDE-4B7C-8FA0-1916A6B6151C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2F63E-D7AD-49B5-A2A5-24CD220E57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1260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8292B-9E96-7763-AC72-6D4737207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87D2B5F-9FDF-B4A9-FE44-CC05A9BD3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361AB33-9D49-9DCC-F9B0-16BA7DB54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020E5E-D74E-68A5-3FC8-42F33DE660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537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F9F68-9B5A-6078-C020-9311E91F4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8B33374-0BC1-662C-A354-3019CBCD1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0FC6ACE-D3DD-B82D-B915-15E6455600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Show RPC and TOF!</a:t>
            </a:r>
          </a:p>
          <a:p>
            <a:r>
              <a:rPr lang="en-GB" dirty="0"/>
              <a:t>Also MDCs and Magnet</a:t>
            </a:r>
          </a:p>
          <a:p>
            <a:endParaRPr lang="en-GB" dirty="0"/>
          </a:p>
          <a:p>
            <a:r>
              <a:rPr lang="en-GB" dirty="0"/>
              <a:t>RPC = Resistive Plate Chamber</a:t>
            </a:r>
          </a:p>
          <a:p>
            <a:r>
              <a:rPr lang="en-GB" dirty="0"/>
              <a:t>TOF = Time Of Flight</a:t>
            </a:r>
          </a:p>
          <a:p>
            <a:r>
              <a:rPr lang="en-GB" dirty="0"/>
              <a:t>MDC = Magnetic Drift Chamber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7831B3-F9F3-EAD2-FA39-BAED566D2A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050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016B4-CF5C-5F84-C664-D976F8497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3A48B1-BAA2-9DFF-C7C5-30A9CB0EA4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2FAA263-8B1F-A314-0595-ABEDA1B0E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356F27-5E9D-9C1F-4C6E-AE73324CA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7881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B94E6-9077-CDEF-E802-C278BF4AA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BFA6ABD-CC71-1D24-916E-1D120060B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03D631E-8804-D874-B2B5-68426571D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Hopefully works SMOOTH LIKE BUTTER</a:t>
            </a:r>
            <a:br>
              <a:rPr lang="en-GB" dirty="0"/>
            </a:br>
            <a:r>
              <a:rPr lang="en-GB" dirty="0"/>
              <a:t>Bins to show: </a:t>
            </a:r>
          </a:p>
          <a:p>
            <a:pPr lvl="1"/>
            <a:r>
              <a:rPr lang="en-GB" noProof="0" dirty="0"/>
              <a:t>Positrons + pions: pt50, y1.0</a:t>
            </a:r>
          </a:p>
          <a:p>
            <a:pPr lvl="1"/>
            <a:r>
              <a:rPr lang="en-GB" dirty="0"/>
              <a:t>Pions: pt100, y0.7</a:t>
            </a:r>
          </a:p>
          <a:p>
            <a:pPr lvl="1"/>
            <a:r>
              <a:rPr lang="en-GB" dirty="0"/>
              <a:t>Protons: pt250, y0.4</a:t>
            </a:r>
          </a:p>
          <a:p>
            <a:pPr lvl="1"/>
            <a:r>
              <a:rPr lang="en-GB" noProof="0" dirty="0"/>
              <a:t>Deuterons: pt500, y0.3</a:t>
            </a:r>
          </a:p>
          <a:p>
            <a:pPr lvl="1"/>
            <a:r>
              <a:rPr lang="en-GB" dirty="0"/>
              <a:t>Deuterons + Tritium: pt500, y0.2</a:t>
            </a:r>
            <a:endParaRPr lang="en-GB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268F907-37D4-6077-F152-F424AA3CAF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4675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65ECC-5D82-7904-59A2-27BC6850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FA73393-E204-8E01-DAF3-E337CFCB3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F479FFC-85A8-E6C9-130E-DB1918DE2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Bins to show: </a:t>
            </a:r>
          </a:p>
          <a:p>
            <a:pPr lvl="1"/>
            <a:r>
              <a:rPr lang="en-GB" noProof="0" dirty="0"/>
              <a:t>Positrons + pions: pt50, y1.0</a:t>
            </a:r>
          </a:p>
          <a:p>
            <a:pPr lvl="1"/>
            <a:r>
              <a:rPr lang="en-GB" dirty="0"/>
              <a:t>Pions: pt100, y0.7</a:t>
            </a:r>
          </a:p>
          <a:p>
            <a:pPr lvl="1"/>
            <a:r>
              <a:rPr lang="en-GB" dirty="0"/>
              <a:t>Protons: pt250, y0.4</a:t>
            </a:r>
          </a:p>
          <a:p>
            <a:pPr lvl="1"/>
            <a:r>
              <a:rPr lang="en-GB" noProof="0" dirty="0"/>
              <a:t>Deuterons: pt500, y0.3</a:t>
            </a:r>
          </a:p>
          <a:p>
            <a:pPr lvl="1"/>
            <a:r>
              <a:rPr lang="en-GB" dirty="0"/>
              <a:t>Deuterons + Tritium: pt500, y0.2</a:t>
            </a:r>
            <a:endParaRPr lang="en-GB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B0281C-2B36-93D4-EC63-5F1FEFBA7B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7288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C595B-C689-7470-6EAC-A8A69908F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A148E89-9ECD-3236-8A1F-9A8720A4C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5E336D4-35DA-2E3E-EF05-3801365E7E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Point out: TOF at lower rapidity and higher </a:t>
            </a:r>
            <a:r>
              <a:rPr lang="en-GB" dirty="0" err="1"/>
              <a:t>transv</a:t>
            </a:r>
            <a:r>
              <a:rPr lang="en-GB" dirty="0"/>
              <a:t>. momentum than RPC, else just squished together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6D7EAF-CC64-4FAC-DB24-4824124E2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6986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BA930-D8A7-BB0B-3C7B-3B1129C2E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ABCA98D-B84B-917B-2863-B1B515B7F3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AA21A75-EB61-91EB-56C0-4A5CEE76F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Point out: TOF at larger polar angles than RPC -&gt; detector geometry</a:t>
            </a:r>
          </a:p>
          <a:p>
            <a:r>
              <a:rPr lang="en-GB" dirty="0"/>
              <a:t>Transition to next slide: how to extract only the protons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379607-D5F8-BE44-56E3-CFBFC8931D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207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E6801-3456-7153-7DD5-7B5C8A8F8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60FB8BC-1015-0B1C-D2D1-BC85303FA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D67CBAD-E186-E723-14DB-A2DE68C01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0205738-8D2A-8CA6-EE0F-7AC883F160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5505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4178C-B8FF-537B-7606-0FEF65F42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320FE43-E363-6E03-771A-AE37CFF32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A5BF3BA-8B2B-3D7D-0685-3B9CD8AE6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FED5CF-9AFB-1ACF-EB28-C1D668AA7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5591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5C65B-C2F5-4CF3-1D4B-B1CDF0EFF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9DAC43B-FAF1-8870-C2C5-706ADFC1E2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C75FE0D-FE6D-8838-B8B9-464534972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Note: rapidity range only 0-1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109029-CC4D-CED6-3C0A-B403C965D3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405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51EA5-BCB0-9EDD-6CC0-3EE95354F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284C9C1-381C-495D-711D-45BB898C6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AF5D86F-1E6B-4312-85A8-024577DCF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03292CC-3FC1-D8DC-5F21-8139D1992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1637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4419C-4FDB-88AD-087F-603EA8B3E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ECEDB3C-1915-1B93-5718-AA3D507F9D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D81C305-88EC-17B0-D571-6E659DA386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47981B-6E07-844F-AA4F-44F3E09EC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4981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8321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5B230-DF4B-1F03-8B21-E6BD85071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563F774-BA02-2CA3-DF3F-AD5791403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09CA4BC-A6CF-C6A2-A112-297D33A7B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SMOOTH LIKE BUTTER!!!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526BC4-57F2-2519-5E0C-C75A9CEB4C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520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952CE-EEE7-5C38-12A9-9135503F8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093E373-D13C-71B1-F2C0-F09803F9B8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2CC9933-2D35-24DA-3E42-4DEDFF5D7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 low </a:t>
            </a:r>
            <a:r>
              <a:rPr lang="en-GB" dirty="0" err="1"/>
              <a:t>p_T</a:t>
            </a:r>
            <a:r>
              <a:rPr lang="en-GB" dirty="0"/>
              <a:t> points because of detector geometry -&gt; small polar angle, no detection</a:t>
            </a:r>
            <a:br>
              <a:rPr lang="en-GB" dirty="0"/>
            </a:br>
            <a:r>
              <a:rPr lang="en-GB" dirty="0"/>
              <a:t>Looks like Boltzmann, but doesn’t work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BCE438-C994-A639-7B58-76E912641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08874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AFFA6-AA77-3885-7574-74B717215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AC01EE6-6051-E53C-B854-E308EFDBCC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B53D178-4326-DB45-5015-28EFB8831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After my analysis: calculate cross section out of differential proton yields (consider trigger efficiency)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E603EB-2E5A-893E-FE0B-CB3F5E8984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7827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C3D8B-909C-D176-4C8A-489F89E02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187578B-825B-7B82-50CE-9C59FC3513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69D0782-63B5-052E-5E1C-5816CCF41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EDB19EA-8874-7C71-69A2-91FFCACD9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6820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DB098-1B8F-EA02-BEA0-52C62800A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D07EFE6-5B5D-9227-E516-F38318F012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4F2267A-4E6A-1B4D-6A07-927064C84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39BD10B-DE25-6781-EE74-B96913E37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0991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3E455-2AF3-5D60-64F7-05F8C97D5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A622279-B2A7-6FC2-BBF9-F59AA43484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DED5D02-15BA-A58B-4119-0875772C9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AE7E656-B011-10F0-5DCA-A5DD179FBF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2F63E-D7AD-49B5-A2A5-24CD220E5709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5770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78713-34AF-21B8-1A61-A9923086AF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0E3BEC4-6DCE-7A5A-5B47-D8C4F5654A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8B766E-0CF2-21A3-3B42-3B9BF2489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602B6-C150-43A8-4E7D-B16840AEC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725AC4-C08C-AD37-FC5E-955EC350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81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DA931B-9286-4561-F5C4-A402F9B3D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B7F6F9B-92B0-E9F8-BA31-5717259F9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876538-3B7A-DA47-4597-8C2BFBB4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AFA3BC7-8DDD-450D-F616-00833980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D6692D-890F-A2EC-E6E1-34717F619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344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ACA6F-74F1-7C10-F328-D1DE795E4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07C091-A07B-535E-6A93-DEB0C7010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17D0BF-FEAC-5C5A-CEEC-EBDDC61CE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BE4603B-9101-2274-4A2A-73239D1F1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601B00-98A0-5B95-DC1A-2C35C86F7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9374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FE1B80-D89A-C85E-BCA9-667AD6131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405B99C-7ADF-F1F1-53FA-BF43EC4AE5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11EEA5E-72E9-09FE-C1E8-6E94CEBDF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1A182D9-0139-B0D9-FA5B-78E10B84A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6080914-7519-3DE5-B56A-ABF20C251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3C0446D-C4BB-EB5D-BB2F-1D9D9A2C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210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EF19B8-1462-B140-8B8D-B604F1D5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960B89-03EF-374D-FCCB-3154CF274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B09D22-11AE-E16E-79CF-ACD105AEF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8F66D05-098C-CF5E-854A-F7D4A8FCB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F2F872A-B482-8640-6DE2-33357E2310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1620B0B-8B8B-FE74-B0F0-CB7EAD6B5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CFAA3BD-90DE-1112-DAC4-F06AAC4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FDD9E34-D8FA-DE2E-CBAC-7DA42D733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836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8ECB09-715C-47CD-59B5-DDE78B58E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37CDFE-B95B-A598-9E37-9B34F74D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745132-346A-2093-C0A0-64A6EF45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E72321-F816-C5AF-F572-6D05E2C3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439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D438846-0C79-BD7A-EE11-8ED0BB172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A2A322-D341-EB1B-A9C6-AE5E72F73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A14E942-A51A-0282-9C1F-A10321CD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481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1A467-745A-92AE-6182-AEB823A7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B3A292-A4AA-7C28-C0AF-CEFDD46BF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7510B10-03B7-9B49-16F6-18A51E524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BDC9653-17E4-342C-7EE9-56E77E92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F085988-1D27-CD63-5258-281398585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C390ECA-CA5E-DA05-423A-2E70F1BC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987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F42854-4CC2-8B83-E4E7-E22257231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3FEDD9F-AEDB-F94F-2076-CE60EA4B9D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3A91C2E-5C38-4491-6A69-01D3D80E4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82CB179-1A2A-4A4C-261D-B45AE23A2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FF00E4-2CF6-6C08-4207-091C902D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F6AD48-8351-0456-C533-AA2455E9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844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FE0144-6040-0791-FB7E-C50809BB0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7B8B08-57FC-FF87-A63B-8D84DC3E7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1243E3-5ECC-1513-D1D9-F9DC7E991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AAA949-283A-ABFD-1399-2D9872AE0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71B83C-E7BB-C9BE-8CF0-4689620F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582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39D46BB-9800-8EF9-4D5D-BD1819B3A8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D6ADAE0-DF8D-CAED-39A8-CEF4B36FB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3633635-9F56-5E72-A811-6D72B48CB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A7E1BC-3036-7A19-3E83-31B3D7F9E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75E338-CE0A-2494-8894-2D3FD17DC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5699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chemeClr val="bg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0AD30B65-D9DC-054D-49C4-AE0D1ECC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981200"/>
            <a:ext cx="5893516" cy="2921253"/>
          </a:xfrm>
        </p:spPr>
        <p:txBody>
          <a:bodyPr/>
          <a:lstStyle>
            <a:lvl1pPr>
              <a:defRPr sz="7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C0B5DB4-20B0-BFB3-1DE8-15B9B681E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902454"/>
            <a:ext cx="4898036" cy="1243513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1847"/>
            <a:ext cx="3256613" cy="365125"/>
          </a:xfrm>
        </p:spPr>
        <p:txBody>
          <a:bodyPr/>
          <a:lstStyle/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/>
              <a:t>15.09.2026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83657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C10AD3F-8F40-06E4-912E-9A0196AF5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20DB3E-4501-0611-2680-25CD3F2EF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F815D4-4E02-9DD9-81F4-0EBC90F463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15.09.2026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EB4A29-D0D5-2F1B-B45B-9AD2E9290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Proton emission in 𝜋‾ + C collisions at HADES   -   Vera Schuhmann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86E6FB-F06A-10CE-28C6-1E6895BDB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2CB0D7-09E3-4290-A4DB-CD066B783B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766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.gi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gif"/><Relationship Id="rId5" Type="http://schemas.openxmlformats.org/officeDocument/2006/relationships/image" Target="../media/image10.png"/><Relationship Id="rId4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gif"/><Relationship Id="rId5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0.png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00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12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30.pn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8.png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.gif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.gif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gi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hadgst03@lxi001.gsi.de:/u/hadgst03/vschuhmann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C1DA187D-67AF-CCB6-A19C-D1696835A8AC}"/>
              </a:ext>
            </a:extLst>
          </p:cNvPr>
          <p:cNvSpPr/>
          <p:nvPr/>
        </p:nvSpPr>
        <p:spPr>
          <a:xfrm>
            <a:off x="470046" y="1752601"/>
            <a:ext cx="11251905" cy="15348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2F65EF79-5D72-0A26-7590-CD18500C2CEB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524000" y="892629"/>
                <a:ext cx="9144000" cy="293162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5400" noProof="0" dirty="0">
                    <a:solidFill>
                      <a:schemeClr val="tx1"/>
                    </a:solidFill>
                  </a:rPr>
                  <a:t>Analysis of proton emission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GB" sz="54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de-DE" sz="5400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Pre>
                      <m:sPrePr>
                        <m:ctrlPr>
                          <a:rPr lang="de-DE" sz="54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DE" sz="54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</m:sub>
                      <m:sup>
                        <m:r>
                          <a:rPr lang="de-DE" sz="54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  <m:e>
                        <m:r>
                          <a:rPr lang="de-DE" sz="54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</m:e>
                    </m:sPre>
                    <m:r>
                      <a:rPr lang="en-GB" sz="5400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5400" noProof="0" dirty="0">
                    <a:solidFill>
                      <a:schemeClr val="tx1"/>
                    </a:solidFill>
                  </a:rPr>
                  <a:t>  collisions at HADES</a:t>
                </a:r>
                <a:br>
                  <a:rPr lang="en-GB" sz="4000" dirty="0">
                    <a:solidFill>
                      <a:schemeClr val="bg2">
                        <a:lumMod val="50000"/>
                      </a:schemeClr>
                    </a:solidFill>
                  </a:rPr>
                </a:br>
                <a:r>
                  <a:rPr lang="en-GB" sz="3200" dirty="0">
                    <a:solidFill>
                      <a:schemeClr val="bg2">
                        <a:lumMod val="50000"/>
                      </a:schemeClr>
                    </a:solidFill>
                  </a:rPr>
                  <a:t>Supervisor: Dr. Manuel Lorenz</a:t>
                </a:r>
                <a:endParaRPr lang="en-GB" sz="3200" noProof="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2F65EF79-5D72-0A26-7590-CD18500C2C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4000" y="892629"/>
                <a:ext cx="9144000" cy="2931623"/>
              </a:xfrm>
              <a:blipFill>
                <a:blip r:embed="rId2"/>
                <a:stretch>
                  <a:fillRect r="-867" b="-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Untertitel 2">
            <a:extLst>
              <a:ext uri="{FF2B5EF4-FFF2-40B4-BE49-F238E27FC236}">
                <a16:creationId xmlns:a16="http://schemas.microsoft.com/office/drawing/2014/main" id="{B2B6B33E-A316-275E-B037-5186610758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5561"/>
            <a:ext cx="9144000" cy="1655762"/>
          </a:xfrm>
        </p:spPr>
        <p:txBody>
          <a:bodyPr>
            <a:normAutofit/>
          </a:bodyPr>
          <a:lstStyle/>
          <a:p>
            <a:r>
              <a:rPr lang="en-GB" noProof="0" dirty="0"/>
              <a:t>Vera Schuhmann</a:t>
            </a:r>
          </a:p>
          <a:p>
            <a:r>
              <a:rPr lang="en-GB" noProof="0" dirty="0"/>
              <a:t>Summer Student Report</a:t>
            </a:r>
          </a:p>
          <a:p>
            <a:r>
              <a:rPr lang="en-GB" dirty="0"/>
              <a:t>15</a:t>
            </a:r>
            <a:r>
              <a:rPr lang="en-GB" noProof="0" dirty="0"/>
              <a:t>.09.2026</a:t>
            </a:r>
          </a:p>
        </p:txBody>
      </p:sp>
      <p:pic>
        <p:nvPicPr>
          <p:cNvPr id="6" name="Grafik 5" descr="https://www.gsi.de/fileadmin/oeffentlichkeitsarbeit/logos/GSI_Logo_rgb.png">
            <a:extLst>
              <a:ext uri="{FF2B5EF4-FFF2-40B4-BE49-F238E27FC236}">
                <a16:creationId xmlns:a16="http://schemas.microsoft.com/office/drawing/2014/main" id="{45B4366F-4085-5F27-06D5-2A85EC350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AA21F1A-A57D-9994-FCB0-857263B03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2BB514B-453F-5EFA-706B-3CFBB0027D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508" b="18888"/>
          <a:stretch>
            <a:fillRect/>
          </a:stretch>
        </p:blipFill>
        <p:spPr>
          <a:xfrm>
            <a:off x="0" y="4229277"/>
            <a:ext cx="2873829" cy="262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1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D5EB-AADE-851D-F95E-B94317C5A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4C4987A9-EA87-BEFE-5AD7-97B9588CEEBB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052FC540-C135-167F-7362-F67F98DB4448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1F8C0047-75CF-95E6-19A8-D539EC851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86" y="464509"/>
            <a:ext cx="8761228" cy="885825"/>
          </a:xfrm>
        </p:spPr>
        <p:txBody>
          <a:bodyPr>
            <a:normAutofit/>
          </a:bodyPr>
          <a:lstStyle/>
          <a:p>
            <a:r>
              <a:rPr lang="en-GB" noProof="0" dirty="0"/>
              <a:t>Particle collision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032866-52B1-5063-6932-65F0F2751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830B12-703C-BFC5-8094-A1D35CD7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88825E-7A86-DF4E-A493-266FF77EB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2</a:t>
            </a:fld>
            <a:endParaRPr lang="en-GB" noProof="0" dirty="0"/>
          </a:p>
        </p:txBody>
      </p:sp>
      <p:pic>
        <p:nvPicPr>
          <p:cNvPr id="50" name="Inhaltsplatzhalter 6" descr="Collision Animation">
            <a:extLst>
              <a:ext uri="{FF2B5EF4-FFF2-40B4-BE49-F238E27FC236}">
                <a16:creationId xmlns:a16="http://schemas.microsoft.com/office/drawing/2014/main" id="{773526C8-EE78-35AC-F9B5-3B9F30472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32543" y="1372020"/>
            <a:ext cx="8837422" cy="486058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062A046-79DB-0DCC-2516-5EB382F1A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pic>
        <p:nvPicPr>
          <p:cNvPr id="9" name="Grafik 8" descr="https://www.gsi.de/fileadmin/oeffentlichkeitsarbeit/logos/GSI_Logo_rgb.png">
            <a:extLst>
              <a:ext uri="{FF2B5EF4-FFF2-40B4-BE49-F238E27FC236}">
                <a16:creationId xmlns:a16="http://schemas.microsoft.com/office/drawing/2014/main" id="{32F2A452-3D97-90FB-8EBE-43F5A814CE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33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AA513-1083-08E0-8D93-7146D41F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C580065E-CE2D-C0CB-B865-B02FF43FD09E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8769359-5D51-ECB0-17C3-5A020B6B8024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9A3AD39-18FE-74EF-4C8C-3F9238A4B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09" y="464509"/>
            <a:ext cx="9609175" cy="852480"/>
          </a:xfrm>
        </p:spPr>
        <p:txBody>
          <a:bodyPr/>
          <a:lstStyle/>
          <a:p>
            <a:r>
              <a:rPr lang="en-GB" noProof="0" dirty="0"/>
              <a:t>HADES detector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ECFB9AAB-D94F-7538-D498-E0A6AD59A24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2509" y="1629636"/>
                <a:ext cx="4837814" cy="4530725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Detector for heavy-ion collisions in fixed target experiments</a:t>
                </a:r>
              </a:p>
              <a:p>
                <a:r>
                  <a:rPr lang="en-GB" sz="2400" dirty="0"/>
                  <a:t>(Charged) particle identification through measurement of:</a:t>
                </a:r>
              </a:p>
              <a:p>
                <a:pPr lvl="1"/>
                <a:r>
                  <a:rPr lang="en-GB" sz="2000" dirty="0"/>
                  <a:t>Trajectory with MDCs before and after magnet</a:t>
                </a:r>
                <a:br>
                  <a:rPr lang="en-GB" sz="2000" dirty="0"/>
                </a:br>
                <a:r>
                  <a:rPr lang="en-GB" sz="2000" dirty="0"/>
                  <a:t>→ Momentum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000" dirty="0"/>
              </a:p>
              <a:p>
                <a:pPr lvl="1"/>
                <a:r>
                  <a:rPr lang="en-GB" sz="2000" dirty="0"/>
                  <a:t>Time-of-flight with START and RPC/TOF detectors</a:t>
                </a:r>
                <a:br>
                  <a:rPr lang="en-GB" sz="2000" dirty="0"/>
                </a:br>
                <a:r>
                  <a:rPr lang="en-GB" sz="2000" dirty="0"/>
                  <a:t>→ Velocity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sz="200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sz="200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000" dirty="0"/>
              </a:p>
              <a:p>
                <a:pPr lvl="1"/>
                <a:r>
                  <a:rPr lang="en-GB" sz="2000" noProof="0" dirty="0"/>
                  <a:t>Energy loss </a:t>
                </a:r>
                <a14:m>
                  <m:oMath xmlns:m="http://schemas.openxmlformats.org/officeDocument/2006/math">
                    <m:r>
                      <a:rPr lang="en-GB" sz="2000" i="1" noProof="0" dirty="0" smtClean="0">
                        <a:latin typeface="Cambria Math" panose="02040503050406030204" pitchFamily="18" charset="0"/>
                      </a:rPr>
                      <m:t>𝑑𝐸</m:t>
                    </m:r>
                    <m:r>
                      <a:rPr lang="en-GB" sz="2000" i="0" noProof="0" dirty="0" err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i="1" noProof="0" dirty="0" err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2000" noProof="0" dirty="0"/>
                  <a:t> with MDCs</a:t>
                </a:r>
              </a:p>
            </p:txBody>
          </p:sp>
        </mc:Choice>
        <mc:Fallback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ECFB9AAB-D94F-7538-D498-E0A6AD59A2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2509" y="1629636"/>
                <a:ext cx="4837814" cy="4530725"/>
              </a:xfrm>
              <a:blipFill>
                <a:blip r:embed="rId3"/>
                <a:stretch>
                  <a:fillRect l="-1637" t="-1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0332EB1-C085-0B72-19B9-AC6841A6A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4CC94A8-F1B1-89D7-0621-69C3F262B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3</a:t>
            </a:fld>
            <a:endParaRPr lang="en-GB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C7E7A69-B596-BEF4-9776-9E3A02F77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273A3503-7860-A73B-E691-5A2F12D368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323" y="1646403"/>
            <a:ext cx="6176728" cy="3480768"/>
          </a:xfrm>
          <a:prstGeom prst="rect">
            <a:avLst/>
          </a:prstGeom>
        </p:spPr>
      </p:pic>
      <p:sp>
        <p:nvSpPr>
          <p:cNvPr id="13" name="Fußzeilenplatzhalter 5">
            <a:extLst>
              <a:ext uri="{FF2B5EF4-FFF2-40B4-BE49-F238E27FC236}">
                <a16:creationId xmlns:a16="http://schemas.microsoft.com/office/drawing/2014/main" id="{8262F240-5523-C8C8-9072-515B753F9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5" name="Grafik 14" descr="https://www.gsi.de/fileadmin/oeffentlichkeitsarbeit/logos/GSI_Logo_rgb.png">
            <a:extLst>
              <a:ext uri="{FF2B5EF4-FFF2-40B4-BE49-F238E27FC236}">
                <a16:creationId xmlns:a16="http://schemas.microsoft.com/office/drawing/2014/main" id="{FD838BB6-22F6-57D9-271D-8C7E2BD6DE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  <p:pic>
        <p:nvPicPr>
          <p:cNvPr id="17" name="Grafik 16" descr="Hades Greek God Pictures">
            <a:extLst>
              <a:ext uri="{FF2B5EF4-FFF2-40B4-BE49-F238E27FC236}">
                <a16:creationId xmlns:a16="http://schemas.microsoft.com/office/drawing/2014/main" id="{680B4156-DD14-0E62-4FF4-F253757953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3128" y="4060371"/>
            <a:ext cx="1758826" cy="263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8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DFEA5-E45C-CE09-1EDA-60D67B6EB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F346CF57-7463-EF9B-E5A5-6BE7E37176DC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8434A841-EE73-1CAA-918A-D773BD3A179B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C72F143-FA8F-C77C-E09D-E29E5AD6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09" y="464509"/>
            <a:ext cx="9609175" cy="852480"/>
          </a:xfrm>
        </p:spPr>
        <p:txBody>
          <a:bodyPr/>
          <a:lstStyle/>
          <a:p>
            <a:r>
              <a:rPr lang="en-GB" noProof="0" dirty="0"/>
              <a:t>Experimental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DFF354E5-10E2-AE7E-298D-A44E6C2A07D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2509" y="1629636"/>
                <a:ext cx="4837814" cy="4530725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Pion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noProof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noProof="0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GB" sz="2400" i="0" noProof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sz="2400" noProof="0" dirty="0"/>
                  <a:t> beam at beam momentum of 612 MeV/c</a:t>
                </a:r>
              </a:p>
              <a:p>
                <a:r>
                  <a:rPr lang="en-GB" sz="2400" noProof="0" dirty="0"/>
                  <a:t>Carbon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GB" sz="2400" i="0" noProof="0" dirty="0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GB" sz="2400" i="0" noProof="0" dirty="0" smtClean="0">
                            <a:latin typeface="Cambria Math" panose="02040503050406030204" pitchFamily="18" charset="0"/>
                          </a:rPr>
                          <m:t>​</m:t>
                        </m:r>
                      </m:sub>
                      <m:sup>
                        <m:r>
                          <a:rPr lang="en-GB" sz="2400" i="0" noProof="0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  <m:e>
                        <m:r>
                          <a:rPr lang="en-GB" sz="2400" i="1" noProof="0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sPre>
                  </m:oMath>
                </a14:m>
                <a:r>
                  <a:rPr lang="en-GB" sz="2400" noProof="0" dirty="0"/>
                  <a:t> target consisting </a:t>
                </a:r>
                <a:br>
                  <a:rPr lang="en-GB" sz="2400" noProof="0" dirty="0"/>
                </a:br>
                <a:r>
                  <a:rPr lang="en-GB" sz="2400" noProof="0" dirty="0"/>
                  <a:t>of seven thin disks</a:t>
                </a:r>
              </a:p>
              <a:p>
                <a:r>
                  <a:rPr lang="en-GB" sz="2400" dirty="0"/>
                  <a:t>Total collision events used: 2,275,591</a:t>
                </a:r>
                <a:endParaRPr lang="en-GB" sz="2400" noProof="0" dirty="0"/>
              </a:p>
              <a:p>
                <a:endParaRPr lang="en-GB" sz="2400" noProof="0" dirty="0"/>
              </a:p>
              <a:p>
                <a:pPr marL="0" indent="0">
                  <a:buNone/>
                </a:pPr>
                <a:r>
                  <a:rPr lang="en-GB" sz="2400" b="1" dirty="0"/>
                  <a:t>Goal of the analysis:</a:t>
                </a:r>
              </a:p>
              <a:p>
                <a:pPr marL="0" indent="0">
                  <a:buNone/>
                </a:pPr>
                <a:r>
                  <a:rPr lang="en-GB" sz="2400" noProof="0" dirty="0"/>
                  <a:t>Extract the proton </a:t>
                </a:r>
                <a:r>
                  <a:rPr lang="en-GB" sz="2400" dirty="0"/>
                  <a:t>yields per event and their kinematic distribution</a:t>
                </a:r>
                <a:br>
                  <a:rPr lang="en-GB" sz="2400" dirty="0"/>
                </a:br>
                <a:r>
                  <a:rPr lang="en-GB" sz="2400" dirty="0"/>
                  <a:t>→ cross section</a:t>
                </a:r>
                <a:endParaRPr lang="en-GB" sz="2400" noProof="0" dirty="0"/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DFF354E5-10E2-AE7E-298D-A44E6C2A07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2509" y="1629636"/>
                <a:ext cx="4837814" cy="4530725"/>
              </a:xfrm>
              <a:blipFill>
                <a:blip r:embed="rId3"/>
                <a:stretch>
                  <a:fillRect l="-1889" t="-1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251903-4F07-CECE-486E-5FD76851B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AAED3D-7481-8DE2-6420-CBE5FFEBA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4</a:t>
            </a:fld>
            <a:endParaRPr lang="en-GB" noProof="0" dirty="0"/>
          </a:p>
        </p:txBody>
      </p:sp>
      <p:pic>
        <p:nvPicPr>
          <p:cNvPr id="18" name="Inhaltsplatzhalter 17">
            <a:extLst>
              <a:ext uri="{FF2B5EF4-FFF2-40B4-BE49-F238E27FC236}">
                <a16:creationId xmlns:a16="http://schemas.microsoft.com/office/drawing/2014/main" id="{4A56518A-08D5-B44B-10BD-A83B0C22FEC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322" y="1629635"/>
            <a:ext cx="6170891" cy="398435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D7591CD-FE88-E47B-B126-99D1B0B88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A42D9063-A620-3BD5-E6A9-896AFA172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9" name="Grafik 8" descr="https://www.gsi.de/fileadmin/oeffentlichkeitsarbeit/logos/GSI_Logo_rgb.png">
            <a:extLst>
              <a:ext uri="{FF2B5EF4-FFF2-40B4-BE49-F238E27FC236}">
                <a16:creationId xmlns:a16="http://schemas.microsoft.com/office/drawing/2014/main" id="{CD0995E8-FF99-2BDF-C060-C309C39168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1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48522-7B31-D7B7-2070-E40EDDC03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8DC82C69-5369-D96E-480A-924B16FC8F3E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26DBF03-4196-7F78-525C-3D1A924E761A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26AE2522-4863-C3E5-86A6-685A23B562A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</p:spPr>
            <p:txBody>
              <a:bodyPr/>
              <a:lstStyle/>
              <a:p>
                <a:r>
                  <a:rPr lang="en-GB" noProof="0" dirty="0"/>
                  <a:t>Kinematic distribution: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i="1" noProof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GB" i="1" noProof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 noProof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26AE2522-4863-C3E5-86A6-685A23B562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  <a:blipFill>
                <a:blip r:embed="rId3"/>
                <a:stretch>
                  <a:fillRect l="-2536" t="-12143" b="-2571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4A33A11E-42EE-FF3B-63F2-FE05B01EF29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Particle counts per bin</a:t>
                </a:r>
              </a:p>
              <a:p>
                <a:pPr lvl="1"/>
                <a:r>
                  <a:rPr lang="en-GB" sz="2000" b="0" noProof="0" dirty="0"/>
                  <a:t>Rapidity </a:t>
                </a:r>
                <a14:m>
                  <m:oMath xmlns:m="http://schemas.openxmlformats.org/officeDocument/2006/math">
                    <m:r>
                      <a:rPr lang="en-GB" sz="2000" b="0" i="1" noProof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0" noProof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0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0" noProof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0" noProof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GB" sz="2000" b="0" i="0" noProof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noProof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GB" sz="2000" b="0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000" b="0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000" b="0" i="1" noProof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GB" sz="2000" b="0" i="0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GB" sz="2000" b="0" i="1" noProof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GB" sz="2000" b="0" i="0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GB" sz="2000" b="0" noProof="0" dirty="0"/>
                  <a:t> </a:t>
                </a:r>
                <a:br>
                  <a:rPr lang="en-GB" sz="2000" b="0" noProof="0" dirty="0"/>
                </a:br>
                <a:r>
                  <a:rPr lang="en-GB" sz="2000" b="0" noProof="0" dirty="0"/>
                  <a:t>in beam direction</a:t>
                </a:r>
                <a:endParaRPr lang="en-GB" sz="2000" noProof="0" dirty="0"/>
              </a:p>
              <a:p>
                <a:pPr lvl="1"/>
                <a:r>
                  <a:rPr lang="en-GB" sz="2000" noProof="0" dirty="0"/>
                  <a:t>Transverse momentum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GB" sz="2000" noProof="0" dirty="0"/>
                  <a:t> </a:t>
                </a:r>
                <a:r>
                  <a:rPr lang="en-GB" sz="2000" b="0" noProof="0" dirty="0"/>
                  <a:t>perpendicular to the beam axis </a:t>
                </a:r>
              </a:p>
              <a:p>
                <a:r>
                  <a:rPr lang="en-GB" sz="2400" noProof="0" dirty="0"/>
                  <a:t>Mass spectrum for each bin</a:t>
                </a:r>
                <a:br>
                  <a:rPr lang="en-GB" sz="2400" noProof="0" dirty="0"/>
                </a:br>
                <a:r>
                  <a:rPr lang="en-GB" sz="2400" noProof="0" dirty="0"/>
                  <a:t>→ Interactive Plot</a:t>
                </a:r>
                <a:endParaRPr lang="en-GB" sz="2400" noProof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4A33A11E-42EE-FF3B-63F2-FE05B01EF2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  <a:blipFill>
                <a:blip r:embed="rId4"/>
                <a:stretch>
                  <a:fillRect l="-1637" t="-175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176E44C-E4E3-5A03-872A-D191DF8E0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3EF478-86DF-6CA1-DA90-05987300B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5</a:t>
            </a:fld>
            <a:endParaRPr lang="en-GB" noProof="0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8A1DF624-AE1B-9533-DA1E-979BCCDEE1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454805" y="1646238"/>
            <a:ext cx="6253190" cy="3890873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0CECD0A-B1A0-244F-0379-98E427908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CA129557-F4F6-3BF8-8BF6-1739258F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1" name="Grafik 10" descr="https://www.gsi.de/fileadmin/oeffentlichkeitsarbeit/logos/GSI_Logo_rgb.png">
            <a:extLst>
              <a:ext uri="{FF2B5EF4-FFF2-40B4-BE49-F238E27FC236}">
                <a16:creationId xmlns:a16="http://schemas.microsoft.com/office/drawing/2014/main" id="{146D003A-7394-EA5B-A0C4-65A1352CD4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B9BD5E8-A7C0-16E2-5B05-D79BF9087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386831D9-81FE-A242-F4F3-1C0F70C45FAB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FEA189DD-6B13-6CF1-1C97-7C2DD3F6C9F8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18DCDA96-F5E8-410D-7E48-569EE0BFB59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</p:spPr>
            <p:txBody>
              <a:bodyPr/>
              <a:lstStyle/>
              <a:p>
                <a:r>
                  <a:rPr lang="en-GB" noProof="0" dirty="0"/>
                  <a:t>Kinematic distribution: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i="1" noProof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GB" i="1" noProof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 noProof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18DCDA96-F5E8-410D-7E48-569EE0BFB5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  <a:blipFill>
                <a:blip r:embed="rId3"/>
                <a:stretch>
                  <a:fillRect l="-2536" t="-12143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43D3C9F5-C006-B0E7-B5B2-05152D2D84B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Particle counts per bin</a:t>
                </a:r>
              </a:p>
              <a:p>
                <a:pPr lvl="1"/>
                <a:r>
                  <a:rPr lang="en-GB" sz="2000" b="0" noProof="0" dirty="0"/>
                  <a:t>Rapidity </a:t>
                </a:r>
                <a14:m>
                  <m:oMath xmlns:m="http://schemas.openxmlformats.org/officeDocument/2006/math">
                    <m:r>
                      <a:rPr lang="en-GB" sz="2000" b="0" i="1" noProof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0" noProof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0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0" noProof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0" noProof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GB" sz="2000" b="0" i="0" noProof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noProof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GB" sz="2000" b="0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000" b="0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000" b="0" i="1" noProof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GB" sz="2000" b="0" i="0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GB" sz="2000" b="0" i="1" noProof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GB" sz="2000" b="0" i="0" noProof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GB" sz="2000" b="0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GB" sz="2000" b="0" noProof="0" dirty="0"/>
                  <a:t> </a:t>
                </a:r>
                <a:br>
                  <a:rPr lang="en-GB" sz="2000" b="0" noProof="0" dirty="0"/>
                </a:br>
                <a:r>
                  <a:rPr lang="en-GB" sz="2000" b="0" noProof="0" dirty="0"/>
                  <a:t>in beam direction</a:t>
                </a:r>
                <a:endParaRPr lang="en-GB" sz="2000" noProof="0" dirty="0"/>
              </a:p>
              <a:p>
                <a:pPr lvl="1"/>
                <a:r>
                  <a:rPr lang="en-GB" sz="2000" noProof="0" dirty="0"/>
                  <a:t>Transverse momentum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GB" sz="2000" noProof="0" dirty="0"/>
                  <a:t> </a:t>
                </a:r>
                <a:r>
                  <a:rPr lang="en-GB" sz="2000" b="0" noProof="0" dirty="0"/>
                  <a:t>perpendicular to the beam axis </a:t>
                </a:r>
              </a:p>
              <a:p>
                <a:r>
                  <a:rPr lang="en-GB" sz="2400" noProof="0" dirty="0"/>
                  <a:t>Mass spectrum for each bin</a:t>
                </a:r>
                <a:br>
                  <a:rPr lang="en-GB" sz="2400" noProof="0" dirty="0"/>
                </a:br>
                <a:r>
                  <a:rPr lang="en-GB" sz="2400" noProof="0" dirty="0"/>
                  <a:t>→ Interactive Plot</a:t>
                </a:r>
                <a:endParaRPr lang="en-GB" sz="2400" noProof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43D3C9F5-C006-B0E7-B5B2-05152D2D84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  <a:blipFill>
                <a:blip r:embed="rId4"/>
                <a:stretch>
                  <a:fillRect l="-1637" t="-1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9BA1CE-43F9-A612-EB6D-0E7DAB012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721E5DA-6CC9-0C5E-C194-167D88287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6</a:t>
            </a:fld>
            <a:endParaRPr lang="en-GB" noProof="0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95AFE627-795E-4F1D-EA26-10A72F7504E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454805" y="1646238"/>
            <a:ext cx="6253190" cy="3890873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DFBADDA-BAC0-0EEB-0A66-6F0D803CE8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4A54F43-1E83-7913-C669-F38CA86E35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5952" y="1646237"/>
            <a:ext cx="6167304" cy="3890873"/>
          </a:xfrm>
          <a:prstGeom prst="rect">
            <a:avLst/>
          </a:prstGeom>
        </p:spPr>
      </p:pic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9E130BCF-8C2E-7119-239E-8ADACC00FF53}"/>
              </a:ext>
            </a:extLst>
          </p:cNvPr>
          <p:cNvCxnSpPr>
            <a:cxnSpLocks/>
          </p:cNvCxnSpPr>
          <p:nvPr/>
        </p:nvCxnSpPr>
        <p:spPr>
          <a:xfrm flipV="1">
            <a:off x="2884714" y="3740661"/>
            <a:ext cx="3233700" cy="7333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Grafik 25">
            <a:extLst>
              <a:ext uri="{FF2B5EF4-FFF2-40B4-BE49-F238E27FC236}">
                <a16:creationId xmlns:a16="http://schemas.microsoft.com/office/drawing/2014/main" id="{55678E96-667B-5DBD-97D6-5DD8A273E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5951" y="1646236"/>
            <a:ext cx="6121255" cy="3896555"/>
          </a:xfrm>
          <a:prstGeom prst="rect">
            <a:avLst/>
          </a:prstGeom>
        </p:spPr>
      </p:pic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BE1DF07A-AC72-F3E6-2346-C76CDD0744C6}"/>
              </a:ext>
            </a:extLst>
          </p:cNvPr>
          <p:cNvCxnSpPr>
            <a:cxnSpLocks/>
          </p:cNvCxnSpPr>
          <p:nvPr/>
        </p:nvCxnSpPr>
        <p:spPr>
          <a:xfrm flipV="1">
            <a:off x="1886866" y="3175395"/>
            <a:ext cx="4256314" cy="6708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ußzeilenplatzhalter 5">
            <a:extLst>
              <a:ext uri="{FF2B5EF4-FFF2-40B4-BE49-F238E27FC236}">
                <a16:creationId xmlns:a16="http://schemas.microsoft.com/office/drawing/2014/main" id="{2C75FA63-963A-20C7-F211-1023A6445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32" name="Grafik 31" descr="https://www.gsi.de/fileadmin/oeffentlichkeitsarbeit/logos/GSI_Logo_rgb.png">
            <a:extLst>
              <a:ext uri="{FF2B5EF4-FFF2-40B4-BE49-F238E27FC236}">
                <a16:creationId xmlns:a16="http://schemas.microsoft.com/office/drawing/2014/main" id="{770BD8D9-330C-0123-488E-715710CCE0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2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472BD-7A8D-F369-6B26-B241CCEE1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7CA326C7-D32A-30F8-AA22-E092615F65AA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25FEAB38-BA73-C6D8-45CC-133A7E8DCBDA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9B1CF8B2-AA4F-BE29-074D-5DCA478132E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</p:spPr>
            <p:txBody>
              <a:bodyPr/>
              <a:lstStyle/>
              <a:p>
                <a:r>
                  <a:rPr lang="en-GB" noProof="0" dirty="0"/>
                  <a:t>Kinematic distribution: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9B1CF8B2-AA4F-BE29-074D-5DCA478132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  <a:blipFill>
                <a:blip r:embed="rId3"/>
                <a:stretch>
                  <a:fillRect l="-2536" t="-12143" b="-2571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FAE8680-D675-84AF-B29D-328524660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3A1D9A-E220-12E7-2F52-48597D4D0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7</a:t>
            </a:fld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E8473364-3B19-E1AB-8B6C-F005F3504F9B}"/>
                  </a:ext>
                </a:extLst>
              </p:cNvPr>
              <p:cNvSpPr txBox="1"/>
              <p:nvPr/>
            </p:nvSpPr>
            <p:spPr>
              <a:xfrm>
                <a:off x="672509" y="1455507"/>
                <a:ext cx="55363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noProof="0" dirty="0"/>
                  <a:t>Rapidity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noProof="0" dirty="0"/>
                  <a:t> and transverse momentum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en-GB" sz="2400" noProof="0" dirty="0"/>
              </a:p>
            </p:txBody>
          </p:sp>
        </mc:Choice>
        <mc:Fallback xmlns=""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E8473364-3B19-E1AB-8B6C-F005F3504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09" y="1455507"/>
                <a:ext cx="5536324" cy="461665"/>
              </a:xfrm>
              <a:prstGeom prst="rect">
                <a:avLst/>
              </a:prstGeom>
              <a:blipFill>
                <a:blip r:embed="rId5"/>
                <a:stretch>
                  <a:fillRect l="-1650" t="-10667" b="-30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C3425788-77B7-25E8-657D-6508ECE61F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6124957" y="2117212"/>
            <a:ext cx="5608362" cy="350170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9BE2183-F1D0-F2D3-8E43-9FDA62ADA3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B711F6C6-06F4-36DC-1993-ED2663741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0" name="Grafik 9" descr="https://www.gsi.de/fileadmin/oeffentlichkeitsarbeit/logos/GSI_Logo_rgb.png">
            <a:extLst>
              <a:ext uri="{FF2B5EF4-FFF2-40B4-BE49-F238E27FC236}">
                <a16:creationId xmlns:a16="http://schemas.microsoft.com/office/drawing/2014/main" id="{FA739F26-63AB-EA32-00F2-1C8A123ACE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  <p:pic>
        <p:nvPicPr>
          <p:cNvPr id="12" name="Inhaltsplatzhalter 9">
            <a:extLst>
              <a:ext uri="{FF2B5EF4-FFF2-40B4-BE49-F238E27FC236}">
                <a16:creationId xmlns:a16="http://schemas.microsoft.com/office/drawing/2014/main" id="{5413BDE7-51F1-D2CF-0710-133ACF2E42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9"/>
          <a:stretch>
            <a:fillRect/>
          </a:stretch>
        </p:blipFill>
        <p:spPr>
          <a:xfrm>
            <a:off x="392055" y="2111640"/>
            <a:ext cx="5674989" cy="353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95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EE6FD-9D70-2D63-EEF8-F2A924246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919FE967-E463-8E52-443B-DB1A1B2F40BC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3535F495-8CF3-B273-4A94-D18A136C15F5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E530CE42-27B3-552A-B1CA-E523689AB8C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</p:spPr>
            <p:txBody>
              <a:bodyPr/>
              <a:lstStyle/>
              <a:p>
                <a:r>
                  <a:rPr lang="en-GB" noProof="0" dirty="0"/>
                  <a:t>Kinematic distribution: 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E530CE42-27B3-552A-B1CA-E523689AB8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  <a:blipFill>
                <a:blip r:embed="rId3"/>
                <a:stretch>
                  <a:fillRect l="-2536" t="-12143" b="-2571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34EC762-3692-5D63-7540-0D061EEF8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4031E5-3D83-0CCA-656F-01ED39BCF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8</a:t>
            </a:fld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0BF52FFB-F42A-D2F9-9C2D-362CAE4B01A4}"/>
                  </a:ext>
                </a:extLst>
              </p:cNvPr>
              <p:cNvSpPr txBox="1"/>
              <p:nvPr/>
            </p:nvSpPr>
            <p:spPr>
              <a:xfrm>
                <a:off x="672509" y="1455507"/>
                <a:ext cx="47550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noProof="0" dirty="0"/>
                  <a:t>Momentum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noProof="0" dirty="0"/>
                  <a:t> and detector angle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2400" noProof="0" dirty="0"/>
              </a:p>
            </p:txBody>
          </p:sp>
        </mc:Choice>
        <mc:Fallback xmlns=""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0BF52FFB-F42A-D2F9-9C2D-362CAE4B0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09" y="1455507"/>
                <a:ext cx="4755084" cy="461665"/>
              </a:xfrm>
              <a:prstGeom prst="rect">
                <a:avLst/>
              </a:prstGeom>
              <a:blipFill>
                <a:blip r:embed="rId5"/>
                <a:stretch>
                  <a:fillRect l="-1923" t="-10667" b="-30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A4B79AB2-E67A-9587-027F-41B2195D9A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464559" y="2116703"/>
            <a:ext cx="5611752" cy="3500835"/>
          </a:xfrm>
          <a:prstGeom prst="rect">
            <a:avLst/>
          </a:prstGeom>
        </p:spPr>
      </p:pic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30B023E2-0BC7-3508-5B17-547E5617A1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6095999" y="2122650"/>
            <a:ext cx="5581207" cy="350624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93FE307-27E7-F918-219D-CBD0A4855C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804E32C3-10EE-ED1C-C71B-B697EE50D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1" name="Grafik 10" descr="https://www.gsi.de/fileadmin/oeffentlichkeitsarbeit/logos/GSI_Logo_rgb.png">
            <a:extLst>
              <a:ext uri="{FF2B5EF4-FFF2-40B4-BE49-F238E27FC236}">
                <a16:creationId xmlns:a16="http://schemas.microsoft.com/office/drawing/2014/main" id="{61ECB1A8-4C91-8AD5-CC0F-99AA5A4017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89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FD4F4-5D3E-6E08-0EE5-0549560B5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nhaltsplatzhalter 8">
            <a:extLst>
              <a:ext uri="{FF2B5EF4-FFF2-40B4-BE49-F238E27FC236}">
                <a16:creationId xmlns:a16="http://schemas.microsoft.com/office/drawing/2014/main" id="{8CF3DF62-6365-DF7D-F4BD-0A695F9C0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323" y="1666593"/>
            <a:ext cx="6166884" cy="4189277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8C949268-EC93-D8AE-DFFB-7858FB1143E5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E0B3121-3D36-260D-66CF-0DBA6F61048D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510C0192-1BB2-A5A7-D050-6E5744BFEA4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</p:spPr>
            <p:txBody>
              <a:bodyPr/>
              <a:lstStyle/>
              <a:p>
                <a:r>
                  <a:rPr lang="en-GB" noProof="0" dirty="0"/>
                  <a:t>Energy loss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𝑑𝐸</m:t>
                    </m:r>
                    <m:r>
                      <a:rPr lang="en-GB" i="0" noProof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510C0192-1BB2-A5A7-D050-6E5744BFEA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2509" y="464509"/>
                <a:ext cx="9609175" cy="852480"/>
              </a:xfrm>
              <a:blipFill>
                <a:blip r:embed="rId4"/>
                <a:stretch>
                  <a:fillRect l="-2536" t="-12143" b="-2571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900C0821-D508-4BD5-713C-D40C900619F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2509" y="1666592"/>
                <a:ext cx="4837814" cy="4530725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Particle-specific, described by Bethe-Bloch equation</a:t>
                </a:r>
              </a:p>
              <a:p>
                <a:r>
                  <a:rPr lang="en-GB" sz="2400" noProof="0" dirty="0"/>
                  <a:t>Spectrum divided in momentum slices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noProof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i="0" noProof="0" smtClean="0">
                        <a:latin typeface="Cambria Math" panose="02040503050406030204" pitchFamily="18" charset="0"/>
                      </a:rPr>
                      <m:t>=50 </m:t>
                    </m:r>
                    <m:r>
                      <m:rPr>
                        <m:sty m:val="p"/>
                      </m:rPr>
                      <a:rPr lang="en-GB" sz="2400" i="0" noProof="0" smtClean="0">
                        <a:latin typeface="Cambria Math" panose="02040503050406030204" pitchFamily="18" charset="0"/>
                      </a:rPr>
                      <m:t>MeV</m:t>
                    </m:r>
                    <m:r>
                      <a:rPr lang="en-GB" sz="2400" i="0" noProof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noProof="0" dirty="0"/>
                  <a:t> </a:t>
                </a:r>
              </a:p>
              <a:p>
                <a:r>
                  <a:rPr lang="en-GB" sz="2400" noProof="0" dirty="0"/>
                  <a:t>Landau distribution fitted for each slice</a:t>
                </a:r>
              </a:p>
              <a:p>
                <a:pPr lvl="1"/>
                <a:r>
                  <a:rPr lang="en-GB" sz="2000" noProof="0" dirty="0"/>
                  <a:t>Parameters: most probable value </a:t>
                </a:r>
                <a14:m>
                  <m:oMath xmlns:m="http://schemas.openxmlformats.org/officeDocument/2006/math">
                    <m:r>
                      <a:rPr lang="en-GB" sz="2000" i="1" noProof="0" smtClean="0">
                        <a:latin typeface="Cambria Math" panose="02040503050406030204" pitchFamily="18" charset="0"/>
                      </a:rPr>
                      <m:t>𝑀𝑃𝑉</m:t>
                    </m:r>
                  </m:oMath>
                </a14:m>
                <a:r>
                  <a:rPr lang="en-GB" sz="2000" noProof="0" dirty="0"/>
                  <a:t>, width parameter </a:t>
                </a:r>
                <a14:m>
                  <m:oMath xmlns:m="http://schemas.openxmlformats.org/officeDocument/2006/math">
                    <m:r>
                      <a:rPr lang="en-GB" sz="2000" i="1" noProof="0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GB" sz="2000" noProof="0" dirty="0"/>
              </a:p>
              <a:p>
                <a:r>
                  <a:rPr lang="en-GB" sz="2400" noProof="0" dirty="0"/>
                  <a:t>Selected cut: [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𝑀𝑃𝑉</m:t>
                    </m:r>
                    <m:r>
                      <a:rPr lang="en-GB" sz="2400" i="0" noProof="0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GB" sz="2400" i="0" noProof="0" smtClean="0">
                        <a:latin typeface="Cambria Math" panose="02040503050406030204" pitchFamily="18" charset="0"/>
                      </a:rPr>
                      <m:t>, </m:t>
                    </m:r>
                  </m:oMath>
                </a14:m>
                <a:br>
                  <a:rPr lang="en-GB" sz="2400" i="0" noProof="0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𝑀𝑃𝑉</m:t>
                    </m:r>
                    <m:r>
                      <a:rPr lang="en-GB" sz="2400" i="0" noProof="0" smtClean="0">
                        <a:latin typeface="Cambria Math" panose="02040503050406030204" pitchFamily="18" charset="0"/>
                      </a:rPr>
                      <m:t>+10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sz="2400" noProof="0" dirty="0"/>
                  <a:t>]</a:t>
                </a:r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900C0821-D508-4BD5-713C-D40C900619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2509" y="1666592"/>
                <a:ext cx="4837814" cy="4530725"/>
              </a:xfrm>
              <a:blipFill>
                <a:blip r:embed="rId5"/>
                <a:stretch>
                  <a:fillRect l="-1637" t="-174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09FC66-5D16-D8D1-C67A-89888DA7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DF4F7C-F783-055C-64F1-68609620E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9</a:t>
            </a:fld>
            <a:endParaRPr lang="en-GB" noProof="0" dirty="0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CFFE0176-BE87-2A84-D34D-FB0BAF9A4A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5510323" y="1666591"/>
            <a:ext cx="6166884" cy="418909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41FF29C-5D92-7330-C84E-D9E5BC0B61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2BC75BEE-7BAD-5722-A857-276F6BA53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2" name="Grafik 11" descr="https://www.gsi.de/fileadmin/oeffentlichkeitsarbeit/logos/GSI_Logo_rgb.png">
            <a:extLst>
              <a:ext uri="{FF2B5EF4-FFF2-40B4-BE49-F238E27FC236}">
                <a16:creationId xmlns:a16="http://schemas.microsoft.com/office/drawing/2014/main" id="{058B2459-D7F6-96D3-FCAA-CBB6E790AE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3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39AD2-DC6B-E1BD-A012-88E89B8A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705058EF-BE44-4049-ACB1-A460A16CB120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247F9C71-7C64-9B29-BF5A-62B30FAAE81C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C099B71-F7D5-01C1-8619-8FAC5162B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09" y="464509"/>
            <a:ext cx="9609175" cy="852480"/>
          </a:xfrm>
        </p:spPr>
        <p:txBody>
          <a:bodyPr/>
          <a:lstStyle/>
          <a:p>
            <a:r>
              <a:rPr lang="en-GB" noProof="0" dirty="0"/>
              <a:t>Proton counts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844A3514-6033-5C2E-000A-A170A87F25A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Extraction of proton counts by fitting a Gaussian to the </a:t>
                </a:r>
                <a:r>
                  <a:rPr lang="en-GB" sz="2400" dirty="0"/>
                  <a:t>proton </a:t>
                </a:r>
                <a:r>
                  <a:rPr lang="en-GB" sz="2400" noProof="0" dirty="0"/>
                  <a:t>peak for each bin</a:t>
                </a:r>
              </a:p>
              <a:p>
                <a:r>
                  <a:rPr lang="en-GB" sz="2400" noProof="0" dirty="0"/>
                  <a:t>Integration over </a:t>
                </a:r>
                <a14:m>
                  <m:oMath xmlns:m="http://schemas.openxmlformats.org/officeDocument/2006/math">
                    <m:r>
                      <a:rPr lang="en-GB" sz="2400" noProof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sz="2400" noProof="0" dirty="0"/>
                  <a:t> interval</a:t>
                </a:r>
              </a:p>
              <a:p>
                <a:r>
                  <a:rPr lang="en-GB" sz="2400" noProof="0" dirty="0"/>
                  <a:t>Bins with no reliable fit for the proton peak were excluded</a:t>
                </a:r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844A3514-6033-5C2E-000A-A170A87F25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  <a:blipFill>
                <a:blip r:embed="rId3"/>
                <a:stretch>
                  <a:fillRect l="-1637" t="-1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CB7CEB0-2F80-5C90-FB84-59585DD3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2F2373E-77C7-8389-F7D1-E09C59907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10</a:t>
            </a:fld>
            <a:endParaRPr lang="en-GB" noProof="0" dirty="0"/>
          </a:p>
        </p:txBody>
      </p:sp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D38128DA-8179-2DA9-D572-393B7EF98F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6"/>
          <a:stretch>
            <a:fillRect/>
          </a:stretch>
        </p:blipFill>
        <p:spPr>
          <a:xfrm>
            <a:off x="385061" y="1646238"/>
            <a:ext cx="6345347" cy="413248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72F6D9F-FA6D-8B0C-9ACD-161E6F577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736765DC-C870-0ABE-9942-B85BEE2BC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0" name="Grafik 9" descr="https://www.gsi.de/fileadmin/oeffentlichkeitsarbeit/logos/GSI_Logo_rgb.png">
            <a:extLst>
              <a:ext uri="{FF2B5EF4-FFF2-40B4-BE49-F238E27FC236}">
                <a16:creationId xmlns:a16="http://schemas.microsoft.com/office/drawing/2014/main" id="{6FE1A8FB-288E-3F35-F14A-681E39AD9A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7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CD9FB-2FBC-E016-8E6F-7B3C7D511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E2EFAF6-5A10-3CC3-3DB5-35FDE9426269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C78C399-4012-EB1F-8C99-6D29408497F7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4D5E9849-B1D2-3600-ED43-FE109F04D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09" y="464509"/>
            <a:ext cx="9609175" cy="852480"/>
          </a:xfrm>
        </p:spPr>
        <p:txBody>
          <a:bodyPr/>
          <a:lstStyle/>
          <a:p>
            <a:r>
              <a:rPr lang="en-GB" noProof="0" dirty="0"/>
              <a:t>Normalized proton yields</a:t>
            </a:r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4DE1FF85-FC4A-3854-A6F3-E4D8124DB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2509" y="1666592"/>
            <a:ext cx="4837814" cy="4530725"/>
          </a:xfrm>
        </p:spPr>
        <p:txBody>
          <a:bodyPr>
            <a:normAutofit/>
          </a:bodyPr>
          <a:lstStyle/>
          <a:p>
            <a:r>
              <a:rPr lang="en-GB" sz="2400" noProof="0" dirty="0"/>
              <a:t>Integrated proton counts</a:t>
            </a:r>
          </a:p>
          <a:p>
            <a:r>
              <a:rPr lang="en-GB" sz="2400" noProof="0" dirty="0"/>
              <a:t>Normalized by bin size and number of analysed events</a:t>
            </a:r>
          </a:p>
          <a:p>
            <a:pPr marL="0" indent="0">
              <a:buNone/>
            </a:pPr>
            <a:r>
              <a:rPr lang="en-GB" sz="2400" dirty="0"/>
              <a:t>=&gt; Proton yield per event and bin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CE77B23-F31F-D429-7D40-F26C7DAA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160809E-D780-8E18-E9B3-51756E82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11</a:t>
            </a:fld>
            <a:endParaRPr lang="en-GB" noProof="0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E86FC242-1D4A-1993-417B-1948AE18CD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096" y="1666592"/>
            <a:ext cx="6208384" cy="3894236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E6C6F7E-057C-DB8C-C283-48F46B6CA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2D55DDA1-0E7D-2CEE-A486-4F68F6428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1" name="Grafik 10" descr="https://www.gsi.de/fileadmin/oeffentlichkeitsarbeit/logos/GSI_Logo_rgb.png">
            <a:extLst>
              <a:ext uri="{FF2B5EF4-FFF2-40B4-BE49-F238E27FC236}">
                <a16:creationId xmlns:a16="http://schemas.microsoft.com/office/drawing/2014/main" id="{17CADF7A-6EEA-9792-2703-630ABD5F03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5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4B8BC-5308-8B42-043A-DE0F10FE6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896CD253-AC76-0DA2-3795-D31BBE4EF7E0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955E1E8-DE50-7463-90CC-450D4E8968BD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D596DBC-00DD-7244-81C1-A27B780A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464509"/>
            <a:ext cx="8856921" cy="864561"/>
          </a:xfrm>
        </p:spPr>
        <p:txBody>
          <a:bodyPr/>
          <a:lstStyle/>
          <a:p>
            <a:r>
              <a:rPr lang="en-GB" noProof="0" dirty="0" err="1"/>
              <a:t>GiBUU</a:t>
            </a:r>
            <a:r>
              <a:rPr lang="en-GB" noProof="0" dirty="0"/>
              <a:t> </a:t>
            </a:r>
            <a:r>
              <a:rPr lang="en-GB" sz="4000" noProof="0" dirty="0"/>
              <a:t>simulations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FBD3A51E-9528-E615-61F9-938BBB96FB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400" noProof="0" dirty="0"/>
                  <a:t>The </a:t>
                </a:r>
                <a:r>
                  <a:rPr lang="en-GB" sz="2400" b="1" noProof="0" dirty="0"/>
                  <a:t>Gi</a:t>
                </a:r>
                <a:r>
                  <a:rPr lang="en-GB" sz="2400" noProof="0" dirty="0"/>
                  <a:t>essen </a:t>
                </a:r>
                <a:r>
                  <a:rPr lang="en-GB" sz="2400" b="1" noProof="0" dirty="0"/>
                  <a:t>B</a:t>
                </a:r>
                <a:r>
                  <a:rPr lang="en-GB" sz="2400" noProof="0" dirty="0"/>
                  <a:t>oltzmann-</a:t>
                </a:r>
                <a:r>
                  <a:rPr lang="en-GB" sz="2400" b="1" noProof="0" dirty="0"/>
                  <a:t>U</a:t>
                </a:r>
                <a:r>
                  <a:rPr lang="en-GB" sz="2400" noProof="0" dirty="0"/>
                  <a:t>ehling-</a:t>
                </a:r>
                <a:r>
                  <a:rPr lang="en-GB" sz="2400" b="1" noProof="0" dirty="0" err="1"/>
                  <a:t>U</a:t>
                </a:r>
                <a:r>
                  <a:rPr lang="en-GB" sz="2400" noProof="0" dirty="0" err="1"/>
                  <a:t>hlenbeck</a:t>
                </a:r>
                <a:r>
                  <a:rPr lang="en-GB" sz="2400" noProof="0" dirty="0"/>
                  <a:t> Project</a:t>
                </a:r>
              </a:p>
              <a:p>
                <a:r>
                  <a:rPr lang="en-GB" sz="2400" noProof="0" dirty="0"/>
                  <a:t>Event generator for collisions</a:t>
                </a:r>
              </a:p>
              <a:p>
                <a:r>
                  <a:rPr lang="en-GB" sz="2400" noProof="0" dirty="0"/>
                  <a:t>Produced particles tracked through simulated HADES detector</a:t>
                </a:r>
              </a:p>
              <a:p>
                <a:r>
                  <a:rPr lang="en-GB" sz="2400" noProof="0" dirty="0"/>
                  <a:t>Available data only at beam momentum 700 MeV/c</a:t>
                </a:r>
              </a:p>
              <a:p>
                <a:r>
                  <a:rPr lang="en-GB" sz="2400" dirty="0"/>
                  <a:t>Total simulated</a:t>
                </a:r>
                <a:r>
                  <a:rPr lang="en-GB" sz="2400" noProof="0" dirty="0"/>
                  <a:t> collision events used: 10,861,566</a:t>
                </a:r>
              </a:p>
              <a:p>
                <a:r>
                  <a:rPr lang="en-GB" sz="2400" noProof="0" dirty="0"/>
                  <a:t>Simulations analysed in the same way as experimental data </a:t>
                </a:r>
                <a:br>
                  <a:rPr lang="en-GB" sz="2400" noProof="0" dirty="0"/>
                </a:br>
                <a:r>
                  <a:rPr lang="en-GB" sz="2400" noProof="0" dirty="0"/>
                  <a:t>=&gt; reconstructed proton counts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b="0" i="1" noProof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𝑟𝑒𝑐𝑜</m:t>
                        </m:r>
                      </m:sup>
                    </m:sSubSup>
                  </m:oMath>
                </a14:m>
                <a:r>
                  <a:rPr lang="en-GB" sz="2400" noProof="0" dirty="0"/>
                  <a:t> per bin</a:t>
                </a:r>
              </a:p>
              <a:p>
                <a:r>
                  <a:rPr lang="en-GB" sz="2400" noProof="0" dirty="0"/>
                  <a:t>Comparison to true proton counts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i="1" noProof="0" dirty="0" err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 noProof="0" dirty="0" err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sz="2400" i="1" noProof="0" dirty="0" err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GB" sz="2400" i="1" noProof="0" dirty="0" err="1" smtClean="0">
                            <a:latin typeface="Cambria Math" panose="02040503050406030204" pitchFamily="18" charset="0"/>
                          </a:rPr>
                          <m:t>𝑡𝑟𝑢𝑒</m:t>
                        </m:r>
                      </m:sup>
                    </m:sSubSup>
                  </m:oMath>
                </a14:m>
                <a:r>
                  <a:rPr lang="en-GB" sz="2400" noProof="0" dirty="0"/>
                  <a:t> per bin</a:t>
                </a:r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FBD3A51E-9528-E615-61F9-938BBB96FB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8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19053D1-8164-114E-F8CD-2B228094E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946A42-C99D-A330-EF8D-8D9B06871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12</a:t>
            </a:fld>
            <a:endParaRPr lang="en-GB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6746A14-E077-046E-A693-E3693F250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FA0673A5-310E-D654-FA27-3112F583A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0" name="Grafik 9" descr="https://www.gsi.de/fileadmin/oeffentlichkeitsarbeit/logos/GSI_Logo_rgb.png">
            <a:extLst>
              <a:ext uri="{FF2B5EF4-FFF2-40B4-BE49-F238E27FC236}">
                <a16:creationId xmlns:a16="http://schemas.microsoft.com/office/drawing/2014/main" id="{00CFE3B2-82F3-8B5E-F14F-A01926829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078B7-7BFC-300D-C864-5AAB4E43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F8DC3A26-14FF-0DE9-72D1-BA30CFB84B20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2AA3BEA-1B22-EBED-D9A8-4A74ECF463DB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376C866-EA3C-2FB1-29F3-51B7FE447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09" y="464509"/>
            <a:ext cx="9609175" cy="852480"/>
          </a:xfrm>
        </p:spPr>
        <p:txBody>
          <a:bodyPr/>
          <a:lstStyle/>
          <a:p>
            <a:r>
              <a:rPr lang="en-GB" noProof="0" dirty="0"/>
              <a:t>Efficiency &amp; acceptance correction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2254B885-0B0A-EECD-7A70-4DCA4015F05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Comparison to true proton counts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b="0" i="1" noProof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𝑡𝑟𝑢𝑒</m:t>
                        </m:r>
                      </m:sup>
                    </m:sSubSup>
                  </m:oMath>
                </a14:m>
                <a:r>
                  <a:rPr lang="en-GB" sz="2400" noProof="0" dirty="0"/>
                  <a:t> per bin</a:t>
                </a:r>
              </a:p>
              <a:p>
                <a:pPr>
                  <a:buFont typeface="Symbol" panose="05050102010706020507" pitchFamily="18" charset="2"/>
                  <a:buChar char="Þ"/>
                </a:pPr>
                <a:r>
                  <a:rPr lang="en-GB" sz="2400" noProof="0" dirty="0"/>
                  <a:t> Correction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400" b="0" i="1" noProof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𝑟𝑒𝑐𝑜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𝑡𝑟𝑢𝑒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GB" sz="2400" noProof="0" dirty="0"/>
                  <a:t> for each bin</a:t>
                </a:r>
              </a:p>
              <a:p>
                <a:pPr>
                  <a:buFont typeface="Symbol" panose="05050102010706020507" pitchFamily="18" charset="2"/>
                  <a:buChar char="Þ"/>
                </a:pPr>
                <a:r>
                  <a:rPr lang="en-GB" sz="2400" noProof="0" dirty="0"/>
                  <a:t> Detector acceptance and reconstruction efficiency</a:t>
                </a:r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2254B885-0B0A-EECD-7A70-4DCA4015F0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  <a:blipFill>
                <a:blip r:embed="rId3"/>
                <a:stretch>
                  <a:fillRect l="-2015" t="-175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7EB0A5B-A524-9C24-48F1-6AF455C02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DC6CDD5-DE2B-4B6C-DE3D-74D084DD7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13</a:t>
            </a:fld>
            <a:endParaRPr lang="en-GB" noProof="0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4F7CF082-E7EE-42AA-BE46-3DBDA36E83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61" y="1646238"/>
            <a:ext cx="6345347" cy="398014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7B01A9A-2AA4-CA59-13D9-E804B05C0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82AE12C0-17A0-CF66-A267-B83A60267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1" name="Grafik 10" descr="https://www.gsi.de/fileadmin/oeffentlichkeitsarbeit/logos/GSI_Logo_rgb.png">
            <a:extLst>
              <a:ext uri="{FF2B5EF4-FFF2-40B4-BE49-F238E27FC236}">
                <a16:creationId xmlns:a16="http://schemas.microsoft.com/office/drawing/2014/main" id="{1F5FC5AF-2C83-5B53-54BA-41C38AD346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14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4665CFC6-B808-C4B5-B069-BAEF65DB7BC2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59195573-8E8C-115D-0EB1-089FDFDA53D4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D2DF459E-6118-BC96-968E-7A5095CD8F6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2509" y="464509"/>
                <a:ext cx="8822365" cy="852480"/>
              </a:xfrm>
            </p:spPr>
            <p:txBody>
              <a:bodyPr>
                <a:normAutofit/>
              </a:bodyPr>
              <a:lstStyle/>
              <a:p>
                <a:r>
                  <a:rPr lang="en-GB" noProof="0" dirty="0"/>
                  <a:t>Corrected proton yields: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GB" i="0" noProof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D2DF459E-6118-BC96-968E-7A5095CD8F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2509" y="464509"/>
                <a:ext cx="8822365" cy="852480"/>
              </a:xfrm>
              <a:blipFill>
                <a:blip r:embed="rId3"/>
                <a:stretch>
                  <a:fillRect l="-2762" t="-12143" b="-2571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E421DDDF-EFF1-EA40-D5F7-5F9F4689974F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2508" y="1646238"/>
                <a:ext cx="4728831" cy="4530725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Correction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400" b="0" i="1" noProof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𝑟𝑒𝑐𝑜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𝑡𝑟𝑢𝑒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GB" sz="2400" noProof="0" dirty="0"/>
                  <a:t> </a:t>
                </a:r>
                <a:br>
                  <a:rPr lang="en-GB" sz="2400" noProof="0" dirty="0"/>
                </a:br>
                <a:r>
                  <a:rPr lang="en-GB" sz="2400" noProof="0" dirty="0"/>
                  <a:t>for each bin</a:t>
                </a:r>
              </a:p>
              <a:p>
                <a:pPr marL="0" indent="0">
                  <a:buNone/>
                </a:pPr>
                <a:r>
                  <a:rPr lang="en-GB" sz="2400" noProof="0" dirty="0"/>
                  <a:t>=&gt; Corrected proton yields </a:t>
                </a:r>
                <a:br>
                  <a:rPr lang="en-GB" sz="2400" noProof="0" dirty="0"/>
                </a:b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  <m:t>𝑐𝑜𝑟𝑟</m:t>
                          </m:r>
                        </m:sup>
                      </m:sSubSup>
                      <m:r>
                        <a:rPr lang="en-GB" sz="2400" i="0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𝑚𝑒𝑎𝑠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400" noProof="0" dirty="0"/>
              </a:p>
              <a:p>
                <a:r>
                  <a:rPr lang="en-GB" sz="2400" noProof="0" dirty="0"/>
                  <a:t>RPC and TOF combined</a:t>
                </a:r>
              </a:p>
              <a:p>
                <a:pPr lvl="1"/>
                <a:r>
                  <a:rPr lang="en-GB" sz="2000" noProof="0" dirty="0"/>
                  <a:t>RPC: higher </a:t>
                </a:r>
                <a14:m>
                  <m:oMath xmlns:m="http://schemas.openxmlformats.org/officeDocument/2006/math">
                    <m:r>
                      <a:rPr lang="en-GB" sz="2000" i="1" noProof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noProof="0" dirty="0"/>
                  <a:t>, lower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en-GB" sz="2000" noProof="0" dirty="0"/>
              </a:p>
              <a:p>
                <a:pPr lvl="1"/>
                <a:r>
                  <a:rPr lang="en-GB" sz="2000" noProof="0" dirty="0"/>
                  <a:t>TOF: lower </a:t>
                </a:r>
                <a14:m>
                  <m:oMath xmlns:m="http://schemas.openxmlformats.org/officeDocument/2006/math">
                    <m:r>
                      <a:rPr lang="en-GB" sz="2000" i="1" noProof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noProof="0" dirty="0"/>
                  <a:t>, 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00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en-GB" sz="2000" noProof="0" dirty="0"/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E421DDDF-EFF1-EA40-D5F7-5F9F468997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2508" y="1646238"/>
                <a:ext cx="4728831" cy="4530725"/>
              </a:xfrm>
              <a:blipFill>
                <a:blip r:embed="rId4"/>
                <a:stretch>
                  <a:fillRect l="-19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86E12B4-EE0D-606F-6AEC-04C172C7F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517F162-7784-9F07-5D6D-14E0B9EEE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14</a:t>
            </a:fld>
            <a:endParaRPr lang="en-GB" noProof="0" dirty="0"/>
          </a:p>
        </p:txBody>
      </p:sp>
      <p:pic>
        <p:nvPicPr>
          <p:cNvPr id="40" name="Inhaltsplatzhalter 39">
            <a:extLst>
              <a:ext uri="{FF2B5EF4-FFF2-40B4-BE49-F238E27FC236}">
                <a16:creationId xmlns:a16="http://schemas.microsoft.com/office/drawing/2014/main" id="{9555B229-EB98-8B62-628C-86D067C832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373" y="1646239"/>
            <a:ext cx="6240834" cy="391459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BCECA51-42FF-93C9-718A-2A8328B5A2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312E2C3A-8A42-C5B7-B51B-689E13C1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0" name="Grafik 9" descr="https://www.gsi.de/fileadmin/oeffentlichkeitsarbeit/logos/GSI_Logo_rgb.png">
            <a:extLst>
              <a:ext uri="{FF2B5EF4-FFF2-40B4-BE49-F238E27FC236}">
                <a16:creationId xmlns:a16="http://schemas.microsoft.com/office/drawing/2014/main" id="{61D01069-214C-6B55-614D-5B3791669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49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70333-D5CC-84A2-5A5A-3B7290BEC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9D71E0AE-8F6E-9466-FE14-FF75EAE52424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94F6F7A4-6B3B-B1F0-806C-AA83B374F107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C190BC51-4C9F-F745-5CA5-509767D3DDA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2509" y="464509"/>
                <a:ext cx="8216310" cy="852480"/>
              </a:xfrm>
            </p:spPr>
            <p:txBody>
              <a:bodyPr>
                <a:normAutofit/>
              </a:bodyPr>
              <a:lstStyle/>
              <a:p>
                <a:r>
                  <a:rPr lang="en-GB" noProof="0" dirty="0"/>
                  <a:t>Corrected proton yields: 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i="0" noProof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8" name="Titel 7">
                <a:extLst>
                  <a:ext uri="{FF2B5EF4-FFF2-40B4-BE49-F238E27FC236}">
                    <a16:creationId xmlns:a16="http://schemas.microsoft.com/office/drawing/2014/main" id="{C190BC51-4C9F-F745-5CA5-509767D3DD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2509" y="464509"/>
                <a:ext cx="8216310" cy="852480"/>
              </a:xfrm>
              <a:blipFill>
                <a:blip r:embed="rId3"/>
                <a:stretch>
                  <a:fillRect l="-2967" t="-12143" b="-2571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1563163B-4006-ADBD-AE0B-C22FB3302A2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2508" y="1646238"/>
                <a:ext cx="4728831" cy="4530725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Correction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GB" sz="2400" b="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400" b="0" i="1" noProof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𝑟𝑒𝑐𝑜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GB" sz="2400" b="0" i="1" noProof="0" smtClean="0">
                                <a:latin typeface="Cambria Math" panose="02040503050406030204" pitchFamily="18" charset="0"/>
                              </a:rPr>
                              <m:t>𝑡𝑟𝑢𝑒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GB" sz="2400" noProof="0" dirty="0"/>
                  <a:t> </a:t>
                </a:r>
                <a:br>
                  <a:rPr lang="en-GB" sz="2400" noProof="0" dirty="0"/>
                </a:br>
                <a:r>
                  <a:rPr lang="en-GB" sz="2400" noProof="0" dirty="0"/>
                  <a:t>for each bin</a:t>
                </a:r>
              </a:p>
              <a:p>
                <a:pPr marL="0" indent="0">
                  <a:buNone/>
                </a:pPr>
                <a:r>
                  <a:rPr lang="en-GB" sz="2400" noProof="0" dirty="0"/>
                  <a:t>=&gt; Corrected proton yields </a:t>
                </a:r>
                <a:br>
                  <a:rPr lang="en-GB" sz="2400" noProof="0" dirty="0"/>
                </a:b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  <m:t>𝑐𝑜𝑟𝑟</m:t>
                          </m:r>
                        </m:sup>
                      </m:sSubSup>
                      <m:r>
                        <a:rPr lang="en-GB" sz="2400" i="0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𝑚𝑒𝑎𝑠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400" noProof="0" dirty="0"/>
              </a:p>
              <a:p>
                <a:r>
                  <a:rPr lang="en-GB" sz="2400" noProof="0" dirty="0"/>
                  <a:t>RPC and TOF combined</a:t>
                </a:r>
              </a:p>
              <a:p>
                <a:pPr lvl="1"/>
                <a:r>
                  <a:rPr lang="en-GB" sz="2000" noProof="0" dirty="0"/>
                  <a:t>RPC: higher </a:t>
                </a:r>
                <a14:m>
                  <m:oMath xmlns:m="http://schemas.openxmlformats.org/officeDocument/2006/math">
                    <m:r>
                      <a:rPr lang="en-GB" sz="2000" i="1" noProof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noProof="0" dirty="0"/>
                  <a:t>, lower </a:t>
                </a:r>
                <a14:m>
                  <m:oMath xmlns:m="http://schemas.openxmlformats.org/officeDocument/2006/math">
                    <m:r>
                      <a:rPr lang="en-GB" sz="2000" i="1" noProof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2000" noProof="0" dirty="0"/>
              </a:p>
              <a:p>
                <a:pPr lvl="1"/>
                <a:r>
                  <a:rPr lang="en-GB" sz="2000" noProof="0" dirty="0"/>
                  <a:t>TOF: lower </a:t>
                </a:r>
                <a14:m>
                  <m:oMath xmlns:m="http://schemas.openxmlformats.org/officeDocument/2006/math">
                    <m:r>
                      <a:rPr lang="en-GB" sz="2000" i="1" noProof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noProof="0" dirty="0"/>
                  <a:t>, higher </a:t>
                </a:r>
                <a14:m>
                  <m:oMath xmlns:m="http://schemas.openxmlformats.org/officeDocument/2006/math">
                    <m:r>
                      <a:rPr lang="en-GB" sz="2000" i="1" noProof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2000" noProof="0" dirty="0"/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1563163B-4006-ADBD-AE0B-C22FB3302A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2508" y="1646238"/>
                <a:ext cx="4728831" cy="4530725"/>
              </a:xfrm>
              <a:blipFill>
                <a:blip r:embed="rId4"/>
                <a:stretch>
                  <a:fillRect l="-19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4ECDABA-478B-45D9-6B36-6A5685AD6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23EDD49-145E-EBE1-AD85-67CD15941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15</a:t>
            </a:fld>
            <a:endParaRPr lang="en-GB" noProof="0" dirty="0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701BABD7-AFAE-70B3-3397-CCF31A041E5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338" y="1646238"/>
            <a:ext cx="6275869" cy="393027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313C0B0-14E8-68FA-C6BA-188D7FD183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F9738AC4-3A58-8FAD-3245-4B01D473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1" name="Grafik 10" descr="https://www.gsi.de/fileadmin/oeffentlichkeitsarbeit/logos/GSI_Logo_rgb.png">
            <a:extLst>
              <a:ext uri="{FF2B5EF4-FFF2-40B4-BE49-F238E27FC236}">
                <a16:creationId xmlns:a16="http://schemas.microsoft.com/office/drawing/2014/main" id="{90FF5420-07BD-8312-CFBC-45DD803958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04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F03DE-A2FB-A9D4-9D2B-5D824C192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3D7905A1-10EF-C5EC-5FD5-66FE0DAD4165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9460BC70-15BD-E468-ACD2-1C6F0EAB4CF5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A017D76-5D14-C0CF-A801-817B38A20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09" y="464509"/>
            <a:ext cx="8652244" cy="852480"/>
          </a:xfrm>
        </p:spPr>
        <p:txBody>
          <a:bodyPr/>
          <a:lstStyle/>
          <a:p>
            <a:r>
              <a:rPr lang="en-GB" noProof="0" dirty="0"/>
              <a:t>Differential proton yields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77E9476C-D46F-F413-21B7-96C5F284445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i="1" noProof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GB" sz="2400" noProof="0" dirty="0"/>
                  <a:t> distribution for each rapidity interval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noProof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0" noProof="0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GB" sz="2400" noProof="0" dirty="0"/>
              </a:p>
              <a:p>
                <a:r>
                  <a:rPr lang="en-GB" sz="2400" noProof="0" dirty="0"/>
                  <a:t>Low momentum points extrapolated with linear function between (0,0) and first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GB" sz="2400" noProof="0" dirty="0"/>
                  <a:t>-point</a:t>
                </a:r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77E9476C-D46F-F413-21B7-96C5F28444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30409" y="1646238"/>
                <a:ext cx="4837814" cy="4530725"/>
              </a:xfrm>
              <a:blipFill>
                <a:blip r:embed="rId3"/>
                <a:stretch>
                  <a:fillRect l="-1637" t="-1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BA0FF6-F875-C048-21D6-8B5B544E1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7943D5A-9CDE-7C66-D442-AD6D5F837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16</a:t>
            </a:fld>
            <a:endParaRPr lang="en-GB" noProof="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2E4AA4E-EF20-F387-29CF-411F73D90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87FB1AAF-AB12-225D-BA25-A3342A4862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35" y="1620442"/>
            <a:ext cx="6386473" cy="4005943"/>
          </a:xfrm>
          <a:prstGeom prst="rect">
            <a:avLst/>
          </a:prstGeom>
        </p:spPr>
      </p:pic>
      <p:pic>
        <p:nvPicPr>
          <p:cNvPr id="10" name="Inhaltsplatzhalter 11">
            <a:extLst>
              <a:ext uri="{FF2B5EF4-FFF2-40B4-BE49-F238E27FC236}">
                <a16:creationId xmlns:a16="http://schemas.microsoft.com/office/drawing/2014/main" id="{B079DB51-26D9-4177-9877-68DE9CD6B2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926" y="1620442"/>
            <a:ext cx="6345347" cy="3980147"/>
          </a:xfrm>
          <a:prstGeom prst="rect">
            <a:avLst/>
          </a:prstGeom>
        </p:spPr>
      </p:pic>
      <p:sp>
        <p:nvSpPr>
          <p:cNvPr id="15" name="Fußzeilenplatzhalter 5">
            <a:extLst>
              <a:ext uri="{FF2B5EF4-FFF2-40B4-BE49-F238E27FC236}">
                <a16:creationId xmlns:a16="http://schemas.microsoft.com/office/drawing/2014/main" id="{95BA7EA6-0E7E-19F0-649C-48E4502A7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20" name="Grafik 19" descr="https://www.gsi.de/fileadmin/oeffentlichkeitsarbeit/logos/GSI_Logo_rgb.png">
            <a:extLst>
              <a:ext uri="{FF2B5EF4-FFF2-40B4-BE49-F238E27FC236}">
                <a16:creationId xmlns:a16="http://schemas.microsoft.com/office/drawing/2014/main" id="{756F30A2-7551-E40D-1AA0-80B99D465E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2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B1379CB7-ADC6-A1DD-4A52-95502CF4296A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7C1CBA2-D4CE-D4CC-8AEB-8AF9A68DB36D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EE52CB6-72A4-2120-5166-305B2BF6B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86" y="464509"/>
            <a:ext cx="8803758" cy="872832"/>
          </a:xfrm>
        </p:spPr>
        <p:txBody>
          <a:bodyPr/>
          <a:lstStyle/>
          <a:p>
            <a:r>
              <a:rPr lang="en-GB" dirty="0"/>
              <a:t>Proton rapidity</a:t>
            </a:r>
            <a:r>
              <a:rPr lang="en-GB" noProof="0" dirty="0"/>
              <a:t>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Inhaltsplatzhalter 3">
                <a:extLst>
                  <a:ext uri="{FF2B5EF4-FFF2-40B4-BE49-F238E27FC236}">
                    <a16:creationId xmlns:a16="http://schemas.microsoft.com/office/drawing/2014/main" id="{A99CD01E-738D-F5C4-A786-D747D6A8109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730408" y="1649488"/>
                <a:ext cx="4816549" cy="4527476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Integration of momentum distribution:</a:t>
                </a:r>
                <a:br>
                  <a:rPr lang="en-GB" sz="2400" noProof="0" dirty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GB" sz="240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𝑑𝑁</m:t>
                        </m:r>
                      </m:num>
                      <m:den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𝑑𝑦</m:t>
                        </m:r>
                      </m:den>
                    </m:f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subSup"/>
                        <m:subHide m:val="on"/>
                        <m:supHide m:val="on"/>
                        <m:ctrlPr>
                          <a:rPr lang="en-GB" sz="2400" i="1" noProof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sz="2400" i="1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 noProof="0" smtClean="0">
                                <a:latin typeface="Cambria Math" panose="02040503050406030204" pitchFamily="18" charset="0"/>
                              </a:rPr>
                              <m:t>𝑑𝑁</m:t>
                            </m:r>
                          </m:num>
                          <m:den>
                            <m:r>
                              <a:rPr lang="en-GB" sz="2400" i="1" noProof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GB" sz="2400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noProof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sz="2400" i="1" noProof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en-GB" sz="2400" i="1" noProof="0" smtClean="0">
                                <a:latin typeface="Cambria Math" panose="02040503050406030204" pitchFamily="18" charset="0"/>
                              </a:rPr>
                              <m:t>𝑑𝑦</m:t>
                            </m:r>
                          </m:den>
                        </m:f>
                      </m:e>
                    </m:nary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GB" sz="24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en-GB" sz="2400" noProof="0" dirty="0"/>
              </a:p>
              <a:p>
                <a:r>
                  <a:rPr lang="en-GB" sz="2400" noProof="0" dirty="0"/>
                  <a:t>Measurement and simulation show same qualitative shape</a:t>
                </a:r>
              </a:p>
              <a:p>
                <a:pPr lvl="1"/>
                <a:r>
                  <a:rPr lang="en-GB" sz="2000" noProof="0" dirty="0"/>
                  <a:t>Simulation shifted towards higher rapidity</a:t>
                </a:r>
                <a:br>
                  <a:rPr lang="en-GB" sz="2000" noProof="0" dirty="0"/>
                </a:br>
                <a:r>
                  <a:rPr lang="en-GB" sz="2000" noProof="0" dirty="0"/>
                  <a:t>→ 700 MeV/c beam in simulation, 612 MeV/c beam in experiment</a:t>
                </a:r>
              </a:p>
            </p:txBody>
          </p:sp>
        </mc:Choice>
        <mc:Fallback xmlns="">
          <p:sp>
            <p:nvSpPr>
              <p:cNvPr id="4" name="Inhaltsplatzhalter 3">
                <a:extLst>
                  <a:ext uri="{FF2B5EF4-FFF2-40B4-BE49-F238E27FC236}">
                    <a16:creationId xmlns:a16="http://schemas.microsoft.com/office/drawing/2014/main" id="{A99CD01E-738D-F5C4-A786-D747D6A810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30408" y="1649488"/>
                <a:ext cx="4816549" cy="4527476"/>
              </a:xfrm>
              <a:blipFill>
                <a:blip r:embed="rId2"/>
                <a:stretch>
                  <a:fillRect l="-1646" t="-17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58ABDF-BB87-8CF1-7866-03E449573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535037B-9EB6-A507-B320-89088FC13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17</a:t>
            </a:fld>
            <a:endParaRPr lang="en-GB" noProof="0" dirty="0"/>
          </a:p>
        </p:txBody>
      </p:sp>
      <p:pic>
        <p:nvPicPr>
          <p:cNvPr id="21" name="Inhaltsplatzhalter 20">
            <a:extLst>
              <a:ext uri="{FF2B5EF4-FFF2-40B4-BE49-F238E27FC236}">
                <a16:creationId xmlns:a16="http://schemas.microsoft.com/office/drawing/2014/main" id="{9A3151AB-0F07-FE1D-BBD8-55105B5E83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5"/>
          <a:stretch>
            <a:fillRect/>
          </a:stretch>
        </p:blipFill>
        <p:spPr>
          <a:xfrm>
            <a:off x="390243" y="1649488"/>
            <a:ext cx="6340165" cy="414367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F9F937C-F9EB-4E9A-328A-4C0D2343A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9" name="Fußzeilenplatzhalter 5">
            <a:extLst>
              <a:ext uri="{FF2B5EF4-FFF2-40B4-BE49-F238E27FC236}">
                <a16:creationId xmlns:a16="http://schemas.microsoft.com/office/drawing/2014/main" id="{3185DF74-A27A-4AD5-AF83-6E09C1FF0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1" name="Grafik 10" descr="https://www.gsi.de/fileadmin/oeffentlichkeitsarbeit/logos/GSI_Logo_rgb.png">
            <a:extLst>
              <a:ext uri="{FF2B5EF4-FFF2-40B4-BE49-F238E27FC236}">
                <a16:creationId xmlns:a16="http://schemas.microsoft.com/office/drawing/2014/main" id="{393DAE5A-1D14-CA26-B4E0-266A3AB19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4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8C24E-4ED0-9A2A-CAC9-F95955241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FC8D46E0-9187-96E6-ED48-E0D474C9ADAC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40DBB641-9972-D4BA-2BCC-70AC39FB6836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4B55988-31BF-ED38-B672-7BCC98212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464509"/>
            <a:ext cx="8856921" cy="864561"/>
          </a:xfrm>
        </p:spPr>
        <p:txBody>
          <a:bodyPr/>
          <a:lstStyle/>
          <a:p>
            <a:r>
              <a:rPr lang="en-GB" noProof="0" dirty="0"/>
              <a:t>Summary &amp; Outlook</a:t>
            </a:r>
            <a:endParaRPr lang="en-GB" sz="40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5B5E4C7A-FAB5-8963-0DB4-FEFE8BDF98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14130"/>
                <a:ext cx="10515600" cy="4762833"/>
              </a:xfrm>
            </p:spPr>
            <p:txBody>
              <a:bodyPr>
                <a:normAutofit/>
              </a:bodyPr>
              <a:lstStyle/>
              <a:p>
                <a:r>
                  <a:rPr lang="en-GB" sz="2400" noProof="0" dirty="0"/>
                  <a:t>Collisions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GB" sz="2400" i="0" noProof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sz="2400" noProof="0" dirty="0"/>
                  <a:t> beam at 612 MeV/c with carbon target</a:t>
                </a:r>
              </a:p>
              <a:p>
                <a:r>
                  <a:rPr lang="en-GB" sz="2400" noProof="0" dirty="0"/>
                  <a:t>Extraction of proton yields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GB" sz="2400" i="0" noProof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noProof="0" dirty="0"/>
                  <a:t> and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i="0" noProof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400" noProof="0" dirty="0"/>
                  <a:t> bins with normalization on the number of analysed events and the </a:t>
                </a:r>
                <a:r>
                  <a:rPr lang="en-GB" sz="2400" noProof="0" dirty="0" err="1"/>
                  <a:t>binsize</a:t>
                </a:r>
                <a:endParaRPr lang="en-GB" sz="2400" noProof="0" dirty="0"/>
              </a:p>
              <a:p>
                <a:r>
                  <a:rPr lang="en-GB" sz="2400" noProof="0" dirty="0"/>
                  <a:t>Proton selection via cuts on energy loss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𝑑𝐸</m:t>
                    </m:r>
                    <m:r>
                      <a:rPr lang="en-GB" sz="2400" i="0" noProof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400" i="1" noProof="0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2400" noProof="0" dirty="0"/>
                  <a:t> and invariant mass</a:t>
                </a:r>
              </a:p>
              <a:p>
                <a:r>
                  <a:rPr lang="en-GB" sz="2400" noProof="0" dirty="0"/>
                  <a:t>Correction for detector acceptance and reconstruction efficiency using </a:t>
                </a:r>
                <a:r>
                  <a:rPr lang="en-GB" sz="2400" noProof="0" dirty="0" err="1"/>
                  <a:t>GiBUU</a:t>
                </a:r>
                <a:r>
                  <a:rPr lang="en-GB" sz="2400" noProof="0" dirty="0"/>
                  <a:t> simulations at 700 MeV/c</a:t>
                </a:r>
              </a:p>
              <a:p>
                <a:r>
                  <a:rPr lang="en-GB" sz="2400" noProof="0" dirty="0"/>
                  <a:t>Proton rapidity distribution by integrating over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dirty="0" err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i="1" noProof="0" dirty="0" err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GB" sz="2400" noProof="0" dirty="0"/>
                  <a:t>-distributions</a:t>
                </a:r>
              </a:p>
              <a:p>
                <a:r>
                  <a:rPr lang="en-GB" sz="2400" noProof="0" dirty="0"/>
                  <a:t>Improvement possible through </a:t>
                </a:r>
              </a:p>
              <a:p>
                <a:pPr lvl="1"/>
                <a:r>
                  <a:rPr lang="en-GB" sz="2000" dirty="0"/>
                  <a:t>S</a:t>
                </a:r>
                <a:r>
                  <a:rPr lang="en-GB" sz="2000" noProof="0" dirty="0" err="1"/>
                  <a:t>imulations</a:t>
                </a:r>
                <a:r>
                  <a:rPr lang="en-GB" sz="2000" noProof="0" dirty="0"/>
                  <a:t> at 612 MeV/c</a:t>
                </a:r>
              </a:p>
              <a:p>
                <a:pPr lvl="1"/>
                <a:r>
                  <a:rPr lang="en-GB" sz="2000" dirty="0"/>
                  <a:t>R</a:t>
                </a:r>
                <a:r>
                  <a:rPr lang="en-GB" sz="2000" noProof="0" dirty="0" err="1"/>
                  <a:t>apidity</a:t>
                </a:r>
                <a:r>
                  <a:rPr lang="en-GB" sz="2000" noProof="0" dirty="0"/>
                  <a:t> extrapolation for 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noProof="0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noProof="0" dirty="0" err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000" i="1" noProof="0" dirty="0" err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GB" sz="2000" noProof="0" dirty="0"/>
                  <a:t> with </a:t>
                </a:r>
                <a:r>
                  <a:rPr lang="en-GB" sz="2000" noProof="0" dirty="0" err="1"/>
                  <a:t>GiBUU</a:t>
                </a:r>
                <a:r>
                  <a:rPr lang="en-GB" sz="2000" noProof="0" dirty="0"/>
                  <a:t> simulations</a:t>
                </a:r>
              </a:p>
              <a:p>
                <a:pPr lvl="1"/>
                <a:r>
                  <a:rPr lang="en-GB" sz="2000" dirty="0"/>
                  <a:t>M</a:t>
                </a:r>
                <a:r>
                  <a:rPr lang="en-GB" sz="2000" noProof="0" dirty="0"/>
                  <a:t>ore statistics</a:t>
                </a:r>
              </a:p>
            </p:txBody>
          </p:sp>
        </mc:Choice>
        <mc:Fallback xmlns="">
          <p:sp>
            <p:nvSpPr>
              <p:cNvPr id="16" name="Inhaltsplatzhalter 15">
                <a:extLst>
                  <a:ext uri="{FF2B5EF4-FFF2-40B4-BE49-F238E27FC236}">
                    <a16:creationId xmlns:a16="http://schemas.microsoft.com/office/drawing/2014/main" id="{5B5E4C7A-FAB5-8963-0DB4-FEFE8BDF98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14130"/>
                <a:ext cx="10515600" cy="4762833"/>
              </a:xfrm>
              <a:blipFill>
                <a:blip r:embed="rId3"/>
                <a:stretch>
                  <a:fillRect l="-812" t="-1665" r="-4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97696D-15DE-92C8-D00C-2A00B969D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63DF72-D47C-2B97-12B6-9F6FCD88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18</a:t>
            </a:fld>
            <a:endParaRPr lang="en-GB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A7DAE46-C9E5-48D3-3D15-ADA2CF9DD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4E66887B-5E4F-BBF7-46EC-B292DF443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36654" y="6356350"/>
            <a:ext cx="5029200" cy="365125"/>
          </a:xfrm>
        </p:spPr>
        <p:txBody>
          <a:bodyPr/>
          <a:lstStyle/>
          <a:p>
            <a:r>
              <a:rPr lang="en-GB" noProof="0" dirty="0"/>
              <a:t>Proton emission in 𝜋‾ + C collisions at HADES   -   Vera Schuhmann</a:t>
            </a:r>
          </a:p>
        </p:txBody>
      </p:sp>
      <p:pic>
        <p:nvPicPr>
          <p:cNvPr id="10" name="Grafik 9" descr="https://www.gsi.de/fileadmin/oeffentlichkeitsarbeit/logos/GSI_Logo_rgb.png">
            <a:extLst>
              <a:ext uri="{FF2B5EF4-FFF2-40B4-BE49-F238E27FC236}">
                <a16:creationId xmlns:a16="http://schemas.microsoft.com/office/drawing/2014/main" id="{70492564-A516-1C39-C08F-AB665C2E0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4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F9482-0088-C9C7-641D-47556D2EC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411BAE1C-207E-5B97-3F4D-910CD58F44CB}"/>
              </a:ext>
            </a:extLst>
          </p:cNvPr>
          <p:cNvSpPr/>
          <p:nvPr/>
        </p:nvSpPr>
        <p:spPr>
          <a:xfrm>
            <a:off x="470047" y="2202322"/>
            <a:ext cx="11251905" cy="17051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0ADCB8B-CA8D-4BFB-322B-950BB0E7E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998"/>
            <a:ext cx="10515600" cy="2798467"/>
          </a:xfrm>
        </p:spPr>
        <p:txBody>
          <a:bodyPr>
            <a:normAutofit/>
          </a:bodyPr>
          <a:lstStyle/>
          <a:p>
            <a:pPr algn="ctr"/>
            <a:r>
              <a:rPr lang="en-GB" sz="5400" noProof="0" dirty="0"/>
              <a:t>Thank you</a:t>
            </a:r>
            <a:br>
              <a:rPr lang="en-GB" sz="5400" noProof="0" dirty="0"/>
            </a:br>
            <a:r>
              <a:rPr lang="en-GB" sz="5400" noProof="0" dirty="0"/>
              <a:t>for your attention!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4856483-706C-78BE-CD74-A306CAA4F4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899" r="13920" b="14402"/>
          <a:stretch>
            <a:fillRect/>
          </a:stretch>
        </p:blipFill>
        <p:spPr>
          <a:xfrm>
            <a:off x="7563547" y="5000790"/>
            <a:ext cx="4628454" cy="185721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FA95E074-91E3-A998-6913-8D409B386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9314"/>
            <a:ext cx="4601996" cy="147363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ECB77EB-89A2-036E-5208-DD672247B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  <p:pic>
        <p:nvPicPr>
          <p:cNvPr id="14" name="Grafik 13" descr="https://www.gsi.de/fileadmin/oeffentlichkeitsarbeit/logos/GSI_Logo_rgb.png">
            <a:extLst>
              <a:ext uri="{FF2B5EF4-FFF2-40B4-BE49-F238E27FC236}">
                <a16:creationId xmlns:a16="http://schemas.microsoft.com/office/drawing/2014/main" id="{6E44B108-C44E-A24F-75EB-A1C7F0D756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4275" y="694498"/>
            <a:ext cx="1176267" cy="39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07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75EE777-8166-B31A-42AF-D214FB44D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E17B69D9-2CE9-17D1-AE71-00A9DFE8B268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23C7AFD7-1D14-CD8B-67F1-7243233C6FEF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2F1C9D42-F233-E390-41B2-563B319A5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86" y="464509"/>
            <a:ext cx="8761228" cy="885825"/>
          </a:xfrm>
        </p:spPr>
        <p:txBody>
          <a:bodyPr>
            <a:normAutofit/>
          </a:bodyPr>
          <a:lstStyle/>
          <a:p>
            <a:r>
              <a:rPr lang="en-GB" noProof="0" dirty="0"/>
              <a:t>Interactive pt-y Plot for RPC</a:t>
            </a:r>
          </a:p>
        </p:txBody>
      </p:sp>
      <p:sp>
        <p:nvSpPr>
          <p:cNvPr id="42" name="Inhaltsplatzhalter 41">
            <a:extLst>
              <a:ext uri="{FF2B5EF4-FFF2-40B4-BE49-F238E27FC236}">
                <a16:creationId xmlns:a16="http://schemas.microsoft.com/office/drawing/2014/main" id="{67B0E8E5-6E85-35E8-958B-90EADE574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GB" noProof="0" dirty="0"/>
              <a:t>cp –r </a:t>
            </a:r>
            <a:r>
              <a:rPr lang="en-GB" noProof="0" dirty="0">
                <a:hlinkClick r:id="rId3"/>
              </a:rPr>
              <a:t>hadgst03@lxi001.gsi.de:/u/hadgst03/</a:t>
            </a:r>
            <a:r>
              <a:rPr lang="en-GB" noProof="0" dirty="0" err="1">
                <a:hlinkClick r:id="rId3"/>
              </a:rPr>
              <a:t>vschuhmann</a:t>
            </a:r>
            <a:r>
              <a:rPr lang="en-GB" noProof="0" dirty="0"/>
              <a:t> .</a:t>
            </a:r>
          </a:p>
          <a:p>
            <a:r>
              <a:rPr lang="en-GB" dirty="0"/>
              <a:t>Bins to show: </a:t>
            </a:r>
          </a:p>
          <a:p>
            <a:pPr lvl="1"/>
            <a:r>
              <a:rPr lang="en-GB" noProof="0" dirty="0"/>
              <a:t>Positrons + pions: pt50, y1.0</a:t>
            </a:r>
          </a:p>
          <a:p>
            <a:pPr lvl="1"/>
            <a:r>
              <a:rPr lang="en-GB" dirty="0"/>
              <a:t>Pions: pt100, y0.7</a:t>
            </a:r>
          </a:p>
          <a:p>
            <a:pPr lvl="1"/>
            <a:r>
              <a:rPr lang="en-GB" dirty="0"/>
              <a:t>Protons: pt250, y0.4</a:t>
            </a:r>
          </a:p>
          <a:p>
            <a:pPr lvl="1"/>
            <a:r>
              <a:rPr lang="en-GB" noProof="0" dirty="0"/>
              <a:t>Deuterons: pt500, y0.3</a:t>
            </a:r>
          </a:p>
          <a:p>
            <a:pPr lvl="1"/>
            <a:r>
              <a:rPr lang="en-GB" dirty="0"/>
              <a:t>Deuterons + Tritium: pt500, y0.2</a:t>
            </a:r>
            <a:endParaRPr lang="en-GB" noProof="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CCD515-AE75-572B-E81D-6C09C14EF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ECAD7D6-1A17-F186-F811-52CAE6DA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Proton emission in 𝜋‾ + C collisions at HADES   -   Vera Schuhmann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0D103A-F9F9-C459-0033-636F445DF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20</a:t>
            </a:fld>
            <a:endParaRPr lang="en-GB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58CD35B-E186-5886-5C71-A76268364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58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B049251-9766-42BB-2230-DECD4CF38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5ADC9495-A336-BFB9-990B-837C6273EF10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9F02735D-EECF-605E-E26D-8D5967FD69B5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95DC71C7-A692-BF2C-A962-87D5ABEC6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86" y="464509"/>
            <a:ext cx="8761228" cy="885825"/>
          </a:xfrm>
        </p:spPr>
        <p:txBody>
          <a:bodyPr>
            <a:normAutofit/>
          </a:bodyPr>
          <a:lstStyle/>
          <a:p>
            <a:r>
              <a:rPr lang="en-GB" noProof="0" dirty="0"/>
              <a:t>Introduction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4B7E94-4549-1030-A0CE-F6AD1F4BF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DBFB2C-1616-CD34-AC6B-5DC899D04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Proton emission in 𝜋‾ + C collisions at HADES   -   Vera Schuhmann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F11DC1-DC27-B5BA-DDBA-A0C4D97FE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21</a:t>
            </a:fld>
            <a:endParaRPr lang="en-GB" noProof="0" dirty="0"/>
          </a:p>
        </p:txBody>
      </p:sp>
      <p:sp>
        <p:nvSpPr>
          <p:cNvPr id="49" name="Inhaltsplatzhalter 48">
            <a:extLst>
              <a:ext uri="{FF2B5EF4-FFF2-40B4-BE49-F238E27FC236}">
                <a16:creationId xmlns:a16="http://schemas.microsoft.com/office/drawing/2014/main" id="{B3C40158-62F5-58CC-D627-BD89E5EC9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noProof="0" dirty="0"/>
              <a:t>Collision in general (picture/animation)</a:t>
            </a:r>
          </a:p>
          <a:p>
            <a:r>
              <a:rPr lang="en-GB" sz="2400" noProof="0" dirty="0"/>
              <a:t>Then mass spectrum with all particles</a:t>
            </a:r>
          </a:p>
          <a:p>
            <a:r>
              <a:rPr lang="en-GB" sz="2400" noProof="0" dirty="0"/>
              <a:t>But no info on kinematic distribution, # per event, detector effects</a:t>
            </a:r>
          </a:p>
          <a:p>
            <a:r>
              <a:rPr lang="en-GB" sz="2400" noProof="0" dirty="0"/>
              <a:t>Goal: extract proton yields (counts per #events) and their distribution, independent of detector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D2D65A7-1CCA-BD9D-82FE-F0FCD22F7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3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6EA1CBE-2842-2766-496A-F14A2264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8C09C4BC-D043-940E-02EA-EC03BC0AB0E1}"/>
              </a:ext>
            </a:extLst>
          </p:cNvPr>
          <p:cNvSpPr/>
          <p:nvPr/>
        </p:nvSpPr>
        <p:spPr>
          <a:xfrm>
            <a:off x="425302" y="6356350"/>
            <a:ext cx="11251906" cy="339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4B576269-8A8A-17A9-E05C-1B670C8A933A}"/>
              </a:ext>
            </a:extLst>
          </p:cNvPr>
          <p:cNvSpPr/>
          <p:nvPr/>
        </p:nvSpPr>
        <p:spPr>
          <a:xfrm>
            <a:off x="425302" y="464509"/>
            <a:ext cx="11251905" cy="7837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29EA4FE6-442B-278E-D6F3-BB49C70FF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86" y="464509"/>
            <a:ext cx="8761228" cy="885825"/>
          </a:xfrm>
        </p:spPr>
        <p:txBody>
          <a:bodyPr>
            <a:normAutofit/>
          </a:bodyPr>
          <a:lstStyle/>
          <a:p>
            <a:r>
              <a:rPr lang="en-GB" noProof="0" dirty="0"/>
              <a:t>Mass Spectrum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206EDEE-EA64-7A40-789E-46E5458C8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15.09.2026</a:t>
            </a:r>
            <a:endParaRPr lang="en-GB" noProof="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5AE1DC6-A208-40C8-56A7-A6ADC0D3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Proton emission in 𝜋‾ + C collisions at HADES   -   Vera Schuhmann</a:t>
            </a:r>
            <a:endParaRPr lang="en-GB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3E79222-D4AD-FE41-A142-4AED403DB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B0D7-09E3-4290-A4DB-CD066B783B31}" type="slidenum">
              <a:rPr lang="en-GB" noProof="0" smtClean="0"/>
              <a:t>22</a:t>
            </a:fld>
            <a:endParaRPr lang="en-GB" noProof="0" dirty="0"/>
          </a:p>
        </p:txBody>
      </p:sp>
      <p:pic>
        <p:nvPicPr>
          <p:cNvPr id="43" name="Inhaltsplatzhalter 13">
            <a:extLst>
              <a:ext uri="{FF2B5EF4-FFF2-40B4-BE49-F238E27FC236}">
                <a16:creationId xmlns:a16="http://schemas.microsoft.com/office/drawing/2014/main" id="{53F030A2-7CE2-B51C-49A8-CE40C8B539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85553" y="1350334"/>
            <a:ext cx="5620893" cy="435133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A137671-F1FA-547B-65B6-D630B5917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1877" y="464509"/>
            <a:ext cx="877614" cy="76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25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1291</Words>
  <Application>Microsoft Office PowerPoint</Application>
  <PresentationFormat>Breitbild</PresentationFormat>
  <Paragraphs>206</Paragraphs>
  <Slides>22</Slides>
  <Notes>19</Notes>
  <HiddenSlides>4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Arial</vt:lpstr>
      <vt:lpstr>Cambria Math</vt:lpstr>
      <vt:lpstr>Symbol</vt:lpstr>
      <vt:lpstr>Office</vt:lpstr>
      <vt:lpstr>Analysis of proton emission in π^-+(_​^12)​C  collisions at HADES Supervisor: Dr. Manuel Lorenz</vt:lpstr>
      <vt:lpstr>Particle collision</vt:lpstr>
      <vt:lpstr>HADES detector</vt:lpstr>
      <vt:lpstr>Experimental setup</vt:lpstr>
      <vt:lpstr>Kinematic distribution:  p_T-y</vt:lpstr>
      <vt:lpstr>Kinematic distribution:  p_T-y</vt:lpstr>
      <vt:lpstr>Kinematic distribution:  p_T-y</vt:lpstr>
      <vt:lpstr>Kinematic distribution:  p-θ</vt:lpstr>
      <vt:lpstr>Energy loss dE/dx</vt:lpstr>
      <vt:lpstr>Proton counts</vt:lpstr>
      <vt:lpstr>Normalized proton yields</vt:lpstr>
      <vt:lpstr>GiBUU simulations</vt:lpstr>
      <vt:lpstr>Efficiency &amp; acceptance correction</vt:lpstr>
      <vt:lpstr>Corrected proton yields:  p_T-y</vt:lpstr>
      <vt:lpstr>Corrected proton yields:  p-θ</vt:lpstr>
      <vt:lpstr>Differential proton yields</vt:lpstr>
      <vt:lpstr>Proton rapidity distribution</vt:lpstr>
      <vt:lpstr>Summary &amp; Outlook</vt:lpstr>
      <vt:lpstr>Thank you for your attention!</vt:lpstr>
      <vt:lpstr>Interactive pt-y Plot for RPC</vt:lpstr>
      <vt:lpstr>Introduction</vt:lpstr>
      <vt:lpstr>Mass Spectrum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Vera Schuhmann</dc:creator>
  <cp:lastModifiedBy>Vera Schuhmann</cp:lastModifiedBy>
  <cp:revision>52</cp:revision>
  <dcterms:created xsi:type="dcterms:W3CDTF">2026-09-05T08:32:07Z</dcterms:created>
  <dcterms:modified xsi:type="dcterms:W3CDTF">2026-09-15T07:19:40Z</dcterms:modified>
</cp:coreProperties>
</file>