
<file path=[Content_Types].xml><?xml version="1.0" encoding="utf-8"?>
<Types xmlns="http://schemas.openxmlformats.org/package/2006/content-types">
  <Default Extension="jpeg" ContentType="image/jpeg"/>
  <Default Extension="jpg" ContentType="image/gif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2.jp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4.jpg" ContentType="image/jpe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6.jpg" ContentType="image/png"/>
  <Override PartName="/ppt/notesSlides/notesSlide7.xml" ContentType="application/vnd.openxmlformats-officedocument.presentationml.notesSlide+xml"/>
  <Override PartName="/ppt/media/image7.jpg" ContentType="image/png"/>
  <Override PartName="/ppt/media/image8.jpg" ContentType="image/png"/>
  <Override PartName="/ppt/notesSlides/notesSlide8.xml" ContentType="application/vnd.openxmlformats-officedocument.presentationml.notesSlide+xml"/>
  <Override PartName="/ppt/media/image19.jpg" ContentType="image/jpeg"/>
  <Override PartName="/ppt/media/image20.jpg" ContentType="image/jpeg"/>
  <Override PartName="/ppt/media/image21.jpg" ContentType="image/jpeg"/>
  <Override PartName="/ppt/media/image22.jpg" ContentType="image/jpeg"/>
  <Override PartName="/ppt/media/image23.jpg" ContentType="image/jpeg"/>
  <Override PartName="/ppt/media/image24.jpg" ContentType="image/jpeg"/>
  <Override PartName="/ppt/media/image25.jpg" ContentType="image/jpeg"/>
  <Override PartName="/ppt/media/image26.jpg" ContentType="image/jpeg"/>
  <Override PartName="/ppt/media/image27.jpg" ContentType="image/jpeg"/>
  <Override PartName="/ppt/media/image28.jpg" ContentType="image/jpeg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47.jpg" ContentType="image/jpeg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media/image62.jpg" ContentType="image/jpeg"/>
  <Override PartName="/ppt/notesSlides/notesSlide29.xml" ContentType="application/vnd.openxmlformats-officedocument.presentationml.notesSlide+xml"/>
  <Override PartName="/ppt/media/image64.jpg" ContentType="image/jpeg"/>
  <Override PartName="/ppt/media/image65.jpg" ContentType="image/jpeg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37"/>
  </p:notesMasterIdLst>
  <p:sldIdLst>
    <p:sldId id="256" r:id="rId3"/>
    <p:sldId id="279" r:id="rId4"/>
    <p:sldId id="275" r:id="rId5"/>
    <p:sldId id="304" r:id="rId6"/>
    <p:sldId id="276" r:id="rId7"/>
    <p:sldId id="305" r:id="rId8"/>
    <p:sldId id="278" r:id="rId9"/>
    <p:sldId id="260" r:id="rId10"/>
    <p:sldId id="282" r:id="rId11"/>
    <p:sldId id="257" r:id="rId12"/>
    <p:sldId id="261" r:id="rId13"/>
    <p:sldId id="302" r:id="rId14"/>
    <p:sldId id="273" r:id="rId15"/>
    <p:sldId id="286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277" r:id="rId26"/>
    <p:sldId id="274" r:id="rId27"/>
    <p:sldId id="284" r:id="rId28"/>
    <p:sldId id="301" r:id="rId29"/>
    <p:sldId id="283" r:id="rId30"/>
    <p:sldId id="270" r:id="rId31"/>
    <p:sldId id="271" r:id="rId32"/>
    <p:sldId id="272" r:id="rId33"/>
    <p:sldId id="281" r:id="rId34"/>
    <p:sldId id="303" r:id="rId35"/>
    <p:sldId id="280" r:id="rId3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0701"/>
    <a:srgbClr val="024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81569" autoAdjust="0"/>
  </p:normalViewPr>
  <p:slideViewPr>
    <p:cSldViewPr snapToGrid="0">
      <p:cViewPr>
        <p:scale>
          <a:sx n="50" d="100"/>
          <a:sy n="50" d="100"/>
        </p:scale>
        <p:origin x="1771" y="4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D87E14-86F0-4467-A423-CD9D2A90AD56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cs-CZ"/>
        </a:p>
      </dgm:t>
    </dgm:pt>
    <dgm:pt modelId="{4CBDB5CE-912B-4AB0-90B8-FB8C38D759FF}">
      <dgm:prSet phldrT="[Text]" phldr="0"/>
      <dgm:spPr/>
      <dgm:t>
        <a:bodyPr/>
        <a:lstStyle/>
        <a:p>
          <a:r>
            <a:rPr lang="cs-CZ" dirty="0">
              <a:latin typeface="Book Antiqua" panose="02040602050305030304" pitchFamily="18" charset="0"/>
            </a:rPr>
            <a:t>π⁰</a:t>
          </a:r>
        </a:p>
      </dgm:t>
    </dgm:pt>
    <dgm:pt modelId="{E748FB7C-93C8-40C1-950A-BC588EEB5409}" type="parTrans" cxnId="{A42B705C-00A8-4301-B8B1-05BAED43A1F1}">
      <dgm:prSet/>
      <dgm:spPr/>
      <dgm:t>
        <a:bodyPr/>
        <a:lstStyle/>
        <a:p>
          <a:endParaRPr lang="cs-CZ"/>
        </a:p>
      </dgm:t>
    </dgm:pt>
    <dgm:pt modelId="{EA6D235D-2872-442B-B553-91E968B6A24C}" type="sibTrans" cxnId="{A42B705C-00A8-4301-B8B1-05BAED43A1F1}">
      <dgm:prSet/>
      <dgm:spPr/>
      <dgm:t>
        <a:bodyPr/>
        <a:lstStyle/>
        <a:p>
          <a:endParaRPr lang="cs-CZ"/>
        </a:p>
      </dgm:t>
    </dgm:pt>
    <dgm:pt modelId="{7F9706E2-85C7-4D98-BAD0-9D77C4220778}">
      <dgm:prSet phldrT="[Text]" phldr="0"/>
      <dgm:spPr/>
      <dgm:t>
        <a:bodyPr/>
        <a:lstStyle/>
        <a:p>
          <a:r>
            <a:rPr lang="cs-CZ" dirty="0" err="1">
              <a:latin typeface="Book Antiqua" panose="02040602050305030304" pitchFamily="18" charset="0"/>
            </a:rPr>
            <a:t>γγ</a:t>
          </a:r>
          <a:endParaRPr lang="cs-CZ" dirty="0">
            <a:latin typeface="Book Antiqua" panose="02040602050305030304" pitchFamily="18" charset="0"/>
          </a:endParaRPr>
        </a:p>
      </dgm:t>
    </dgm:pt>
    <dgm:pt modelId="{3FFEBC57-9A23-4C41-A131-4AB899E42BC5}" type="parTrans" cxnId="{B41B9C16-1FED-4CF1-9B42-1555F0102C1E}">
      <dgm:prSet/>
      <dgm:spPr/>
      <dgm:t>
        <a:bodyPr/>
        <a:lstStyle/>
        <a:p>
          <a:endParaRPr lang="cs-CZ"/>
        </a:p>
      </dgm:t>
    </dgm:pt>
    <dgm:pt modelId="{12218892-76E9-4AA4-90E1-15132FA7C4D4}" type="sibTrans" cxnId="{B41B9C16-1FED-4CF1-9B42-1555F0102C1E}">
      <dgm:prSet/>
      <dgm:spPr/>
      <dgm:t>
        <a:bodyPr/>
        <a:lstStyle/>
        <a:p>
          <a:endParaRPr lang="cs-CZ"/>
        </a:p>
      </dgm:t>
    </dgm:pt>
    <dgm:pt modelId="{1146E46B-35C6-47B3-A03E-9919454EA99B}">
      <dgm:prSet phldrT="[Text]" phldr="0"/>
      <dgm:spPr/>
      <dgm:t>
        <a:bodyPr/>
        <a:lstStyle/>
        <a:p>
          <a:r>
            <a:rPr lang="cs-CZ" dirty="0">
              <a:latin typeface="Book Antiqua" panose="02040602050305030304" pitchFamily="18" charset="0"/>
            </a:rPr>
            <a:t>ECAL</a:t>
          </a:r>
        </a:p>
      </dgm:t>
    </dgm:pt>
    <dgm:pt modelId="{CE919DEE-9A41-43BA-9DC0-86D559AEE5FF}" type="parTrans" cxnId="{DCC313DF-AF4B-4514-B033-983B4FCFA709}">
      <dgm:prSet/>
      <dgm:spPr/>
      <dgm:t>
        <a:bodyPr/>
        <a:lstStyle/>
        <a:p>
          <a:endParaRPr lang="cs-CZ"/>
        </a:p>
      </dgm:t>
    </dgm:pt>
    <dgm:pt modelId="{013AEE03-D244-4B67-B98B-123A6BF512BA}" type="sibTrans" cxnId="{DCC313DF-AF4B-4514-B033-983B4FCFA709}">
      <dgm:prSet/>
      <dgm:spPr/>
      <dgm:t>
        <a:bodyPr/>
        <a:lstStyle/>
        <a:p>
          <a:endParaRPr lang="cs-CZ"/>
        </a:p>
      </dgm:t>
    </dgm:pt>
    <dgm:pt modelId="{D22D4F50-13F3-4918-A1AE-6EE1AE78E081}">
      <dgm:prSet phldrT="[Text]"/>
      <dgm:spPr/>
      <dgm:t>
        <a:bodyPr/>
        <a:lstStyle/>
        <a:p>
          <a:r>
            <a:rPr lang="cs-CZ" dirty="0">
              <a:latin typeface="Book Antiqua" panose="02040602050305030304" pitchFamily="18" charset="0"/>
            </a:rPr>
            <a:t>π⁰ </a:t>
          </a:r>
          <a:r>
            <a:rPr lang="cs-CZ" dirty="0" err="1">
              <a:latin typeface="Book Antiqua" panose="02040602050305030304" pitchFamily="18" charset="0"/>
            </a:rPr>
            <a:t>reconstruction</a:t>
          </a:r>
          <a:endParaRPr lang="cs-CZ" dirty="0">
            <a:latin typeface="Book Antiqua" panose="02040602050305030304" pitchFamily="18" charset="0"/>
          </a:endParaRPr>
        </a:p>
      </dgm:t>
    </dgm:pt>
    <dgm:pt modelId="{B8C6E9CE-4D24-476D-ACF3-6A7AB831090B}" type="sibTrans" cxnId="{2ECE3056-DB71-47F0-9009-2C197F741CA1}">
      <dgm:prSet/>
      <dgm:spPr/>
      <dgm:t>
        <a:bodyPr/>
        <a:lstStyle/>
        <a:p>
          <a:endParaRPr lang="cs-CZ"/>
        </a:p>
      </dgm:t>
    </dgm:pt>
    <dgm:pt modelId="{720EE8CF-2443-4F94-91F8-37A8C94D62EB}" type="parTrans" cxnId="{2ECE3056-DB71-47F0-9009-2C197F741CA1}">
      <dgm:prSet/>
      <dgm:spPr/>
      <dgm:t>
        <a:bodyPr/>
        <a:lstStyle/>
        <a:p>
          <a:endParaRPr lang="cs-CZ"/>
        </a:p>
      </dgm:t>
    </dgm:pt>
    <dgm:pt modelId="{FF141CA2-F08F-4F48-B24C-DBF17D2D1C1C}" type="pres">
      <dgm:prSet presAssocID="{F8D87E14-86F0-4467-A423-CD9D2A90AD56}" presName="Name0" presStyleCnt="0">
        <dgm:presLayoutVars>
          <dgm:dir/>
          <dgm:animLvl val="lvl"/>
          <dgm:resizeHandles val="exact"/>
        </dgm:presLayoutVars>
      </dgm:prSet>
      <dgm:spPr/>
    </dgm:pt>
    <dgm:pt modelId="{62CFF179-9E6C-4268-ABC9-2CE2132D009E}" type="pres">
      <dgm:prSet presAssocID="{4CBDB5CE-912B-4AB0-90B8-FB8C38D759FF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30D9EA7-B92D-4E7C-8998-1F2A81400BBF}" type="pres">
      <dgm:prSet presAssocID="{EA6D235D-2872-442B-B553-91E968B6A24C}" presName="parTxOnlySpace" presStyleCnt="0"/>
      <dgm:spPr/>
    </dgm:pt>
    <dgm:pt modelId="{06B90A1C-0071-4C10-ADC0-AC276E7E3059}" type="pres">
      <dgm:prSet presAssocID="{7F9706E2-85C7-4D98-BAD0-9D77C422077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0CF4ED7-724A-4AB7-92E7-815F3CE6E4B2}" type="pres">
      <dgm:prSet presAssocID="{12218892-76E9-4AA4-90E1-15132FA7C4D4}" presName="parTxOnlySpace" presStyleCnt="0"/>
      <dgm:spPr/>
    </dgm:pt>
    <dgm:pt modelId="{A8B84CD9-C64F-4396-85F8-251A860BA54A}" type="pres">
      <dgm:prSet presAssocID="{1146E46B-35C6-47B3-A03E-9919454EA99B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58912A0-64D9-45BF-A255-FB062DC2BEF3}" type="pres">
      <dgm:prSet presAssocID="{013AEE03-D244-4B67-B98B-123A6BF512BA}" presName="parTxOnlySpace" presStyleCnt="0"/>
      <dgm:spPr/>
    </dgm:pt>
    <dgm:pt modelId="{C4753BF1-9910-4391-9810-681090CE5314}" type="pres">
      <dgm:prSet presAssocID="{D22D4F50-13F3-4918-A1AE-6EE1AE78E08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C5F7C0E-5311-4898-87CA-463A415EF5A0}" type="presOf" srcId="{7F9706E2-85C7-4D98-BAD0-9D77C4220778}" destId="{06B90A1C-0071-4C10-ADC0-AC276E7E3059}" srcOrd="0" destOrd="0" presId="urn:microsoft.com/office/officeart/2005/8/layout/chevron1"/>
    <dgm:cxn modelId="{B41B9C16-1FED-4CF1-9B42-1555F0102C1E}" srcId="{F8D87E14-86F0-4467-A423-CD9D2A90AD56}" destId="{7F9706E2-85C7-4D98-BAD0-9D77C4220778}" srcOrd="1" destOrd="0" parTransId="{3FFEBC57-9A23-4C41-A131-4AB899E42BC5}" sibTransId="{12218892-76E9-4AA4-90E1-15132FA7C4D4}"/>
    <dgm:cxn modelId="{A42B705C-00A8-4301-B8B1-05BAED43A1F1}" srcId="{F8D87E14-86F0-4467-A423-CD9D2A90AD56}" destId="{4CBDB5CE-912B-4AB0-90B8-FB8C38D759FF}" srcOrd="0" destOrd="0" parTransId="{E748FB7C-93C8-40C1-950A-BC588EEB5409}" sibTransId="{EA6D235D-2872-442B-B553-91E968B6A24C}"/>
    <dgm:cxn modelId="{2ECE3056-DB71-47F0-9009-2C197F741CA1}" srcId="{F8D87E14-86F0-4467-A423-CD9D2A90AD56}" destId="{D22D4F50-13F3-4918-A1AE-6EE1AE78E081}" srcOrd="3" destOrd="0" parTransId="{720EE8CF-2443-4F94-91F8-37A8C94D62EB}" sibTransId="{B8C6E9CE-4D24-476D-ACF3-6A7AB831090B}"/>
    <dgm:cxn modelId="{7397AD8E-A6FA-44B8-A933-E9FE0A6B6F6C}" type="presOf" srcId="{4CBDB5CE-912B-4AB0-90B8-FB8C38D759FF}" destId="{62CFF179-9E6C-4268-ABC9-2CE2132D009E}" srcOrd="0" destOrd="0" presId="urn:microsoft.com/office/officeart/2005/8/layout/chevron1"/>
    <dgm:cxn modelId="{DCC313DF-AF4B-4514-B033-983B4FCFA709}" srcId="{F8D87E14-86F0-4467-A423-CD9D2A90AD56}" destId="{1146E46B-35C6-47B3-A03E-9919454EA99B}" srcOrd="2" destOrd="0" parTransId="{CE919DEE-9A41-43BA-9DC0-86D559AEE5FF}" sibTransId="{013AEE03-D244-4B67-B98B-123A6BF512BA}"/>
    <dgm:cxn modelId="{D181F0E5-8ED3-41B3-A3CB-B64C8540BB2E}" type="presOf" srcId="{F8D87E14-86F0-4467-A423-CD9D2A90AD56}" destId="{FF141CA2-F08F-4F48-B24C-DBF17D2D1C1C}" srcOrd="0" destOrd="0" presId="urn:microsoft.com/office/officeart/2005/8/layout/chevron1"/>
    <dgm:cxn modelId="{514BB8F7-26F9-4603-9767-DC784CBABA83}" type="presOf" srcId="{1146E46B-35C6-47B3-A03E-9919454EA99B}" destId="{A8B84CD9-C64F-4396-85F8-251A860BA54A}" srcOrd="0" destOrd="0" presId="urn:microsoft.com/office/officeart/2005/8/layout/chevron1"/>
    <dgm:cxn modelId="{E5B400FB-AB20-4971-9120-DDBB506C06DD}" type="presOf" srcId="{D22D4F50-13F3-4918-A1AE-6EE1AE78E081}" destId="{C4753BF1-9910-4391-9810-681090CE5314}" srcOrd="0" destOrd="0" presId="urn:microsoft.com/office/officeart/2005/8/layout/chevron1"/>
    <dgm:cxn modelId="{009E106D-8283-4FC4-A2C7-051EEC0C2320}" type="presParOf" srcId="{FF141CA2-F08F-4F48-B24C-DBF17D2D1C1C}" destId="{62CFF179-9E6C-4268-ABC9-2CE2132D009E}" srcOrd="0" destOrd="0" presId="urn:microsoft.com/office/officeart/2005/8/layout/chevron1"/>
    <dgm:cxn modelId="{31744333-5448-4303-BA00-3CEFB6AF282B}" type="presParOf" srcId="{FF141CA2-F08F-4F48-B24C-DBF17D2D1C1C}" destId="{030D9EA7-B92D-4E7C-8998-1F2A81400BBF}" srcOrd="1" destOrd="0" presId="urn:microsoft.com/office/officeart/2005/8/layout/chevron1"/>
    <dgm:cxn modelId="{782F5B64-0D79-4469-B4AC-19AF1278E496}" type="presParOf" srcId="{FF141CA2-F08F-4F48-B24C-DBF17D2D1C1C}" destId="{06B90A1C-0071-4C10-ADC0-AC276E7E3059}" srcOrd="2" destOrd="0" presId="urn:microsoft.com/office/officeart/2005/8/layout/chevron1"/>
    <dgm:cxn modelId="{B9B34DE4-A48F-43FA-9B63-976D43F8CDB9}" type="presParOf" srcId="{FF141CA2-F08F-4F48-B24C-DBF17D2D1C1C}" destId="{70CF4ED7-724A-4AB7-92E7-815F3CE6E4B2}" srcOrd="3" destOrd="0" presId="urn:microsoft.com/office/officeart/2005/8/layout/chevron1"/>
    <dgm:cxn modelId="{028DA8B0-F620-4909-A5AF-4A188ED339F6}" type="presParOf" srcId="{FF141CA2-F08F-4F48-B24C-DBF17D2D1C1C}" destId="{A8B84CD9-C64F-4396-85F8-251A860BA54A}" srcOrd="4" destOrd="0" presId="urn:microsoft.com/office/officeart/2005/8/layout/chevron1"/>
    <dgm:cxn modelId="{177164D1-D6DD-41C8-89D8-D6E6772CC14C}" type="presParOf" srcId="{FF141CA2-F08F-4F48-B24C-DBF17D2D1C1C}" destId="{658912A0-64D9-45BF-A255-FB062DC2BEF3}" srcOrd="5" destOrd="0" presId="urn:microsoft.com/office/officeart/2005/8/layout/chevron1"/>
    <dgm:cxn modelId="{8BC16146-A5D4-4838-92A5-4B7A15A48DAE}" type="presParOf" srcId="{FF141CA2-F08F-4F48-B24C-DBF17D2D1C1C}" destId="{C4753BF1-9910-4391-9810-681090CE5314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73CF87-94FC-49B3-9EDE-4131F0264864}" type="doc">
      <dgm:prSet loTypeId="urn:microsoft.com/office/officeart/2005/8/layout/bProcess3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cs-CZ"/>
        </a:p>
      </dgm:t>
    </dgm:pt>
    <dgm:pt modelId="{7797D466-1D97-48CB-A5B7-AAC22A88A629}">
      <dgm:prSet phldrT="[Text]" phldr="0"/>
      <dgm:spPr/>
      <dgm:t>
        <a:bodyPr/>
        <a:lstStyle/>
        <a:p>
          <a:r>
            <a:rPr lang="cs-CZ" dirty="0">
              <a:latin typeface="Book Antiqua" panose="02040602050305030304" pitchFamily="18" charset="0"/>
            </a:rPr>
            <a:t>DATA</a:t>
          </a:r>
        </a:p>
      </dgm:t>
    </dgm:pt>
    <dgm:pt modelId="{1B8D8B0C-E0BE-4E12-A456-4E599CDFABFF}" type="parTrans" cxnId="{05AE8D57-F667-4978-BF62-7BA9AD88CE88}">
      <dgm:prSet/>
      <dgm:spPr/>
      <dgm:t>
        <a:bodyPr/>
        <a:lstStyle/>
        <a:p>
          <a:endParaRPr lang="cs-CZ">
            <a:latin typeface="Book Antiqua" panose="02040602050305030304" pitchFamily="18" charset="0"/>
          </a:endParaRPr>
        </a:p>
      </dgm:t>
    </dgm:pt>
    <dgm:pt modelId="{D5BA1D78-9229-4504-87F4-E5308B787515}" type="sibTrans" cxnId="{05AE8D57-F667-4978-BF62-7BA9AD88CE88}">
      <dgm:prSet/>
      <dgm:spPr/>
      <dgm:t>
        <a:bodyPr/>
        <a:lstStyle/>
        <a:p>
          <a:endParaRPr lang="cs-CZ">
            <a:latin typeface="Book Antiqua" panose="02040602050305030304" pitchFamily="18" charset="0"/>
          </a:endParaRPr>
        </a:p>
      </dgm:t>
    </dgm:pt>
    <dgm:pt modelId="{5F540005-CBF3-493F-9194-088083D42840}">
      <dgm:prSet phldrT="[Text]"/>
      <dgm:spPr/>
      <dgm:t>
        <a:bodyPr/>
        <a:lstStyle/>
        <a:p>
          <a:r>
            <a:rPr lang="cs-CZ" dirty="0">
              <a:latin typeface="Book Antiqua" panose="02040602050305030304" pitchFamily="18" charset="0"/>
            </a:rPr>
            <a:t>event </a:t>
          </a:r>
          <a:r>
            <a:rPr lang="cs-CZ" dirty="0" err="1">
              <a:latin typeface="Book Antiqua" panose="02040602050305030304" pitchFamily="18" charset="0"/>
            </a:rPr>
            <a:t>selection</a:t>
          </a:r>
          <a:endParaRPr lang="cs-CZ" dirty="0">
            <a:latin typeface="Book Antiqua" panose="02040602050305030304" pitchFamily="18" charset="0"/>
          </a:endParaRPr>
        </a:p>
      </dgm:t>
    </dgm:pt>
    <dgm:pt modelId="{CFA4F9B5-E4D2-4218-B412-7917FAEF2153}" type="parTrans" cxnId="{3EC2F72D-16E4-4749-827A-5659524F109A}">
      <dgm:prSet/>
      <dgm:spPr/>
      <dgm:t>
        <a:bodyPr/>
        <a:lstStyle/>
        <a:p>
          <a:endParaRPr lang="cs-CZ">
            <a:latin typeface="Book Antiqua" panose="02040602050305030304" pitchFamily="18" charset="0"/>
          </a:endParaRPr>
        </a:p>
      </dgm:t>
    </dgm:pt>
    <dgm:pt modelId="{ED01F37F-7589-4A5D-85AB-7F55B0619DAE}" type="sibTrans" cxnId="{3EC2F72D-16E4-4749-827A-5659524F109A}">
      <dgm:prSet/>
      <dgm:spPr/>
      <dgm:t>
        <a:bodyPr/>
        <a:lstStyle/>
        <a:p>
          <a:endParaRPr lang="cs-CZ">
            <a:latin typeface="Book Antiqua" panose="02040602050305030304" pitchFamily="18" charset="0"/>
          </a:endParaRPr>
        </a:p>
      </dgm:t>
    </dgm:pt>
    <dgm:pt modelId="{F7E2E5F7-7173-4D35-8FFA-0F782F0C941A}">
      <dgm:prSet phldrT="[Text]" phldr="0"/>
      <dgm:spPr/>
      <dgm:t>
        <a:bodyPr/>
        <a:lstStyle/>
        <a:p>
          <a:r>
            <a:rPr lang="cs-CZ" dirty="0" err="1">
              <a:latin typeface="Book Antiqua" panose="02040602050305030304" pitchFamily="18" charset="0"/>
            </a:rPr>
            <a:t>photon</a:t>
          </a:r>
          <a:r>
            <a:rPr lang="cs-CZ" dirty="0">
              <a:latin typeface="Book Antiqua" panose="02040602050305030304" pitchFamily="18" charset="0"/>
            </a:rPr>
            <a:t> </a:t>
          </a:r>
          <a:r>
            <a:rPr lang="cs-CZ" dirty="0" err="1">
              <a:latin typeface="Book Antiqua" panose="02040602050305030304" pitchFamily="18" charset="0"/>
            </a:rPr>
            <a:t>identification</a:t>
          </a:r>
          <a:endParaRPr lang="cs-CZ" dirty="0">
            <a:latin typeface="Book Antiqua" panose="02040602050305030304" pitchFamily="18" charset="0"/>
          </a:endParaRPr>
        </a:p>
      </dgm:t>
    </dgm:pt>
    <dgm:pt modelId="{3C5E3C88-E333-4662-B299-27D0D251570C}" type="parTrans" cxnId="{3C2A19D5-5528-46C2-99FA-92A70AF2DF91}">
      <dgm:prSet/>
      <dgm:spPr/>
      <dgm:t>
        <a:bodyPr/>
        <a:lstStyle/>
        <a:p>
          <a:endParaRPr lang="cs-CZ">
            <a:latin typeface="Book Antiqua" panose="02040602050305030304" pitchFamily="18" charset="0"/>
          </a:endParaRPr>
        </a:p>
      </dgm:t>
    </dgm:pt>
    <dgm:pt modelId="{71FDA61E-4AFD-46A7-96E6-277FE0D708CF}" type="sibTrans" cxnId="{3C2A19D5-5528-46C2-99FA-92A70AF2DF91}">
      <dgm:prSet/>
      <dgm:spPr/>
      <dgm:t>
        <a:bodyPr/>
        <a:lstStyle/>
        <a:p>
          <a:endParaRPr lang="cs-CZ">
            <a:latin typeface="Book Antiqua" panose="02040602050305030304" pitchFamily="18" charset="0"/>
          </a:endParaRPr>
        </a:p>
      </dgm:t>
    </dgm:pt>
    <dgm:pt modelId="{BB08C99A-99D2-4638-8D40-5D9131B7CFAF}">
      <dgm:prSet phldrT="[Text]"/>
      <dgm:spPr/>
      <dgm:t>
        <a:bodyPr/>
        <a:lstStyle/>
        <a:p>
          <a:r>
            <a:rPr lang="el-GR" dirty="0">
              <a:latin typeface="Book Antiqua" panose="02040602050305030304" pitchFamily="18" charset="0"/>
            </a:rPr>
            <a:t>π⁰</a:t>
          </a:r>
          <a:r>
            <a:rPr lang="cs-CZ" dirty="0">
              <a:latin typeface="Book Antiqua" panose="02040602050305030304" pitchFamily="18" charset="0"/>
            </a:rPr>
            <a:t> </a:t>
          </a:r>
          <a:r>
            <a:rPr lang="cs-CZ" dirty="0" err="1">
              <a:latin typeface="Book Antiqua" panose="02040602050305030304" pitchFamily="18" charset="0"/>
            </a:rPr>
            <a:t>reconstruction</a:t>
          </a:r>
          <a:endParaRPr lang="cs-CZ" dirty="0">
            <a:latin typeface="Book Antiqua" panose="02040602050305030304" pitchFamily="18" charset="0"/>
          </a:endParaRPr>
        </a:p>
      </dgm:t>
    </dgm:pt>
    <dgm:pt modelId="{DFF43FDA-FDFD-45BD-924A-0E9B3EADCA94}" type="parTrans" cxnId="{19D470E1-5F13-44E0-BFB6-32BD04CD5A80}">
      <dgm:prSet/>
      <dgm:spPr/>
      <dgm:t>
        <a:bodyPr/>
        <a:lstStyle/>
        <a:p>
          <a:endParaRPr lang="cs-CZ">
            <a:latin typeface="Book Antiqua" panose="02040602050305030304" pitchFamily="18" charset="0"/>
          </a:endParaRPr>
        </a:p>
      </dgm:t>
    </dgm:pt>
    <dgm:pt modelId="{D7556AA7-4481-4BA0-9432-A1596F9EC3D7}" type="sibTrans" cxnId="{19D470E1-5F13-44E0-BFB6-32BD04CD5A80}">
      <dgm:prSet/>
      <dgm:spPr/>
      <dgm:t>
        <a:bodyPr/>
        <a:lstStyle/>
        <a:p>
          <a:endParaRPr lang="cs-CZ">
            <a:latin typeface="Book Antiqua" panose="02040602050305030304" pitchFamily="18" charset="0"/>
          </a:endParaRPr>
        </a:p>
      </dgm:t>
    </dgm:pt>
    <dgm:pt modelId="{85DBAC0E-6F97-45F5-9FA5-29208A010328}">
      <dgm:prSet phldrT="[Text]" phldr="0"/>
      <dgm:spPr/>
      <dgm:t>
        <a:bodyPr/>
        <a:lstStyle/>
        <a:p>
          <a:r>
            <a:rPr lang="cs-CZ" dirty="0">
              <a:latin typeface="Book Antiqua" panose="02040602050305030304" pitchFamily="18" charset="0"/>
            </a:rPr>
            <a:t>experiment</a:t>
          </a:r>
        </a:p>
      </dgm:t>
    </dgm:pt>
    <dgm:pt modelId="{57B04D84-985B-4003-A4E2-1CB0B202533A}" type="parTrans" cxnId="{903D0BB7-A176-4397-89B7-FD32AFAD1AFA}">
      <dgm:prSet/>
      <dgm:spPr/>
      <dgm:t>
        <a:bodyPr/>
        <a:lstStyle/>
        <a:p>
          <a:endParaRPr lang="cs-CZ"/>
        </a:p>
      </dgm:t>
    </dgm:pt>
    <dgm:pt modelId="{E2F55DED-4D2A-4608-84CF-1409267E67EA}" type="sibTrans" cxnId="{903D0BB7-A176-4397-89B7-FD32AFAD1AFA}">
      <dgm:prSet/>
      <dgm:spPr/>
      <dgm:t>
        <a:bodyPr/>
        <a:lstStyle/>
        <a:p>
          <a:endParaRPr lang="cs-CZ"/>
        </a:p>
      </dgm:t>
    </dgm:pt>
    <dgm:pt modelId="{35AA0F64-A682-4EF6-BEFA-DAD1BA176E8D}" type="pres">
      <dgm:prSet presAssocID="{3073CF87-94FC-49B3-9EDE-4131F0264864}" presName="Name0" presStyleCnt="0">
        <dgm:presLayoutVars>
          <dgm:dir/>
          <dgm:resizeHandles val="exact"/>
        </dgm:presLayoutVars>
      </dgm:prSet>
      <dgm:spPr/>
    </dgm:pt>
    <dgm:pt modelId="{F5702FF4-B30D-48F4-96C5-819E02A0D47D}" type="pres">
      <dgm:prSet presAssocID="{85DBAC0E-6F97-45F5-9FA5-29208A010328}" presName="node" presStyleLbl="node1" presStyleIdx="0" presStyleCnt="5">
        <dgm:presLayoutVars>
          <dgm:bulletEnabled val="1"/>
        </dgm:presLayoutVars>
      </dgm:prSet>
      <dgm:spPr/>
    </dgm:pt>
    <dgm:pt modelId="{EE8182DB-5B2F-491D-B51C-A4E1D34AFB33}" type="pres">
      <dgm:prSet presAssocID="{E2F55DED-4D2A-4608-84CF-1409267E67EA}" presName="sibTrans" presStyleLbl="sibTrans1D1" presStyleIdx="0" presStyleCnt="4"/>
      <dgm:spPr/>
    </dgm:pt>
    <dgm:pt modelId="{C3AA779A-8237-4F60-8608-4F0DE33C4676}" type="pres">
      <dgm:prSet presAssocID="{E2F55DED-4D2A-4608-84CF-1409267E67EA}" presName="connectorText" presStyleLbl="sibTrans1D1" presStyleIdx="0" presStyleCnt="4"/>
      <dgm:spPr/>
    </dgm:pt>
    <dgm:pt modelId="{186E1C98-4EF0-49F4-BD10-8E305A2C08B3}" type="pres">
      <dgm:prSet presAssocID="{7797D466-1D97-48CB-A5B7-AAC22A88A629}" presName="node" presStyleLbl="node1" presStyleIdx="1" presStyleCnt="5">
        <dgm:presLayoutVars>
          <dgm:bulletEnabled val="1"/>
        </dgm:presLayoutVars>
      </dgm:prSet>
      <dgm:spPr/>
    </dgm:pt>
    <dgm:pt modelId="{B959B46A-629B-489F-8014-03DF1663B013}" type="pres">
      <dgm:prSet presAssocID="{D5BA1D78-9229-4504-87F4-E5308B787515}" presName="sibTrans" presStyleLbl="sibTrans1D1" presStyleIdx="1" presStyleCnt="4"/>
      <dgm:spPr/>
    </dgm:pt>
    <dgm:pt modelId="{7C342081-174A-4B03-8967-2688DCDE6A31}" type="pres">
      <dgm:prSet presAssocID="{D5BA1D78-9229-4504-87F4-E5308B787515}" presName="connectorText" presStyleLbl="sibTrans1D1" presStyleIdx="1" presStyleCnt="4"/>
      <dgm:spPr/>
    </dgm:pt>
    <dgm:pt modelId="{72B57A5A-E4F3-42E8-B82F-E51ED251384D}" type="pres">
      <dgm:prSet presAssocID="{5F540005-CBF3-493F-9194-088083D42840}" presName="node" presStyleLbl="node1" presStyleIdx="2" presStyleCnt="5">
        <dgm:presLayoutVars>
          <dgm:bulletEnabled val="1"/>
        </dgm:presLayoutVars>
      </dgm:prSet>
      <dgm:spPr/>
    </dgm:pt>
    <dgm:pt modelId="{BED83C14-72D8-40E1-BB4A-9B7485785AA2}" type="pres">
      <dgm:prSet presAssocID="{ED01F37F-7589-4A5D-85AB-7F55B0619DAE}" presName="sibTrans" presStyleLbl="sibTrans1D1" presStyleIdx="2" presStyleCnt="4"/>
      <dgm:spPr/>
    </dgm:pt>
    <dgm:pt modelId="{5A157082-8269-4A53-A199-993B1DE52216}" type="pres">
      <dgm:prSet presAssocID="{ED01F37F-7589-4A5D-85AB-7F55B0619DAE}" presName="connectorText" presStyleLbl="sibTrans1D1" presStyleIdx="2" presStyleCnt="4"/>
      <dgm:spPr/>
    </dgm:pt>
    <dgm:pt modelId="{8FA87555-BE9C-45FA-AA15-50ED9146CD56}" type="pres">
      <dgm:prSet presAssocID="{F7E2E5F7-7173-4D35-8FFA-0F782F0C941A}" presName="node" presStyleLbl="node1" presStyleIdx="3" presStyleCnt="5">
        <dgm:presLayoutVars>
          <dgm:bulletEnabled val="1"/>
        </dgm:presLayoutVars>
      </dgm:prSet>
      <dgm:spPr/>
    </dgm:pt>
    <dgm:pt modelId="{C010A4F0-B75E-49D8-BABF-CEF8343257C8}" type="pres">
      <dgm:prSet presAssocID="{71FDA61E-4AFD-46A7-96E6-277FE0D708CF}" presName="sibTrans" presStyleLbl="sibTrans1D1" presStyleIdx="3" presStyleCnt="4"/>
      <dgm:spPr/>
    </dgm:pt>
    <dgm:pt modelId="{73ABF269-D5F5-47BE-B6FE-AEE3FD669B23}" type="pres">
      <dgm:prSet presAssocID="{71FDA61E-4AFD-46A7-96E6-277FE0D708CF}" presName="connectorText" presStyleLbl="sibTrans1D1" presStyleIdx="3" presStyleCnt="4"/>
      <dgm:spPr/>
    </dgm:pt>
    <dgm:pt modelId="{58935954-8203-4088-99D4-271537149BEE}" type="pres">
      <dgm:prSet presAssocID="{BB08C99A-99D2-4638-8D40-5D9131B7CFAF}" presName="node" presStyleLbl="node1" presStyleIdx="4" presStyleCnt="5">
        <dgm:presLayoutVars>
          <dgm:bulletEnabled val="1"/>
        </dgm:presLayoutVars>
      </dgm:prSet>
      <dgm:spPr/>
    </dgm:pt>
  </dgm:ptLst>
  <dgm:cxnLst>
    <dgm:cxn modelId="{848A5E00-2799-48DD-B8D8-E73A543A0DBF}" type="presOf" srcId="{E2F55DED-4D2A-4608-84CF-1409267E67EA}" destId="{C3AA779A-8237-4F60-8608-4F0DE33C4676}" srcOrd="1" destOrd="0" presId="urn:microsoft.com/office/officeart/2005/8/layout/bProcess3"/>
    <dgm:cxn modelId="{B4DC9E07-A611-4238-BA44-1E05E0FC8E8A}" type="presOf" srcId="{71FDA61E-4AFD-46A7-96E6-277FE0D708CF}" destId="{C010A4F0-B75E-49D8-BABF-CEF8343257C8}" srcOrd="0" destOrd="0" presId="urn:microsoft.com/office/officeart/2005/8/layout/bProcess3"/>
    <dgm:cxn modelId="{44FBF107-E817-42F7-AFE1-7507727F5CAB}" type="presOf" srcId="{71FDA61E-4AFD-46A7-96E6-277FE0D708CF}" destId="{73ABF269-D5F5-47BE-B6FE-AEE3FD669B23}" srcOrd="1" destOrd="0" presId="urn:microsoft.com/office/officeart/2005/8/layout/bProcess3"/>
    <dgm:cxn modelId="{3EC2F72D-16E4-4749-827A-5659524F109A}" srcId="{3073CF87-94FC-49B3-9EDE-4131F0264864}" destId="{5F540005-CBF3-493F-9194-088083D42840}" srcOrd="2" destOrd="0" parTransId="{CFA4F9B5-E4D2-4218-B412-7917FAEF2153}" sibTransId="{ED01F37F-7589-4A5D-85AB-7F55B0619DAE}"/>
    <dgm:cxn modelId="{BCB92B5D-F95C-4ED9-9728-EF9ACE063B05}" type="presOf" srcId="{E2F55DED-4D2A-4608-84CF-1409267E67EA}" destId="{EE8182DB-5B2F-491D-B51C-A4E1D34AFB33}" srcOrd="0" destOrd="0" presId="urn:microsoft.com/office/officeart/2005/8/layout/bProcess3"/>
    <dgm:cxn modelId="{05AE8D57-F667-4978-BF62-7BA9AD88CE88}" srcId="{3073CF87-94FC-49B3-9EDE-4131F0264864}" destId="{7797D466-1D97-48CB-A5B7-AAC22A88A629}" srcOrd="1" destOrd="0" parTransId="{1B8D8B0C-E0BE-4E12-A456-4E599CDFABFF}" sibTransId="{D5BA1D78-9229-4504-87F4-E5308B787515}"/>
    <dgm:cxn modelId="{F50FFB57-94D0-4E19-9589-D7C69AC44844}" type="presOf" srcId="{ED01F37F-7589-4A5D-85AB-7F55B0619DAE}" destId="{BED83C14-72D8-40E1-BB4A-9B7485785AA2}" srcOrd="0" destOrd="0" presId="urn:microsoft.com/office/officeart/2005/8/layout/bProcess3"/>
    <dgm:cxn modelId="{7BB2A77F-B3E9-4F56-9C5E-8391C5EB8B33}" type="presOf" srcId="{BB08C99A-99D2-4638-8D40-5D9131B7CFAF}" destId="{58935954-8203-4088-99D4-271537149BEE}" srcOrd="0" destOrd="0" presId="urn:microsoft.com/office/officeart/2005/8/layout/bProcess3"/>
    <dgm:cxn modelId="{915AA581-E1F7-485A-B8B3-0188628308D7}" type="presOf" srcId="{3073CF87-94FC-49B3-9EDE-4131F0264864}" destId="{35AA0F64-A682-4EF6-BEFA-DAD1BA176E8D}" srcOrd="0" destOrd="0" presId="urn:microsoft.com/office/officeart/2005/8/layout/bProcess3"/>
    <dgm:cxn modelId="{AE164794-AC8F-4169-936A-DA1CBB22506E}" type="presOf" srcId="{ED01F37F-7589-4A5D-85AB-7F55B0619DAE}" destId="{5A157082-8269-4A53-A199-993B1DE52216}" srcOrd="1" destOrd="0" presId="urn:microsoft.com/office/officeart/2005/8/layout/bProcess3"/>
    <dgm:cxn modelId="{67B25D9E-13C1-47BE-BEBA-1322B4551038}" type="presOf" srcId="{7797D466-1D97-48CB-A5B7-AAC22A88A629}" destId="{186E1C98-4EF0-49F4-BD10-8E305A2C08B3}" srcOrd="0" destOrd="0" presId="urn:microsoft.com/office/officeart/2005/8/layout/bProcess3"/>
    <dgm:cxn modelId="{86895BA8-ACA8-4453-983A-C1B1EF4EA8A4}" type="presOf" srcId="{85DBAC0E-6F97-45F5-9FA5-29208A010328}" destId="{F5702FF4-B30D-48F4-96C5-819E02A0D47D}" srcOrd="0" destOrd="0" presId="urn:microsoft.com/office/officeart/2005/8/layout/bProcess3"/>
    <dgm:cxn modelId="{470979AD-DEB3-42C1-AF64-25CD235DBA40}" type="presOf" srcId="{D5BA1D78-9229-4504-87F4-E5308B787515}" destId="{B959B46A-629B-489F-8014-03DF1663B013}" srcOrd="0" destOrd="0" presId="urn:microsoft.com/office/officeart/2005/8/layout/bProcess3"/>
    <dgm:cxn modelId="{903D0BB7-A176-4397-89B7-FD32AFAD1AFA}" srcId="{3073CF87-94FC-49B3-9EDE-4131F0264864}" destId="{85DBAC0E-6F97-45F5-9FA5-29208A010328}" srcOrd="0" destOrd="0" parTransId="{57B04D84-985B-4003-A4E2-1CB0B202533A}" sibTransId="{E2F55DED-4D2A-4608-84CF-1409267E67EA}"/>
    <dgm:cxn modelId="{BCC4C5C6-461C-4B25-A464-A45081FB5E48}" type="presOf" srcId="{F7E2E5F7-7173-4D35-8FFA-0F782F0C941A}" destId="{8FA87555-BE9C-45FA-AA15-50ED9146CD56}" srcOrd="0" destOrd="0" presId="urn:microsoft.com/office/officeart/2005/8/layout/bProcess3"/>
    <dgm:cxn modelId="{3C2A19D5-5528-46C2-99FA-92A70AF2DF91}" srcId="{3073CF87-94FC-49B3-9EDE-4131F0264864}" destId="{F7E2E5F7-7173-4D35-8FFA-0F782F0C941A}" srcOrd="3" destOrd="0" parTransId="{3C5E3C88-E333-4662-B299-27D0D251570C}" sibTransId="{71FDA61E-4AFD-46A7-96E6-277FE0D708CF}"/>
    <dgm:cxn modelId="{19D470E1-5F13-44E0-BFB6-32BD04CD5A80}" srcId="{3073CF87-94FC-49B3-9EDE-4131F0264864}" destId="{BB08C99A-99D2-4638-8D40-5D9131B7CFAF}" srcOrd="4" destOrd="0" parTransId="{DFF43FDA-FDFD-45BD-924A-0E9B3EADCA94}" sibTransId="{D7556AA7-4481-4BA0-9432-A1596F9EC3D7}"/>
    <dgm:cxn modelId="{E87F82E1-6E87-4EA7-9D03-A26517400E41}" type="presOf" srcId="{5F540005-CBF3-493F-9194-088083D42840}" destId="{72B57A5A-E4F3-42E8-B82F-E51ED251384D}" srcOrd="0" destOrd="0" presId="urn:microsoft.com/office/officeart/2005/8/layout/bProcess3"/>
    <dgm:cxn modelId="{82E427F6-9FB4-4355-8626-E48AD4A8386B}" type="presOf" srcId="{D5BA1D78-9229-4504-87F4-E5308B787515}" destId="{7C342081-174A-4B03-8967-2688DCDE6A31}" srcOrd="1" destOrd="0" presId="urn:microsoft.com/office/officeart/2005/8/layout/bProcess3"/>
    <dgm:cxn modelId="{01F90CFE-830F-41B3-B7C7-FC30F62E1E67}" type="presParOf" srcId="{35AA0F64-A682-4EF6-BEFA-DAD1BA176E8D}" destId="{F5702FF4-B30D-48F4-96C5-819E02A0D47D}" srcOrd="0" destOrd="0" presId="urn:microsoft.com/office/officeart/2005/8/layout/bProcess3"/>
    <dgm:cxn modelId="{19BDA785-0874-4720-BD9C-61608A0AAA43}" type="presParOf" srcId="{35AA0F64-A682-4EF6-BEFA-DAD1BA176E8D}" destId="{EE8182DB-5B2F-491D-B51C-A4E1D34AFB33}" srcOrd="1" destOrd="0" presId="urn:microsoft.com/office/officeart/2005/8/layout/bProcess3"/>
    <dgm:cxn modelId="{00ACF3AB-D032-48C1-8BDD-0A82209AE9A4}" type="presParOf" srcId="{EE8182DB-5B2F-491D-B51C-A4E1D34AFB33}" destId="{C3AA779A-8237-4F60-8608-4F0DE33C4676}" srcOrd="0" destOrd="0" presId="urn:microsoft.com/office/officeart/2005/8/layout/bProcess3"/>
    <dgm:cxn modelId="{4C0CFE99-7171-4C7F-B2D5-3CF8F674D3DE}" type="presParOf" srcId="{35AA0F64-A682-4EF6-BEFA-DAD1BA176E8D}" destId="{186E1C98-4EF0-49F4-BD10-8E305A2C08B3}" srcOrd="2" destOrd="0" presId="urn:microsoft.com/office/officeart/2005/8/layout/bProcess3"/>
    <dgm:cxn modelId="{FB9A1D5E-0F37-44F6-B063-ED9D29AC5F58}" type="presParOf" srcId="{35AA0F64-A682-4EF6-BEFA-DAD1BA176E8D}" destId="{B959B46A-629B-489F-8014-03DF1663B013}" srcOrd="3" destOrd="0" presId="urn:microsoft.com/office/officeart/2005/8/layout/bProcess3"/>
    <dgm:cxn modelId="{3F63CC79-63C2-41A6-A2C2-DEFB0A6ADF32}" type="presParOf" srcId="{B959B46A-629B-489F-8014-03DF1663B013}" destId="{7C342081-174A-4B03-8967-2688DCDE6A31}" srcOrd="0" destOrd="0" presId="urn:microsoft.com/office/officeart/2005/8/layout/bProcess3"/>
    <dgm:cxn modelId="{362F035C-FB08-4B73-9282-EE53730110FA}" type="presParOf" srcId="{35AA0F64-A682-4EF6-BEFA-DAD1BA176E8D}" destId="{72B57A5A-E4F3-42E8-B82F-E51ED251384D}" srcOrd="4" destOrd="0" presId="urn:microsoft.com/office/officeart/2005/8/layout/bProcess3"/>
    <dgm:cxn modelId="{433A6989-67CD-448F-80F4-A984620CCBF4}" type="presParOf" srcId="{35AA0F64-A682-4EF6-BEFA-DAD1BA176E8D}" destId="{BED83C14-72D8-40E1-BB4A-9B7485785AA2}" srcOrd="5" destOrd="0" presId="urn:microsoft.com/office/officeart/2005/8/layout/bProcess3"/>
    <dgm:cxn modelId="{09763879-C583-4D3B-AF59-E381D4DEBD60}" type="presParOf" srcId="{BED83C14-72D8-40E1-BB4A-9B7485785AA2}" destId="{5A157082-8269-4A53-A199-993B1DE52216}" srcOrd="0" destOrd="0" presId="urn:microsoft.com/office/officeart/2005/8/layout/bProcess3"/>
    <dgm:cxn modelId="{542BA24F-7B44-45A0-9A86-5D31EB99DC87}" type="presParOf" srcId="{35AA0F64-A682-4EF6-BEFA-DAD1BA176E8D}" destId="{8FA87555-BE9C-45FA-AA15-50ED9146CD56}" srcOrd="6" destOrd="0" presId="urn:microsoft.com/office/officeart/2005/8/layout/bProcess3"/>
    <dgm:cxn modelId="{55ABA6B6-DF2C-4573-9672-699432F1F640}" type="presParOf" srcId="{35AA0F64-A682-4EF6-BEFA-DAD1BA176E8D}" destId="{C010A4F0-B75E-49D8-BABF-CEF8343257C8}" srcOrd="7" destOrd="0" presId="urn:microsoft.com/office/officeart/2005/8/layout/bProcess3"/>
    <dgm:cxn modelId="{64A1A09E-089B-4E0A-95C4-F2ED227B0C77}" type="presParOf" srcId="{C010A4F0-B75E-49D8-BABF-CEF8343257C8}" destId="{73ABF269-D5F5-47BE-B6FE-AEE3FD669B23}" srcOrd="0" destOrd="0" presId="urn:microsoft.com/office/officeart/2005/8/layout/bProcess3"/>
    <dgm:cxn modelId="{F8B76BE9-9FA2-4117-859A-615AF9DF2B09}" type="presParOf" srcId="{35AA0F64-A682-4EF6-BEFA-DAD1BA176E8D}" destId="{58935954-8203-4088-99D4-271537149BEE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FF179-9E6C-4268-ABC9-2CE2132D009E}">
      <dsp:nvSpPr>
        <dsp:cNvPr id="0" name=""/>
        <dsp:cNvSpPr/>
      </dsp:nvSpPr>
      <dsp:spPr>
        <a:xfrm>
          <a:off x="4740" y="110924"/>
          <a:ext cx="2759287" cy="1103714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latin typeface="Book Antiqua" panose="02040602050305030304" pitchFamily="18" charset="0"/>
            </a:rPr>
            <a:t>π⁰</a:t>
          </a:r>
        </a:p>
      </dsp:txBody>
      <dsp:txXfrm>
        <a:off x="556597" y="110924"/>
        <a:ext cx="1655573" cy="1103714"/>
      </dsp:txXfrm>
    </dsp:sp>
    <dsp:sp modelId="{06B90A1C-0071-4C10-ADC0-AC276E7E3059}">
      <dsp:nvSpPr>
        <dsp:cNvPr id="0" name=""/>
        <dsp:cNvSpPr/>
      </dsp:nvSpPr>
      <dsp:spPr>
        <a:xfrm>
          <a:off x="2488098" y="110924"/>
          <a:ext cx="2759287" cy="1103714"/>
        </a:xfrm>
        <a:prstGeom prst="chevron">
          <a:avLst/>
        </a:prstGeom>
        <a:solidFill>
          <a:schemeClr val="accent1">
            <a:shade val="80000"/>
            <a:hueOff val="181866"/>
            <a:satOff val="-18964"/>
            <a:lumOff val="1274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 err="1">
              <a:latin typeface="Book Antiqua" panose="02040602050305030304" pitchFamily="18" charset="0"/>
            </a:rPr>
            <a:t>γγ</a:t>
          </a:r>
          <a:endParaRPr lang="cs-CZ" sz="1900" kern="1200" dirty="0">
            <a:latin typeface="Book Antiqua" panose="02040602050305030304" pitchFamily="18" charset="0"/>
          </a:endParaRPr>
        </a:p>
      </dsp:txBody>
      <dsp:txXfrm>
        <a:off x="3039955" y="110924"/>
        <a:ext cx="1655573" cy="1103714"/>
      </dsp:txXfrm>
    </dsp:sp>
    <dsp:sp modelId="{A8B84CD9-C64F-4396-85F8-251A860BA54A}">
      <dsp:nvSpPr>
        <dsp:cNvPr id="0" name=""/>
        <dsp:cNvSpPr/>
      </dsp:nvSpPr>
      <dsp:spPr>
        <a:xfrm>
          <a:off x="4971457" y="110924"/>
          <a:ext cx="2759287" cy="1103714"/>
        </a:xfrm>
        <a:prstGeom prst="chevron">
          <a:avLst/>
        </a:prstGeom>
        <a:solidFill>
          <a:schemeClr val="accent1">
            <a:shade val="80000"/>
            <a:hueOff val="363732"/>
            <a:satOff val="-37928"/>
            <a:lumOff val="254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latin typeface="Book Antiqua" panose="02040602050305030304" pitchFamily="18" charset="0"/>
            </a:rPr>
            <a:t>ECAL</a:t>
          </a:r>
        </a:p>
      </dsp:txBody>
      <dsp:txXfrm>
        <a:off x="5523314" y="110924"/>
        <a:ext cx="1655573" cy="1103714"/>
      </dsp:txXfrm>
    </dsp:sp>
    <dsp:sp modelId="{C4753BF1-9910-4391-9810-681090CE5314}">
      <dsp:nvSpPr>
        <dsp:cNvPr id="0" name=""/>
        <dsp:cNvSpPr/>
      </dsp:nvSpPr>
      <dsp:spPr>
        <a:xfrm>
          <a:off x="7454815" y="110924"/>
          <a:ext cx="2759287" cy="1103714"/>
        </a:xfrm>
        <a:prstGeom prst="chevron">
          <a:avLst/>
        </a:prstGeom>
        <a:solidFill>
          <a:schemeClr val="accent1">
            <a:shade val="80000"/>
            <a:hueOff val="545598"/>
            <a:satOff val="-56892"/>
            <a:lumOff val="382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latin typeface="Book Antiqua" panose="02040602050305030304" pitchFamily="18" charset="0"/>
            </a:rPr>
            <a:t>π⁰ </a:t>
          </a:r>
          <a:r>
            <a:rPr lang="cs-CZ" sz="1900" kern="1200" dirty="0" err="1">
              <a:latin typeface="Book Antiqua" panose="02040602050305030304" pitchFamily="18" charset="0"/>
            </a:rPr>
            <a:t>reconstruction</a:t>
          </a:r>
          <a:endParaRPr lang="cs-CZ" sz="1900" kern="1200" dirty="0">
            <a:latin typeface="Book Antiqua" panose="02040602050305030304" pitchFamily="18" charset="0"/>
          </a:endParaRPr>
        </a:p>
      </dsp:txBody>
      <dsp:txXfrm>
        <a:off x="8006672" y="110924"/>
        <a:ext cx="1655573" cy="11037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182DB-5B2F-491D-B51C-A4E1D34AFB33}">
      <dsp:nvSpPr>
        <dsp:cNvPr id="0" name=""/>
        <dsp:cNvSpPr/>
      </dsp:nvSpPr>
      <dsp:spPr>
        <a:xfrm>
          <a:off x="2475433" y="587282"/>
          <a:ext cx="4544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4440" y="45720"/>
              </a:lnTo>
            </a:path>
          </a:pathLst>
        </a:custGeom>
        <a:noFill/>
        <a:ln w="12700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690527" y="630577"/>
        <a:ext cx="24252" cy="4850"/>
      </dsp:txXfrm>
    </dsp:sp>
    <dsp:sp modelId="{F5702FF4-B30D-48F4-96C5-819E02A0D47D}">
      <dsp:nvSpPr>
        <dsp:cNvPr id="0" name=""/>
        <dsp:cNvSpPr/>
      </dsp:nvSpPr>
      <dsp:spPr>
        <a:xfrm>
          <a:off x="368361" y="341"/>
          <a:ext cx="2108871" cy="126532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>
              <a:latin typeface="Book Antiqua" panose="02040602050305030304" pitchFamily="18" charset="0"/>
            </a:rPr>
            <a:t>experiment</a:t>
          </a:r>
        </a:p>
      </dsp:txBody>
      <dsp:txXfrm>
        <a:off x="368361" y="341"/>
        <a:ext cx="2108871" cy="1265323"/>
      </dsp:txXfrm>
    </dsp:sp>
    <dsp:sp modelId="{B959B46A-629B-489F-8014-03DF1663B013}">
      <dsp:nvSpPr>
        <dsp:cNvPr id="0" name=""/>
        <dsp:cNvSpPr/>
      </dsp:nvSpPr>
      <dsp:spPr>
        <a:xfrm>
          <a:off x="1422797" y="1263864"/>
          <a:ext cx="2593912" cy="454440"/>
        </a:xfrm>
        <a:custGeom>
          <a:avLst/>
          <a:gdLst/>
          <a:ahLst/>
          <a:cxnLst/>
          <a:rect l="0" t="0" r="0" b="0"/>
          <a:pathLst>
            <a:path>
              <a:moveTo>
                <a:pt x="2593912" y="0"/>
              </a:moveTo>
              <a:lnTo>
                <a:pt x="2593912" y="244320"/>
              </a:lnTo>
              <a:lnTo>
                <a:pt x="0" y="244320"/>
              </a:lnTo>
              <a:lnTo>
                <a:pt x="0" y="454440"/>
              </a:lnTo>
            </a:path>
          </a:pathLst>
        </a:custGeom>
        <a:noFill/>
        <a:ln w="12700" cap="flat" cmpd="sng" algn="ctr">
          <a:solidFill>
            <a:schemeClr val="accent1">
              <a:shade val="90000"/>
              <a:hueOff val="181813"/>
              <a:satOff val="-18723"/>
              <a:lumOff val="1220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latin typeface="Book Antiqua" panose="02040602050305030304" pitchFamily="18" charset="0"/>
          </a:endParaRPr>
        </a:p>
      </dsp:txBody>
      <dsp:txXfrm>
        <a:off x="2653782" y="1488659"/>
        <a:ext cx="131943" cy="4850"/>
      </dsp:txXfrm>
    </dsp:sp>
    <dsp:sp modelId="{186E1C98-4EF0-49F4-BD10-8E305A2C08B3}">
      <dsp:nvSpPr>
        <dsp:cNvPr id="0" name=""/>
        <dsp:cNvSpPr/>
      </dsp:nvSpPr>
      <dsp:spPr>
        <a:xfrm>
          <a:off x="2962274" y="341"/>
          <a:ext cx="2108871" cy="1265323"/>
        </a:xfrm>
        <a:prstGeom prst="rect">
          <a:avLst/>
        </a:prstGeom>
        <a:solidFill>
          <a:schemeClr val="accent1">
            <a:shade val="80000"/>
            <a:hueOff val="136400"/>
            <a:satOff val="-14223"/>
            <a:lumOff val="955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>
              <a:latin typeface="Book Antiqua" panose="02040602050305030304" pitchFamily="18" charset="0"/>
            </a:rPr>
            <a:t>DATA</a:t>
          </a:r>
        </a:p>
      </dsp:txBody>
      <dsp:txXfrm>
        <a:off x="2962274" y="341"/>
        <a:ext cx="2108871" cy="1265323"/>
      </dsp:txXfrm>
    </dsp:sp>
    <dsp:sp modelId="{BED83C14-72D8-40E1-BB4A-9B7485785AA2}">
      <dsp:nvSpPr>
        <dsp:cNvPr id="0" name=""/>
        <dsp:cNvSpPr/>
      </dsp:nvSpPr>
      <dsp:spPr>
        <a:xfrm>
          <a:off x="2475433" y="2337646"/>
          <a:ext cx="4544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4440" y="45720"/>
              </a:lnTo>
            </a:path>
          </a:pathLst>
        </a:custGeom>
        <a:noFill/>
        <a:ln w="12700" cap="flat" cmpd="sng" algn="ctr">
          <a:solidFill>
            <a:schemeClr val="accent1">
              <a:shade val="90000"/>
              <a:hueOff val="363626"/>
              <a:satOff val="-37445"/>
              <a:lumOff val="2440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latin typeface="Book Antiqua" panose="02040602050305030304" pitchFamily="18" charset="0"/>
          </a:endParaRPr>
        </a:p>
      </dsp:txBody>
      <dsp:txXfrm>
        <a:off x="2690527" y="2380941"/>
        <a:ext cx="24252" cy="4850"/>
      </dsp:txXfrm>
    </dsp:sp>
    <dsp:sp modelId="{72B57A5A-E4F3-42E8-B82F-E51ED251384D}">
      <dsp:nvSpPr>
        <dsp:cNvPr id="0" name=""/>
        <dsp:cNvSpPr/>
      </dsp:nvSpPr>
      <dsp:spPr>
        <a:xfrm>
          <a:off x="368361" y="1750704"/>
          <a:ext cx="2108871" cy="1265323"/>
        </a:xfrm>
        <a:prstGeom prst="rect">
          <a:avLst/>
        </a:prstGeom>
        <a:solidFill>
          <a:schemeClr val="accent1">
            <a:shade val="80000"/>
            <a:hueOff val="272799"/>
            <a:satOff val="-28446"/>
            <a:lumOff val="1911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>
              <a:latin typeface="Book Antiqua" panose="02040602050305030304" pitchFamily="18" charset="0"/>
            </a:rPr>
            <a:t>event </a:t>
          </a:r>
          <a:r>
            <a:rPr lang="cs-CZ" sz="2200" kern="1200" dirty="0" err="1">
              <a:latin typeface="Book Antiqua" panose="02040602050305030304" pitchFamily="18" charset="0"/>
            </a:rPr>
            <a:t>selection</a:t>
          </a:r>
          <a:endParaRPr lang="cs-CZ" sz="2200" kern="1200" dirty="0">
            <a:latin typeface="Book Antiqua" panose="02040602050305030304" pitchFamily="18" charset="0"/>
          </a:endParaRPr>
        </a:p>
      </dsp:txBody>
      <dsp:txXfrm>
        <a:off x="368361" y="1750704"/>
        <a:ext cx="2108871" cy="1265323"/>
      </dsp:txXfrm>
    </dsp:sp>
    <dsp:sp modelId="{C010A4F0-B75E-49D8-BABF-CEF8343257C8}">
      <dsp:nvSpPr>
        <dsp:cNvPr id="0" name=""/>
        <dsp:cNvSpPr/>
      </dsp:nvSpPr>
      <dsp:spPr>
        <a:xfrm>
          <a:off x="1422797" y="3014228"/>
          <a:ext cx="2593912" cy="454440"/>
        </a:xfrm>
        <a:custGeom>
          <a:avLst/>
          <a:gdLst/>
          <a:ahLst/>
          <a:cxnLst/>
          <a:rect l="0" t="0" r="0" b="0"/>
          <a:pathLst>
            <a:path>
              <a:moveTo>
                <a:pt x="2593912" y="0"/>
              </a:moveTo>
              <a:lnTo>
                <a:pt x="2593912" y="244320"/>
              </a:lnTo>
              <a:lnTo>
                <a:pt x="0" y="244320"/>
              </a:lnTo>
              <a:lnTo>
                <a:pt x="0" y="454440"/>
              </a:lnTo>
            </a:path>
          </a:pathLst>
        </a:custGeom>
        <a:noFill/>
        <a:ln w="12700" cap="flat" cmpd="sng" algn="ctr">
          <a:solidFill>
            <a:schemeClr val="accent1">
              <a:shade val="90000"/>
              <a:hueOff val="545439"/>
              <a:satOff val="-56168"/>
              <a:lumOff val="3661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>
            <a:latin typeface="Book Antiqua" panose="02040602050305030304" pitchFamily="18" charset="0"/>
          </a:endParaRPr>
        </a:p>
      </dsp:txBody>
      <dsp:txXfrm>
        <a:off x="2653782" y="3239023"/>
        <a:ext cx="131943" cy="4850"/>
      </dsp:txXfrm>
    </dsp:sp>
    <dsp:sp modelId="{8FA87555-BE9C-45FA-AA15-50ED9146CD56}">
      <dsp:nvSpPr>
        <dsp:cNvPr id="0" name=""/>
        <dsp:cNvSpPr/>
      </dsp:nvSpPr>
      <dsp:spPr>
        <a:xfrm>
          <a:off x="2962274" y="1750704"/>
          <a:ext cx="2108871" cy="1265323"/>
        </a:xfrm>
        <a:prstGeom prst="rect">
          <a:avLst/>
        </a:prstGeom>
        <a:solidFill>
          <a:schemeClr val="accent1">
            <a:shade val="80000"/>
            <a:hueOff val="409199"/>
            <a:satOff val="-42669"/>
            <a:lumOff val="2866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 err="1">
              <a:latin typeface="Book Antiqua" panose="02040602050305030304" pitchFamily="18" charset="0"/>
            </a:rPr>
            <a:t>photon</a:t>
          </a:r>
          <a:r>
            <a:rPr lang="cs-CZ" sz="2200" kern="1200" dirty="0">
              <a:latin typeface="Book Antiqua" panose="02040602050305030304" pitchFamily="18" charset="0"/>
            </a:rPr>
            <a:t> </a:t>
          </a:r>
          <a:r>
            <a:rPr lang="cs-CZ" sz="2200" kern="1200" dirty="0" err="1">
              <a:latin typeface="Book Antiqua" panose="02040602050305030304" pitchFamily="18" charset="0"/>
            </a:rPr>
            <a:t>identification</a:t>
          </a:r>
          <a:endParaRPr lang="cs-CZ" sz="2200" kern="1200" dirty="0">
            <a:latin typeface="Book Antiqua" panose="02040602050305030304" pitchFamily="18" charset="0"/>
          </a:endParaRPr>
        </a:p>
      </dsp:txBody>
      <dsp:txXfrm>
        <a:off x="2962274" y="1750704"/>
        <a:ext cx="2108871" cy="1265323"/>
      </dsp:txXfrm>
    </dsp:sp>
    <dsp:sp modelId="{58935954-8203-4088-99D4-271537149BEE}">
      <dsp:nvSpPr>
        <dsp:cNvPr id="0" name=""/>
        <dsp:cNvSpPr/>
      </dsp:nvSpPr>
      <dsp:spPr>
        <a:xfrm>
          <a:off x="368361" y="3501068"/>
          <a:ext cx="2108871" cy="1265323"/>
        </a:xfrm>
        <a:prstGeom prst="rect">
          <a:avLst/>
        </a:prstGeom>
        <a:solidFill>
          <a:schemeClr val="accent1">
            <a:shade val="80000"/>
            <a:hueOff val="545598"/>
            <a:satOff val="-56892"/>
            <a:lumOff val="382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>
              <a:latin typeface="Book Antiqua" panose="02040602050305030304" pitchFamily="18" charset="0"/>
            </a:rPr>
            <a:t>π⁰</a:t>
          </a:r>
          <a:r>
            <a:rPr lang="cs-CZ" sz="2200" kern="1200" dirty="0">
              <a:latin typeface="Book Antiqua" panose="02040602050305030304" pitchFamily="18" charset="0"/>
            </a:rPr>
            <a:t> </a:t>
          </a:r>
          <a:r>
            <a:rPr lang="cs-CZ" sz="2200" kern="1200" dirty="0" err="1">
              <a:latin typeface="Book Antiqua" panose="02040602050305030304" pitchFamily="18" charset="0"/>
            </a:rPr>
            <a:t>reconstruction</a:t>
          </a:r>
          <a:endParaRPr lang="cs-CZ" sz="2200" kern="1200" dirty="0">
            <a:latin typeface="Book Antiqua" panose="02040602050305030304" pitchFamily="18" charset="0"/>
          </a:endParaRPr>
        </a:p>
      </dsp:txBody>
      <dsp:txXfrm>
        <a:off x="368361" y="3501068"/>
        <a:ext cx="2108871" cy="12653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29C51-BB6B-4A9E-960D-6E24D72E1D28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5934-A596-48F4-B3F4-DBD5AFF860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0592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4394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Thank</a:t>
            </a:r>
            <a:r>
              <a:rPr lang="cs-CZ" dirty="0"/>
              <a:t> </a:t>
            </a:r>
            <a:r>
              <a:rPr lang="cs-CZ" dirty="0" err="1"/>
              <a:t>you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introduction</a:t>
            </a:r>
            <a:r>
              <a:rPr lang="cs-CZ" dirty="0"/>
              <a:t>, Darwin. My </a:t>
            </a:r>
            <a:r>
              <a:rPr lang="cs-CZ" dirty="0" err="1"/>
              <a:t>name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Nikola,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those</a:t>
            </a:r>
            <a:r>
              <a:rPr lang="cs-CZ" dirty="0"/>
              <a:t> </a:t>
            </a:r>
            <a:r>
              <a:rPr lang="cs-CZ" dirty="0" err="1"/>
              <a:t>who</a:t>
            </a:r>
            <a:r>
              <a:rPr lang="cs-CZ" dirty="0"/>
              <a:t> </a:t>
            </a:r>
            <a:r>
              <a:rPr lang="cs-CZ" dirty="0" err="1"/>
              <a:t>don't</a:t>
            </a:r>
            <a:r>
              <a:rPr lang="cs-CZ" dirty="0"/>
              <a:t> </a:t>
            </a:r>
            <a:r>
              <a:rPr lang="cs-CZ" dirty="0" err="1"/>
              <a:t>know</a:t>
            </a:r>
            <a:r>
              <a:rPr lang="cs-CZ" dirty="0"/>
              <a:t> </a:t>
            </a:r>
            <a:r>
              <a:rPr lang="cs-CZ" dirty="0" err="1"/>
              <a:t>me</a:t>
            </a:r>
            <a:r>
              <a:rPr lang="cs-CZ" dirty="0"/>
              <a:t> </a:t>
            </a:r>
            <a:r>
              <a:rPr lang="cs-CZ" dirty="0" err="1"/>
              <a:t>yet</a:t>
            </a:r>
            <a:r>
              <a:rPr lang="cs-CZ" dirty="0"/>
              <a:t>, and I </a:t>
            </a:r>
            <a:r>
              <a:rPr lang="cs-CZ" dirty="0" err="1"/>
              <a:t>am</a:t>
            </a:r>
            <a:r>
              <a:rPr lang="cs-CZ" dirty="0"/>
              <a:t> </a:t>
            </a:r>
            <a:r>
              <a:rPr lang="cs-CZ" dirty="0" err="1"/>
              <a:t>currently</a:t>
            </a:r>
            <a:r>
              <a:rPr lang="cs-CZ" dirty="0"/>
              <a:t> </a:t>
            </a:r>
            <a:r>
              <a:rPr lang="cs-CZ" dirty="0" err="1"/>
              <a:t>studying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my </a:t>
            </a:r>
            <a:r>
              <a:rPr lang="cs-CZ" dirty="0" err="1"/>
              <a:t>Bachelor's</a:t>
            </a:r>
            <a:r>
              <a:rPr lang="cs-CZ" dirty="0"/>
              <a:t> </a:t>
            </a:r>
            <a:r>
              <a:rPr lang="cs-CZ" dirty="0" err="1"/>
              <a:t>degree</a:t>
            </a:r>
            <a:r>
              <a:rPr lang="cs-CZ" dirty="0"/>
              <a:t> </a:t>
            </a:r>
            <a:r>
              <a:rPr lang="cs-CZ" dirty="0" err="1"/>
              <a:t>at</a:t>
            </a:r>
            <a:r>
              <a:rPr lang="cs-CZ" dirty="0"/>
              <a:t> Palacký University in Olomouc. </a:t>
            </a:r>
            <a:r>
              <a:rPr lang="cs-CZ" dirty="0" err="1"/>
              <a:t>During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Summer</a:t>
            </a:r>
            <a:r>
              <a:rPr lang="cs-CZ" dirty="0"/>
              <a:t> Student Program, I </a:t>
            </a:r>
            <a:r>
              <a:rPr lang="cs-CZ" dirty="0" err="1"/>
              <a:t>worked</a:t>
            </a:r>
            <a:r>
              <a:rPr lang="cs-CZ" dirty="0"/>
              <a:t> on </a:t>
            </a:r>
            <a:r>
              <a:rPr lang="cs-CZ" dirty="0" err="1"/>
              <a:t>neutral</a:t>
            </a:r>
            <a:r>
              <a:rPr lang="cs-CZ" dirty="0"/>
              <a:t> pion </a:t>
            </a:r>
            <a:r>
              <a:rPr lang="cs-CZ" dirty="0" err="1"/>
              <a:t>reconstruction</a:t>
            </a:r>
            <a:r>
              <a:rPr lang="cs-CZ" dirty="0"/>
              <a:t> </a:t>
            </a:r>
            <a:r>
              <a:rPr lang="cs-CZ" dirty="0" err="1"/>
              <a:t>using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electromagnetic</a:t>
            </a:r>
            <a:r>
              <a:rPr lang="cs-CZ" dirty="0"/>
              <a:t> </a:t>
            </a:r>
            <a:r>
              <a:rPr lang="cs-CZ" dirty="0" err="1"/>
              <a:t>calorimeter</a:t>
            </a:r>
            <a:r>
              <a:rPr lang="cs-CZ" dirty="0"/>
              <a:t>, as part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HADES </a:t>
            </a:r>
            <a:r>
              <a:rPr lang="cs-CZ" dirty="0" err="1"/>
              <a:t>group</a:t>
            </a:r>
            <a:r>
              <a:rPr lang="cs-CZ" dirty="0"/>
              <a:t> </a:t>
            </a:r>
            <a:r>
              <a:rPr lang="cs-CZ" dirty="0" err="1"/>
              <a:t>under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supervision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Gosia</a:t>
            </a:r>
            <a:r>
              <a:rPr lang="cs-CZ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Let’s</a:t>
            </a:r>
            <a:r>
              <a:rPr lang="cs-CZ" dirty="0"/>
              <a:t> </a:t>
            </a:r>
            <a:r>
              <a:rPr lang="cs-CZ" dirty="0" err="1"/>
              <a:t>first</a:t>
            </a:r>
            <a:r>
              <a:rPr lang="cs-CZ" dirty="0"/>
              <a:t> </a:t>
            </a:r>
            <a:r>
              <a:rPr lang="cs-CZ" dirty="0" err="1"/>
              <a:t>look</a:t>
            </a:r>
            <a:r>
              <a:rPr lang="cs-CZ" dirty="0"/>
              <a:t> </a:t>
            </a:r>
            <a:r>
              <a:rPr lang="cs-CZ" dirty="0" err="1"/>
              <a:t>at</a:t>
            </a:r>
            <a:r>
              <a:rPr lang="cs-CZ" dirty="0"/>
              <a:t> </a:t>
            </a:r>
            <a:r>
              <a:rPr lang="cs-CZ" dirty="0" err="1"/>
              <a:t>where</a:t>
            </a:r>
            <a:r>
              <a:rPr lang="cs-CZ" dirty="0"/>
              <a:t> HADES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located</a:t>
            </a:r>
            <a:r>
              <a:rPr lang="cs-CZ" dirty="0"/>
              <a:t> </a:t>
            </a:r>
            <a:r>
              <a:rPr lang="cs-CZ" dirty="0" err="1"/>
              <a:t>within</a:t>
            </a:r>
            <a:r>
              <a:rPr lang="cs-CZ" dirty="0"/>
              <a:t> GSI. </a:t>
            </a:r>
            <a:r>
              <a:rPr lang="cs-CZ" dirty="0" err="1"/>
              <a:t>There</a:t>
            </a:r>
            <a:r>
              <a:rPr lang="cs-CZ" dirty="0"/>
              <a:t> are </a:t>
            </a:r>
            <a:r>
              <a:rPr lang="cs-CZ" dirty="0" err="1"/>
              <a:t>quite</a:t>
            </a:r>
            <a:r>
              <a:rPr lang="cs-CZ" dirty="0"/>
              <a:t> a </a:t>
            </a:r>
            <a:r>
              <a:rPr lang="cs-CZ" dirty="0" err="1"/>
              <a:t>few</a:t>
            </a:r>
            <a:r>
              <a:rPr lang="cs-CZ" dirty="0"/>
              <a:t> </a:t>
            </a:r>
            <a:r>
              <a:rPr lang="cs-CZ" dirty="0" err="1"/>
              <a:t>beamlines</a:t>
            </a:r>
            <a:r>
              <a:rPr lang="cs-CZ" dirty="0"/>
              <a:t> </a:t>
            </a:r>
            <a:r>
              <a:rPr lang="cs-CZ" dirty="0" err="1"/>
              <a:t>here</a:t>
            </a:r>
            <a:r>
              <a:rPr lang="cs-CZ" dirty="0"/>
              <a:t>, so </a:t>
            </a:r>
            <a:r>
              <a:rPr lang="cs-CZ" dirty="0" err="1"/>
              <a:t>navigating</a:t>
            </a:r>
            <a:r>
              <a:rPr lang="cs-CZ" dirty="0"/>
              <a:t> GSI </a:t>
            </a:r>
            <a:r>
              <a:rPr lang="cs-CZ" dirty="0" err="1"/>
              <a:t>can</a:t>
            </a:r>
            <a:r>
              <a:rPr lang="cs-CZ" dirty="0"/>
              <a:t> </a:t>
            </a:r>
            <a:r>
              <a:rPr lang="cs-CZ" dirty="0" err="1"/>
              <a:t>sometimes</a:t>
            </a:r>
            <a:r>
              <a:rPr lang="cs-CZ" dirty="0"/>
              <a:t> </a:t>
            </a:r>
            <a:r>
              <a:rPr lang="cs-CZ" dirty="0" err="1"/>
              <a:t>feel</a:t>
            </a:r>
            <a:r>
              <a:rPr lang="cs-CZ" dirty="0"/>
              <a:t> a </a:t>
            </a:r>
            <a:r>
              <a:rPr lang="cs-CZ" dirty="0" err="1"/>
              <a:t>little</a:t>
            </a:r>
            <a:r>
              <a:rPr lang="cs-CZ" dirty="0"/>
              <a:t> bit </a:t>
            </a:r>
            <a:r>
              <a:rPr lang="cs-CZ" dirty="0" err="1"/>
              <a:t>like</a:t>
            </a:r>
            <a:r>
              <a:rPr lang="cs-CZ" dirty="0"/>
              <a:t> </a:t>
            </a:r>
            <a:r>
              <a:rPr lang="cs-CZ" dirty="0" err="1"/>
              <a:t>navigating</a:t>
            </a:r>
            <a:r>
              <a:rPr lang="cs-CZ" dirty="0"/>
              <a:t> </a:t>
            </a:r>
            <a:r>
              <a:rPr lang="cs-CZ" dirty="0" err="1"/>
              <a:t>Venice</a:t>
            </a:r>
            <a:r>
              <a:rPr lang="cs-CZ" dirty="0"/>
              <a:t>.</a:t>
            </a:r>
          </a:p>
          <a:p>
            <a:r>
              <a:rPr lang="cs-CZ" dirty="0" err="1"/>
              <a:t>Then</a:t>
            </a:r>
            <a:r>
              <a:rPr lang="cs-CZ" dirty="0"/>
              <a:t> I </a:t>
            </a:r>
            <a:r>
              <a:rPr lang="cs-CZ" dirty="0" err="1"/>
              <a:t>will</a:t>
            </a:r>
            <a:r>
              <a:rPr lang="cs-CZ" dirty="0"/>
              <a:t> talk </a:t>
            </a:r>
            <a:r>
              <a:rPr lang="cs-CZ" dirty="0" err="1"/>
              <a:t>about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ECAL and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detector</a:t>
            </a:r>
            <a:r>
              <a:rPr lang="cs-CZ" dirty="0"/>
              <a:t> </a:t>
            </a:r>
            <a:r>
              <a:rPr lang="cs-CZ" dirty="0" err="1"/>
              <a:t>work</a:t>
            </a:r>
            <a:r>
              <a:rPr lang="cs-CZ" dirty="0"/>
              <a:t> I </a:t>
            </a:r>
            <a:r>
              <a:rPr lang="cs-CZ" dirty="0" err="1"/>
              <a:t>participated</a:t>
            </a:r>
            <a:r>
              <a:rPr lang="cs-CZ" dirty="0"/>
              <a:t> in, </a:t>
            </a:r>
            <a:r>
              <a:rPr lang="cs-CZ" dirty="0" err="1"/>
              <a:t>followed</a:t>
            </a:r>
            <a:r>
              <a:rPr lang="cs-CZ" dirty="0"/>
              <a:t> by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neutral</a:t>
            </a:r>
            <a:r>
              <a:rPr lang="cs-CZ" dirty="0"/>
              <a:t> pion </a:t>
            </a:r>
            <a:r>
              <a:rPr lang="cs-CZ" dirty="0" err="1"/>
              <a:t>reconstruction</a:t>
            </a:r>
            <a:r>
              <a:rPr lang="cs-CZ" dirty="0"/>
              <a:t> and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main</a:t>
            </a:r>
            <a:r>
              <a:rPr lang="cs-CZ" dirty="0"/>
              <a:t> </a:t>
            </a:r>
            <a:r>
              <a:rPr lang="cs-CZ" dirty="0" err="1"/>
              <a:t>results</a:t>
            </a:r>
            <a:r>
              <a:rPr lang="cs-CZ" dirty="0"/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9540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ions</a:t>
            </a:r>
            <a:r>
              <a:rPr lang="cs-CZ" b="1" dirty="0"/>
              <a:t> are </a:t>
            </a:r>
            <a:r>
              <a:rPr lang="cs-CZ" b="1" dirty="0" err="1"/>
              <a:t>first</a:t>
            </a:r>
            <a:r>
              <a:rPr lang="cs-CZ" b="1" dirty="0"/>
              <a:t> </a:t>
            </a:r>
            <a:r>
              <a:rPr lang="cs-CZ" b="1" dirty="0" err="1"/>
              <a:t>produced</a:t>
            </a:r>
            <a:r>
              <a:rPr lang="cs-CZ" b="1" dirty="0"/>
              <a:t> in </a:t>
            </a:r>
            <a:r>
              <a:rPr lang="cs-CZ" b="1" dirty="0" err="1"/>
              <a:t>the</a:t>
            </a:r>
            <a:r>
              <a:rPr lang="cs-CZ" b="1" dirty="0"/>
              <a:t> ion source. They are </a:t>
            </a:r>
            <a:r>
              <a:rPr lang="cs-CZ" b="1" dirty="0" err="1"/>
              <a:t>then</a:t>
            </a:r>
            <a:r>
              <a:rPr lang="cs-CZ" b="1" dirty="0"/>
              <a:t> </a:t>
            </a:r>
            <a:r>
              <a:rPr lang="cs-CZ" b="1" dirty="0" err="1"/>
              <a:t>injected</a:t>
            </a:r>
            <a:r>
              <a:rPr lang="cs-CZ" b="1" dirty="0"/>
              <a:t> </a:t>
            </a:r>
            <a:r>
              <a:rPr lang="cs-CZ" b="1" dirty="0" err="1"/>
              <a:t>into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UNILAC, </a:t>
            </a:r>
            <a:r>
              <a:rPr lang="cs-CZ" b="1" dirty="0" err="1"/>
              <a:t>where</a:t>
            </a:r>
            <a:r>
              <a:rPr lang="cs-CZ" b="1" dirty="0"/>
              <a:t> </a:t>
            </a:r>
            <a:r>
              <a:rPr lang="cs-CZ" b="1" dirty="0" err="1"/>
              <a:t>they</a:t>
            </a:r>
            <a:r>
              <a:rPr lang="cs-CZ" b="1" dirty="0"/>
              <a:t> are </a:t>
            </a:r>
            <a:r>
              <a:rPr lang="cs-CZ" b="1" dirty="0" err="1"/>
              <a:t>pre-accelerated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From</a:t>
            </a:r>
            <a:r>
              <a:rPr lang="cs-CZ" b="1" dirty="0"/>
              <a:t> </a:t>
            </a:r>
            <a:r>
              <a:rPr lang="cs-CZ" b="1" dirty="0" err="1"/>
              <a:t>there</a:t>
            </a:r>
            <a:r>
              <a:rPr lang="cs-CZ" b="1" dirty="0"/>
              <a:t>,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beam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transferred</a:t>
            </a:r>
            <a:r>
              <a:rPr lang="cs-CZ" b="1" dirty="0"/>
              <a:t> to </a:t>
            </a:r>
            <a:r>
              <a:rPr lang="cs-CZ" b="1" dirty="0" err="1"/>
              <a:t>the</a:t>
            </a:r>
            <a:r>
              <a:rPr lang="cs-CZ" b="1" dirty="0"/>
              <a:t> SIS18 synchrotron, </a:t>
            </a:r>
            <a:r>
              <a:rPr lang="cs-CZ" b="1" dirty="0" err="1"/>
              <a:t>where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ions</a:t>
            </a:r>
            <a:r>
              <a:rPr lang="cs-CZ" b="1" dirty="0"/>
              <a:t> are </a:t>
            </a:r>
            <a:r>
              <a:rPr lang="cs-CZ" b="1" dirty="0" err="1"/>
              <a:t>accelerated</a:t>
            </a:r>
            <a:r>
              <a:rPr lang="cs-CZ" b="1" dirty="0"/>
              <a:t> to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required</a:t>
            </a:r>
            <a:r>
              <a:rPr lang="cs-CZ" b="1" dirty="0"/>
              <a:t> </a:t>
            </a:r>
            <a:r>
              <a:rPr lang="cs-CZ" b="1" dirty="0" err="1"/>
              <a:t>beam</a:t>
            </a:r>
            <a:r>
              <a:rPr lang="cs-CZ" b="1" dirty="0"/>
              <a:t> </a:t>
            </a:r>
            <a:r>
              <a:rPr lang="cs-CZ" b="1" dirty="0" err="1"/>
              <a:t>energy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beam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then</a:t>
            </a:r>
            <a:r>
              <a:rPr lang="cs-CZ" b="1" dirty="0"/>
              <a:t> </a:t>
            </a:r>
            <a:r>
              <a:rPr lang="cs-CZ" b="1" dirty="0" err="1"/>
              <a:t>extracted</a:t>
            </a:r>
            <a:r>
              <a:rPr lang="cs-CZ" b="1" dirty="0"/>
              <a:t> and </a:t>
            </a:r>
            <a:r>
              <a:rPr lang="cs-CZ" b="1" dirty="0" err="1"/>
              <a:t>transported</a:t>
            </a:r>
            <a:r>
              <a:rPr lang="cs-CZ" b="1" dirty="0"/>
              <a:t> </a:t>
            </a:r>
            <a:r>
              <a:rPr lang="cs-CZ" b="1" dirty="0" err="1"/>
              <a:t>through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accelerator</a:t>
            </a:r>
            <a:r>
              <a:rPr lang="cs-CZ" b="1" dirty="0"/>
              <a:t> facility to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experimental</a:t>
            </a:r>
            <a:r>
              <a:rPr lang="cs-CZ" b="1" dirty="0"/>
              <a:t> area, </a:t>
            </a:r>
            <a:r>
              <a:rPr lang="cs-CZ" b="1" dirty="0" err="1"/>
              <a:t>including</a:t>
            </a:r>
            <a:r>
              <a:rPr lang="cs-CZ" b="1" dirty="0"/>
              <a:t> HADES.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6568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FB416-3E1E-DC64-D5DB-25EB973BB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C71D710-0042-F7FB-902C-51FA46180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595F8F0-99DD-AC67-938D-A5C312054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303B67A-0859-FBCF-90BB-D7C10B516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0259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1489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5FD1F-2075-B47D-E8D5-7A8FB5871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FCA9BA4-3CFA-87AB-C97D-329AA8AF6E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FEF9816-B63A-EE5A-4AD6-065A40D1F2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name</a:t>
            </a:r>
            <a:r>
              <a:rPr lang="cs-CZ" b="1" dirty="0"/>
              <a:t> HADES </a:t>
            </a:r>
            <a:r>
              <a:rPr lang="cs-CZ" b="1" dirty="0" err="1"/>
              <a:t>stands</a:t>
            </a:r>
            <a:r>
              <a:rPr lang="cs-CZ" b="1" dirty="0"/>
              <a:t> </a:t>
            </a:r>
            <a:r>
              <a:rPr lang="cs-CZ" b="1" dirty="0" err="1"/>
              <a:t>for</a:t>
            </a:r>
            <a:r>
              <a:rPr lang="cs-CZ" b="1" dirty="0"/>
              <a:t> …</a:t>
            </a:r>
          </a:p>
          <a:p>
            <a:r>
              <a:rPr lang="cs-CZ" dirty="0"/>
              <a:t>HADES </a:t>
            </a:r>
            <a:r>
              <a:rPr lang="cs-CZ" dirty="0" err="1"/>
              <a:t>is</a:t>
            </a:r>
            <a:r>
              <a:rPr lang="cs-CZ" dirty="0"/>
              <a:t> a </a:t>
            </a:r>
            <a:r>
              <a:rPr lang="cs-CZ" dirty="0" err="1"/>
              <a:t>fixed-target</a:t>
            </a:r>
            <a:r>
              <a:rPr lang="cs-CZ" dirty="0"/>
              <a:t> experiment </a:t>
            </a:r>
            <a:r>
              <a:rPr lang="cs-CZ" dirty="0" err="1"/>
              <a:t>designed</a:t>
            </a:r>
            <a:r>
              <a:rPr lang="cs-CZ" dirty="0"/>
              <a:t> </a:t>
            </a:r>
            <a:r>
              <a:rPr lang="cs-CZ" dirty="0" err="1"/>
              <a:t>mainly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identification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charged</a:t>
            </a:r>
            <a:r>
              <a:rPr lang="cs-CZ" dirty="0"/>
              <a:t> </a:t>
            </a:r>
            <a:r>
              <a:rPr lang="cs-CZ" dirty="0" err="1"/>
              <a:t>particles</a:t>
            </a:r>
            <a:r>
              <a:rPr lang="cs-CZ" dirty="0"/>
              <a:t>.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different</a:t>
            </a:r>
            <a:r>
              <a:rPr lang="cs-CZ" dirty="0"/>
              <a:t> </a:t>
            </a:r>
            <a:r>
              <a:rPr lang="cs-CZ" dirty="0" err="1"/>
              <a:t>detector</a:t>
            </a:r>
            <a:r>
              <a:rPr lang="cs-CZ" dirty="0"/>
              <a:t> </a:t>
            </a:r>
            <a:r>
              <a:rPr lang="cs-CZ" dirty="0" err="1"/>
              <a:t>systems</a:t>
            </a:r>
            <a:r>
              <a:rPr lang="cs-CZ" dirty="0"/>
              <a:t> </a:t>
            </a:r>
            <a:r>
              <a:rPr lang="cs-CZ" dirty="0" err="1"/>
              <a:t>provide</a:t>
            </a:r>
            <a:r>
              <a:rPr lang="cs-CZ" dirty="0"/>
              <a:t> </a:t>
            </a:r>
            <a:r>
              <a:rPr lang="cs-CZ" dirty="0" err="1"/>
              <a:t>information</a:t>
            </a:r>
            <a:r>
              <a:rPr lang="cs-CZ" dirty="0"/>
              <a:t> </a:t>
            </a:r>
            <a:r>
              <a:rPr lang="cs-CZ" dirty="0" err="1"/>
              <a:t>about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particles</a:t>
            </a:r>
            <a:r>
              <a:rPr lang="cs-CZ" dirty="0"/>
              <a:t> </a:t>
            </a:r>
            <a:r>
              <a:rPr lang="cs-CZ" dirty="0" err="1"/>
              <a:t>produced</a:t>
            </a:r>
            <a:r>
              <a:rPr lang="cs-CZ" dirty="0"/>
              <a:t> in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collision</a:t>
            </a:r>
            <a:r>
              <a:rPr lang="cs-CZ" dirty="0"/>
              <a:t>.</a:t>
            </a:r>
            <a:endParaRPr lang="cs-CZ" b="1" dirty="0"/>
          </a:p>
          <a:p>
            <a:r>
              <a:rPr lang="cs-CZ" b="1" dirty="0"/>
              <a:t>HADES </a:t>
            </a:r>
            <a:r>
              <a:rPr lang="cs-CZ" b="1" dirty="0" err="1"/>
              <a:t>is</a:t>
            </a:r>
            <a:r>
              <a:rPr lang="cs-CZ" b="1" dirty="0"/>
              <a:t> build </a:t>
            </a:r>
            <a:r>
              <a:rPr lang="cs-CZ" b="1" dirty="0" err="1"/>
              <a:t>from</a:t>
            </a:r>
            <a:r>
              <a:rPr lang="cs-CZ" b="1" dirty="0"/>
              <a:t> 6 </a:t>
            </a:r>
            <a:r>
              <a:rPr lang="cs-CZ" b="1" dirty="0" err="1"/>
              <a:t>identifical</a:t>
            </a:r>
            <a:r>
              <a:rPr lang="cs-CZ" b="1" dirty="0"/>
              <a:t> </a:t>
            </a:r>
            <a:r>
              <a:rPr lang="cs-CZ" b="1" dirty="0" err="1"/>
              <a:t>sectors</a:t>
            </a:r>
            <a:r>
              <a:rPr lang="cs-CZ" b="1" dirty="0"/>
              <a:t> </a:t>
            </a:r>
            <a:r>
              <a:rPr lang="cs-CZ" b="1" dirty="0" err="1"/>
              <a:t>with</a:t>
            </a:r>
            <a:r>
              <a:rPr lang="cs-CZ" b="1" dirty="0"/>
              <a:t> </a:t>
            </a:r>
            <a:r>
              <a:rPr lang="cs-CZ" b="1" dirty="0" err="1"/>
              <a:t>nearly</a:t>
            </a:r>
            <a:r>
              <a:rPr lang="cs-CZ" b="1" dirty="0"/>
              <a:t> full </a:t>
            </a:r>
            <a:r>
              <a:rPr lang="cs-CZ" b="1" dirty="0" err="1"/>
              <a:t>azimuthal</a:t>
            </a:r>
            <a:r>
              <a:rPr lang="cs-CZ" b="1" dirty="0"/>
              <a:t> </a:t>
            </a:r>
            <a:r>
              <a:rPr lang="cs-CZ" b="1" dirty="0" err="1"/>
              <a:t>coverage</a:t>
            </a:r>
            <a:r>
              <a:rPr lang="cs-CZ" b="1" dirty="0"/>
              <a:t> and </a:t>
            </a:r>
            <a:r>
              <a:rPr lang="cs-CZ" b="1" dirty="0" err="1"/>
              <a:t>polar</a:t>
            </a:r>
            <a:r>
              <a:rPr lang="cs-CZ" b="1" dirty="0"/>
              <a:t> </a:t>
            </a:r>
            <a:r>
              <a:rPr lang="cs-CZ" b="1" dirty="0" err="1"/>
              <a:t>angles</a:t>
            </a:r>
            <a:r>
              <a:rPr lang="cs-CZ" b="1" dirty="0"/>
              <a:t> </a:t>
            </a:r>
            <a:r>
              <a:rPr lang="cs-CZ" b="1" dirty="0" err="1"/>
              <a:t>between</a:t>
            </a:r>
            <a:r>
              <a:rPr lang="cs-CZ" b="1" dirty="0"/>
              <a:t> 18 to 85.</a:t>
            </a:r>
          </a:p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beam</a:t>
            </a:r>
            <a:r>
              <a:rPr lang="cs-CZ" b="1" dirty="0"/>
              <a:t> </a:t>
            </a:r>
            <a:r>
              <a:rPr lang="cs-CZ" b="1" dirty="0" err="1"/>
              <a:t>reaches</a:t>
            </a:r>
            <a:r>
              <a:rPr lang="cs-CZ" b="1" dirty="0"/>
              <a:t> to HADES </a:t>
            </a:r>
            <a:r>
              <a:rPr lang="cs-CZ" b="1" dirty="0" err="1"/>
              <a:t>cave</a:t>
            </a:r>
            <a:r>
              <a:rPr lang="cs-CZ" b="1" dirty="0"/>
              <a:t> and </a:t>
            </a:r>
            <a:r>
              <a:rPr lang="cs-CZ" b="1" dirty="0" err="1"/>
              <a:t>first</a:t>
            </a:r>
            <a:r>
              <a:rPr lang="cs-CZ" b="1" dirty="0"/>
              <a:t> </a:t>
            </a:r>
            <a:r>
              <a:rPr lang="cs-CZ" b="1" dirty="0" err="1"/>
              <a:t>interacts</a:t>
            </a:r>
            <a:r>
              <a:rPr lang="cs-CZ" b="1" dirty="0"/>
              <a:t> </a:t>
            </a:r>
            <a:r>
              <a:rPr lang="cs-CZ" b="1" dirty="0" err="1"/>
              <a:t>with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target</a:t>
            </a:r>
            <a:r>
              <a:rPr lang="cs-CZ" b="1" dirty="0"/>
              <a:t>, </a:t>
            </a:r>
            <a:r>
              <a:rPr lang="cs-CZ" b="1" dirty="0" err="1"/>
              <a:t>where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collision</a:t>
            </a:r>
            <a:r>
              <a:rPr lang="cs-CZ" b="1" dirty="0"/>
              <a:t> </a:t>
            </a:r>
            <a:r>
              <a:rPr lang="cs-CZ" b="1" dirty="0" err="1"/>
              <a:t>takes</a:t>
            </a:r>
            <a:r>
              <a:rPr lang="cs-CZ" b="1" dirty="0"/>
              <a:t> place and </a:t>
            </a:r>
            <a:r>
              <a:rPr lang="cs-CZ" b="1" dirty="0" err="1"/>
              <a:t>new</a:t>
            </a:r>
            <a:r>
              <a:rPr lang="cs-CZ" b="1" dirty="0"/>
              <a:t> </a:t>
            </a:r>
            <a:r>
              <a:rPr lang="cs-CZ" b="1" dirty="0" err="1"/>
              <a:t>particles</a:t>
            </a:r>
            <a:r>
              <a:rPr lang="cs-CZ" b="1" dirty="0"/>
              <a:t> are </a:t>
            </a:r>
            <a:r>
              <a:rPr lang="cs-CZ" b="1" dirty="0" err="1"/>
              <a:t>produced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different</a:t>
            </a:r>
            <a:r>
              <a:rPr lang="cs-CZ" b="1" dirty="0"/>
              <a:t> </a:t>
            </a:r>
            <a:r>
              <a:rPr lang="cs-CZ" b="1" dirty="0" err="1"/>
              <a:t>detector</a:t>
            </a:r>
            <a:r>
              <a:rPr lang="cs-CZ" b="1" dirty="0"/>
              <a:t> </a:t>
            </a:r>
            <a:r>
              <a:rPr lang="cs-CZ" b="1" dirty="0" err="1"/>
              <a:t>systems</a:t>
            </a:r>
            <a:r>
              <a:rPr lang="cs-CZ" b="1" dirty="0"/>
              <a:t> </a:t>
            </a:r>
            <a:r>
              <a:rPr lang="cs-CZ" b="1" dirty="0" err="1"/>
              <a:t>then</a:t>
            </a:r>
            <a:r>
              <a:rPr lang="cs-CZ" b="1" dirty="0"/>
              <a:t> </a:t>
            </a:r>
            <a:r>
              <a:rPr lang="cs-CZ" b="1" dirty="0" err="1"/>
              <a:t>provide</a:t>
            </a:r>
            <a:r>
              <a:rPr lang="cs-CZ" b="1" dirty="0"/>
              <a:t> </a:t>
            </a:r>
            <a:r>
              <a:rPr lang="cs-CZ" b="1" dirty="0" err="1"/>
              <a:t>information</a:t>
            </a:r>
            <a:r>
              <a:rPr lang="cs-CZ" b="1" dirty="0"/>
              <a:t> </a:t>
            </a:r>
            <a:r>
              <a:rPr lang="cs-CZ" b="1" dirty="0" err="1"/>
              <a:t>about</a:t>
            </a:r>
            <a:r>
              <a:rPr lang="cs-CZ" b="1" dirty="0"/>
              <a:t> these </a:t>
            </a:r>
            <a:r>
              <a:rPr lang="cs-CZ" b="1" dirty="0" err="1"/>
              <a:t>particles</a:t>
            </a:r>
            <a:r>
              <a:rPr lang="cs-CZ" b="1" dirty="0"/>
              <a:t>. </a:t>
            </a:r>
            <a:r>
              <a:rPr lang="cs-CZ" b="1" dirty="0" err="1"/>
              <a:t>The</a:t>
            </a:r>
            <a:r>
              <a:rPr lang="cs-CZ" b="1" dirty="0"/>
              <a:t> RICH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used</a:t>
            </a:r>
            <a:r>
              <a:rPr lang="cs-CZ" b="1" dirty="0"/>
              <a:t> </a:t>
            </a:r>
            <a:r>
              <a:rPr lang="cs-CZ" b="1" dirty="0" err="1"/>
              <a:t>for</a:t>
            </a:r>
            <a:r>
              <a:rPr lang="cs-CZ" b="1" dirty="0"/>
              <a:t> </a:t>
            </a:r>
            <a:r>
              <a:rPr lang="cs-CZ" b="1" dirty="0" err="1"/>
              <a:t>electron</a:t>
            </a:r>
            <a:r>
              <a:rPr lang="cs-CZ" b="1" dirty="0"/>
              <a:t> and positron </a:t>
            </a:r>
            <a:r>
              <a:rPr lang="cs-CZ" b="1" dirty="0" err="1"/>
              <a:t>identification</a:t>
            </a:r>
            <a:r>
              <a:rPr lang="cs-CZ" b="1" dirty="0"/>
              <a:t>, </a:t>
            </a:r>
            <a:r>
              <a:rPr lang="cs-CZ" b="1" dirty="0" err="1"/>
              <a:t>while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MDCs</a:t>
            </a:r>
            <a:r>
              <a:rPr lang="cs-CZ" b="1" dirty="0"/>
              <a:t> </a:t>
            </a:r>
            <a:r>
              <a:rPr lang="cs-CZ" b="1" dirty="0" err="1"/>
              <a:t>reconstruct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trajectories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charged</a:t>
            </a:r>
            <a:r>
              <a:rPr lang="cs-CZ" b="1" dirty="0"/>
              <a:t> </a:t>
            </a:r>
            <a:r>
              <a:rPr lang="cs-CZ" b="1" dirty="0" err="1"/>
              <a:t>particles</a:t>
            </a:r>
            <a:r>
              <a:rPr lang="cs-CZ" b="1" dirty="0"/>
              <a:t>.</a:t>
            </a:r>
            <a:r>
              <a:rPr lang="cs-CZ" b="0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magnetic</a:t>
            </a:r>
            <a:r>
              <a:rPr lang="cs-CZ" b="1" dirty="0"/>
              <a:t> </a:t>
            </a:r>
            <a:r>
              <a:rPr lang="cs-CZ" b="1" dirty="0" err="1"/>
              <a:t>field</a:t>
            </a:r>
            <a:r>
              <a:rPr lang="cs-CZ" b="1" dirty="0"/>
              <a:t> </a:t>
            </a:r>
            <a:r>
              <a:rPr lang="cs-CZ" b="1" dirty="0" err="1"/>
              <a:t>bends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trajectories</a:t>
            </a:r>
            <a:r>
              <a:rPr lang="cs-CZ" b="1" dirty="0"/>
              <a:t>, </a:t>
            </a:r>
            <a:r>
              <a:rPr lang="cs-CZ" b="1" dirty="0" err="1"/>
              <a:t>which</a:t>
            </a:r>
            <a:r>
              <a:rPr lang="cs-CZ" b="1" dirty="0"/>
              <a:t> </a:t>
            </a:r>
            <a:r>
              <a:rPr lang="cs-CZ" b="1" dirty="0" err="1"/>
              <a:t>allows</a:t>
            </a:r>
            <a:r>
              <a:rPr lang="cs-CZ" b="1" dirty="0"/>
              <a:t> </a:t>
            </a:r>
            <a:r>
              <a:rPr lang="cs-CZ" b="1" dirty="0" err="1"/>
              <a:t>us</a:t>
            </a:r>
            <a:r>
              <a:rPr lang="cs-CZ" b="1" dirty="0"/>
              <a:t> to </a:t>
            </a:r>
            <a:r>
              <a:rPr lang="cs-CZ" b="1" dirty="0" err="1"/>
              <a:t>determine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particle</a:t>
            </a:r>
            <a:r>
              <a:rPr lang="cs-CZ" b="1" dirty="0"/>
              <a:t> </a:t>
            </a:r>
            <a:r>
              <a:rPr lang="cs-CZ" b="1" dirty="0" err="1"/>
              <a:t>momentum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Further</a:t>
            </a:r>
            <a:r>
              <a:rPr lang="cs-CZ" b="1" dirty="0"/>
              <a:t> </a:t>
            </a:r>
            <a:r>
              <a:rPr lang="cs-CZ" b="1" dirty="0" err="1"/>
              <a:t>downstream</a:t>
            </a:r>
            <a:r>
              <a:rPr lang="cs-CZ" b="1" dirty="0"/>
              <a:t>, </a:t>
            </a:r>
            <a:r>
              <a:rPr lang="cs-CZ" b="1" dirty="0" err="1"/>
              <a:t>the</a:t>
            </a:r>
            <a:r>
              <a:rPr lang="cs-CZ" b="1" dirty="0"/>
              <a:t> TOF and RPC </a:t>
            </a:r>
            <a:r>
              <a:rPr lang="cs-CZ" b="1" dirty="0" err="1"/>
              <a:t>detectors</a:t>
            </a:r>
            <a:r>
              <a:rPr lang="cs-CZ" b="1" dirty="0"/>
              <a:t> </a:t>
            </a:r>
            <a:r>
              <a:rPr lang="cs-CZ" b="1" dirty="0" err="1"/>
              <a:t>provide</a:t>
            </a:r>
            <a:r>
              <a:rPr lang="cs-CZ" b="1" dirty="0"/>
              <a:t> </a:t>
            </a:r>
            <a:r>
              <a:rPr lang="cs-CZ" b="1" dirty="0" err="1"/>
              <a:t>timing</a:t>
            </a:r>
            <a:r>
              <a:rPr lang="cs-CZ" b="1" dirty="0"/>
              <a:t> and </a:t>
            </a:r>
            <a:r>
              <a:rPr lang="cs-CZ" b="1" dirty="0" err="1"/>
              <a:t>velocity</a:t>
            </a:r>
            <a:r>
              <a:rPr lang="cs-CZ" b="1" dirty="0"/>
              <a:t> </a:t>
            </a:r>
            <a:r>
              <a:rPr lang="cs-CZ" b="1" dirty="0" err="1"/>
              <a:t>information</a:t>
            </a:r>
            <a:r>
              <a:rPr lang="cs-CZ" b="1" dirty="0"/>
              <a:t>, </a:t>
            </a:r>
            <a:r>
              <a:rPr lang="cs-CZ" b="1" dirty="0" err="1"/>
              <a:t>which</a:t>
            </a:r>
            <a:r>
              <a:rPr lang="cs-CZ" b="1" dirty="0"/>
              <a:t> </a:t>
            </a:r>
            <a:r>
              <a:rPr lang="cs-CZ" b="1" dirty="0" err="1"/>
              <a:t>helps</a:t>
            </a:r>
            <a:r>
              <a:rPr lang="cs-CZ" b="1" dirty="0"/>
              <a:t> </a:t>
            </a:r>
            <a:r>
              <a:rPr lang="cs-CZ" b="1" dirty="0" err="1"/>
              <a:t>with</a:t>
            </a:r>
            <a:r>
              <a:rPr lang="cs-CZ" b="1" dirty="0"/>
              <a:t> </a:t>
            </a:r>
            <a:r>
              <a:rPr lang="cs-CZ" b="1" dirty="0" err="1"/>
              <a:t>particle</a:t>
            </a:r>
            <a:r>
              <a:rPr lang="cs-CZ" b="1" dirty="0"/>
              <a:t> </a:t>
            </a:r>
            <a:r>
              <a:rPr lang="cs-CZ" b="1" dirty="0" err="1"/>
              <a:t>identification</a:t>
            </a:r>
            <a:r>
              <a:rPr lang="cs-CZ" b="1" dirty="0"/>
              <a:t>.</a:t>
            </a:r>
          </a:p>
          <a:p>
            <a:r>
              <a:rPr lang="cs-CZ" b="1" dirty="0"/>
              <a:t>It </a:t>
            </a:r>
            <a:r>
              <a:rPr lang="cs-CZ" b="1" dirty="0" err="1"/>
              <a:t>was</a:t>
            </a:r>
            <a:r>
              <a:rPr lang="cs-CZ" b="1" dirty="0"/>
              <a:t> </a:t>
            </a:r>
            <a:r>
              <a:rPr lang="cs-CZ" b="1" dirty="0" err="1"/>
              <a:t>mainly</a:t>
            </a:r>
            <a:r>
              <a:rPr lang="cs-CZ" b="1" dirty="0"/>
              <a:t> </a:t>
            </a:r>
            <a:r>
              <a:rPr lang="cs-CZ" b="1" dirty="0" err="1"/>
              <a:t>designed</a:t>
            </a:r>
            <a:r>
              <a:rPr lang="cs-CZ" b="1" dirty="0"/>
              <a:t> to </a:t>
            </a:r>
            <a:r>
              <a:rPr lang="cs-CZ" b="1" dirty="0" err="1"/>
              <a:t>identify</a:t>
            </a:r>
            <a:r>
              <a:rPr lang="cs-CZ" b="1" dirty="0"/>
              <a:t> </a:t>
            </a:r>
            <a:r>
              <a:rPr lang="cs-CZ" b="1" dirty="0" err="1"/>
              <a:t>only</a:t>
            </a:r>
            <a:r>
              <a:rPr lang="cs-CZ" b="1" dirty="0"/>
              <a:t> </a:t>
            </a:r>
            <a:r>
              <a:rPr lang="cs-CZ" b="1" dirty="0" err="1"/>
              <a:t>charged</a:t>
            </a:r>
            <a:r>
              <a:rPr lang="cs-CZ" b="1" dirty="0"/>
              <a:t> </a:t>
            </a:r>
            <a:r>
              <a:rPr lang="cs-CZ" b="1" dirty="0" err="1"/>
              <a:t>particles</a:t>
            </a:r>
            <a:r>
              <a:rPr lang="cs-CZ" b="1" dirty="0"/>
              <a:t> but in 2017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ECAL </a:t>
            </a:r>
            <a:r>
              <a:rPr lang="cs-CZ" dirty="0" err="1"/>
              <a:t>was</a:t>
            </a:r>
            <a:r>
              <a:rPr lang="cs-CZ" dirty="0"/>
              <a:t> </a:t>
            </a:r>
            <a:r>
              <a:rPr lang="cs-CZ" dirty="0" err="1"/>
              <a:t>added</a:t>
            </a:r>
            <a:r>
              <a:rPr lang="cs-CZ" dirty="0"/>
              <a:t>, </a:t>
            </a:r>
            <a:r>
              <a:rPr lang="cs-CZ" dirty="0" err="1"/>
              <a:t>which</a:t>
            </a:r>
            <a:r>
              <a:rPr lang="cs-CZ" dirty="0"/>
              <a:t> </a:t>
            </a:r>
            <a:r>
              <a:rPr lang="cs-CZ" dirty="0" err="1"/>
              <a:t>also</a:t>
            </a:r>
            <a:r>
              <a:rPr lang="cs-CZ" dirty="0"/>
              <a:t> </a:t>
            </a:r>
            <a:r>
              <a:rPr lang="cs-CZ" dirty="0" err="1"/>
              <a:t>allows</a:t>
            </a:r>
            <a:r>
              <a:rPr lang="cs-CZ" dirty="0"/>
              <a:t> </a:t>
            </a:r>
            <a:r>
              <a:rPr lang="cs-CZ" dirty="0" err="1"/>
              <a:t>us</a:t>
            </a:r>
            <a:r>
              <a:rPr lang="cs-CZ" dirty="0"/>
              <a:t> to </a:t>
            </a:r>
            <a:r>
              <a:rPr lang="cs-CZ" dirty="0" err="1"/>
              <a:t>detect</a:t>
            </a:r>
            <a:r>
              <a:rPr lang="cs-CZ" dirty="0"/>
              <a:t> </a:t>
            </a:r>
            <a:r>
              <a:rPr lang="cs-CZ" dirty="0" err="1"/>
              <a:t>neutral</a:t>
            </a:r>
            <a:r>
              <a:rPr lang="cs-CZ" dirty="0"/>
              <a:t> </a:t>
            </a:r>
            <a:r>
              <a:rPr lang="cs-CZ" dirty="0" err="1"/>
              <a:t>particles</a:t>
            </a:r>
            <a:r>
              <a:rPr lang="cs-CZ" dirty="0"/>
              <a:t> </a:t>
            </a:r>
            <a:r>
              <a:rPr lang="cs-CZ" dirty="0" err="1"/>
              <a:t>through</a:t>
            </a:r>
            <a:r>
              <a:rPr lang="cs-CZ" dirty="0"/>
              <a:t> </a:t>
            </a:r>
            <a:r>
              <a:rPr lang="cs-CZ" dirty="0" err="1"/>
              <a:t>their</a:t>
            </a:r>
            <a:r>
              <a:rPr lang="cs-CZ" dirty="0"/>
              <a:t> </a:t>
            </a:r>
            <a:r>
              <a:rPr lang="cs-CZ" dirty="0" err="1"/>
              <a:t>electromagnetic</a:t>
            </a:r>
            <a:r>
              <a:rPr lang="cs-CZ" dirty="0"/>
              <a:t> </a:t>
            </a:r>
            <a:r>
              <a:rPr lang="cs-CZ" dirty="0" err="1"/>
              <a:t>energy</a:t>
            </a:r>
            <a:r>
              <a:rPr lang="cs-CZ" dirty="0"/>
              <a:t> </a:t>
            </a:r>
            <a:r>
              <a:rPr lang="cs-CZ" dirty="0" err="1"/>
              <a:t>deposits</a:t>
            </a:r>
            <a:r>
              <a:rPr lang="cs-CZ" dirty="0"/>
              <a:t>.</a:t>
            </a:r>
          </a:p>
          <a:p>
            <a:r>
              <a:rPr lang="cs-CZ" dirty="0"/>
              <a:t>And </a:t>
            </a:r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part </a:t>
            </a:r>
            <a:r>
              <a:rPr lang="cs-CZ" dirty="0" err="1"/>
              <a:t>of</a:t>
            </a:r>
            <a:r>
              <a:rPr lang="cs-CZ" dirty="0"/>
              <a:t> HADES </a:t>
            </a:r>
            <a:r>
              <a:rPr lang="cs-CZ" dirty="0" err="1"/>
              <a:t>that</a:t>
            </a:r>
            <a:r>
              <a:rPr lang="cs-CZ" dirty="0"/>
              <a:t> my </a:t>
            </a:r>
            <a:r>
              <a:rPr lang="cs-CZ" dirty="0" err="1"/>
              <a:t>work</a:t>
            </a:r>
            <a:r>
              <a:rPr lang="cs-CZ" dirty="0"/>
              <a:t> </a:t>
            </a:r>
            <a:r>
              <a:rPr lang="cs-CZ" dirty="0" err="1"/>
              <a:t>was</a:t>
            </a:r>
            <a:r>
              <a:rPr lang="cs-CZ" dirty="0"/>
              <a:t> </a:t>
            </a:r>
            <a:r>
              <a:rPr lang="cs-CZ" dirty="0" err="1"/>
              <a:t>focused</a:t>
            </a:r>
            <a:r>
              <a:rPr lang="cs-CZ" dirty="0"/>
              <a:t> on.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8C0CE51-43A2-F44D-9A7B-172390A08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8851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electromagnetic</a:t>
            </a:r>
            <a:r>
              <a:rPr lang="cs-CZ" b="1" dirty="0"/>
              <a:t> </a:t>
            </a:r>
            <a:r>
              <a:rPr lang="cs-CZ" b="1" dirty="0" err="1"/>
              <a:t>calorimeter</a:t>
            </a:r>
            <a:r>
              <a:rPr lang="cs-CZ" b="1" dirty="0"/>
              <a:t> </a:t>
            </a:r>
            <a:r>
              <a:rPr lang="cs-CZ" b="1" dirty="0" err="1"/>
              <a:t>was</a:t>
            </a:r>
            <a:r>
              <a:rPr lang="cs-CZ" b="1" dirty="0"/>
              <a:t> </a:t>
            </a:r>
            <a:r>
              <a:rPr lang="cs-CZ" b="1" dirty="0" err="1"/>
              <a:t>added</a:t>
            </a:r>
            <a:r>
              <a:rPr lang="cs-CZ" b="1" dirty="0"/>
              <a:t> to HADES to </a:t>
            </a:r>
            <a:r>
              <a:rPr lang="cs-CZ" b="1" dirty="0" err="1"/>
              <a:t>improve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detection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/>
              <a:t>It </a:t>
            </a:r>
            <a:r>
              <a:rPr lang="cs-CZ" b="1" dirty="0" err="1"/>
              <a:t>consists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978 lead-</a:t>
            </a:r>
            <a:r>
              <a:rPr lang="cs-CZ" b="1" dirty="0" err="1"/>
              <a:t>glass</a:t>
            </a:r>
            <a:r>
              <a:rPr lang="cs-CZ" b="1" dirty="0"/>
              <a:t> </a:t>
            </a:r>
            <a:r>
              <a:rPr lang="cs-CZ" b="1" dirty="0" err="1"/>
              <a:t>modules</a:t>
            </a:r>
            <a:r>
              <a:rPr lang="cs-CZ" b="1" dirty="0"/>
              <a:t> </a:t>
            </a:r>
            <a:r>
              <a:rPr lang="cs-CZ" b="1" dirty="0" err="1"/>
              <a:t>arranged</a:t>
            </a:r>
            <a:r>
              <a:rPr lang="cs-CZ" b="1" dirty="0"/>
              <a:t> in </a:t>
            </a:r>
            <a:r>
              <a:rPr lang="cs-CZ" b="1" dirty="0" err="1"/>
              <a:t>six</a:t>
            </a:r>
            <a:r>
              <a:rPr lang="cs-CZ" b="1" dirty="0"/>
              <a:t> </a:t>
            </a:r>
            <a:r>
              <a:rPr lang="cs-CZ" b="1" dirty="0" err="1"/>
              <a:t>sectors</a:t>
            </a:r>
            <a:r>
              <a:rPr lang="cs-CZ" b="1" dirty="0"/>
              <a:t> and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located</a:t>
            </a:r>
            <a:r>
              <a:rPr lang="cs-CZ" b="1" dirty="0"/>
              <a:t> in </a:t>
            </a:r>
            <a:r>
              <a:rPr lang="cs-CZ" b="1" dirty="0" err="1"/>
              <a:t>the</a:t>
            </a:r>
            <a:r>
              <a:rPr lang="cs-CZ" b="1" dirty="0"/>
              <a:t> forward region </a:t>
            </a:r>
            <a:r>
              <a:rPr lang="cs-CZ" b="1" dirty="0" err="1"/>
              <a:t>of</a:t>
            </a:r>
            <a:r>
              <a:rPr lang="cs-CZ" b="1" dirty="0"/>
              <a:t> HADES, </a:t>
            </a:r>
            <a:r>
              <a:rPr lang="cs-CZ" b="1" dirty="0" err="1"/>
              <a:t>behind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RPC.</a:t>
            </a:r>
            <a:endParaRPr lang="cs-CZ" dirty="0"/>
          </a:p>
          <a:p>
            <a:r>
              <a:rPr lang="cs-CZ" b="1" dirty="0" err="1"/>
              <a:t>When</a:t>
            </a:r>
            <a:r>
              <a:rPr lang="cs-CZ" b="1" dirty="0"/>
              <a:t> a </a:t>
            </a:r>
            <a:r>
              <a:rPr lang="cs-CZ" b="1" dirty="0" err="1"/>
              <a:t>high-energy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enters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lead </a:t>
            </a:r>
            <a:r>
              <a:rPr lang="cs-CZ" b="1" dirty="0" err="1"/>
              <a:t>glass</a:t>
            </a:r>
            <a:r>
              <a:rPr lang="cs-CZ" b="1" dirty="0"/>
              <a:t>, </a:t>
            </a:r>
            <a:r>
              <a:rPr lang="cs-CZ" b="1" dirty="0" err="1"/>
              <a:t>it</a:t>
            </a:r>
            <a:r>
              <a:rPr lang="cs-CZ" b="1" dirty="0"/>
              <a:t> </a:t>
            </a:r>
            <a:r>
              <a:rPr lang="cs-CZ" b="1" dirty="0" err="1"/>
              <a:t>produces</a:t>
            </a:r>
            <a:r>
              <a:rPr lang="cs-CZ" b="1" dirty="0"/>
              <a:t> </a:t>
            </a:r>
            <a:r>
              <a:rPr lang="cs-CZ" b="1" dirty="0" err="1"/>
              <a:t>an</a:t>
            </a:r>
            <a:r>
              <a:rPr lang="cs-CZ" b="1" dirty="0"/>
              <a:t> </a:t>
            </a:r>
            <a:r>
              <a:rPr lang="cs-CZ" b="1" dirty="0" err="1"/>
              <a:t>electromagnetic</a:t>
            </a:r>
            <a:r>
              <a:rPr lang="cs-CZ" b="1" dirty="0"/>
              <a:t> </a:t>
            </a:r>
            <a:r>
              <a:rPr lang="cs-CZ" b="1" dirty="0" err="1"/>
              <a:t>shower</a:t>
            </a:r>
            <a:r>
              <a:rPr lang="cs-CZ" b="1" dirty="0"/>
              <a:t> and </a:t>
            </a:r>
            <a:r>
              <a:rPr lang="cs-CZ" b="1" dirty="0" err="1"/>
              <a:t>Cherenkov</a:t>
            </a:r>
            <a:r>
              <a:rPr lang="cs-CZ" b="1" dirty="0"/>
              <a:t> </a:t>
            </a:r>
            <a:r>
              <a:rPr lang="cs-CZ" b="1" dirty="0" err="1"/>
              <a:t>light</a:t>
            </a:r>
            <a:r>
              <a:rPr lang="cs-CZ" b="1" dirty="0"/>
              <a:t>.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light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collected</a:t>
            </a:r>
            <a:r>
              <a:rPr lang="cs-CZ" b="1" dirty="0"/>
              <a:t> by a </a:t>
            </a:r>
            <a:r>
              <a:rPr lang="cs-CZ" b="1" dirty="0" err="1"/>
              <a:t>photomultiplier</a:t>
            </a:r>
            <a:r>
              <a:rPr lang="cs-CZ" b="1" dirty="0"/>
              <a:t> tube and </a:t>
            </a:r>
            <a:r>
              <a:rPr lang="cs-CZ" b="1" dirty="0" err="1"/>
              <a:t>converted</a:t>
            </a:r>
            <a:r>
              <a:rPr lang="cs-CZ" b="1" dirty="0"/>
              <a:t> </a:t>
            </a:r>
            <a:r>
              <a:rPr lang="cs-CZ" b="1" dirty="0" err="1"/>
              <a:t>into</a:t>
            </a:r>
            <a:r>
              <a:rPr lang="cs-CZ" b="1" dirty="0"/>
              <a:t> </a:t>
            </a:r>
            <a:r>
              <a:rPr lang="cs-CZ" b="1" dirty="0" err="1"/>
              <a:t>an</a:t>
            </a:r>
            <a:r>
              <a:rPr lang="cs-CZ" b="1" dirty="0"/>
              <a:t> </a:t>
            </a:r>
            <a:r>
              <a:rPr lang="cs-CZ" b="1" dirty="0" err="1"/>
              <a:t>electrical</a:t>
            </a:r>
            <a:r>
              <a:rPr lang="cs-CZ" b="1" dirty="0"/>
              <a:t> </a:t>
            </a:r>
            <a:r>
              <a:rPr lang="cs-CZ" b="1" dirty="0" err="1"/>
              <a:t>signal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From</a:t>
            </a:r>
            <a:r>
              <a:rPr lang="cs-CZ" b="1" dirty="0"/>
              <a:t> </a:t>
            </a:r>
            <a:r>
              <a:rPr lang="cs-CZ" b="1" dirty="0" err="1"/>
              <a:t>this</a:t>
            </a:r>
            <a:r>
              <a:rPr lang="cs-CZ" b="1" dirty="0"/>
              <a:t> </a:t>
            </a:r>
            <a:r>
              <a:rPr lang="cs-CZ" b="1" dirty="0" err="1"/>
              <a:t>signal</a:t>
            </a:r>
            <a:r>
              <a:rPr lang="cs-CZ" b="1" dirty="0"/>
              <a:t>,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can</a:t>
            </a:r>
            <a:r>
              <a:rPr lang="cs-CZ" b="1" dirty="0"/>
              <a:t> </a:t>
            </a:r>
            <a:r>
              <a:rPr lang="cs-CZ" b="1" dirty="0" err="1"/>
              <a:t>determine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energy</a:t>
            </a:r>
            <a:r>
              <a:rPr lang="cs-CZ" b="1" dirty="0"/>
              <a:t> and </a:t>
            </a:r>
            <a:r>
              <a:rPr lang="cs-CZ" b="1" dirty="0" err="1"/>
              <a:t>arrival</a:t>
            </a:r>
            <a:r>
              <a:rPr lang="cs-CZ" b="1" dirty="0"/>
              <a:t> </a:t>
            </a:r>
            <a:r>
              <a:rPr lang="cs-CZ" b="1" dirty="0" err="1"/>
              <a:t>time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particle</a:t>
            </a:r>
            <a:r>
              <a:rPr lang="cs-CZ" b="1" dirty="0"/>
              <a:t>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1019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Why</a:t>
            </a:r>
            <a:r>
              <a:rPr lang="cs-CZ" b="1" dirty="0"/>
              <a:t> are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working</a:t>
            </a:r>
            <a:r>
              <a:rPr lang="cs-CZ" b="1" dirty="0"/>
              <a:t> on these </a:t>
            </a:r>
            <a:r>
              <a:rPr lang="cs-CZ" b="1" dirty="0" err="1"/>
              <a:t>modules</a:t>
            </a:r>
            <a:r>
              <a:rPr lang="cs-CZ" b="1" dirty="0"/>
              <a:t>?</a:t>
            </a:r>
          </a:p>
          <a:p>
            <a:r>
              <a:rPr lang="cs-CZ" dirty="0" err="1"/>
              <a:t>The</a:t>
            </a:r>
            <a:r>
              <a:rPr lang="cs-CZ" dirty="0"/>
              <a:t> ECAL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still</a:t>
            </a:r>
            <a:r>
              <a:rPr lang="cs-CZ" dirty="0"/>
              <a:t> a </a:t>
            </a:r>
            <a:r>
              <a:rPr lang="cs-CZ" dirty="0" err="1"/>
              <a:t>relatively</a:t>
            </a:r>
            <a:r>
              <a:rPr lang="cs-CZ" dirty="0"/>
              <a:t> </a:t>
            </a:r>
            <a:r>
              <a:rPr lang="cs-CZ" dirty="0" err="1"/>
              <a:t>young</a:t>
            </a:r>
            <a:r>
              <a:rPr lang="cs-CZ" dirty="0"/>
              <a:t> part </a:t>
            </a:r>
            <a:r>
              <a:rPr lang="cs-CZ" dirty="0" err="1"/>
              <a:t>of</a:t>
            </a:r>
            <a:r>
              <a:rPr lang="cs-CZ" dirty="0"/>
              <a:t> HADES,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first</a:t>
            </a:r>
            <a:r>
              <a:rPr lang="cs-CZ" dirty="0"/>
              <a:t> </a:t>
            </a:r>
            <a:r>
              <a:rPr lang="cs-CZ" dirty="0" err="1"/>
              <a:t>sectors</a:t>
            </a:r>
            <a:r>
              <a:rPr lang="cs-CZ" dirty="0"/>
              <a:t> </a:t>
            </a:r>
            <a:r>
              <a:rPr lang="cs-CZ" dirty="0" err="1"/>
              <a:t>installed</a:t>
            </a:r>
            <a:r>
              <a:rPr lang="cs-CZ" dirty="0"/>
              <a:t> in 2017. </a:t>
            </a:r>
            <a:r>
              <a:rPr lang="cs-CZ" dirty="0" err="1"/>
              <a:t>However</a:t>
            </a:r>
            <a:r>
              <a:rPr lang="cs-CZ" dirty="0"/>
              <a:t>, </a:t>
            </a:r>
            <a:r>
              <a:rPr lang="cs-CZ" dirty="0" err="1"/>
              <a:t>some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PMTs</a:t>
            </a:r>
            <a:r>
              <a:rPr lang="cs-CZ" dirty="0"/>
              <a:t> </a:t>
            </a:r>
            <a:r>
              <a:rPr lang="cs-CZ" dirty="0" err="1"/>
              <a:t>have</a:t>
            </a:r>
            <a:r>
              <a:rPr lang="cs-CZ" dirty="0"/>
              <a:t> </a:t>
            </a:r>
            <a:r>
              <a:rPr lang="cs-CZ" dirty="0" err="1"/>
              <a:t>already</a:t>
            </a:r>
            <a:r>
              <a:rPr lang="cs-CZ" dirty="0"/>
              <a:t> </a:t>
            </a:r>
            <a:r>
              <a:rPr lang="cs-CZ" dirty="0" err="1"/>
              <a:t>been</a:t>
            </a:r>
            <a:r>
              <a:rPr lang="cs-CZ" dirty="0"/>
              <a:t> in </a:t>
            </a:r>
            <a:r>
              <a:rPr lang="cs-CZ" dirty="0" err="1"/>
              <a:t>operation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several</a:t>
            </a:r>
            <a:r>
              <a:rPr lang="cs-CZ" dirty="0"/>
              <a:t> </a:t>
            </a:r>
            <a:r>
              <a:rPr lang="cs-CZ" dirty="0" err="1"/>
              <a:t>years</a:t>
            </a:r>
            <a:r>
              <a:rPr lang="cs-CZ" dirty="0"/>
              <a:t>, and </a:t>
            </a:r>
            <a:r>
              <a:rPr lang="cs-CZ" dirty="0" err="1"/>
              <a:t>maintaining</a:t>
            </a:r>
            <a:r>
              <a:rPr lang="cs-CZ" dirty="0"/>
              <a:t> a </a:t>
            </a:r>
            <a:r>
              <a:rPr lang="cs-CZ" dirty="0" err="1"/>
              <a:t>stable</a:t>
            </a:r>
            <a:r>
              <a:rPr lang="cs-CZ" dirty="0"/>
              <a:t> and </a:t>
            </a:r>
            <a:r>
              <a:rPr lang="cs-CZ" dirty="0" err="1"/>
              <a:t>well-performing</a:t>
            </a:r>
            <a:r>
              <a:rPr lang="cs-CZ" dirty="0"/>
              <a:t> </a:t>
            </a:r>
            <a:r>
              <a:rPr lang="cs-CZ" dirty="0" err="1"/>
              <a:t>detector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important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quality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data.</a:t>
            </a:r>
          </a:p>
          <a:p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therefore</a:t>
            </a:r>
            <a:r>
              <a:rPr lang="cs-CZ" dirty="0"/>
              <a:t> </a:t>
            </a:r>
            <a:r>
              <a:rPr lang="cs-CZ" dirty="0" err="1"/>
              <a:t>replace</a:t>
            </a:r>
            <a:r>
              <a:rPr lang="cs-CZ" dirty="0"/>
              <a:t> </a:t>
            </a:r>
            <a:r>
              <a:rPr lang="cs-CZ" dirty="0" err="1"/>
              <a:t>PMTs</a:t>
            </a:r>
            <a:r>
              <a:rPr lang="cs-CZ" dirty="0"/>
              <a:t>, </a:t>
            </a:r>
            <a:r>
              <a:rPr lang="cs-CZ" dirty="0" err="1"/>
              <a:t>because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performance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photomultiplier</a:t>
            </a:r>
            <a:r>
              <a:rPr lang="cs-CZ" dirty="0"/>
              <a:t> </a:t>
            </a:r>
            <a:r>
              <a:rPr lang="cs-CZ" dirty="0" err="1"/>
              <a:t>directly</a:t>
            </a:r>
            <a:r>
              <a:rPr lang="cs-CZ" dirty="0"/>
              <a:t> </a:t>
            </a:r>
            <a:r>
              <a:rPr lang="cs-CZ" dirty="0" err="1"/>
              <a:t>affects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quality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measured</a:t>
            </a:r>
            <a:r>
              <a:rPr lang="cs-CZ" dirty="0"/>
              <a:t> </a:t>
            </a:r>
            <a:r>
              <a:rPr lang="cs-CZ" dirty="0" err="1"/>
              <a:t>signal</a:t>
            </a:r>
            <a:r>
              <a:rPr lang="cs-CZ" dirty="0"/>
              <a:t>, and </a:t>
            </a:r>
            <a:r>
              <a:rPr lang="cs-CZ" dirty="0" err="1"/>
              <a:t>consequently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energy</a:t>
            </a:r>
            <a:r>
              <a:rPr lang="cs-CZ" dirty="0"/>
              <a:t> and </a:t>
            </a:r>
            <a:r>
              <a:rPr lang="cs-CZ" dirty="0" err="1"/>
              <a:t>time</a:t>
            </a:r>
            <a:r>
              <a:rPr lang="cs-CZ" dirty="0"/>
              <a:t> </a:t>
            </a:r>
            <a:r>
              <a:rPr lang="cs-CZ" dirty="0" err="1"/>
              <a:t>resolution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calorimeter</a:t>
            </a:r>
            <a:r>
              <a:rPr lang="cs-CZ" dirty="0"/>
              <a:t>.</a:t>
            </a:r>
          </a:p>
          <a:p>
            <a:r>
              <a:rPr lang="cs-CZ" dirty="0" err="1"/>
              <a:t>Here</a:t>
            </a:r>
            <a:r>
              <a:rPr lang="cs-CZ" dirty="0"/>
              <a:t>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can</a:t>
            </a:r>
            <a:r>
              <a:rPr lang="cs-CZ" dirty="0"/>
              <a:t> </a:t>
            </a:r>
            <a:r>
              <a:rPr lang="cs-CZ" dirty="0" err="1"/>
              <a:t>see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individual</a:t>
            </a:r>
            <a:r>
              <a:rPr lang="cs-CZ" dirty="0"/>
              <a:t> </a:t>
            </a:r>
            <a:r>
              <a:rPr lang="cs-CZ" dirty="0" err="1"/>
              <a:t>stages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assembling</a:t>
            </a:r>
            <a:r>
              <a:rPr lang="cs-CZ" dirty="0"/>
              <a:t> a module.</a:t>
            </a:r>
          </a:p>
          <a:p>
            <a:endParaRPr lang="cs-CZ" b="1" dirty="0"/>
          </a:p>
          <a:p>
            <a:r>
              <a:rPr lang="cs-CZ" b="1" dirty="0" err="1"/>
              <a:t>First</a:t>
            </a:r>
            <a:r>
              <a:rPr lang="cs-CZ" b="1" dirty="0"/>
              <a:t>, </a:t>
            </a:r>
            <a:r>
              <a:rPr lang="cs-CZ" b="1" dirty="0" err="1"/>
              <a:t>the</a:t>
            </a:r>
            <a:r>
              <a:rPr lang="cs-CZ" b="1" dirty="0"/>
              <a:t> lead-</a:t>
            </a:r>
            <a:r>
              <a:rPr lang="cs-CZ" b="1" dirty="0" err="1"/>
              <a:t>glass</a:t>
            </a:r>
            <a:r>
              <a:rPr lang="cs-CZ" b="1" dirty="0"/>
              <a:t> </a:t>
            </a:r>
            <a:r>
              <a:rPr lang="cs-CZ" b="1" dirty="0" err="1"/>
              <a:t>block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placed</a:t>
            </a:r>
            <a:r>
              <a:rPr lang="cs-CZ" b="1" dirty="0"/>
              <a:t> </a:t>
            </a:r>
            <a:r>
              <a:rPr lang="cs-CZ" b="1" dirty="0" err="1"/>
              <a:t>inside</a:t>
            </a:r>
            <a:r>
              <a:rPr lang="cs-CZ" b="1" dirty="0"/>
              <a:t> a </a:t>
            </a:r>
            <a:r>
              <a:rPr lang="cs-CZ" b="1" dirty="0" err="1"/>
              <a:t>brass</a:t>
            </a:r>
            <a:r>
              <a:rPr lang="cs-CZ" b="1" dirty="0"/>
              <a:t> case, </a:t>
            </a:r>
            <a:r>
              <a:rPr lang="cs-CZ" b="1" dirty="0" err="1"/>
              <a:t>which</a:t>
            </a:r>
            <a:r>
              <a:rPr lang="cs-CZ" b="1" dirty="0"/>
              <a:t> </a:t>
            </a:r>
            <a:r>
              <a:rPr lang="cs-CZ" b="1" dirty="0" err="1"/>
              <a:t>provides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mechanical</a:t>
            </a:r>
            <a:r>
              <a:rPr lang="cs-CZ" b="1" dirty="0"/>
              <a:t> support and </a:t>
            </a:r>
            <a:r>
              <a:rPr lang="cs-CZ" b="1" dirty="0" err="1"/>
              <a:t>protects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module.</a:t>
            </a:r>
            <a:endParaRPr lang="cs-CZ" dirty="0"/>
          </a:p>
          <a:p>
            <a:r>
              <a:rPr lang="cs-CZ" b="1" dirty="0"/>
              <a:t>At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back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lead-</a:t>
            </a:r>
            <a:r>
              <a:rPr lang="cs-CZ" b="1" dirty="0" err="1"/>
              <a:t>glass</a:t>
            </a:r>
            <a:r>
              <a:rPr lang="cs-CZ" b="1" dirty="0"/>
              <a:t> </a:t>
            </a:r>
            <a:r>
              <a:rPr lang="cs-CZ" b="1" dirty="0" err="1"/>
              <a:t>block</a:t>
            </a:r>
            <a:r>
              <a:rPr lang="cs-CZ" b="1" dirty="0"/>
              <a:t>,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attach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photomultiplier</a:t>
            </a:r>
            <a:r>
              <a:rPr lang="cs-CZ" b="1" dirty="0"/>
              <a:t> tube, </a:t>
            </a:r>
            <a:r>
              <a:rPr lang="cs-CZ" b="1" dirty="0" err="1"/>
              <a:t>or</a:t>
            </a:r>
            <a:r>
              <a:rPr lang="cs-CZ" b="1" dirty="0"/>
              <a:t> PMT. </a:t>
            </a:r>
            <a:r>
              <a:rPr lang="cs-CZ" b="1" dirty="0" err="1"/>
              <a:t>The</a:t>
            </a:r>
            <a:r>
              <a:rPr lang="cs-CZ" b="1" dirty="0"/>
              <a:t> PMT </a:t>
            </a:r>
            <a:r>
              <a:rPr lang="cs-CZ" b="1" dirty="0" err="1"/>
              <a:t>needs</a:t>
            </a:r>
            <a:r>
              <a:rPr lang="cs-CZ" b="1" dirty="0"/>
              <a:t> to </a:t>
            </a:r>
            <a:r>
              <a:rPr lang="cs-CZ" b="1" dirty="0" err="1"/>
              <a:t>be</a:t>
            </a:r>
            <a:r>
              <a:rPr lang="cs-CZ" b="1" dirty="0"/>
              <a:t> in </a:t>
            </a:r>
            <a:r>
              <a:rPr lang="cs-CZ" b="1" dirty="0" err="1"/>
              <a:t>good</a:t>
            </a:r>
            <a:r>
              <a:rPr lang="cs-CZ" b="1" dirty="0"/>
              <a:t> </a:t>
            </a:r>
            <a:r>
              <a:rPr lang="cs-CZ" b="1" dirty="0" err="1"/>
              <a:t>optical</a:t>
            </a:r>
            <a:r>
              <a:rPr lang="cs-CZ" b="1" dirty="0"/>
              <a:t> </a:t>
            </a:r>
            <a:r>
              <a:rPr lang="cs-CZ" b="1" dirty="0" err="1"/>
              <a:t>contact</a:t>
            </a:r>
            <a:r>
              <a:rPr lang="cs-CZ" b="1" dirty="0"/>
              <a:t> </a:t>
            </a:r>
            <a:r>
              <a:rPr lang="cs-CZ" b="1" dirty="0" err="1"/>
              <a:t>with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lead </a:t>
            </a:r>
            <a:r>
              <a:rPr lang="cs-CZ" b="1" dirty="0" err="1"/>
              <a:t>glass</a:t>
            </a:r>
            <a:r>
              <a:rPr lang="cs-CZ" b="1" dirty="0"/>
              <a:t>, so </a:t>
            </a:r>
            <a:r>
              <a:rPr lang="cs-CZ" b="1" dirty="0" err="1"/>
              <a:t>we</a:t>
            </a:r>
            <a:r>
              <a:rPr lang="cs-CZ" b="1" dirty="0"/>
              <a:t> use a </a:t>
            </a:r>
            <a:r>
              <a:rPr lang="cs-CZ" b="1" dirty="0" err="1"/>
              <a:t>conductive</a:t>
            </a:r>
            <a:r>
              <a:rPr lang="cs-CZ" b="1" dirty="0"/>
              <a:t> paste </a:t>
            </a:r>
            <a:r>
              <a:rPr lang="cs-CZ" b="1" dirty="0" err="1"/>
              <a:t>between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two</a:t>
            </a:r>
            <a:r>
              <a:rPr lang="cs-CZ" b="1" dirty="0"/>
              <a:t> </a:t>
            </a:r>
            <a:r>
              <a:rPr lang="cs-CZ" b="1" dirty="0" err="1"/>
              <a:t>parts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Then</a:t>
            </a:r>
            <a:r>
              <a:rPr lang="cs-CZ" b="1" dirty="0"/>
              <a:t>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attach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divider</a:t>
            </a:r>
            <a:r>
              <a:rPr lang="cs-CZ" b="1" dirty="0"/>
              <a:t>, </a:t>
            </a:r>
            <a:r>
              <a:rPr lang="cs-CZ" b="1" dirty="0" err="1"/>
              <a:t>or</a:t>
            </a:r>
            <a:r>
              <a:rPr lang="cs-CZ" b="1" dirty="0"/>
              <a:t> </a:t>
            </a:r>
            <a:r>
              <a:rPr lang="cs-CZ" b="1" dirty="0" err="1"/>
              <a:t>voltage</a:t>
            </a:r>
            <a:r>
              <a:rPr lang="cs-CZ" b="1" dirty="0"/>
              <a:t> </a:t>
            </a:r>
            <a:r>
              <a:rPr lang="cs-CZ" b="1" dirty="0" err="1"/>
              <a:t>divider</a:t>
            </a:r>
            <a:r>
              <a:rPr lang="cs-CZ" b="1" dirty="0"/>
              <a:t>, to </a:t>
            </a:r>
            <a:r>
              <a:rPr lang="cs-CZ" b="1" dirty="0" err="1"/>
              <a:t>the</a:t>
            </a:r>
            <a:r>
              <a:rPr lang="cs-CZ" b="1" dirty="0"/>
              <a:t> PMT. </a:t>
            </a:r>
          </a:p>
          <a:p>
            <a:r>
              <a:rPr lang="cs-CZ" b="1" dirty="0" err="1"/>
              <a:t>After</a:t>
            </a:r>
            <a:r>
              <a:rPr lang="cs-CZ" b="1" dirty="0"/>
              <a:t> </a:t>
            </a:r>
            <a:r>
              <a:rPr lang="cs-CZ" b="1" dirty="0" err="1"/>
              <a:t>that</a:t>
            </a:r>
            <a:r>
              <a:rPr lang="cs-CZ" b="1" dirty="0"/>
              <a:t>,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close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module </a:t>
            </a:r>
            <a:r>
              <a:rPr lang="cs-CZ" b="1" dirty="0" err="1"/>
              <a:t>with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cover</a:t>
            </a:r>
            <a:r>
              <a:rPr lang="cs-CZ" b="1" dirty="0"/>
              <a:t> and </a:t>
            </a:r>
            <a:r>
              <a:rPr lang="cs-CZ" b="1" dirty="0" err="1"/>
              <a:t>connect</a:t>
            </a:r>
            <a:r>
              <a:rPr lang="cs-CZ" b="1" dirty="0"/>
              <a:t> </a:t>
            </a:r>
            <a:r>
              <a:rPr lang="cs-CZ" b="1" dirty="0" err="1"/>
              <a:t>it</a:t>
            </a:r>
            <a:r>
              <a:rPr lang="cs-CZ" b="1" dirty="0"/>
              <a:t> to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readout</a:t>
            </a:r>
            <a:r>
              <a:rPr lang="cs-CZ" b="1" dirty="0"/>
              <a:t> </a:t>
            </a:r>
            <a:r>
              <a:rPr lang="cs-CZ" b="1" dirty="0" err="1"/>
              <a:t>electronics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Finally</a:t>
            </a:r>
            <a:r>
              <a:rPr lang="cs-CZ" b="1" dirty="0"/>
              <a:t>, </a:t>
            </a:r>
            <a:r>
              <a:rPr lang="cs-CZ" b="1" dirty="0" err="1"/>
              <a:t>we</a:t>
            </a:r>
            <a:r>
              <a:rPr lang="cs-CZ" b="1" dirty="0"/>
              <a:t> test </a:t>
            </a:r>
            <a:r>
              <a:rPr lang="cs-CZ" b="1" dirty="0" err="1"/>
              <a:t>the</a:t>
            </a:r>
            <a:r>
              <a:rPr lang="cs-CZ" b="1" dirty="0"/>
              <a:t> PMT </a:t>
            </a:r>
            <a:r>
              <a:rPr lang="cs-CZ" b="1" dirty="0" err="1"/>
              <a:t>using</a:t>
            </a:r>
            <a:r>
              <a:rPr lang="cs-CZ" b="1" dirty="0"/>
              <a:t> a laser. </a:t>
            </a:r>
            <a:r>
              <a:rPr lang="cs-CZ" b="1" dirty="0" err="1"/>
              <a:t>The</a:t>
            </a:r>
            <a:r>
              <a:rPr lang="cs-CZ" b="1" dirty="0"/>
              <a:t> laser </a:t>
            </a:r>
            <a:r>
              <a:rPr lang="cs-CZ" b="1" dirty="0" err="1"/>
              <a:t>sends</a:t>
            </a:r>
            <a:r>
              <a:rPr lang="cs-CZ" b="1" dirty="0"/>
              <a:t> </a:t>
            </a:r>
            <a:r>
              <a:rPr lang="cs-CZ" b="1" dirty="0" err="1"/>
              <a:t>light</a:t>
            </a:r>
            <a:r>
              <a:rPr lang="cs-CZ" b="1" dirty="0"/>
              <a:t> </a:t>
            </a:r>
            <a:r>
              <a:rPr lang="cs-CZ" b="1" dirty="0" err="1"/>
              <a:t>into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lead </a:t>
            </a:r>
            <a:r>
              <a:rPr lang="cs-CZ" b="1" dirty="0" err="1"/>
              <a:t>glass</a:t>
            </a:r>
            <a:r>
              <a:rPr lang="cs-CZ" b="1" dirty="0"/>
              <a:t>, and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check</a:t>
            </a:r>
            <a:r>
              <a:rPr lang="cs-CZ" b="1" dirty="0"/>
              <a:t> </a:t>
            </a:r>
            <a:r>
              <a:rPr lang="cs-CZ" b="1" dirty="0" err="1"/>
              <a:t>whether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PMT </a:t>
            </a:r>
            <a:r>
              <a:rPr lang="cs-CZ" b="1" dirty="0" err="1"/>
              <a:t>responds</a:t>
            </a:r>
            <a:r>
              <a:rPr lang="cs-CZ" b="1" dirty="0"/>
              <a:t> </a:t>
            </a:r>
            <a:r>
              <a:rPr lang="cs-CZ" b="1" dirty="0" err="1"/>
              <a:t>correctly</a:t>
            </a:r>
            <a:r>
              <a:rPr lang="cs-CZ" b="1" dirty="0"/>
              <a:t> and </a:t>
            </a:r>
            <a:r>
              <a:rPr lang="cs-CZ" b="1" dirty="0" err="1"/>
              <a:t>produces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expected</a:t>
            </a:r>
            <a:r>
              <a:rPr lang="cs-CZ" b="1" dirty="0"/>
              <a:t> </a:t>
            </a:r>
            <a:r>
              <a:rPr lang="cs-CZ" b="1" dirty="0" err="1"/>
              <a:t>signal</a:t>
            </a:r>
            <a:r>
              <a:rPr lang="cs-CZ" b="1" dirty="0"/>
              <a:t>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6067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And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course</a:t>
            </a:r>
            <a:r>
              <a:rPr lang="cs-CZ" dirty="0"/>
              <a:t>, I </a:t>
            </a:r>
            <a:r>
              <a:rPr lang="cs-CZ" dirty="0" err="1"/>
              <a:t>was</a:t>
            </a:r>
            <a:r>
              <a:rPr lang="cs-CZ" dirty="0"/>
              <a:t> not </a:t>
            </a:r>
            <a:r>
              <a:rPr lang="cs-CZ" dirty="0" err="1"/>
              <a:t>doing</a:t>
            </a:r>
            <a:r>
              <a:rPr lang="cs-CZ" dirty="0"/>
              <a:t> </a:t>
            </a:r>
            <a:r>
              <a:rPr lang="cs-CZ" dirty="0" err="1"/>
              <a:t>all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alone</a:t>
            </a:r>
            <a:r>
              <a:rPr lang="cs-CZ" dirty="0"/>
              <a:t>. I </a:t>
            </a:r>
            <a:r>
              <a:rPr lang="cs-CZ" dirty="0" err="1"/>
              <a:t>was</a:t>
            </a:r>
            <a:r>
              <a:rPr lang="cs-CZ" dirty="0"/>
              <a:t> part </a:t>
            </a:r>
            <a:r>
              <a:rPr lang="cs-CZ" dirty="0" err="1"/>
              <a:t>of</a:t>
            </a:r>
            <a:r>
              <a:rPr lang="cs-CZ" dirty="0"/>
              <a:t> a </a:t>
            </a:r>
            <a:r>
              <a:rPr lang="cs-CZ" dirty="0" err="1"/>
              <a:t>great</a:t>
            </a:r>
            <a:r>
              <a:rPr lang="cs-CZ" dirty="0"/>
              <a:t> team, and I </a:t>
            </a:r>
            <a:r>
              <a:rPr lang="cs-CZ" dirty="0" err="1"/>
              <a:t>really</a:t>
            </a:r>
            <a:r>
              <a:rPr lang="cs-CZ" dirty="0"/>
              <a:t> </a:t>
            </a:r>
            <a:r>
              <a:rPr lang="cs-CZ" dirty="0" err="1"/>
              <a:t>want</a:t>
            </a:r>
            <a:r>
              <a:rPr lang="cs-CZ" dirty="0"/>
              <a:t> to </a:t>
            </a:r>
            <a:r>
              <a:rPr lang="cs-CZ" dirty="0" err="1"/>
              <a:t>thank</a:t>
            </a:r>
            <a:r>
              <a:rPr lang="cs-CZ" dirty="0"/>
              <a:t> </a:t>
            </a:r>
            <a:r>
              <a:rPr lang="cs-CZ" dirty="0" err="1"/>
              <a:t>everyone</a:t>
            </a:r>
            <a:r>
              <a:rPr lang="cs-CZ" dirty="0"/>
              <a:t> </a:t>
            </a:r>
            <a:r>
              <a:rPr lang="cs-CZ" dirty="0" err="1"/>
              <a:t>here</a:t>
            </a:r>
            <a:r>
              <a:rPr lang="cs-CZ" dirty="0"/>
              <a:t>.</a:t>
            </a:r>
          </a:p>
          <a:p>
            <a:r>
              <a:rPr lang="cs-CZ" dirty="0" err="1"/>
              <a:t>Without</a:t>
            </a:r>
            <a:r>
              <a:rPr lang="cs-CZ" dirty="0"/>
              <a:t> these </a:t>
            </a:r>
            <a:r>
              <a:rPr lang="cs-CZ" dirty="0" err="1"/>
              <a:t>people</a:t>
            </a:r>
            <a:r>
              <a:rPr lang="cs-CZ" dirty="0"/>
              <a:t>, I </a:t>
            </a:r>
            <a:r>
              <a:rPr lang="cs-CZ" dirty="0" err="1"/>
              <a:t>literally</a:t>
            </a:r>
            <a:r>
              <a:rPr lang="cs-CZ" dirty="0"/>
              <a:t> </a:t>
            </a:r>
            <a:r>
              <a:rPr lang="cs-CZ" dirty="0" err="1"/>
              <a:t>wouldn't</a:t>
            </a:r>
            <a:r>
              <a:rPr lang="cs-CZ" dirty="0"/>
              <a:t> </a:t>
            </a:r>
            <a:r>
              <a:rPr lang="cs-CZ" dirty="0" err="1"/>
              <a:t>have</a:t>
            </a:r>
            <a:r>
              <a:rPr lang="cs-CZ" dirty="0"/>
              <a:t> done </a:t>
            </a:r>
            <a:r>
              <a:rPr lang="cs-CZ" dirty="0" err="1"/>
              <a:t>anything</a:t>
            </a:r>
            <a:r>
              <a:rPr lang="cs-CZ" dirty="0"/>
              <a:t> — </a:t>
            </a:r>
            <a:r>
              <a:rPr lang="cs-CZ" dirty="0" err="1"/>
              <a:t>mainly</a:t>
            </a:r>
            <a:r>
              <a:rPr lang="cs-CZ" dirty="0"/>
              <a:t> </a:t>
            </a:r>
            <a:r>
              <a:rPr lang="cs-CZ" dirty="0" err="1"/>
              <a:t>because</a:t>
            </a:r>
            <a:r>
              <a:rPr lang="cs-CZ" dirty="0"/>
              <a:t> I </a:t>
            </a:r>
            <a:r>
              <a:rPr lang="cs-CZ" dirty="0" err="1"/>
              <a:t>wouldn't</a:t>
            </a:r>
            <a:r>
              <a:rPr lang="cs-CZ" dirty="0"/>
              <a:t> </a:t>
            </a:r>
            <a:r>
              <a:rPr lang="cs-CZ" dirty="0" err="1"/>
              <a:t>have</a:t>
            </a:r>
            <a:r>
              <a:rPr lang="cs-CZ" dirty="0"/>
              <a:t> </a:t>
            </a:r>
            <a:r>
              <a:rPr lang="cs-CZ" dirty="0" err="1"/>
              <a:t>been</a:t>
            </a:r>
            <a:r>
              <a:rPr lang="cs-CZ" dirty="0"/>
              <a:t> </a:t>
            </a:r>
            <a:r>
              <a:rPr lang="cs-CZ" dirty="0" err="1"/>
              <a:t>able</a:t>
            </a:r>
            <a:r>
              <a:rPr lang="cs-CZ" dirty="0"/>
              <a:t> to lift </a:t>
            </a:r>
            <a:r>
              <a:rPr lang="cs-CZ" dirty="0" err="1"/>
              <a:t>even</a:t>
            </a:r>
            <a:r>
              <a:rPr lang="cs-CZ" dirty="0"/>
              <a:t> </a:t>
            </a:r>
            <a:r>
              <a:rPr lang="cs-CZ" dirty="0" err="1"/>
              <a:t>one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these </a:t>
            </a:r>
            <a:r>
              <a:rPr lang="cs-CZ" dirty="0" err="1"/>
              <a:t>modules</a:t>
            </a:r>
            <a:r>
              <a:rPr lang="cs-CZ" dirty="0"/>
              <a:t> by </a:t>
            </a:r>
            <a:r>
              <a:rPr lang="cs-CZ" dirty="0" err="1"/>
              <a:t>myself</a:t>
            </a:r>
            <a:r>
              <a:rPr lang="cs-CZ" dirty="0"/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18485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symbol pro poznámky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cs-CZ" b="1" dirty="0" err="1"/>
                  <a:t>Before</a:t>
                </a:r>
                <a:r>
                  <a:rPr lang="cs-CZ" b="1" dirty="0"/>
                  <a:t> </a:t>
                </a:r>
                <a:r>
                  <a:rPr lang="cs-CZ" b="1" dirty="0" err="1"/>
                  <a:t>moving</a:t>
                </a:r>
                <a:r>
                  <a:rPr lang="cs-CZ" b="1" dirty="0"/>
                  <a:t> to </a:t>
                </a:r>
                <a:r>
                  <a:rPr lang="cs-CZ" b="1" dirty="0" err="1"/>
                  <a:t>the</a:t>
                </a:r>
                <a:r>
                  <a:rPr lang="cs-CZ" b="1" dirty="0"/>
                  <a:t> </a:t>
                </a:r>
                <a:r>
                  <a:rPr lang="cs-CZ" b="1" dirty="0" err="1"/>
                  <a:t>analysis</a:t>
                </a:r>
                <a:r>
                  <a:rPr lang="cs-CZ" b="1" dirty="0"/>
                  <a:t>, I </a:t>
                </a:r>
                <a:r>
                  <a:rPr lang="cs-CZ" b="1" dirty="0" err="1"/>
                  <a:t>would</a:t>
                </a:r>
                <a:r>
                  <a:rPr lang="cs-CZ" b="1" dirty="0"/>
                  <a:t> </a:t>
                </a:r>
                <a:r>
                  <a:rPr lang="cs-CZ" b="1" dirty="0" err="1"/>
                  <a:t>like</a:t>
                </a:r>
                <a:r>
                  <a:rPr lang="cs-CZ" b="1" dirty="0"/>
                  <a:t> to </a:t>
                </a:r>
                <a:r>
                  <a:rPr lang="cs-CZ" b="1" dirty="0" err="1"/>
                  <a:t>briefly</a:t>
                </a:r>
                <a:r>
                  <a:rPr lang="cs-CZ" b="1" dirty="0"/>
                  <a:t> </a:t>
                </a:r>
                <a:r>
                  <a:rPr lang="cs-CZ" b="1" dirty="0" err="1"/>
                  <a:t>introduce</a:t>
                </a:r>
                <a:r>
                  <a:rPr lang="cs-CZ" b="1" dirty="0"/>
                  <a:t> </a:t>
                </a:r>
                <a:r>
                  <a:rPr lang="cs-CZ" b="1" dirty="0" err="1"/>
                  <a:t>the</a:t>
                </a:r>
                <a:r>
                  <a:rPr lang="cs-CZ" b="1" dirty="0"/>
                  <a:t> </a:t>
                </a:r>
                <a:r>
                  <a:rPr lang="cs-CZ" b="1" dirty="0" err="1"/>
                  <a:t>neutral</a:t>
                </a:r>
                <a:r>
                  <a:rPr lang="cs-CZ" b="1" dirty="0"/>
                  <a:t> pion.</a:t>
                </a:r>
                <a:endParaRPr lang="cs-CZ" dirty="0"/>
              </a:p>
              <a:p>
                <a:r>
                  <a:rPr lang="cs-CZ" b="1" dirty="0" err="1"/>
                  <a:t>The</a:t>
                </a:r>
                <a:r>
                  <a:rPr lang="cs-CZ" b="1" dirty="0"/>
                  <a:t> π⁰ </a:t>
                </a:r>
                <a:r>
                  <a:rPr lang="cs-CZ" b="1" dirty="0" err="1"/>
                  <a:t>is</a:t>
                </a:r>
                <a:r>
                  <a:rPr lang="cs-CZ" b="1" dirty="0"/>
                  <a:t> a </a:t>
                </a:r>
                <a:r>
                  <a:rPr lang="cs-CZ" b="1" dirty="0" err="1"/>
                  <a:t>neutral</a:t>
                </a:r>
                <a:r>
                  <a:rPr lang="cs-CZ" b="1" dirty="0"/>
                  <a:t> </a:t>
                </a:r>
                <a:r>
                  <a:rPr lang="cs-CZ" b="1" dirty="0" err="1"/>
                  <a:t>meson</a:t>
                </a:r>
                <a:r>
                  <a:rPr lang="cs-CZ" b="1" dirty="0"/>
                  <a:t> made </a:t>
                </a:r>
                <a:r>
                  <a:rPr lang="cs-CZ" b="1" dirty="0" err="1"/>
                  <a:t>of</a:t>
                </a:r>
                <a:r>
                  <a:rPr lang="cs-CZ" b="1" dirty="0"/>
                  <a:t> up and </a:t>
                </a:r>
                <a:r>
                  <a:rPr lang="cs-CZ" b="1" dirty="0" err="1"/>
                  <a:t>down</a:t>
                </a:r>
                <a:r>
                  <a:rPr lang="cs-CZ" b="1" dirty="0"/>
                  <a:t> </a:t>
                </a:r>
                <a:r>
                  <a:rPr lang="cs-CZ" b="1" dirty="0" err="1"/>
                  <a:t>quarks</a:t>
                </a:r>
                <a:r>
                  <a:rPr lang="cs-CZ" b="1" dirty="0"/>
                  <a:t>. It has a very </a:t>
                </a:r>
                <a:r>
                  <a:rPr lang="cs-CZ" b="1" dirty="0" err="1"/>
                  <a:t>short</a:t>
                </a:r>
                <a:r>
                  <a:rPr lang="cs-CZ" b="1" dirty="0"/>
                  <a:t> </a:t>
                </a:r>
                <a:r>
                  <a:rPr lang="cs-CZ" b="1" dirty="0" err="1"/>
                  <a:t>lifetime</a:t>
                </a:r>
                <a:r>
                  <a:rPr lang="cs-CZ" b="1" dirty="0"/>
                  <a:t> and </a:t>
                </a:r>
                <a:r>
                  <a:rPr lang="cs-CZ" b="1" dirty="0" err="1"/>
                  <a:t>decays</a:t>
                </a:r>
                <a:r>
                  <a:rPr lang="cs-CZ" b="1" dirty="0"/>
                  <a:t> </a:t>
                </a:r>
                <a:r>
                  <a:rPr lang="cs-CZ" b="1" dirty="0" err="1"/>
                  <a:t>mainly</a:t>
                </a:r>
                <a:r>
                  <a:rPr lang="cs-CZ" b="1" dirty="0"/>
                  <a:t> </a:t>
                </a:r>
                <a:r>
                  <a:rPr lang="cs-CZ" b="1" dirty="0" err="1"/>
                  <a:t>into</a:t>
                </a:r>
                <a:r>
                  <a:rPr lang="cs-CZ" b="1" dirty="0"/>
                  <a:t> </a:t>
                </a:r>
                <a:r>
                  <a:rPr lang="cs-CZ" b="1" dirty="0" err="1"/>
                  <a:t>two</a:t>
                </a:r>
                <a:r>
                  <a:rPr lang="cs-CZ" b="1" dirty="0"/>
                  <a:t> </a:t>
                </a:r>
                <a:r>
                  <a:rPr lang="cs-CZ" b="1" dirty="0" err="1"/>
                  <a:t>photons</a:t>
                </a:r>
                <a:r>
                  <a:rPr lang="cs-CZ" b="1" dirty="0"/>
                  <a:t>, </a:t>
                </a:r>
                <a:r>
                  <a:rPr lang="cs-CZ" b="1" dirty="0" err="1"/>
                  <a:t>with</a:t>
                </a:r>
                <a:r>
                  <a:rPr lang="cs-CZ" b="1" dirty="0"/>
                  <a:t> a </a:t>
                </a:r>
                <a:r>
                  <a:rPr lang="cs-CZ" b="1" dirty="0" err="1"/>
                  <a:t>branching</a:t>
                </a:r>
                <a:r>
                  <a:rPr lang="cs-CZ" b="1" dirty="0"/>
                  <a:t> ratio </a:t>
                </a:r>
                <a:r>
                  <a:rPr lang="cs-CZ" b="1" dirty="0" err="1"/>
                  <a:t>of</a:t>
                </a:r>
                <a:r>
                  <a:rPr lang="cs-CZ" b="1" dirty="0"/>
                  <a:t> </a:t>
                </a:r>
                <a:r>
                  <a:rPr lang="cs-CZ" b="1" dirty="0" err="1"/>
                  <a:t>about</a:t>
                </a:r>
                <a:r>
                  <a:rPr lang="cs-CZ" b="1" dirty="0"/>
                  <a:t> 98.8 </a:t>
                </a:r>
                <a:r>
                  <a:rPr lang="cs-CZ" b="1" dirty="0" err="1"/>
                  <a:t>percent</a:t>
                </a:r>
                <a:r>
                  <a:rPr lang="cs-CZ" b="1" dirty="0"/>
                  <a:t>.</a:t>
                </a:r>
                <a:endParaRPr lang="cs-CZ" dirty="0"/>
              </a:p>
              <a:p>
                <a:r>
                  <a:rPr lang="cs-CZ" b="1" dirty="0" err="1"/>
                  <a:t>Neutral</a:t>
                </a:r>
                <a:r>
                  <a:rPr lang="cs-CZ" b="1" dirty="0"/>
                  <a:t> </a:t>
                </a:r>
                <a:r>
                  <a:rPr lang="cs-CZ" b="1" dirty="0" err="1"/>
                  <a:t>pions</a:t>
                </a:r>
                <a:r>
                  <a:rPr lang="cs-CZ" b="1" dirty="0"/>
                  <a:t> are </a:t>
                </a:r>
                <a:r>
                  <a:rPr lang="cs-CZ" b="1" dirty="0" err="1"/>
                  <a:t>produced</a:t>
                </a:r>
                <a:r>
                  <a:rPr lang="cs-CZ" b="1" dirty="0"/>
                  <a:t> in </a:t>
                </a:r>
                <a:r>
                  <a:rPr lang="cs-CZ" b="1" dirty="0" err="1"/>
                  <a:t>large</a:t>
                </a:r>
                <a:r>
                  <a:rPr lang="cs-CZ" b="1" dirty="0"/>
                  <a:t> </a:t>
                </a:r>
                <a:r>
                  <a:rPr lang="cs-CZ" b="1" dirty="0" err="1"/>
                  <a:t>numbers</a:t>
                </a:r>
                <a:r>
                  <a:rPr lang="cs-CZ" b="1" dirty="0"/>
                  <a:t> in </a:t>
                </a:r>
                <a:r>
                  <a:rPr lang="cs-CZ" b="1" dirty="0" err="1"/>
                  <a:t>heavy</a:t>
                </a:r>
                <a:r>
                  <a:rPr lang="cs-CZ" b="1" dirty="0"/>
                  <a:t>-ion </a:t>
                </a:r>
                <a:r>
                  <a:rPr lang="cs-CZ" b="1" dirty="0" err="1"/>
                  <a:t>collisions</a:t>
                </a:r>
                <a:r>
                  <a:rPr lang="cs-CZ" b="1" dirty="0"/>
                  <a:t>, so </a:t>
                </a:r>
                <a:r>
                  <a:rPr lang="cs-CZ" b="1" dirty="0" err="1"/>
                  <a:t>they</a:t>
                </a:r>
                <a:r>
                  <a:rPr lang="cs-CZ" b="1" dirty="0"/>
                  <a:t> </a:t>
                </a:r>
                <a:r>
                  <a:rPr lang="cs-CZ" b="1" dirty="0" err="1"/>
                  <a:t>can</a:t>
                </a:r>
                <a:r>
                  <a:rPr lang="cs-CZ" b="1" dirty="0"/>
                  <a:t> </a:t>
                </a:r>
                <a:r>
                  <a:rPr lang="cs-CZ" b="1" dirty="0" err="1"/>
                  <a:t>provide</a:t>
                </a:r>
                <a:r>
                  <a:rPr lang="cs-CZ" b="1" dirty="0"/>
                  <a:t> </a:t>
                </a:r>
                <a:r>
                  <a:rPr lang="cs-CZ" b="1" dirty="0" err="1"/>
                  <a:t>useful</a:t>
                </a:r>
                <a:r>
                  <a:rPr lang="cs-CZ" b="1" dirty="0"/>
                  <a:t> </a:t>
                </a:r>
                <a:r>
                  <a:rPr lang="cs-CZ" b="1" dirty="0" err="1"/>
                  <a:t>information</a:t>
                </a:r>
                <a:r>
                  <a:rPr lang="cs-CZ" b="1" dirty="0"/>
                  <a:t> </a:t>
                </a:r>
                <a:r>
                  <a:rPr lang="cs-CZ" b="1" dirty="0" err="1"/>
                  <a:t>about</a:t>
                </a:r>
                <a:r>
                  <a:rPr lang="cs-CZ" b="1" dirty="0"/>
                  <a:t> </a:t>
                </a:r>
                <a:r>
                  <a:rPr lang="cs-CZ" b="1" dirty="0" err="1"/>
                  <a:t>particle</a:t>
                </a:r>
                <a:r>
                  <a:rPr lang="cs-CZ" b="1" dirty="0"/>
                  <a:t> </a:t>
                </a:r>
                <a:r>
                  <a:rPr lang="cs-CZ" b="1" dirty="0" err="1"/>
                  <a:t>production</a:t>
                </a:r>
                <a:r>
                  <a:rPr lang="cs-CZ" b="1" dirty="0"/>
                  <a:t>.</a:t>
                </a:r>
                <a:endParaRPr lang="cs-CZ" dirty="0"/>
              </a:p>
              <a:p>
                <a:r>
                  <a:rPr lang="cs-CZ" b="1" dirty="0" err="1"/>
                  <a:t>Because</a:t>
                </a:r>
                <a:r>
                  <a:rPr lang="cs-CZ" b="1" dirty="0"/>
                  <a:t> </a:t>
                </a:r>
                <a:r>
                  <a:rPr lang="cs-CZ" b="1" dirty="0" err="1"/>
                  <a:t>they</a:t>
                </a:r>
                <a:r>
                  <a:rPr lang="cs-CZ" b="1" dirty="0"/>
                  <a:t> are </a:t>
                </a:r>
                <a:r>
                  <a:rPr lang="cs-CZ" b="1" dirty="0" err="1"/>
                  <a:t>electrically</a:t>
                </a:r>
                <a:r>
                  <a:rPr lang="cs-CZ" b="1" dirty="0"/>
                  <a:t> </a:t>
                </a:r>
                <a:r>
                  <a:rPr lang="cs-CZ" b="1" dirty="0" err="1"/>
                  <a:t>neutral</a:t>
                </a:r>
                <a:r>
                  <a:rPr lang="cs-CZ" b="1" dirty="0"/>
                  <a:t>, </a:t>
                </a:r>
                <a:r>
                  <a:rPr lang="cs-CZ" b="1" dirty="0" err="1"/>
                  <a:t>they</a:t>
                </a:r>
                <a:r>
                  <a:rPr lang="cs-CZ" b="1" dirty="0"/>
                  <a:t> are not </a:t>
                </a:r>
                <a:r>
                  <a:rPr lang="cs-CZ" b="1" dirty="0" err="1"/>
                  <a:t>affected</a:t>
                </a:r>
                <a:r>
                  <a:rPr lang="cs-CZ" b="1" dirty="0"/>
                  <a:t> by Coulomb </a:t>
                </a:r>
                <a:r>
                  <a:rPr lang="cs-CZ" b="1" dirty="0" err="1"/>
                  <a:t>repulsion</a:t>
                </a:r>
                <a:r>
                  <a:rPr lang="cs-CZ" b="1" dirty="0"/>
                  <a:t>.</a:t>
                </a:r>
              </a:p>
              <a:p>
                <a:r>
                  <a:rPr lang="cs-CZ" dirty="0" err="1"/>
                  <a:t>Measuring</a:t>
                </a:r>
                <a:r>
                  <a:rPr lang="cs-CZ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cs-CZ" sz="1200" kern="1200" smtClean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cs-CZ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𝜋</m:t>
                        </m:r>
                      </m:e>
                      <m:sup>
                        <m:r>
                          <a:rPr lang="cs-CZ" sz="1200" i="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+</m:t>
                        </m:r>
                      </m:sup>
                    </m:sSup>
                  </m:oMath>
                </a14:m>
                <a:r>
                  <a:rPr lang="cs-CZ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cs-CZ" sz="1200" kern="1200" smtClean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cs-CZ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𝜋</m:t>
                        </m:r>
                      </m:e>
                      <m:sup>
                        <m:r>
                          <a:rPr lang="cs-CZ" sz="1200" i="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−</m:t>
                        </m:r>
                      </m:sup>
                    </m:sSup>
                  </m:oMath>
                </a14:m>
                <a:r>
                  <a:rPr lang="cs-CZ" dirty="0"/>
                  <a:t>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cs-CZ" sz="1200" kern="1200" smtClean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cs-CZ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𝜋</m:t>
                        </m:r>
                      </m:e>
                      <m:sup>
                        <m:r>
                          <a:rPr lang="cs-CZ" sz="1200" i="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0</m:t>
                        </m:r>
                      </m:sup>
                    </m:sSup>
                  </m:oMath>
                </a14:m>
                <a:r>
                  <a:rPr lang="cs-CZ" dirty="0" err="1"/>
                  <a:t>allows</a:t>
                </a:r>
                <a:r>
                  <a:rPr lang="cs-CZ" dirty="0"/>
                  <a:t> </a:t>
                </a:r>
                <a:r>
                  <a:rPr lang="cs-CZ" dirty="0" err="1"/>
                  <a:t>us</a:t>
                </a:r>
                <a:r>
                  <a:rPr lang="cs-CZ" dirty="0"/>
                  <a:t> to study </a:t>
                </a:r>
                <a:r>
                  <a:rPr lang="cs-CZ" dirty="0" err="1"/>
                  <a:t>particle</a:t>
                </a:r>
                <a:r>
                  <a:rPr lang="cs-CZ" dirty="0"/>
                  <a:t> </a:t>
                </a:r>
                <a:r>
                  <a:rPr lang="cs-CZ" dirty="0" err="1"/>
                  <a:t>production</a:t>
                </a:r>
                <a:r>
                  <a:rPr lang="cs-CZ" dirty="0"/>
                  <a:t> and </a:t>
                </a:r>
                <a:r>
                  <a:rPr lang="cs-CZ" dirty="0" err="1"/>
                  <a:t>isospin</a:t>
                </a:r>
                <a:r>
                  <a:rPr lang="cs-CZ" dirty="0"/>
                  <a:t> </a:t>
                </a:r>
                <a:r>
                  <a:rPr lang="cs-CZ" dirty="0" err="1"/>
                  <a:t>symmetry</a:t>
                </a:r>
                <a:r>
                  <a:rPr lang="cs-CZ" dirty="0"/>
                  <a:t>.</a:t>
                </a:r>
              </a:p>
              <a:p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Reconstructing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diphoton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invariant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mass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peak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of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π0 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validates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detector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performance,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calibration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and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photon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identification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necessary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for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studying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electromagnetic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probes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high-density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nuclear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matter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  <a:endParaRPr lang="cs-CZ" dirty="0"/>
              </a:p>
              <a:p>
                <a:r>
                  <a:rPr lang="cs-CZ" b="1" dirty="0" err="1"/>
                  <a:t>For</a:t>
                </a:r>
                <a:r>
                  <a:rPr lang="cs-CZ" b="1" dirty="0"/>
                  <a:t> my </a:t>
                </a:r>
                <a:r>
                  <a:rPr lang="cs-CZ" b="1" dirty="0" err="1"/>
                  <a:t>work</a:t>
                </a:r>
                <a:r>
                  <a:rPr lang="cs-CZ" b="1" dirty="0"/>
                  <a:t>, </a:t>
                </a:r>
                <a:r>
                  <a:rPr lang="cs-CZ" b="1" dirty="0" err="1"/>
                  <a:t>the</a:t>
                </a:r>
                <a:r>
                  <a:rPr lang="cs-CZ" b="1" dirty="0"/>
                  <a:t> most </a:t>
                </a:r>
                <a:r>
                  <a:rPr lang="cs-CZ" b="1" dirty="0" err="1"/>
                  <a:t>important</a:t>
                </a:r>
                <a:r>
                  <a:rPr lang="cs-CZ" b="1" dirty="0"/>
                  <a:t> point </a:t>
                </a:r>
                <a:r>
                  <a:rPr lang="cs-CZ" b="1" dirty="0" err="1"/>
                  <a:t>is</a:t>
                </a:r>
                <a:r>
                  <a:rPr lang="cs-CZ" b="1" dirty="0"/>
                  <a:t> </a:t>
                </a:r>
                <a:r>
                  <a:rPr lang="cs-CZ" b="1" dirty="0" err="1"/>
                  <a:t>the</a:t>
                </a:r>
                <a:r>
                  <a:rPr lang="cs-CZ" b="1" dirty="0"/>
                  <a:t> </a:t>
                </a:r>
                <a:r>
                  <a:rPr lang="cs-CZ" b="1" dirty="0" err="1"/>
                  <a:t>decay</a:t>
                </a:r>
                <a:r>
                  <a:rPr lang="cs-CZ" b="1" dirty="0"/>
                  <a:t> </a:t>
                </a:r>
                <a:r>
                  <a:rPr lang="cs-CZ" b="1" dirty="0" err="1"/>
                  <a:t>into</a:t>
                </a:r>
                <a:r>
                  <a:rPr lang="cs-CZ" b="1" dirty="0"/>
                  <a:t> </a:t>
                </a:r>
                <a:r>
                  <a:rPr lang="cs-CZ" b="1" dirty="0" err="1"/>
                  <a:t>two</a:t>
                </a:r>
                <a:r>
                  <a:rPr lang="cs-CZ" b="1" dirty="0"/>
                  <a:t> </a:t>
                </a:r>
                <a:r>
                  <a:rPr lang="cs-CZ" b="1" dirty="0" err="1"/>
                  <a:t>photons</a:t>
                </a:r>
                <a:r>
                  <a:rPr lang="cs-CZ" b="1" dirty="0"/>
                  <a:t>. These </a:t>
                </a:r>
                <a:r>
                  <a:rPr lang="cs-CZ" b="1" dirty="0" err="1"/>
                  <a:t>photons</a:t>
                </a:r>
                <a:r>
                  <a:rPr lang="cs-CZ" b="1" dirty="0"/>
                  <a:t> </a:t>
                </a:r>
                <a:r>
                  <a:rPr lang="cs-CZ" b="1" dirty="0" err="1"/>
                  <a:t>can</a:t>
                </a:r>
                <a:r>
                  <a:rPr lang="cs-CZ" b="1" dirty="0"/>
                  <a:t> </a:t>
                </a:r>
                <a:r>
                  <a:rPr lang="cs-CZ" b="1" dirty="0" err="1"/>
                  <a:t>be</a:t>
                </a:r>
                <a:r>
                  <a:rPr lang="cs-CZ" b="1" dirty="0"/>
                  <a:t> </a:t>
                </a:r>
                <a:r>
                  <a:rPr lang="cs-CZ" b="1" dirty="0" err="1"/>
                  <a:t>detected</a:t>
                </a:r>
                <a:r>
                  <a:rPr lang="cs-CZ" b="1" dirty="0"/>
                  <a:t> in </a:t>
                </a:r>
                <a:r>
                  <a:rPr lang="cs-CZ" b="1" dirty="0" err="1"/>
                  <a:t>the</a:t>
                </a:r>
                <a:r>
                  <a:rPr lang="cs-CZ" b="1" dirty="0"/>
                  <a:t> ECAL, </a:t>
                </a:r>
                <a:r>
                  <a:rPr lang="cs-CZ" b="1" dirty="0" err="1"/>
                  <a:t>which</a:t>
                </a:r>
                <a:r>
                  <a:rPr lang="cs-CZ" b="1" dirty="0"/>
                  <a:t> </a:t>
                </a:r>
                <a:r>
                  <a:rPr lang="cs-CZ" b="1" dirty="0" err="1"/>
                  <a:t>allows</a:t>
                </a:r>
                <a:r>
                  <a:rPr lang="cs-CZ" b="1" dirty="0"/>
                  <a:t> </a:t>
                </a:r>
                <a:r>
                  <a:rPr lang="cs-CZ" b="1" dirty="0" err="1"/>
                  <a:t>us</a:t>
                </a:r>
                <a:r>
                  <a:rPr lang="cs-CZ" b="1" dirty="0"/>
                  <a:t> to </a:t>
                </a:r>
                <a:r>
                  <a:rPr lang="cs-CZ" b="1" dirty="0" err="1"/>
                  <a:t>reconstruct</a:t>
                </a:r>
                <a:r>
                  <a:rPr lang="cs-CZ" b="1" dirty="0"/>
                  <a:t> </a:t>
                </a:r>
                <a:r>
                  <a:rPr lang="cs-CZ" b="1" dirty="0" err="1"/>
                  <a:t>the</a:t>
                </a:r>
                <a:r>
                  <a:rPr lang="cs-CZ" b="1" dirty="0"/>
                  <a:t> π⁰.</a:t>
                </a:r>
                <a:endParaRPr lang="cs-CZ" dirty="0"/>
              </a:p>
            </p:txBody>
          </p:sp>
        </mc:Choice>
        <mc:Fallback>
          <p:sp>
            <p:nvSpPr>
              <p:cNvPr id="3" name="Zástupný symbol pro poznámky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cs-CZ" b="1" dirty="0" err="1"/>
                  <a:t>Before</a:t>
                </a:r>
                <a:r>
                  <a:rPr lang="cs-CZ" b="1" dirty="0"/>
                  <a:t> </a:t>
                </a:r>
                <a:r>
                  <a:rPr lang="cs-CZ" b="1" dirty="0" err="1"/>
                  <a:t>moving</a:t>
                </a:r>
                <a:r>
                  <a:rPr lang="cs-CZ" b="1" dirty="0"/>
                  <a:t> to </a:t>
                </a:r>
                <a:r>
                  <a:rPr lang="cs-CZ" b="1" dirty="0" err="1"/>
                  <a:t>the</a:t>
                </a:r>
                <a:r>
                  <a:rPr lang="cs-CZ" b="1" dirty="0"/>
                  <a:t> </a:t>
                </a:r>
                <a:r>
                  <a:rPr lang="cs-CZ" b="1" dirty="0" err="1"/>
                  <a:t>analysis</a:t>
                </a:r>
                <a:r>
                  <a:rPr lang="cs-CZ" b="1" dirty="0"/>
                  <a:t>, I </a:t>
                </a:r>
                <a:r>
                  <a:rPr lang="cs-CZ" b="1" dirty="0" err="1"/>
                  <a:t>would</a:t>
                </a:r>
                <a:r>
                  <a:rPr lang="cs-CZ" b="1" dirty="0"/>
                  <a:t> </a:t>
                </a:r>
                <a:r>
                  <a:rPr lang="cs-CZ" b="1" dirty="0" err="1"/>
                  <a:t>like</a:t>
                </a:r>
                <a:r>
                  <a:rPr lang="cs-CZ" b="1" dirty="0"/>
                  <a:t> to </a:t>
                </a:r>
                <a:r>
                  <a:rPr lang="cs-CZ" b="1" dirty="0" err="1"/>
                  <a:t>briefly</a:t>
                </a:r>
                <a:r>
                  <a:rPr lang="cs-CZ" b="1" dirty="0"/>
                  <a:t> </a:t>
                </a:r>
                <a:r>
                  <a:rPr lang="cs-CZ" b="1" dirty="0" err="1"/>
                  <a:t>introduce</a:t>
                </a:r>
                <a:r>
                  <a:rPr lang="cs-CZ" b="1" dirty="0"/>
                  <a:t> </a:t>
                </a:r>
                <a:r>
                  <a:rPr lang="cs-CZ" b="1" dirty="0" err="1"/>
                  <a:t>the</a:t>
                </a:r>
                <a:r>
                  <a:rPr lang="cs-CZ" b="1" dirty="0"/>
                  <a:t> </a:t>
                </a:r>
                <a:r>
                  <a:rPr lang="cs-CZ" b="1" dirty="0" err="1"/>
                  <a:t>neutral</a:t>
                </a:r>
                <a:r>
                  <a:rPr lang="cs-CZ" b="1" dirty="0"/>
                  <a:t> pion.</a:t>
                </a:r>
                <a:endParaRPr lang="cs-CZ" dirty="0"/>
              </a:p>
              <a:p>
                <a:r>
                  <a:rPr lang="cs-CZ" b="1" dirty="0" err="1"/>
                  <a:t>The</a:t>
                </a:r>
                <a:r>
                  <a:rPr lang="cs-CZ" b="1" dirty="0"/>
                  <a:t> π⁰ </a:t>
                </a:r>
                <a:r>
                  <a:rPr lang="cs-CZ" b="1" dirty="0" err="1"/>
                  <a:t>is</a:t>
                </a:r>
                <a:r>
                  <a:rPr lang="cs-CZ" b="1" dirty="0"/>
                  <a:t> a </a:t>
                </a:r>
                <a:r>
                  <a:rPr lang="cs-CZ" b="1" dirty="0" err="1"/>
                  <a:t>neutral</a:t>
                </a:r>
                <a:r>
                  <a:rPr lang="cs-CZ" b="1" dirty="0"/>
                  <a:t> </a:t>
                </a:r>
                <a:r>
                  <a:rPr lang="cs-CZ" b="1" dirty="0" err="1"/>
                  <a:t>meson</a:t>
                </a:r>
                <a:r>
                  <a:rPr lang="cs-CZ" b="1" dirty="0"/>
                  <a:t> made </a:t>
                </a:r>
                <a:r>
                  <a:rPr lang="cs-CZ" b="1" dirty="0" err="1"/>
                  <a:t>of</a:t>
                </a:r>
                <a:r>
                  <a:rPr lang="cs-CZ" b="1" dirty="0"/>
                  <a:t> up and </a:t>
                </a:r>
                <a:r>
                  <a:rPr lang="cs-CZ" b="1" dirty="0" err="1"/>
                  <a:t>down</a:t>
                </a:r>
                <a:r>
                  <a:rPr lang="cs-CZ" b="1" dirty="0"/>
                  <a:t> </a:t>
                </a:r>
                <a:r>
                  <a:rPr lang="cs-CZ" b="1" dirty="0" err="1"/>
                  <a:t>quarks</a:t>
                </a:r>
                <a:r>
                  <a:rPr lang="cs-CZ" b="1" dirty="0"/>
                  <a:t>. It has a very </a:t>
                </a:r>
                <a:r>
                  <a:rPr lang="cs-CZ" b="1" dirty="0" err="1"/>
                  <a:t>short</a:t>
                </a:r>
                <a:r>
                  <a:rPr lang="cs-CZ" b="1" dirty="0"/>
                  <a:t> </a:t>
                </a:r>
                <a:r>
                  <a:rPr lang="cs-CZ" b="1" dirty="0" err="1"/>
                  <a:t>lifetime</a:t>
                </a:r>
                <a:r>
                  <a:rPr lang="cs-CZ" b="1" dirty="0"/>
                  <a:t> and </a:t>
                </a:r>
                <a:r>
                  <a:rPr lang="cs-CZ" b="1" dirty="0" err="1"/>
                  <a:t>decays</a:t>
                </a:r>
                <a:r>
                  <a:rPr lang="cs-CZ" b="1" dirty="0"/>
                  <a:t> </a:t>
                </a:r>
                <a:r>
                  <a:rPr lang="cs-CZ" b="1" dirty="0" err="1"/>
                  <a:t>mainly</a:t>
                </a:r>
                <a:r>
                  <a:rPr lang="cs-CZ" b="1" dirty="0"/>
                  <a:t> </a:t>
                </a:r>
                <a:r>
                  <a:rPr lang="cs-CZ" b="1" dirty="0" err="1"/>
                  <a:t>into</a:t>
                </a:r>
                <a:r>
                  <a:rPr lang="cs-CZ" b="1" dirty="0"/>
                  <a:t> </a:t>
                </a:r>
                <a:r>
                  <a:rPr lang="cs-CZ" b="1" dirty="0" err="1"/>
                  <a:t>two</a:t>
                </a:r>
                <a:r>
                  <a:rPr lang="cs-CZ" b="1" dirty="0"/>
                  <a:t> </a:t>
                </a:r>
                <a:r>
                  <a:rPr lang="cs-CZ" b="1" dirty="0" err="1"/>
                  <a:t>photons</a:t>
                </a:r>
                <a:r>
                  <a:rPr lang="cs-CZ" b="1" dirty="0"/>
                  <a:t>, </a:t>
                </a:r>
                <a:r>
                  <a:rPr lang="cs-CZ" b="1" dirty="0" err="1"/>
                  <a:t>with</a:t>
                </a:r>
                <a:r>
                  <a:rPr lang="cs-CZ" b="1" dirty="0"/>
                  <a:t> a </a:t>
                </a:r>
                <a:r>
                  <a:rPr lang="cs-CZ" b="1" dirty="0" err="1"/>
                  <a:t>branching</a:t>
                </a:r>
                <a:r>
                  <a:rPr lang="cs-CZ" b="1" dirty="0"/>
                  <a:t> ratio </a:t>
                </a:r>
                <a:r>
                  <a:rPr lang="cs-CZ" b="1" dirty="0" err="1"/>
                  <a:t>of</a:t>
                </a:r>
                <a:r>
                  <a:rPr lang="cs-CZ" b="1" dirty="0"/>
                  <a:t> </a:t>
                </a:r>
                <a:r>
                  <a:rPr lang="cs-CZ" b="1" dirty="0" err="1"/>
                  <a:t>about</a:t>
                </a:r>
                <a:r>
                  <a:rPr lang="cs-CZ" b="1" dirty="0"/>
                  <a:t> 98.8 </a:t>
                </a:r>
                <a:r>
                  <a:rPr lang="cs-CZ" b="1" dirty="0" err="1"/>
                  <a:t>percent</a:t>
                </a:r>
                <a:r>
                  <a:rPr lang="cs-CZ" b="1" dirty="0"/>
                  <a:t>.</a:t>
                </a:r>
                <a:endParaRPr lang="cs-CZ" dirty="0"/>
              </a:p>
              <a:p>
                <a:r>
                  <a:rPr lang="cs-CZ" b="1" dirty="0" err="1"/>
                  <a:t>Neutral</a:t>
                </a:r>
                <a:r>
                  <a:rPr lang="cs-CZ" b="1" dirty="0"/>
                  <a:t> </a:t>
                </a:r>
                <a:r>
                  <a:rPr lang="cs-CZ" b="1" dirty="0" err="1"/>
                  <a:t>pions</a:t>
                </a:r>
                <a:r>
                  <a:rPr lang="cs-CZ" b="1" dirty="0"/>
                  <a:t> are </a:t>
                </a:r>
                <a:r>
                  <a:rPr lang="cs-CZ" b="1" dirty="0" err="1"/>
                  <a:t>produced</a:t>
                </a:r>
                <a:r>
                  <a:rPr lang="cs-CZ" b="1" dirty="0"/>
                  <a:t> in </a:t>
                </a:r>
                <a:r>
                  <a:rPr lang="cs-CZ" b="1" dirty="0" err="1"/>
                  <a:t>large</a:t>
                </a:r>
                <a:r>
                  <a:rPr lang="cs-CZ" b="1" dirty="0"/>
                  <a:t> </a:t>
                </a:r>
                <a:r>
                  <a:rPr lang="cs-CZ" b="1" dirty="0" err="1"/>
                  <a:t>numbers</a:t>
                </a:r>
                <a:r>
                  <a:rPr lang="cs-CZ" b="1" dirty="0"/>
                  <a:t> in </a:t>
                </a:r>
                <a:r>
                  <a:rPr lang="cs-CZ" b="1" dirty="0" err="1"/>
                  <a:t>heavy</a:t>
                </a:r>
                <a:r>
                  <a:rPr lang="cs-CZ" b="1" dirty="0"/>
                  <a:t>-ion </a:t>
                </a:r>
                <a:r>
                  <a:rPr lang="cs-CZ" b="1" dirty="0" err="1"/>
                  <a:t>collisions</a:t>
                </a:r>
                <a:r>
                  <a:rPr lang="cs-CZ" b="1" dirty="0"/>
                  <a:t>, so </a:t>
                </a:r>
                <a:r>
                  <a:rPr lang="cs-CZ" b="1" dirty="0" err="1"/>
                  <a:t>they</a:t>
                </a:r>
                <a:r>
                  <a:rPr lang="cs-CZ" b="1" dirty="0"/>
                  <a:t> </a:t>
                </a:r>
                <a:r>
                  <a:rPr lang="cs-CZ" b="1" dirty="0" err="1"/>
                  <a:t>can</a:t>
                </a:r>
                <a:r>
                  <a:rPr lang="cs-CZ" b="1" dirty="0"/>
                  <a:t> </a:t>
                </a:r>
                <a:r>
                  <a:rPr lang="cs-CZ" b="1" dirty="0" err="1"/>
                  <a:t>provide</a:t>
                </a:r>
                <a:r>
                  <a:rPr lang="cs-CZ" b="1" dirty="0"/>
                  <a:t> </a:t>
                </a:r>
                <a:r>
                  <a:rPr lang="cs-CZ" b="1" dirty="0" err="1"/>
                  <a:t>useful</a:t>
                </a:r>
                <a:r>
                  <a:rPr lang="cs-CZ" b="1" dirty="0"/>
                  <a:t> </a:t>
                </a:r>
                <a:r>
                  <a:rPr lang="cs-CZ" b="1" dirty="0" err="1"/>
                  <a:t>information</a:t>
                </a:r>
                <a:r>
                  <a:rPr lang="cs-CZ" b="1" dirty="0"/>
                  <a:t> </a:t>
                </a:r>
                <a:r>
                  <a:rPr lang="cs-CZ" b="1" dirty="0" err="1"/>
                  <a:t>about</a:t>
                </a:r>
                <a:r>
                  <a:rPr lang="cs-CZ" b="1" dirty="0"/>
                  <a:t> </a:t>
                </a:r>
                <a:r>
                  <a:rPr lang="cs-CZ" b="1" dirty="0" err="1"/>
                  <a:t>particle</a:t>
                </a:r>
                <a:r>
                  <a:rPr lang="cs-CZ" b="1" dirty="0"/>
                  <a:t> </a:t>
                </a:r>
                <a:r>
                  <a:rPr lang="cs-CZ" b="1" dirty="0" err="1"/>
                  <a:t>production</a:t>
                </a:r>
                <a:r>
                  <a:rPr lang="cs-CZ" b="1" dirty="0"/>
                  <a:t>.</a:t>
                </a:r>
                <a:endParaRPr lang="cs-CZ" dirty="0"/>
              </a:p>
              <a:p>
                <a:r>
                  <a:rPr lang="cs-CZ" b="1" dirty="0" err="1"/>
                  <a:t>Because</a:t>
                </a:r>
                <a:r>
                  <a:rPr lang="cs-CZ" b="1" dirty="0"/>
                  <a:t> </a:t>
                </a:r>
                <a:r>
                  <a:rPr lang="cs-CZ" b="1" dirty="0" err="1"/>
                  <a:t>they</a:t>
                </a:r>
                <a:r>
                  <a:rPr lang="cs-CZ" b="1" dirty="0"/>
                  <a:t> are </a:t>
                </a:r>
                <a:r>
                  <a:rPr lang="cs-CZ" b="1" dirty="0" err="1"/>
                  <a:t>electrically</a:t>
                </a:r>
                <a:r>
                  <a:rPr lang="cs-CZ" b="1" dirty="0"/>
                  <a:t> </a:t>
                </a:r>
                <a:r>
                  <a:rPr lang="cs-CZ" b="1" dirty="0" err="1"/>
                  <a:t>neutral</a:t>
                </a:r>
                <a:r>
                  <a:rPr lang="cs-CZ" b="1" dirty="0"/>
                  <a:t>, </a:t>
                </a:r>
                <a:r>
                  <a:rPr lang="cs-CZ" b="1" dirty="0" err="1"/>
                  <a:t>they</a:t>
                </a:r>
                <a:r>
                  <a:rPr lang="cs-CZ" b="1" dirty="0"/>
                  <a:t> are not </a:t>
                </a:r>
                <a:r>
                  <a:rPr lang="cs-CZ" b="1" dirty="0" err="1"/>
                  <a:t>affected</a:t>
                </a:r>
                <a:r>
                  <a:rPr lang="cs-CZ" b="1" dirty="0"/>
                  <a:t> by Coulomb </a:t>
                </a:r>
                <a:r>
                  <a:rPr lang="cs-CZ" b="1" dirty="0" err="1"/>
                  <a:t>repulsion</a:t>
                </a:r>
                <a:r>
                  <a:rPr lang="cs-CZ" b="1" dirty="0"/>
                  <a:t>.</a:t>
                </a:r>
              </a:p>
              <a:p>
                <a:r>
                  <a:rPr lang="cs-CZ" dirty="0" err="1"/>
                  <a:t>Measuring</a:t>
                </a:r>
                <a:r>
                  <a:rPr lang="cs-CZ" dirty="0"/>
                  <a:t> </a:t>
                </a:r>
                <a:r>
                  <a:rPr lang="cs-CZ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𝜋^+</a:t>
                </a:r>
                <a:r>
                  <a:rPr lang="cs-CZ" dirty="0"/>
                  <a:t>, </a:t>
                </a:r>
                <a:r>
                  <a:rPr lang="cs-CZ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𝜋^−</a:t>
                </a:r>
                <a:r>
                  <a:rPr lang="cs-CZ" dirty="0"/>
                  <a:t>, and </a:t>
                </a:r>
                <a:r>
                  <a:rPr lang="cs-CZ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𝜋^0</a:t>
                </a:r>
                <a:r>
                  <a:rPr lang="cs-CZ" dirty="0" err="1"/>
                  <a:t>allows</a:t>
                </a:r>
                <a:r>
                  <a:rPr lang="cs-CZ" dirty="0"/>
                  <a:t> </a:t>
                </a:r>
                <a:r>
                  <a:rPr lang="cs-CZ" dirty="0" err="1"/>
                  <a:t>us</a:t>
                </a:r>
                <a:r>
                  <a:rPr lang="cs-CZ" dirty="0"/>
                  <a:t> to study </a:t>
                </a:r>
                <a:r>
                  <a:rPr lang="cs-CZ" dirty="0" err="1"/>
                  <a:t>particle</a:t>
                </a:r>
                <a:r>
                  <a:rPr lang="cs-CZ" dirty="0"/>
                  <a:t> </a:t>
                </a:r>
                <a:r>
                  <a:rPr lang="cs-CZ" dirty="0" err="1"/>
                  <a:t>production</a:t>
                </a:r>
                <a:r>
                  <a:rPr lang="cs-CZ" dirty="0"/>
                  <a:t> and </a:t>
                </a:r>
                <a:r>
                  <a:rPr lang="cs-CZ" dirty="0" err="1"/>
                  <a:t>isospin</a:t>
                </a:r>
                <a:r>
                  <a:rPr lang="cs-CZ" dirty="0"/>
                  <a:t> </a:t>
                </a:r>
                <a:r>
                  <a:rPr lang="cs-CZ" dirty="0" err="1"/>
                  <a:t>symmetry</a:t>
                </a:r>
                <a:r>
                  <a:rPr lang="cs-CZ" dirty="0"/>
                  <a:t>.</a:t>
                </a:r>
              </a:p>
              <a:p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Reconstructing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diphoton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invariant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mass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peak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of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π0 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validates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detector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performance,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calibration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and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photon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identification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necessary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for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studying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electromagnetic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probes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in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high-density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nuclear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cs-CZ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matter</a:t>
                </a:r>
                <a:r>
                  <a:rPr lang="cs-CZ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  <a:endParaRPr lang="cs-CZ" dirty="0"/>
              </a:p>
              <a:p>
                <a:r>
                  <a:rPr lang="cs-CZ" b="1" dirty="0" err="1"/>
                  <a:t>For</a:t>
                </a:r>
                <a:r>
                  <a:rPr lang="cs-CZ" b="1" dirty="0"/>
                  <a:t> my </a:t>
                </a:r>
                <a:r>
                  <a:rPr lang="cs-CZ" b="1" dirty="0" err="1"/>
                  <a:t>work</a:t>
                </a:r>
                <a:r>
                  <a:rPr lang="cs-CZ" b="1" dirty="0"/>
                  <a:t>, </a:t>
                </a:r>
                <a:r>
                  <a:rPr lang="cs-CZ" b="1" dirty="0" err="1"/>
                  <a:t>the</a:t>
                </a:r>
                <a:r>
                  <a:rPr lang="cs-CZ" b="1" dirty="0"/>
                  <a:t> most </a:t>
                </a:r>
                <a:r>
                  <a:rPr lang="cs-CZ" b="1" dirty="0" err="1"/>
                  <a:t>important</a:t>
                </a:r>
                <a:r>
                  <a:rPr lang="cs-CZ" b="1" dirty="0"/>
                  <a:t> point </a:t>
                </a:r>
                <a:r>
                  <a:rPr lang="cs-CZ" b="1" dirty="0" err="1"/>
                  <a:t>is</a:t>
                </a:r>
                <a:r>
                  <a:rPr lang="cs-CZ" b="1" dirty="0"/>
                  <a:t> </a:t>
                </a:r>
                <a:r>
                  <a:rPr lang="cs-CZ" b="1" dirty="0" err="1"/>
                  <a:t>the</a:t>
                </a:r>
                <a:r>
                  <a:rPr lang="cs-CZ" b="1" dirty="0"/>
                  <a:t> </a:t>
                </a:r>
                <a:r>
                  <a:rPr lang="cs-CZ" b="1" dirty="0" err="1"/>
                  <a:t>decay</a:t>
                </a:r>
                <a:r>
                  <a:rPr lang="cs-CZ" b="1" dirty="0"/>
                  <a:t> </a:t>
                </a:r>
                <a:r>
                  <a:rPr lang="cs-CZ" b="1" dirty="0" err="1"/>
                  <a:t>into</a:t>
                </a:r>
                <a:r>
                  <a:rPr lang="cs-CZ" b="1" dirty="0"/>
                  <a:t> </a:t>
                </a:r>
                <a:r>
                  <a:rPr lang="cs-CZ" b="1" dirty="0" err="1"/>
                  <a:t>two</a:t>
                </a:r>
                <a:r>
                  <a:rPr lang="cs-CZ" b="1" dirty="0"/>
                  <a:t> </a:t>
                </a:r>
                <a:r>
                  <a:rPr lang="cs-CZ" b="1" dirty="0" err="1"/>
                  <a:t>photons</a:t>
                </a:r>
                <a:r>
                  <a:rPr lang="cs-CZ" b="1" dirty="0"/>
                  <a:t>. These </a:t>
                </a:r>
                <a:r>
                  <a:rPr lang="cs-CZ" b="1" dirty="0" err="1"/>
                  <a:t>photons</a:t>
                </a:r>
                <a:r>
                  <a:rPr lang="cs-CZ" b="1" dirty="0"/>
                  <a:t> </a:t>
                </a:r>
                <a:r>
                  <a:rPr lang="cs-CZ" b="1" dirty="0" err="1"/>
                  <a:t>can</a:t>
                </a:r>
                <a:r>
                  <a:rPr lang="cs-CZ" b="1" dirty="0"/>
                  <a:t> </a:t>
                </a:r>
                <a:r>
                  <a:rPr lang="cs-CZ" b="1" dirty="0" err="1"/>
                  <a:t>be</a:t>
                </a:r>
                <a:r>
                  <a:rPr lang="cs-CZ" b="1" dirty="0"/>
                  <a:t> </a:t>
                </a:r>
                <a:r>
                  <a:rPr lang="cs-CZ" b="1" dirty="0" err="1"/>
                  <a:t>detected</a:t>
                </a:r>
                <a:r>
                  <a:rPr lang="cs-CZ" b="1" dirty="0"/>
                  <a:t> in </a:t>
                </a:r>
                <a:r>
                  <a:rPr lang="cs-CZ" b="1" dirty="0" err="1"/>
                  <a:t>the</a:t>
                </a:r>
                <a:r>
                  <a:rPr lang="cs-CZ" b="1" dirty="0"/>
                  <a:t> ECAL, </a:t>
                </a:r>
                <a:r>
                  <a:rPr lang="cs-CZ" b="1" dirty="0" err="1"/>
                  <a:t>which</a:t>
                </a:r>
                <a:r>
                  <a:rPr lang="cs-CZ" b="1" dirty="0"/>
                  <a:t> </a:t>
                </a:r>
                <a:r>
                  <a:rPr lang="cs-CZ" b="1" dirty="0" err="1"/>
                  <a:t>allows</a:t>
                </a:r>
                <a:r>
                  <a:rPr lang="cs-CZ" b="1" dirty="0"/>
                  <a:t> </a:t>
                </a:r>
                <a:r>
                  <a:rPr lang="cs-CZ" b="1" dirty="0" err="1"/>
                  <a:t>us</a:t>
                </a:r>
                <a:r>
                  <a:rPr lang="cs-CZ" b="1" dirty="0"/>
                  <a:t> to </a:t>
                </a:r>
                <a:r>
                  <a:rPr lang="cs-CZ" b="1" dirty="0" err="1"/>
                  <a:t>reconstruct</a:t>
                </a:r>
                <a:r>
                  <a:rPr lang="cs-CZ" b="1" dirty="0"/>
                  <a:t> </a:t>
                </a:r>
                <a:r>
                  <a:rPr lang="cs-CZ" b="1" dirty="0" err="1"/>
                  <a:t>the</a:t>
                </a:r>
                <a:r>
                  <a:rPr lang="cs-CZ" b="1" dirty="0"/>
                  <a:t> π⁰.</a:t>
                </a:r>
                <a:endParaRPr lang="cs-CZ" dirty="0"/>
              </a:p>
            </p:txBody>
          </p:sp>
        </mc:Fallback>
      </mc:AlternateContent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8704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Explain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picture</a:t>
            </a:r>
            <a:r>
              <a:rPr lang="cs-CZ" b="1" dirty="0"/>
              <a:t> </a:t>
            </a:r>
            <a:r>
              <a:rPr lang="cs-CZ" b="1" dirty="0" err="1"/>
              <a:t>with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energies</a:t>
            </a:r>
            <a:r>
              <a:rPr lang="cs-CZ" b="1" dirty="0"/>
              <a:t> and </a:t>
            </a:r>
            <a:r>
              <a:rPr lang="cs-CZ" b="1" dirty="0" err="1"/>
              <a:t>recorded</a:t>
            </a:r>
            <a:r>
              <a:rPr lang="cs-CZ" b="1" dirty="0"/>
              <a:t> data (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black</a:t>
            </a:r>
            <a:r>
              <a:rPr lang="cs-CZ" b="1" dirty="0"/>
              <a:t> line).</a:t>
            </a:r>
          </a:p>
          <a:p>
            <a:endParaRPr lang="cs-CZ" b="1" dirty="0"/>
          </a:p>
          <a:p>
            <a:r>
              <a:rPr lang="cs-CZ" b="1" dirty="0" err="1"/>
              <a:t>For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data </a:t>
            </a:r>
            <a:r>
              <a:rPr lang="cs-CZ" b="1" dirty="0" err="1"/>
              <a:t>analysis</a:t>
            </a:r>
            <a:r>
              <a:rPr lang="cs-CZ" b="1" dirty="0"/>
              <a:t>, I </a:t>
            </a:r>
            <a:r>
              <a:rPr lang="cs-CZ" b="1" dirty="0" err="1"/>
              <a:t>worked</a:t>
            </a:r>
            <a:r>
              <a:rPr lang="cs-CZ" b="1" dirty="0"/>
              <a:t> </a:t>
            </a:r>
            <a:r>
              <a:rPr lang="cs-CZ" b="1" dirty="0" err="1"/>
              <a:t>with</a:t>
            </a:r>
            <a:r>
              <a:rPr lang="cs-CZ" b="1" dirty="0"/>
              <a:t> </a:t>
            </a:r>
            <a:r>
              <a:rPr lang="cs-CZ" b="1" dirty="0" err="1"/>
              <a:t>two</a:t>
            </a:r>
            <a:r>
              <a:rPr lang="cs-CZ" b="1" dirty="0"/>
              <a:t> data </a:t>
            </a:r>
            <a:r>
              <a:rPr lang="cs-CZ" b="1" dirty="0" err="1"/>
              <a:t>sets</a:t>
            </a:r>
            <a:r>
              <a:rPr lang="cs-CZ" b="1" dirty="0"/>
              <a:t>, </a:t>
            </a:r>
            <a:r>
              <a:rPr lang="cs-CZ" b="1" dirty="0" err="1"/>
              <a:t>from</a:t>
            </a:r>
            <a:r>
              <a:rPr lang="cs-CZ" b="1" dirty="0"/>
              <a:t> </a:t>
            </a:r>
            <a:r>
              <a:rPr lang="cs-CZ" b="1" dirty="0" err="1"/>
              <a:t>February</a:t>
            </a:r>
            <a:r>
              <a:rPr lang="cs-CZ" b="1" dirty="0"/>
              <a:t> 2024 and </a:t>
            </a:r>
            <a:r>
              <a:rPr lang="cs-CZ" b="1" dirty="0" err="1"/>
              <a:t>April</a:t>
            </a:r>
            <a:r>
              <a:rPr lang="cs-CZ" b="1" dirty="0"/>
              <a:t> 2025.</a:t>
            </a:r>
            <a:endParaRPr lang="cs-CZ" dirty="0"/>
          </a:p>
          <a:p>
            <a:r>
              <a:rPr lang="cs-CZ" b="1" dirty="0"/>
              <a:t>I </a:t>
            </a:r>
            <a:r>
              <a:rPr lang="cs-CZ" b="1" dirty="0" err="1"/>
              <a:t>used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same</a:t>
            </a:r>
            <a:r>
              <a:rPr lang="cs-CZ" b="1" dirty="0"/>
              <a:t> </a:t>
            </a:r>
            <a:r>
              <a:rPr lang="cs-CZ" b="1" dirty="0" err="1"/>
              <a:t>analysis</a:t>
            </a:r>
            <a:r>
              <a:rPr lang="cs-CZ" b="1" dirty="0"/>
              <a:t> </a:t>
            </a:r>
            <a:r>
              <a:rPr lang="cs-CZ" b="1" dirty="0" err="1"/>
              <a:t>procedure</a:t>
            </a:r>
            <a:r>
              <a:rPr lang="cs-CZ" b="1" dirty="0"/>
              <a:t> </a:t>
            </a:r>
            <a:r>
              <a:rPr lang="cs-CZ" b="1" dirty="0" err="1"/>
              <a:t>for</a:t>
            </a:r>
            <a:r>
              <a:rPr lang="cs-CZ" b="1" dirty="0"/>
              <a:t> </a:t>
            </a:r>
            <a:r>
              <a:rPr lang="cs-CZ" b="1" dirty="0" err="1"/>
              <a:t>both</a:t>
            </a:r>
            <a:r>
              <a:rPr lang="cs-CZ" b="1" dirty="0"/>
              <a:t> data </a:t>
            </a:r>
            <a:r>
              <a:rPr lang="cs-CZ" b="1" dirty="0" err="1"/>
              <a:t>sets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First</a:t>
            </a:r>
            <a:r>
              <a:rPr lang="cs-CZ" b="1" dirty="0"/>
              <a:t>, I </a:t>
            </a:r>
            <a:r>
              <a:rPr lang="cs-CZ" b="1" dirty="0" err="1"/>
              <a:t>applied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event and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selection</a:t>
            </a:r>
            <a:r>
              <a:rPr lang="cs-CZ" b="1" dirty="0"/>
              <a:t>. </a:t>
            </a:r>
            <a:r>
              <a:rPr lang="cs-CZ" b="1" dirty="0" err="1"/>
              <a:t>Then</a:t>
            </a:r>
            <a:r>
              <a:rPr lang="cs-CZ" b="1" dirty="0"/>
              <a:t> I </a:t>
            </a:r>
            <a:r>
              <a:rPr lang="cs-CZ" b="1" dirty="0" err="1"/>
              <a:t>studied</a:t>
            </a:r>
            <a:r>
              <a:rPr lang="cs-CZ" b="1" dirty="0"/>
              <a:t> </a:t>
            </a:r>
            <a:r>
              <a:rPr lang="cs-CZ" b="1" dirty="0" err="1"/>
              <a:t>different</a:t>
            </a:r>
            <a:r>
              <a:rPr lang="cs-CZ" b="1" dirty="0"/>
              <a:t> </a:t>
            </a:r>
            <a:r>
              <a:rPr lang="cs-CZ" b="1" dirty="0" err="1"/>
              <a:t>energy</a:t>
            </a:r>
            <a:r>
              <a:rPr lang="cs-CZ" b="1" dirty="0"/>
              <a:t> </a:t>
            </a:r>
            <a:r>
              <a:rPr lang="cs-CZ" b="1" dirty="0" err="1"/>
              <a:t>thresholds</a:t>
            </a:r>
            <a:r>
              <a:rPr lang="cs-CZ" b="1" dirty="0"/>
              <a:t> and </a:t>
            </a:r>
            <a:r>
              <a:rPr lang="cs-CZ" b="1" dirty="0" err="1"/>
              <a:t>the</a:t>
            </a:r>
            <a:r>
              <a:rPr lang="cs-CZ" b="1" dirty="0"/>
              <a:t> beta </a:t>
            </a:r>
            <a:r>
              <a:rPr lang="cs-CZ" b="1" dirty="0" err="1"/>
              <a:t>distribution</a:t>
            </a:r>
            <a:r>
              <a:rPr lang="cs-CZ" b="1" dirty="0"/>
              <a:t>. </a:t>
            </a:r>
            <a:r>
              <a:rPr lang="cs-CZ" b="1" dirty="0" err="1"/>
              <a:t>After</a:t>
            </a:r>
            <a:r>
              <a:rPr lang="cs-CZ" b="1" dirty="0"/>
              <a:t> </a:t>
            </a:r>
            <a:r>
              <a:rPr lang="cs-CZ" b="1" dirty="0" err="1"/>
              <a:t>selecting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candidates</a:t>
            </a:r>
            <a:r>
              <a:rPr lang="cs-CZ" b="1" dirty="0"/>
              <a:t>, I </a:t>
            </a:r>
            <a:r>
              <a:rPr lang="cs-CZ" b="1" dirty="0" err="1"/>
              <a:t>reconstructed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diphoton</a:t>
            </a:r>
            <a:r>
              <a:rPr lang="cs-CZ" b="1" dirty="0"/>
              <a:t> invariant </a:t>
            </a:r>
            <a:r>
              <a:rPr lang="cs-CZ" b="1" dirty="0" err="1"/>
              <a:t>mass</a:t>
            </a:r>
            <a:r>
              <a:rPr lang="cs-CZ" b="1" dirty="0"/>
              <a:t> and </a:t>
            </a:r>
            <a:r>
              <a:rPr lang="cs-CZ" b="1" dirty="0" err="1"/>
              <a:t>fitted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π⁰ </a:t>
            </a:r>
            <a:r>
              <a:rPr lang="cs-CZ" b="1" dirty="0" err="1"/>
              <a:t>peak</a:t>
            </a:r>
            <a:r>
              <a:rPr lang="cs-CZ" b="1" dirty="0"/>
              <a:t>.</a:t>
            </a:r>
            <a:endParaRPr lang="cs-CZ" b="0" dirty="0"/>
          </a:p>
          <a:p>
            <a:endParaRPr lang="cs-CZ" b="1" dirty="0"/>
          </a:p>
          <a:p>
            <a:r>
              <a:rPr lang="cs-CZ" b="1" dirty="0" err="1"/>
              <a:t>Once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experiment </a:t>
            </a:r>
            <a:r>
              <a:rPr lang="cs-CZ" b="1" dirty="0" err="1"/>
              <a:t>took</a:t>
            </a:r>
            <a:r>
              <a:rPr lang="cs-CZ" b="1" dirty="0"/>
              <a:t> place and </a:t>
            </a:r>
            <a:r>
              <a:rPr lang="cs-CZ" b="1" dirty="0" err="1"/>
              <a:t>the</a:t>
            </a:r>
            <a:r>
              <a:rPr lang="cs-CZ" b="1" dirty="0"/>
              <a:t> DATA are </a:t>
            </a:r>
            <a:r>
              <a:rPr lang="cs-CZ" b="1" dirty="0" err="1"/>
              <a:t>collected</a:t>
            </a:r>
            <a:r>
              <a:rPr lang="cs-CZ" b="1" dirty="0"/>
              <a:t>, </a:t>
            </a:r>
            <a:r>
              <a:rPr lang="cs-CZ" b="1" dirty="0" err="1"/>
              <a:t>each</a:t>
            </a:r>
            <a:r>
              <a:rPr lang="cs-CZ" b="1" dirty="0"/>
              <a:t> </a:t>
            </a:r>
            <a:r>
              <a:rPr lang="cs-CZ" b="1" dirty="0" err="1"/>
              <a:t>detector</a:t>
            </a:r>
            <a:r>
              <a:rPr lang="cs-CZ" b="1" dirty="0"/>
              <a:t> </a:t>
            </a:r>
            <a:r>
              <a:rPr lang="cs-CZ" b="1" dirty="0" err="1"/>
              <a:t>needs</a:t>
            </a:r>
            <a:r>
              <a:rPr lang="cs-CZ" b="1" dirty="0"/>
              <a:t> to </a:t>
            </a:r>
            <a:r>
              <a:rPr lang="cs-CZ" b="1" dirty="0" err="1"/>
              <a:t>be</a:t>
            </a:r>
            <a:r>
              <a:rPr lang="cs-CZ" b="1" dirty="0"/>
              <a:t> </a:t>
            </a:r>
            <a:r>
              <a:rPr lang="cs-CZ" b="1" dirty="0" err="1"/>
              <a:t>calibrated</a:t>
            </a:r>
            <a:r>
              <a:rPr lang="cs-CZ" b="1" dirty="0"/>
              <a:t>. To </a:t>
            </a:r>
            <a:r>
              <a:rPr lang="cs-CZ" b="1" dirty="0" err="1"/>
              <a:t>get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data </a:t>
            </a:r>
            <a:r>
              <a:rPr lang="cs-CZ" b="1" dirty="0" err="1"/>
              <a:t>useful</a:t>
            </a:r>
            <a:r>
              <a:rPr lang="cs-CZ" b="1" dirty="0"/>
              <a:t> </a:t>
            </a:r>
            <a:r>
              <a:rPr lang="cs-CZ" b="1" dirty="0" err="1"/>
              <a:t>for</a:t>
            </a:r>
            <a:r>
              <a:rPr lang="cs-CZ" b="1" dirty="0"/>
              <a:t> </a:t>
            </a:r>
            <a:r>
              <a:rPr lang="cs-CZ" b="1" dirty="0" err="1"/>
              <a:t>physics</a:t>
            </a:r>
            <a:r>
              <a:rPr lang="cs-CZ" b="1" dirty="0"/>
              <a:t> </a:t>
            </a:r>
            <a:r>
              <a:rPr lang="cs-CZ" b="1" dirty="0" err="1"/>
              <a:t>analysis</a:t>
            </a:r>
            <a:r>
              <a:rPr lang="cs-CZ" b="1" dirty="0"/>
              <a:t>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produced</a:t>
            </a:r>
            <a:r>
              <a:rPr lang="cs-CZ" b="1" dirty="0"/>
              <a:t> DST (Data </a:t>
            </a:r>
            <a:r>
              <a:rPr lang="cs-CZ" b="1" dirty="0" err="1"/>
              <a:t>Summary</a:t>
            </a:r>
            <a:r>
              <a:rPr lang="cs-CZ" b="1" dirty="0"/>
              <a:t> </a:t>
            </a:r>
            <a:r>
              <a:rPr lang="cs-CZ" b="1" dirty="0" err="1"/>
              <a:t>Tape</a:t>
            </a:r>
            <a:r>
              <a:rPr lang="cs-CZ" b="1" dirty="0"/>
              <a:t>) </a:t>
            </a:r>
            <a:r>
              <a:rPr lang="cs-CZ" b="1" dirty="0" err="1"/>
              <a:t>files</a:t>
            </a:r>
            <a:r>
              <a:rPr lang="cs-CZ" b="1" dirty="0"/>
              <a:t>, </a:t>
            </a:r>
            <a:r>
              <a:rPr lang="cs-CZ" b="1" dirty="0" err="1"/>
              <a:t>which</a:t>
            </a:r>
            <a:r>
              <a:rPr lang="cs-CZ" b="1" dirty="0"/>
              <a:t> </a:t>
            </a:r>
            <a:r>
              <a:rPr lang="cs-CZ" b="1" dirty="0" err="1"/>
              <a:t>contains</a:t>
            </a:r>
            <a:r>
              <a:rPr lang="cs-CZ" b="1" dirty="0"/>
              <a:t> </a:t>
            </a:r>
            <a:r>
              <a:rPr lang="cs-CZ" b="1" dirty="0" err="1"/>
              <a:t>physical</a:t>
            </a:r>
            <a:r>
              <a:rPr lang="cs-CZ" b="1" dirty="0"/>
              <a:t> </a:t>
            </a:r>
            <a:r>
              <a:rPr lang="cs-CZ" b="1" dirty="0" err="1"/>
              <a:t>quantity</a:t>
            </a:r>
            <a:r>
              <a:rPr lang="cs-CZ" b="1" dirty="0"/>
              <a:t> </a:t>
            </a:r>
            <a:r>
              <a:rPr lang="cs-CZ" b="1" dirty="0" err="1"/>
              <a:t>characterizing</a:t>
            </a:r>
            <a:r>
              <a:rPr lang="cs-CZ" b="1" dirty="0"/>
              <a:t> </a:t>
            </a:r>
            <a:r>
              <a:rPr lang="cs-CZ" b="1" dirty="0" err="1"/>
              <a:t>reconstructed</a:t>
            </a:r>
            <a:r>
              <a:rPr lang="cs-CZ" b="1" dirty="0"/>
              <a:t> </a:t>
            </a:r>
            <a:r>
              <a:rPr lang="cs-CZ" b="1" dirty="0" err="1"/>
              <a:t>particle</a:t>
            </a:r>
            <a:r>
              <a:rPr lang="cs-CZ" b="1" dirty="0"/>
              <a:t>. On top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this</a:t>
            </a:r>
            <a:r>
              <a:rPr lang="cs-CZ" b="1" dirty="0"/>
              <a:t> </a:t>
            </a:r>
            <a:r>
              <a:rPr lang="cs-CZ" b="1" dirty="0" err="1"/>
              <a:t>file</a:t>
            </a:r>
            <a:r>
              <a:rPr lang="cs-CZ" b="1" dirty="0"/>
              <a:t> </a:t>
            </a:r>
            <a:r>
              <a:rPr lang="cs-CZ" b="1" dirty="0" err="1"/>
              <a:t>every</a:t>
            </a:r>
            <a:r>
              <a:rPr lang="cs-CZ" b="1" dirty="0"/>
              <a:t> user </a:t>
            </a:r>
            <a:r>
              <a:rPr lang="cs-CZ" b="1" dirty="0" err="1"/>
              <a:t>can</a:t>
            </a:r>
            <a:r>
              <a:rPr lang="cs-CZ" b="1" dirty="0"/>
              <a:t> </a:t>
            </a:r>
            <a:r>
              <a:rPr lang="cs-CZ" b="1" dirty="0" err="1"/>
              <a:t>perform</a:t>
            </a:r>
            <a:r>
              <a:rPr lang="cs-CZ" b="1" dirty="0"/>
              <a:t> his </a:t>
            </a:r>
            <a:r>
              <a:rPr lang="cs-CZ" b="1" dirty="0" err="1"/>
              <a:t>own</a:t>
            </a:r>
            <a:r>
              <a:rPr lang="cs-CZ" b="1" dirty="0"/>
              <a:t> </a:t>
            </a:r>
            <a:r>
              <a:rPr lang="cs-CZ" b="1" dirty="0" err="1"/>
              <a:t>analyses</a:t>
            </a:r>
            <a:r>
              <a:rPr lang="cs-CZ" b="1" dirty="0"/>
              <a:t>.</a:t>
            </a:r>
          </a:p>
          <a:p>
            <a:endParaRPr lang="cs-CZ" b="1" dirty="0"/>
          </a:p>
          <a:p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started</a:t>
            </a:r>
            <a:r>
              <a:rPr lang="cs-CZ" b="1" dirty="0"/>
              <a:t> </a:t>
            </a:r>
            <a:r>
              <a:rPr lang="cs-CZ" b="1" dirty="0" err="1"/>
              <a:t>with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event </a:t>
            </a:r>
            <a:r>
              <a:rPr lang="cs-CZ" b="1" dirty="0" err="1"/>
              <a:t>selection</a:t>
            </a:r>
            <a:r>
              <a:rPr lang="cs-CZ" b="1" dirty="0"/>
              <a:t> in </a:t>
            </a:r>
            <a:r>
              <a:rPr lang="cs-CZ" b="1" dirty="0" err="1"/>
              <a:t>order</a:t>
            </a:r>
            <a:r>
              <a:rPr lang="cs-CZ" b="1" dirty="0"/>
              <a:t> to </a:t>
            </a:r>
            <a:r>
              <a:rPr lang="cs-CZ" b="1" dirty="0" err="1"/>
              <a:t>get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high</a:t>
            </a:r>
            <a:r>
              <a:rPr lang="cs-CZ" b="1" dirty="0"/>
              <a:t> </a:t>
            </a:r>
            <a:r>
              <a:rPr lang="cs-CZ" b="1" dirty="0" err="1"/>
              <a:t>purity</a:t>
            </a:r>
            <a:r>
              <a:rPr lang="cs-CZ" b="1" dirty="0"/>
              <a:t> (</a:t>
            </a:r>
            <a:r>
              <a:rPr lang="cs-CZ" b="1" dirty="0" err="1"/>
              <a:t>quality</a:t>
            </a:r>
            <a:r>
              <a:rPr lang="cs-CZ" b="1" dirty="0"/>
              <a:t>) data sample. </a:t>
            </a:r>
            <a:r>
              <a:rPr lang="cs-CZ" b="1" dirty="0" err="1"/>
              <a:t>Overlaping</a:t>
            </a:r>
            <a:r>
              <a:rPr lang="cs-CZ" b="1" dirty="0"/>
              <a:t> and pile-up </a:t>
            </a:r>
            <a:r>
              <a:rPr lang="cs-CZ" b="1" dirty="0" err="1"/>
              <a:t>events</a:t>
            </a:r>
            <a:r>
              <a:rPr lang="cs-CZ" b="1" dirty="0"/>
              <a:t> </a:t>
            </a:r>
            <a:r>
              <a:rPr lang="cs-CZ" b="1" dirty="0" err="1"/>
              <a:t>were</a:t>
            </a:r>
            <a:r>
              <a:rPr lang="cs-CZ" b="1" dirty="0"/>
              <a:t> </a:t>
            </a:r>
            <a:r>
              <a:rPr lang="cs-CZ" b="1" dirty="0" err="1"/>
              <a:t>removed</a:t>
            </a:r>
            <a:r>
              <a:rPr lang="cs-CZ" b="1" dirty="0"/>
              <a:t>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07901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FD316-8F6E-57C0-E094-CB0DC0C57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55E795A-4986-BD88-AF53-B6F988FAB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4EF39FA-A911-9804-E0D7-F15528ECA0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I </a:t>
            </a:r>
            <a:r>
              <a:rPr lang="cs-CZ" b="1" dirty="0" err="1"/>
              <a:t>looked</a:t>
            </a:r>
            <a:r>
              <a:rPr lang="cs-CZ" b="1" dirty="0"/>
              <a:t> </a:t>
            </a:r>
            <a:r>
              <a:rPr lang="cs-CZ" b="1" dirty="0" err="1"/>
              <a:t>at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reconstructed</a:t>
            </a:r>
            <a:r>
              <a:rPr lang="cs-CZ" b="1" dirty="0"/>
              <a:t> </a:t>
            </a:r>
            <a:r>
              <a:rPr lang="cs-CZ" b="1" dirty="0" err="1"/>
              <a:t>particle</a:t>
            </a:r>
            <a:r>
              <a:rPr lang="cs-CZ" b="1" dirty="0"/>
              <a:t> </a:t>
            </a:r>
            <a:r>
              <a:rPr lang="cs-CZ" b="1" dirty="0" err="1"/>
              <a:t>velocity</a:t>
            </a:r>
            <a:r>
              <a:rPr lang="cs-CZ" b="1" dirty="0"/>
              <a:t>, </a:t>
            </a:r>
            <a:r>
              <a:rPr lang="cs-CZ" b="1" dirty="0" err="1"/>
              <a:t>expressed</a:t>
            </a:r>
            <a:r>
              <a:rPr lang="cs-CZ" b="1" dirty="0"/>
              <a:t> as beta, </a:t>
            </a:r>
            <a:r>
              <a:rPr lang="cs-CZ" b="1" dirty="0" err="1"/>
              <a:t>where</a:t>
            </a:r>
            <a:r>
              <a:rPr lang="cs-CZ" b="1" dirty="0"/>
              <a:t> beta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particle</a:t>
            </a:r>
            <a:r>
              <a:rPr lang="cs-CZ" b="1" dirty="0"/>
              <a:t> </a:t>
            </a:r>
            <a:r>
              <a:rPr lang="cs-CZ" b="1" dirty="0" err="1"/>
              <a:t>velocity</a:t>
            </a:r>
            <a:r>
              <a:rPr lang="cs-CZ" b="1" dirty="0"/>
              <a:t> </a:t>
            </a:r>
            <a:r>
              <a:rPr lang="cs-CZ" b="1" dirty="0" err="1"/>
              <a:t>divided</a:t>
            </a:r>
            <a:r>
              <a:rPr lang="cs-CZ" b="1" dirty="0"/>
              <a:t> by </a:t>
            </a:r>
            <a:r>
              <a:rPr lang="cs-CZ" b="1" dirty="0" err="1"/>
              <a:t>the</a:t>
            </a:r>
            <a:r>
              <a:rPr lang="cs-CZ" b="1" dirty="0"/>
              <a:t> speed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light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The</a:t>
            </a:r>
            <a:r>
              <a:rPr lang="cs-CZ" b="1" dirty="0"/>
              <a:t> beta </a:t>
            </a:r>
            <a:r>
              <a:rPr lang="cs-CZ" b="1" dirty="0" err="1"/>
              <a:t>distribution</a:t>
            </a:r>
            <a:r>
              <a:rPr lang="cs-CZ" b="1" dirty="0"/>
              <a:t> </a:t>
            </a:r>
            <a:r>
              <a:rPr lang="cs-CZ" b="1" dirty="0" err="1"/>
              <a:t>helps</a:t>
            </a:r>
            <a:r>
              <a:rPr lang="cs-CZ" b="1" dirty="0"/>
              <a:t> </a:t>
            </a:r>
            <a:r>
              <a:rPr lang="cs-CZ" b="1" dirty="0" err="1"/>
              <a:t>us</a:t>
            </a:r>
            <a:r>
              <a:rPr lang="cs-CZ" b="1" dirty="0"/>
              <a:t> </a:t>
            </a:r>
            <a:r>
              <a:rPr lang="cs-CZ" b="1" dirty="0" err="1"/>
              <a:t>distinguish</a:t>
            </a:r>
            <a:r>
              <a:rPr lang="cs-CZ" b="1" dirty="0"/>
              <a:t> </a:t>
            </a:r>
            <a:r>
              <a:rPr lang="cs-CZ" b="1" dirty="0" err="1"/>
              <a:t>different</a:t>
            </a:r>
            <a:r>
              <a:rPr lang="cs-CZ" b="1" dirty="0"/>
              <a:t> </a:t>
            </a:r>
            <a:r>
              <a:rPr lang="cs-CZ" b="1" dirty="0" err="1"/>
              <a:t>types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particle</a:t>
            </a:r>
            <a:r>
              <a:rPr lang="cs-CZ" b="1" dirty="0"/>
              <a:t> </a:t>
            </a:r>
            <a:r>
              <a:rPr lang="cs-CZ" b="1" dirty="0" err="1"/>
              <a:t>candidates</a:t>
            </a:r>
            <a:r>
              <a:rPr lang="cs-CZ" b="1" dirty="0"/>
              <a:t>.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low</a:t>
            </a:r>
            <a:r>
              <a:rPr lang="cs-CZ" b="1" dirty="0"/>
              <a:t>-beta region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dominated</a:t>
            </a:r>
            <a:r>
              <a:rPr lang="cs-CZ" b="1" dirty="0"/>
              <a:t> by </a:t>
            </a:r>
            <a:r>
              <a:rPr lang="cs-CZ" b="1" dirty="0" err="1"/>
              <a:t>slower</a:t>
            </a:r>
            <a:r>
              <a:rPr lang="cs-CZ" b="1" dirty="0"/>
              <a:t> </a:t>
            </a:r>
            <a:r>
              <a:rPr lang="cs-CZ" b="1" dirty="0" err="1"/>
              <a:t>hadrons</a:t>
            </a:r>
            <a:r>
              <a:rPr lang="cs-CZ" b="1" dirty="0"/>
              <a:t>, </a:t>
            </a:r>
            <a:r>
              <a:rPr lang="cs-CZ" b="1" dirty="0" err="1"/>
              <a:t>while</a:t>
            </a:r>
            <a:r>
              <a:rPr lang="cs-CZ" b="1" dirty="0"/>
              <a:t> </a:t>
            </a:r>
            <a:r>
              <a:rPr lang="cs-CZ" b="1" dirty="0" err="1"/>
              <a:t>photons</a:t>
            </a:r>
            <a:r>
              <a:rPr lang="cs-CZ" b="1" dirty="0"/>
              <a:t> are </a:t>
            </a:r>
            <a:r>
              <a:rPr lang="cs-CZ" b="1" dirty="0" err="1"/>
              <a:t>expected</a:t>
            </a:r>
            <a:r>
              <a:rPr lang="cs-CZ" b="1" dirty="0"/>
              <a:t> </a:t>
            </a:r>
            <a:r>
              <a:rPr lang="cs-CZ" b="1" dirty="0" err="1"/>
              <a:t>around</a:t>
            </a:r>
            <a:r>
              <a:rPr lang="cs-CZ" b="1" dirty="0"/>
              <a:t> beta </a:t>
            </a:r>
            <a:r>
              <a:rPr lang="cs-CZ" b="1" dirty="0" err="1"/>
              <a:t>equal</a:t>
            </a:r>
            <a:r>
              <a:rPr lang="cs-CZ" b="1" dirty="0"/>
              <a:t> to </a:t>
            </a:r>
            <a:r>
              <a:rPr lang="cs-CZ" b="1" dirty="0" err="1"/>
              <a:t>one</a:t>
            </a:r>
            <a:r>
              <a:rPr lang="cs-CZ" b="1" dirty="0"/>
              <a:t>.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0C022E7-2462-258A-172C-B931B39C9E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1557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I </a:t>
            </a:r>
            <a:r>
              <a:rPr lang="cs-CZ" b="1" dirty="0" err="1"/>
              <a:t>used</a:t>
            </a:r>
            <a:r>
              <a:rPr lang="cs-CZ" b="1" dirty="0"/>
              <a:t> </a:t>
            </a:r>
            <a:r>
              <a:rPr lang="cs-CZ" b="1" dirty="0" err="1"/>
              <a:t>some</a:t>
            </a:r>
            <a:r>
              <a:rPr lang="cs-CZ" b="1" dirty="0"/>
              <a:t> basic </a:t>
            </a:r>
            <a:r>
              <a:rPr lang="cs-CZ" b="1" dirty="0" err="1"/>
              <a:t>selection</a:t>
            </a:r>
            <a:r>
              <a:rPr lang="cs-CZ" b="1" dirty="0"/>
              <a:t> </a:t>
            </a:r>
            <a:r>
              <a:rPr lang="cs-CZ" b="1" dirty="0" err="1"/>
              <a:t>criteria</a:t>
            </a:r>
            <a:r>
              <a:rPr lang="cs-CZ" b="1" dirty="0"/>
              <a:t> </a:t>
            </a:r>
            <a:r>
              <a:rPr lang="cs-CZ" b="1" dirty="0" err="1"/>
              <a:t>for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ECAL </a:t>
            </a:r>
            <a:r>
              <a:rPr lang="cs-CZ" b="1" dirty="0" err="1"/>
              <a:t>clusters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/>
              <a:t>I </a:t>
            </a:r>
            <a:r>
              <a:rPr lang="cs-CZ" b="1" dirty="0" err="1"/>
              <a:t>selected</a:t>
            </a:r>
            <a:r>
              <a:rPr lang="cs-CZ" b="1" dirty="0"/>
              <a:t> </a:t>
            </a:r>
            <a:r>
              <a:rPr lang="cs-CZ" b="1" dirty="0" err="1"/>
              <a:t>clusters</a:t>
            </a:r>
            <a:r>
              <a:rPr lang="cs-CZ" b="1" dirty="0"/>
              <a:t> </a:t>
            </a:r>
            <a:r>
              <a:rPr lang="cs-CZ" b="1" dirty="0" err="1"/>
              <a:t>containing</a:t>
            </a:r>
            <a:r>
              <a:rPr lang="cs-CZ" b="1" dirty="0"/>
              <a:t> </a:t>
            </a:r>
            <a:r>
              <a:rPr lang="cs-CZ" b="1" dirty="0" err="1"/>
              <a:t>only</a:t>
            </a:r>
            <a:r>
              <a:rPr lang="cs-CZ" b="1" dirty="0"/>
              <a:t> </a:t>
            </a:r>
            <a:r>
              <a:rPr lang="cs-CZ" b="1" dirty="0" err="1"/>
              <a:t>one</a:t>
            </a:r>
            <a:r>
              <a:rPr lang="cs-CZ" b="1" dirty="0"/>
              <a:t> ECAL cell. </a:t>
            </a:r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gives</a:t>
            </a:r>
            <a:r>
              <a:rPr lang="cs-CZ" dirty="0"/>
              <a:t> </a:t>
            </a:r>
            <a:r>
              <a:rPr lang="cs-CZ" dirty="0" err="1"/>
              <a:t>us</a:t>
            </a:r>
            <a:r>
              <a:rPr lang="cs-CZ" dirty="0"/>
              <a:t> a </a:t>
            </a:r>
            <a:r>
              <a:rPr lang="cs-CZ" dirty="0" err="1"/>
              <a:t>cleaner</a:t>
            </a:r>
            <a:r>
              <a:rPr lang="cs-CZ" dirty="0"/>
              <a:t> and </a:t>
            </a:r>
            <a:r>
              <a:rPr lang="cs-CZ" dirty="0" err="1"/>
              <a:t>simpler</a:t>
            </a:r>
            <a:r>
              <a:rPr lang="cs-CZ" dirty="0"/>
              <a:t> </a:t>
            </a:r>
            <a:r>
              <a:rPr lang="cs-CZ" dirty="0" err="1"/>
              <a:t>photon</a:t>
            </a:r>
            <a:r>
              <a:rPr lang="cs-CZ" dirty="0"/>
              <a:t> sample and </a:t>
            </a:r>
            <a:r>
              <a:rPr lang="cs-CZ" dirty="0" err="1"/>
              <a:t>avoids</a:t>
            </a:r>
            <a:r>
              <a:rPr lang="cs-CZ" dirty="0"/>
              <a:t> more </a:t>
            </a:r>
            <a:r>
              <a:rPr lang="cs-CZ" dirty="0" err="1"/>
              <a:t>complicated</a:t>
            </a:r>
            <a:r>
              <a:rPr lang="cs-CZ" dirty="0"/>
              <a:t> </a:t>
            </a:r>
            <a:r>
              <a:rPr lang="cs-CZ" dirty="0" err="1"/>
              <a:t>shower</a:t>
            </a:r>
            <a:r>
              <a:rPr lang="cs-CZ" dirty="0"/>
              <a:t> </a:t>
            </a:r>
            <a:r>
              <a:rPr lang="cs-CZ" dirty="0" err="1"/>
              <a:t>or</a:t>
            </a:r>
            <a:r>
              <a:rPr lang="cs-CZ" dirty="0"/>
              <a:t> cluster </a:t>
            </a:r>
            <a:r>
              <a:rPr lang="cs-CZ" dirty="0" err="1"/>
              <a:t>topologies</a:t>
            </a:r>
            <a:r>
              <a:rPr lang="cs-CZ" dirty="0"/>
              <a:t> </a:t>
            </a:r>
            <a:r>
              <a:rPr lang="cs-CZ" dirty="0" err="1"/>
              <a:t>at</a:t>
            </a:r>
            <a:r>
              <a:rPr lang="cs-CZ" dirty="0"/>
              <a:t> </a:t>
            </a:r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stage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analysis</a:t>
            </a:r>
            <a:r>
              <a:rPr lang="cs-CZ" dirty="0"/>
              <a:t>.</a:t>
            </a:r>
          </a:p>
          <a:p>
            <a:r>
              <a:rPr lang="cs-CZ" b="1" dirty="0"/>
              <a:t>I </a:t>
            </a:r>
            <a:r>
              <a:rPr lang="cs-CZ" b="1" dirty="0" err="1"/>
              <a:t>also</a:t>
            </a:r>
            <a:r>
              <a:rPr lang="cs-CZ" b="1" dirty="0"/>
              <a:t> </a:t>
            </a:r>
            <a:r>
              <a:rPr lang="cs-CZ" b="1" dirty="0" err="1"/>
              <a:t>removed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ten </a:t>
            </a:r>
            <a:r>
              <a:rPr lang="cs-CZ" b="1" dirty="0" err="1"/>
              <a:t>inner</a:t>
            </a:r>
            <a:r>
              <a:rPr lang="cs-CZ" b="1" dirty="0"/>
              <a:t> </a:t>
            </a:r>
            <a:r>
              <a:rPr lang="cs-CZ" b="1" dirty="0" err="1"/>
              <a:t>cells</a:t>
            </a:r>
            <a:r>
              <a:rPr lang="cs-CZ" b="1" dirty="0"/>
              <a:t>, </a:t>
            </a:r>
            <a:r>
              <a:rPr lang="cs-CZ" b="1" dirty="0" err="1"/>
              <a:t>because</a:t>
            </a:r>
            <a:r>
              <a:rPr lang="cs-CZ" b="1" dirty="0"/>
              <a:t> these </a:t>
            </a:r>
            <a:r>
              <a:rPr lang="cs-CZ" b="1" dirty="0" err="1"/>
              <a:t>cells</a:t>
            </a:r>
            <a:r>
              <a:rPr lang="cs-CZ" b="1" dirty="0"/>
              <a:t> </a:t>
            </a:r>
            <a:r>
              <a:rPr lang="cs-CZ" b="1" dirty="0" err="1"/>
              <a:t>have</a:t>
            </a:r>
            <a:r>
              <a:rPr lang="cs-CZ" b="1" dirty="0"/>
              <a:t> a </a:t>
            </a:r>
            <a:r>
              <a:rPr lang="cs-CZ" b="1" dirty="0" err="1"/>
              <a:t>higher</a:t>
            </a:r>
            <a:r>
              <a:rPr lang="cs-CZ" b="1" dirty="0"/>
              <a:t> background </a:t>
            </a:r>
            <a:r>
              <a:rPr lang="cs-CZ" b="1" dirty="0" err="1"/>
              <a:t>contribution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/>
              <a:t>These </a:t>
            </a:r>
            <a:r>
              <a:rPr lang="cs-CZ" b="1" dirty="0" err="1"/>
              <a:t>criteria</a:t>
            </a:r>
            <a:r>
              <a:rPr lang="cs-CZ" b="1" dirty="0"/>
              <a:t> </a:t>
            </a:r>
            <a:r>
              <a:rPr lang="cs-CZ" b="1" dirty="0" err="1"/>
              <a:t>were</a:t>
            </a:r>
            <a:r>
              <a:rPr lang="cs-CZ" b="1" dirty="0"/>
              <a:t> </a:t>
            </a:r>
            <a:r>
              <a:rPr lang="cs-CZ" b="1" dirty="0" err="1"/>
              <a:t>then</a:t>
            </a:r>
            <a:r>
              <a:rPr lang="cs-CZ" b="1" dirty="0"/>
              <a:t> </a:t>
            </a:r>
            <a:r>
              <a:rPr lang="cs-CZ" b="1" dirty="0" err="1"/>
              <a:t>kept</a:t>
            </a:r>
            <a:r>
              <a:rPr lang="cs-CZ" b="1" dirty="0"/>
              <a:t> </a:t>
            </a:r>
            <a:r>
              <a:rPr lang="cs-CZ" b="1" dirty="0" err="1"/>
              <a:t>consistent</a:t>
            </a:r>
            <a:r>
              <a:rPr lang="cs-CZ" b="1" dirty="0"/>
              <a:t> </a:t>
            </a:r>
            <a:r>
              <a:rPr lang="cs-CZ" b="1" dirty="0" err="1"/>
              <a:t>during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following</a:t>
            </a:r>
            <a:r>
              <a:rPr lang="cs-CZ" b="1" dirty="0"/>
              <a:t> </a:t>
            </a:r>
            <a:r>
              <a:rPr lang="cs-CZ" b="1" dirty="0" err="1"/>
              <a:t>steps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analysis</a:t>
            </a:r>
            <a:r>
              <a:rPr lang="cs-CZ" b="1" dirty="0"/>
              <a:t>.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5819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next</a:t>
            </a:r>
            <a:r>
              <a:rPr lang="cs-CZ" b="1" dirty="0"/>
              <a:t> step </a:t>
            </a:r>
            <a:r>
              <a:rPr lang="cs-CZ" b="1" dirty="0" err="1"/>
              <a:t>was</a:t>
            </a:r>
            <a:r>
              <a:rPr lang="cs-CZ" b="1" dirty="0"/>
              <a:t> to </a:t>
            </a:r>
            <a:r>
              <a:rPr lang="cs-CZ" b="1" dirty="0" err="1"/>
              <a:t>remove</a:t>
            </a:r>
            <a:r>
              <a:rPr lang="cs-CZ" b="1" dirty="0"/>
              <a:t> </a:t>
            </a:r>
            <a:r>
              <a:rPr lang="cs-CZ" b="1" dirty="0" err="1"/>
              <a:t>charged</a:t>
            </a:r>
            <a:r>
              <a:rPr lang="cs-CZ" b="1" dirty="0"/>
              <a:t> </a:t>
            </a:r>
            <a:r>
              <a:rPr lang="cs-CZ" b="1" dirty="0" err="1"/>
              <a:t>particles</a:t>
            </a:r>
            <a:r>
              <a:rPr lang="cs-CZ" b="1" dirty="0"/>
              <a:t> </a:t>
            </a:r>
            <a:r>
              <a:rPr lang="cs-CZ" b="1" dirty="0" err="1"/>
              <a:t>from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sample.</a:t>
            </a:r>
            <a:endParaRPr lang="cs-CZ" dirty="0"/>
          </a:p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first</a:t>
            </a:r>
            <a:r>
              <a:rPr lang="cs-CZ" b="1" dirty="0"/>
              <a:t> </a:t>
            </a:r>
            <a:r>
              <a:rPr lang="cs-CZ" b="1" dirty="0" err="1"/>
              <a:t>criterion</a:t>
            </a:r>
            <a:r>
              <a:rPr lang="cs-CZ" b="1" dirty="0"/>
              <a:t> </a:t>
            </a:r>
            <a:r>
              <a:rPr lang="cs-CZ" b="1" dirty="0" err="1"/>
              <a:t>was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RPC veto.</a:t>
            </a:r>
            <a:endParaRPr lang="cs-CZ" dirty="0"/>
          </a:p>
          <a:p>
            <a:r>
              <a:rPr lang="cs-CZ" b="1" dirty="0" err="1"/>
              <a:t>If</a:t>
            </a:r>
            <a:r>
              <a:rPr lang="cs-CZ" b="1" dirty="0"/>
              <a:t> </a:t>
            </a:r>
            <a:r>
              <a:rPr lang="cs-CZ" b="1" dirty="0" err="1"/>
              <a:t>an</a:t>
            </a:r>
            <a:r>
              <a:rPr lang="cs-CZ" b="1" dirty="0"/>
              <a:t> ECAL cluster </a:t>
            </a:r>
            <a:r>
              <a:rPr lang="cs-CZ" b="1" dirty="0" err="1"/>
              <a:t>was</a:t>
            </a:r>
            <a:r>
              <a:rPr lang="cs-CZ" b="1" dirty="0"/>
              <a:t> </a:t>
            </a:r>
            <a:r>
              <a:rPr lang="cs-CZ" b="1" dirty="0" err="1"/>
              <a:t>matched</a:t>
            </a:r>
            <a:r>
              <a:rPr lang="cs-CZ" b="1" dirty="0"/>
              <a:t> to a hit in </a:t>
            </a:r>
            <a:r>
              <a:rPr lang="cs-CZ" b="1" dirty="0" err="1"/>
              <a:t>the</a:t>
            </a:r>
            <a:r>
              <a:rPr lang="cs-CZ" b="1" dirty="0"/>
              <a:t> RPC, I </a:t>
            </a:r>
            <a:r>
              <a:rPr lang="cs-CZ" b="1" dirty="0" err="1"/>
              <a:t>rejected</a:t>
            </a:r>
            <a:r>
              <a:rPr lang="cs-CZ" b="1" dirty="0"/>
              <a:t> </a:t>
            </a:r>
            <a:r>
              <a:rPr lang="cs-CZ" b="1" dirty="0" err="1"/>
              <a:t>it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This</a:t>
            </a:r>
            <a:r>
              <a:rPr lang="cs-CZ" b="1" dirty="0"/>
              <a:t> </a:t>
            </a:r>
            <a:r>
              <a:rPr lang="cs-CZ" b="1" dirty="0" err="1"/>
              <a:t>helps</a:t>
            </a:r>
            <a:r>
              <a:rPr lang="cs-CZ" b="1" dirty="0"/>
              <a:t> </a:t>
            </a:r>
            <a:r>
              <a:rPr lang="cs-CZ" b="1" dirty="0" err="1"/>
              <a:t>remove</a:t>
            </a:r>
            <a:r>
              <a:rPr lang="cs-CZ" b="1" dirty="0"/>
              <a:t> </a:t>
            </a:r>
            <a:r>
              <a:rPr lang="cs-CZ" b="1" dirty="0" err="1"/>
              <a:t>charged</a:t>
            </a:r>
            <a:r>
              <a:rPr lang="cs-CZ" b="1" dirty="0"/>
              <a:t> </a:t>
            </a:r>
            <a:r>
              <a:rPr lang="cs-CZ" b="1" dirty="0" err="1"/>
              <a:t>particles</a:t>
            </a:r>
            <a:r>
              <a:rPr lang="cs-CZ" b="1" dirty="0"/>
              <a:t> </a:t>
            </a:r>
            <a:r>
              <a:rPr lang="cs-CZ" b="1" dirty="0" err="1"/>
              <a:t>that</a:t>
            </a:r>
            <a:r>
              <a:rPr lang="cs-CZ" b="1" dirty="0"/>
              <a:t> </a:t>
            </a:r>
            <a:r>
              <a:rPr lang="cs-CZ" b="1" dirty="0" err="1"/>
              <a:t>reach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ECAL and </a:t>
            </a:r>
            <a:r>
              <a:rPr lang="cs-CZ" b="1" dirty="0" err="1"/>
              <a:t>produce</a:t>
            </a:r>
            <a:r>
              <a:rPr lang="cs-CZ" b="1" dirty="0"/>
              <a:t> a </a:t>
            </a:r>
            <a:r>
              <a:rPr lang="cs-CZ" b="1" dirty="0" err="1"/>
              <a:t>signal</a:t>
            </a:r>
            <a:r>
              <a:rPr lang="cs-CZ" b="1" dirty="0"/>
              <a:t> </a:t>
            </a:r>
            <a:r>
              <a:rPr lang="cs-CZ" b="1" dirty="0" err="1"/>
              <a:t>there</a:t>
            </a:r>
            <a:r>
              <a:rPr lang="cs-CZ" b="1" dirty="0"/>
              <a:t>.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82105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I </a:t>
            </a:r>
            <a:r>
              <a:rPr lang="cs-CZ" b="1" dirty="0" err="1"/>
              <a:t>then</a:t>
            </a:r>
            <a:r>
              <a:rPr lang="cs-CZ" b="1" dirty="0"/>
              <a:t> </a:t>
            </a:r>
            <a:r>
              <a:rPr lang="cs-CZ" b="1" dirty="0" err="1"/>
              <a:t>added</a:t>
            </a:r>
            <a:r>
              <a:rPr lang="cs-CZ" b="1" dirty="0"/>
              <a:t> </a:t>
            </a:r>
            <a:r>
              <a:rPr lang="cs-CZ" b="1" dirty="0" err="1"/>
              <a:t>another</a:t>
            </a:r>
            <a:r>
              <a:rPr lang="cs-CZ" b="1" dirty="0"/>
              <a:t> </a:t>
            </a:r>
            <a:r>
              <a:rPr lang="cs-CZ" b="1" dirty="0" err="1"/>
              <a:t>charged-particle</a:t>
            </a:r>
            <a:r>
              <a:rPr lang="cs-CZ" b="1" dirty="0"/>
              <a:t> veto, </a:t>
            </a:r>
            <a:r>
              <a:rPr lang="cs-CZ" b="1" dirty="0" err="1"/>
              <a:t>based</a:t>
            </a:r>
            <a:r>
              <a:rPr lang="cs-CZ" b="1" dirty="0"/>
              <a:t> on </a:t>
            </a:r>
            <a:r>
              <a:rPr lang="cs-CZ" b="1" dirty="0" err="1"/>
              <a:t>the</a:t>
            </a:r>
            <a:r>
              <a:rPr lang="cs-CZ" b="1" dirty="0"/>
              <a:t> MDC </a:t>
            </a:r>
            <a:r>
              <a:rPr lang="cs-CZ" b="1" dirty="0" err="1"/>
              <a:t>tracking</a:t>
            </a:r>
            <a:r>
              <a:rPr lang="cs-CZ" b="1" dirty="0"/>
              <a:t> </a:t>
            </a:r>
            <a:r>
              <a:rPr lang="cs-CZ" b="1" dirty="0" err="1"/>
              <a:t>information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If</a:t>
            </a:r>
            <a:r>
              <a:rPr lang="cs-CZ" b="1" dirty="0"/>
              <a:t> </a:t>
            </a:r>
            <a:r>
              <a:rPr lang="cs-CZ" b="1" dirty="0" err="1"/>
              <a:t>an</a:t>
            </a:r>
            <a:r>
              <a:rPr lang="cs-CZ" b="1" dirty="0"/>
              <a:t> ECAL cluster </a:t>
            </a:r>
            <a:r>
              <a:rPr lang="cs-CZ" b="1" dirty="0" err="1"/>
              <a:t>was</a:t>
            </a:r>
            <a:r>
              <a:rPr lang="cs-CZ" b="1" dirty="0"/>
              <a:t> </a:t>
            </a:r>
            <a:r>
              <a:rPr lang="cs-CZ" b="1" dirty="0" err="1"/>
              <a:t>matched</a:t>
            </a:r>
            <a:r>
              <a:rPr lang="cs-CZ" b="1" dirty="0"/>
              <a:t> to </a:t>
            </a:r>
            <a:r>
              <a:rPr lang="cs-CZ" b="1" dirty="0" err="1"/>
              <a:t>an</a:t>
            </a:r>
            <a:r>
              <a:rPr lang="cs-CZ" b="1" dirty="0"/>
              <a:t> </a:t>
            </a:r>
            <a:r>
              <a:rPr lang="cs-CZ" b="1" dirty="0" err="1"/>
              <a:t>extrapolated</a:t>
            </a:r>
            <a:r>
              <a:rPr lang="cs-CZ" b="1" dirty="0"/>
              <a:t> </a:t>
            </a:r>
            <a:r>
              <a:rPr lang="cs-CZ" b="1" dirty="0" err="1"/>
              <a:t>charged-particle</a:t>
            </a:r>
            <a:r>
              <a:rPr lang="cs-CZ" b="1" dirty="0"/>
              <a:t> track, </a:t>
            </a:r>
            <a:r>
              <a:rPr lang="cs-CZ" b="1" dirty="0" err="1"/>
              <a:t>it</a:t>
            </a:r>
            <a:r>
              <a:rPr lang="cs-CZ" b="1" dirty="0"/>
              <a:t> </a:t>
            </a:r>
            <a:r>
              <a:rPr lang="cs-CZ" b="1" dirty="0" err="1"/>
              <a:t>was</a:t>
            </a:r>
            <a:r>
              <a:rPr lang="cs-CZ" b="1" dirty="0"/>
              <a:t> </a:t>
            </a:r>
            <a:r>
              <a:rPr lang="cs-CZ" b="1" dirty="0" err="1"/>
              <a:t>rejected</a:t>
            </a:r>
            <a:r>
              <a:rPr lang="cs-CZ" b="1" dirty="0"/>
              <a:t>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3854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dirty="0" err="1"/>
              <a:t>Together</a:t>
            </a:r>
            <a:r>
              <a:rPr lang="cs-CZ" b="1" dirty="0"/>
              <a:t>, </a:t>
            </a:r>
            <a:r>
              <a:rPr lang="cs-CZ" b="1" dirty="0" err="1"/>
              <a:t>the</a:t>
            </a:r>
            <a:r>
              <a:rPr lang="cs-CZ" b="1" dirty="0"/>
              <a:t> RPC and PCM </a:t>
            </a:r>
            <a:r>
              <a:rPr lang="cs-CZ" b="1" dirty="0" err="1"/>
              <a:t>vetoes</a:t>
            </a:r>
            <a:r>
              <a:rPr lang="cs-CZ" b="1" dirty="0"/>
              <a:t> </a:t>
            </a:r>
            <a:r>
              <a:rPr lang="cs-CZ" b="1" dirty="0" err="1"/>
              <a:t>help</a:t>
            </a:r>
            <a:r>
              <a:rPr lang="cs-CZ" b="1" dirty="0"/>
              <a:t> </a:t>
            </a:r>
            <a:r>
              <a:rPr lang="cs-CZ" b="1" dirty="0" err="1"/>
              <a:t>reduce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contribution</a:t>
            </a:r>
            <a:r>
              <a:rPr lang="cs-CZ" b="1" dirty="0"/>
              <a:t> </a:t>
            </a:r>
            <a:r>
              <a:rPr lang="cs-CZ" b="1" dirty="0" err="1"/>
              <a:t>from</a:t>
            </a:r>
            <a:r>
              <a:rPr lang="cs-CZ" b="1" dirty="0"/>
              <a:t> </a:t>
            </a:r>
            <a:r>
              <a:rPr lang="cs-CZ" b="1" dirty="0" err="1"/>
              <a:t>charged</a:t>
            </a:r>
            <a:r>
              <a:rPr lang="cs-CZ" b="1" dirty="0"/>
              <a:t> </a:t>
            </a:r>
            <a:r>
              <a:rPr lang="cs-CZ" b="1" dirty="0" err="1"/>
              <a:t>particles</a:t>
            </a:r>
            <a:r>
              <a:rPr lang="cs-CZ" b="1" dirty="0"/>
              <a:t>.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05865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After</a:t>
            </a:r>
            <a:r>
              <a:rPr lang="cs-CZ" b="1" dirty="0"/>
              <a:t> </a:t>
            </a:r>
            <a:r>
              <a:rPr lang="cs-CZ" b="1" dirty="0" err="1"/>
              <a:t>applying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charged-particle</a:t>
            </a:r>
            <a:r>
              <a:rPr lang="cs-CZ" b="1" dirty="0"/>
              <a:t> </a:t>
            </a:r>
            <a:r>
              <a:rPr lang="cs-CZ" b="1" dirty="0" err="1"/>
              <a:t>vetoes</a:t>
            </a:r>
            <a:r>
              <a:rPr lang="cs-CZ" b="1" dirty="0"/>
              <a:t>, I </a:t>
            </a:r>
            <a:r>
              <a:rPr lang="cs-CZ" b="1" dirty="0" err="1"/>
              <a:t>started</a:t>
            </a:r>
            <a:r>
              <a:rPr lang="cs-CZ" b="1" dirty="0"/>
              <a:t> testing </a:t>
            </a:r>
            <a:r>
              <a:rPr lang="cs-CZ" b="1" dirty="0" err="1"/>
              <a:t>different</a:t>
            </a:r>
            <a:r>
              <a:rPr lang="cs-CZ" b="1" dirty="0"/>
              <a:t> </a:t>
            </a:r>
            <a:r>
              <a:rPr lang="cs-CZ" b="1" dirty="0" err="1"/>
              <a:t>energy</a:t>
            </a:r>
            <a:r>
              <a:rPr lang="cs-CZ" b="1" dirty="0"/>
              <a:t> </a:t>
            </a:r>
            <a:r>
              <a:rPr lang="cs-CZ" b="1" dirty="0" err="1"/>
              <a:t>thresholds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Here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threshold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50 </a:t>
            </a:r>
            <a:r>
              <a:rPr lang="cs-CZ" b="1" dirty="0" err="1"/>
              <a:t>MeV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The</a:t>
            </a:r>
            <a:r>
              <a:rPr lang="cs-CZ" b="1" dirty="0"/>
              <a:t> idea </a:t>
            </a:r>
            <a:r>
              <a:rPr lang="cs-CZ" b="1" dirty="0" err="1"/>
              <a:t>is</a:t>
            </a:r>
            <a:r>
              <a:rPr lang="cs-CZ" b="1" dirty="0"/>
              <a:t> to </a:t>
            </a:r>
            <a:r>
              <a:rPr lang="cs-CZ" b="1" dirty="0" err="1"/>
              <a:t>gradually</a:t>
            </a:r>
            <a:r>
              <a:rPr lang="cs-CZ" b="1" dirty="0"/>
              <a:t> </a:t>
            </a:r>
            <a:r>
              <a:rPr lang="cs-CZ" b="1" dirty="0" err="1"/>
              <a:t>increase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energy</a:t>
            </a:r>
            <a:r>
              <a:rPr lang="cs-CZ" b="1" dirty="0"/>
              <a:t> </a:t>
            </a:r>
            <a:r>
              <a:rPr lang="cs-CZ" b="1" dirty="0" err="1"/>
              <a:t>requirement</a:t>
            </a:r>
            <a:r>
              <a:rPr lang="cs-CZ" b="1" dirty="0"/>
              <a:t> and </a:t>
            </a:r>
            <a:r>
              <a:rPr lang="cs-CZ" b="1" dirty="0" err="1"/>
              <a:t>see</a:t>
            </a:r>
            <a:r>
              <a:rPr lang="cs-CZ" b="1" dirty="0"/>
              <a:t> </a:t>
            </a:r>
            <a:r>
              <a:rPr lang="cs-CZ" b="1" dirty="0" err="1"/>
              <a:t>how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beta </a:t>
            </a:r>
            <a:r>
              <a:rPr lang="cs-CZ" b="1" dirty="0" err="1"/>
              <a:t>distribution</a:t>
            </a:r>
            <a:r>
              <a:rPr lang="cs-CZ" b="1" dirty="0"/>
              <a:t> </a:t>
            </a:r>
            <a:r>
              <a:rPr lang="cs-CZ" b="1" dirty="0" err="1"/>
              <a:t>changes</a:t>
            </a:r>
            <a:r>
              <a:rPr lang="cs-CZ" b="1" dirty="0"/>
              <a:t>.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8502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Here</a:t>
            </a:r>
            <a:r>
              <a:rPr lang="cs-CZ" b="1" dirty="0"/>
              <a:t> I </a:t>
            </a:r>
            <a:r>
              <a:rPr lang="cs-CZ" b="1" dirty="0" err="1"/>
              <a:t>increased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energy</a:t>
            </a:r>
            <a:r>
              <a:rPr lang="cs-CZ" b="1" dirty="0"/>
              <a:t> </a:t>
            </a:r>
            <a:r>
              <a:rPr lang="cs-CZ" b="1" dirty="0" err="1"/>
              <a:t>threshold</a:t>
            </a:r>
            <a:r>
              <a:rPr lang="cs-CZ" b="1" dirty="0"/>
              <a:t> to 100 </a:t>
            </a:r>
            <a:r>
              <a:rPr lang="cs-CZ" b="1" dirty="0" err="1"/>
              <a:t>MeV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can</a:t>
            </a:r>
            <a:r>
              <a:rPr lang="cs-CZ" b="1" dirty="0"/>
              <a:t> </a:t>
            </a:r>
            <a:r>
              <a:rPr lang="cs-CZ" b="1" dirty="0" err="1"/>
              <a:t>see</a:t>
            </a:r>
            <a:r>
              <a:rPr lang="cs-CZ" b="1" dirty="0"/>
              <a:t> </a:t>
            </a:r>
            <a:r>
              <a:rPr lang="cs-CZ" b="1" dirty="0" err="1"/>
              <a:t>that</a:t>
            </a:r>
            <a:r>
              <a:rPr lang="cs-CZ" b="1" dirty="0"/>
              <a:t> </a:t>
            </a:r>
            <a:r>
              <a:rPr lang="cs-CZ" b="1" dirty="0" err="1"/>
              <a:t>increasing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threshold</a:t>
            </a:r>
            <a:r>
              <a:rPr lang="cs-CZ" b="1" dirty="0"/>
              <a:t> </a:t>
            </a:r>
            <a:r>
              <a:rPr lang="cs-CZ" b="1" dirty="0" err="1"/>
              <a:t>starts</a:t>
            </a:r>
            <a:r>
              <a:rPr lang="cs-CZ" b="1" dirty="0"/>
              <a:t> to </a:t>
            </a:r>
            <a:r>
              <a:rPr lang="cs-CZ" b="1" dirty="0" err="1"/>
              <a:t>suppress</a:t>
            </a:r>
            <a:r>
              <a:rPr lang="cs-CZ" b="1" dirty="0"/>
              <a:t> more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low-velocity</a:t>
            </a:r>
            <a:r>
              <a:rPr lang="cs-CZ" b="1" dirty="0"/>
              <a:t> background.</a:t>
            </a:r>
            <a:endParaRPr lang="cs-CZ" dirty="0"/>
          </a:p>
          <a:p>
            <a:r>
              <a:rPr lang="cs-CZ" b="1" dirty="0"/>
              <a:t>At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same</a:t>
            </a:r>
            <a:r>
              <a:rPr lang="cs-CZ" b="1" dirty="0"/>
              <a:t> </a:t>
            </a:r>
            <a:r>
              <a:rPr lang="cs-CZ" b="1" dirty="0" err="1"/>
              <a:t>time</a:t>
            </a:r>
            <a:r>
              <a:rPr lang="cs-CZ" b="1" dirty="0"/>
              <a:t>, </a:t>
            </a:r>
            <a:r>
              <a:rPr lang="cs-CZ" b="1" dirty="0" err="1"/>
              <a:t>we</a:t>
            </a:r>
            <a:r>
              <a:rPr lang="cs-CZ" b="1" dirty="0"/>
              <a:t> lose </a:t>
            </a:r>
            <a:r>
              <a:rPr lang="cs-CZ" b="1" dirty="0" err="1"/>
              <a:t>some</a:t>
            </a:r>
            <a:r>
              <a:rPr lang="cs-CZ" b="1" dirty="0"/>
              <a:t> </a:t>
            </a:r>
            <a:r>
              <a:rPr lang="cs-CZ" b="1" dirty="0" err="1"/>
              <a:t>statistics</a:t>
            </a:r>
            <a:r>
              <a:rPr lang="cs-CZ" b="1" dirty="0"/>
              <a:t>, so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have</a:t>
            </a:r>
            <a:r>
              <a:rPr lang="cs-CZ" b="1" dirty="0"/>
              <a:t> to </a:t>
            </a:r>
            <a:r>
              <a:rPr lang="cs-CZ" b="1" dirty="0" err="1"/>
              <a:t>find</a:t>
            </a:r>
            <a:r>
              <a:rPr lang="cs-CZ" b="1" dirty="0"/>
              <a:t> a </a:t>
            </a:r>
            <a:r>
              <a:rPr lang="cs-CZ" b="1" dirty="0" err="1"/>
              <a:t>reasonable</a:t>
            </a:r>
            <a:r>
              <a:rPr lang="cs-CZ" b="1" dirty="0"/>
              <a:t> </a:t>
            </a:r>
            <a:r>
              <a:rPr lang="cs-CZ" b="1" dirty="0" err="1"/>
              <a:t>compromise</a:t>
            </a:r>
            <a:r>
              <a:rPr lang="cs-CZ" b="1" dirty="0"/>
              <a:t>.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90969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next</a:t>
            </a:r>
            <a:r>
              <a:rPr lang="cs-CZ" b="1" dirty="0"/>
              <a:t> </a:t>
            </a:r>
            <a:r>
              <a:rPr lang="cs-CZ" b="1" dirty="0" err="1"/>
              <a:t>threshold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125 </a:t>
            </a:r>
            <a:r>
              <a:rPr lang="cs-CZ" b="1" dirty="0" err="1"/>
              <a:t>MeV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With</a:t>
            </a:r>
            <a:r>
              <a:rPr lang="cs-CZ" b="1" dirty="0"/>
              <a:t> </a:t>
            </a:r>
            <a:r>
              <a:rPr lang="cs-CZ" b="1" dirty="0" err="1"/>
              <a:t>this</a:t>
            </a:r>
            <a:r>
              <a:rPr lang="cs-CZ" b="1" dirty="0"/>
              <a:t> </a:t>
            </a:r>
            <a:r>
              <a:rPr lang="cs-CZ" b="1" dirty="0" err="1"/>
              <a:t>selection</a:t>
            </a:r>
            <a:r>
              <a:rPr lang="cs-CZ" b="1" dirty="0"/>
              <a:t>,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photon-like</a:t>
            </a:r>
            <a:r>
              <a:rPr lang="cs-CZ" b="1" dirty="0"/>
              <a:t> </a:t>
            </a:r>
            <a:r>
              <a:rPr lang="cs-CZ" b="1" dirty="0" err="1"/>
              <a:t>peak</a:t>
            </a:r>
            <a:r>
              <a:rPr lang="cs-CZ" b="1" dirty="0"/>
              <a:t> </a:t>
            </a:r>
            <a:r>
              <a:rPr lang="cs-CZ" b="1" dirty="0" err="1"/>
              <a:t>around</a:t>
            </a:r>
            <a:r>
              <a:rPr lang="cs-CZ" b="1" dirty="0"/>
              <a:t> beta </a:t>
            </a:r>
            <a:r>
              <a:rPr lang="cs-CZ" b="1" dirty="0" err="1"/>
              <a:t>equal</a:t>
            </a:r>
            <a:r>
              <a:rPr lang="cs-CZ" b="1" dirty="0"/>
              <a:t> to </a:t>
            </a:r>
            <a:r>
              <a:rPr lang="cs-CZ" b="1" dirty="0" err="1"/>
              <a:t>one</a:t>
            </a:r>
            <a:r>
              <a:rPr lang="cs-CZ" b="1" dirty="0"/>
              <a:t> </a:t>
            </a:r>
            <a:r>
              <a:rPr lang="cs-CZ" b="1" dirty="0" err="1"/>
              <a:t>becomes</a:t>
            </a:r>
            <a:r>
              <a:rPr lang="cs-CZ" b="1" dirty="0"/>
              <a:t> more </a:t>
            </a:r>
            <a:r>
              <a:rPr lang="cs-CZ" b="1" dirty="0" err="1"/>
              <a:t>visible</a:t>
            </a:r>
            <a:r>
              <a:rPr lang="cs-CZ" b="1" dirty="0"/>
              <a:t>, </a:t>
            </a:r>
            <a:r>
              <a:rPr lang="cs-CZ" b="1" dirty="0" err="1"/>
              <a:t>while</a:t>
            </a:r>
            <a:r>
              <a:rPr lang="cs-CZ" b="1" dirty="0"/>
              <a:t> a </a:t>
            </a:r>
            <a:r>
              <a:rPr lang="cs-CZ" b="1" dirty="0" err="1"/>
              <a:t>significant</a:t>
            </a:r>
            <a:r>
              <a:rPr lang="cs-CZ" b="1" dirty="0"/>
              <a:t> part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low</a:t>
            </a:r>
            <a:r>
              <a:rPr lang="cs-CZ" b="1" dirty="0"/>
              <a:t>-beta background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suppressed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This</a:t>
            </a:r>
            <a:r>
              <a:rPr lang="cs-CZ" b="1" dirty="0"/>
              <a:t> </a:t>
            </a:r>
            <a:r>
              <a:rPr lang="cs-CZ" b="1" dirty="0" err="1"/>
              <a:t>threshold</a:t>
            </a:r>
            <a:r>
              <a:rPr lang="cs-CZ" b="1" dirty="0"/>
              <a:t> </a:t>
            </a:r>
            <a:r>
              <a:rPr lang="cs-CZ" b="1" dirty="0" err="1"/>
              <a:t>was</a:t>
            </a:r>
            <a:r>
              <a:rPr lang="cs-CZ" b="1" dirty="0"/>
              <a:t> </a:t>
            </a:r>
            <a:r>
              <a:rPr lang="cs-CZ" b="1" dirty="0" err="1"/>
              <a:t>therefore</a:t>
            </a:r>
            <a:r>
              <a:rPr lang="cs-CZ" b="1" dirty="0"/>
              <a:t> </a:t>
            </a:r>
            <a:r>
              <a:rPr lang="cs-CZ" b="1" dirty="0" err="1"/>
              <a:t>used</a:t>
            </a:r>
            <a:r>
              <a:rPr lang="cs-CZ" b="1" dirty="0"/>
              <a:t> in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final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selection</a:t>
            </a:r>
            <a:r>
              <a:rPr lang="cs-CZ" b="1" dirty="0"/>
              <a:t>.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36689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Here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threshold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increased</a:t>
            </a:r>
            <a:r>
              <a:rPr lang="cs-CZ" b="1" dirty="0"/>
              <a:t> </a:t>
            </a:r>
            <a:r>
              <a:rPr lang="cs-CZ" b="1" dirty="0" err="1"/>
              <a:t>further</a:t>
            </a:r>
            <a:r>
              <a:rPr lang="cs-CZ" b="1" dirty="0"/>
              <a:t> to 150 </a:t>
            </a:r>
            <a:r>
              <a:rPr lang="cs-CZ" b="1" dirty="0" err="1"/>
              <a:t>MeV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This</a:t>
            </a:r>
            <a:r>
              <a:rPr lang="cs-CZ" b="1" dirty="0"/>
              <a:t> </a:t>
            </a:r>
            <a:r>
              <a:rPr lang="cs-CZ" b="1" dirty="0" err="1"/>
              <a:t>removes</a:t>
            </a:r>
            <a:r>
              <a:rPr lang="cs-CZ" b="1" dirty="0"/>
              <a:t> </a:t>
            </a:r>
            <a:r>
              <a:rPr lang="cs-CZ" b="1" dirty="0" err="1"/>
              <a:t>even</a:t>
            </a:r>
            <a:r>
              <a:rPr lang="cs-CZ" b="1" dirty="0"/>
              <a:t> more </a:t>
            </a:r>
            <a:r>
              <a:rPr lang="cs-CZ" b="1" dirty="0" err="1"/>
              <a:t>low-energy</a:t>
            </a:r>
            <a:r>
              <a:rPr lang="cs-CZ" b="1" dirty="0"/>
              <a:t> background, but </a:t>
            </a:r>
            <a:r>
              <a:rPr lang="cs-CZ" b="1" dirty="0" err="1"/>
              <a:t>it</a:t>
            </a:r>
            <a:r>
              <a:rPr lang="cs-CZ" b="1" dirty="0"/>
              <a:t> </a:t>
            </a:r>
            <a:r>
              <a:rPr lang="cs-CZ" b="1" dirty="0" err="1"/>
              <a:t>also</a:t>
            </a:r>
            <a:r>
              <a:rPr lang="cs-CZ" b="1" dirty="0"/>
              <a:t> </a:t>
            </a:r>
            <a:r>
              <a:rPr lang="cs-CZ" b="1" dirty="0" err="1"/>
              <a:t>reduces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number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candidates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/>
              <a:t>So, </a:t>
            </a:r>
            <a:r>
              <a:rPr lang="cs-CZ" b="1" dirty="0" err="1"/>
              <a:t>increasing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threshold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not </a:t>
            </a:r>
            <a:r>
              <a:rPr lang="cs-CZ" b="1" dirty="0" err="1"/>
              <a:t>automatically</a:t>
            </a:r>
            <a:r>
              <a:rPr lang="cs-CZ" b="1" dirty="0"/>
              <a:t> </a:t>
            </a:r>
            <a:r>
              <a:rPr lang="cs-CZ" b="1" dirty="0" err="1"/>
              <a:t>better</a:t>
            </a:r>
            <a:r>
              <a:rPr lang="cs-CZ" b="1" dirty="0"/>
              <a:t>, </a:t>
            </a:r>
            <a:r>
              <a:rPr lang="cs-CZ" b="1" dirty="0" err="1"/>
              <a:t>because</a:t>
            </a:r>
            <a:r>
              <a:rPr lang="cs-CZ" b="1" dirty="0"/>
              <a:t>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also</a:t>
            </a:r>
            <a:r>
              <a:rPr lang="cs-CZ" b="1" dirty="0"/>
              <a:t> lose </a:t>
            </a:r>
            <a:r>
              <a:rPr lang="cs-CZ" b="1" dirty="0" err="1"/>
              <a:t>statistics</a:t>
            </a:r>
            <a:r>
              <a:rPr lang="cs-CZ" b="1" dirty="0"/>
              <a:t>.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64905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Finally</a:t>
            </a:r>
            <a:r>
              <a:rPr lang="cs-CZ" b="1" dirty="0"/>
              <a:t>, I </a:t>
            </a:r>
            <a:r>
              <a:rPr lang="cs-CZ" b="1" dirty="0" err="1"/>
              <a:t>tested</a:t>
            </a:r>
            <a:r>
              <a:rPr lang="cs-CZ" b="1" dirty="0"/>
              <a:t> a </a:t>
            </a:r>
            <a:r>
              <a:rPr lang="cs-CZ" b="1" dirty="0" err="1"/>
              <a:t>threshold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200 </a:t>
            </a:r>
            <a:r>
              <a:rPr lang="cs-CZ" b="1" dirty="0" err="1"/>
              <a:t>MeV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/>
              <a:t>At </a:t>
            </a:r>
            <a:r>
              <a:rPr lang="cs-CZ" b="1" dirty="0" err="1"/>
              <a:t>this</a:t>
            </a:r>
            <a:r>
              <a:rPr lang="cs-CZ" b="1" dirty="0"/>
              <a:t> point, </a:t>
            </a:r>
            <a:r>
              <a:rPr lang="cs-CZ" b="1" dirty="0" err="1"/>
              <a:t>the</a:t>
            </a:r>
            <a:r>
              <a:rPr lang="cs-CZ" b="1" dirty="0"/>
              <a:t> background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strongly</a:t>
            </a:r>
            <a:r>
              <a:rPr lang="cs-CZ" b="1" dirty="0"/>
              <a:t> </a:t>
            </a:r>
            <a:r>
              <a:rPr lang="cs-CZ" b="1" dirty="0" err="1"/>
              <a:t>reduced</a:t>
            </a:r>
            <a:r>
              <a:rPr lang="cs-CZ" b="1" dirty="0"/>
              <a:t>, but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number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remaining</a:t>
            </a:r>
            <a:r>
              <a:rPr lang="cs-CZ" b="1" dirty="0"/>
              <a:t> </a:t>
            </a:r>
            <a:r>
              <a:rPr lang="cs-CZ" b="1" dirty="0" err="1"/>
              <a:t>candidates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also</a:t>
            </a:r>
            <a:r>
              <a:rPr lang="cs-CZ" b="1" dirty="0"/>
              <a:t> much </a:t>
            </a:r>
            <a:r>
              <a:rPr lang="cs-CZ" b="1" dirty="0" err="1"/>
              <a:t>smaller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Based</a:t>
            </a:r>
            <a:r>
              <a:rPr lang="cs-CZ" b="1" dirty="0"/>
              <a:t> on </a:t>
            </a:r>
            <a:r>
              <a:rPr lang="cs-CZ" b="1" dirty="0" err="1"/>
              <a:t>this</a:t>
            </a:r>
            <a:r>
              <a:rPr lang="cs-CZ" b="1" dirty="0"/>
              <a:t> study, I </a:t>
            </a:r>
            <a:r>
              <a:rPr lang="cs-CZ" b="1" dirty="0" err="1"/>
              <a:t>chose</a:t>
            </a:r>
            <a:r>
              <a:rPr lang="cs-CZ" b="1" dirty="0"/>
              <a:t> 125 </a:t>
            </a:r>
            <a:r>
              <a:rPr lang="cs-CZ" b="1" dirty="0" err="1"/>
              <a:t>MeV</a:t>
            </a:r>
            <a:r>
              <a:rPr lang="cs-CZ" b="1" dirty="0"/>
              <a:t> as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energy</a:t>
            </a:r>
            <a:r>
              <a:rPr lang="cs-CZ" b="1" dirty="0"/>
              <a:t> </a:t>
            </a:r>
            <a:r>
              <a:rPr lang="cs-CZ" b="1" dirty="0" err="1"/>
              <a:t>threshold</a:t>
            </a:r>
            <a:r>
              <a:rPr lang="cs-CZ" b="1" dirty="0"/>
              <a:t> </a:t>
            </a:r>
            <a:r>
              <a:rPr lang="cs-CZ" b="1" dirty="0" err="1"/>
              <a:t>for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final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selection</a:t>
            </a:r>
            <a:r>
              <a:rPr lang="cs-CZ" b="1" dirty="0"/>
              <a:t>.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80552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Up to </a:t>
            </a:r>
            <a:r>
              <a:rPr lang="cs-CZ" b="1" dirty="0" err="1"/>
              <a:t>this</a:t>
            </a:r>
            <a:r>
              <a:rPr lang="cs-CZ" b="1" dirty="0"/>
              <a:t> point, I </a:t>
            </a:r>
            <a:r>
              <a:rPr lang="cs-CZ" b="1" dirty="0" err="1"/>
              <a:t>have</a:t>
            </a:r>
            <a:r>
              <a:rPr lang="cs-CZ" b="1" dirty="0"/>
              <a:t> </a:t>
            </a:r>
            <a:r>
              <a:rPr lang="cs-CZ" b="1" dirty="0" err="1"/>
              <a:t>shown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selection</a:t>
            </a:r>
            <a:r>
              <a:rPr lang="cs-CZ" b="1" dirty="0"/>
              <a:t> </a:t>
            </a:r>
            <a:r>
              <a:rPr lang="cs-CZ" b="1" dirty="0" err="1"/>
              <a:t>using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February</a:t>
            </a:r>
            <a:r>
              <a:rPr lang="cs-CZ" b="1" dirty="0"/>
              <a:t> 2024 data.</a:t>
            </a:r>
            <a:endParaRPr lang="cs-CZ" dirty="0"/>
          </a:p>
          <a:p>
            <a:r>
              <a:rPr lang="cs-CZ" b="1" dirty="0"/>
              <a:t>I </a:t>
            </a:r>
            <a:r>
              <a:rPr lang="cs-CZ" b="1" dirty="0" err="1"/>
              <a:t>then</a:t>
            </a:r>
            <a:r>
              <a:rPr lang="cs-CZ" b="1" dirty="0"/>
              <a:t> </a:t>
            </a:r>
            <a:r>
              <a:rPr lang="cs-CZ" b="1" dirty="0" err="1"/>
              <a:t>applied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same</a:t>
            </a:r>
            <a:r>
              <a:rPr lang="cs-CZ" b="1" dirty="0"/>
              <a:t> </a:t>
            </a:r>
            <a:r>
              <a:rPr lang="cs-CZ" b="1" dirty="0" err="1"/>
              <a:t>procedure</a:t>
            </a:r>
            <a:r>
              <a:rPr lang="cs-CZ" b="1" dirty="0"/>
              <a:t> to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April</a:t>
            </a:r>
            <a:r>
              <a:rPr lang="cs-CZ" b="1" dirty="0"/>
              <a:t> 2025 data set.</a:t>
            </a:r>
            <a:endParaRPr lang="cs-CZ" dirty="0"/>
          </a:p>
          <a:p>
            <a:r>
              <a:rPr lang="cs-CZ" b="1" dirty="0" err="1"/>
              <a:t>Using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same</a:t>
            </a:r>
            <a:r>
              <a:rPr lang="cs-CZ" b="1" dirty="0"/>
              <a:t> </a:t>
            </a:r>
            <a:r>
              <a:rPr lang="cs-CZ" b="1" dirty="0" err="1"/>
              <a:t>selection</a:t>
            </a:r>
            <a:r>
              <a:rPr lang="cs-CZ" b="1" dirty="0"/>
              <a:t> </a:t>
            </a:r>
            <a:r>
              <a:rPr lang="cs-CZ" b="1" dirty="0" err="1"/>
              <a:t>criteria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important</a:t>
            </a:r>
            <a:r>
              <a:rPr lang="cs-CZ" b="1" dirty="0"/>
              <a:t> </a:t>
            </a:r>
            <a:r>
              <a:rPr lang="cs-CZ" b="1" dirty="0" err="1"/>
              <a:t>because</a:t>
            </a:r>
            <a:r>
              <a:rPr lang="cs-CZ" b="1" dirty="0"/>
              <a:t> </a:t>
            </a:r>
            <a:r>
              <a:rPr lang="cs-CZ" b="1" dirty="0" err="1"/>
              <a:t>it</a:t>
            </a:r>
            <a:r>
              <a:rPr lang="cs-CZ" b="1" dirty="0"/>
              <a:t> </a:t>
            </a:r>
            <a:r>
              <a:rPr lang="cs-CZ" b="1" dirty="0" err="1"/>
              <a:t>allows</a:t>
            </a:r>
            <a:r>
              <a:rPr lang="cs-CZ" b="1" dirty="0"/>
              <a:t> </a:t>
            </a:r>
            <a:r>
              <a:rPr lang="cs-CZ" b="1" dirty="0" err="1"/>
              <a:t>us</a:t>
            </a:r>
            <a:r>
              <a:rPr lang="cs-CZ" b="1" dirty="0"/>
              <a:t> to </a:t>
            </a:r>
            <a:r>
              <a:rPr lang="cs-CZ" b="1" dirty="0" err="1"/>
              <a:t>compare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two</a:t>
            </a:r>
            <a:r>
              <a:rPr lang="cs-CZ" b="1" dirty="0"/>
              <a:t> data </a:t>
            </a:r>
            <a:r>
              <a:rPr lang="cs-CZ" b="1" dirty="0" err="1"/>
              <a:t>sets</a:t>
            </a:r>
            <a:r>
              <a:rPr lang="cs-CZ" b="1" dirty="0"/>
              <a:t> in a </a:t>
            </a:r>
            <a:r>
              <a:rPr lang="cs-CZ" b="1" dirty="0" err="1"/>
              <a:t>consistent</a:t>
            </a:r>
            <a:r>
              <a:rPr lang="cs-CZ" b="1" dirty="0"/>
              <a:t> </a:t>
            </a:r>
            <a:r>
              <a:rPr lang="cs-CZ" b="1" dirty="0" err="1"/>
              <a:t>way</a:t>
            </a:r>
            <a:r>
              <a:rPr lang="cs-CZ" b="1" dirty="0"/>
              <a:t>.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89014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D14FA-8B41-91FE-B84C-3EAFC97FB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ACBCBA8-188F-7D68-FCB8-6C2213510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A8B371F6-CF5E-78B6-0E0A-B0D60BB279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So, </a:t>
            </a:r>
            <a:r>
              <a:rPr lang="cs-CZ" b="1" dirty="0" err="1"/>
              <a:t>after</a:t>
            </a:r>
            <a:r>
              <a:rPr lang="cs-CZ" b="1" dirty="0"/>
              <a:t> </a:t>
            </a:r>
            <a:r>
              <a:rPr lang="cs-CZ" b="1" dirty="0" err="1"/>
              <a:t>all</a:t>
            </a:r>
            <a:r>
              <a:rPr lang="cs-CZ" b="1" dirty="0"/>
              <a:t> these </a:t>
            </a:r>
            <a:r>
              <a:rPr lang="cs-CZ" b="1" dirty="0" err="1"/>
              <a:t>steps</a:t>
            </a:r>
            <a:r>
              <a:rPr lang="cs-CZ" b="1" dirty="0"/>
              <a:t>,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arrive</a:t>
            </a:r>
            <a:r>
              <a:rPr lang="cs-CZ" b="1" dirty="0"/>
              <a:t> </a:t>
            </a:r>
            <a:r>
              <a:rPr lang="cs-CZ" b="1" dirty="0" err="1"/>
              <a:t>at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final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selection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First</a:t>
            </a:r>
            <a:r>
              <a:rPr lang="cs-CZ" b="1" dirty="0"/>
              <a:t>, </a:t>
            </a:r>
            <a:r>
              <a:rPr lang="cs-CZ" b="1" dirty="0" err="1"/>
              <a:t>there</a:t>
            </a:r>
            <a:r>
              <a:rPr lang="cs-CZ" b="1" dirty="0"/>
              <a:t> </a:t>
            </a:r>
            <a:r>
              <a:rPr lang="cs-CZ" b="1" dirty="0" err="1"/>
              <a:t>must</a:t>
            </a:r>
            <a:r>
              <a:rPr lang="cs-CZ" b="1" dirty="0"/>
              <a:t> </a:t>
            </a:r>
            <a:r>
              <a:rPr lang="cs-CZ" b="1" dirty="0" err="1"/>
              <a:t>be</a:t>
            </a:r>
            <a:r>
              <a:rPr lang="cs-CZ" b="1" dirty="0"/>
              <a:t> no </a:t>
            </a:r>
            <a:r>
              <a:rPr lang="cs-CZ" b="1" dirty="0" err="1"/>
              <a:t>matching</a:t>
            </a:r>
            <a:r>
              <a:rPr lang="cs-CZ" b="1" dirty="0"/>
              <a:t> RPC hit, so RPC has to </a:t>
            </a:r>
            <a:r>
              <a:rPr lang="cs-CZ" b="1" dirty="0" err="1"/>
              <a:t>be</a:t>
            </a:r>
            <a:r>
              <a:rPr lang="cs-CZ" b="1" dirty="0"/>
              <a:t> </a:t>
            </a:r>
            <a:r>
              <a:rPr lang="cs-CZ" b="1" dirty="0" err="1"/>
              <a:t>zero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/>
              <a:t>Second, </a:t>
            </a:r>
            <a:r>
              <a:rPr lang="cs-CZ" b="1" dirty="0" err="1"/>
              <a:t>there</a:t>
            </a:r>
            <a:r>
              <a:rPr lang="cs-CZ" b="1" dirty="0"/>
              <a:t> </a:t>
            </a:r>
            <a:r>
              <a:rPr lang="cs-CZ" b="1" dirty="0" err="1"/>
              <a:t>must</a:t>
            </a:r>
            <a:r>
              <a:rPr lang="cs-CZ" b="1" dirty="0"/>
              <a:t> </a:t>
            </a:r>
            <a:r>
              <a:rPr lang="cs-CZ" b="1" dirty="0" err="1"/>
              <a:t>be</a:t>
            </a:r>
            <a:r>
              <a:rPr lang="cs-CZ" b="1" dirty="0"/>
              <a:t> no </a:t>
            </a:r>
            <a:r>
              <a:rPr lang="cs-CZ" b="1" dirty="0" err="1"/>
              <a:t>matching</a:t>
            </a:r>
            <a:r>
              <a:rPr lang="cs-CZ" b="1" dirty="0"/>
              <a:t> </a:t>
            </a:r>
            <a:r>
              <a:rPr lang="cs-CZ" b="1" dirty="0" err="1"/>
              <a:t>charged-particle</a:t>
            </a:r>
            <a:r>
              <a:rPr lang="cs-CZ" b="1" dirty="0"/>
              <a:t> track, so PCM has to </a:t>
            </a:r>
            <a:r>
              <a:rPr lang="cs-CZ" b="1" dirty="0" err="1"/>
              <a:t>be</a:t>
            </a:r>
            <a:r>
              <a:rPr lang="cs-CZ" b="1" dirty="0"/>
              <a:t> </a:t>
            </a:r>
            <a:r>
              <a:rPr lang="cs-CZ" b="1" dirty="0" err="1"/>
              <a:t>zero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energy</a:t>
            </a:r>
            <a:r>
              <a:rPr lang="cs-CZ" b="1" dirty="0"/>
              <a:t> has to </a:t>
            </a:r>
            <a:r>
              <a:rPr lang="cs-CZ" b="1" dirty="0" err="1"/>
              <a:t>be</a:t>
            </a:r>
            <a:r>
              <a:rPr lang="cs-CZ" b="1" dirty="0"/>
              <a:t> </a:t>
            </a:r>
            <a:r>
              <a:rPr lang="cs-CZ" b="1" dirty="0" err="1"/>
              <a:t>above</a:t>
            </a:r>
            <a:r>
              <a:rPr lang="cs-CZ" b="1" dirty="0"/>
              <a:t> 125 </a:t>
            </a:r>
            <a:r>
              <a:rPr lang="cs-CZ" b="1" dirty="0" err="1"/>
              <a:t>MeV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/>
              <a:t>And </a:t>
            </a:r>
            <a:r>
              <a:rPr lang="cs-CZ" b="1" dirty="0" err="1"/>
              <a:t>finally</a:t>
            </a:r>
            <a:r>
              <a:rPr lang="cs-CZ" b="1" dirty="0"/>
              <a:t>,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require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velocity</a:t>
            </a:r>
            <a:r>
              <a:rPr lang="cs-CZ" b="1" dirty="0"/>
              <a:t> to </a:t>
            </a:r>
            <a:r>
              <a:rPr lang="cs-CZ" b="1" dirty="0" err="1"/>
              <a:t>be</a:t>
            </a:r>
            <a:r>
              <a:rPr lang="cs-CZ" b="1" dirty="0"/>
              <a:t> </a:t>
            </a:r>
            <a:r>
              <a:rPr lang="cs-CZ" b="1" dirty="0" err="1"/>
              <a:t>between</a:t>
            </a:r>
            <a:r>
              <a:rPr lang="cs-CZ" b="1" dirty="0"/>
              <a:t> 0.95 and 1.10 in beta.</a:t>
            </a:r>
            <a:endParaRPr lang="cs-CZ" dirty="0"/>
          </a:p>
          <a:p>
            <a:r>
              <a:rPr lang="cs-CZ" b="1" dirty="0"/>
              <a:t>These </a:t>
            </a:r>
            <a:r>
              <a:rPr lang="cs-CZ" b="1" dirty="0" err="1"/>
              <a:t>criteria</a:t>
            </a:r>
            <a:r>
              <a:rPr lang="cs-CZ" b="1" dirty="0"/>
              <a:t> </a:t>
            </a:r>
            <a:r>
              <a:rPr lang="cs-CZ" b="1" dirty="0" err="1"/>
              <a:t>give</a:t>
            </a:r>
            <a:r>
              <a:rPr lang="cs-CZ" b="1" dirty="0"/>
              <a:t> </a:t>
            </a:r>
            <a:r>
              <a:rPr lang="cs-CZ" b="1" dirty="0" err="1"/>
              <a:t>us</a:t>
            </a:r>
            <a:r>
              <a:rPr lang="cs-CZ" b="1" dirty="0"/>
              <a:t> </a:t>
            </a:r>
            <a:r>
              <a:rPr lang="cs-CZ" b="1" dirty="0" err="1"/>
              <a:t>our</a:t>
            </a:r>
            <a:r>
              <a:rPr lang="cs-CZ" b="1" dirty="0"/>
              <a:t> </a:t>
            </a:r>
            <a:r>
              <a:rPr lang="cs-CZ" b="1" dirty="0" err="1"/>
              <a:t>final</a:t>
            </a:r>
            <a:r>
              <a:rPr lang="cs-CZ" b="1" dirty="0"/>
              <a:t> sample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candidates</a:t>
            </a:r>
            <a:r>
              <a:rPr lang="cs-CZ" b="1" dirty="0"/>
              <a:t>.</a:t>
            </a:r>
          </a:p>
          <a:p>
            <a:endParaRPr lang="cs-CZ" b="1" dirty="0"/>
          </a:p>
          <a:p>
            <a:r>
              <a:rPr lang="cs-CZ" b="1" dirty="0" err="1"/>
              <a:t>You</a:t>
            </a:r>
            <a:r>
              <a:rPr lang="cs-CZ" b="1" dirty="0"/>
              <a:t> </a:t>
            </a:r>
            <a:r>
              <a:rPr lang="cs-CZ" b="1" dirty="0" err="1"/>
              <a:t>can</a:t>
            </a:r>
            <a:r>
              <a:rPr lang="cs-CZ" b="1" dirty="0"/>
              <a:t> </a:t>
            </a:r>
            <a:r>
              <a:rPr lang="cs-CZ" b="1" dirty="0" err="1"/>
              <a:t>see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peak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slighly</a:t>
            </a:r>
            <a:r>
              <a:rPr lang="cs-CZ" b="1" dirty="0"/>
              <a:t> </a:t>
            </a:r>
            <a:r>
              <a:rPr lang="cs-CZ" b="1" dirty="0" err="1"/>
              <a:t>shifted</a:t>
            </a:r>
            <a:r>
              <a:rPr lang="cs-CZ" b="1" dirty="0"/>
              <a:t> to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right</a:t>
            </a:r>
            <a:r>
              <a:rPr lang="cs-CZ" b="1" dirty="0"/>
              <a:t>. </a:t>
            </a:r>
            <a:r>
              <a:rPr lang="cs-CZ" b="1" dirty="0" err="1"/>
              <a:t>We</a:t>
            </a:r>
            <a:r>
              <a:rPr lang="cs-CZ" b="1" dirty="0"/>
              <a:t> are </a:t>
            </a:r>
            <a:r>
              <a:rPr lang="cs-CZ" b="1" dirty="0" err="1"/>
              <a:t>investigating</a:t>
            </a:r>
            <a:r>
              <a:rPr lang="cs-CZ" b="1" dirty="0"/>
              <a:t> on ECAL </a:t>
            </a:r>
            <a:r>
              <a:rPr lang="cs-CZ" b="1" dirty="0" err="1"/>
              <a:t>calibration</a:t>
            </a:r>
            <a:r>
              <a:rPr lang="cs-CZ" b="1" dirty="0"/>
              <a:t>.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76F1DBC-E288-4DFE-2EB6-F67363A414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5691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A6BD6-4CA2-E8D3-50A0-7B4CB15FA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C4FF6D8-FD1F-7D4B-DDF1-F58A4B9467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2D02B88-32CB-E20E-AA24-26673EA95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After</a:t>
            </a:r>
            <a:r>
              <a:rPr lang="cs-CZ" b="1" dirty="0"/>
              <a:t> </a:t>
            </a:r>
            <a:r>
              <a:rPr lang="cs-CZ" b="1" dirty="0" err="1"/>
              <a:t>selecting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candidates</a:t>
            </a:r>
            <a:r>
              <a:rPr lang="cs-CZ" b="1" dirty="0"/>
              <a:t>,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can</a:t>
            </a:r>
            <a:r>
              <a:rPr lang="cs-CZ" b="1" dirty="0"/>
              <a:t> use </a:t>
            </a:r>
            <a:r>
              <a:rPr lang="cs-CZ" b="1" dirty="0" err="1"/>
              <a:t>them</a:t>
            </a:r>
            <a:r>
              <a:rPr lang="cs-CZ" b="1" dirty="0"/>
              <a:t> to </a:t>
            </a:r>
            <a:r>
              <a:rPr lang="cs-CZ" b="1" dirty="0" err="1"/>
              <a:t>reconstruct</a:t>
            </a:r>
            <a:r>
              <a:rPr lang="cs-CZ" b="1" dirty="0"/>
              <a:t> </a:t>
            </a:r>
            <a:r>
              <a:rPr lang="cs-CZ" b="1" dirty="0" err="1"/>
              <a:t>neutral</a:t>
            </a:r>
            <a:r>
              <a:rPr lang="cs-CZ" b="1" dirty="0"/>
              <a:t> </a:t>
            </a:r>
            <a:r>
              <a:rPr lang="cs-CZ" b="1" dirty="0" err="1"/>
              <a:t>pions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The</a:t>
            </a:r>
            <a:r>
              <a:rPr lang="cs-CZ" b="1" dirty="0"/>
              <a:t> basic idea </a:t>
            </a:r>
            <a:r>
              <a:rPr lang="cs-CZ" b="1" dirty="0" err="1"/>
              <a:t>is</a:t>
            </a:r>
            <a:r>
              <a:rPr lang="cs-CZ" b="1" dirty="0"/>
              <a:t> to </a:t>
            </a:r>
            <a:r>
              <a:rPr lang="cs-CZ" b="1" dirty="0" err="1"/>
              <a:t>take</a:t>
            </a:r>
            <a:r>
              <a:rPr lang="cs-CZ" b="1" dirty="0"/>
              <a:t> </a:t>
            </a:r>
            <a:r>
              <a:rPr lang="cs-CZ" b="1" dirty="0" err="1"/>
              <a:t>two</a:t>
            </a:r>
            <a:r>
              <a:rPr lang="cs-CZ" b="1" dirty="0"/>
              <a:t> </a:t>
            </a:r>
            <a:r>
              <a:rPr lang="cs-CZ" b="1" dirty="0" err="1"/>
              <a:t>photons</a:t>
            </a:r>
            <a:r>
              <a:rPr lang="cs-CZ" b="1" dirty="0"/>
              <a:t> and </a:t>
            </a:r>
            <a:r>
              <a:rPr lang="cs-CZ" b="1" dirty="0" err="1"/>
              <a:t>calculate</a:t>
            </a:r>
            <a:r>
              <a:rPr lang="cs-CZ" b="1" dirty="0"/>
              <a:t> </a:t>
            </a:r>
            <a:r>
              <a:rPr lang="cs-CZ" b="1" dirty="0" err="1"/>
              <a:t>their</a:t>
            </a:r>
            <a:r>
              <a:rPr lang="cs-CZ" b="1" dirty="0"/>
              <a:t> invariant </a:t>
            </a:r>
            <a:r>
              <a:rPr lang="cs-CZ" b="1" dirty="0" err="1"/>
              <a:t>mass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The</a:t>
            </a:r>
            <a:r>
              <a:rPr lang="cs-CZ" b="1" dirty="0"/>
              <a:t> invariant </a:t>
            </a:r>
            <a:r>
              <a:rPr lang="cs-CZ" b="1" dirty="0" err="1"/>
              <a:t>mass</a:t>
            </a:r>
            <a:r>
              <a:rPr lang="cs-CZ" b="1" dirty="0"/>
              <a:t> </a:t>
            </a:r>
            <a:r>
              <a:rPr lang="cs-CZ" b="1" dirty="0" err="1"/>
              <a:t>depends</a:t>
            </a:r>
            <a:r>
              <a:rPr lang="cs-CZ" b="1" dirty="0"/>
              <a:t> on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energies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two</a:t>
            </a:r>
            <a:r>
              <a:rPr lang="cs-CZ" b="1" dirty="0"/>
              <a:t> </a:t>
            </a:r>
            <a:r>
              <a:rPr lang="cs-CZ" b="1" dirty="0" err="1"/>
              <a:t>photons</a:t>
            </a:r>
            <a:r>
              <a:rPr lang="cs-CZ" b="1" dirty="0"/>
              <a:t> and on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opening</a:t>
            </a:r>
            <a:r>
              <a:rPr lang="cs-CZ" b="1" dirty="0"/>
              <a:t> </a:t>
            </a:r>
            <a:r>
              <a:rPr lang="cs-CZ" b="1" dirty="0" err="1"/>
              <a:t>angle</a:t>
            </a:r>
            <a:r>
              <a:rPr lang="cs-CZ" b="1" dirty="0"/>
              <a:t> </a:t>
            </a:r>
            <a:r>
              <a:rPr lang="cs-CZ" b="1" dirty="0" err="1"/>
              <a:t>between</a:t>
            </a:r>
            <a:r>
              <a:rPr lang="cs-CZ" b="1" dirty="0"/>
              <a:t> </a:t>
            </a:r>
            <a:r>
              <a:rPr lang="cs-CZ" b="1" dirty="0" err="1"/>
              <a:t>them</a:t>
            </a:r>
            <a:r>
              <a:rPr lang="cs-CZ" b="1" dirty="0"/>
              <a:t>.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9932D34-8570-82F6-BA15-A0F454BFAC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98317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BA648-4FD0-5E33-2D8A-C0E2ACD17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5DBD705-6D07-F7E2-480E-604C447663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3842058-5EAE-0825-421B-D8ACAC42D2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For</a:t>
            </a:r>
            <a:r>
              <a:rPr lang="cs-CZ" b="1" dirty="0"/>
              <a:t> </a:t>
            </a:r>
            <a:r>
              <a:rPr lang="cs-CZ" b="1" dirty="0" err="1"/>
              <a:t>each</a:t>
            </a:r>
            <a:r>
              <a:rPr lang="cs-CZ" b="1" dirty="0"/>
              <a:t> event, I </a:t>
            </a:r>
            <a:r>
              <a:rPr lang="cs-CZ" b="1" dirty="0" err="1"/>
              <a:t>consider</a:t>
            </a:r>
            <a:r>
              <a:rPr lang="cs-CZ" b="1" dirty="0"/>
              <a:t> </a:t>
            </a:r>
            <a:r>
              <a:rPr lang="cs-CZ" b="1" dirty="0" err="1"/>
              <a:t>all</a:t>
            </a:r>
            <a:r>
              <a:rPr lang="cs-CZ" b="1" dirty="0"/>
              <a:t> </a:t>
            </a:r>
            <a:r>
              <a:rPr lang="cs-CZ" b="1" dirty="0" err="1"/>
              <a:t>possible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pairs</a:t>
            </a:r>
            <a:r>
              <a:rPr lang="cs-CZ" b="1" dirty="0"/>
              <a:t>, </a:t>
            </a:r>
            <a:r>
              <a:rPr lang="cs-CZ" b="1" dirty="0" err="1"/>
              <a:t>because</a:t>
            </a:r>
            <a:r>
              <a:rPr lang="cs-CZ" b="1" dirty="0"/>
              <a:t> </a:t>
            </a:r>
            <a:r>
              <a:rPr lang="cs-CZ" b="1" dirty="0" err="1"/>
              <a:t>we</a:t>
            </a:r>
            <a:r>
              <a:rPr lang="cs-CZ" b="1" dirty="0"/>
              <a:t> do not </a:t>
            </a:r>
            <a:r>
              <a:rPr lang="cs-CZ" b="1" dirty="0" err="1"/>
              <a:t>know</a:t>
            </a:r>
            <a:r>
              <a:rPr lang="cs-CZ" b="1" dirty="0"/>
              <a:t> in </a:t>
            </a:r>
            <a:r>
              <a:rPr lang="cs-CZ" b="1" dirty="0" err="1"/>
              <a:t>advance</a:t>
            </a:r>
            <a:r>
              <a:rPr lang="cs-CZ" b="1" dirty="0"/>
              <a:t> </a:t>
            </a:r>
            <a:r>
              <a:rPr lang="cs-CZ" b="1" dirty="0" err="1"/>
              <a:t>which</a:t>
            </a:r>
            <a:r>
              <a:rPr lang="cs-CZ" b="1" dirty="0"/>
              <a:t> </a:t>
            </a:r>
            <a:r>
              <a:rPr lang="cs-CZ" b="1" dirty="0" err="1"/>
              <a:t>two</a:t>
            </a:r>
            <a:r>
              <a:rPr lang="cs-CZ" b="1" dirty="0"/>
              <a:t> </a:t>
            </a:r>
            <a:r>
              <a:rPr lang="cs-CZ" b="1" dirty="0" err="1"/>
              <a:t>photons</a:t>
            </a:r>
            <a:r>
              <a:rPr lang="cs-CZ" b="1" dirty="0"/>
              <a:t> </a:t>
            </a:r>
            <a:r>
              <a:rPr lang="cs-CZ" b="1" dirty="0" err="1"/>
              <a:t>came</a:t>
            </a:r>
            <a:r>
              <a:rPr lang="cs-CZ" b="1" dirty="0"/>
              <a:t> </a:t>
            </a:r>
            <a:r>
              <a:rPr lang="cs-CZ" b="1" dirty="0" err="1"/>
              <a:t>from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same</a:t>
            </a:r>
            <a:r>
              <a:rPr lang="cs-CZ" b="1" dirty="0"/>
              <a:t> π⁰ </a:t>
            </a:r>
            <a:r>
              <a:rPr lang="cs-CZ" b="1" dirty="0" err="1"/>
              <a:t>decay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correct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pairs</a:t>
            </a:r>
            <a:r>
              <a:rPr lang="cs-CZ" b="1" dirty="0"/>
              <a:t> </a:t>
            </a:r>
            <a:r>
              <a:rPr lang="cs-CZ" b="1" dirty="0" err="1"/>
              <a:t>produce</a:t>
            </a:r>
            <a:r>
              <a:rPr lang="cs-CZ" b="1" dirty="0"/>
              <a:t> a </a:t>
            </a:r>
            <a:r>
              <a:rPr lang="cs-CZ" b="1" dirty="0" err="1"/>
              <a:t>peak</a:t>
            </a:r>
            <a:r>
              <a:rPr lang="cs-CZ" b="1" dirty="0"/>
              <a:t> </a:t>
            </a:r>
            <a:r>
              <a:rPr lang="cs-CZ" b="1" dirty="0" err="1"/>
              <a:t>around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π⁰ </a:t>
            </a:r>
            <a:r>
              <a:rPr lang="cs-CZ" b="1" dirty="0" err="1"/>
              <a:t>mass</a:t>
            </a:r>
            <a:r>
              <a:rPr lang="cs-CZ" b="1" dirty="0"/>
              <a:t>. </a:t>
            </a:r>
          </a:p>
          <a:p>
            <a:r>
              <a:rPr lang="cs-CZ" b="1" dirty="0" err="1"/>
              <a:t>However</a:t>
            </a:r>
            <a:r>
              <a:rPr lang="cs-CZ" b="1" dirty="0"/>
              <a:t>, </a:t>
            </a:r>
            <a:r>
              <a:rPr lang="cs-CZ" b="1" dirty="0" err="1"/>
              <a:t>there</a:t>
            </a:r>
            <a:r>
              <a:rPr lang="cs-CZ" b="1" dirty="0"/>
              <a:t> are </a:t>
            </a:r>
            <a:r>
              <a:rPr lang="cs-CZ" b="1" dirty="0" err="1"/>
              <a:t>also</a:t>
            </a:r>
            <a:r>
              <a:rPr lang="cs-CZ" b="1" dirty="0"/>
              <a:t> many </a:t>
            </a:r>
            <a:r>
              <a:rPr lang="cs-CZ" b="1" dirty="0" err="1"/>
              <a:t>combinations</a:t>
            </a:r>
            <a:r>
              <a:rPr lang="cs-CZ" b="1" dirty="0"/>
              <a:t> </a:t>
            </a:r>
            <a:r>
              <a:rPr lang="cs-CZ" b="1" dirty="0" err="1"/>
              <a:t>where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photons</a:t>
            </a:r>
            <a:r>
              <a:rPr lang="cs-CZ" b="1" dirty="0"/>
              <a:t> are not </a:t>
            </a:r>
            <a:r>
              <a:rPr lang="cs-CZ" b="1" dirty="0" err="1"/>
              <a:t>related</a:t>
            </a:r>
            <a:r>
              <a:rPr lang="cs-CZ" b="1" dirty="0"/>
              <a:t> to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same</a:t>
            </a:r>
            <a:r>
              <a:rPr lang="cs-CZ" b="1" dirty="0"/>
              <a:t> pion. </a:t>
            </a:r>
          </a:p>
          <a:p>
            <a:r>
              <a:rPr lang="cs-CZ" b="1" dirty="0"/>
              <a:t>These </a:t>
            </a:r>
            <a:r>
              <a:rPr lang="cs-CZ" b="1" dirty="0" err="1"/>
              <a:t>uncorrelated</a:t>
            </a:r>
            <a:r>
              <a:rPr lang="cs-CZ" b="1" dirty="0"/>
              <a:t> </a:t>
            </a:r>
            <a:r>
              <a:rPr lang="cs-CZ" b="1" dirty="0" err="1"/>
              <a:t>combinations</a:t>
            </a:r>
            <a:r>
              <a:rPr lang="cs-CZ" b="1" dirty="0"/>
              <a:t> </a:t>
            </a:r>
            <a:r>
              <a:rPr lang="cs-CZ" b="1" dirty="0" err="1"/>
              <a:t>form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combinatorial</a:t>
            </a:r>
            <a:r>
              <a:rPr lang="cs-CZ" b="1" dirty="0"/>
              <a:t> background.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4B0A291-9855-B51A-E389-B7125C9151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92366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D88B9-7171-86F5-F2C7-977D06241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C764804-B3B9-9961-C7E9-92E104562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5EA5D5B-C6C5-FAB0-5D42-42F14E1573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experimental</a:t>
            </a:r>
            <a:r>
              <a:rPr lang="cs-CZ" b="1" dirty="0"/>
              <a:t> data are </a:t>
            </a:r>
            <a:r>
              <a:rPr lang="cs-CZ" b="1" dirty="0" err="1"/>
              <a:t>shown</a:t>
            </a:r>
            <a:r>
              <a:rPr lang="cs-CZ" b="1" dirty="0"/>
              <a:t> as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black</a:t>
            </a:r>
            <a:r>
              <a:rPr lang="cs-CZ" b="1" dirty="0"/>
              <a:t> </a:t>
            </a:r>
            <a:r>
              <a:rPr lang="cs-CZ" b="1" dirty="0" err="1"/>
              <a:t>points</a:t>
            </a:r>
            <a:r>
              <a:rPr lang="cs-CZ" b="1" dirty="0"/>
              <a:t>. I fit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distribution</a:t>
            </a:r>
            <a:r>
              <a:rPr lang="cs-CZ" b="1" dirty="0"/>
              <a:t> </a:t>
            </a:r>
            <a:r>
              <a:rPr lang="cs-CZ" b="1" dirty="0" err="1"/>
              <a:t>with</a:t>
            </a:r>
            <a:r>
              <a:rPr lang="cs-CZ" b="1" dirty="0"/>
              <a:t> </a:t>
            </a:r>
            <a:r>
              <a:rPr lang="cs-CZ" b="1" dirty="0" err="1"/>
              <a:t>two</a:t>
            </a:r>
            <a:r>
              <a:rPr lang="cs-CZ" b="1" dirty="0"/>
              <a:t> </a:t>
            </a:r>
            <a:r>
              <a:rPr lang="cs-CZ" b="1" dirty="0" err="1"/>
              <a:t>components</a:t>
            </a:r>
            <a:r>
              <a:rPr lang="cs-CZ" b="1" dirty="0"/>
              <a:t>: a </a:t>
            </a:r>
            <a:r>
              <a:rPr lang="cs-CZ" b="1" dirty="0" err="1"/>
              <a:t>Gaussian</a:t>
            </a:r>
            <a:r>
              <a:rPr lang="cs-CZ" b="1" dirty="0"/>
              <a:t> </a:t>
            </a:r>
            <a:r>
              <a:rPr lang="cs-CZ" b="1" dirty="0" err="1"/>
              <a:t>function</a:t>
            </a:r>
            <a:r>
              <a:rPr lang="cs-CZ" b="1" dirty="0"/>
              <a:t> </a:t>
            </a:r>
            <a:r>
              <a:rPr lang="cs-CZ" b="1" dirty="0" err="1"/>
              <a:t>describing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π⁰ </a:t>
            </a:r>
            <a:r>
              <a:rPr lang="cs-CZ" b="1" dirty="0" err="1"/>
              <a:t>signal</a:t>
            </a:r>
            <a:r>
              <a:rPr lang="cs-CZ" b="1" dirty="0"/>
              <a:t>, and a </a:t>
            </a:r>
            <a:r>
              <a:rPr lang="cs-CZ" b="1" dirty="0" err="1"/>
              <a:t>fifth-order</a:t>
            </a:r>
            <a:r>
              <a:rPr lang="cs-CZ" b="1" dirty="0"/>
              <a:t> </a:t>
            </a:r>
            <a:r>
              <a:rPr lang="cs-CZ" b="1" dirty="0" err="1"/>
              <a:t>polynomial</a:t>
            </a:r>
            <a:r>
              <a:rPr lang="cs-CZ" b="1" dirty="0"/>
              <a:t> </a:t>
            </a:r>
            <a:r>
              <a:rPr lang="cs-CZ" b="1" dirty="0" err="1"/>
              <a:t>describing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smooth</a:t>
            </a:r>
            <a:r>
              <a:rPr lang="cs-CZ" b="1" dirty="0"/>
              <a:t> </a:t>
            </a:r>
            <a:r>
              <a:rPr lang="cs-CZ" b="1" dirty="0" err="1"/>
              <a:t>combinatorial</a:t>
            </a:r>
            <a:r>
              <a:rPr lang="cs-CZ" b="1" dirty="0"/>
              <a:t> background.</a:t>
            </a:r>
            <a:endParaRPr lang="cs-CZ" dirty="0"/>
          </a:p>
          <a:p>
            <a:r>
              <a:rPr lang="cs-CZ" b="1" dirty="0" err="1"/>
              <a:t>The</a:t>
            </a:r>
            <a:r>
              <a:rPr lang="cs-CZ" b="1" dirty="0"/>
              <a:t> blue </a:t>
            </a:r>
            <a:r>
              <a:rPr lang="cs-CZ" b="1" dirty="0" err="1"/>
              <a:t>curve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therefore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total</a:t>
            </a:r>
            <a:r>
              <a:rPr lang="cs-CZ" b="1" dirty="0"/>
              <a:t> fit, </a:t>
            </a:r>
            <a:r>
              <a:rPr lang="cs-CZ" b="1" dirty="0" err="1"/>
              <a:t>which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sum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Gaussian</a:t>
            </a:r>
            <a:r>
              <a:rPr lang="cs-CZ" b="1" dirty="0"/>
              <a:t> </a:t>
            </a:r>
            <a:r>
              <a:rPr lang="cs-CZ" b="1" dirty="0" err="1"/>
              <a:t>signal</a:t>
            </a:r>
            <a:r>
              <a:rPr lang="cs-CZ" b="1" dirty="0"/>
              <a:t> and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polynomial</a:t>
            </a:r>
            <a:r>
              <a:rPr lang="cs-CZ" b="1" dirty="0"/>
              <a:t> background.</a:t>
            </a:r>
            <a:endParaRPr lang="cs-CZ" dirty="0"/>
          </a:p>
          <a:p>
            <a:r>
              <a:rPr lang="cs-CZ" b="1" dirty="0" err="1"/>
              <a:t>The</a:t>
            </a:r>
            <a:r>
              <a:rPr lang="cs-CZ" b="1" dirty="0"/>
              <a:t> green </a:t>
            </a:r>
            <a:r>
              <a:rPr lang="cs-CZ" b="1" dirty="0" err="1"/>
              <a:t>curve</a:t>
            </a:r>
            <a:r>
              <a:rPr lang="cs-CZ" b="1" dirty="0"/>
              <a:t> </a:t>
            </a:r>
            <a:r>
              <a:rPr lang="cs-CZ" b="1" dirty="0" err="1"/>
              <a:t>shows</a:t>
            </a:r>
            <a:r>
              <a:rPr lang="cs-CZ" b="1" dirty="0"/>
              <a:t> </a:t>
            </a:r>
            <a:r>
              <a:rPr lang="cs-CZ" b="1" dirty="0" err="1"/>
              <a:t>only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polynomial</a:t>
            </a:r>
            <a:r>
              <a:rPr lang="cs-CZ" b="1" dirty="0"/>
              <a:t> </a:t>
            </a:r>
            <a:r>
              <a:rPr lang="cs-CZ" b="1" dirty="0" err="1"/>
              <a:t>component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this</a:t>
            </a:r>
            <a:r>
              <a:rPr lang="cs-CZ" b="1" dirty="0"/>
              <a:t> fit, so </a:t>
            </a:r>
            <a:r>
              <a:rPr lang="cs-CZ" b="1" dirty="0" err="1"/>
              <a:t>it</a:t>
            </a:r>
            <a:r>
              <a:rPr lang="cs-CZ" b="1" dirty="0"/>
              <a:t> </a:t>
            </a:r>
            <a:r>
              <a:rPr lang="cs-CZ" b="1" dirty="0" err="1"/>
              <a:t>represents</a:t>
            </a:r>
            <a:r>
              <a:rPr lang="cs-CZ" b="1" dirty="0"/>
              <a:t> </a:t>
            </a:r>
            <a:r>
              <a:rPr lang="cs-CZ" b="1" dirty="0" err="1"/>
              <a:t>our</a:t>
            </a:r>
            <a:r>
              <a:rPr lang="cs-CZ" b="1" dirty="0"/>
              <a:t> </a:t>
            </a:r>
            <a:r>
              <a:rPr lang="cs-CZ" b="1" dirty="0" err="1"/>
              <a:t>estimate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combinatorial</a:t>
            </a:r>
            <a:r>
              <a:rPr lang="cs-CZ" b="1" dirty="0"/>
              <a:t> background.</a:t>
            </a:r>
          </a:p>
          <a:p>
            <a:endParaRPr lang="cs-CZ" b="1" dirty="0"/>
          </a:p>
          <a:p>
            <a:r>
              <a:rPr lang="cs-CZ" dirty="0" err="1"/>
              <a:t>Another</a:t>
            </a:r>
            <a:r>
              <a:rPr lang="cs-CZ" dirty="0"/>
              <a:t> </a:t>
            </a:r>
            <a:r>
              <a:rPr lang="cs-CZ" dirty="0" err="1"/>
              <a:t>possible</a:t>
            </a:r>
            <a:r>
              <a:rPr lang="cs-CZ" dirty="0"/>
              <a:t> </a:t>
            </a:r>
            <a:r>
              <a:rPr lang="cs-CZ" dirty="0" err="1"/>
              <a:t>improvement</a:t>
            </a:r>
            <a:r>
              <a:rPr lang="cs-CZ" dirty="0"/>
              <a:t> </a:t>
            </a:r>
            <a:r>
              <a:rPr lang="cs-CZ" dirty="0" err="1"/>
              <a:t>would</a:t>
            </a:r>
            <a:r>
              <a:rPr lang="cs-CZ" dirty="0"/>
              <a:t> </a:t>
            </a:r>
            <a:r>
              <a:rPr lang="cs-CZ" dirty="0" err="1"/>
              <a:t>be</a:t>
            </a:r>
            <a:r>
              <a:rPr lang="cs-CZ" dirty="0"/>
              <a:t> to use </a:t>
            </a:r>
            <a:r>
              <a:rPr lang="cs-CZ" dirty="0" err="1"/>
              <a:t>the</a:t>
            </a:r>
            <a:r>
              <a:rPr lang="cs-CZ" dirty="0"/>
              <a:t> event-</a:t>
            </a:r>
            <a:r>
              <a:rPr lang="cs-CZ" dirty="0" err="1"/>
              <a:t>mixing</a:t>
            </a:r>
            <a:r>
              <a:rPr lang="cs-CZ" dirty="0"/>
              <a:t> </a:t>
            </a:r>
            <a:r>
              <a:rPr lang="cs-CZ" dirty="0" err="1"/>
              <a:t>method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a </a:t>
            </a:r>
            <a:r>
              <a:rPr lang="cs-CZ" dirty="0" err="1"/>
              <a:t>better</a:t>
            </a:r>
            <a:r>
              <a:rPr lang="cs-CZ" dirty="0"/>
              <a:t> </a:t>
            </a:r>
            <a:r>
              <a:rPr lang="cs-CZ" dirty="0" err="1"/>
              <a:t>estimation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combinatorial</a:t>
            </a:r>
            <a:r>
              <a:rPr lang="cs-CZ" dirty="0"/>
              <a:t> background. </a:t>
            </a:r>
            <a:r>
              <a:rPr lang="cs-CZ" dirty="0" err="1"/>
              <a:t>Instead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combining</a:t>
            </a:r>
            <a:r>
              <a:rPr lang="cs-CZ" dirty="0"/>
              <a:t> </a:t>
            </a:r>
            <a:r>
              <a:rPr lang="cs-CZ" dirty="0" err="1"/>
              <a:t>photon</a:t>
            </a:r>
            <a:r>
              <a:rPr lang="cs-CZ" dirty="0"/>
              <a:t> </a:t>
            </a:r>
            <a:r>
              <a:rPr lang="cs-CZ" dirty="0" err="1"/>
              <a:t>candidates</a:t>
            </a:r>
            <a:r>
              <a:rPr lang="cs-CZ" dirty="0"/>
              <a:t> </a:t>
            </a:r>
            <a:r>
              <a:rPr lang="cs-CZ" dirty="0" err="1"/>
              <a:t>from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same</a:t>
            </a:r>
            <a:r>
              <a:rPr lang="cs-CZ" dirty="0"/>
              <a:t> event,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would</a:t>
            </a:r>
            <a:r>
              <a:rPr lang="cs-CZ" dirty="0"/>
              <a:t> </a:t>
            </a:r>
            <a:r>
              <a:rPr lang="cs-CZ" dirty="0" err="1"/>
              <a:t>combine</a:t>
            </a:r>
            <a:r>
              <a:rPr lang="cs-CZ" dirty="0"/>
              <a:t> </a:t>
            </a:r>
            <a:r>
              <a:rPr lang="cs-CZ" dirty="0" err="1"/>
              <a:t>photons</a:t>
            </a:r>
            <a:r>
              <a:rPr lang="cs-CZ" dirty="0"/>
              <a:t> </a:t>
            </a:r>
            <a:r>
              <a:rPr lang="cs-CZ" dirty="0" err="1"/>
              <a:t>from</a:t>
            </a:r>
            <a:r>
              <a:rPr lang="cs-CZ" dirty="0"/>
              <a:t> </a:t>
            </a:r>
            <a:r>
              <a:rPr lang="cs-CZ" dirty="0" err="1"/>
              <a:t>different</a:t>
            </a:r>
            <a:r>
              <a:rPr lang="cs-CZ" dirty="0"/>
              <a:t>, but </a:t>
            </a:r>
            <a:r>
              <a:rPr lang="cs-CZ" dirty="0" err="1"/>
              <a:t>similar</a:t>
            </a:r>
            <a:r>
              <a:rPr lang="cs-CZ" dirty="0"/>
              <a:t>, </a:t>
            </a:r>
            <a:r>
              <a:rPr lang="cs-CZ" dirty="0" err="1"/>
              <a:t>events</a:t>
            </a:r>
            <a:r>
              <a:rPr lang="cs-CZ" dirty="0"/>
              <a:t>. </a:t>
            </a:r>
            <a:r>
              <a:rPr lang="cs-CZ" dirty="0" err="1"/>
              <a:t>Since</a:t>
            </a:r>
            <a:r>
              <a:rPr lang="cs-CZ" dirty="0"/>
              <a:t> </a:t>
            </a:r>
            <a:r>
              <a:rPr lang="cs-CZ" dirty="0" err="1"/>
              <a:t>photons</a:t>
            </a:r>
            <a:r>
              <a:rPr lang="cs-CZ" dirty="0"/>
              <a:t> </a:t>
            </a:r>
            <a:r>
              <a:rPr lang="cs-CZ" dirty="0" err="1"/>
              <a:t>from</a:t>
            </a:r>
            <a:r>
              <a:rPr lang="cs-CZ" dirty="0"/>
              <a:t> </a:t>
            </a:r>
            <a:r>
              <a:rPr lang="cs-CZ" dirty="0" err="1"/>
              <a:t>different</a:t>
            </a:r>
            <a:r>
              <a:rPr lang="cs-CZ" dirty="0"/>
              <a:t> </a:t>
            </a:r>
            <a:r>
              <a:rPr lang="cs-CZ" dirty="0" err="1"/>
              <a:t>events</a:t>
            </a:r>
            <a:r>
              <a:rPr lang="cs-CZ" dirty="0"/>
              <a:t> </a:t>
            </a:r>
            <a:r>
              <a:rPr lang="cs-CZ" dirty="0" err="1"/>
              <a:t>cannot</a:t>
            </a:r>
            <a:r>
              <a:rPr lang="cs-CZ" dirty="0"/>
              <a:t> </a:t>
            </a:r>
            <a:r>
              <a:rPr lang="cs-CZ" dirty="0" err="1"/>
              <a:t>originate</a:t>
            </a:r>
            <a:r>
              <a:rPr lang="cs-CZ" dirty="0"/>
              <a:t> </a:t>
            </a:r>
            <a:r>
              <a:rPr lang="cs-CZ" dirty="0" err="1"/>
              <a:t>from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same</a:t>
            </a:r>
            <a:r>
              <a:rPr lang="cs-CZ" dirty="0"/>
              <a:t> π⁰, </a:t>
            </a:r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gives</a:t>
            </a:r>
            <a:r>
              <a:rPr lang="cs-CZ" dirty="0"/>
              <a:t> </a:t>
            </a:r>
            <a:r>
              <a:rPr lang="cs-CZ" dirty="0" err="1"/>
              <a:t>us</a:t>
            </a:r>
            <a:r>
              <a:rPr lang="cs-CZ" dirty="0"/>
              <a:t> </a:t>
            </a:r>
            <a:r>
              <a:rPr lang="cs-CZ" dirty="0" err="1"/>
              <a:t>an</a:t>
            </a:r>
            <a:r>
              <a:rPr lang="cs-CZ" dirty="0"/>
              <a:t> </a:t>
            </a:r>
            <a:r>
              <a:rPr lang="cs-CZ" dirty="0" err="1"/>
              <a:t>estimate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combinatorial</a:t>
            </a:r>
            <a:r>
              <a:rPr lang="cs-CZ" dirty="0"/>
              <a:t> background </a:t>
            </a:r>
            <a:r>
              <a:rPr lang="cs-CZ" dirty="0" err="1"/>
              <a:t>without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real</a:t>
            </a:r>
            <a:r>
              <a:rPr lang="cs-CZ" dirty="0"/>
              <a:t> π⁰ </a:t>
            </a:r>
            <a:r>
              <a:rPr lang="cs-CZ" dirty="0" err="1"/>
              <a:t>signal</a:t>
            </a:r>
            <a:r>
              <a:rPr lang="cs-CZ" dirty="0"/>
              <a:t>.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could</a:t>
            </a:r>
            <a:r>
              <a:rPr lang="cs-CZ" dirty="0"/>
              <a:t> </a:t>
            </a:r>
            <a:r>
              <a:rPr lang="cs-CZ" dirty="0" err="1"/>
              <a:t>then</a:t>
            </a:r>
            <a:r>
              <a:rPr lang="cs-CZ" dirty="0"/>
              <a:t> use </a:t>
            </a:r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mixed</a:t>
            </a:r>
            <a:r>
              <a:rPr lang="cs-CZ" dirty="0"/>
              <a:t>-event </a:t>
            </a:r>
            <a:r>
              <a:rPr lang="cs-CZ" dirty="0" err="1"/>
              <a:t>distribution</a:t>
            </a:r>
            <a:r>
              <a:rPr lang="cs-CZ" dirty="0"/>
              <a:t> to </a:t>
            </a:r>
            <a:r>
              <a:rPr lang="cs-CZ" dirty="0" err="1"/>
              <a:t>subtract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background </a:t>
            </a:r>
            <a:r>
              <a:rPr lang="cs-CZ" dirty="0" err="1"/>
              <a:t>from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experimental</a:t>
            </a:r>
            <a:r>
              <a:rPr lang="cs-CZ" dirty="0"/>
              <a:t> invariant-</a:t>
            </a:r>
            <a:r>
              <a:rPr lang="cs-CZ" dirty="0" err="1"/>
              <a:t>mass</a:t>
            </a:r>
            <a:r>
              <a:rPr lang="cs-CZ" dirty="0"/>
              <a:t> </a:t>
            </a:r>
            <a:r>
              <a:rPr lang="cs-CZ" dirty="0" err="1"/>
              <a:t>spectrum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EE4D862-0DFF-D2C3-A8ED-8D2927EC4D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64234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3C240-9A69-49B4-7ABB-FFC7AEB33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5EACAF2-519D-5932-FE36-B99AD73CB4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32F554B-831D-595C-97A4-6D6B320E67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“So </a:t>
            </a:r>
            <a:r>
              <a:rPr lang="cs-CZ" b="1" dirty="0" err="1"/>
              <a:t>now</a:t>
            </a:r>
            <a:r>
              <a:rPr lang="cs-CZ" b="1" dirty="0"/>
              <a:t> I </a:t>
            </a:r>
            <a:r>
              <a:rPr lang="cs-CZ" b="1" dirty="0" err="1"/>
              <a:t>subtract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estimated</a:t>
            </a:r>
            <a:r>
              <a:rPr lang="cs-CZ" b="1" dirty="0"/>
              <a:t> background bin by bin </a:t>
            </a:r>
            <a:r>
              <a:rPr lang="cs-CZ" b="1" dirty="0" err="1"/>
              <a:t>from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experimental</a:t>
            </a:r>
            <a:r>
              <a:rPr lang="cs-CZ" b="1" dirty="0"/>
              <a:t> </a:t>
            </a:r>
            <a:r>
              <a:rPr lang="cs-CZ" b="1" dirty="0" err="1"/>
              <a:t>distribution</a:t>
            </a:r>
            <a:r>
              <a:rPr lang="cs-CZ" b="1" dirty="0"/>
              <a:t>.”</a:t>
            </a:r>
            <a:endParaRPr lang="cs-CZ" dirty="0"/>
          </a:p>
          <a:p>
            <a:r>
              <a:rPr lang="cs-CZ" b="1" dirty="0"/>
              <a:t>“</a:t>
            </a:r>
            <a:r>
              <a:rPr lang="cs-CZ" b="1" dirty="0" err="1"/>
              <a:t>This</a:t>
            </a:r>
            <a:r>
              <a:rPr lang="cs-CZ" b="1" dirty="0"/>
              <a:t> </a:t>
            </a:r>
            <a:r>
              <a:rPr lang="cs-CZ" b="1" dirty="0" err="1"/>
              <a:t>leaves</a:t>
            </a:r>
            <a:r>
              <a:rPr lang="cs-CZ" b="1" dirty="0"/>
              <a:t> </a:t>
            </a:r>
            <a:r>
              <a:rPr lang="cs-CZ" b="1" dirty="0" err="1"/>
              <a:t>us</a:t>
            </a:r>
            <a:r>
              <a:rPr lang="cs-CZ" b="1" dirty="0"/>
              <a:t> </a:t>
            </a:r>
            <a:r>
              <a:rPr lang="cs-CZ" b="1" dirty="0" err="1"/>
              <a:t>with</a:t>
            </a:r>
            <a:r>
              <a:rPr lang="cs-CZ" b="1" dirty="0"/>
              <a:t> a </a:t>
            </a:r>
            <a:r>
              <a:rPr lang="cs-CZ" b="1" dirty="0" err="1"/>
              <a:t>distribution</a:t>
            </a:r>
            <a:r>
              <a:rPr lang="cs-CZ" b="1" dirty="0"/>
              <a:t> </a:t>
            </a:r>
            <a:r>
              <a:rPr lang="cs-CZ" b="1" dirty="0" err="1"/>
              <a:t>that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much </a:t>
            </a:r>
            <a:r>
              <a:rPr lang="cs-CZ" b="1" dirty="0" err="1"/>
              <a:t>closer</a:t>
            </a:r>
            <a:r>
              <a:rPr lang="cs-CZ" b="1" dirty="0"/>
              <a:t> to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actual</a:t>
            </a:r>
            <a:r>
              <a:rPr lang="cs-CZ" b="1" dirty="0"/>
              <a:t> π⁰ </a:t>
            </a:r>
            <a:r>
              <a:rPr lang="cs-CZ" b="1" dirty="0" err="1"/>
              <a:t>signal</a:t>
            </a:r>
            <a:r>
              <a:rPr lang="cs-CZ" b="1" dirty="0"/>
              <a:t>.”</a:t>
            </a:r>
            <a:endParaRPr lang="cs-CZ" dirty="0"/>
          </a:p>
          <a:p>
            <a:r>
              <a:rPr lang="cs-CZ" b="1" dirty="0"/>
              <a:t>“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remaining</a:t>
            </a:r>
            <a:r>
              <a:rPr lang="cs-CZ" b="1" dirty="0"/>
              <a:t> </a:t>
            </a:r>
            <a:r>
              <a:rPr lang="cs-CZ" b="1" dirty="0" err="1"/>
              <a:t>peak</a:t>
            </a:r>
            <a:r>
              <a:rPr lang="cs-CZ" b="1" dirty="0"/>
              <a:t> </a:t>
            </a:r>
            <a:r>
              <a:rPr lang="cs-CZ" b="1" dirty="0" err="1"/>
              <a:t>can</a:t>
            </a:r>
            <a:r>
              <a:rPr lang="cs-CZ" b="1" dirty="0"/>
              <a:t> </a:t>
            </a:r>
            <a:r>
              <a:rPr lang="cs-CZ" b="1" dirty="0" err="1"/>
              <a:t>then</a:t>
            </a:r>
            <a:r>
              <a:rPr lang="cs-CZ" b="1" dirty="0"/>
              <a:t> </a:t>
            </a:r>
            <a:r>
              <a:rPr lang="cs-CZ" b="1" dirty="0" err="1"/>
              <a:t>be</a:t>
            </a:r>
            <a:r>
              <a:rPr lang="cs-CZ" b="1" dirty="0"/>
              <a:t> </a:t>
            </a:r>
            <a:r>
              <a:rPr lang="cs-CZ" b="1" dirty="0" err="1"/>
              <a:t>fitted</a:t>
            </a:r>
            <a:r>
              <a:rPr lang="cs-CZ" b="1" dirty="0"/>
              <a:t> </a:t>
            </a:r>
            <a:r>
              <a:rPr lang="cs-CZ" b="1" dirty="0" err="1"/>
              <a:t>with</a:t>
            </a:r>
            <a:r>
              <a:rPr lang="cs-CZ" b="1" dirty="0"/>
              <a:t> a </a:t>
            </a:r>
            <a:r>
              <a:rPr lang="cs-CZ" b="1" dirty="0" err="1"/>
              <a:t>Gaussian</a:t>
            </a:r>
            <a:r>
              <a:rPr lang="cs-CZ" b="1" dirty="0"/>
              <a:t>, </a:t>
            </a:r>
            <a:r>
              <a:rPr lang="cs-CZ" b="1" dirty="0" err="1"/>
              <a:t>from</a:t>
            </a:r>
            <a:r>
              <a:rPr lang="cs-CZ" b="1" dirty="0"/>
              <a:t> </a:t>
            </a:r>
            <a:r>
              <a:rPr lang="cs-CZ" b="1" dirty="0" err="1"/>
              <a:t>which</a:t>
            </a:r>
            <a:r>
              <a:rPr lang="cs-CZ" b="1" dirty="0"/>
              <a:t>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can</a:t>
            </a:r>
            <a:r>
              <a:rPr lang="cs-CZ" b="1" dirty="0"/>
              <a:t> </a:t>
            </a:r>
            <a:r>
              <a:rPr lang="cs-CZ" b="1" dirty="0" err="1"/>
              <a:t>determine</a:t>
            </a:r>
            <a:r>
              <a:rPr lang="cs-CZ" b="1" dirty="0"/>
              <a:t> </a:t>
            </a:r>
            <a:r>
              <a:rPr lang="cs-CZ" b="1" dirty="0" err="1"/>
              <a:t>its</a:t>
            </a:r>
            <a:r>
              <a:rPr lang="cs-CZ" b="1" dirty="0"/>
              <a:t> </a:t>
            </a:r>
            <a:r>
              <a:rPr lang="cs-CZ" b="1" dirty="0" err="1"/>
              <a:t>position</a:t>
            </a:r>
            <a:r>
              <a:rPr lang="cs-CZ" b="1" dirty="0"/>
              <a:t> and </a:t>
            </a:r>
            <a:r>
              <a:rPr lang="cs-CZ" b="1" dirty="0" err="1"/>
              <a:t>width</a:t>
            </a:r>
            <a:r>
              <a:rPr lang="cs-CZ" b="1" dirty="0"/>
              <a:t>.”</a:t>
            </a:r>
            <a:br>
              <a:rPr lang="cs-CZ" b="1" dirty="0"/>
            </a:br>
            <a:r>
              <a:rPr lang="cs-CZ" dirty="0" err="1"/>
              <a:t>However</a:t>
            </a:r>
            <a:r>
              <a:rPr lang="cs-CZ" dirty="0"/>
              <a:t>,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can</a:t>
            </a:r>
            <a:r>
              <a:rPr lang="cs-CZ" dirty="0"/>
              <a:t> </a:t>
            </a:r>
            <a:r>
              <a:rPr lang="cs-CZ" dirty="0" err="1"/>
              <a:t>already</a:t>
            </a:r>
            <a:r>
              <a:rPr lang="cs-CZ" dirty="0"/>
              <a:t> </a:t>
            </a:r>
            <a:r>
              <a:rPr lang="cs-CZ" dirty="0" err="1"/>
              <a:t>see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reconstructed</a:t>
            </a:r>
            <a:r>
              <a:rPr lang="cs-CZ" dirty="0"/>
              <a:t> </a:t>
            </a:r>
            <a:r>
              <a:rPr lang="cs-CZ" dirty="0" err="1"/>
              <a:t>mass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shifted</a:t>
            </a:r>
            <a:r>
              <a:rPr lang="cs-CZ" dirty="0"/>
              <a:t>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88653E4-AFCC-425C-2636-658F85A21E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24404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Now</a:t>
            </a:r>
            <a:r>
              <a:rPr lang="cs-CZ" b="1" dirty="0"/>
              <a:t> I </a:t>
            </a:r>
            <a:r>
              <a:rPr lang="cs-CZ" b="1" dirty="0" err="1"/>
              <a:t>can</a:t>
            </a:r>
            <a:r>
              <a:rPr lang="cs-CZ" b="1" dirty="0"/>
              <a:t> show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final</a:t>
            </a:r>
            <a:r>
              <a:rPr lang="cs-CZ" b="1" dirty="0"/>
              <a:t> </a:t>
            </a:r>
            <a:r>
              <a:rPr lang="cs-CZ" b="1" dirty="0" err="1"/>
              <a:t>results</a:t>
            </a:r>
            <a:r>
              <a:rPr lang="cs-CZ" b="1" dirty="0"/>
              <a:t> </a:t>
            </a:r>
            <a:r>
              <a:rPr lang="cs-CZ" b="1" dirty="0" err="1"/>
              <a:t>for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February</a:t>
            </a:r>
            <a:r>
              <a:rPr lang="cs-CZ" b="1" dirty="0"/>
              <a:t> 2024 data.</a:t>
            </a:r>
            <a:endParaRPr lang="cs-CZ" dirty="0"/>
          </a:p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left</a:t>
            </a:r>
            <a:r>
              <a:rPr lang="cs-CZ" b="1" dirty="0"/>
              <a:t> plot </a:t>
            </a:r>
            <a:r>
              <a:rPr lang="cs-CZ" b="1" dirty="0" err="1"/>
              <a:t>shows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result</a:t>
            </a:r>
            <a:r>
              <a:rPr lang="cs-CZ" b="1" dirty="0"/>
              <a:t> </a:t>
            </a:r>
            <a:r>
              <a:rPr lang="cs-CZ" b="1" dirty="0" err="1"/>
              <a:t>without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energy-loss</a:t>
            </a:r>
            <a:r>
              <a:rPr lang="cs-CZ" b="1" dirty="0"/>
              <a:t> </a:t>
            </a:r>
            <a:r>
              <a:rPr lang="cs-CZ" b="1" dirty="0" err="1"/>
              <a:t>correction</a:t>
            </a:r>
            <a:r>
              <a:rPr lang="cs-CZ" b="1" dirty="0"/>
              <a:t>, </a:t>
            </a:r>
            <a:r>
              <a:rPr lang="cs-CZ" b="1" dirty="0" err="1"/>
              <a:t>where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reconstructed</a:t>
            </a:r>
            <a:r>
              <a:rPr lang="cs-CZ" b="1" dirty="0"/>
              <a:t> pion </a:t>
            </a:r>
            <a:r>
              <a:rPr lang="cs-CZ" b="1" dirty="0" err="1"/>
              <a:t>mass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shifted</a:t>
            </a:r>
            <a:r>
              <a:rPr lang="cs-CZ" b="1" dirty="0"/>
              <a:t> </a:t>
            </a:r>
            <a:r>
              <a:rPr lang="cs-CZ" b="1" dirty="0" err="1"/>
              <a:t>away</a:t>
            </a:r>
            <a:r>
              <a:rPr lang="cs-CZ" b="1" dirty="0"/>
              <a:t> </a:t>
            </a:r>
            <a:r>
              <a:rPr lang="cs-CZ" b="1" dirty="0" err="1"/>
              <a:t>from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expected</a:t>
            </a:r>
            <a:r>
              <a:rPr lang="cs-CZ" b="1" dirty="0"/>
              <a:t> </a:t>
            </a:r>
            <a:r>
              <a:rPr lang="cs-CZ" b="1" dirty="0" err="1"/>
              <a:t>value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After</a:t>
            </a:r>
            <a:r>
              <a:rPr lang="cs-CZ" b="1" dirty="0"/>
              <a:t> </a:t>
            </a:r>
            <a:r>
              <a:rPr lang="cs-CZ" b="1" dirty="0" err="1"/>
              <a:t>applying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energy</a:t>
            </a:r>
            <a:r>
              <a:rPr lang="cs-CZ" b="1" dirty="0"/>
              <a:t> </a:t>
            </a:r>
            <a:r>
              <a:rPr lang="cs-CZ" b="1" dirty="0" err="1"/>
              <a:t>correction</a:t>
            </a:r>
            <a:r>
              <a:rPr lang="cs-CZ" b="1" dirty="0"/>
              <a:t>, </a:t>
            </a:r>
            <a:r>
              <a:rPr lang="cs-CZ" b="1" dirty="0" err="1"/>
              <a:t>shown</a:t>
            </a:r>
            <a:r>
              <a:rPr lang="cs-CZ" b="1" dirty="0"/>
              <a:t> on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right</a:t>
            </a:r>
            <a:r>
              <a:rPr lang="cs-CZ" b="1" dirty="0"/>
              <a:t>,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reconstructed</a:t>
            </a:r>
            <a:r>
              <a:rPr lang="cs-CZ" b="1" dirty="0"/>
              <a:t> </a:t>
            </a:r>
            <a:r>
              <a:rPr lang="cs-CZ" b="1" dirty="0" err="1"/>
              <a:t>mass</a:t>
            </a:r>
            <a:r>
              <a:rPr lang="cs-CZ" b="1" dirty="0"/>
              <a:t> </a:t>
            </a:r>
            <a:r>
              <a:rPr lang="cs-CZ" b="1" dirty="0" err="1"/>
              <a:t>moves</a:t>
            </a:r>
            <a:r>
              <a:rPr lang="cs-CZ" b="1" dirty="0"/>
              <a:t> much </a:t>
            </a:r>
            <a:r>
              <a:rPr lang="cs-CZ" b="1" dirty="0" err="1"/>
              <a:t>closer</a:t>
            </a:r>
            <a:r>
              <a:rPr lang="cs-CZ" b="1" dirty="0"/>
              <a:t> to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expected</a:t>
            </a:r>
            <a:r>
              <a:rPr lang="cs-CZ" b="1" dirty="0"/>
              <a:t> </a:t>
            </a:r>
            <a:r>
              <a:rPr lang="cs-CZ" b="1" dirty="0" err="1"/>
              <a:t>neutral</a:t>
            </a:r>
            <a:r>
              <a:rPr lang="cs-CZ" b="1" dirty="0"/>
              <a:t> pion </a:t>
            </a:r>
            <a:r>
              <a:rPr lang="cs-CZ" b="1" dirty="0" err="1"/>
              <a:t>mass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about</a:t>
            </a:r>
            <a:r>
              <a:rPr lang="cs-CZ" b="1" dirty="0"/>
              <a:t> 135 </a:t>
            </a:r>
            <a:r>
              <a:rPr lang="cs-CZ" b="1" dirty="0" err="1"/>
              <a:t>MeV</a:t>
            </a:r>
            <a:r>
              <a:rPr lang="cs-CZ" b="1" dirty="0"/>
              <a:t> per c </a:t>
            </a:r>
            <a:r>
              <a:rPr lang="cs-CZ" b="1" dirty="0" err="1"/>
              <a:t>squared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fitted</a:t>
            </a:r>
            <a:r>
              <a:rPr lang="cs-CZ" b="1" dirty="0"/>
              <a:t> </a:t>
            </a:r>
            <a:r>
              <a:rPr lang="cs-CZ" b="1" dirty="0" err="1"/>
              <a:t>mass</a:t>
            </a:r>
            <a:r>
              <a:rPr lang="cs-CZ" b="1" dirty="0"/>
              <a:t> </a:t>
            </a:r>
            <a:r>
              <a:rPr lang="cs-CZ" b="1" dirty="0" err="1"/>
              <a:t>after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correction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135.08 plus </a:t>
            </a:r>
            <a:r>
              <a:rPr lang="cs-CZ" b="1" dirty="0" err="1"/>
              <a:t>or</a:t>
            </a:r>
            <a:r>
              <a:rPr lang="cs-CZ" b="1" dirty="0"/>
              <a:t> minus 0.10 </a:t>
            </a:r>
            <a:r>
              <a:rPr lang="cs-CZ" b="1" dirty="0" err="1"/>
              <a:t>MeV</a:t>
            </a:r>
            <a:r>
              <a:rPr lang="cs-CZ" b="1" dirty="0"/>
              <a:t> per c </a:t>
            </a:r>
            <a:r>
              <a:rPr lang="cs-CZ" b="1" dirty="0" err="1"/>
              <a:t>squared</a:t>
            </a:r>
            <a:r>
              <a:rPr lang="cs-CZ" b="1" dirty="0"/>
              <a:t>.</a:t>
            </a:r>
          </a:p>
          <a:p>
            <a:endParaRPr lang="cs-CZ" b="1" dirty="0"/>
          </a:p>
          <a:p>
            <a:r>
              <a:rPr lang="cs-CZ" dirty="0" err="1"/>
              <a:t>The</a:t>
            </a:r>
            <a:r>
              <a:rPr lang="cs-CZ" dirty="0"/>
              <a:t> ECAL </a:t>
            </a:r>
            <a:r>
              <a:rPr lang="cs-CZ" dirty="0" err="1"/>
              <a:t>calibration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based</a:t>
            </a:r>
            <a:r>
              <a:rPr lang="cs-CZ" dirty="0"/>
              <a:t> on fast </a:t>
            </a:r>
            <a:r>
              <a:rPr lang="cs-CZ" dirty="0" err="1"/>
              <a:t>leptons</a:t>
            </a:r>
            <a:r>
              <a:rPr lang="cs-CZ" dirty="0"/>
              <a:t>, </a:t>
            </a:r>
            <a:r>
              <a:rPr lang="cs-CZ" dirty="0" err="1"/>
              <a:t>where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momentum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related</a:t>
            </a:r>
            <a:r>
              <a:rPr lang="cs-CZ" dirty="0"/>
              <a:t> to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measured</a:t>
            </a:r>
            <a:r>
              <a:rPr lang="cs-CZ" dirty="0"/>
              <a:t> </a:t>
            </a:r>
            <a:r>
              <a:rPr lang="cs-CZ" dirty="0" err="1"/>
              <a:t>energy</a:t>
            </a:r>
            <a:r>
              <a:rPr lang="cs-CZ" dirty="0"/>
              <a:t>. </a:t>
            </a:r>
            <a:r>
              <a:rPr lang="cs-CZ" dirty="0" err="1"/>
              <a:t>However</a:t>
            </a:r>
            <a:r>
              <a:rPr lang="cs-CZ" dirty="0"/>
              <a:t>, these </a:t>
            </a:r>
            <a:r>
              <a:rPr lang="cs-CZ" dirty="0" err="1"/>
              <a:t>particles</a:t>
            </a:r>
            <a:r>
              <a:rPr lang="cs-CZ" dirty="0"/>
              <a:t> lose </a:t>
            </a:r>
            <a:r>
              <a:rPr lang="cs-CZ" dirty="0" err="1"/>
              <a:t>some</a:t>
            </a:r>
            <a:r>
              <a:rPr lang="cs-CZ" dirty="0"/>
              <a:t> </a:t>
            </a:r>
            <a:r>
              <a:rPr lang="cs-CZ" dirty="0" err="1"/>
              <a:t>energy</a:t>
            </a:r>
            <a:r>
              <a:rPr lang="cs-CZ" dirty="0"/>
              <a:t> </a:t>
            </a:r>
            <a:r>
              <a:rPr lang="cs-CZ" dirty="0" err="1"/>
              <a:t>before</a:t>
            </a:r>
            <a:r>
              <a:rPr lang="cs-CZ" dirty="0"/>
              <a:t> </a:t>
            </a:r>
            <a:r>
              <a:rPr lang="cs-CZ" dirty="0" err="1"/>
              <a:t>reaching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ECAL,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example</a:t>
            </a:r>
            <a:r>
              <a:rPr lang="cs-CZ" dirty="0"/>
              <a:t> in </a:t>
            </a:r>
            <a:r>
              <a:rPr lang="cs-CZ" dirty="0" err="1"/>
              <a:t>the</a:t>
            </a:r>
            <a:r>
              <a:rPr lang="cs-CZ" dirty="0"/>
              <a:t> RPC </a:t>
            </a:r>
            <a:r>
              <a:rPr lang="cs-CZ" dirty="0" err="1"/>
              <a:t>material</a:t>
            </a:r>
            <a:r>
              <a:rPr lang="cs-CZ" dirty="0"/>
              <a:t>. </a:t>
            </a:r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energy</a:t>
            </a:r>
            <a:r>
              <a:rPr lang="cs-CZ" dirty="0"/>
              <a:t> </a:t>
            </a:r>
            <a:r>
              <a:rPr lang="cs-CZ" dirty="0" err="1"/>
              <a:t>loss</a:t>
            </a:r>
            <a:r>
              <a:rPr lang="cs-CZ" dirty="0"/>
              <a:t> </a:t>
            </a:r>
            <a:r>
              <a:rPr lang="cs-CZ" dirty="0" err="1"/>
              <a:t>therefore</a:t>
            </a:r>
            <a:r>
              <a:rPr lang="cs-CZ" dirty="0"/>
              <a:t> </a:t>
            </a:r>
            <a:r>
              <a:rPr lang="cs-CZ" dirty="0" err="1"/>
              <a:t>needs</a:t>
            </a:r>
            <a:r>
              <a:rPr lang="cs-CZ" dirty="0"/>
              <a:t> to </a:t>
            </a:r>
            <a:r>
              <a:rPr lang="cs-CZ" dirty="0" err="1"/>
              <a:t>be</a:t>
            </a:r>
            <a:r>
              <a:rPr lang="cs-CZ" dirty="0"/>
              <a:t> </a:t>
            </a:r>
            <a:r>
              <a:rPr lang="cs-CZ" dirty="0" err="1"/>
              <a:t>corrected</a:t>
            </a:r>
            <a:r>
              <a:rPr lang="cs-CZ" dirty="0"/>
              <a:t>, </a:t>
            </a:r>
            <a:r>
              <a:rPr lang="cs-CZ" dirty="0" err="1"/>
              <a:t>based</a:t>
            </a:r>
            <a:r>
              <a:rPr lang="cs-CZ" dirty="0"/>
              <a:t> on </a:t>
            </a:r>
            <a:r>
              <a:rPr lang="cs-CZ" dirty="0" err="1"/>
              <a:t>simulations</a:t>
            </a:r>
            <a:r>
              <a:rPr lang="cs-CZ" dirty="0"/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73858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err="1"/>
              <a:t>Here</a:t>
            </a:r>
            <a:r>
              <a:rPr lang="cs-CZ" b="1" dirty="0"/>
              <a:t>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have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corresponding</a:t>
            </a:r>
            <a:r>
              <a:rPr lang="cs-CZ" b="1" dirty="0"/>
              <a:t> </a:t>
            </a:r>
            <a:r>
              <a:rPr lang="cs-CZ" b="1" dirty="0" err="1"/>
              <a:t>results</a:t>
            </a:r>
            <a:r>
              <a:rPr lang="cs-CZ" b="1" dirty="0"/>
              <a:t> </a:t>
            </a:r>
            <a:r>
              <a:rPr lang="cs-CZ" b="1" dirty="0" err="1"/>
              <a:t>for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April</a:t>
            </a:r>
            <a:r>
              <a:rPr lang="cs-CZ" b="1" dirty="0"/>
              <a:t> 2025 data.</a:t>
            </a:r>
            <a:endParaRPr lang="cs-CZ" dirty="0"/>
          </a:p>
          <a:p>
            <a:r>
              <a:rPr lang="cs-CZ" b="1" dirty="0" err="1"/>
              <a:t>Again</a:t>
            </a:r>
            <a:r>
              <a:rPr lang="cs-CZ" b="1" dirty="0"/>
              <a:t>, </a:t>
            </a:r>
            <a:r>
              <a:rPr lang="cs-CZ" b="1" dirty="0" err="1"/>
              <a:t>without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energy</a:t>
            </a:r>
            <a:r>
              <a:rPr lang="cs-CZ" b="1" dirty="0"/>
              <a:t> </a:t>
            </a:r>
            <a:r>
              <a:rPr lang="cs-CZ" b="1" dirty="0" err="1"/>
              <a:t>correction</a:t>
            </a:r>
            <a:r>
              <a:rPr lang="cs-CZ" b="1" dirty="0"/>
              <a:t>,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reconstructed</a:t>
            </a:r>
            <a:r>
              <a:rPr lang="cs-CZ" b="1" dirty="0"/>
              <a:t> </a:t>
            </a:r>
            <a:r>
              <a:rPr lang="cs-CZ" b="1" dirty="0" err="1"/>
              <a:t>mass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shifted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After</a:t>
            </a:r>
            <a:r>
              <a:rPr lang="cs-CZ" b="1" dirty="0"/>
              <a:t> </a:t>
            </a:r>
            <a:r>
              <a:rPr lang="cs-CZ" b="1" dirty="0" err="1"/>
              <a:t>applying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correction</a:t>
            </a:r>
            <a:r>
              <a:rPr lang="cs-CZ" b="1" dirty="0"/>
              <a:t>,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peak</a:t>
            </a:r>
            <a:r>
              <a:rPr lang="cs-CZ" b="1" dirty="0"/>
              <a:t> </a:t>
            </a:r>
            <a:r>
              <a:rPr lang="cs-CZ" b="1" dirty="0" err="1"/>
              <a:t>moves</a:t>
            </a:r>
            <a:r>
              <a:rPr lang="cs-CZ" b="1" dirty="0"/>
              <a:t> </a:t>
            </a:r>
            <a:r>
              <a:rPr lang="cs-CZ" b="1" dirty="0" err="1"/>
              <a:t>close</a:t>
            </a:r>
            <a:r>
              <a:rPr lang="cs-CZ" b="1" dirty="0"/>
              <a:t> to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expected</a:t>
            </a:r>
            <a:r>
              <a:rPr lang="cs-CZ" b="1" dirty="0"/>
              <a:t> pion </a:t>
            </a:r>
            <a:r>
              <a:rPr lang="cs-CZ" b="1" dirty="0" err="1"/>
              <a:t>mass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For</a:t>
            </a:r>
            <a:r>
              <a:rPr lang="cs-CZ" b="1" dirty="0"/>
              <a:t> </a:t>
            </a:r>
            <a:r>
              <a:rPr lang="cs-CZ" b="1" dirty="0" err="1"/>
              <a:t>this</a:t>
            </a:r>
            <a:r>
              <a:rPr lang="cs-CZ" b="1" dirty="0"/>
              <a:t> data set,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reconstructed</a:t>
            </a:r>
            <a:r>
              <a:rPr lang="cs-CZ" b="1" dirty="0"/>
              <a:t> </a:t>
            </a:r>
            <a:r>
              <a:rPr lang="cs-CZ" b="1" dirty="0" err="1"/>
              <a:t>mass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136.45 plus </a:t>
            </a:r>
            <a:r>
              <a:rPr lang="cs-CZ" b="1" dirty="0" err="1"/>
              <a:t>or</a:t>
            </a:r>
            <a:r>
              <a:rPr lang="cs-CZ" b="1" dirty="0"/>
              <a:t> minus 0.11 </a:t>
            </a:r>
            <a:r>
              <a:rPr lang="cs-CZ" b="1" dirty="0" err="1"/>
              <a:t>MeV</a:t>
            </a:r>
            <a:r>
              <a:rPr lang="cs-CZ" b="1" dirty="0"/>
              <a:t> per c </a:t>
            </a:r>
            <a:r>
              <a:rPr lang="cs-CZ" b="1" dirty="0" err="1"/>
              <a:t>squared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/>
              <a:t>So, </a:t>
            </a:r>
            <a:r>
              <a:rPr lang="cs-CZ" b="1" dirty="0" err="1"/>
              <a:t>both</a:t>
            </a:r>
            <a:r>
              <a:rPr lang="cs-CZ" b="1" dirty="0"/>
              <a:t> data </a:t>
            </a:r>
            <a:r>
              <a:rPr lang="cs-CZ" b="1" dirty="0" err="1"/>
              <a:t>sets</a:t>
            </a:r>
            <a:r>
              <a:rPr lang="cs-CZ" b="1" dirty="0"/>
              <a:t> </a:t>
            </a:r>
            <a:r>
              <a:rPr lang="cs-CZ" b="1" dirty="0" err="1"/>
              <a:t>give</a:t>
            </a:r>
            <a:r>
              <a:rPr lang="cs-CZ" b="1" dirty="0"/>
              <a:t> a </a:t>
            </a:r>
            <a:r>
              <a:rPr lang="cs-CZ" b="1" dirty="0" err="1"/>
              <a:t>reconstructed</a:t>
            </a:r>
            <a:r>
              <a:rPr lang="cs-CZ" b="1" dirty="0"/>
              <a:t> </a:t>
            </a:r>
            <a:r>
              <a:rPr lang="cs-CZ" b="1" dirty="0" err="1"/>
              <a:t>mass</a:t>
            </a:r>
            <a:r>
              <a:rPr lang="cs-CZ" b="1" dirty="0"/>
              <a:t> </a:t>
            </a:r>
            <a:r>
              <a:rPr lang="cs-CZ" b="1" dirty="0" err="1"/>
              <a:t>close</a:t>
            </a:r>
            <a:r>
              <a:rPr lang="cs-CZ" b="1" dirty="0"/>
              <a:t> to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expected</a:t>
            </a:r>
            <a:r>
              <a:rPr lang="cs-CZ" b="1" dirty="0"/>
              <a:t> </a:t>
            </a:r>
            <a:r>
              <a:rPr lang="cs-CZ" b="1" dirty="0" err="1"/>
              <a:t>value</a:t>
            </a:r>
            <a:r>
              <a:rPr lang="cs-CZ" b="1" dirty="0"/>
              <a:t> </a:t>
            </a:r>
            <a:r>
              <a:rPr lang="cs-CZ" b="1" dirty="0" err="1"/>
              <a:t>after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correction</a:t>
            </a:r>
            <a:r>
              <a:rPr lang="cs-CZ" b="1" dirty="0"/>
              <a:t>.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81381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7BB4E-0A73-4ABF-A5EA-E5893FA8A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B333183-4ACF-0CA2-BDAA-25E45A48C3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3546E3D-5ABC-900F-502E-0337AA329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So, to </a:t>
            </a:r>
            <a:r>
              <a:rPr lang="cs-CZ" b="1" dirty="0" err="1"/>
              <a:t>summarize</a:t>
            </a:r>
            <a:r>
              <a:rPr lang="cs-CZ" b="1" dirty="0"/>
              <a:t> my </a:t>
            </a:r>
            <a:r>
              <a:rPr lang="cs-CZ" b="1" dirty="0" err="1"/>
              <a:t>work</a:t>
            </a:r>
            <a:r>
              <a:rPr lang="cs-CZ" b="1" dirty="0"/>
              <a:t>, </a:t>
            </a:r>
            <a:r>
              <a:rPr lang="cs-CZ" b="1" dirty="0" err="1"/>
              <a:t>there</a:t>
            </a:r>
            <a:r>
              <a:rPr lang="cs-CZ" b="1" dirty="0"/>
              <a:t> </a:t>
            </a:r>
            <a:r>
              <a:rPr lang="cs-CZ" b="1" dirty="0" err="1"/>
              <a:t>were</a:t>
            </a:r>
            <a:r>
              <a:rPr lang="cs-CZ" b="1" dirty="0"/>
              <a:t> </a:t>
            </a:r>
            <a:r>
              <a:rPr lang="cs-CZ" b="1" dirty="0" err="1"/>
              <a:t>three</a:t>
            </a:r>
            <a:r>
              <a:rPr lang="cs-CZ" b="1" dirty="0"/>
              <a:t> </a:t>
            </a:r>
            <a:r>
              <a:rPr lang="cs-CZ" b="1" dirty="0" err="1"/>
              <a:t>main</a:t>
            </a:r>
            <a:r>
              <a:rPr lang="cs-CZ" b="1" dirty="0"/>
              <a:t> </a:t>
            </a:r>
            <a:r>
              <a:rPr lang="cs-CZ" b="1" dirty="0" err="1"/>
              <a:t>parts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First</a:t>
            </a:r>
            <a:r>
              <a:rPr lang="cs-CZ" b="1" dirty="0"/>
              <a:t>, I </a:t>
            </a:r>
            <a:r>
              <a:rPr lang="cs-CZ" b="1" dirty="0" err="1"/>
              <a:t>participated</a:t>
            </a:r>
            <a:r>
              <a:rPr lang="cs-CZ" b="1" dirty="0"/>
              <a:t> in </a:t>
            </a:r>
            <a:r>
              <a:rPr lang="cs-CZ" b="1" dirty="0" err="1"/>
              <a:t>the</a:t>
            </a:r>
            <a:r>
              <a:rPr lang="cs-CZ" b="1" dirty="0"/>
              <a:t> development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ECAL by </a:t>
            </a:r>
            <a:r>
              <a:rPr lang="cs-CZ" b="1" dirty="0" err="1"/>
              <a:t>assembling</a:t>
            </a:r>
            <a:r>
              <a:rPr lang="cs-CZ" b="1" dirty="0"/>
              <a:t> and testing </a:t>
            </a:r>
            <a:r>
              <a:rPr lang="cs-CZ" b="1" dirty="0" err="1"/>
              <a:t>individual</a:t>
            </a:r>
            <a:r>
              <a:rPr lang="cs-CZ" b="1" dirty="0"/>
              <a:t> </a:t>
            </a:r>
            <a:r>
              <a:rPr lang="cs-CZ" b="1" dirty="0" err="1"/>
              <a:t>modules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/>
              <a:t>Second, I </a:t>
            </a:r>
            <a:r>
              <a:rPr lang="cs-CZ" b="1" dirty="0" err="1"/>
              <a:t>analysed</a:t>
            </a:r>
            <a:r>
              <a:rPr lang="cs-CZ" b="1" dirty="0"/>
              <a:t> </a:t>
            </a:r>
            <a:r>
              <a:rPr lang="cs-CZ" b="1" dirty="0" err="1"/>
              <a:t>two</a:t>
            </a:r>
            <a:r>
              <a:rPr lang="cs-CZ" b="1" dirty="0"/>
              <a:t> data </a:t>
            </a:r>
            <a:r>
              <a:rPr lang="cs-CZ" b="1" dirty="0" err="1"/>
              <a:t>sets</a:t>
            </a:r>
            <a:r>
              <a:rPr lang="cs-CZ" b="1" dirty="0"/>
              <a:t> </a:t>
            </a:r>
            <a:r>
              <a:rPr lang="cs-CZ" b="1" dirty="0" err="1"/>
              <a:t>from</a:t>
            </a:r>
            <a:r>
              <a:rPr lang="cs-CZ" b="1" dirty="0"/>
              <a:t> </a:t>
            </a:r>
            <a:r>
              <a:rPr lang="cs-CZ" b="1" dirty="0" err="1"/>
              <a:t>February</a:t>
            </a:r>
            <a:r>
              <a:rPr lang="cs-CZ" b="1" dirty="0"/>
              <a:t> 2024 and </a:t>
            </a:r>
            <a:r>
              <a:rPr lang="cs-CZ" b="1" dirty="0" err="1"/>
              <a:t>April</a:t>
            </a:r>
            <a:r>
              <a:rPr lang="cs-CZ" b="1" dirty="0"/>
              <a:t> 2025 </a:t>
            </a:r>
            <a:r>
              <a:rPr lang="cs-CZ" b="1" dirty="0" err="1"/>
              <a:t>using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same</a:t>
            </a:r>
            <a:r>
              <a:rPr lang="cs-CZ" b="1" dirty="0"/>
              <a:t> </a:t>
            </a:r>
            <a:r>
              <a:rPr lang="cs-CZ" b="1" dirty="0" err="1"/>
              <a:t>reconstruction</a:t>
            </a:r>
            <a:r>
              <a:rPr lang="cs-CZ" b="1" dirty="0"/>
              <a:t> </a:t>
            </a:r>
            <a:r>
              <a:rPr lang="cs-CZ" b="1" dirty="0" err="1"/>
              <a:t>procedure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/>
              <a:t>And </a:t>
            </a:r>
            <a:r>
              <a:rPr lang="cs-CZ" b="1" dirty="0" err="1"/>
              <a:t>finally</a:t>
            </a:r>
            <a:r>
              <a:rPr lang="cs-CZ" b="1" dirty="0"/>
              <a:t>, I </a:t>
            </a:r>
            <a:r>
              <a:rPr lang="cs-CZ" b="1" dirty="0" err="1"/>
              <a:t>reconstructed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neutral</a:t>
            </a:r>
            <a:r>
              <a:rPr lang="cs-CZ" b="1" dirty="0"/>
              <a:t> pion </a:t>
            </a:r>
            <a:r>
              <a:rPr lang="cs-CZ" b="1" dirty="0" err="1"/>
              <a:t>from</a:t>
            </a:r>
            <a:r>
              <a:rPr lang="cs-CZ" b="1" dirty="0"/>
              <a:t> </a:t>
            </a:r>
            <a:r>
              <a:rPr lang="cs-CZ" b="1" dirty="0" err="1"/>
              <a:t>its</a:t>
            </a:r>
            <a:r>
              <a:rPr lang="cs-CZ" b="1" dirty="0"/>
              <a:t> </a:t>
            </a:r>
            <a:r>
              <a:rPr lang="cs-CZ" b="1" dirty="0" err="1"/>
              <a:t>decay</a:t>
            </a:r>
            <a:r>
              <a:rPr lang="cs-CZ" b="1" dirty="0"/>
              <a:t> </a:t>
            </a:r>
            <a:r>
              <a:rPr lang="cs-CZ" b="1" dirty="0" err="1"/>
              <a:t>into</a:t>
            </a:r>
            <a:r>
              <a:rPr lang="cs-CZ" b="1" dirty="0"/>
              <a:t> </a:t>
            </a:r>
            <a:r>
              <a:rPr lang="cs-CZ" b="1" dirty="0" err="1"/>
              <a:t>two</a:t>
            </a:r>
            <a:r>
              <a:rPr lang="cs-CZ" b="1" dirty="0"/>
              <a:t> </a:t>
            </a:r>
            <a:r>
              <a:rPr lang="cs-CZ" b="1" dirty="0" err="1"/>
              <a:t>photons</a:t>
            </a:r>
            <a:r>
              <a:rPr lang="cs-CZ" b="1" dirty="0"/>
              <a:t>.</a:t>
            </a:r>
            <a:endParaRPr lang="cs-CZ" dirty="0"/>
          </a:p>
          <a:p>
            <a:r>
              <a:rPr lang="cs-CZ" b="1" dirty="0" err="1"/>
              <a:t>After</a:t>
            </a:r>
            <a:r>
              <a:rPr lang="cs-CZ" b="1" dirty="0"/>
              <a:t> </a:t>
            </a:r>
            <a:r>
              <a:rPr lang="cs-CZ" b="1" dirty="0" err="1"/>
              <a:t>applying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energy</a:t>
            </a:r>
            <a:r>
              <a:rPr lang="cs-CZ" b="1" dirty="0"/>
              <a:t> </a:t>
            </a:r>
            <a:r>
              <a:rPr lang="cs-CZ" b="1" dirty="0" err="1"/>
              <a:t>correction</a:t>
            </a:r>
            <a:r>
              <a:rPr lang="cs-CZ" b="1" dirty="0"/>
              <a:t>, </a:t>
            </a:r>
            <a:r>
              <a:rPr lang="cs-CZ" b="1" dirty="0" err="1"/>
              <a:t>both</a:t>
            </a:r>
            <a:r>
              <a:rPr lang="cs-CZ" b="1" dirty="0"/>
              <a:t> data </a:t>
            </a:r>
            <a:r>
              <a:rPr lang="cs-CZ" b="1" dirty="0" err="1"/>
              <a:t>sets</a:t>
            </a:r>
            <a:r>
              <a:rPr lang="cs-CZ" b="1" dirty="0"/>
              <a:t> </a:t>
            </a:r>
            <a:r>
              <a:rPr lang="cs-CZ" b="1" dirty="0" err="1"/>
              <a:t>give</a:t>
            </a:r>
            <a:r>
              <a:rPr lang="cs-CZ" b="1" dirty="0"/>
              <a:t> a pion </a:t>
            </a:r>
            <a:r>
              <a:rPr lang="cs-CZ" b="1" dirty="0" err="1"/>
              <a:t>mass</a:t>
            </a:r>
            <a:r>
              <a:rPr lang="cs-CZ" b="1" dirty="0"/>
              <a:t> </a:t>
            </a:r>
            <a:r>
              <a:rPr lang="cs-CZ" b="1" dirty="0" err="1"/>
              <a:t>close</a:t>
            </a:r>
            <a:r>
              <a:rPr lang="cs-CZ" b="1" dirty="0"/>
              <a:t> to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expected</a:t>
            </a:r>
            <a:r>
              <a:rPr lang="cs-CZ" b="1" dirty="0"/>
              <a:t> </a:t>
            </a:r>
            <a:r>
              <a:rPr lang="cs-CZ" b="1" dirty="0" err="1"/>
              <a:t>value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about</a:t>
            </a:r>
            <a:r>
              <a:rPr lang="cs-CZ" b="1" dirty="0"/>
              <a:t> 135 </a:t>
            </a:r>
            <a:r>
              <a:rPr lang="cs-CZ" b="1" dirty="0" err="1"/>
              <a:t>MeV</a:t>
            </a:r>
            <a:r>
              <a:rPr lang="cs-CZ" b="1" dirty="0"/>
              <a:t> per c </a:t>
            </a:r>
            <a:r>
              <a:rPr lang="cs-CZ" b="1" dirty="0" err="1"/>
              <a:t>squared</a:t>
            </a:r>
            <a:r>
              <a:rPr lang="cs-CZ" b="1" dirty="0"/>
              <a:t>.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01F7189-5DD7-1C6E-9B2B-BCBF98D5BC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28454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“</a:t>
            </a:r>
            <a:r>
              <a:rPr lang="cs-CZ" b="1" dirty="0" err="1"/>
              <a:t>There</a:t>
            </a:r>
            <a:r>
              <a:rPr lang="cs-CZ" b="1" dirty="0"/>
              <a:t> are </a:t>
            </a:r>
            <a:r>
              <a:rPr lang="cs-CZ" b="1" dirty="0" err="1"/>
              <a:t>still</a:t>
            </a:r>
            <a:r>
              <a:rPr lang="cs-CZ" b="1" dirty="0"/>
              <a:t> </a:t>
            </a:r>
            <a:r>
              <a:rPr lang="cs-CZ" b="1" dirty="0" err="1"/>
              <a:t>several</a:t>
            </a:r>
            <a:r>
              <a:rPr lang="cs-CZ" b="1" dirty="0"/>
              <a:t> </a:t>
            </a:r>
            <a:r>
              <a:rPr lang="cs-CZ" b="1" dirty="0" err="1"/>
              <a:t>things</a:t>
            </a:r>
            <a:r>
              <a:rPr lang="cs-CZ" b="1" dirty="0"/>
              <a:t> </a:t>
            </a:r>
            <a:r>
              <a:rPr lang="cs-CZ" b="1" dirty="0" err="1"/>
              <a:t>that</a:t>
            </a:r>
            <a:r>
              <a:rPr lang="cs-CZ" b="1" dirty="0"/>
              <a:t> </a:t>
            </a:r>
            <a:r>
              <a:rPr lang="cs-CZ" b="1" dirty="0" err="1"/>
              <a:t>could</a:t>
            </a:r>
            <a:r>
              <a:rPr lang="cs-CZ" b="1" dirty="0"/>
              <a:t> </a:t>
            </a:r>
            <a:r>
              <a:rPr lang="cs-CZ" b="1" dirty="0" err="1"/>
              <a:t>be</a:t>
            </a:r>
            <a:r>
              <a:rPr lang="cs-CZ" b="1" dirty="0"/>
              <a:t> </a:t>
            </a:r>
            <a:r>
              <a:rPr lang="cs-CZ" b="1" dirty="0" err="1"/>
              <a:t>improved</a:t>
            </a:r>
            <a:r>
              <a:rPr lang="cs-CZ" b="1" dirty="0"/>
              <a:t> in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future</a:t>
            </a:r>
            <a:r>
              <a:rPr lang="cs-CZ" b="1" dirty="0"/>
              <a:t>.”</a:t>
            </a:r>
            <a:endParaRPr lang="cs-CZ" dirty="0"/>
          </a:p>
          <a:p>
            <a:r>
              <a:rPr lang="cs-CZ" b="1" dirty="0"/>
              <a:t>“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first</a:t>
            </a:r>
            <a:r>
              <a:rPr lang="cs-CZ" b="1" dirty="0"/>
              <a:t> </a:t>
            </a:r>
            <a:r>
              <a:rPr lang="cs-CZ" b="1" dirty="0" err="1"/>
              <a:t>one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ECAL </a:t>
            </a:r>
            <a:r>
              <a:rPr lang="cs-CZ" b="1" dirty="0" err="1"/>
              <a:t>energy</a:t>
            </a:r>
            <a:r>
              <a:rPr lang="cs-CZ" b="1" dirty="0"/>
              <a:t> </a:t>
            </a:r>
            <a:r>
              <a:rPr lang="cs-CZ" b="1" dirty="0" err="1"/>
              <a:t>calibration</a:t>
            </a:r>
            <a:r>
              <a:rPr lang="cs-CZ" b="1" dirty="0"/>
              <a:t>, </a:t>
            </a:r>
            <a:r>
              <a:rPr lang="cs-CZ" b="1" dirty="0" err="1"/>
              <a:t>which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still</a:t>
            </a:r>
            <a:r>
              <a:rPr lang="cs-CZ" b="1" dirty="0"/>
              <a:t> </a:t>
            </a:r>
            <a:r>
              <a:rPr lang="cs-CZ" b="1" dirty="0" err="1"/>
              <a:t>ongoing</a:t>
            </a:r>
            <a:r>
              <a:rPr lang="cs-CZ" b="1" dirty="0"/>
              <a:t>.”</a:t>
            </a:r>
            <a:endParaRPr lang="cs-CZ" dirty="0"/>
          </a:p>
          <a:p>
            <a:r>
              <a:rPr lang="cs-CZ" b="1" dirty="0"/>
              <a:t>“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detector</a:t>
            </a:r>
            <a:r>
              <a:rPr lang="cs-CZ" b="1" dirty="0"/>
              <a:t> </a:t>
            </a:r>
            <a:r>
              <a:rPr lang="cs-CZ" b="1" dirty="0" err="1"/>
              <a:t>work</a:t>
            </a:r>
            <a:r>
              <a:rPr lang="cs-CZ" b="1" dirty="0"/>
              <a:t> </a:t>
            </a:r>
            <a:r>
              <a:rPr lang="cs-CZ" b="1" dirty="0" err="1"/>
              <a:t>will</a:t>
            </a:r>
            <a:r>
              <a:rPr lang="cs-CZ" b="1" dirty="0"/>
              <a:t> </a:t>
            </a:r>
            <a:r>
              <a:rPr lang="cs-CZ" b="1" dirty="0" err="1"/>
              <a:t>also</a:t>
            </a:r>
            <a:r>
              <a:rPr lang="cs-CZ" b="1" dirty="0"/>
              <a:t> </a:t>
            </a:r>
            <a:r>
              <a:rPr lang="cs-CZ" b="1" dirty="0" err="1"/>
              <a:t>continue</a:t>
            </a:r>
            <a:r>
              <a:rPr lang="cs-CZ" b="1" dirty="0"/>
              <a:t> </a:t>
            </a:r>
            <a:r>
              <a:rPr lang="cs-CZ" b="1" dirty="0" err="1"/>
              <a:t>with</a:t>
            </a:r>
            <a:r>
              <a:rPr lang="cs-CZ" b="1" dirty="0"/>
              <a:t> ECAL </a:t>
            </a:r>
            <a:r>
              <a:rPr lang="cs-CZ" b="1" dirty="0" err="1"/>
              <a:t>assembly</a:t>
            </a:r>
            <a:r>
              <a:rPr lang="cs-CZ" b="1" dirty="0"/>
              <a:t>, testing, and PMT </a:t>
            </a:r>
            <a:r>
              <a:rPr lang="cs-CZ" b="1" dirty="0" err="1"/>
              <a:t>readout</a:t>
            </a:r>
            <a:r>
              <a:rPr lang="cs-CZ" b="1" dirty="0"/>
              <a:t> </a:t>
            </a:r>
            <a:r>
              <a:rPr lang="cs-CZ" b="1" dirty="0" err="1"/>
              <a:t>integration</a:t>
            </a:r>
            <a:r>
              <a:rPr lang="cs-CZ" b="1" dirty="0"/>
              <a:t>.”</a:t>
            </a:r>
            <a:endParaRPr lang="cs-CZ" dirty="0"/>
          </a:p>
          <a:p>
            <a:r>
              <a:rPr lang="cs-CZ" b="1" dirty="0"/>
              <a:t>“I </a:t>
            </a:r>
            <a:r>
              <a:rPr lang="cs-CZ" b="1" dirty="0" err="1"/>
              <a:t>would</a:t>
            </a:r>
            <a:r>
              <a:rPr lang="cs-CZ" b="1" dirty="0"/>
              <a:t> </a:t>
            </a:r>
            <a:r>
              <a:rPr lang="cs-CZ" b="1" dirty="0" err="1"/>
              <a:t>also</a:t>
            </a:r>
            <a:r>
              <a:rPr lang="cs-CZ" b="1" dirty="0"/>
              <a:t> </a:t>
            </a:r>
            <a:r>
              <a:rPr lang="cs-CZ" b="1" dirty="0" err="1"/>
              <a:t>like</a:t>
            </a:r>
            <a:r>
              <a:rPr lang="cs-CZ" b="1" dirty="0"/>
              <a:t> to </a:t>
            </a:r>
            <a:r>
              <a:rPr lang="cs-CZ" b="1" dirty="0" err="1"/>
              <a:t>continue</a:t>
            </a:r>
            <a:r>
              <a:rPr lang="cs-CZ" b="1" dirty="0"/>
              <a:t> </a:t>
            </a:r>
            <a:r>
              <a:rPr lang="cs-CZ" b="1" dirty="0" err="1"/>
              <a:t>this</a:t>
            </a:r>
            <a:r>
              <a:rPr lang="cs-CZ" b="1" dirty="0"/>
              <a:t> </a:t>
            </a:r>
            <a:r>
              <a:rPr lang="cs-CZ" b="1" dirty="0" err="1"/>
              <a:t>neutral</a:t>
            </a:r>
            <a:r>
              <a:rPr lang="cs-CZ" b="1" dirty="0"/>
              <a:t>-pion </a:t>
            </a:r>
            <a:r>
              <a:rPr lang="cs-CZ" b="1" dirty="0" err="1"/>
              <a:t>analysis</a:t>
            </a:r>
            <a:r>
              <a:rPr lang="cs-CZ" b="1" dirty="0"/>
              <a:t> as part </a:t>
            </a:r>
            <a:r>
              <a:rPr lang="cs-CZ" b="1" dirty="0" err="1"/>
              <a:t>of</a:t>
            </a:r>
            <a:r>
              <a:rPr lang="cs-CZ" b="1" dirty="0"/>
              <a:t> my </a:t>
            </a:r>
            <a:r>
              <a:rPr lang="cs-CZ" b="1" dirty="0" err="1"/>
              <a:t>Bachelor's</a:t>
            </a:r>
            <a:r>
              <a:rPr lang="cs-CZ" b="1" dirty="0"/>
              <a:t> thesis.”</a:t>
            </a:r>
            <a:endParaRPr lang="cs-CZ" dirty="0"/>
          </a:p>
          <a:p>
            <a:r>
              <a:rPr lang="cs-CZ" b="1" dirty="0"/>
              <a:t>“</a:t>
            </a:r>
            <a:r>
              <a:rPr lang="cs-CZ" b="1" dirty="0" err="1"/>
              <a:t>One</a:t>
            </a:r>
            <a:r>
              <a:rPr lang="cs-CZ" b="1" dirty="0"/>
              <a:t> </a:t>
            </a:r>
            <a:r>
              <a:rPr lang="cs-CZ" b="1" dirty="0" err="1"/>
              <a:t>possible</a:t>
            </a:r>
            <a:r>
              <a:rPr lang="cs-CZ" b="1" dirty="0"/>
              <a:t> </a:t>
            </a:r>
            <a:r>
              <a:rPr lang="cs-CZ" b="1" dirty="0" err="1"/>
              <a:t>improvement</a:t>
            </a:r>
            <a:r>
              <a:rPr lang="cs-CZ" b="1" dirty="0"/>
              <a:t> </a:t>
            </a:r>
            <a:r>
              <a:rPr lang="cs-CZ" b="1" dirty="0" err="1"/>
              <a:t>would</a:t>
            </a:r>
            <a:r>
              <a:rPr lang="cs-CZ" b="1" dirty="0"/>
              <a:t> </a:t>
            </a:r>
            <a:r>
              <a:rPr lang="cs-CZ" b="1" dirty="0" err="1"/>
              <a:t>be</a:t>
            </a:r>
            <a:r>
              <a:rPr lang="cs-CZ" b="1" dirty="0"/>
              <a:t> to use </a:t>
            </a:r>
            <a:r>
              <a:rPr lang="cs-CZ" b="1" dirty="0" err="1"/>
              <a:t>the</a:t>
            </a:r>
            <a:r>
              <a:rPr lang="cs-CZ" b="1" dirty="0"/>
              <a:t> event-</a:t>
            </a:r>
            <a:r>
              <a:rPr lang="cs-CZ" b="1" dirty="0" err="1"/>
              <a:t>mixing</a:t>
            </a:r>
            <a:r>
              <a:rPr lang="cs-CZ" b="1" dirty="0"/>
              <a:t> </a:t>
            </a:r>
            <a:r>
              <a:rPr lang="cs-CZ" b="1" dirty="0" err="1"/>
              <a:t>method</a:t>
            </a:r>
            <a:r>
              <a:rPr lang="cs-CZ" b="1" dirty="0"/>
              <a:t> </a:t>
            </a:r>
            <a:r>
              <a:rPr lang="cs-CZ" b="1" dirty="0" err="1"/>
              <a:t>for</a:t>
            </a:r>
            <a:r>
              <a:rPr lang="cs-CZ" b="1" dirty="0"/>
              <a:t> a </a:t>
            </a:r>
            <a:r>
              <a:rPr lang="cs-CZ" b="1" dirty="0" err="1"/>
              <a:t>better</a:t>
            </a:r>
            <a:r>
              <a:rPr lang="cs-CZ" b="1" dirty="0"/>
              <a:t> </a:t>
            </a:r>
            <a:r>
              <a:rPr lang="cs-CZ" b="1" dirty="0" err="1"/>
              <a:t>estimation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combinatorial</a:t>
            </a:r>
            <a:r>
              <a:rPr lang="cs-CZ" b="1" dirty="0"/>
              <a:t> background.”</a:t>
            </a:r>
            <a:endParaRPr lang="cs-CZ" dirty="0"/>
          </a:p>
          <a:p>
            <a:r>
              <a:rPr lang="cs-CZ" b="1" dirty="0"/>
              <a:t>“And </a:t>
            </a:r>
            <a:r>
              <a:rPr lang="cs-CZ" b="1" dirty="0" err="1"/>
              <a:t>finally</a:t>
            </a:r>
            <a:r>
              <a:rPr lang="cs-CZ" b="1" dirty="0"/>
              <a:t>, I </a:t>
            </a:r>
            <a:r>
              <a:rPr lang="cs-CZ" b="1" dirty="0" err="1"/>
              <a:t>would</a:t>
            </a:r>
            <a:r>
              <a:rPr lang="cs-CZ" b="1" dirty="0"/>
              <a:t> </a:t>
            </a:r>
            <a:r>
              <a:rPr lang="cs-CZ" b="1" dirty="0" err="1"/>
              <a:t>like</a:t>
            </a:r>
            <a:r>
              <a:rPr lang="cs-CZ" b="1" dirty="0"/>
              <a:t> to </a:t>
            </a:r>
            <a:r>
              <a:rPr lang="cs-CZ" b="1" dirty="0" err="1"/>
              <a:t>extend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π⁰ </a:t>
            </a:r>
            <a:r>
              <a:rPr lang="cs-CZ" b="1" dirty="0" err="1"/>
              <a:t>analysis</a:t>
            </a:r>
            <a:r>
              <a:rPr lang="cs-CZ" b="1" dirty="0"/>
              <a:t> to a </a:t>
            </a:r>
            <a:r>
              <a:rPr lang="cs-CZ" b="1" dirty="0" err="1"/>
              <a:t>multidimensional</a:t>
            </a:r>
            <a:r>
              <a:rPr lang="cs-CZ" b="1" dirty="0"/>
              <a:t> study.”</a:t>
            </a:r>
            <a:endParaRPr lang="cs-CZ" dirty="0"/>
          </a:p>
          <a:p>
            <a:r>
              <a:rPr lang="cs-CZ" b="1" dirty="0"/>
              <a:t>“</a:t>
            </a:r>
            <a:r>
              <a:rPr lang="cs-CZ" b="1" dirty="0" err="1"/>
              <a:t>Instead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looking</a:t>
            </a:r>
            <a:r>
              <a:rPr lang="cs-CZ" b="1" dirty="0"/>
              <a:t> </a:t>
            </a:r>
            <a:r>
              <a:rPr lang="cs-CZ" b="1" dirty="0" err="1"/>
              <a:t>only</a:t>
            </a:r>
            <a:r>
              <a:rPr lang="cs-CZ" b="1" dirty="0"/>
              <a:t> </a:t>
            </a:r>
            <a:r>
              <a:rPr lang="cs-CZ" b="1" dirty="0" err="1"/>
              <a:t>at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inclusive</a:t>
            </a:r>
            <a:r>
              <a:rPr lang="cs-CZ" b="1" dirty="0"/>
              <a:t> π⁰ invariant-</a:t>
            </a:r>
            <a:r>
              <a:rPr lang="cs-CZ" b="1" dirty="0" err="1"/>
              <a:t>mass</a:t>
            </a:r>
            <a:r>
              <a:rPr lang="cs-CZ" b="1" dirty="0"/>
              <a:t> </a:t>
            </a:r>
            <a:r>
              <a:rPr lang="cs-CZ" b="1" dirty="0" err="1"/>
              <a:t>spectrum</a:t>
            </a:r>
            <a:r>
              <a:rPr lang="cs-CZ" b="1" dirty="0"/>
              <a:t>, </a:t>
            </a:r>
            <a:r>
              <a:rPr lang="cs-CZ" b="1" dirty="0" err="1"/>
              <a:t>we</a:t>
            </a:r>
            <a:r>
              <a:rPr lang="cs-CZ" b="1" dirty="0"/>
              <a:t> </a:t>
            </a:r>
            <a:r>
              <a:rPr lang="cs-CZ" b="1" dirty="0" err="1"/>
              <a:t>could</a:t>
            </a:r>
            <a:r>
              <a:rPr lang="cs-CZ" b="1" dirty="0"/>
              <a:t> study </a:t>
            </a:r>
            <a:r>
              <a:rPr lang="cs-CZ" b="1" dirty="0" err="1"/>
              <a:t>the</a:t>
            </a:r>
            <a:r>
              <a:rPr lang="cs-CZ" b="1" dirty="0"/>
              <a:t> pion </a:t>
            </a:r>
            <a:r>
              <a:rPr lang="cs-CZ" b="1" dirty="0" err="1"/>
              <a:t>production</a:t>
            </a:r>
            <a:r>
              <a:rPr lang="cs-CZ" b="1" dirty="0"/>
              <a:t> as a </a:t>
            </a:r>
            <a:r>
              <a:rPr lang="cs-CZ" b="1" dirty="0" err="1"/>
              <a:t>function</a:t>
            </a:r>
            <a:r>
              <a:rPr lang="cs-CZ" b="1" dirty="0"/>
              <a:t>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several</a:t>
            </a:r>
            <a:r>
              <a:rPr lang="cs-CZ" b="1" dirty="0"/>
              <a:t> </a:t>
            </a:r>
            <a:r>
              <a:rPr lang="cs-CZ" b="1" dirty="0" err="1"/>
              <a:t>kinematic</a:t>
            </a:r>
            <a:r>
              <a:rPr lang="cs-CZ" b="1" dirty="0"/>
              <a:t> </a:t>
            </a:r>
            <a:r>
              <a:rPr lang="cs-CZ" b="1" dirty="0" err="1"/>
              <a:t>variables</a:t>
            </a:r>
            <a:r>
              <a:rPr lang="cs-CZ" b="1" dirty="0"/>
              <a:t>.”</a:t>
            </a:r>
            <a:endParaRPr lang="cs-CZ" dirty="0"/>
          </a:p>
          <a:p>
            <a:r>
              <a:rPr lang="cs-CZ" b="1" dirty="0"/>
              <a:t>“</a:t>
            </a:r>
            <a:r>
              <a:rPr lang="cs-CZ" b="1" dirty="0" err="1"/>
              <a:t>This</a:t>
            </a:r>
            <a:r>
              <a:rPr lang="cs-CZ" b="1" dirty="0"/>
              <a:t> </a:t>
            </a:r>
            <a:r>
              <a:rPr lang="cs-CZ" b="1" dirty="0" err="1"/>
              <a:t>would</a:t>
            </a:r>
            <a:r>
              <a:rPr lang="cs-CZ" b="1" dirty="0"/>
              <a:t> </a:t>
            </a:r>
            <a:r>
              <a:rPr lang="cs-CZ" b="1" dirty="0" err="1"/>
              <a:t>give</a:t>
            </a:r>
            <a:r>
              <a:rPr lang="cs-CZ" b="1" dirty="0"/>
              <a:t> </a:t>
            </a:r>
            <a:r>
              <a:rPr lang="cs-CZ" b="1" dirty="0" err="1"/>
              <a:t>us</a:t>
            </a:r>
            <a:r>
              <a:rPr lang="cs-CZ" b="1" dirty="0"/>
              <a:t> more </a:t>
            </a:r>
            <a:r>
              <a:rPr lang="cs-CZ" b="1" dirty="0" err="1"/>
              <a:t>detailed</a:t>
            </a:r>
            <a:r>
              <a:rPr lang="cs-CZ" b="1" dirty="0"/>
              <a:t> </a:t>
            </a:r>
            <a:r>
              <a:rPr lang="cs-CZ" b="1" dirty="0" err="1"/>
              <a:t>information</a:t>
            </a:r>
            <a:r>
              <a:rPr lang="cs-CZ" b="1" dirty="0"/>
              <a:t> </a:t>
            </a:r>
            <a:r>
              <a:rPr lang="cs-CZ" b="1" dirty="0" err="1"/>
              <a:t>about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π⁰ </a:t>
            </a:r>
            <a:r>
              <a:rPr lang="cs-CZ" b="1" dirty="0" err="1"/>
              <a:t>production</a:t>
            </a:r>
            <a:r>
              <a:rPr lang="cs-CZ" b="1" dirty="0"/>
              <a:t> and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detector</a:t>
            </a:r>
            <a:r>
              <a:rPr lang="cs-CZ" b="1" dirty="0"/>
              <a:t> performance.”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65672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03B43-3F16-0C8E-A56A-582627895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21DAE15-F3A4-24AF-F5AF-8D8196FDE0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9097364-4AC8-3587-6972-657EEBEEBF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“HADES </a:t>
            </a:r>
            <a:r>
              <a:rPr lang="cs-CZ" b="1" dirty="0" err="1"/>
              <a:t>will</a:t>
            </a:r>
            <a:r>
              <a:rPr lang="cs-CZ" b="1" dirty="0"/>
              <a:t> </a:t>
            </a:r>
            <a:r>
              <a:rPr lang="cs-CZ" b="1" dirty="0" err="1"/>
              <a:t>move</a:t>
            </a:r>
            <a:r>
              <a:rPr lang="cs-CZ" b="1" dirty="0"/>
              <a:t> </a:t>
            </a:r>
            <a:r>
              <a:rPr lang="cs-CZ" b="1" dirty="0" err="1"/>
              <a:t>from</a:t>
            </a:r>
            <a:r>
              <a:rPr lang="cs-CZ" b="1" dirty="0"/>
              <a:t> GSI to FAIR, to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new</a:t>
            </a:r>
            <a:r>
              <a:rPr lang="cs-CZ" b="1" dirty="0"/>
              <a:t> CBM </a:t>
            </a:r>
            <a:r>
              <a:rPr lang="cs-CZ" b="1" dirty="0" err="1"/>
              <a:t>experimental</a:t>
            </a:r>
            <a:r>
              <a:rPr lang="cs-CZ" b="1" dirty="0"/>
              <a:t> </a:t>
            </a:r>
            <a:r>
              <a:rPr lang="cs-CZ" b="1" dirty="0" err="1"/>
              <a:t>hall</a:t>
            </a:r>
            <a:r>
              <a:rPr lang="cs-CZ" b="1" dirty="0"/>
              <a:t>.”</a:t>
            </a:r>
            <a:endParaRPr lang="cs-CZ" dirty="0"/>
          </a:p>
          <a:p>
            <a:r>
              <a:rPr lang="cs-CZ" b="1" dirty="0"/>
              <a:t>“So, </a:t>
            </a:r>
            <a:r>
              <a:rPr lang="cs-CZ" b="1" dirty="0" err="1"/>
              <a:t>at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beginning</a:t>
            </a:r>
            <a:r>
              <a:rPr lang="cs-CZ" b="1" dirty="0"/>
              <a:t> I </a:t>
            </a:r>
            <a:r>
              <a:rPr lang="cs-CZ" b="1" dirty="0" err="1"/>
              <a:t>said</a:t>
            </a:r>
            <a:r>
              <a:rPr lang="cs-CZ" b="1" dirty="0"/>
              <a:t> </a:t>
            </a:r>
            <a:r>
              <a:rPr lang="cs-CZ" b="1" dirty="0" err="1"/>
              <a:t>that</a:t>
            </a:r>
            <a:r>
              <a:rPr lang="cs-CZ" b="1" dirty="0"/>
              <a:t> </a:t>
            </a:r>
            <a:r>
              <a:rPr lang="cs-CZ" b="1" dirty="0" err="1"/>
              <a:t>navigating</a:t>
            </a:r>
            <a:r>
              <a:rPr lang="cs-CZ" b="1" dirty="0"/>
              <a:t> GSI </a:t>
            </a:r>
            <a:r>
              <a:rPr lang="cs-CZ" b="1" dirty="0" err="1"/>
              <a:t>can</a:t>
            </a:r>
            <a:r>
              <a:rPr lang="cs-CZ" b="1" dirty="0"/>
              <a:t> </a:t>
            </a:r>
            <a:r>
              <a:rPr lang="cs-CZ" b="1" dirty="0" err="1"/>
              <a:t>sometimes</a:t>
            </a:r>
            <a:r>
              <a:rPr lang="cs-CZ" b="1" dirty="0"/>
              <a:t> </a:t>
            </a:r>
            <a:r>
              <a:rPr lang="cs-CZ" b="1" dirty="0" err="1"/>
              <a:t>feel</a:t>
            </a:r>
            <a:r>
              <a:rPr lang="cs-CZ" b="1" dirty="0"/>
              <a:t> a </a:t>
            </a:r>
            <a:r>
              <a:rPr lang="cs-CZ" b="1" dirty="0" err="1"/>
              <a:t>little</a:t>
            </a:r>
            <a:r>
              <a:rPr lang="cs-CZ" b="1" dirty="0"/>
              <a:t> bit </a:t>
            </a:r>
            <a:r>
              <a:rPr lang="cs-CZ" b="1" dirty="0" err="1"/>
              <a:t>like</a:t>
            </a:r>
            <a:r>
              <a:rPr lang="cs-CZ" b="1" dirty="0"/>
              <a:t> </a:t>
            </a:r>
            <a:r>
              <a:rPr lang="cs-CZ" b="1" dirty="0" err="1"/>
              <a:t>navigating</a:t>
            </a:r>
            <a:r>
              <a:rPr lang="cs-CZ" b="1" dirty="0"/>
              <a:t> </a:t>
            </a:r>
            <a:r>
              <a:rPr lang="cs-CZ" b="1" dirty="0" err="1"/>
              <a:t>Venice</a:t>
            </a:r>
            <a:r>
              <a:rPr lang="cs-CZ" b="1" dirty="0"/>
              <a:t>.”</a:t>
            </a:r>
            <a:endParaRPr lang="cs-CZ" dirty="0"/>
          </a:p>
          <a:p>
            <a:r>
              <a:rPr lang="cs-CZ" b="1" dirty="0"/>
              <a:t>“</a:t>
            </a:r>
            <a:r>
              <a:rPr lang="cs-CZ" b="1" dirty="0" err="1"/>
              <a:t>Now</a:t>
            </a:r>
            <a:r>
              <a:rPr lang="cs-CZ" b="1" dirty="0"/>
              <a:t> HADES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moving</a:t>
            </a:r>
            <a:r>
              <a:rPr lang="cs-CZ" b="1" dirty="0"/>
              <a:t> — but </a:t>
            </a:r>
            <a:r>
              <a:rPr lang="cs-CZ" b="1" dirty="0" err="1"/>
              <a:t>luckily</a:t>
            </a:r>
            <a:r>
              <a:rPr lang="cs-CZ" b="1" dirty="0"/>
              <a:t>, not to </a:t>
            </a:r>
            <a:r>
              <a:rPr lang="cs-CZ" b="1" dirty="0" err="1"/>
              <a:t>Venice</a:t>
            </a:r>
            <a:r>
              <a:rPr lang="cs-CZ" b="1" dirty="0"/>
              <a:t>, </a:t>
            </a:r>
            <a:r>
              <a:rPr lang="cs-CZ" b="1" dirty="0" err="1"/>
              <a:t>only</a:t>
            </a:r>
            <a:r>
              <a:rPr lang="cs-CZ" b="1" dirty="0"/>
              <a:t> to FAIR.”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7E46491-1320-700D-4393-7CFAF67FC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F05934-A596-48F4-B3F4-DBD5AFF86053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0918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A0E46D-D5BB-048E-8A59-DB23714B4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1004390-EAA5-C290-09D8-464C5CB0F4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E73F9A-EE90-2B38-8A13-50361E07D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15.09.2026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AACD32E-F037-066F-03AE-46940D921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C2AC15-E1C2-25B2-76EF-C4C354649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6566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CE9CBF-F2D9-86B6-CFBB-689519CBF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4199F84-A675-44BE-8730-171753E43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1809F0-3C3D-C3C8-3C99-3514B18C9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r>
              <a:rPr lang="cs-CZ"/>
              <a:t>15.09.2026</a:t>
            </a:r>
            <a:endParaRPr lang="cs-CZ" sz="2000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C13FE6B-8CA7-4A54-B1B3-BC470DEC9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r>
              <a:rPr lang="en-US"/>
              <a:t>Neutral pion reconstruction using ECAL</a:t>
            </a:r>
            <a:endParaRPr lang="cs-CZ" sz="200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04E4752-32D4-A680-2F39-55DFB1AE8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fld id="{12B47338-36F4-43CB-8BD7-4C6A12E1E4AB}" type="slidenum">
              <a:rPr lang="cs-CZ" smtClean="0"/>
              <a:pPr/>
              <a:t>‹#›</a:t>
            </a:fld>
            <a:endParaRPr lang="cs-CZ" sz="2000"/>
          </a:p>
        </p:txBody>
      </p:sp>
    </p:spTree>
    <p:extLst>
      <p:ext uri="{BB962C8B-B14F-4D97-AF65-F5344CB8AC3E}">
        <p14:creationId xmlns:p14="http://schemas.microsoft.com/office/powerpoint/2010/main" val="3054498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C7EE59-FC68-1D94-C14B-C0CA074D8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606A3A1-B09B-B55F-2448-8CC167BA4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FF1F68-D148-25C9-0A8F-44FEED01C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7A5DA2B-703C-0F74-A98E-FB819BD6F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4740" y="6358890"/>
            <a:ext cx="4922520" cy="365125"/>
          </a:xfrm>
        </p:spPr>
        <p:txBody>
          <a:bodyPr/>
          <a:lstStyle/>
          <a:p>
            <a:r>
              <a:rPr lang="en-US" dirty="0"/>
              <a:t>Neutral pion reconstruction using ECAL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03656B3-C9BF-B0FE-6560-D5B70D68F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8866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B00EEA-17F7-297D-746C-CC992F61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B88B478-1533-D906-B356-77F5DF65A8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8CD22DC-66D4-255D-1E45-3E9BC7333C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FF528F1-66C1-5961-3991-6BE62403A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0BE7212-79BC-FDB3-CB47-5BA694B2B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D8941B-FDF0-C97E-63C4-403164E4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9783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3094F8-1B1F-0F05-44EC-EDDF7F82B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1B2BD09-EAA5-83AE-36FC-6C8FB9823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DF30A90-E546-05AF-E3F7-8AA6D128F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ACA7667-869B-B2BC-F250-8286671AC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9D179D0-12D5-2321-D21C-C1D1C988B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BBB4016-C9DC-3153-6D95-8D9502DE3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86FF70C-FBDB-0006-DC85-4A6C39B84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9F1BE75-011B-07EE-5AEB-E2CA3B82D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282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AD9BFE-DDD1-E80B-3FAE-3ECBE5075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CE3C1A9-4D75-A3F6-6107-D43187D7B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A5723C2-8501-A67B-377D-21B280D9B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en-US" dirty="0"/>
              <a:t>Neutral pion reconstruction using ECAL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4F69EF4-99EF-A277-00F7-02BE08D40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4343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5A60918-A3D9-48DA-43CB-79001FFA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46057E6-5BD2-9B2B-54C3-F5FAA885B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A708E96-26B6-A461-4DF3-B507CB77A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429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196EA3-E64C-4911-CC93-E888924DF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730F34F-3486-874F-72C2-05880CED8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280A262-DCAA-FC4F-19E1-A97F59295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BA2FF64-1984-9FCD-C408-C53E5CE63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8092622-DDE0-CA9F-633E-236ECAC1D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441F4CA-E21B-AB7F-A363-CC555369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1905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EA45C5-33BA-E6AB-FF07-B5B2A2F72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690B32A-F0D3-79A5-90B4-78A5003DC9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20634A7-E62C-B716-22B3-C09BB0A3F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8DDBE45-210E-C4DA-680D-C31062B52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24F1CC4-FEC9-49F1-7A7F-4E44D8B01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17FEE8B-5204-6493-C06B-16F29FDEE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9812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3ADF79-8865-46E5-E25E-5DB9BF1A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45B7EF8-4E32-C4E5-B4F6-A27162FF93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B73099B-900A-FD3A-95FE-D67F6298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42FFEF-946A-AB87-DB6F-21914DDB4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B83ACC5-6DB4-E2CA-F3AC-A51ED3BAC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8558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74611AD-BFE8-F942-7A07-9A7D6BD775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71E8582-07F6-2F59-23FF-9C263EC35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99E1F8A-52BC-6C09-E1D5-FDD5DCDA5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813B314-DA3B-AA44-1A6F-D738CF2B6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880AAFE-F914-B418-C76B-BAF3F8168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7726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2FAA02-DA2F-FB54-F352-A383DF5E8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0E00EA2-82A6-20D9-C262-69BEA24924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C9B4115-93C9-71E9-5FAF-899E6B782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6F9BFEB-2D43-71DF-0D9E-82D02F258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8A463B8-F48F-6EF1-B8E2-A0AD8BDCD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DF81F-93AB-4D84-B4A2-0A67CD96EE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5838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401C3D-CE2C-2383-B598-DE2B5719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22726F-AB91-CA57-9F93-EFFDCE94B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0F510FD-E873-4A6B-DFBE-261663B8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0892F82-6035-A417-6DB6-AD4695072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A4C084E-BF9D-6EDD-1833-9F4001B1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DF81F-93AB-4D84-B4A2-0A67CD96EE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24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C7BA90-52EE-043B-37EA-EB54E2C68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802EBBB-12A9-2E39-8CDB-2315FFD6D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8C7831-1144-790C-B9EB-A4A7B7D90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3CB168A-870C-C9F1-D862-64BD636C6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51E6BB3-E620-FD1B-71C8-6FE21E935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DF81F-93AB-4D84-B4A2-0A67CD96EE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3202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6EB300-B8AA-5E09-E75F-E117323A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B8D29D3-9E44-3444-71AE-BE81CE10CC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2D2AB0E-6E8D-8969-ACD5-F58B16518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6AFDE9B-8CB5-D8CC-453D-50C9F8ACD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63351F9-D58A-0C56-CF2C-6B9DE4917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6AB694A-B221-51A3-285D-A5BED9B27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DF81F-93AB-4D84-B4A2-0A67CD96EE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3675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06E74A-CA07-17E9-C5FD-6B49BDF44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86531B-CC4D-A7FD-7597-0C093B9E7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9E607BC-0009-C05B-1627-CB7297299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E933F88-9A9C-8B8E-A124-C128979A0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9FCCE7A-6708-519F-9DA1-8BF58AF105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5133174-D3F1-D8E8-277A-71907A85E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327A4E6-8424-26EC-5C8D-B039EB6A1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91063D2-575F-E0A2-B814-7EFDEF054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DF81F-93AB-4D84-B4A2-0A67CD96EE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4945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92E290-643A-B881-3CFB-92D0C2911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8E16455-C8A8-E6B7-EB22-79421F167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D9241F9-7734-AD1C-2681-2E992F2DF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788DEBE-8E0C-AF59-ABD5-797AF2AB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DF81F-93AB-4D84-B4A2-0A67CD96EE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2945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7057B6C-CC3B-195C-DC1B-4078AB137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60B4B18-0007-707A-3BE9-04E056A00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413E29B-5599-5A6C-A7E3-19F27A76E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DF81F-93AB-4D84-B4A2-0A67CD96EE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8959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735247-2698-2777-AA3B-DD3F2A836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B0E5389-9004-930E-CBA5-ADBAC51D6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04487D1-E625-2117-4DC4-413AA6B981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FCB53F7-2FB1-E01F-87E7-C7020A1B4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7CA197C-88B8-00D2-B34A-81E7BEABE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5A0D570-16AF-EE5F-A874-B2CA35ACC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DF81F-93AB-4D84-B4A2-0A67CD96EE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764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8FAB8A-A184-F1D3-FEBB-5258E8C74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9510A8C-A5BC-0BD7-79A2-7DB0C257CC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2B51185-42DC-E006-4FCD-749D48B6B8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8437BCB-ADEE-81C1-B63E-6694EB800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C772C8C-3C4A-3260-FECA-3BB2A9BAF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D8D3543-FBEF-DA74-83BE-C0506C59A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DF81F-93AB-4D84-B4A2-0A67CD96EE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9323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DF18A3-5100-49C8-AEBA-8536B5A26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0ED0220-067A-E95B-7015-5B8841B76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8A0C1DE-F3C9-B13E-1964-781F51D71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15B407-166D-C218-A055-EC4A4EFD4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2828BE0-BE96-4BDC-24F5-1EBC23156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DF81F-93AB-4D84-B4A2-0A67CD96EE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850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91F9F98-113D-DEDC-7A52-3B401CD5A4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7732B35-937E-A4FB-867F-DCA8EE125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9614DE-FE29-43FB-18BF-C43B2828D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5012FEA-CCC4-8C98-3AF3-35A69B48F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9EC6CDE-B958-CA48-0AE3-B6F7175E4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DF81F-93AB-4D84-B4A2-0A67CD96EE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2126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2AFDEF9-0A49-BEB5-A1E8-6DF45A93B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CA289E4-2F6D-2023-A241-80D40BB48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0671A7-FC8D-3676-2ABB-F48DFE8227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r>
              <a:rPr lang="cs-CZ"/>
              <a:t>15.09.2026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BF3B2D-6918-FAEA-7286-3C90305A2D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0" y="6356350"/>
            <a:ext cx="502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Neutral pion reconstruction using ECAL</a:t>
            </a:r>
            <a:endParaRPr lang="cs-CZ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EB0F305-5127-C668-3800-F7F496F19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fld id="{12B47338-36F4-43CB-8BD7-4C6A12E1E4A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927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10A5D67-D47C-2ED6-27A2-6059F8820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98E754E-3B74-A753-AD38-C314E60D5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E75DB01-982D-281A-D1BC-EDD8E0948F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cs-CZ"/>
              <a:t>15.09.2026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0954082-6E96-1FAD-2350-A383677B4D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3BA4CC3-B6FB-2A6E-71B0-1AF86BF4DD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9DF81F-93AB-4D84-B4A2-0A67CD96EE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4887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jpg"/><Relationship Id="rId18" Type="http://schemas.openxmlformats.org/officeDocument/2006/relationships/image" Target="../media/image24.jpg"/><Relationship Id="rId3" Type="http://schemas.openxmlformats.org/officeDocument/2006/relationships/image" Target="../media/image9.svg"/><Relationship Id="rId21" Type="http://schemas.openxmlformats.org/officeDocument/2006/relationships/image" Target="../media/image27.jpg"/><Relationship Id="rId7" Type="http://schemas.openxmlformats.org/officeDocument/2006/relationships/image" Target="../media/image13.svg"/><Relationship Id="rId12" Type="http://schemas.openxmlformats.org/officeDocument/2006/relationships/image" Target="../media/image18.svg"/><Relationship Id="rId17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2.jpg"/><Relationship Id="rId20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jpg"/><Relationship Id="rId10" Type="http://schemas.openxmlformats.org/officeDocument/2006/relationships/image" Target="../media/image16.svg"/><Relationship Id="rId19" Type="http://schemas.openxmlformats.org/officeDocument/2006/relationships/image" Target="../media/image25.jpg"/><Relationship Id="rId4" Type="http://schemas.openxmlformats.org/officeDocument/2006/relationships/image" Target="../media/image10.svg"/><Relationship Id="rId9" Type="http://schemas.openxmlformats.org/officeDocument/2006/relationships/image" Target="../media/image15.svg"/><Relationship Id="rId14" Type="http://schemas.openxmlformats.org/officeDocument/2006/relationships/image" Target="../media/image20.jpg"/><Relationship Id="rId22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35.png"/><Relationship Id="rId18" Type="http://schemas.microsoft.com/office/2007/relationships/hdphoto" Target="../media/hdphoto9.wdp"/><Relationship Id="rId3" Type="http://schemas.openxmlformats.org/officeDocument/2006/relationships/image" Target="../media/image29.png"/><Relationship Id="rId21" Type="http://schemas.openxmlformats.org/officeDocument/2006/relationships/image" Target="../media/image39.png"/><Relationship Id="rId7" Type="http://schemas.openxmlformats.org/officeDocument/2006/relationships/image" Target="../media/image32.png"/><Relationship Id="rId12" Type="http://schemas.microsoft.com/office/2007/relationships/hdphoto" Target="../media/hdphoto6.wdp"/><Relationship Id="rId17" Type="http://schemas.openxmlformats.org/officeDocument/2006/relationships/image" Target="../media/image37.png"/><Relationship Id="rId25" Type="http://schemas.openxmlformats.org/officeDocument/2006/relationships/image" Target="../media/image41.svg"/><Relationship Id="rId2" Type="http://schemas.openxmlformats.org/officeDocument/2006/relationships/notesSlide" Target="../notesSlides/notesSlide9.xml"/><Relationship Id="rId16" Type="http://schemas.microsoft.com/office/2007/relationships/hdphoto" Target="../media/hdphoto8.wdp"/><Relationship Id="rId20" Type="http://schemas.microsoft.com/office/2007/relationships/hdphoto" Target="../media/hdphoto10.wdp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openxmlformats.org/officeDocument/2006/relationships/image" Target="../media/image34.png"/><Relationship Id="rId24" Type="http://schemas.microsoft.com/office/2007/relationships/hdphoto" Target="../media/hdphoto12.wdp"/><Relationship Id="rId5" Type="http://schemas.openxmlformats.org/officeDocument/2006/relationships/image" Target="../media/image31.png"/><Relationship Id="rId15" Type="http://schemas.openxmlformats.org/officeDocument/2006/relationships/image" Target="../media/image36.png"/><Relationship Id="rId23" Type="http://schemas.openxmlformats.org/officeDocument/2006/relationships/image" Target="../media/image40.png"/><Relationship Id="rId10" Type="http://schemas.microsoft.com/office/2007/relationships/hdphoto" Target="../media/hdphoto5.wdp"/><Relationship Id="rId19" Type="http://schemas.openxmlformats.org/officeDocument/2006/relationships/image" Target="../media/image38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Relationship Id="rId14" Type="http://schemas.microsoft.com/office/2007/relationships/hdphoto" Target="../media/hdphoto7.wdp"/><Relationship Id="rId22" Type="http://schemas.microsoft.com/office/2007/relationships/hdphoto" Target="../media/hdphoto1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4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4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47.jp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svg"/><Relationship Id="rId4" Type="http://schemas.openxmlformats.org/officeDocument/2006/relationships/image" Target="../media/image4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svg"/><Relationship Id="rId4" Type="http://schemas.openxmlformats.org/officeDocument/2006/relationships/image" Target="../media/image6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469E2A-9D3D-7BBF-373C-1C9A58016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68342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cs-CZ" b="1" dirty="0" err="1">
                <a:latin typeface="Book Antiqua" panose="02040602050305030304" pitchFamily="18" charset="0"/>
              </a:rPr>
              <a:t>Neutral</a:t>
            </a:r>
            <a:r>
              <a:rPr lang="cs-CZ" b="1" dirty="0">
                <a:latin typeface="Book Antiqua" panose="02040602050305030304" pitchFamily="18" charset="0"/>
              </a:rPr>
              <a:t> pion </a:t>
            </a:r>
            <a:r>
              <a:rPr lang="cs-CZ" b="1" dirty="0" err="1">
                <a:latin typeface="Book Antiqua" panose="02040602050305030304" pitchFamily="18" charset="0"/>
              </a:rPr>
              <a:t>reconstruction</a:t>
            </a:r>
            <a:r>
              <a:rPr lang="cs-CZ" b="1" dirty="0">
                <a:latin typeface="Book Antiqua" panose="02040602050305030304" pitchFamily="18" charset="0"/>
              </a:rPr>
              <a:t> </a:t>
            </a:r>
            <a:r>
              <a:rPr lang="cs-CZ" b="1" dirty="0" err="1">
                <a:latin typeface="Book Antiqua" panose="02040602050305030304" pitchFamily="18" charset="0"/>
              </a:rPr>
              <a:t>using</a:t>
            </a:r>
            <a:r>
              <a:rPr lang="cs-CZ" b="1" dirty="0">
                <a:latin typeface="Book Antiqua" panose="02040602050305030304" pitchFamily="18" charset="0"/>
              </a:rPr>
              <a:t> </a:t>
            </a:r>
            <a:r>
              <a:rPr lang="cs-CZ" b="1" dirty="0" err="1">
                <a:latin typeface="Book Antiqua" panose="02040602050305030304" pitchFamily="18" charset="0"/>
              </a:rPr>
              <a:t>electromagnetic</a:t>
            </a:r>
            <a:r>
              <a:rPr lang="cs-CZ" b="1" dirty="0">
                <a:latin typeface="Book Antiqua" panose="02040602050305030304" pitchFamily="18" charset="0"/>
              </a:rPr>
              <a:t> </a:t>
            </a:r>
            <a:r>
              <a:rPr lang="cs-CZ" b="1" dirty="0" err="1">
                <a:latin typeface="Book Antiqua" panose="02040602050305030304" pitchFamily="18" charset="0"/>
              </a:rPr>
              <a:t>calorimeter</a:t>
            </a:r>
            <a:endParaRPr lang="cs-CZ" b="1" dirty="0">
              <a:latin typeface="Book Antiqua" panose="02040602050305030304" pitchFamily="18" charset="0"/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F174033-B4A6-0296-1FFC-88D2C7B94991}"/>
              </a:ext>
            </a:extLst>
          </p:cNvPr>
          <p:cNvSpPr/>
          <p:nvPr/>
        </p:nvSpPr>
        <p:spPr>
          <a:xfrm>
            <a:off x="-326067" y="229162"/>
            <a:ext cx="12844131" cy="11436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64EA51B-A183-2F3A-ECB2-9567E3D64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403917"/>
            <a:ext cx="9144000" cy="1427162"/>
          </a:xfrm>
        </p:spPr>
        <p:txBody>
          <a:bodyPr/>
          <a:lstStyle/>
          <a:p>
            <a:r>
              <a:rPr lang="cs-CZ" dirty="0">
                <a:latin typeface="Book Antiqua" panose="02040602050305030304" pitchFamily="18" charset="0"/>
              </a:rPr>
              <a:t>Nikola Winklerová</a:t>
            </a:r>
          </a:p>
          <a:p>
            <a:r>
              <a:rPr lang="cs-CZ" dirty="0">
                <a:latin typeface="Book Antiqua" panose="02040602050305030304" pitchFamily="18" charset="0"/>
              </a:rPr>
              <a:t>Palacký University Olomouc</a:t>
            </a:r>
          </a:p>
          <a:p>
            <a:r>
              <a:rPr lang="cs-CZ" dirty="0">
                <a:latin typeface="Book Antiqua" panose="02040602050305030304" pitchFamily="18" charset="0"/>
              </a:rPr>
              <a:t>Tutor: Malgorzata </a:t>
            </a:r>
            <a:r>
              <a:rPr lang="cs-CZ" dirty="0" err="1">
                <a:latin typeface="Book Antiqua" panose="02040602050305030304" pitchFamily="18" charset="0"/>
              </a:rPr>
              <a:t>Gumberidze</a:t>
            </a:r>
            <a:endParaRPr lang="cs-CZ" dirty="0">
              <a:latin typeface="Book Antiqua" panose="0204060205030503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14F9D8F-80ED-C119-F5E0-7462739B0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924" y="259631"/>
            <a:ext cx="1187302" cy="102980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A2CFE20-8B54-B8EC-49AC-184BABAD52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56" y="287060"/>
            <a:ext cx="2184374" cy="691749"/>
          </a:xfrm>
          <a:prstGeom prst="rect">
            <a:avLst/>
          </a:prstGeom>
        </p:spPr>
      </p:pic>
      <p:sp>
        <p:nvSpPr>
          <p:cNvPr id="10" name="Podnadpis 2">
            <a:extLst>
              <a:ext uri="{FF2B5EF4-FFF2-40B4-BE49-F238E27FC236}">
                <a16:creationId xmlns:a16="http://schemas.microsoft.com/office/drawing/2014/main" id="{7C541348-C46E-C241-B648-9459F1966919}"/>
              </a:ext>
            </a:extLst>
          </p:cNvPr>
          <p:cNvSpPr txBox="1">
            <a:spLocks/>
          </p:cNvSpPr>
          <p:nvPr/>
        </p:nvSpPr>
        <p:spPr>
          <a:xfrm>
            <a:off x="3868477" y="632935"/>
            <a:ext cx="4455042" cy="477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err="1">
                <a:latin typeface="Book Antiqua" panose="02040602050305030304" pitchFamily="18" charset="0"/>
              </a:rPr>
              <a:t>Summer</a:t>
            </a:r>
            <a:r>
              <a:rPr lang="cs-CZ" dirty="0">
                <a:latin typeface="Book Antiqua" panose="02040602050305030304" pitchFamily="18" charset="0"/>
              </a:rPr>
              <a:t> Student Program 2026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C460D8E8-DEDD-5184-73EC-634FE97E1C9C}"/>
              </a:ext>
            </a:extLst>
          </p:cNvPr>
          <p:cNvSpPr/>
          <p:nvPr/>
        </p:nvSpPr>
        <p:spPr>
          <a:xfrm>
            <a:off x="-326068" y="6225065"/>
            <a:ext cx="12844131" cy="345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D4E3CAA1-B5C1-C32F-B401-F77F77FDBB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0175" y1="19960" x2="50175" y2="21169"/>
                        <a14:backgroundMark x1="44755" y1="22379" x2="44930" y2="26815"/>
                        <a14:backgroundMark x1="48601" y1="21169" x2="48601" y2="30645"/>
                        <a14:backgroundMark x1="48601" y1="17137" x2="48601" y2="19960"/>
                        <a14:backgroundMark x1="50524" y1="33669" x2="53671" y2="31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69" t="7321" r="28996" b="53089"/>
          <a:stretch>
            <a:fillRect/>
          </a:stretch>
        </p:blipFill>
        <p:spPr>
          <a:xfrm>
            <a:off x="9365761" y="296460"/>
            <a:ext cx="1302238" cy="107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02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178196D-73D0-CE09-9A5D-C982B217B8DF}"/>
              </a:ext>
            </a:extLst>
          </p:cNvPr>
          <p:cNvSpPr/>
          <p:nvPr/>
        </p:nvSpPr>
        <p:spPr>
          <a:xfrm>
            <a:off x="-326067" y="229162"/>
            <a:ext cx="12844131" cy="11436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B77F5BE-B38E-57E1-CD2B-61C0E6D82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>
                <a:latin typeface="Book Antiqua" panose="02040602050305030304" pitchFamily="18" charset="0"/>
              </a:rPr>
              <a:t>Outline</a:t>
            </a:r>
            <a:endParaRPr lang="cs-CZ" dirty="0">
              <a:latin typeface="Book Antiqua" panose="0204060205030503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7D0950-5BA3-B64C-8642-70068DB77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514350" lvl="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latin typeface="Book Antiqua" panose="02040602050305030304" pitchFamily="18" charset="0"/>
              </a:rPr>
              <a:t>GSI</a:t>
            </a:r>
            <a:r>
              <a:rPr lang="cs-CZ" dirty="0">
                <a:latin typeface="Book Antiqua" panose="02040602050305030304" pitchFamily="18" charset="0"/>
              </a:rPr>
              <a:t>: </a:t>
            </a:r>
            <a:r>
              <a:rPr lang="cs-CZ" dirty="0" err="1">
                <a:latin typeface="Book Antiqua" panose="02040602050305030304" pitchFamily="18" charset="0"/>
              </a:rPr>
              <a:t>The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Venice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of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particle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physics</a:t>
            </a:r>
            <a:endParaRPr lang="cs-CZ" dirty="0">
              <a:latin typeface="Book Antiqua" panose="02040602050305030304" pitchFamily="18" charset="0"/>
            </a:endParaRPr>
          </a:p>
          <a:p>
            <a:pPr marL="514350" lvl="0" indent="-514350">
              <a:lnSpc>
                <a:spcPct val="100000"/>
              </a:lnSpc>
              <a:buFont typeface="+mj-lt"/>
              <a:buAutoNum type="arabicPeriod"/>
            </a:pPr>
            <a:r>
              <a:rPr lang="cs-CZ" dirty="0">
                <a:latin typeface="Book Antiqua" panose="02040602050305030304" pitchFamily="18" charset="0"/>
              </a:rPr>
              <a:t>HADES Experiment</a:t>
            </a:r>
          </a:p>
          <a:p>
            <a:pPr marL="514350" lvl="0" indent="-514350">
              <a:lnSpc>
                <a:spcPct val="100000"/>
              </a:lnSpc>
              <a:buFont typeface="+mj-lt"/>
              <a:buAutoNum type="arabicPeriod"/>
            </a:pPr>
            <a:r>
              <a:rPr lang="cs-CZ" dirty="0" err="1">
                <a:latin typeface="Book Antiqua" panose="02040602050305030304" pitchFamily="18" charset="0"/>
              </a:rPr>
              <a:t>Hands</a:t>
            </a:r>
            <a:r>
              <a:rPr lang="cs-CZ" dirty="0">
                <a:latin typeface="Book Antiqua" panose="02040602050305030304" pitchFamily="18" charset="0"/>
              </a:rPr>
              <a:t>-on </a:t>
            </a:r>
            <a:r>
              <a:rPr lang="cs-CZ" dirty="0" err="1">
                <a:latin typeface="Book Antiqua" panose="02040602050305030304" pitchFamily="18" charset="0"/>
              </a:rPr>
              <a:t>detector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work</a:t>
            </a:r>
            <a:endParaRPr lang="cs-CZ" dirty="0">
              <a:latin typeface="Book Antiqua" panose="02040602050305030304" pitchFamily="18" charset="0"/>
            </a:endParaRPr>
          </a:p>
          <a:p>
            <a:pPr marL="514350" lvl="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latin typeface="Book Antiqua" panose="02040602050305030304" pitchFamily="18" charset="0"/>
              </a:rPr>
              <a:t>Neutral Pion (π⁰</a:t>
            </a:r>
            <a:r>
              <a:rPr lang="cs-CZ" dirty="0">
                <a:latin typeface="Book Antiqua" panose="02040602050305030304" pitchFamily="18" charset="0"/>
              </a:rPr>
              <a:t>)</a:t>
            </a:r>
          </a:p>
          <a:p>
            <a:pPr marL="514350" lvl="0" indent="-514350">
              <a:lnSpc>
                <a:spcPct val="100000"/>
              </a:lnSpc>
              <a:buFont typeface="+mj-lt"/>
              <a:buAutoNum type="arabicPeriod"/>
            </a:pPr>
            <a:r>
              <a:rPr lang="cs-CZ" dirty="0" err="1">
                <a:latin typeface="Book Antiqua" panose="02040602050305030304" pitchFamily="18" charset="0"/>
              </a:rPr>
              <a:t>Identification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of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photons</a:t>
            </a:r>
            <a:endParaRPr lang="cs-CZ" dirty="0">
              <a:latin typeface="Book Antiqua" panose="02040602050305030304" pitchFamily="18" charset="0"/>
            </a:endParaRPr>
          </a:p>
          <a:p>
            <a:pPr marL="514350" lvl="0" indent="-514350">
              <a:lnSpc>
                <a:spcPct val="100000"/>
              </a:lnSpc>
              <a:buFont typeface="+mj-lt"/>
              <a:buAutoNum type="arabicPeriod"/>
            </a:pPr>
            <a:r>
              <a:rPr lang="cs-CZ" dirty="0" err="1">
                <a:latin typeface="Book Antiqua" panose="02040602050305030304" pitchFamily="18" charset="0"/>
              </a:rPr>
              <a:t>Reconstruction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of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neutral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pions</a:t>
            </a:r>
            <a:endParaRPr lang="cs-CZ" dirty="0">
              <a:latin typeface="Book Antiqua" panose="02040602050305030304" pitchFamily="18" charset="0"/>
            </a:endParaRPr>
          </a:p>
          <a:p>
            <a:pPr marL="514350" lvl="0" indent="-514350">
              <a:lnSpc>
                <a:spcPct val="100000"/>
              </a:lnSpc>
              <a:buFont typeface="+mj-lt"/>
              <a:buAutoNum type="arabicPeriod"/>
            </a:pPr>
            <a:r>
              <a:rPr lang="cs-CZ" dirty="0" err="1">
                <a:latin typeface="Book Antiqua" panose="02040602050305030304" pitchFamily="18" charset="0"/>
              </a:rPr>
              <a:t>Summary</a:t>
            </a:r>
            <a:r>
              <a:rPr lang="cs-CZ" dirty="0">
                <a:latin typeface="Book Antiqua" panose="02040602050305030304" pitchFamily="18" charset="0"/>
              </a:rPr>
              <a:t> &amp; Outlook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cs-CZ" dirty="0">
              <a:latin typeface="Book Antiqua" panose="02040602050305030304" pitchFamily="18" charset="0"/>
            </a:endParaRP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0876561-97B4-8A85-FADB-AD938CAFB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0E6085-EEE0-1191-1883-C80AB87B7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b="1" dirty="0" err="1"/>
              <a:t>Neutral</a:t>
            </a:r>
            <a:r>
              <a:rPr lang="cs-CZ" b="1" dirty="0"/>
              <a:t> pion </a:t>
            </a:r>
            <a:r>
              <a:rPr lang="cs-CZ" b="1" dirty="0" err="1"/>
              <a:t>reconstruction</a:t>
            </a:r>
            <a:r>
              <a:rPr lang="cs-CZ" b="1" dirty="0"/>
              <a:t> </a:t>
            </a:r>
            <a:r>
              <a:rPr lang="cs-CZ" b="1" dirty="0" err="1"/>
              <a:t>using</a:t>
            </a:r>
            <a:r>
              <a:rPr lang="cs-CZ" b="1" dirty="0"/>
              <a:t> ECAL</a:t>
            </a:r>
            <a:endParaRPr lang="cs-C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68374F8-16DD-689C-85BE-7DE4F67EE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1833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CCEE3D-F59E-DBBB-62BD-5CECD5D2A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B27DA7E-A89E-B2D7-8AEE-F220B4A9C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Neutral pion reconstruction using ECAL</a:t>
            </a:r>
            <a:endParaRPr lang="cs-CZ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B1D28D2-01BF-D01E-7542-F09C587F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pPr/>
              <a:t>3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258FE65-EBFA-7A32-A7D7-B5AC1A66E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83" y="790316"/>
            <a:ext cx="6306834" cy="5077001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2652E56-87E6-4E5C-B9B8-BC7807DFA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473" y="4720056"/>
            <a:ext cx="1069758" cy="927852"/>
          </a:xfrm>
          <a:prstGeom prst="rect">
            <a:avLst/>
          </a:prstGeom>
        </p:spPr>
      </p:pic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E9B4DD65-7B3B-788F-2656-EA65B2600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4817" y="1594895"/>
            <a:ext cx="5433464" cy="3467841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Ion source: </a:t>
            </a:r>
            <a:r>
              <a:rPr lang="cs-CZ" sz="2000" i="1" dirty="0" err="1">
                <a:latin typeface="Book Antiqua" panose="02040602050305030304" pitchFamily="18" charset="0"/>
              </a:rPr>
              <a:t>production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of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the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required</a:t>
            </a:r>
            <a:r>
              <a:rPr lang="cs-CZ" sz="2000" i="1" dirty="0">
                <a:latin typeface="Book Antiqua" panose="02040602050305030304" pitchFamily="18" charset="0"/>
              </a:rPr>
              <a:t> ion </a:t>
            </a:r>
            <a:r>
              <a:rPr lang="cs-CZ" sz="2000" i="1" dirty="0" err="1">
                <a:latin typeface="Book Antiqua" panose="02040602050305030304" pitchFamily="18" charset="0"/>
              </a:rPr>
              <a:t>beam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UNILAC: </a:t>
            </a:r>
            <a:r>
              <a:rPr lang="cs-CZ" sz="2000" i="1" dirty="0" err="1">
                <a:latin typeface="Book Antiqua" panose="02040602050305030304" pitchFamily="18" charset="0"/>
              </a:rPr>
              <a:t>pre-acceleration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of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the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ions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SIS18: </a:t>
            </a:r>
            <a:r>
              <a:rPr lang="cs-CZ" sz="2000" i="1" dirty="0" err="1">
                <a:latin typeface="Book Antiqua" panose="02040602050305030304" pitchFamily="18" charset="0"/>
              </a:rPr>
              <a:t>acceleration</a:t>
            </a:r>
            <a:r>
              <a:rPr lang="cs-CZ" sz="2000" i="1" dirty="0">
                <a:latin typeface="Book Antiqua" panose="02040602050305030304" pitchFamily="18" charset="0"/>
              </a:rPr>
              <a:t> to </a:t>
            </a:r>
            <a:r>
              <a:rPr lang="cs-CZ" sz="2000" i="1" dirty="0" err="1">
                <a:latin typeface="Book Antiqua" panose="02040602050305030304" pitchFamily="18" charset="0"/>
              </a:rPr>
              <a:t>the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required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beam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energy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cs-CZ" sz="2000" dirty="0" err="1">
                <a:latin typeface="Book Antiqua" panose="02040602050305030304" pitchFamily="18" charset="0"/>
              </a:rPr>
              <a:t>Beam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extraction</a:t>
            </a:r>
            <a:r>
              <a:rPr lang="cs-CZ" sz="2000" dirty="0">
                <a:latin typeface="Book Antiqua" panose="02040602050305030304" pitchFamily="18" charset="0"/>
              </a:rPr>
              <a:t>: </a:t>
            </a:r>
            <a:r>
              <a:rPr lang="cs-CZ" sz="2000" i="1" dirty="0" err="1">
                <a:latin typeface="Book Antiqua" panose="02040602050305030304" pitchFamily="18" charset="0"/>
              </a:rPr>
              <a:t>ions</a:t>
            </a:r>
            <a:r>
              <a:rPr lang="cs-CZ" sz="2000" i="1" dirty="0">
                <a:latin typeface="Book Antiqua" panose="02040602050305030304" pitchFamily="18" charset="0"/>
              </a:rPr>
              <a:t> are </a:t>
            </a:r>
            <a:r>
              <a:rPr lang="cs-CZ" sz="2000" i="1" dirty="0" err="1">
                <a:latin typeface="Book Antiqua" panose="02040602050305030304" pitchFamily="18" charset="0"/>
              </a:rPr>
              <a:t>extracted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from</a:t>
            </a:r>
            <a:r>
              <a:rPr lang="cs-CZ" sz="2000" i="1" dirty="0">
                <a:latin typeface="Book Antiqua" panose="02040602050305030304" pitchFamily="18" charset="0"/>
              </a:rPr>
              <a:t> SIS18 </a:t>
            </a:r>
          </a:p>
          <a:p>
            <a:pPr lvl="0">
              <a:lnSpc>
                <a:spcPct val="150000"/>
              </a:lnSpc>
            </a:pPr>
            <a:r>
              <a:rPr lang="cs-CZ" sz="2000" dirty="0" err="1">
                <a:latin typeface="Book Antiqua" panose="02040602050305030304" pitchFamily="18" charset="0"/>
              </a:rPr>
              <a:t>Beam</a:t>
            </a:r>
            <a:r>
              <a:rPr lang="cs-CZ" sz="2000" dirty="0">
                <a:latin typeface="Book Antiqua" panose="02040602050305030304" pitchFamily="18" charset="0"/>
              </a:rPr>
              <a:t> transport: </a:t>
            </a:r>
            <a:r>
              <a:rPr lang="cs-CZ" sz="2000" i="1" dirty="0" err="1">
                <a:latin typeface="Book Antiqua" panose="02040602050305030304" pitchFamily="18" charset="0"/>
              </a:rPr>
              <a:t>beam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is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guided</a:t>
            </a:r>
            <a:r>
              <a:rPr lang="cs-CZ" sz="2000" i="1" dirty="0">
                <a:latin typeface="Book Antiqua" panose="02040602050305030304" pitchFamily="18" charset="0"/>
              </a:rPr>
              <a:t> to </a:t>
            </a:r>
            <a:r>
              <a:rPr lang="cs-CZ" sz="2000" i="1" dirty="0" err="1">
                <a:latin typeface="Book Antiqua" panose="02040602050305030304" pitchFamily="18" charset="0"/>
              </a:rPr>
              <a:t>the</a:t>
            </a:r>
            <a:r>
              <a:rPr lang="cs-CZ" sz="2000" i="1" dirty="0">
                <a:latin typeface="Book Antiqua" panose="02040602050305030304" pitchFamily="18" charset="0"/>
              </a:rPr>
              <a:t>  </a:t>
            </a:r>
            <a:r>
              <a:rPr lang="cs-CZ" sz="2000" i="1" dirty="0" err="1">
                <a:latin typeface="Book Antiqua" panose="02040602050305030304" pitchFamily="18" charset="0"/>
              </a:rPr>
              <a:t>experimental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halls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>
                <a:latin typeface="Book Antiqua" panose="02040602050305030304" pitchFamily="18" charset="0"/>
                <a:sym typeface="Wingdings" panose="05000000000000000000" pitchFamily="2" charset="2"/>
              </a:rPr>
              <a:t> </a:t>
            </a:r>
            <a:r>
              <a:rPr lang="cs-CZ" sz="2000" i="1" dirty="0" err="1">
                <a:latin typeface="Book Antiqua" panose="02040602050305030304" pitchFamily="18" charset="0"/>
                <a:sym typeface="Wingdings" panose="05000000000000000000" pitchFamily="2" charset="2"/>
              </a:rPr>
              <a:t>e.g</a:t>
            </a:r>
            <a:r>
              <a:rPr lang="cs-CZ" sz="2000" i="1" dirty="0">
                <a:latin typeface="Book Antiqua" panose="02040602050305030304" pitchFamily="18" charset="0"/>
                <a:sym typeface="Wingdings" panose="05000000000000000000" pitchFamily="2" charset="2"/>
              </a:rPr>
              <a:t>. HADES</a:t>
            </a:r>
            <a:endParaRPr lang="cs-CZ" sz="2000" i="1" dirty="0">
              <a:latin typeface="Book Antiqua" panose="02040602050305030304" pitchFamily="18" charset="0"/>
            </a:endParaRPr>
          </a:p>
        </p:txBody>
      </p:sp>
      <p:sp>
        <p:nvSpPr>
          <p:cNvPr id="15" name="Nadpis 1">
            <a:extLst>
              <a:ext uri="{FF2B5EF4-FFF2-40B4-BE49-F238E27FC236}">
                <a16:creationId xmlns:a16="http://schemas.microsoft.com/office/drawing/2014/main" id="{3DE8C50B-C1BF-2ED0-F22F-96E9643FA3E7}"/>
              </a:ext>
            </a:extLst>
          </p:cNvPr>
          <p:cNvSpPr txBox="1">
            <a:spLocks/>
          </p:cNvSpPr>
          <p:nvPr/>
        </p:nvSpPr>
        <p:spPr>
          <a:xfrm>
            <a:off x="639089" y="382772"/>
            <a:ext cx="9326526" cy="815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err="1">
                <a:latin typeface="Book Antiqua" panose="02040602050305030304" pitchFamily="18" charset="0"/>
              </a:rPr>
              <a:t>How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the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beam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gets</a:t>
            </a:r>
            <a:r>
              <a:rPr lang="cs-CZ" dirty="0">
                <a:latin typeface="Book Antiqua" panose="02040602050305030304" pitchFamily="18" charset="0"/>
              </a:rPr>
              <a:t> to HADES </a:t>
            </a:r>
            <a:r>
              <a:rPr lang="cs-CZ" dirty="0" err="1">
                <a:latin typeface="Book Antiqua" panose="02040602050305030304" pitchFamily="18" charset="0"/>
              </a:rPr>
              <a:t>cave</a:t>
            </a:r>
            <a:r>
              <a:rPr lang="cs-CZ" dirty="0">
                <a:latin typeface="Book Antiqua" panose="02040602050305030304" pitchFamily="18" charset="0"/>
              </a:rPr>
              <a:t>?</a:t>
            </a: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B4AB2DA1-25E9-7118-0B72-66B3EF3812E1}"/>
              </a:ext>
            </a:extLst>
          </p:cNvPr>
          <p:cNvSpPr txBox="1">
            <a:spLocks/>
          </p:cNvSpPr>
          <p:nvPr/>
        </p:nvSpPr>
        <p:spPr>
          <a:xfrm>
            <a:off x="1206916" y="5909736"/>
            <a:ext cx="10599148" cy="38514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cs-CZ" sz="2000" dirty="0">
                <a:latin typeface="Book Antiqua" panose="02040602050305030304" pitchFamily="18" charset="0"/>
              </a:rPr>
              <a:t>HADES </a:t>
            </a:r>
            <a:r>
              <a:rPr lang="cs-CZ" sz="2000" dirty="0" err="1">
                <a:latin typeface="Book Antiqua" panose="02040602050305030304" pitchFamily="18" charset="0"/>
              </a:rPr>
              <a:t>measures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>
                <a:solidFill>
                  <a:schemeClr val="accent6"/>
                </a:solidFill>
                <a:latin typeface="Book Antiqua" panose="02040602050305030304" pitchFamily="18" charset="0"/>
              </a:rPr>
              <a:t>A+A, </a:t>
            </a:r>
            <a:r>
              <a:rPr lang="cs-CZ" sz="2000" dirty="0" err="1">
                <a:solidFill>
                  <a:schemeClr val="accent6"/>
                </a:solidFill>
                <a:latin typeface="Book Antiqua" panose="02040602050305030304" pitchFamily="18" charset="0"/>
              </a:rPr>
              <a:t>p+A</a:t>
            </a:r>
            <a:r>
              <a:rPr lang="cs-CZ" sz="2000" dirty="0">
                <a:solidFill>
                  <a:schemeClr val="accent6"/>
                </a:solidFill>
                <a:latin typeface="Book Antiqua" panose="02040602050305030304" pitchFamily="18" charset="0"/>
              </a:rPr>
              <a:t>, </a:t>
            </a:r>
            <a:r>
              <a:rPr lang="cs-CZ" sz="2000" dirty="0" err="1">
                <a:solidFill>
                  <a:schemeClr val="accent6"/>
                </a:solidFill>
                <a:latin typeface="Book Antiqua" panose="02040602050305030304" pitchFamily="18" charset="0"/>
              </a:rPr>
              <a:t>p+p</a:t>
            </a:r>
            <a:r>
              <a:rPr lang="cs-CZ" sz="2000" dirty="0">
                <a:solidFill>
                  <a:schemeClr val="accent6"/>
                </a:solidFill>
                <a:latin typeface="Book Antiqua" panose="02040602050305030304" pitchFamily="18" charset="0"/>
              </a:rPr>
              <a:t>, π+A </a:t>
            </a:r>
            <a:r>
              <a:rPr lang="cs-CZ" sz="2000" dirty="0" err="1">
                <a:latin typeface="Book Antiqua" panose="02040602050305030304" pitchFamily="18" charset="0"/>
              </a:rPr>
              <a:t>collisions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with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energy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of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0.2 – 4.5 </a:t>
            </a:r>
            <a:r>
              <a:rPr lang="cs-CZ" sz="2000" dirty="0" err="1">
                <a:latin typeface="Book Antiqua" panose="02040602050305030304" pitchFamily="18" charset="0"/>
              </a:rPr>
              <a:t>GeV</a:t>
            </a:r>
            <a:r>
              <a:rPr lang="cs-CZ" sz="2000" dirty="0">
                <a:latin typeface="Book Antiqua" panose="02040602050305030304" pitchFamily="18" charset="0"/>
              </a:rPr>
              <a:t> per </a:t>
            </a:r>
            <a:r>
              <a:rPr lang="cs-CZ" sz="2000" dirty="0" err="1">
                <a:latin typeface="Book Antiqua" panose="02040602050305030304" pitchFamily="18" charset="0"/>
              </a:rPr>
              <a:t>nucleon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</a:p>
        </p:txBody>
      </p: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6B53081E-9DC7-FA72-D310-1C0CDE9F89F3}"/>
              </a:ext>
            </a:extLst>
          </p:cNvPr>
          <p:cNvCxnSpPr>
            <a:cxnSpLocks/>
          </p:cNvCxnSpPr>
          <p:nvPr/>
        </p:nvCxnSpPr>
        <p:spPr>
          <a:xfrm flipH="1" flipV="1">
            <a:off x="4767473" y="3801291"/>
            <a:ext cx="118036" cy="9187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981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09BC4-353A-93E7-6338-EDD00AFFA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835D2228-73D0-B031-891A-4600511A0BF5}"/>
              </a:ext>
            </a:extLst>
          </p:cNvPr>
          <p:cNvSpPr/>
          <p:nvPr/>
        </p:nvSpPr>
        <p:spPr>
          <a:xfrm>
            <a:off x="-243840" y="-167640"/>
            <a:ext cx="12725400" cy="72694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318B574-59F9-5BF9-559D-60ACA1412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  <a:endParaRPr lang="cs-CZ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A1AE24A-622B-82F2-4886-6F3575643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28059" y="6425247"/>
            <a:ext cx="5181600" cy="227330"/>
          </a:xfrm>
        </p:spPr>
        <p:txBody>
          <a:bodyPr/>
          <a:lstStyle/>
          <a:p>
            <a:r>
              <a:rPr lang="en-US" dirty="0"/>
              <a:t>Neutral pion reconstruction using ECAL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4267C59-8351-8778-A4E2-76D52C501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4</a:t>
            </a:fld>
            <a:endParaRPr lang="cs-CZ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D33EF9D9-A8FB-4AD2-FD6E-A80CEEE3B3FA}"/>
              </a:ext>
            </a:extLst>
          </p:cNvPr>
          <p:cNvSpPr txBox="1">
            <a:spLocks/>
          </p:cNvSpPr>
          <p:nvPr/>
        </p:nvSpPr>
        <p:spPr>
          <a:xfrm>
            <a:off x="639089" y="382772"/>
            <a:ext cx="9326526" cy="815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err="1">
                <a:solidFill>
                  <a:schemeClr val="bg1"/>
                </a:solidFill>
                <a:latin typeface="Book Antiqua" panose="02040602050305030304" pitchFamily="18" charset="0"/>
              </a:rPr>
              <a:t>The</a:t>
            </a:r>
            <a:r>
              <a:rPr lang="cs-CZ" dirty="0">
                <a:solidFill>
                  <a:schemeClr val="bg1"/>
                </a:solidFill>
                <a:latin typeface="Book Antiqua" panose="02040602050305030304" pitchFamily="18" charset="0"/>
              </a:rPr>
              <a:t> HADES experiment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F6E86B73-951C-9DCF-CB53-22D608813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33" b="95074" l="2926" r="99828">
                        <a14:foregroundMark x1="10327" y1="12027" x2="10327" y2="24857"/>
                        <a14:foregroundMark x1="19277" y1="16037" x2="23924" y2="20848"/>
                        <a14:foregroundMark x1="23580" y1="18671" x2="23236" y2="10424"/>
                        <a14:foregroundMark x1="31325" y1="17984" x2="38038" y2="7789"/>
                        <a14:foregroundMark x1="38038" y1="7789" x2="42685" y2="18671"/>
                        <a14:foregroundMark x1="50258" y1="15578" x2="49742" y2="7331"/>
                        <a14:foregroundMark x1="49742" y1="7331" x2="49742" y2="7331"/>
                        <a14:foregroundMark x1="75043" y1="20848" x2="64028" y2="14777"/>
                        <a14:foregroundMark x1="64028" y1="14777" x2="69880" y2="7216"/>
                        <a14:foregroundMark x1="69880" y1="7216" x2="71773" y2="7560"/>
                        <a14:foregroundMark x1="77969" y1="19817" x2="87263" y2="16266"/>
                        <a14:foregroundMark x1="87263" y1="16266" x2="85886" y2="6644"/>
                        <a14:foregroundMark x1="85886" y1="6644" x2="88468" y2="6873"/>
                        <a14:foregroundMark x1="55594" y1="7331" x2="54733" y2="1947"/>
                        <a14:foregroundMark x1="3270" y1="74456" x2="9294" y2="68499"/>
                        <a14:foregroundMark x1="11015" y1="76403" x2="68675" y2="78465"/>
                        <a14:foregroundMark x1="68675" y1="78465" x2="70052" y2="78236"/>
                        <a14:foregroundMark x1="82100" y1="75372" x2="77453" y2="73540"/>
                        <a14:foregroundMark x1="86747" y1="74456" x2="81067" y2="71592"/>
                        <a14:foregroundMark x1="88468" y1="74227" x2="93460" y2="76632"/>
                        <a14:foregroundMark x1="54045" y1="69989" x2="45955" y2="59107"/>
                        <a14:foregroundMark x1="66781" y1="58648" x2="63683" y2="51775"/>
                        <a14:foregroundMark x1="33563" y1="51775" x2="33219" y2="47766"/>
                        <a14:foregroundMark x1="33219" y1="47766" x2="33907" y2="50859"/>
                        <a14:foregroundMark x1="10671" y1="94502" x2="6885" y2="82016"/>
                        <a14:foregroundMark x1="27883" y1="94616" x2="23580" y2="94044"/>
                        <a14:foregroundMark x1="95009" y1="40206" x2="99828" y2="40893"/>
                        <a14:foregroundMark x1="55594" y1="94044" x2="59036" y2="95074"/>
                        <a14:foregroundMark x1="30465" y1="53379" x2="28916" y2="53036"/>
                        <a14:foregroundMark x1="30293" y1="51775" x2="29776" y2="51775"/>
                        <a14:foregroundMark x1="29776" y1="50630" x2="28744" y2="50057"/>
                        <a14:foregroundMark x1="30981" y1="48225" x2="27883" y2="48339"/>
                        <a14:foregroundMark x1="31497" y1="46964" x2="32014" y2="46506"/>
                        <a14:foregroundMark x1="66265" y1="52463" x2="63683" y2="51317"/>
                        <a14:foregroundMark x1="67642" y1="59336" x2="67470" y2="59221"/>
                        <a14:foregroundMark x1="67642" y1="60137" x2="67986" y2="61283"/>
                        <a14:foregroundMark x1="68503" y1="59794" x2="69535" y2="58877"/>
                        <a14:foregroundMark x1="69019" y1="58534" x2="70224" y2="57388"/>
                        <a14:foregroundMark x1="69191" y1="62199" x2="70396" y2="61512"/>
                        <a14:foregroundMark x1="65404" y1="53723" x2="66437" y2="55097"/>
                        <a14:foregroundMark x1="26506" y1="43184" x2="25129" y2="428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75345" y="1197861"/>
            <a:ext cx="3287029" cy="4939030"/>
          </a:xfrm>
          <a:prstGeom prst="rect">
            <a:avLst/>
          </a:prstGeom>
        </p:spPr>
      </p:pic>
      <p:sp>
        <p:nvSpPr>
          <p:cNvPr id="17" name="Obdélník 16">
            <a:extLst>
              <a:ext uri="{FF2B5EF4-FFF2-40B4-BE49-F238E27FC236}">
                <a16:creationId xmlns:a16="http://schemas.microsoft.com/office/drawing/2014/main" id="{588DCD62-47D8-3144-3A0B-35D931E4ABBF}"/>
              </a:ext>
            </a:extLst>
          </p:cNvPr>
          <p:cNvSpPr/>
          <p:nvPr/>
        </p:nvSpPr>
        <p:spPr>
          <a:xfrm>
            <a:off x="4191000" y="1197861"/>
            <a:ext cx="3962400" cy="493903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glow rad="63500">
              <a:srgbClr val="FF0000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1603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A6393DB-288C-FEC6-E11C-78F4D9840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04BD794-DEC9-66C6-805C-2D341A8F5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5</a:t>
            </a:fld>
            <a:endParaRPr lang="cs-CZ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E4AC7FC2-15DA-1754-FAA6-BD5DD6675AEE}"/>
              </a:ext>
            </a:extLst>
          </p:cNvPr>
          <p:cNvSpPr txBox="1">
            <a:spLocks/>
          </p:cNvSpPr>
          <p:nvPr/>
        </p:nvSpPr>
        <p:spPr>
          <a:xfrm>
            <a:off x="639089" y="382772"/>
            <a:ext cx="9326526" cy="815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err="1">
                <a:latin typeface="Book Antiqua" panose="02040602050305030304" pitchFamily="18" charset="0"/>
              </a:rPr>
              <a:t>The</a:t>
            </a:r>
            <a:r>
              <a:rPr lang="cs-CZ" dirty="0">
                <a:latin typeface="Book Antiqua" panose="02040602050305030304" pitchFamily="18" charset="0"/>
              </a:rPr>
              <a:t> HADES experiment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05FC8295-B84B-F795-8B51-4DC4CA7475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947" y="2018647"/>
            <a:ext cx="3252106" cy="2820705"/>
          </a:xfrm>
          <a:prstGeom prst="rect">
            <a:avLst/>
          </a:prstGeom>
        </p:spPr>
      </p:pic>
      <p:sp>
        <p:nvSpPr>
          <p:cNvPr id="21" name="Zástupný symbol pro zápatí 2">
            <a:extLst>
              <a:ext uri="{FF2B5EF4-FFF2-40B4-BE49-F238E27FC236}">
                <a16:creationId xmlns:a16="http://schemas.microsoft.com/office/drawing/2014/main" id="{E9CC5F39-D29F-00D1-0485-C28563720067}"/>
              </a:ext>
            </a:extLst>
          </p:cNvPr>
          <p:cNvSpPr txBox="1">
            <a:spLocks/>
          </p:cNvSpPr>
          <p:nvPr/>
        </p:nvSpPr>
        <p:spPr>
          <a:xfrm>
            <a:off x="3528059" y="6425247"/>
            <a:ext cx="5181600" cy="227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Neutral pion reconstruction using ECAL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3933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C3A6E-ADCA-24CE-C8F8-6DC822F66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DF781DB-2CFC-2D3D-D3C5-EF7687075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5658BE6-8DCF-86AF-0677-427943B9C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276A83E-3428-DB15-4670-D9AB0E9C4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6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F13D09A-DF64-F987-199B-75E31FA86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89" y="1958908"/>
            <a:ext cx="6625828" cy="3737444"/>
          </a:xfrm>
          <a:prstGeom prst="rect">
            <a:avLst/>
          </a:prstGeom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A509E8FF-34F7-C2B3-9FB1-70D042D0985C}"/>
              </a:ext>
            </a:extLst>
          </p:cNvPr>
          <p:cNvSpPr txBox="1">
            <a:spLocks/>
          </p:cNvSpPr>
          <p:nvPr/>
        </p:nvSpPr>
        <p:spPr>
          <a:xfrm>
            <a:off x="639089" y="382772"/>
            <a:ext cx="9326526" cy="815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err="1">
                <a:latin typeface="Book Antiqua" panose="02040602050305030304" pitchFamily="18" charset="0"/>
              </a:rPr>
              <a:t>The</a:t>
            </a:r>
            <a:r>
              <a:rPr lang="cs-CZ" dirty="0">
                <a:latin typeface="Book Antiqua" panose="02040602050305030304" pitchFamily="18" charset="0"/>
              </a:rPr>
              <a:t> HADES experiment</a:t>
            </a:r>
          </a:p>
        </p:txBody>
      </p: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CDBAE0AF-7BB0-7FCB-DA71-2671A721EDAE}"/>
              </a:ext>
            </a:extLst>
          </p:cNvPr>
          <p:cNvCxnSpPr>
            <a:cxnSpLocks/>
          </p:cNvCxnSpPr>
          <p:nvPr/>
        </p:nvCxnSpPr>
        <p:spPr>
          <a:xfrm flipV="1">
            <a:off x="199292" y="4840131"/>
            <a:ext cx="1041679" cy="443867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06C5A0AC-DCFF-4BE4-C8D6-63104D44CFC2}"/>
              </a:ext>
            </a:extLst>
          </p:cNvPr>
          <p:cNvSpPr txBox="1">
            <a:spLocks/>
          </p:cNvSpPr>
          <p:nvPr/>
        </p:nvSpPr>
        <p:spPr>
          <a:xfrm>
            <a:off x="5206962" y="1620197"/>
            <a:ext cx="6350045" cy="44386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cs-CZ" sz="20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Fixed-target</a:t>
            </a:r>
            <a:r>
              <a:rPr lang="cs-CZ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 experiment </a:t>
            </a:r>
            <a:r>
              <a:rPr lang="cs-CZ" sz="20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at</a:t>
            </a:r>
            <a:r>
              <a:rPr lang="cs-CZ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 SIS18 (GSI, Germany)</a:t>
            </a: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9BCD554-9DFC-E59D-39B2-D982E89D00E2}"/>
              </a:ext>
            </a:extLst>
          </p:cNvPr>
          <p:cNvSpPr txBox="1">
            <a:spLocks/>
          </p:cNvSpPr>
          <p:nvPr/>
        </p:nvSpPr>
        <p:spPr>
          <a:xfrm>
            <a:off x="634993" y="1135310"/>
            <a:ext cx="5606320" cy="6302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cs-CZ" sz="2200" b="1" dirty="0" err="1">
                <a:latin typeface="Book Antiqua" panose="02040602050305030304" pitchFamily="18" charset="0"/>
              </a:rPr>
              <a:t>H</a:t>
            </a:r>
            <a:r>
              <a:rPr lang="cs-CZ" sz="2200" dirty="0" err="1">
                <a:latin typeface="Book Antiqua" panose="02040602050305030304" pitchFamily="18" charset="0"/>
              </a:rPr>
              <a:t>igh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b="1" dirty="0" err="1">
                <a:latin typeface="Book Antiqua" panose="02040602050305030304" pitchFamily="18" charset="0"/>
              </a:rPr>
              <a:t>A</a:t>
            </a:r>
            <a:r>
              <a:rPr lang="cs-CZ" sz="2200" dirty="0" err="1">
                <a:latin typeface="Book Antiqua" panose="02040602050305030304" pitchFamily="18" charset="0"/>
              </a:rPr>
              <a:t>cceptance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b="1" dirty="0">
                <a:latin typeface="Book Antiqua" panose="02040602050305030304" pitchFamily="18" charset="0"/>
              </a:rPr>
              <a:t>D</a:t>
            </a:r>
            <a:r>
              <a:rPr lang="cs-CZ" sz="2200" dirty="0">
                <a:latin typeface="Book Antiqua" panose="02040602050305030304" pitchFamily="18" charset="0"/>
              </a:rPr>
              <a:t>i-</a:t>
            </a:r>
            <a:r>
              <a:rPr lang="cs-CZ" sz="2200" b="1" dirty="0" err="1">
                <a:latin typeface="Book Antiqua" panose="02040602050305030304" pitchFamily="18" charset="0"/>
              </a:rPr>
              <a:t>E</a:t>
            </a:r>
            <a:r>
              <a:rPr lang="cs-CZ" sz="2200" dirty="0" err="1">
                <a:latin typeface="Book Antiqua" panose="02040602050305030304" pitchFamily="18" charset="0"/>
              </a:rPr>
              <a:t>lectron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b="1" dirty="0" err="1">
                <a:latin typeface="Book Antiqua" panose="02040602050305030304" pitchFamily="18" charset="0"/>
              </a:rPr>
              <a:t>S</a:t>
            </a:r>
            <a:r>
              <a:rPr lang="cs-CZ" sz="2200" dirty="0" err="1">
                <a:latin typeface="Book Antiqua" panose="02040602050305030304" pitchFamily="18" charset="0"/>
              </a:rPr>
              <a:t>pectrometer</a:t>
            </a:r>
            <a:endParaRPr lang="cs-CZ" sz="2200" dirty="0">
              <a:latin typeface="Book Antiqua" panose="02040602050305030304" pitchFamily="18" charset="0"/>
            </a:endParaRP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21FAD2FD-B90E-9A3E-100B-5A9E634FDC72}"/>
              </a:ext>
            </a:extLst>
          </p:cNvPr>
          <p:cNvSpPr txBox="1">
            <a:spLocks/>
          </p:cNvSpPr>
          <p:nvPr/>
        </p:nvSpPr>
        <p:spPr>
          <a:xfrm>
            <a:off x="7151077" y="3983910"/>
            <a:ext cx="4841631" cy="17124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cs-CZ" sz="2000" b="1" dirty="0" err="1">
                <a:latin typeface="Book Antiqua" panose="02040602050305030304" pitchFamily="18" charset="0"/>
              </a:rPr>
              <a:t>Charged</a:t>
            </a:r>
            <a:r>
              <a:rPr lang="cs-CZ" sz="2000" b="1" dirty="0">
                <a:latin typeface="Book Antiqua" panose="02040602050305030304" pitchFamily="18" charset="0"/>
              </a:rPr>
              <a:t> </a:t>
            </a:r>
            <a:r>
              <a:rPr lang="cs-CZ" sz="2000" b="1" dirty="0" err="1">
                <a:latin typeface="Book Antiqua" panose="02040602050305030304" pitchFamily="18" charset="0"/>
              </a:rPr>
              <a:t>particle</a:t>
            </a:r>
            <a:r>
              <a:rPr lang="cs-CZ" sz="2000" b="1" dirty="0">
                <a:latin typeface="Book Antiqua" panose="02040602050305030304" pitchFamily="18" charset="0"/>
              </a:rPr>
              <a:t> </a:t>
            </a:r>
            <a:r>
              <a:rPr lang="cs-CZ" sz="2000" b="1" dirty="0" err="1">
                <a:latin typeface="Book Antiqua" panose="02040602050305030304" pitchFamily="18" charset="0"/>
              </a:rPr>
              <a:t>identification</a:t>
            </a:r>
            <a:endParaRPr lang="cs-CZ" sz="2000" b="1" dirty="0">
              <a:latin typeface="Book Antiqua" panose="02040602050305030304" pitchFamily="18" charset="0"/>
            </a:endParaRPr>
          </a:p>
          <a:p>
            <a:pPr lvl="0"/>
            <a:r>
              <a:rPr lang="cs-CZ" sz="2000" dirty="0">
                <a:latin typeface="Book Antiqua" panose="02040602050305030304" pitchFamily="18" charset="0"/>
              </a:rPr>
              <a:t>Time-</a:t>
            </a:r>
            <a:r>
              <a:rPr lang="cs-CZ" sz="2000" dirty="0" err="1">
                <a:latin typeface="Book Antiqua" panose="02040602050305030304" pitchFamily="18" charset="0"/>
              </a:rPr>
              <a:t>of</a:t>
            </a:r>
            <a:r>
              <a:rPr lang="cs-CZ" sz="2000" dirty="0">
                <a:latin typeface="Book Antiqua" panose="02040602050305030304" pitchFamily="18" charset="0"/>
              </a:rPr>
              <a:t>-</a:t>
            </a:r>
            <a:r>
              <a:rPr lang="cs-CZ" sz="2000" dirty="0" err="1">
                <a:latin typeface="Book Antiqua" panose="02040602050305030304" pitchFamily="18" charset="0"/>
              </a:rPr>
              <a:t>Flight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walls</a:t>
            </a:r>
            <a:r>
              <a:rPr lang="cs-CZ" sz="2000" dirty="0">
                <a:latin typeface="Book Antiqua" panose="02040602050305030304" pitchFamily="18" charset="0"/>
              </a:rPr>
              <a:t> (TOF and RPC)</a:t>
            </a:r>
          </a:p>
          <a:p>
            <a:pPr lvl="0"/>
            <a:r>
              <a:rPr lang="cs-CZ" sz="2000" dirty="0" err="1">
                <a:latin typeface="Book Antiqua" panose="02040602050305030304" pitchFamily="18" charset="0"/>
              </a:rPr>
              <a:t>Energy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loss</a:t>
            </a:r>
            <a:r>
              <a:rPr lang="cs-CZ" sz="2000" dirty="0">
                <a:latin typeface="Book Antiqua" panose="02040602050305030304" pitchFamily="18" charset="0"/>
              </a:rPr>
              <a:t> (MDC and TOF)</a:t>
            </a:r>
          </a:p>
          <a:p>
            <a:pPr lvl="0"/>
            <a:r>
              <a:rPr lang="cs-CZ" sz="2000" dirty="0">
                <a:latin typeface="Book Antiqua" panose="02040602050305030304" pitchFamily="18" charset="0"/>
              </a:rPr>
              <a:t>e</a:t>
            </a:r>
            <a:r>
              <a:rPr lang="cs-CZ" sz="2000" baseline="30000" dirty="0">
                <a:latin typeface="Book Antiqua" panose="02040602050305030304" pitchFamily="18" charset="0"/>
              </a:rPr>
              <a:t>+</a:t>
            </a:r>
            <a:r>
              <a:rPr lang="cs-CZ" sz="2000" dirty="0">
                <a:latin typeface="Book Antiqua" panose="02040602050305030304" pitchFamily="18" charset="0"/>
              </a:rPr>
              <a:t>/e</a:t>
            </a:r>
            <a:r>
              <a:rPr lang="cs-CZ" sz="2000" baseline="30000" dirty="0">
                <a:latin typeface="Book Antiqua" panose="02040602050305030304" pitchFamily="18" charset="0"/>
              </a:rPr>
              <a:t>-</a:t>
            </a:r>
            <a:r>
              <a:rPr lang="cs-CZ" sz="2000" dirty="0">
                <a:latin typeface="Book Antiqua" panose="02040602050305030304" pitchFamily="18" charset="0"/>
              </a:rPr>
              <a:t>  </a:t>
            </a:r>
            <a:r>
              <a:rPr lang="cs-CZ" sz="2000" dirty="0" err="1">
                <a:latin typeface="Book Antiqua" panose="02040602050305030304" pitchFamily="18" charset="0"/>
              </a:rPr>
              <a:t>identification</a:t>
            </a:r>
            <a:r>
              <a:rPr lang="cs-CZ" sz="2000" dirty="0">
                <a:latin typeface="Book Antiqua" panose="02040602050305030304" pitchFamily="18" charset="0"/>
              </a:rPr>
              <a:t> (RICH and ECAL)</a:t>
            </a:r>
          </a:p>
        </p:txBody>
      </p:sp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1769F5DA-C1BF-5F49-0E0F-F3C1BF3B3F14}"/>
              </a:ext>
            </a:extLst>
          </p:cNvPr>
          <p:cNvSpPr txBox="1">
            <a:spLocks/>
          </p:cNvSpPr>
          <p:nvPr/>
        </p:nvSpPr>
        <p:spPr>
          <a:xfrm>
            <a:off x="7167016" y="2218743"/>
            <a:ext cx="3974803" cy="16136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cs-CZ" sz="2000" b="1" dirty="0" err="1">
                <a:latin typeface="Book Antiqua" panose="02040602050305030304" pitchFamily="18" charset="0"/>
              </a:rPr>
              <a:t>Acceptance</a:t>
            </a:r>
            <a:endParaRPr lang="cs-CZ" sz="2000" b="1" dirty="0">
              <a:latin typeface="Book Antiqua" panose="02040602050305030304" pitchFamily="18" charset="0"/>
            </a:endParaRPr>
          </a:p>
          <a:p>
            <a:pPr lvl="0"/>
            <a:r>
              <a:rPr lang="cs-CZ" sz="2000" dirty="0" err="1">
                <a:latin typeface="Book Antiqua" panose="02040602050305030304" pitchFamily="18" charset="0"/>
              </a:rPr>
              <a:t>Nearly</a:t>
            </a:r>
            <a:r>
              <a:rPr lang="cs-CZ" sz="2000" dirty="0">
                <a:latin typeface="Book Antiqua" panose="02040602050305030304" pitchFamily="18" charset="0"/>
              </a:rPr>
              <a:t> full </a:t>
            </a:r>
            <a:r>
              <a:rPr lang="cs-CZ" sz="2000" dirty="0" err="1">
                <a:latin typeface="Book Antiqua" panose="02040602050305030304" pitchFamily="18" charset="0"/>
              </a:rPr>
              <a:t>azimuthal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coverage</a:t>
            </a:r>
            <a:endParaRPr lang="cs-CZ" sz="2000" dirty="0">
              <a:latin typeface="Book Antiqua" panose="02040602050305030304" pitchFamily="18" charset="0"/>
            </a:endParaRPr>
          </a:p>
          <a:p>
            <a:pPr lvl="0"/>
            <a:r>
              <a:rPr lang="cs-CZ" sz="2000" dirty="0" err="1">
                <a:latin typeface="Book Antiqua" panose="02040602050305030304" pitchFamily="18" charset="0"/>
              </a:rPr>
              <a:t>Polar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angle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between</a:t>
            </a:r>
            <a:r>
              <a:rPr lang="cs-CZ" sz="2000" dirty="0">
                <a:latin typeface="Book Antiqua" panose="02040602050305030304" pitchFamily="18" charset="0"/>
              </a:rPr>
              <a:t> 18° – 85°</a:t>
            </a:r>
          </a:p>
          <a:p>
            <a:pPr lvl="0"/>
            <a:r>
              <a:rPr lang="cs-CZ" sz="2000" dirty="0">
                <a:latin typeface="Book Antiqua" panose="02040602050305030304" pitchFamily="18" charset="0"/>
              </a:rPr>
              <a:t>0.5° - 7° </a:t>
            </a:r>
            <a:r>
              <a:rPr lang="cs-CZ" sz="2000" dirty="0" err="1">
                <a:latin typeface="Book Antiqua" panose="02040602050305030304" pitchFamily="18" charset="0"/>
              </a:rPr>
              <a:t>with</a:t>
            </a:r>
            <a:r>
              <a:rPr lang="cs-CZ" sz="2000" dirty="0">
                <a:latin typeface="Book Antiqua" panose="02040602050305030304" pitchFamily="18" charset="0"/>
              </a:rPr>
              <a:t> forward </a:t>
            </a:r>
            <a:r>
              <a:rPr lang="cs-CZ" sz="2000" dirty="0" err="1">
                <a:latin typeface="Book Antiqua" panose="02040602050305030304" pitchFamily="18" charset="0"/>
              </a:rPr>
              <a:t>wall</a:t>
            </a:r>
            <a:endParaRPr lang="cs-CZ" sz="2000" dirty="0">
              <a:latin typeface="Book Antiqua" panose="02040602050305030304" pitchFamily="18" charset="0"/>
            </a:endParaRP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82CFEBE9-8C17-FD57-F090-57FB84E1477B}"/>
              </a:ext>
            </a:extLst>
          </p:cNvPr>
          <p:cNvSpPr txBox="1">
            <a:spLocks/>
          </p:cNvSpPr>
          <p:nvPr/>
        </p:nvSpPr>
        <p:spPr>
          <a:xfrm>
            <a:off x="2952729" y="5847887"/>
            <a:ext cx="7029471" cy="4666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cs-CZ" sz="30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Neutral</a:t>
            </a:r>
            <a:r>
              <a:rPr lang="cs-CZ" sz="30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cs-CZ" sz="30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particle</a:t>
            </a:r>
            <a:r>
              <a:rPr lang="cs-CZ" sz="30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cs-CZ" sz="3000" b="1" dirty="0" err="1">
                <a:solidFill>
                  <a:srgbClr val="FF0000"/>
                </a:solidFill>
                <a:latin typeface="Book Antiqua" panose="02040602050305030304" pitchFamily="18" charset="0"/>
              </a:rPr>
              <a:t>identification</a:t>
            </a:r>
            <a:r>
              <a:rPr lang="cs-CZ" sz="3000" b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cs-CZ" sz="3000" b="1" dirty="0">
                <a:solidFill>
                  <a:srgbClr val="FF0000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 ECAL</a:t>
            </a:r>
            <a:endParaRPr lang="cs-CZ" sz="30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27367048-12D8-0987-C81E-3F435AB71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924" y="259631"/>
            <a:ext cx="1187302" cy="1029803"/>
          </a:xfrm>
          <a:prstGeom prst="rect">
            <a:avLst/>
          </a:prstGeom>
        </p:spPr>
      </p:pic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CAE3CFC7-F6B9-5B7C-27C0-FBBA4C78B331}"/>
              </a:ext>
            </a:extLst>
          </p:cNvPr>
          <p:cNvCxnSpPr>
            <a:cxnSpLocks/>
          </p:cNvCxnSpPr>
          <p:nvPr/>
        </p:nvCxnSpPr>
        <p:spPr>
          <a:xfrm flipV="1">
            <a:off x="6025287" y="2486401"/>
            <a:ext cx="1041679" cy="443867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9652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7A00D1C-CB44-AF4A-AD0F-055544E76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EDAEED0-5840-7341-AB8E-B709B0618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D4C4603-DE92-3548-0578-F6F5F76A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7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960E8B5-51A2-A87D-5874-B933B22C6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40" y="1243714"/>
            <a:ext cx="4383618" cy="4916396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6C01B3D6-1904-3883-41B2-AD3A1F2CFFF1}"/>
              </a:ext>
            </a:extLst>
          </p:cNvPr>
          <p:cNvSpPr txBox="1">
            <a:spLocks/>
          </p:cNvSpPr>
          <p:nvPr/>
        </p:nvSpPr>
        <p:spPr>
          <a:xfrm>
            <a:off x="1432737" y="336734"/>
            <a:ext cx="9326526" cy="8150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>
                <a:latin typeface="Book Antiqua" panose="02040602050305030304" pitchFamily="18" charset="0"/>
              </a:rPr>
              <a:t>ECAL (</a:t>
            </a:r>
            <a:r>
              <a:rPr lang="cs-CZ" dirty="0" err="1">
                <a:latin typeface="Book Antiqua" panose="02040602050305030304" pitchFamily="18" charset="0"/>
              </a:rPr>
              <a:t>Electromagnetic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Calorimeter</a:t>
            </a:r>
            <a:r>
              <a:rPr lang="cs-CZ" dirty="0">
                <a:latin typeface="Book Antiqua" panose="02040602050305030304" pitchFamily="18" charset="0"/>
              </a:rPr>
              <a:t>)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6EBD2850-EB85-BB1E-E5C7-B984DAFC9E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728" y="3844884"/>
            <a:ext cx="6746757" cy="2215519"/>
          </a:xfrm>
          <a:prstGeom prst="rect">
            <a:avLst/>
          </a:prstGeom>
        </p:spPr>
      </p:pic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FC2BBE65-756C-F853-4CF1-8F0660C230F1}"/>
              </a:ext>
            </a:extLst>
          </p:cNvPr>
          <p:cNvSpPr txBox="1">
            <a:spLocks/>
          </p:cNvSpPr>
          <p:nvPr/>
        </p:nvSpPr>
        <p:spPr>
          <a:xfrm>
            <a:off x="5071728" y="1390594"/>
            <a:ext cx="6879267" cy="22155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cs-CZ" sz="2300" dirty="0">
                <a:latin typeface="Book Antiqua" panose="02040602050305030304" pitchFamily="18" charset="0"/>
              </a:rPr>
              <a:t>978 lead-</a:t>
            </a:r>
            <a:r>
              <a:rPr lang="cs-CZ" sz="2300" dirty="0" err="1">
                <a:latin typeface="Book Antiqua" panose="02040602050305030304" pitchFamily="18" charset="0"/>
              </a:rPr>
              <a:t>glass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modules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arranged</a:t>
            </a:r>
            <a:r>
              <a:rPr lang="cs-CZ" sz="2300" dirty="0">
                <a:latin typeface="Book Antiqua" panose="02040602050305030304" pitchFamily="18" charset="0"/>
              </a:rPr>
              <a:t> in 6 </a:t>
            </a:r>
            <a:r>
              <a:rPr lang="cs-CZ" sz="2300" dirty="0" err="1">
                <a:latin typeface="Book Antiqua" panose="02040602050305030304" pitchFamily="18" charset="0"/>
              </a:rPr>
              <a:t>sectors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</a:p>
          <a:p>
            <a:pPr lvl="0"/>
            <a:r>
              <a:rPr lang="cs-CZ" sz="2300" dirty="0">
                <a:latin typeface="Book Antiqua" panose="02040602050305030304" pitchFamily="18" charset="0"/>
              </a:rPr>
              <a:t>In </a:t>
            </a:r>
            <a:r>
              <a:rPr lang="cs-CZ" sz="2300" dirty="0" err="1">
                <a:latin typeface="Book Antiqua" panose="02040602050305030304" pitchFamily="18" charset="0"/>
              </a:rPr>
              <a:t>the</a:t>
            </a:r>
            <a:r>
              <a:rPr lang="cs-CZ" sz="2300" dirty="0">
                <a:latin typeface="Book Antiqua" panose="02040602050305030304" pitchFamily="18" charset="0"/>
              </a:rPr>
              <a:t> forward region </a:t>
            </a:r>
            <a:r>
              <a:rPr lang="cs-CZ" sz="2300" dirty="0" err="1">
                <a:latin typeface="Book Antiqua" panose="02040602050305030304" pitchFamily="18" charset="0"/>
              </a:rPr>
              <a:t>of</a:t>
            </a:r>
            <a:r>
              <a:rPr lang="cs-CZ" sz="2300" dirty="0">
                <a:latin typeface="Book Antiqua" panose="02040602050305030304" pitchFamily="18" charset="0"/>
              </a:rPr>
              <a:t> HADES, </a:t>
            </a:r>
            <a:r>
              <a:rPr lang="cs-CZ" sz="2300" dirty="0" err="1">
                <a:latin typeface="Book Antiqua" panose="02040602050305030304" pitchFamily="18" charset="0"/>
              </a:rPr>
              <a:t>behind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the</a:t>
            </a:r>
            <a:r>
              <a:rPr lang="cs-CZ" sz="2300" dirty="0">
                <a:latin typeface="Book Antiqua" panose="02040602050305030304" pitchFamily="18" charset="0"/>
              </a:rPr>
              <a:t> RPC </a:t>
            </a:r>
          </a:p>
          <a:p>
            <a:pPr lvl="0"/>
            <a:r>
              <a:rPr lang="cs-CZ" sz="2300" dirty="0" err="1">
                <a:latin typeface="Book Antiqua" panose="02040602050305030304" pitchFamily="18" charset="0"/>
              </a:rPr>
              <a:t>Covers</a:t>
            </a:r>
            <a:r>
              <a:rPr lang="cs-CZ" sz="2300" dirty="0">
                <a:latin typeface="Book Antiqua" panose="02040602050305030304" pitchFamily="18" charset="0"/>
              </a:rPr>
              <a:t> 12° &lt; θ &lt; 45° </a:t>
            </a:r>
          </a:p>
          <a:p>
            <a:pPr lvl="0"/>
            <a:r>
              <a:rPr lang="cs-CZ" sz="2300" dirty="0" err="1">
                <a:latin typeface="Book Antiqua" panose="02040602050305030304" pitchFamily="18" charset="0"/>
              </a:rPr>
              <a:t>Cherenkov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light</a:t>
            </a:r>
            <a:r>
              <a:rPr lang="cs-CZ" sz="2300" dirty="0">
                <a:latin typeface="Book Antiqua" panose="02040602050305030304" pitchFamily="18" charset="0"/>
              </a:rPr>
              <a:t> → PMT → </a:t>
            </a:r>
            <a:r>
              <a:rPr lang="cs-CZ" sz="2300" dirty="0" err="1">
                <a:latin typeface="Book Antiqua" panose="02040602050305030304" pitchFamily="18" charset="0"/>
              </a:rPr>
              <a:t>electrical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signal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</a:p>
          <a:p>
            <a:pPr lvl="0"/>
            <a:r>
              <a:rPr lang="cs-CZ" sz="2300" dirty="0" err="1">
                <a:latin typeface="Book Antiqua" panose="02040602050305030304" pitchFamily="18" charset="0"/>
              </a:rPr>
              <a:t>Measuring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particle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energy</a:t>
            </a:r>
            <a:r>
              <a:rPr lang="cs-CZ" sz="2300" dirty="0">
                <a:latin typeface="Book Antiqua" panose="02040602050305030304" pitchFamily="18" charset="0"/>
              </a:rPr>
              <a:t> and </a:t>
            </a:r>
            <a:r>
              <a:rPr lang="cs-CZ" sz="2300" dirty="0" err="1">
                <a:latin typeface="Book Antiqua" panose="02040602050305030304" pitchFamily="18" charset="0"/>
              </a:rPr>
              <a:t>arrival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time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5585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E0FF0-AFAC-89E6-3B22-A57F6C3E8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A2C54C-1FD8-E01E-E587-015E80737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err="1">
                <a:latin typeface="Book Antiqua" panose="02040602050305030304" pitchFamily="18" charset="0"/>
              </a:rPr>
              <a:t>Electromagnetic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calorimeter</a:t>
            </a:r>
            <a:r>
              <a:rPr lang="cs-CZ" dirty="0">
                <a:latin typeface="Book Antiqua" panose="02040602050305030304" pitchFamily="18" charset="0"/>
              </a:rPr>
              <a:t> module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56EAE653-800E-CD34-0C8A-796AFB3FCA06}"/>
              </a:ext>
            </a:extLst>
          </p:cNvPr>
          <p:cNvGraphicFramePr>
            <a:graphicFrameLocks noGrp="1"/>
          </p:cNvGraphicFramePr>
          <p:nvPr/>
        </p:nvGraphicFramePr>
        <p:xfrm>
          <a:off x="696000" y="1690688"/>
          <a:ext cx="10800000" cy="43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2777665762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189985776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1205010756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274588907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1611776404"/>
                    </a:ext>
                  </a:extLst>
                </a:gridCol>
              </a:tblGrid>
              <a:tr h="216000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397468"/>
                  </a:ext>
                </a:extLst>
              </a:tr>
              <a:tr h="216000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267155"/>
                  </a:ext>
                </a:extLst>
              </a:tr>
            </a:tbl>
          </a:graphicData>
        </a:graphic>
      </p:graphicFrame>
      <p:pic>
        <p:nvPicPr>
          <p:cNvPr id="4" name="Grafický objekt 3" descr="Odznak 9 se souvislou výplní">
            <a:extLst>
              <a:ext uri="{FF2B5EF4-FFF2-40B4-BE49-F238E27FC236}">
                <a16:creationId xmlns:a16="http://schemas.microsoft.com/office/drawing/2014/main" id="{82326244-BF50-9025-DD3F-78E0535788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08446" y="4490182"/>
            <a:ext cx="914400" cy="914400"/>
          </a:xfrm>
          <a:prstGeom prst="rect">
            <a:avLst/>
          </a:prstGeom>
        </p:spPr>
      </p:pic>
      <p:pic>
        <p:nvPicPr>
          <p:cNvPr id="7" name="Grafický objekt 6" descr="Odznak 10 se souvislou výplní">
            <a:extLst>
              <a:ext uri="{FF2B5EF4-FFF2-40B4-BE49-F238E27FC236}">
                <a16:creationId xmlns:a16="http://schemas.microsoft.com/office/drawing/2014/main" id="{45248577-FF1B-B9F9-3E35-3080837DB9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66008" y="4490182"/>
            <a:ext cx="914400" cy="914400"/>
          </a:xfrm>
          <a:prstGeom prst="rect">
            <a:avLst/>
          </a:prstGeom>
        </p:spPr>
      </p:pic>
      <p:pic>
        <p:nvPicPr>
          <p:cNvPr id="11" name="Grafický objekt 10" descr="Odznak 8 se souvislou výplní">
            <a:extLst>
              <a:ext uri="{FF2B5EF4-FFF2-40B4-BE49-F238E27FC236}">
                <a16:creationId xmlns:a16="http://schemas.microsoft.com/office/drawing/2014/main" id="{DB599FC5-9B71-1101-2333-81A0CCC710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27030" y="4490182"/>
            <a:ext cx="914400" cy="914400"/>
          </a:xfrm>
          <a:prstGeom prst="rect">
            <a:avLst/>
          </a:prstGeom>
        </p:spPr>
      </p:pic>
      <p:pic>
        <p:nvPicPr>
          <p:cNvPr id="15" name="Grafický objekt 14" descr="Odznak 4 se souvislou výplní">
            <a:extLst>
              <a:ext uri="{FF2B5EF4-FFF2-40B4-BE49-F238E27FC236}">
                <a16:creationId xmlns:a16="http://schemas.microsoft.com/office/drawing/2014/main" id="{6ADAF884-DA12-03C6-B6AD-D497EC979B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5208" y="2347031"/>
            <a:ext cx="914400" cy="914400"/>
          </a:xfrm>
          <a:prstGeom prst="rect">
            <a:avLst/>
          </a:prstGeom>
        </p:spPr>
      </p:pic>
      <p:pic>
        <p:nvPicPr>
          <p:cNvPr id="19" name="Grafický objekt 18" descr="Odznak 6 se souvislou výplní">
            <a:extLst>
              <a:ext uri="{FF2B5EF4-FFF2-40B4-BE49-F238E27FC236}">
                <a16:creationId xmlns:a16="http://schemas.microsoft.com/office/drawing/2014/main" id="{C74E5047-9D86-BB25-97C2-01A5CCAA0D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41386" y="4468149"/>
            <a:ext cx="914400" cy="914400"/>
          </a:xfrm>
          <a:prstGeom prst="rect">
            <a:avLst/>
          </a:prstGeom>
        </p:spPr>
      </p:pic>
      <p:pic>
        <p:nvPicPr>
          <p:cNvPr id="23" name="Grafický objekt 22" descr="Odznak se souvislou výplní">
            <a:extLst>
              <a:ext uri="{FF2B5EF4-FFF2-40B4-BE49-F238E27FC236}">
                <a16:creationId xmlns:a16="http://schemas.microsoft.com/office/drawing/2014/main" id="{7E55993E-0763-E993-D332-F689BFEEB6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42186" y="2342803"/>
            <a:ext cx="914400" cy="914400"/>
          </a:xfrm>
          <a:prstGeom prst="rect">
            <a:avLst/>
          </a:prstGeom>
        </p:spPr>
      </p:pic>
      <p:pic>
        <p:nvPicPr>
          <p:cNvPr id="27" name="Grafický objekt 26" descr="Odznak 3 se souvislou výplní">
            <a:extLst>
              <a:ext uri="{FF2B5EF4-FFF2-40B4-BE49-F238E27FC236}">
                <a16:creationId xmlns:a16="http://schemas.microsoft.com/office/drawing/2014/main" id="{58D7F440-A5BD-C8D8-AFDE-7A7FBD73FB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27030" y="2338834"/>
            <a:ext cx="914400" cy="914400"/>
          </a:xfrm>
          <a:prstGeom prst="rect">
            <a:avLst/>
          </a:prstGeom>
        </p:spPr>
      </p:pic>
      <p:pic>
        <p:nvPicPr>
          <p:cNvPr id="29" name="Grafický objekt 28" descr="Odznak 1 se souvislou výplní">
            <a:extLst>
              <a:ext uri="{FF2B5EF4-FFF2-40B4-BE49-F238E27FC236}">
                <a16:creationId xmlns:a16="http://schemas.microsoft.com/office/drawing/2014/main" id="{B02E82CE-B769-247C-5B13-8317D79F35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41386" y="2338834"/>
            <a:ext cx="914400" cy="914400"/>
          </a:xfrm>
          <a:prstGeom prst="rect">
            <a:avLst/>
          </a:prstGeom>
        </p:spPr>
      </p:pic>
      <p:pic>
        <p:nvPicPr>
          <p:cNvPr id="31" name="Grafický objekt 30" descr="Odznak 7 se souvislou výplní">
            <a:extLst>
              <a:ext uri="{FF2B5EF4-FFF2-40B4-BE49-F238E27FC236}">
                <a16:creationId xmlns:a16="http://schemas.microsoft.com/office/drawing/2014/main" id="{46A78A8F-C841-041F-E4D1-FCB72387B2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70728" y="4490182"/>
            <a:ext cx="914400" cy="914400"/>
          </a:xfrm>
          <a:prstGeom prst="rect">
            <a:avLst/>
          </a:prstGeom>
        </p:spPr>
      </p:pic>
      <p:pic>
        <p:nvPicPr>
          <p:cNvPr id="33" name="Grafický objekt 32" descr="Odznak 5 se souvislou výplní">
            <a:extLst>
              <a:ext uri="{FF2B5EF4-FFF2-40B4-BE49-F238E27FC236}">
                <a16:creationId xmlns:a16="http://schemas.microsoft.com/office/drawing/2014/main" id="{8E5DC72C-8239-F21E-D106-7F3447D6EC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66008" y="2341761"/>
            <a:ext cx="914400" cy="9144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52E2A79-6608-B4E5-A675-3A80907FFEA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" t="10622" r="-617" b="14351"/>
          <a:stretch>
            <a:fillRect/>
          </a:stretch>
        </p:blipFill>
        <p:spPr>
          <a:xfrm>
            <a:off x="793474" y="1809501"/>
            <a:ext cx="1980000" cy="1980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216C859-468B-C774-9CCB-BB8F84F497F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5" t="42773" r="29428" b="16595"/>
          <a:stretch>
            <a:fillRect/>
          </a:stretch>
        </p:blipFill>
        <p:spPr>
          <a:xfrm rot="16200000">
            <a:off x="2937928" y="1789000"/>
            <a:ext cx="1980000" cy="2021002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EBA131D8-0F21-5FC5-3703-7013B1F99BDD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0" r="21215" b="9763"/>
          <a:stretch>
            <a:fillRect/>
          </a:stretch>
        </p:blipFill>
        <p:spPr>
          <a:xfrm>
            <a:off x="5103293" y="1808961"/>
            <a:ext cx="1980000" cy="198054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84A913C7-5369-6DEA-568A-5BDA6F2AE363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4" t="34788" r="25904" b="22572"/>
          <a:stretch>
            <a:fillRect/>
          </a:stretch>
        </p:blipFill>
        <p:spPr>
          <a:xfrm>
            <a:off x="7265030" y="1855311"/>
            <a:ext cx="1980000" cy="1887300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B38CA49B-0B9F-005B-791E-0F26AD80888F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7" b="12485"/>
          <a:stretch>
            <a:fillRect/>
          </a:stretch>
        </p:blipFill>
        <p:spPr>
          <a:xfrm>
            <a:off x="9433208" y="1808961"/>
            <a:ext cx="1980000" cy="1980000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6F3F6E81-B0FD-598E-B945-FC3389452432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7" t="33962" r="2942" b="25264"/>
          <a:stretch>
            <a:fillRect/>
          </a:stretch>
        </p:blipFill>
        <p:spPr>
          <a:xfrm>
            <a:off x="808586" y="3985731"/>
            <a:ext cx="1980000" cy="1879237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05ADCED4-7DE5-B53D-A51C-C960ED89D56A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5" t="25075" r="6139" b="17810"/>
          <a:stretch>
            <a:fillRect/>
          </a:stretch>
        </p:blipFill>
        <p:spPr>
          <a:xfrm>
            <a:off x="2989818" y="3957382"/>
            <a:ext cx="1877035" cy="1980000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562657DF-C6E1-3D5D-A2E9-B010A6617968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8" t="24628" r="24270" b="31840"/>
          <a:stretch>
            <a:fillRect/>
          </a:stretch>
        </p:blipFill>
        <p:spPr>
          <a:xfrm>
            <a:off x="5103293" y="3957382"/>
            <a:ext cx="1980000" cy="1980000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2C8367DC-6DAC-680C-6710-03CA59302ADE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4" b="4788"/>
          <a:stretch>
            <a:fillRect/>
          </a:stretch>
        </p:blipFill>
        <p:spPr>
          <a:xfrm>
            <a:off x="7275646" y="3935349"/>
            <a:ext cx="1980000" cy="1980000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DFFFF445-0A36-D597-96AA-1A5AE29727BD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6" b="12546"/>
          <a:stretch>
            <a:fillRect/>
          </a:stretch>
        </p:blipFill>
        <p:spPr>
          <a:xfrm>
            <a:off x="9433208" y="3935349"/>
            <a:ext cx="1980000" cy="1980000"/>
          </a:xfrm>
          <a:prstGeom prst="rect">
            <a:avLst/>
          </a:prstGeom>
        </p:spPr>
      </p:pic>
      <p:sp>
        <p:nvSpPr>
          <p:cNvPr id="34" name="Zástupný symbol pro datum 33">
            <a:extLst>
              <a:ext uri="{FF2B5EF4-FFF2-40B4-BE49-F238E27FC236}">
                <a16:creationId xmlns:a16="http://schemas.microsoft.com/office/drawing/2014/main" id="{4D2BC390-67E8-BF38-9CA0-FE28B7C01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35" name="Zástupný symbol pro číslo snímku 34">
            <a:extLst>
              <a:ext uri="{FF2B5EF4-FFF2-40B4-BE49-F238E27FC236}">
                <a16:creationId xmlns:a16="http://schemas.microsoft.com/office/drawing/2014/main" id="{C9C1974F-D6EB-2C6C-7F96-A683035EE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8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1A824EA-6ED1-7C47-DFCA-0AEF97B6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Neutral pion reconstruction using ECAL</a:t>
            </a:r>
            <a:endParaRPr lang="cs-CZ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93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 36">
            <a:extLst>
              <a:ext uri="{FF2B5EF4-FFF2-40B4-BE49-F238E27FC236}">
                <a16:creationId xmlns:a16="http://schemas.microsoft.com/office/drawing/2014/main" id="{7A73BF08-0134-CBB8-3438-C24D97BB3876}"/>
              </a:ext>
            </a:extLst>
          </p:cNvPr>
          <p:cNvSpPr/>
          <p:nvPr/>
        </p:nvSpPr>
        <p:spPr>
          <a:xfrm>
            <a:off x="-1386840" y="-457200"/>
            <a:ext cx="15270480" cy="75987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2689C9FD-AE8A-BC11-06DE-F08B7EC212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441"/>
          <a:stretch>
            <a:fillRect/>
          </a:stretch>
        </p:blipFill>
        <p:spPr>
          <a:xfrm>
            <a:off x="7846823" y="1613915"/>
            <a:ext cx="3376934" cy="3895911"/>
          </a:xfrm>
          <a:prstGeom prst="rect">
            <a:avLst/>
          </a:prstGeom>
        </p:spPr>
      </p:pic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C27444C-B586-C029-B62C-E93B3C248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7DD89DC-18D9-E219-612A-1455FFA96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pic>
        <p:nvPicPr>
          <p:cNvPr id="36" name="Obrázek 35">
            <a:extLst>
              <a:ext uri="{FF2B5EF4-FFF2-40B4-BE49-F238E27FC236}">
                <a16:creationId xmlns:a16="http://schemas.microsoft.com/office/drawing/2014/main" id="{6A6DF9F6-F565-6154-97D7-C8B00353F5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8666"/>
          <a:stretch>
            <a:fillRect/>
          </a:stretch>
        </p:blipFill>
        <p:spPr>
          <a:xfrm>
            <a:off x="3526683" y="1281596"/>
            <a:ext cx="3940917" cy="3746819"/>
          </a:xfrm>
          <a:prstGeom prst="rect">
            <a:avLst/>
          </a:prstGeom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A29670C-2825-3F0B-A24E-70F60410A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9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7F116A3-2617-EEA2-5FC4-DC542D8E7E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00" b="98125" l="151" r="99698">
                        <a14:foregroundMark x1="6949" y1="39896" x2="2870" y2="19688"/>
                        <a14:foregroundMark x1="2870" y1="19688" x2="5136" y2="7708"/>
                        <a14:foregroundMark x1="5136" y1="7708" x2="31269" y2="1563"/>
                        <a14:foregroundMark x1="31269" y1="1563" x2="70393" y2="3750"/>
                        <a14:foregroundMark x1="70393" y1="3750" x2="86556" y2="2604"/>
                        <a14:foregroundMark x1="86556" y1="2604" x2="88066" y2="37813"/>
                        <a14:foregroundMark x1="88066" y1="87604" x2="65559" y2="96250"/>
                        <a14:foregroundMark x1="65559" y1="96250" x2="42447" y2="98125"/>
                        <a14:foregroundMark x1="42447" y1="98125" x2="10725" y2="85313"/>
                        <a14:foregroundMark x1="10725" y1="85313" x2="24018" y2="85833"/>
                        <a14:foregroundMark x1="9517" y1="88542" x2="5136" y2="69063"/>
                        <a14:foregroundMark x1="5136" y1="69063" x2="11329" y2="90938"/>
                        <a14:foregroundMark x1="11329" y1="90938" x2="17221" y2="88854"/>
                        <a14:foregroundMark x1="82477" y1="98021" x2="78097" y2="81354"/>
                        <a14:foregroundMark x1="78097" y1="81354" x2="91541" y2="91563"/>
                        <a14:foregroundMark x1="91541" y1="91563" x2="90181" y2="81042"/>
                        <a14:foregroundMark x1="90181" y1="81042" x2="86858" y2="96563"/>
                        <a14:foregroundMark x1="71752" y1="91771" x2="76888" y2="75208"/>
                        <a14:foregroundMark x1="85006" y1="54166" x2="78248" y2="59792"/>
                        <a14:foregroundMark x1="90366" y1="49704" x2="87508" y2="52083"/>
                        <a14:foregroundMark x1="95015" y1="45833" x2="94110" y2="46586"/>
                        <a14:foregroundMark x1="55438" y1="30417" x2="36556" y2="26979"/>
                        <a14:foregroundMark x1="36556" y1="26979" x2="66314" y2="14896"/>
                        <a14:foregroundMark x1="66314" y1="14896" x2="69637" y2="20104"/>
                        <a14:foregroundMark x1="20695" y1="30104" x2="24773" y2="18750"/>
                        <a14:foregroundMark x1="24773" y1="18750" x2="26284" y2="23021"/>
                        <a14:foregroundMark x1="4089" y1="43960" x2="2719" y2="42292"/>
                        <a14:foregroundMark x1="9819" y1="50938" x2="7623" y2="48264"/>
                        <a14:foregroundMark x1="2719" y1="42292" x2="3927" y2="41667"/>
                        <a14:foregroundMark x1="3084" y1="53320" x2="702" y2="47863"/>
                        <a14:foregroundMark x1="10725" y1="30729" x2="14199" y2="16979"/>
                        <a14:foregroundMark x1="14199" y1="16979" x2="40634" y2="9063"/>
                        <a14:foregroundMark x1="40634" y1="9063" x2="46375" y2="17708"/>
                        <a14:foregroundMark x1="95574" y1="48281" x2="98338" y2="45104"/>
                        <a14:foregroundMark x1="84290" y1="61250" x2="88681" y2="56203"/>
                        <a14:foregroundMark x1="98080" y1="40920" x2="98036" y2="40208"/>
                        <a14:foregroundMark x1="98338" y1="45104" x2="98089" y2="41073"/>
                        <a14:foregroundMark x1="92462" y1="57280" x2="90181" y2="61250"/>
                        <a14:foregroundMark x1="99698" y1="44688" x2="96897" y2="49563"/>
                        <a14:foregroundMark x1="7251" y1="58854" x2="5463" y2="57991"/>
                        <a14:backgroundMark x1="98640" y1="40313" x2="98792" y2="40313"/>
                        <a14:backgroundMark x1="95619" y1="48333" x2="90030" y2="47917"/>
                        <a14:backgroundMark x1="88218" y1="52083" x2="88218" y2="55937"/>
                        <a14:backgroundMark x1="90181" y1="56354" x2="92447" y2="52292"/>
                        <a14:backgroundMark x1="94411" y1="48854" x2="89577" y2="56458"/>
                        <a14:backgroundMark x1="5740" y1="55729" x2="1813" y2="44792"/>
                        <a14:backgroundMark x1="1813" y1="44792" x2="5438" y2="49063"/>
                        <a14:backgroundMark x1="4079" y1="53021" x2="7100" y2="5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23033" y="-30210"/>
            <a:ext cx="1277267" cy="185222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46EE275E-935F-F576-C2CF-026DD0F784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5" b="97706" l="1354" r="98646">
                        <a14:foregroundMark x1="5521" y1="54302" x2="4375" y2="37094"/>
                        <a14:foregroundMark x1="4375" y1="37094" x2="9167" y2="14723"/>
                        <a14:foregroundMark x1="9167" y1="14723" x2="15208" y2="7839"/>
                        <a14:foregroundMark x1="15208" y1="7839" x2="3750" y2="56405"/>
                        <a14:foregroundMark x1="3750" y1="56405" x2="5313" y2="92925"/>
                        <a14:foregroundMark x1="5313" y1="92925" x2="27083" y2="95985"/>
                        <a14:foregroundMark x1="27083" y1="95985" x2="45833" y2="94837"/>
                        <a14:foregroundMark x1="45833" y1="94837" x2="63750" y2="97514"/>
                        <a14:foregroundMark x1="63750" y1="97514" x2="82604" y2="94264"/>
                        <a14:foregroundMark x1="82604" y1="94264" x2="89896" y2="87189"/>
                        <a14:foregroundMark x1="89896" y1="87189" x2="94479" y2="57744"/>
                        <a14:foregroundMark x1="94479" y1="57744" x2="94792" y2="38050"/>
                        <a14:foregroundMark x1="6042" y1="20076" x2="1667" y2="60803"/>
                        <a14:foregroundMark x1="1667" y1="60803" x2="1667" y2="60803"/>
                        <a14:foregroundMark x1="1875" y1="74570" x2="1667" y2="88337"/>
                        <a14:foregroundMark x1="1667" y1="88337" x2="6354" y2="95220"/>
                        <a14:foregroundMark x1="6354" y1="95220" x2="26250" y2="95985"/>
                        <a14:foregroundMark x1="26250" y1="95985" x2="36458" y2="95602"/>
                        <a14:foregroundMark x1="36458" y1="95602" x2="36667" y2="95029"/>
                        <a14:foregroundMark x1="40833" y1="21606" x2="43438" y2="10899"/>
                        <a14:foregroundMark x1="43438" y1="10899" x2="50104" y2="3059"/>
                        <a14:foregroundMark x1="50104" y1="3059" x2="55417" y2="9751"/>
                        <a14:foregroundMark x1="55417" y1="9751" x2="56354" y2="13958"/>
                        <a14:foregroundMark x1="53125" y1="8795" x2="48438" y2="1147"/>
                        <a14:foregroundMark x1="48438" y1="1147" x2="45208" y2="2677"/>
                        <a14:foregroundMark x1="95833" y1="90631" x2="96875" y2="50287"/>
                        <a14:foregroundMark x1="96875" y1="50287" x2="98646" y2="39962"/>
                        <a14:foregroundMark x1="1667" y1="70172" x2="1458" y2="60803"/>
                        <a14:foregroundMark x1="2813" y1="96750" x2="2813" y2="977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9026674" y="-30211"/>
            <a:ext cx="3203316" cy="174514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299BC98C-F821-8856-5A2B-D54E8C3F0A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16" b="98520" l="3750" r="96875">
                        <a14:foregroundMark x1="20938" y1="19408" x2="22708" y2="10526"/>
                        <a14:foregroundMark x1="22708" y1="10526" x2="3750" y2="62993"/>
                        <a14:foregroundMark x1="3750" y1="62993" x2="4167" y2="93914"/>
                        <a14:foregroundMark x1="13646" y1="17434" x2="20000" y2="2632"/>
                        <a14:foregroundMark x1="20000" y1="2632" x2="21667" y2="1480"/>
                        <a14:foregroundMark x1="10208" y1="91776" x2="30417" y2="96711"/>
                        <a14:foregroundMark x1="30417" y1="96711" x2="31042" y2="95066"/>
                        <a14:foregroundMark x1="74063" y1="92928" x2="69688" y2="73684"/>
                        <a14:foregroundMark x1="69688" y1="73684" x2="75833" y2="31908"/>
                        <a14:foregroundMark x1="75833" y1="31908" x2="71771" y2="11842"/>
                        <a14:foregroundMark x1="71771" y1="11842" x2="72292" y2="1645"/>
                        <a14:foregroundMark x1="72292" y1="1645" x2="81250" y2="8059"/>
                        <a14:foregroundMark x1="81250" y1="8059" x2="81250" y2="24836"/>
                        <a14:foregroundMark x1="81250" y1="24836" x2="90729" y2="41447"/>
                        <a14:foregroundMark x1="90729" y1="41447" x2="96979" y2="60526"/>
                        <a14:foregroundMark x1="96979" y1="60526" x2="92604" y2="97039"/>
                        <a14:foregroundMark x1="82813" y1="50329" x2="80938" y2="97368"/>
                        <a14:foregroundMark x1="71563" y1="45559" x2="65938" y2="985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2483" y="4362086"/>
            <a:ext cx="3940917" cy="2495914"/>
          </a:xfrm>
          <a:prstGeom prst="rect">
            <a:avLst/>
          </a:prstGeom>
        </p:spPr>
      </p:pic>
      <p:grpSp>
        <p:nvGrpSpPr>
          <p:cNvPr id="27" name="Skupina 26">
            <a:extLst>
              <a:ext uri="{FF2B5EF4-FFF2-40B4-BE49-F238E27FC236}">
                <a16:creationId xmlns:a16="http://schemas.microsoft.com/office/drawing/2014/main" id="{8C73ACFB-22CF-291B-1841-EFB51E23B90E}"/>
              </a:ext>
            </a:extLst>
          </p:cNvPr>
          <p:cNvGrpSpPr/>
          <p:nvPr/>
        </p:nvGrpSpPr>
        <p:grpSpPr>
          <a:xfrm>
            <a:off x="-66788" y="1215059"/>
            <a:ext cx="3926044" cy="3029822"/>
            <a:chOff x="-69744" y="2083038"/>
            <a:chExt cx="3926044" cy="3029822"/>
          </a:xfrm>
        </p:grpSpPr>
        <p:pic>
          <p:nvPicPr>
            <p:cNvPr id="17" name="Obrázek 16">
              <a:extLst>
                <a:ext uri="{FF2B5EF4-FFF2-40B4-BE49-F238E27FC236}">
                  <a16:creationId xmlns:a16="http://schemas.microsoft.com/office/drawing/2014/main" id="{4A1F5338-C870-D5D0-C6AD-7D3AAFD838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9015" b="62887" l="4885" r="61221">
                          <a14:foregroundMark x1="31298" y1="20160" x2="14351" y2="39404"/>
                          <a14:foregroundMark x1="14351" y1="39404" x2="8397" y2="43070"/>
                          <a14:foregroundMark x1="8397" y1="43070" x2="8702" y2="50286"/>
                          <a14:foregroundMark x1="8702" y1="50286" x2="20611" y2="58419"/>
                          <a14:foregroundMark x1="20611" y1="58419" x2="29771" y2="58305"/>
                          <a14:foregroundMark x1="29771" y1="58305" x2="58015" y2="31042"/>
                          <a14:foregroundMark x1="58015" y1="31042" x2="46107" y2="26690"/>
                          <a14:foregroundMark x1="46107" y1="26690" x2="38015" y2="21306"/>
                          <a14:foregroundMark x1="38015" y1="21306" x2="28092" y2="20962"/>
                          <a14:foregroundMark x1="28092" y1="20962" x2="9313" y2="40893"/>
                          <a14:foregroundMark x1="9313" y1="40893" x2="5038" y2="43070"/>
                          <a14:foregroundMark x1="24580" y1="61054" x2="25344" y2="62887"/>
                        </a14:backgroundRemoval>
                      </a14:imgEffect>
                    </a14:imgLayer>
                  </a14:imgProps>
                </a:ext>
              </a:extLst>
            </a:blip>
            <a:srcRect l="-733" t="13864" r="31748" b="34184"/>
            <a:stretch>
              <a:fillRect/>
            </a:stretch>
          </p:blipFill>
          <p:spPr>
            <a:xfrm rot="5400000">
              <a:off x="843848" y="2077390"/>
              <a:ext cx="3006803" cy="3018100"/>
            </a:xfrm>
            <a:prstGeom prst="rect">
              <a:avLst/>
            </a:prstGeom>
          </p:spPr>
        </p:pic>
        <p:pic>
          <p:nvPicPr>
            <p:cNvPr id="13" name="Obrázek 12">
              <a:extLst>
                <a:ext uri="{FF2B5EF4-FFF2-40B4-BE49-F238E27FC236}">
                  <a16:creationId xmlns:a16="http://schemas.microsoft.com/office/drawing/2014/main" id="{F58E6A0E-7494-1E28-772A-EE43AA8C9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521" b="94792" l="9954" r="94213">
                          <a14:foregroundMark x1="25694" y1="9375" x2="15046" y2="5833"/>
                          <a14:foregroundMark x1="92130" y1="39375" x2="94213" y2="52708"/>
                          <a14:foregroundMark x1="65741" y1="93542" x2="65741" y2="94792"/>
                          <a14:foregroundMark x1="17130" y1="521" x2="13194" y2="375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933411" y="2468178"/>
              <a:ext cx="1641527" cy="3647838"/>
            </a:xfrm>
            <a:prstGeom prst="rect">
              <a:avLst/>
            </a:prstGeom>
          </p:spPr>
        </p:pic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26CD8C26-DEDE-60D1-9A4D-E3794E49DA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188" b="99063" l="3474" r="91541">
                        <a14:foregroundMark x1="18429" y1="88438" x2="5740" y2="52500"/>
                        <a14:foregroundMark x1="5740" y1="52500" x2="6042" y2="40313"/>
                        <a14:foregroundMark x1="6042" y1="40313" x2="26737" y2="3438"/>
                        <a14:foregroundMark x1="26737" y1="3438" x2="47734" y2="7292"/>
                        <a14:foregroundMark x1="47734" y1="7292" x2="26888" y2="52812"/>
                        <a14:foregroundMark x1="26888" y1="52812" x2="39577" y2="85104"/>
                        <a14:foregroundMark x1="39577" y1="85104" x2="71299" y2="87396"/>
                        <a14:foregroundMark x1="71299" y1="87396" x2="90030" y2="76146"/>
                        <a14:foregroundMark x1="90030" y1="76146" x2="91541" y2="74271"/>
                        <a14:foregroundMark x1="36103" y1="88750" x2="30967" y2="89375"/>
                        <a14:foregroundMark x1="34441" y1="94375" x2="15408" y2="91354"/>
                        <a14:foregroundMark x1="15408" y1="91354" x2="14653" y2="88750"/>
                        <a14:foregroundMark x1="27492" y1="95833" x2="32024" y2="80417"/>
                        <a14:foregroundMark x1="32024" y1="80417" x2="39577" y2="83958"/>
                        <a14:foregroundMark x1="11631" y1="83750" x2="1813" y2="63542"/>
                        <a14:foregroundMark x1="1813" y1="63542" x2="2568" y2="28333"/>
                        <a14:foregroundMark x1="2568" y1="28333" x2="12085" y2="18958"/>
                        <a14:foregroundMark x1="12085" y1="18958" x2="23565" y2="13021"/>
                        <a14:foregroundMark x1="23565" y1="13021" x2="36556" y2="9896"/>
                        <a14:foregroundMark x1="29607" y1="13750" x2="30060" y2="7604"/>
                        <a14:foregroundMark x1="41239" y1="6667" x2="61480" y2="7604"/>
                        <a14:foregroundMark x1="61480" y1="7604" x2="64955" y2="6354"/>
                        <a14:foregroundMark x1="453" y1="21771" x2="3927" y2="63854"/>
                        <a14:foregroundMark x1="3927" y1="63854" x2="3927" y2="63854"/>
                        <a14:foregroundMark x1="53776" y1="6667" x2="57553" y2="4583"/>
                        <a14:foregroundMark x1="75982" y1="98542" x2="69184" y2="99063"/>
                        <a14:foregroundMark x1="46375" y1="2188" x2="53776" y2="48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82552" y="3848563"/>
            <a:ext cx="2270817" cy="3293028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1D1CB411-CC06-6DEF-78E0-86EA4333221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36" b="94231" l="9690" r="97287">
                        <a14:foregroundMark x1="79199" y1="25962" x2="86305" y2="36538"/>
                        <a14:foregroundMark x1="86305" y1="36538" x2="87726" y2="63622"/>
                        <a14:foregroundMark x1="87726" y1="63622" x2="79457" y2="86058"/>
                        <a14:foregroundMark x1="79457" y1="86058" x2="68088" y2="94551"/>
                        <a14:foregroundMark x1="68088" y1="94551" x2="51680" y2="90385"/>
                        <a14:foregroundMark x1="90698" y1="39583" x2="93798" y2="56571"/>
                        <a14:foregroundMark x1="93798" y1="56571" x2="92119" y2="73718"/>
                        <a14:foregroundMark x1="97028" y1="68750" x2="97287" y2="477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-1435399" y="45556"/>
            <a:ext cx="3735107" cy="3011249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7B3E3010-96E1-9135-FAE8-F075FC04297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250" b="98958" l="7000" r="93500">
                        <a14:foregroundMark x1="45750" y1="8646" x2="22000" y2="5000"/>
                        <a14:foregroundMark x1="22000" y1="5000" x2="16250" y2="5625"/>
                        <a14:foregroundMark x1="8750" y1="10208" x2="8750" y2="15833"/>
                        <a14:foregroundMark x1="26000" y1="1250" x2="43250" y2="1250"/>
                        <a14:foregroundMark x1="93500" y1="16354" x2="91250" y2="66771"/>
                        <a14:foregroundMark x1="24250" y1="91563" x2="7000" y2="9895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77610" y="2049640"/>
            <a:ext cx="1752380" cy="4205710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0E81C026-527C-C194-0FCA-D60AF77C8BA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66" b="99542" l="1400" r="89736">
                        <a14:foregroundMark x1="5288" y1="85567" x2="6376" y2="93356"/>
                        <a14:foregroundMark x1="6376" y1="93356" x2="16641" y2="86254"/>
                        <a14:foregroundMark x1="16641" y1="86254" x2="25194" y2="90493"/>
                        <a14:foregroundMark x1="25194" y1="90493" x2="35459" y2="89576"/>
                        <a14:foregroundMark x1="35459" y1="89576" x2="51788" y2="93700"/>
                        <a14:foregroundMark x1="51788" y1="93700" x2="61275" y2="91065"/>
                        <a14:foregroundMark x1="61275" y1="91065" x2="48367" y2="81329"/>
                        <a14:foregroundMark x1="48367" y1="81329" x2="14774" y2="79152"/>
                        <a14:foregroundMark x1="14774" y1="79152" x2="32193" y2="83963"/>
                        <a14:foregroundMark x1="37636" y1="99542" x2="1400" y2="93356"/>
                        <a14:foregroundMark x1="1400" y1="93356" x2="2333" y2="80183"/>
                        <a14:foregroundMark x1="4199" y1="98855" x2="33748" y2="98855"/>
                        <a14:foregroundMark x1="33748" y1="98855" x2="25661" y2="91867"/>
                        <a14:foregroundMark x1="25661" y1="91867" x2="41835" y2="94502"/>
                        <a14:foregroundMark x1="63297" y1="95304" x2="61120" y2="99542"/>
                        <a14:backgroundMark x1="70762" y1="55097" x2="70451" y2="67698"/>
                        <a14:backgroundMark x1="70451" y1="67698" x2="70140" y2="40893"/>
                        <a14:backgroundMark x1="70140" y1="40893" x2="54899" y2="63803"/>
                        <a14:backgroundMark x1="54899" y1="63803" x2="59720" y2="55670"/>
                        <a14:backgroundMark x1="59720" y1="55670" x2="69518" y2="58648"/>
                        <a14:backgroundMark x1="69518" y1="58648" x2="68118" y2="49485"/>
                        <a14:backgroundMark x1="68118" y1="49485" x2="60498" y2="54181"/>
                        <a14:backgroundMark x1="14930" y1="37801" x2="52566" y2="40321"/>
                        <a14:backgroundMark x1="52566" y1="40321" x2="23484" y2="36197"/>
                        <a14:backgroundMark x1="23484" y1="36197" x2="43235" y2="32302"/>
                        <a14:backgroundMark x1="43235" y1="32302" x2="35614" y2="46735"/>
                        <a14:backgroundMark x1="35614" y1="46735" x2="34992" y2="56357"/>
                        <a14:backgroundMark x1="34992" y1="56357" x2="46656" y2="67812"/>
                        <a14:backgroundMark x1="32193" y1="67812" x2="36392" y2="67583"/>
                      </a14:backgroundRemoval>
                    </a14:imgEffect>
                  </a14:imgLayer>
                </a14:imgProps>
              </a:ext>
            </a:extLst>
          </a:blip>
          <a:srcRect t="60430"/>
          <a:stretch>
            <a:fillRect/>
          </a:stretch>
        </p:blipFill>
        <p:spPr>
          <a:xfrm>
            <a:off x="8532623" y="4892040"/>
            <a:ext cx="3659377" cy="1965960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E616A1B4-E1CE-EDDF-D957-8291113969D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687" b="99771" l="153" r="96489">
                        <a14:foregroundMark x1="50229" y1="8247" x2="37557" y2="7904"/>
                        <a14:foregroundMark x1="37557" y1="7904" x2="61221" y2="9393"/>
                        <a14:foregroundMark x1="61221" y1="9393" x2="32824" y2="4238"/>
                        <a14:foregroundMark x1="20458" y1="25315" x2="11145" y2="20389"/>
                        <a14:foregroundMark x1="11145" y1="20389" x2="763" y2="35510"/>
                        <a14:foregroundMark x1="9466" y1="53150" x2="6870" y2="68041"/>
                        <a14:foregroundMark x1="6870" y1="68041" x2="23817" y2="91294"/>
                        <a14:foregroundMark x1="23817" y1="91294" x2="35267" y2="95418"/>
                        <a14:foregroundMark x1="35267" y1="95418" x2="81069" y2="93242"/>
                        <a14:foregroundMark x1="81069" y1="93242" x2="81679" y2="93814"/>
                        <a14:foregroundMark x1="27481" y1="90836" x2="5344" y2="92211"/>
                        <a14:foregroundMark x1="5344" y1="92211" x2="15420" y2="98855"/>
                        <a14:foregroundMark x1="81679" y1="88660" x2="84122" y2="89805"/>
                        <a14:foregroundMark x1="96489" y1="97365" x2="95573" y2="99771"/>
                        <a14:foregroundMark x1="2901" y1="11569" x2="18168" y2="7560"/>
                        <a14:foregroundMark x1="18168" y1="7560" x2="29618" y2="10882"/>
                        <a14:foregroundMark x1="29618" y1="10882" x2="34962" y2="17526"/>
                        <a14:foregroundMark x1="34962" y1="17526" x2="44427" y2="46048"/>
                        <a14:foregroundMark x1="44427" y1="46048" x2="49924" y2="52463"/>
                        <a14:foregroundMark x1="49924" y1="52463" x2="50229" y2="52692"/>
                        <a14:foregroundMark x1="22748" y1="8018" x2="6412" y2="1375"/>
                        <a14:foregroundMark x1="6412" y1="1375" x2="305" y2="4926"/>
                        <a14:foregroundMark x1="43817" y1="20619" x2="53740" y2="12829"/>
                        <a14:foregroundMark x1="53740" y1="12829" x2="59237" y2="16724"/>
                        <a14:foregroundMark x1="42290" y1="3322" x2="61832" y2="5384"/>
                        <a14:foregroundMark x1="67481" y1="9966" x2="79084" y2="27377"/>
                        <a14:foregroundMark x1="79389" y1="30011" x2="65954" y2="43299"/>
                        <a14:foregroundMark x1="75420" y1="19817" x2="70382" y2="11913"/>
                        <a14:foregroundMark x1="70382" y1="11913" x2="52977" y2="687"/>
                        <a14:foregroundMark x1="58931" y1="28179" x2="52977" y2="35052"/>
                        <a14:foregroundMark x1="52977" y1="35052" x2="66107" y2="34937"/>
                        <a14:foregroundMark x1="66107" y1="34937" x2="54351" y2="36770"/>
                        <a14:foregroundMark x1="54351" y1="36770" x2="61985" y2="20733"/>
                        <a14:foregroundMark x1="61985" y1="20733" x2="47023" y2="29782"/>
                        <a14:foregroundMark x1="64580" y1="21764" x2="60916" y2="17526"/>
                        <a14:foregroundMark x1="76641" y1="88889" x2="92672" y2="99313"/>
                        <a14:foregroundMark x1="92672" y1="99313" x2="92672" y2="99542"/>
                        <a14:foregroundMark x1="50534" y1="47995" x2="60611" y2="47766"/>
                        <a14:foregroundMark x1="67176" y1="17526" x2="63359" y2="17984"/>
                        <a14:foregroundMark x1="28397" y1="7560" x2="35267" y2="8477"/>
                        <a14:foregroundMark x1="69771" y1="10882" x2="64580" y2="1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161652"/>
            <a:ext cx="2023033" cy="2696348"/>
          </a:xfrm>
          <a:prstGeom prst="rect">
            <a:avLst/>
          </a:prstGeom>
        </p:spPr>
      </p:pic>
      <p:sp>
        <p:nvSpPr>
          <p:cNvPr id="32" name="Nadpis 1">
            <a:extLst>
              <a:ext uri="{FF2B5EF4-FFF2-40B4-BE49-F238E27FC236}">
                <a16:creationId xmlns:a16="http://schemas.microsoft.com/office/drawing/2014/main" id="{F09F76B9-2D5F-806F-E47D-E76BD1119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969"/>
            <a:ext cx="10515600" cy="1325563"/>
          </a:xfrm>
        </p:spPr>
        <p:txBody>
          <a:bodyPr/>
          <a:lstStyle/>
          <a:p>
            <a:pPr algn="ctr"/>
            <a:r>
              <a:rPr lang="cs-CZ" dirty="0" err="1">
                <a:latin typeface="Book Antiqua" panose="02040602050305030304" pitchFamily="18" charset="0"/>
              </a:rPr>
              <a:t>Our</a:t>
            </a:r>
            <a:r>
              <a:rPr lang="cs-CZ" dirty="0">
                <a:latin typeface="Book Antiqua" panose="02040602050305030304" pitchFamily="18" charset="0"/>
              </a:rPr>
              <a:t> l  vely team</a:t>
            </a:r>
          </a:p>
        </p:txBody>
      </p:sp>
      <p:pic>
        <p:nvPicPr>
          <p:cNvPr id="34" name="Grafický objekt 33" descr="Odznak, srdce se souvislou výplní">
            <a:extLst>
              <a:ext uri="{FF2B5EF4-FFF2-40B4-BE49-F238E27FC236}">
                <a16:creationId xmlns:a16="http://schemas.microsoft.com/office/drawing/2014/main" id="{003223B6-FF50-81CE-FC71-CAF9FB0B52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320851" y="700734"/>
            <a:ext cx="406071" cy="40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517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FAE91E-E734-7AB0-A4EE-4FD92685C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ok Antiqua" panose="02040602050305030304" pitchFamily="18" charset="0"/>
              </a:rPr>
              <a:t>Neutral Pion (π⁰)</a:t>
            </a:r>
            <a:endParaRPr lang="cs-CZ" dirty="0">
              <a:latin typeface="Book Antiqua" panose="0204060205030503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A6F372-3A77-C8AF-7D90-C47C7EA23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446"/>
            <a:ext cx="10515600" cy="3947107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</a:pPr>
            <a:r>
              <a:rPr lang="cs-CZ" sz="2000" dirty="0" err="1">
                <a:latin typeface="Book Antiqua" panose="02040602050305030304" pitchFamily="18" charset="0"/>
              </a:rPr>
              <a:t>neutral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meson</a:t>
            </a:r>
            <a:r>
              <a:rPr lang="cs-CZ" sz="2000" dirty="0">
                <a:latin typeface="Book Antiqua" panose="02040602050305030304" pitchFamily="18" charset="0"/>
              </a:rPr>
              <a:t> made </a:t>
            </a:r>
            <a:r>
              <a:rPr lang="cs-CZ" sz="2000" dirty="0" err="1">
                <a:latin typeface="Book Antiqua" panose="02040602050305030304" pitchFamily="18" charset="0"/>
              </a:rPr>
              <a:t>of</a:t>
            </a:r>
            <a:r>
              <a:rPr lang="cs-CZ" sz="2000" dirty="0">
                <a:latin typeface="Book Antiqua" panose="02040602050305030304" pitchFamily="18" charset="0"/>
              </a:rPr>
              <a:t> up and </a:t>
            </a:r>
            <a:r>
              <a:rPr lang="cs-CZ" sz="2000" dirty="0" err="1">
                <a:latin typeface="Book Antiqua" panose="02040602050305030304" pitchFamily="18" charset="0"/>
              </a:rPr>
              <a:t>down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quarks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</a:p>
          <a:p>
            <a:pPr lvl="0">
              <a:lnSpc>
                <a:spcPct val="100000"/>
              </a:lnSpc>
            </a:pPr>
            <a:r>
              <a:rPr lang="cs-CZ" sz="2000" dirty="0">
                <a:latin typeface="Book Antiqua" panose="02040602050305030304" pitchFamily="18" charset="0"/>
              </a:rPr>
              <a:t>very </a:t>
            </a:r>
            <a:r>
              <a:rPr lang="cs-CZ" sz="2000" dirty="0" err="1">
                <a:latin typeface="Book Antiqua" panose="02040602050305030304" pitchFamily="18" charset="0"/>
              </a:rPr>
              <a:t>short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lifetime</a:t>
            </a:r>
            <a:r>
              <a:rPr lang="cs-CZ" sz="2000" dirty="0">
                <a:latin typeface="Book Antiqua" panose="02040602050305030304" pitchFamily="18" charset="0"/>
              </a:rPr>
              <a:t> and </a:t>
            </a:r>
            <a:r>
              <a:rPr lang="cs-CZ" sz="2000" dirty="0" err="1">
                <a:latin typeface="Book Antiqua" panose="02040602050305030304" pitchFamily="18" charset="0"/>
              </a:rPr>
              <a:t>decays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mainly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into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two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photons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</a:p>
          <a:p>
            <a:pPr lvl="0">
              <a:lnSpc>
                <a:spcPct val="100000"/>
              </a:lnSpc>
            </a:pPr>
            <a:r>
              <a:rPr lang="cs-CZ" sz="2000" dirty="0">
                <a:latin typeface="Book Antiqua" panose="02040602050305030304" pitchFamily="18" charset="0"/>
              </a:rPr>
              <a:t>BR(π⁰ → </a:t>
            </a:r>
            <a:r>
              <a:rPr lang="cs-CZ" sz="2000" dirty="0" err="1">
                <a:latin typeface="Book Antiqua" panose="02040602050305030304" pitchFamily="18" charset="0"/>
              </a:rPr>
              <a:t>γγ</a:t>
            </a:r>
            <a:r>
              <a:rPr lang="cs-CZ" sz="2000" dirty="0">
                <a:latin typeface="Book Antiqua" panose="02040602050305030304" pitchFamily="18" charset="0"/>
              </a:rPr>
              <a:t>) ≈ 98.8% </a:t>
            </a:r>
          </a:p>
          <a:p>
            <a:pPr lvl="0">
              <a:lnSpc>
                <a:spcPct val="100000"/>
              </a:lnSpc>
            </a:pPr>
            <a:r>
              <a:rPr lang="cs-CZ" sz="2000" dirty="0" err="1">
                <a:latin typeface="Book Antiqua" panose="02040602050305030304" pitchFamily="18" charset="0"/>
              </a:rPr>
              <a:t>produced</a:t>
            </a:r>
            <a:r>
              <a:rPr lang="cs-CZ" sz="2000" dirty="0">
                <a:latin typeface="Book Antiqua" panose="02040602050305030304" pitchFamily="18" charset="0"/>
              </a:rPr>
              <a:t> in </a:t>
            </a:r>
            <a:r>
              <a:rPr lang="cs-CZ" sz="2000" dirty="0" err="1">
                <a:latin typeface="Book Antiqua" panose="02040602050305030304" pitchFamily="18" charset="0"/>
              </a:rPr>
              <a:t>large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numbers</a:t>
            </a:r>
            <a:r>
              <a:rPr lang="cs-CZ" sz="2000" dirty="0">
                <a:latin typeface="Book Antiqua" panose="02040602050305030304" pitchFamily="18" charset="0"/>
              </a:rPr>
              <a:t> in </a:t>
            </a:r>
            <a:r>
              <a:rPr lang="cs-CZ" sz="2000" dirty="0" err="1">
                <a:latin typeface="Book Antiqua" panose="02040602050305030304" pitchFamily="18" charset="0"/>
              </a:rPr>
              <a:t>heavy</a:t>
            </a:r>
            <a:r>
              <a:rPr lang="cs-CZ" sz="2000" dirty="0">
                <a:latin typeface="Book Antiqua" panose="02040602050305030304" pitchFamily="18" charset="0"/>
              </a:rPr>
              <a:t>-ion </a:t>
            </a:r>
            <a:r>
              <a:rPr lang="cs-CZ" sz="2000" dirty="0" err="1">
                <a:latin typeface="Book Antiqua" panose="02040602050305030304" pitchFamily="18" charset="0"/>
              </a:rPr>
              <a:t>collisions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</a:p>
          <a:p>
            <a:pPr lvl="0">
              <a:lnSpc>
                <a:spcPct val="100000"/>
              </a:lnSpc>
            </a:pPr>
            <a:r>
              <a:rPr lang="cs-CZ" sz="2000" dirty="0">
                <a:latin typeface="Book Antiqua" panose="02040602050305030304" pitchFamily="18" charset="0"/>
              </a:rPr>
              <a:t>not </a:t>
            </a:r>
            <a:r>
              <a:rPr lang="cs-CZ" sz="2000" dirty="0" err="1">
                <a:latin typeface="Book Antiqua" panose="02040602050305030304" pitchFamily="18" charset="0"/>
              </a:rPr>
              <a:t>affected</a:t>
            </a:r>
            <a:r>
              <a:rPr lang="cs-CZ" sz="2000" dirty="0">
                <a:latin typeface="Book Antiqua" panose="02040602050305030304" pitchFamily="18" charset="0"/>
              </a:rPr>
              <a:t> by Coulomb </a:t>
            </a:r>
            <a:r>
              <a:rPr lang="cs-CZ" sz="2000" dirty="0" err="1">
                <a:latin typeface="Book Antiqua" panose="02040602050305030304" pitchFamily="18" charset="0"/>
              </a:rPr>
              <a:t>repulsion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</a:p>
          <a:p>
            <a:pPr lvl="0">
              <a:lnSpc>
                <a:spcPct val="100000"/>
              </a:lnSpc>
            </a:pPr>
            <a:r>
              <a:rPr lang="cs-CZ" sz="2000" dirty="0">
                <a:latin typeface="Book Antiqua" panose="02040602050305030304" pitchFamily="18" charset="0"/>
              </a:rPr>
              <a:t>study </a:t>
            </a:r>
            <a:r>
              <a:rPr lang="cs-CZ" sz="2000" dirty="0" err="1">
                <a:latin typeface="Book Antiqua" panose="02040602050305030304" pitchFamily="18" charset="0"/>
              </a:rPr>
              <a:t>of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particle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production</a:t>
            </a:r>
            <a:r>
              <a:rPr lang="cs-CZ" sz="2000" dirty="0">
                <a:latin typeface="Book Antiqua" panose="02040602050305030304" pitchFamily="18" charset="0"/>
              </a:rPr>
              <a:t> and </a:t>
            </a:r>
            <a:r>
              <a:rPr lang="cs-CZ" sz="2000" dirty="0" err="1">
                <a:latin typeface="Book Antiqua" panose="02040602050305030304" pitchFamily="18" charset="0"/>
              </a:rPr>
              <a:t>isospin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symmetry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</a:p>
          <a:p>
            <a:pPr lvl="0">
              <a:lnSpc>
                <a:spcPct val="100000"/>
              </a:lnSpc>
            </a:pPr>
            <a:r>
              <a:rPr lang="cs-CZ" sz="2000" dirty="0" err="1">
                <a:latin typeface="Book Antiqua" panose="02040602050305030304" pitchFamily="18" charset="0"/>
              </a:rPr>
              <a:t>used</a:t>
            </a:r>
            <a:r>
              <a:rPr lang="cs-CZ" sz="2000" dirty="0">
                <a:latin typeface="Book Antiqua" panose="02040602050305030304" pitchFamily="18" charset="0"/>
              </a:rPr>
              <a:t> to </a:t>
            </a:r>
            <a:r>
              <a:rPr lang="cs-CZ" sz="2000" dirty="0" err="1">
                <a:latin typeface="Book Antiqua" panose="02040602050305030304" pitchFamily="18" charset="0"/>
              </a:rPr>
              <a:t>validate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the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detector</a:t>
            </a:r>
            <a:r>
              <a:rPr lang="cs-CZ" sz="2000" dirty="0">
                <a:latin typeface="Book Antiqua" panose="02040602050305030304" pitchFamily="18" charset="0"/>
              </a:rPr>
              <a:t> performance</a:t>
            </a:r>
          </a:p>
          <a:p>
            <a:pPr lvl="0">
              <a:lnSpc>
                <a:spcPct val="100000"/>
              </a:lnSpc>
            </a:pPr>
            <a:r>
              <a:rPr lang="cs-CZ" sz="2000" dirty="0" err="1">
                <a:latin typeface="Book Antiqua" panose="02040602050305030304" pitchFamily="18" charset="0"/>
              </a:rPr>
              <a:t>photon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reconstruction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using</a:t>
            </a:r>
            <a:r>
              <a:rPr lang="cs-CZ" sz="2000" dirty="0">
                <a:latin typeface="Book Antiqua" panose="02040602050305030304" pitchFamily="18" charset="0"/>
              </a:rPr>
              <a:t> ECAL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A5C1130-6D43-7338-FCE0-70BB9FD17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4C44A9D-32DC-5B86-9874-6429903A3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10</a:t>
            </a:fld>
            <a:endParaRPr lang="cs-CZ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065F401-18C2-6A5B-583F-1CF877A47C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0592091"/>
              </p:ext>
            </p:extLst>
          </p:nvPr>
        </p:nvGraphicFramePr>
        <p:xfrm>
          <a:off x="986578" y="4851399"/>
          <a:ext cx="10218843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F3456CF-DDD4-7CBD-D8C1-132F76C70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Neutral pion reconstruction using ECAL</a:t>
            </a:r>
            <a:endParaRPr lang="cs-CZ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F6F6E7C-2959-D404-4AC4-408431FCBA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725" y="685921"/>
            <a:ext cx="1950889" cy="1623201"/>
          </a:xfrm>
          <a:prstGeom prst="rect">
            <a:avLst/>
          </a:prstGeom>
        </p:spPr>
      </p:pic>
      <p:grpSp>
        <p:nvGrpSpPr>
          <p:cNvPr id="16" name="Skupina 15">
            <a:extLst>
              <a:ext uri="{FF2B5EF4-FFF2-40B4-BE49-F238E27FC236}">
                <a16:creationId xmlns:a16="http://schemas.microsoft.com/office/drawing/2014/main" id="{BD66F93B-9C7B-B22D-06EB-E7A365211D20}"/>
              </a:ext>
            </a:extLst>
          </p:cNvPr>
          <p:cNvGrpSpPr/>
          <p:nvPr/>
        </p:nvGrpSpPr>
        <p:grpSpPr>
          <a:xfrm>
            <a:off x="9848263" y="1973874"/>
            <a:ext cx="1950889" cy="1623201"/>
            <a:chOff x="9766578" y="2211525"/>
            <a:chExt cx="1950889" cy="1623201"/>
          </a:xfrm>
        </p:grpSpPr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id="{71B0057C-759D-14D6-E413-E77DD28A9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6578" y="2211525"/>
              <a:ext cx="1950889" cy="1623201"/>
            </a:xfrm>
            <a:prstGeom prst="rect">
              <a:avLst/>
            </a:prstGeom>
          </p:spPr>
        </p:pic>
        <p:pic>
          <p:nvPicPr>
            <p:cNvPr id="13" name="Obrázek 12">
              <a:extLst>
                <a:ext uri="{FF2B5EF4-FFF2-40B4-BE49-F238E27FC236}">
                  <a16:creationId xmlns:a16="http://schemas.microsoft.com/office/drawing/2014/main" id="{6FDC6D60-BF0D-CC17-9EAB-F4690C2FE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8287" y="2809133"/>
              <a:ext cx="251482" cy="365792"/>
            </a:xfrm>
            <a:prstGeom prst="rect">
              <a:avLst/>
            </a:prstGeom>
          </p:spPr>
        </p:pic>
        <p:pic>
          <p:nvPicPr>
            <p:cNvPr id="15" name="Obrázek 14">
              <a:extLst>
                <a:ext uri="{FF2B5EF4-FFF2-40B4-BE49-F238E27FC236}">
                  <a16:creationId xmlns:a16="http://schemas.microsoft.com/office/drawing/2014/main" id="{579BAE75-C73C-394A-1F26-6491BD900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93614" y="2850505"/>
              <a:ext cx="213378" cy="3048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9583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55754B-F2EE-AC0F-2DB8-5110EFCC5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>
                <a:latin typeface="Book Antiqua" panose="02040602050305030304" pitchFamily="18" charset="0"/>
              </a:rPr>
              <a:t>From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detector</a:t>
            </a:r>
            <a:r>
              <a:rPr lang="cs-CZ" dirty="0">
                <a:latin typeface="Book Antiqua" panose="02040602050305030304" pitchFamily="18" charset="0"/>
              </a:rPr>
              <a:t> to data: </a:t>
            </a:r>
            <a:r>
              <a:rPr lang="cs-CZ" dirty="0" err="1">
                <a:latin typeface="Book Antiqua" panose="02040602050305030304" pitchFamily="18" charset="0"/>
              </a:rPr>
              <a:t>analyses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steps</a:t>
            </a:r>
            <a:endParaRPr lang="cs-CZ" dirty="0">
              <a:latin typeface="Book Antiqua" panose="02040602050305030304" pitchFamily="18" charset="0"/>
            </a:endParaRPr>
          </a:p>
        </p:txBody>
      </p:sp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7867B049-B9E9-08F3-C41C-A93C740EF67B}"/>
              </a:ext>
            </a:extLst>
          </p:cNvPr>
          <p:cNvSpPr txBox="1">
            <a:spLocks/>
          </p:cNvSpPr>
          <p:nvPr/>
        </p:nvSpPr>
        <p:spPr>
          <a:xfrm>
            <a:off x="5914293" y="1485573"/>
            <a:ext cx="6036548" cy="16062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cs-CZ" sz="2000" dirty="0" err="1">
                <a:latin typeface="Book Antiqua" panose="02040602050305030304" pitchFamily="18" charset="0"/>
              </a:rPr>
              <a:t>Au+Au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beam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energy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scan</a:t>
            </a:r>
            <a:r>
              <a:rPr lang="cs-CZ" sz="2000" dirty="0">
                <a:latin typeface="Book Antiqua" panose="02040602050305030304" pitchFamily="18" charset="0"/>
              </a:rPr>
              <a:t> 200 – 800 </a:t>
            </a:r>
            <a:r>
              <a:rPr lang="cs-CZ" sz="2000" dirty="0" err="1">
                <a:latin typeface="Book Antiqua" panose="02040602050305030304" pitchFamily="18" charset="0"/>
              </a:rPr>
              <a:t>AMeV</a:t>
            </a:r>
            <a:endParaRPr lang="cs-CZ" sz="2000" dirty="0">
              <a:latin typeface="Book Antiqua" panose="02040602050305030304" pitchFamily="18" charset="0"/>
            </a:endParaRPr>
          </a:p>
          <a:p>
            <a:pPr>
              <a:lnSpc>
                <a:spcPct val="100000"/>
              </a:lnSpc>
            </a:pPr>
            <a:r>
              <a:rPr lang="cs-CZ" sz="2000" dirty="0" err="1">
                <a:latin typeface="Book Antiqua" panose="02040602050305030304" pitchFamily="18" charset="0"/>
              </a:rPr>
              <a:t>February</a:t>
            </a:r>
            <a:r>
              <a:rPr lang="cs-CZ" sz="2000" dirty="0">
                <a:latin typeface="Book Antiqua" panose="02040602050305030304" pitchFamily="18" charset="0"/>
              </a:rPr>
              <a:t> 2024 (5 </a:t>
            </a:r>
            <a:r>
              <a:rPr lang="cs-CZ" sz="2000" dirty="0" err="1">
                <a:latin typeface="Book Antiqua" panose="02040602050305030304" pitchFamily="18" charset="0"/>
              </a:rPr>
              <a:t>days</a:t>
            </a:r>
            <a:r>
              <a:rPr lang="cs-CZ" sz="2000" dirty="0">
                <a:latin typeface="Book Antiqua" panose="02040602050305030304" pitchFamily="18" charset="0"/>
              </a:rPr>
              <a:t>) and </a:t>
            </a:r>
            <a:r>
              <a:rPr lang="cs-CZ" sz="2000" dirty="0" err="1">
                <a:latin typeface="Book Antiqua" panose="02040602050305030304" pitchFamily="18" charset="0"/>
              </a:rPr>
              <a:t>April</a:t>
            </a:r>
            <a:r>
              <a:rPr lang="cs-CZ" sz="2000" dirty="0">
                <a:latin typeface="Book Antiqua" panose="02040602050305030304" pitchFamily="18" charset="0"/>
              </a:rPr>
              <a:t> 2025 (9 </a:t>
            </a:r>
            <a:r>
              <a:rPr lang="cs-CZ" sz="2000" dirty="0" err="1">
                <a:latin typeface="Book Antiqua" panose="02040602050305030304" pitchFamily="18" charset="0"/>
              </a:rPr>
              <a:t>days</a:t>
            </a:r>
            <a:r>
              <a:rPr lang="cs-CZ" sz="2000" dirty="0">
                <a:latin typeface="Book Antiqua" panose="02040602050305030304" pitchFamily="18" charset="0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cs-CZ" sz="2000" dirty="0" err="1">
                <a:latin typeface="Book Antiqua" panose="02040602050305030304" pitchFamily="18" charset="0"/>
              </a:rPr>
              <a:t>Analysis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based</a:t>
            </a:r>
            <a:r>
              <a:rPr lang="cs-CZ" sz="2000" dirty="0">
                <a:latin typeface="Book Antiqua" panose="02040602050305030304" pitchFamily="18" charset="0"/>
              </a:rPr>
              <a:t> on </a:t>
            </a:r>
            <a:r>
              <a:rPr lang="cs-CZ" sz="2000" dirty="0" err="1">
                <a:latin typeface="Book Antiqua" panose="02040602050305030304" pitchFamily="18" charset="0"/>
              </a:rPr>
              <a:t>one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day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statistics</a:t>
            </a:r>
            <a:endParaRPr lang="cs-CZ" sz="2000" dirty="0">
              <a:latin typeface="Book Antiqua" panose="02040602050305030304" pitchFamily="18" charset="0"/>
            </a:endParaRP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36F2BDA-9BDE-DD0F-96AB-834C8F47D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A20A37C-D3AA-CB25-9819-D989B709E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11</a:t>
            </a:fld>
            <a:endParaRPr lang="cs-CZ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64F05FC-6759-9A0A-CA62-1852A3AA0B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4599263"/>
              </p:ext>
            </p:extLst>
          </p:nvPr>
        </p:nvGraphicFramePr>
        <p:xfrm>
          <a:off x="474785" y="1458454"/>
          <a:ext cx="5439508" cy="4766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3287FEE-D93A-3DEB-7506-C6964C961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Neutral pion reconstruction using ECAL</a:t>
            </a:r>
            <a:endParaRPr lang="cs-CZ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367E45B-894B-84DA-5B0F-54515F0F3C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4293" y="2742056"/>
            <a:ext cx="5616398" cy="351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69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B4EF97DC-BB9B-4E61-D594-9C91691275C7}"/>
              </a:ext>
            </a:extLst>
          </p:cNvPr>
          <p:cNvSpPr/>
          <p:nvPr/>
        </p:nvSpPr>
        <p:spPr>
          <a:xfrm>
            <a:off x="-326066" y="2766218"/>
            <a:ext cx="12844131" cy="11436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CFDFECF-1C70-BE1D-C27F-07E39DA2D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 err="1">
                <a:latin typeface="Book Antiqua" panose="02040602050305030304" pitchFamily="18" charset="0"/>
              </a:rPr>
              <a:t>Photon</a:t>
            </a:r>
            <a:r>
              <a:rPr lang="cs-CZ" sz="6000" b="1" dirty="0">
                <a:latin typeface="Book Antiqua" panose="02040602050305030304" pitchFamily="18" charset="0"/>
              </a:rPr>
              <a:t> </a:t>
            </a:r>
            <a:r>
              <a:rPr lang="cs-CZ" sz="6000" b="1" dirty="0" err="1">
                <a:latin typeface="Book Antiqua" panose="02040602050305030304" pitchFamily="18" charset="0"/>
              </a:rPr>
              <a:t>identification</a:t>
            </a:r>
            <a:endParaRPr lang="cs-CZ" sz="6000" b="1" dirty="0">
              <a:latin typeface="Book Antiqua" panose="02040602050305030304" pitchFamily="18" charset="0"/>
            </a:endParaRP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4765116-E659-2AFE-1471-0E8F7F469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D02436F-04CC-5883-C2AA-DE60DDD88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922DCBA-E207-A2D7-9600-F105EFBD2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1434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EFFC7-A54E-6678-88CD-992B73837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A5018FF8-7E44-68A6-82DD-ED211D066E3B}"/>
              </a:ext>
            </a:extLst>
          </p:cNvPr>
          <p:cNvSpPr/>
          <p:nvPr/>
        </p:nvSpPr>
        <p:spPr>
          <a:xfrm>
            <a:off x="-326066" y="963836"/>
            <a:ext cx="12844131" cy="11436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F98F28D-09FC-090B-81BB-DF1A5037F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3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l-GR" sz="6000" b="1" dirty="0">
                <a:latin typeface="Book Antiqua" panose="02040602050305030304" pitchFamily="18" charset="0"/>
              </a:rPr>
              <a:t>β</a:t>
            </a:r>
            <a:r>
              <a:rPr lang="cs-CZ" sz="6000" b="1" dirty="0">
                <a:latin typeface="Book Antiqua" panose="02040602050305030304" pitchFamily="18" charset="0"/>
              </a:rPr>
              <a:t> </a:t>
            </a:r>
            <a:r>
              <a:rPr lang="cs-CZ" sz="6000" b="1" dirty="0" err="1">
                <a:latin typeface="Book Antiqua" panose="02040602050305030304" pitchFamily="18" charset="0"/>
              </a:rPr>
              <a:t>distribution</a:t>
            </a:r>
            <a:endParaRPr lang="cs-CZ" sz="6000" b="1" dirty="0">
              <a:latin typeface="Book Antiqua" panose="0204060205030503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2DB8030-EBD4-4599-F391-BBBDC11DB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351" y="2339230"/>
            <a:ext cx="7161295" cy="167462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500" dirty="0">
                <a:latin typeface="Book Antiqua" panose="02040602050305030304" pitchFamily="18" charset="0"/>
              </a:rPr>
              <a:t>→ </a:t>
            </a:r>
            <a:r>
              <a:rPr lang="cs-CZ" sz="2500" dirty="0" err="1">
                <a:latin typeface="Book Antiqua" panose="02040602050305030304" pitchFamily="18" charset="0"/>
              </a:rPr>
              <a:t>comparison</a:t>
            </a:r>
            <a:r>
              <a:rPr lang="cs-CZ" sz="2500" dirty="0">
                <a:latin typeface="Book Antiqua" panose="02040602050305030304" pitchFamily="18" charset="0"/>
              </a:rPr>
              <a:t> </a:t>
            </a:r>
            <a:r>
              <a:rPr lang="cs-CZ" sz="2500" dirty="0" err="1">
                <a:latin typeface="Book Antiqua" panose="02040602050305030304" pitchFamily="18" charset="0"/>
              </a:rPr>
              <a:t>of</a:t>
            </a:r>
            <a:r>
              <a:rPr lang="cs-CZ" sz="2500" dirty="0">
                <a:latin typeface="Book Antiqua" panose="02040602050305030304" pitchFamily="18" charset="0"/>
              </a:rPr>
              <a:t> </a:t>
            </a:r>
            <a:r>
              <a:rPr lang="cs-CZ" sz="2500" dirty="0" err="1">
                <a:latin typeface="Book Antiqua" panose="02040602050305030304" pitchFamily="18" charset="0"/>
              </a:rPr>
              <a:t>the</a:t>
            </a:r>
            <a:r>
              <a:rPr lang="cs-CZ" sz="2500" dirty="0">
                <a:latin typeface="Book Antiqua" panose="02040602050305030304" pitchFamily="18" charset="0"/>
              </a:rPr>
              <a:t> </a:t>
            </a:r>
            <a:r>
              <a:rPr lang="cs-CZ" sz="2500" dirty="0" err="1">
                <a:latin typeface="Book Antiqua" panose="02040602050305030304" pitchFamily="18" charset="0"/>
              </a:rPr>
              <a:t>particle</a:t>
            </a:r>
            <a:r>
              <a:rPr lang="cs-CZ" sz="2500" dirty="0">
                <a:latin typeface="Book Antiqua" panose="02040602050305030304" pitchFamily="18" charset="0"/>
              </a:rPr>
              <a:t> </a:t>
            </a:r>
            <a:r>
              <a:rPr lang="cs-CZ" sz="2500" dirty="0" err="1">
                <a:latin typeface="Book Antiqua" panose="02040602050305030304" pitchFamily="18" charset="0"/>
              </a:rPr>
              <a:t>candidates</a:t>
            </a:r>
            <a:endParaRPr lang="cs-CZ" sz="2500" dirty="0">
              <a:latin typeface="Book Antiqua" panose="02040602050305030304" pitchFamily="18" charset="0"/>
            </a:endParaRPr>
          </a:p>
          <a:p>
            <a:pPr marL="0" lvl="0" indent="0">
              <a:buNone/>
            </a:pPr>
            <a:r>
              <a:rPr lang="cs-CZ" sz="2500" dirty="0">
                <a:latin typeface="Book Antiqua" panose="02040602050305030304" pitchFamily="18" charset="0"/>
              </a:rPr>
              <a:t>→ </a:t>
            </a:r>
            <a:r>
              <a:rPr lang="cs-CZ" sz="2500" dirty="0" err="1">
                <a:latin typeface="Book Antiqua" panose="02040602050305030304" pitchFamily="18" charset="0"/>
              </a:rPr>
              <a:t>effect</a:t>
            </a:r>
            <a:r>
              <a:rPr lang="cs-CZ" sz="2500" dirty="0">
                <a:latin typeface="Book Antiqua" panose="02040602050305030304" pitchFamily="18" charset="0"/>
              </a:rPr>
              <a:t> </a:t>
            </a:r>
            <a:r>
              <a:rPr lang="cs-CZ" sz="2500" dirty="0" err="1">
                <a:latin typeface="Book Antiqua" panose="02040602050305030304" pitchFamily="18" charset="0"/>
              </a:rPr>
              <a:t>of</a:t>
            </a:r>
            <a:r>
              <a:rPr lang="cs-CZ" sz="2500" dirty="0">
                <a:latin typeface="Book Antiqua" panose="02040602050305030304" pitchFamily="18" charset="0"/>
              </a:rPr>
              <a:t> </a:t>
            </a:r>
            <a:r>
              <a:rPr lang="cs-CZ" sz="2500" dirty="0" err="1">
                <a:latin typeface="Book Antiqua" panose="02040602050305030304" pitchFamily="18" charset="0"/>
              </a:rPr>
              <a:t>energy</a:t>
            </a:r>
            <a:r>
              <a:rPr lang="cs-CZ" sz="2500" dirty="0">
                <a:latin typeface="Book Antiqua" panose="02040602050305030304" pitchFamily="18" charset="0"/>
              </a:rPr>
              <a:t> </a:t>
            </a:r>
            <a:r>
              <a:rPr lang="cs-CZ" sz="2500" dirty="0" err="1">
                <a:latin typeface="Book Antiqua" panose="02040602050305030304" pitchFamily="18" charset="0"/>
              </a:rPr>
              <a:t>cuts</a:t>
            </a:r>
            <a:r>
              <a:rPr lang="cs-CZ" sz="2500" dirty="0">
                <a:latin typeface="Book Antiqua" panose="02040602050305030304" pitchFamily="18" charset="0"/>
              </a:rPr>
              <a:t> </a:t>
            </a:r>
          </a:p>
          <a:p>
            <a:pPr marL="0" lvl="0" indent="0">
              <a:buNone/>
            </a:pPr>
            <a:r>
              <a:rPr lang="cs-CZ" sz="2500" dirty="0">
                <a:latin typeface="Book Antiqua" panose="02040602050305030304" pitchFamily="18" charset="0"/>
              </a:rPr>
              <a:t>→ </a:t>
            </a:r>
            <a:r>
              <a:rPr lang="cs-CZ" sz="2500" dirty="0" err="1">
                <a:latin typeface="Book Antiqua" panose="02040602050305030304" pitchFamily="18" charset="0"/>
              </a:rPr>
              <a:t>selection</a:t>
            </a:r>
            <a:r>
              <a:rPr lang="cs-CZ" sz="2500" dirty="0">
                <a:latin typeface="Book Antiqua" panose="02040602050305030304" pitchFamily="18" charset="0"/>
              </a:rPr>
              <a:t> </a:t>
            </a:r>
            <a:r>
              <a:rPr lang="cs-CZ" sz="2500" dirty="0" err="1">
                <a:latin typeface="Book Antiqua" panose="02040602050305030304" pitchFamily="18" charset="0"/>
              </a:rPr>
              <a:t>applied</a:t>
            </a:r>
            <a:r>
              <a:rPr lang="cs-CZ" sz="2500" dirty="0">
                <a:latin typeface="Book Antiqua" panose="02040602050305030304" pitchFamily="18" charset="0"/>
              </a:rPr>
              <a:t> </a:t>
            </a:r>
            <a:r>
              <a:rPr lang="cs-CZ" sz="2500" dirty="0" err="1">
                <a:latin typeface="Book Antiqua" panose="02040602050305030304" pitchFamily="18" charset="0"/>
              </a:rPr>
              <a:t>consistently</a:t>
            </a:r>
            <a:r>
              <a:rPr lang="cs-CZ" sz="2500" dirty="0">
                <a:latin typeface="Book Antiqua" panose="02040602050305030304" pitchFamily="18" charset="0"/>
              </a:rPr>
              <a:t> to </a:t>
            </a:r>
            <a:r>
              <a:rPr lang="cs-CZ" sz="2500" dirty="0" err="1">
                <a:latin typeface="Book Antiqua" panose="02040602050305030304" pitchFamily="18" charset="0"/>
              </a:rPr>
              <a:t>both</a:t>
            </a:r>
            <a:r>
              <a:rPr lang="cs-CZ" sz="2500" dirty="0">
                <a:latin typeface="Book Antiqua" panose="02040602050305030304" pitchFamily="18" charset="0"/>
              </a:rPr>
              <a:t> data </a:t>
            </a:r>
            <a:r>
              <a:rPr lang="cs-CZ" sz="2500" dirty="0" err="1">
                <a:latin typeface="Book Antiqua" panose="02040602050305030304" pitchFamily="18" charset="0"/>
              </a:rPr>
              <a:t>sets</a:t>
            </a:r>
            <a:endParaRPr lang="cs-CZ" sz="2500" dirty="0">
              <a:latin typeface="Book Antiqua" panose="02040602050305030304" pitchFamily="18" charset="0"/>
            </a:endParaRPr>
          </a:p>
        </p:txBody>
      </p:sp>
      <p:sp>
        <p:nvSpPr>
          <p:cNvPr id="8" name="Zástupný symbol pro datum 7">
            <a:extLst>
              <a:ext uri="{FF2B5EF4-FFF2-40B4-BE49-F238E27FC236}">
                <a16:creationId xmlns:a16="http://schemas.microsoft.com/office/drawing/2014/main" id="{52A7982F-0858-B4C1-09C8-B1FF0A373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0772790-D023-BFB4-BD85-D77145B97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13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DA0224-C71C-3623-6AD8-FD6630F60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Neutral pion reconstruction using ECAL</a:t>
            </a:r>
            <a:endParaRPr lang="cs-CZ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ástupný obsah 2">
                <a:extLst>
                  <a:ext uri="{FF2B5EF4-FFF2-40B4-BE49-F238E27FC236}">
                    <a16:creationId xmlns:a16="http://schemas.microsoft.com/office/drawing/2014/main" id="{37B30937-03D4-E9ED-3155-D5BA8EBD65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96160" y="4778929"/>
                <a:ext cx="797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cs-CZ" sz="20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cs-CZ" sz="2000" dirty="0">
                    <a:latin typeface="Book Antiqua" panose="02040602050305030304" pitchFamily="18" charset="0"/>
                  </a:rPr>
                  <a:t>: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Path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length</a:t>
                </a:r>
                <a:r>
                  <a:rPr lang="cs-CZ" sz="2000" dirty="0">
                    <a:latin typeface="Book Antiqua" panose="02040602050305030304" pitchFamily="18" charset="0"/>
                  </a:rPr>
                  <a:t> (distance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from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the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interaction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target</a:t>
                </a:r>
                <a:r>
                  <a:rPr lang="cs-CZ" sz="2000" dirty="0">
                    <a:latin typeface="Book Antiqua" panose="02040602050305030304" pitchFamily="18" charset="0"/>
                  </a:rPr>
                  <a:t> to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the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detector</a:t>
                </a:r>
                <a:r>
                  <a:rPr lang="cs-CZ" sz="2000" dirty="0">
                    <a:latin typeface="Book Antiqua" panose="02040602050305030304" pitchFamily="18" charset="0"/>
                  </a:rPr>
                  <a:t>)</a:t>
                </a:r>
              </a:p>
              <a:p>
                <a:pPr lvl="0"/>
                <a:r>
                  <a:rPr lang="cs-CZ" sz="2000" i="1" dirty="0" err="1">
                    <a:latin typeface="Book Antiqua" panose="02040602050305030304" pitchFamily="18" charset="0"/>
                  </a:rPr>
                  <a:t>t</a:t>
                </a:r>
                <a:r>
                  <a:rPr lang="cs-CZ" sz="2000" baseline="-25000" dirty="0" err="1">
                    <a:latin typeface="Book Antiqua" panose="02040602050305030304" pitchFamily="18" charset="0"/>
                  </a:rPr>
                  <a:t>TOF</a:t>
                </a:r>
                <a:r>
                  <a:rPr lang="cs-CZ" sz="2000" dirty="0">
                    <a:latin typeface="Book Antiqua" panose="02040602050305030304" pitchFamily="18" charset="0"/>
                  </a:rPr>
                  <a:t>: Time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of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flight</a:t>
                </a:r>
                <a:r>
                  <a:rPr lang="cs-CZ" sz="2000" dirty="0">
                    <a:latin typeface="Book Antiqua" panose="02040602050305030304" pitchFamily="18" charset="0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m:rPr>
                            <m:nor/>
                          </m:rPr>
                          <a:rPr lang="cs-CZ" sz="2000" i="0">
                            <a:latin typeface="Book Antiqua" panose="02040602050305030304" pitchFamily="18" charset="0"/>
                          </a:rPr>
                          <m:t>stop</m:t>
                        </m:r>
                      </m:sub>
                    </m:sSub>
                    <m:r>
                      <a:rPr lang="cs-CZ" sz="200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cs-CZ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m:rPr>
                            <m:nor/>
                          </m:rPr>
                          <a:rPr lang="cs-CZ" sz="2000" i="0">
                            <a:latin typeface="Book Antiqua" panose="02040602050305030304" pitchFamily="18" charset="0"/>
                          </a:rPr>
                          <m:t>start</m:t>
                        </m:r>
                      </m:sub>
                    </m:sSub>
                  </m:oMath>
                </a14:m>
                <a:r>
                  <a:rPr lang="cs-CZ" sz="2000" dirty="0">
                    <a:latin typeface="Book Antiqua" panose="02040602050305030304" pitchFamily="18" charset="0"/>
                  </a:rPr>
                  <a:t>)</a:t>
                </a:r>
              </a:p>
              <a:p>
                <a:pPr lvl="0"/>
                <a14:m>
                  <m:oMath xmlns:m="http://schemas.openxmlformats.org/officeDocument/2006/math">
                    <m:r>
                      <a:rPr lang="cs-CZ" sz="2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cs-CZ" sz="2000" dirty="0">
                    <a:latin typeface="Book Antiqua" panose="02040602050305030304" pitchFamily="18" charset="0"/>
                  </a:rPr>
                  <a:t>: Speed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of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light</a:t>
                </a:r>
                <a:r>
                  <a:rPr lang="cs-CZ" sz="2000" dirty="0">
                    <a:latin typeface="Book Antiqua" panose="02040602050305030304" pitchFamily="18" charset="0"/>
                  </a:rPr>
                  <a:t> in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vacuum</a:t>
                </a:r>
                <a:r>
                  <a:rPr lang="cs-CZ" sz="2000" dirty="0">
                    <a:latin typeface="Book Antiqua" panose="0204060205030503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cs-CZ" sz="2000">
                        <a:latin typeface="Cambria Math" panose="02040503050406030204" pitchFamily="18" charset="0"/>
                      </a:rPr>
                      <m:t>≈3×</m:t>
                    </m:r>
                    <m:sSup>
                      <m:sSupPr>
                        <m:ctrlPr>
                          <a:rPr lang="cs-CZ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cs-CZ" sz="20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cs-CZ" sz="200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m:rPr>
                        <m:nor/>
                      </m:rPr>
                      <a:rPr lang="cs-CZ" sz="2000" i="0">
                        <a:latin typeface="Book Antiqua" panose="0204060205030503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cs-CZ" sz="2000" i="0">
                        <a:latin typeface="Book Antiqua" panose="020406020503050303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cs-CZ" sz="2000" i="0">
                        <a:latin typeface="Book Antiqua" panose="02040602050305030304" pitchFamily="18" charset="0"/>
                      </a:rPr>
                      <m:t>/</m:t>
                    </m:r>
                    <m:r>
                      <m:rPr>
                        <m:nor/>
                      </m:rPr>
                      <a:rPr lang="cs-CZ" sz="2000" i="0">
                        <a:latin typeface="Book Antiqua" panose="02040602050305030304" pitchFamily="18" charset="0"/>
                      </a:rPr>
                      <m:t>s</m:t>
                    </m:r>
                  </m:oMath>
                </a14:m>
                <a:r>
                  <a:rPr lang="cs-CZ" sz="2000" dirty="0">
                    <a:latin typeface="Book Antiqua" panose="0204060205030503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0" name="Zástupný obsah 2">
                <a:extLst>
                  <a:ext uri="{FF2B5EF4-FFF2-40B4-BE49-F238E27FC236}">
                    <a16:creationId xmlns:a16="http://schemas.microsoft.com/office/drawing/2014/main" id="{37B30937-03D4-E9ED-3155-D5BA8EBD6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6160" y="4778929"/>
                <a:ext cx="7975600" cy="1325563"/>
              </a:xfrm>
              <a:prstGeom prst="rect">
                <a:avLst/>
              </a:prstGeom>
              <a:blipFill>
                <a:blip r:embed="rId3"/>
                <a:stretch>
                  <a:fillRect l="-688" t="-4608" b="-2304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ovéPole 11">
                <a:extLst>
                  <a:ext uri="{FF2B5EF4-FFF2-40B4-BE49-F238E27FC236}">
                    <a16:creationId xmlns:a16="http://schemas.microsoft.com/office/drawing/2014/main" id="{09D5EEBD-4D2F-5CA0-E041-86B04D786975}"/>
                  </a:ext>
                </a:extLst>
              </p:cNvPr>
              <p:cNvSpPr txBox="1"/>
              <p:nvPr/>
            </p:nvSpPr>
            <p:spPr>
              <a:xfrm>
                <a:off x="2616200" y="3756450"/>
                <a:ext cx="6431280" cy="8755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250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cs-CZ" sz="25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2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2500" i="1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cs-CZ" sz="2500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cs-CZ" sz="25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2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25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cs-CZ" sz="25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cs-CZ" sz="2500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cs-CZ" sz="25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25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cs-CZ" sz="2500" b="0" i="0" smtClean="0">
                                  <a:latin typeface="Cambria Math" panose="02040503050406030204" pitchFamily="18" charset="0"/>
                                </a:rPr>
                                <m:t>TOF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sz="2500" dirty="0"/>
              </a:p>
            </p:txBody>
          </p:sp>
        </mc:Choice>
        <mc:Fallback xmlns="">
          <p:sp>
            <p:nvSpPr>
              <p:cNvPr id="12" name="TextovéPole 11">
                <a:extLst>
                  <a:ext uri="{FF2B5EF4-FFF2-40B4-BE49-F238E27FC236}">
                    <a16:creationId xmlns:a16="http://schemas.microsoft.com/office/drawing/2014/main" id="{09D5EEBD-4D2F-5CA0-E041-86B04D786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00" y="3756450"/>
                <a:ext cx="6431280" cy="8755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5935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C4932-560C-AA0F-EEA2-B63D70747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273C25C1-E2CA-1E0E-8A27-DE21E538C4C3}"/>
              </a:ext>
            </a:extLst>
          </p:cNvPr>
          <p:cNvSpPr txBox="1">
            <a:spLocks/>
          </p:cNvSpPr>
          <p:nvPr/>
        </p:nvSpPr>
        <p:spPr>
          <a:xfrm>
            <a:off x="344701" y="434036"/>
            <a:ext cx="4387702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 b="1" dirty="0" err="1">
                <a:latin typeface="Book Antiqua" panose="02040602050305030304" pitchFamily="18" charset="0"/>
              </a:rPr>
              <a:t>February</a:t>
            </a:r>
            <a:r>
              <a:rPr lang="cs-CZ" sz="5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E846FB7-46C9-62D8-45E2-178E3FD2D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E55FD75-7B10-F86E-03AB-CAE5BADE5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14</a:t>
            </a:fld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DD602472-DAC3-D59D-5CF3-BBE40E5C2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8706D8CC-7F39-7EE2-B0FE-BCF5F9CC2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393" y="1324876"/>
            <a:ext cx="6030647" cy="4539775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749F264-FC8F-8C04-6EA7-A7B823ECA9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93601" b="80312"/>
          <a:stretch>
            <a:fillRect/>
          </a:stretch>
        </p:blipFill>
        <p:spPr>
          <a:xfrm>
            <a:off x="-1" y="1094894"/>
            <a:ext cx="430029" cy="146280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FB0D9DF0-D9C2-EAA2-06AB-C06B50FD92BF}"/>
              </a:ext>
            </a:extLst>
          </p:cNvPr>
          <p:cNvSpPr txBox="1"/>
          <p:nvPr/>
        </p:nvSpPr>
        <p:spPr>
          <a:xfrm>
            <a:off x="6096000" y="308776"/>
            <a:ext cx="6096000" cy="1431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000" b="1" dirty="0">
                <a:latin typeface="Book Antiqua" panose="02040602050305030304" pitchFamily="18" charset="0"/>
              </a:rPr>
              <a:t>Default selection criteria: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Only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with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one</a:t>
            </a:r>
            <a:r>
              <a:rPr lang="cs-CZ" sz="2000" dirty="0">
                <a:latin typeface="Book Antiqua" panose="02040602050305030304" pitchFamily="18" charset="0"/>
              </a:rPr>
              <a:t> ECAL cell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Removing</a:t>
            </a:r>
            <a:r>
              <a:rPr lang="cs-CZ" sz="2000" dirty="0">
                <a:latin typeface="Book Antiqua" panose="02040602050305030304" pitchFamily="18" charset="0"/>
              </a:rPr>
              <a:t> 10 </a:t>
            </a:r>
            <a:r>
              <a:rPr lang="cs-CZ" sz="2000" dirty="0" err="1">
                <a:latin typeface="Book Antiqua" panose="02040602050305030304" pitchFamily="18" charset="0"/>
              </a:rPr>
              <a:t>inner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cells</a:t>
            </a:r>
            <a:endParaRPr lang="cs-CZ" sz="2000" dirty="0">
              <a:latin typeface="Book Antiqua" panose="0204060205030503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8372509-6D9B-362B-EA3E-4DFE39AD64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818" y="1826294"/>
            <a:ext cx="3495403" cy="392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33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04AF5-E961-845C-D91A-506B05E83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CABF2C98-DEB0-EE98-C59C-1F9EC4385A12}"/>
              </a:ext>
            </a:extLst>
          </p:cNvPr>
          <p:cNvSpPr txBox="1">
            <a:spLocks/>
          </p:cNvSpPr>
          <p:nvPr/>
        </p:nvSpPr>
        <p:spPr>
          <a:xfrm>
            <a:off x="344701" y="434036"/>
            <a:ext cx="4387702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 b="1" dirty="0" err="1">
                <a:latin typeface="Book Antiqua" panose="02040602050305030304" pitchFamily="18" charset="0"/>
              </a:rPr>
              <a:t>February</a:t>
            </a:r>
            <a:r>
              <a:rPr lang="cs-CZ" sz="5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B706C71-7C6A-5A80-9280-8B80A592E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FA7004-900C-A4FB-9BDE-6CB3B2268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15</a:t>
            </a:fld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0098A6F9-5071-29C0-85D3-6F884014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CA3B47A9-422B-DB23-49AA-843C2FD85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393" y="1324876"/>
            <a:ext cx="6030647" cy="453977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B902E49-A28D-B7A7-3900-0EB271770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93601" b="80312"/>
          <a:stretch>
            <a:fillRect/>
          </a:stretch>
        </p:blipFill>
        <p:spPr>
          <a:xfrm>
            <a:off x="-1" y="1094894"/>
            <a:ext cx="430029" cy="1462800"/>
          </a:xfrm>
          <a:prstGeom prst="rect">
            <a:avLst/>
          </a:prstGeom>
        </p:spPr>
      </p:pic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08BE9E38-1081-DCFF-6DAC-B10E121A3C71}"/>
              </a:ext>
            </a:extLst>
          </p:cNvPr>
          <p:cNvSpPr txBox="1">
            <a:spLocks/>
          </p:cNvSpPr>
          <p:nvPr/>
        </p:nvSpPr>
        <p:spPr>
          <a:xfrm>
            <a:off x="6096000" y="1821091"/>
            <a:ext cx="6030647" cy="43294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Removal of the charged particles:</a:t>
            </a:r>
          </a:p>
          <a:p>
            <a:pPr lvl="0"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RPC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RPC hit 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2000" dirty="0">
              <a:latin typeface="Book Antiqua" panose="02040602050305030304" pitchFamily="18" charset="0"/>
            </a:endParaRPr>
          </a:p>
        </p:txBody>
      </p:sp>
      <p:sp>
        <p:nvSpPr>
          <p:cNvPr id="14" name="TextovéPole 4">
            <a:extLst>
              <a:ext uri="{FF2B5EF4-FFF2-40B4-BE49-F238E27FC236}">
                <a16:creationId xmlns:a16="http://schemas.microsoft.com/office/drawing/2014/main" id="{C23D920F-9ABA-6B6A-7A7A-80C3D665D365}"/>
              </a:ext>
            </a:extLst>
          </p:cNvPr>
          <p:cNvSpPr txBox="1"/>
          <p:nvPr/>
        </p:nvSpPr>
        <p:spPr>
          <a:xfrm>
            <a:off x="6096000" y="308776"/>
            <a:ext cx="6096000" cy="1431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000" b="1" dirty="0">
                <a:latin typeface="Book Antiqua" panose="02040602050305030304" pitchFamily="18" charset="0"/>
              </a:rPr>
              <a:t>Default selection criteria: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Only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with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one</a:t>
            </a:r>
            <a:r>
              <a:rPr lang="cs-CZ" sz="2000" dirty="0">
                <a:latin typeface="Book Antiqua" panose="02040602050305030304" pitchFamily="18" charset="0"/>
              </a:rPr>
              <a:t> ECAL cell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Removing</a:t>
            </a:r>
            <a:r>
              <a:rPr lang="cs-CZ" sz="2000" dirty="0">
                <a:latin typeface="Book Antiqua" panose="02040602050305030304" pitchFamily="18" charset="0"/>
              </a:rPr>
              <a:t> 10 </a:t>
            </a:r>
            <a:r>
              <a:rPr lang="cs-CZ" sz="2000" dirty="0" err="1">
                <a:latin typeface="Book Antiqua" panose="02040602050305030304" pitchFamily="18" charset="0"/>
              </a:rPr>
              <a:t>inner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cells</a:t>
            </a:r>
            <a:endParaRPr lang="cs-CZ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520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4C6F0-BD99-BB55-FD2E-E5B1C0FC1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B0F76D03-2D58-45BE-944C-FB4CB8F77413}"/>
              </a:ext>
            </a:extLst>
          </p:cNvPr>
          <p:cNvSpPr txBox="1">
            <a:spLocks/>
          </p:cNvSpPr>
          <p:nvPr/>
        </p:nvSpPr>
        <p:spPr>
          <a:xfrm>
            <a:off x="344701" y="434036"/>
            <a:ext cx="4387702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 b="1" dirty="0" err="1">
                <a:latin typeface="Book Antiqua" panose="02040602050305030304" pitchFamily="18" charset="0"/>
              </a:rPr>
              <a:t>February</a:t>
            </a:r>
            <a:r>
              <a:rPr lang="cs-CZ" sz="5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5569370-81CB-77BE-9F7B-5469BD279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84DFD38-4CBC-59D1-380B-5F85185D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16</a:t>
            </a:fld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881479A8-71D4-AE1C-3D9D-F71DC690A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6D893E66-E2EE-CA30-62CD-111AE7335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393" y="1324876"/>
            <a:ext cx="6030646" cy="453977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9614FD0-DEAA-1E9D-7431-64799BF36A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93601" b="80312"/>
          <a:stretch>
            <a:fillRect/>
          </a:stretch>
        </p:blipFill>
        <p:spPr>
          <a:xfrm>
            <a:off x="-1" y="1094894"/>
            <a:ext cx="430029" cy="1462800"/>
          </a:xfrm>
          <a:prstGeom prst="rect">
            <a:avLst/>
          </a:prstGeom>
        </p:spPr>
      </p:pic>
      <p:sp>
        <p:nvSpPr>
          <p:cNvPr id="23" name="Zástupný obsah 2">
            <a:extLst>
              <a:ext uri="{FF2B5EF4-FFF2-40B4-BE49-F238E27FC236}">
                <a16:creationId xmlns:a16="http://schemas.microsoft.com/office/drawing/2014/main" id="{480D5289-B485-319C-3771-64257C867794}"/>
              </a:ext>
            </a:extLst>
          </p:cNvPr>
          <p:cNvSpPr txBox="1">
            <a:spLocks/>
          </p:cNvSpPr>
          <p:nvPr/>
        </p:nvSpPr>
        <p:spPr>
          <a:xfrm>
            <a:off x="6096000" y="1821091"/>
            <a:ext cx="6030647" cy="43294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Removal of the charged particles:</a:t>
            </a:r>
          </a:p>
          <a:p>
            <a:pPr lvl="0"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RPC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RPC hit 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PCM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MDC</a:t>
            </a:r>
            <a:endParaRPr lang="cs-CZ" sz="2000" i="1" dirty="0">
              <a:latin typeface="Book Antiqua" panose="02040602050305030304" pitchFamily="18" charset="0"/>
            </a:endParaRPr>
          </a:p>
          <a:p>
            <a:pPr lvl="0">
              <a:lnSpc>
                <a:spcPct val="150000"/>
              </a:lnSpc>
            </a:pPr>
            <a:endParaRPr lang="cs-CZ" sz="2000" dirty="0">
              <a:latin typeface="Book Antiqua" panose="02040602050305030304" pitchFamily="18" charset="0"/>
            </a:endParaRPr>
          </a:p>
        </p:txBody>
      </p:sp>
      <p:sp>
        <p:nvSpPr>
          <p:cNvPr id="25" name="TextovéPole 4">
            <a:extLst>
              <a:ext uri="{FF2B5EF4-FFF2-40B4-BE49-F238E27FC236}">
                <a16:creationId xmlns:a16="http://schemas.microsoft.com/office/drawing/2014/main" id="{CCF34FB5-5FC8-57BF-D217-2216B6046096}"/>
              </a:ext>
            </a:extLst>
          </p:cNvPr>
          <p:cNvSpPr txBox="1"/>
          <p:nvPr/>
        </p:nvSpPr>
        <p:spPr>
          <a:xfrm>
            <a:off x="6096000" y="308776"/>
            <a:ext cx="6096000" cy="1431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000" b="1" dirty="0">
                <a:latin typeface="Book Antiqua" panose="02040602050305030304" pitchFamily="18" charset="0"/>
              </a:rPr>
              <a:t>Default selection criteria: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Only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with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one</a:t>
            </a:r>
            <a:r>
              <a:rPr lang="cs-CZ" sz="2000" dirty="0">
                <a:latin typeface="Book Antiqua" panose="02040602050305030304" pitchFamily="18" charset="0"/>
              </a:rPr>
              <a:t> ECAL cell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Removing</a:t>
            </a:r>
            <a:r>
              <a:rPr lang="cs-CZ" sz="2000" dirty="0">
                <a:latin typeface="Book Antiqua" panose="02040602050305030304" pitchFamily="18" charset="0"/>
              </a:rPr>
              <a:t> 10 </a:t>
            </a:r>
            <a:r>
              <a:rPr lang="cs-CZ" sz="2000" dirty="0" err="1">
                <a:latin typeface="Book Antiqua" panose="02040602050305030304" pitchFamily="18" charset="0"/>
              </a:rPr>
              <a:t>inner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cells</a:t>
            </a:r>
            <a:endParaRPr lang="cs-CZ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37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9372B-9373-4588-88E0-7E0C1ED62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F6D5B4F8-2D5D-BABE-68EC-E47458ADF293}"/>
              </a:ext>
            </a:extLst>
          </p:cNvPr>
          <p:cNvSpPr txBox="1">
            <a:spLocks/>
          </p:cNvSpPr>
          <p:nvPr/>
        </p:nvSpPr>
        <p:spPr>
          <a:xfrm>
            <a:off x="344701" y="434036"/>
            <a:ext cx="4387702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 b="1" dirty="0" err="1">
                <a:latin typeface="Book Antiqua" panose="02040602050305030304" pitchFamily="18" charset="0"/>
              </a:rPr>
              <a:t>February</a:t>
            </a:r>
            <a:r>
              <a:rPr lang="cs-CZ" sz="5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FA6C9C0-0A7E-608A-8418-689CEDC77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F1C1306-475E-0D3A-083C-EA5E6C49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17</a:t>
            </a:fld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60DEAC27-9FFC-65E7-711A-B7641EAB0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F8A16B61-B174-E49F-81AC-FC46A4DF3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393" y="1324876"/>
            <a:ext cx="6030646" cy="453977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D0AED4C-B917-E7D1-BD71-CBC09C19D6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93601" b="80312"/>
          <a:stretch>
            <a:fillRect/>
          </a:stretch>
        </p:blipFill>
        <p:spPr>
          <a:xfrm>
            <a:off x="-1" y="1094894"/>
            <a:ext cx="430029" cy="1462800"/>
          </a:xfrm>
          <a:prstGeom prst="rect">
            <a:avLst/>
          </a:prstGeom>
        </p:spPr>
      </p:pic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4166FDB7-3C58-06FE-E8BB-3B22376212DA}"/>
              </a:ext>
            </a:extLst>
          </p:cNvPr>
          <p:cNvSpPr txBox="1">
            <a:spLocks/>
          </p:cNvSpPr>
          <p:nvPr/>
        </p:nvSpPr>
        <p:spPr>
          <a:xfrm>
            <a:off x="6096000" y="1821091"/>
            <a:ext cx="6030647" cy="43294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Removal of the charged particles:</a:t>
            </a:r>
          </a:p>
          <a:p>
            <a:pPr lvl="0"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RPC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RPC hit 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PCM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MDC</a:t>
            </a:r>
            <a:endParaRPr lang="cs-CZ" sz="2000" i="1" dirty="0">
              <a:latin typeface="Book Antiqua" panose="02040602050305030304" pitchFamily="18" charset="0"/>
            </a:endParaRPr>
          </a:p>
          <a:p>
            <a:pPr lvl="0">
              <a:lnSpc>
                <a:spcPct val="150000"/>
              </a:lnSpc>
            </a:pPr>
            <a:endParaRPr lang="cs-CZ" sz="2000" dirty="0">
              <a:latin typeface="Book Antiqua" panose="02040602050305030304" pitchFamily="18" charset="0"/>
            </a:endParaRPr>
          </a:p>
        </p:txBody>
      </p:sp>
      <p:sp>
        <p:nvSpPr>
          <p:cNvPr id="16" name="TextovéPole 4">
            <a:extLst>
              <a:ext uri="{FF2B5EF4-FFF2-40B4-BE49-F238E27FC236}">
                <a16:creationId xmlns:a16="http://schemas.microsoft.com/office/drawing/2014/main" id="{7E9BFFE6-38B7-192B-B86D-DC1EFD419DA5}"/>
              </a:ext>
            </a:extLst>
          </p:cNvPr>
          <p:cNvSpPr txBox="1"/>
          <p:nvPr/>
        </p:nvSpPr>
        <p:spPr>
          <a:xfrm>
            <a:off x="6096000" y="308776"/>
            <a:ext cx="6096000" cy="1431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000" b="1" dirty="0">
                <a:latin typeface="Book Antiqua" panose="02040602050305030304" pitchFamily="18" charset="0"/>
              </a:rPr>
              <a:t>Default selection criteria: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Only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with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one</a:t>
            </a:r>
            <a:r>
              <a:rPr lang="cs-CZ" sz="2000" dirty="0">
                <a:latin typeface="Book Antiqua" panose="02040602050305030304" pitchFamily="18" charset="0"/>
              </a:rPr>
              <a:t> ECAL cell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Removing</a:t>
            </a:r>
            <a:r>
              <a:rPr lang="cs-CZ" sz="2000" dirty="0">
                <a:latin typeface="Book Antiqua" panose="02040602050305030304" pitchFamily="18" charset="0"/>
              </a:rPr>
              <a:t> 10 </a:t>
            </a:r>
            <a:r>
              <a:rPr lang="cs-CZ" sz="2000" dirty="0" err="1">
                <a:latin typeface="Book Antiqua" panose="02040602050305030304" pitchFamily="18" charset="0"/>
              </a:rPr>
              <a:t>inner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cells</a:t>
            </a:r>
            <a:endParaRPr lang="cs-CZ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125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11774-5B27-3B48-5F2F-08102166E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A584F7FC-D0EA-1612-C227-4420D8ADC740}"/>
              </a:ext>
            </a:extLst>
          </p:cNvPr>
          <p:cNvSpPr txBox="1">
            <a:spLocks/>
          </p:cNvSpPr>
          <p:nvPr/>
        </p:nvSpPr>
        <p:spPr>
          <a:xfrm>
            <a:off x="344701" y="434036"/>
            <a:ext cx="4387702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 b="1" dirty="0" err="1">
                <a:latin typeface="Book Antiqua" panose="02040602050305030304" pitchFamily="18" charset="0"/>
              </a:rPr>
              <a:t>February</a:t>
            </a:r>
            <a:r>
              <a:rPr lang="cs-CZ" sz="5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98A7BD5-8E4E-9447-5470-1AE06E68F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AFC778F-7FAE-6BA3-4459-F5037EF09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18</a:t>
            </a:fld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F28515F8-F788-6652-E054-38E32ED46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E2CEAFE9-A946-D87E-1B7E-064C3DE2A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393" y="1324876"/>
            <a:ext cx="6030645" cy="453977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1E2AE54A-1A0A-2679-8BB6-3C25DCA19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93601" b="80312"/>
          <a:stretch>
            <a:fillRect/>
          </a:stretch>
        </p:blipFill>
        <p:spPr>
          <a:xfrm>
            <a:off x="-1" y="1094894"/>
            <a:ext cx="430029" cy="1462800"/>
          </a:xfrm>
          <a:prstGeom prst="rect">
            <a:avLst/>
          </a:prstGeom>
        </p:spPr>
      </p:pic>
      <p:sp>
        <p:nvSpPr>
          <p:cNvPr id="23" name="Zástupný obsah 2">
            <a:extLst>
              <a:ext uri="{FF2B5EF4-FFF2-40B4-BE49-F238E27FC236}">
                <a16:creationId xmlns:a16="http://schemas.microsoft.com/office/drawing/2014/main" id="{4F314514-FEAA-F96B-5D4A-F4F1CB328116}"/>
              </a:ext>
            </a:extLst>
          </p:cNvPr>
          <p:cNvSpPr txBox="1">
            <a:spLocks/>
          </p:cNvSpPr>
          <p:nvPr/>
        </p:nvSpPr>
        <p:spPr>
          <a:xfrm>
            <a:off x="6096000" y="1821091"/>
            <a:ext cx="6030647" cy="43294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Removal of the charged particles:</a:t>
            </a:r>
          </a:p>
          <a:p>
            <a:pPr lvl="0"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RPC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RPC hit 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PCM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MDC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Book Antiqua" panose="02040602050305030304" pitchFamily="18" charset="0"/>
              </a:rPr>
              <a:t>Energy threshold: suppresses low-velocity background </a:t>
            </a:r>
            <a:r>
              <a:rPr lang="cs-CZ" sz="2000" dirty="0">
                <a:latin typeface="Book Antiqua" panose="02040602050305030304" pitchFamily="18" charset="0"/>
              </a:rPr>
              <a:t>→</a:t>
            </a:r>
            <a:r>
              <a:rPr lang="en-US" sz="2000" dirty="0">
                <a:latin typeface="Book Antiqua" panose="02040602050305030304" pitchFamily="18" charset="0"/>
              </a:rPr>
              <a:t> </a:t>
            </a:r>
            <a:r>
              <a:rPr lang="en-US" sz="2000" i="1" dirty="0">
                <a:latin typeface="Book Antiqua" panose="02040602050305030304" pitchFamily="18" charset="0"/>
              </a:rPr>
              <a:t>highlights the photon peak</a:t>
            </a: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rgbClr val="0070C0"/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 &gt; 50</a:t>
            </a:r>
            <a:r>
              <a:rPr lang="cs-CZ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MeV</a:t>
            </a:r>
            <a:endParaRPr lang="cs-CZ" sz="2000" b="1" i="1" dirty="0">
              <a:solidFill>
                <a:srgbClr val="0070C0"/>
              </a:solidFill>
              <a:latin typeface="Book Antiqua" panose="02040602050305030304" pitchFamily="18" charset="0"/>
            </a:endParaRPr>
          </a:p>
          <a:p>
            <a:pPr>
              <a:lnSpc>
                <a:spcPct val="150000"/>
              </a:lnSpc>
            </a:pPr>
            <a:endParaRPr lang="cs-CZ" sz="2000" i="1" dirty="0">
              <a:latin typeface="Book Antiqua" panose="02040602050305030304" pitchFamily="18" charset="0"/>
            </a:endParaRPr>
          </a:p>
          <a:p>
            <a:pPr lvl="0">
              <a:lnSpc>
                <a:spcPct val="150000"/>
              </a:lnSpc>
            </a:pPr>
            <a:endParaRPr lang="cs-CZ" sz="2000" dirty="0">
              <a:latin typeface="Book Antiqua" panose="02040602050305030304" pitchFamily="18" charset="0"/>
            </a:endParaRPr>
          </a:p>
        </p:txBody>
      </p:sp>
      <p:sp>
        <p:nvSpPr>
          <p:cNvPr id="25" name="TextovéPole 4">
            <a:extLst>
              <a:ext uri="{FF2B5EF4-FFF2-40B4-BE49-F238E27FC236}">
                <a16:creationId xmlns:a16="http://schemas.microsoft.com/office/drawing/2014/main" id="{1B216969-4B6A-AF6A-BF11-DC5034332848}"/>
              </a:ext>
            </a:extLst>
          </p:cNvPr>
          <p:cNvSpPr txBox="1"/>
          <p:nvPr/>
        </p:nvSpPr>
        <p:spPr>
          <a:xfrm>
            <a:off x="6096000" y="308776"/>
            <a:ext cx="6096000" cy="1431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000" b="1" dirty="0">
                <a:latin typeface="Book Antiqua" panose="02040602050305030304" pitchFamily="18" charset="0"/>
              </a:rPr>
              <a:t>Default selection criteria: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Only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with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one</a:t>
            </a:r>
            <a:r>
              <a:rPr lang="cs-CZ" sz="2000" dirty="0">
                <a:latin typeface="Book Antiqua" panose="02040602050305030304" pitchFamily="18" charset="0"/>
              </a:rPr>
              <a:t> ECAL cell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Removing</a:t>
            </a:r>
            <a:r>
              <a:rPr lang="cs-CZ" sz="2000" dirty="0">
                <a:latin typeface="Book Antiqua" panose="02040602050305030304" pitchFamily="18" charset="0"/>
              </a:rPr>
              <a:t> 10 </a:t>
            </a:r>
            <a:r>
              <a:rPr lang="cs-CZ" sz="2000" dirty="0" err="1">
                <a:latin typeface="Book Antiqua" panose="02040602050305030304" pitchFamily="18" charset="0"/>
              </a:rPr>
              <a:t>inner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cells</a:t>
            </a:r>
            <a:endParaRPr lang="cs-CZ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972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39DF8-D36F-8CB4-98CB-BF23DD43F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696CB13D-661E-60E5-4576-D86568D47637}"/>
              </a:ext>
            </a:extLst>
          </p:cNvPr>
          <p:cNvSpPr txBox="1">
            <a:spLocks/>
          </p:cNvSpPr>
          <p:nvPr/>
        </p:nvSpPr>
        <p:spPr>
          <a:xfrm>
            <a:off x="344701" y="434036"/>
            <a:ext cx="4387702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 b="1" dirty="0" err="1">
                <a:latin typeface="Book Antiqua" panose="02040602050305030304" pitchFamily="18" charset="0"/>
              </a:rPr>
              <a:t>February</a:t>
            </a:r>
            <a:r>
              <a:rPr lang="cs-CZ" sz="5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39BC5E1-1448-CE69-F845-F3EB213EC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18D339B-1607-5AB7-E020-359525D0C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19</a:t>
            </a:fld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5861F356-DDA3-AEE0-1E2E-4B130728C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6D00CE82-90A3-D063-A55F-EB0304FE49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393" y="1324876"/>
            <a:ext cx="6030645" cy="453977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A97B1A1-F31D-8FC1-45A5-5E1E5F3E6B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93601" b="80312"/>
          <a:stretch>
            <a:fillRect/>
          </a:stretch>
        </p:blipFill>
        <p:spPr>
          <a:xfrm>
            <a:off x="-1" y="1094894"/>
            <a:ext cx="430029" cy="1462800"/>
          </a:xfrm>
          <a:prstGeom prst="rect">
            <a:avLst/>
          </a:prstGeom>
        </p:spPr>
      </p:pic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99BC22FB-27B4-CC59-6A4F-72E8EFCBA659}"/>
              </a:ext>
            </a:extLst>
          </p:cNvPr>
          <p:cNvSpPr txBox="1">
            <a:spLocks/>
          </p:cNvSpPr>
          <p:nvPr/>
        </p:nvSpPr>
        <p:spPr>
          <a:xfrm>
            <a:off x="6096000" y="1821091"/>
            <a:ext cx="6030647" cy="43294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Removal of the charged particles:</a:t>
            </a:r>
          </a:p>
          <a:p>
            <a:pPr lvl="0"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RPC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RPC hit 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PCM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MDC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Book Antiqua" panose="02040602050305030304" pitchFamily="18" charset="0"/>
              </a:rPr>
              <a:t>Energy threshold: suppresses low-velocity background </a:t>
            </a:r>
            <a:r>
              <a:rPr lang="cs-CZ" sz="2000" dirty="0">
                <a:latin typeface="Book Antiqua" panose="02040602050305030304" pitchFamily="18" charset="0"/>
              </a:rPr>
              <a:t>→</a:t>
            </a:r>
            <a:r>
              <a:rPr lang="en-US" sz="2000" dirty="0">
                <a:latin typeface="Book Antiqua" panose="02040602050305030304" pitchFamily="18" charset="0"/>
              </a:rPr>
              <a:t> </a:t>
            </a:r>
            <a:r>
              <a:rPr lang="en-US" sz="2000" i="1" dirty="0">
                <a:latin typeface="Book Antiqua" panose="02040602050305030304" pitchFamily="18" charset="0"/>
              </a:rPr>
              <a:t>highlights the photon peak</a:t>
            </a:r>
            <a:endParaRPr lang="cs-CZ" sz="2000" i="1" dirty="0">
              <a:latin typeface="Book Antiqua" panose="0204060205030503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rgbClr val="0070C0"/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 &gt; 50</a:t>
            </a:r>
            <a:r>
              <a:rPr lang="cs-CZ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MeV</a:t>
            </a:r>
            <a:endParaRPr lang="cs-CZ" sz="2000" b="1" i="1" dirty="0">
              <a:solidFill>
                <a:srgbClr val="0070C0"/>
              </a:solidFill>
              <a:latin typeface="Book Antiqua" panose="0204060205030503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 &gt; 100</a:t>
            </a:r>
            <a:r>
              <a:rPr lang="cs-CZ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MeV</a:t>
            </a:r>
            <a:endParaRPr lang="cs-CZ" sz="2000" b="1" i="1" dirty="0">
              <a:solidFill>
                <a:schemeClr val="accent3">
                  <a:lumMod val="60000"/>
                  <a:lumOff val="40000"/>
                </a:schemeClr>
              </a:solidFill>
              <a:latin typeface="Book Antiqua" panose="02040602050305030304" pitchFamily="18" charset="0"/>
            </a:endParaRPr>
          </a:p>
          <a:p>
            <a:pPr lvl="1">
              <a:lnSpc>
                <a:spcPct val="150000"/>
              </a:lnSpc>
            </a:pPr>
            <a:endParaRPr lang="cs-CZ" sz="2000" i="1" dirty="0">
              <a:latin typeface="Book Antiqua" panose="02040602050305030304" pitchFamily="18" charset="0"/>
            </a:endParaRPr>
          </a:p>
          <a:p>
            <a:pPr lvl="0">
              <a:lnSpc>
                <a:spcPct val="150000"/>
              </a:lnSpc>
            </a:pPr>
            <a:endParaRPr lang="cs-CZ" sz="2000" dirty="0">
              <a:latin typeface="Book Antiqua" panose="02040602050305030304" pitchFamily="18" charset="0"/>
            </a:endParaRPr>
          </a:p>
        </p:txBody>
      </p:sp>
      <p:sp>
        <p:nvSpPr>
          <p:cNvPr id="12" name="TextovéPole 4">
            <a:extLst>
              <a:ext uri="{FF2B5EF4-FFF2-40B4-BE49-F238E27FC236}">
                <a16:creationId xmlns:a16="http://schemas.microsoft.com/office/drawing/2014/main" id="{E8C3AEA5-DD3B-E8A7-0272-252FBF0B3164}"/>
              </a:ext>
            </a:extLst>
          </p:cNvPr>
          <p:cNvSpPr txBox="1"/>
          <p:nvPr/>
        </p:nvSpPr>
        <p:spPr>
          <a:xfrm>
            <a:off x="6096000" y="308776"/>
            <a:ext cx="6096000" cy="1431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000" b="1" dirty="0">
                <a:latin typeface="Book Antiqua" panose="02040602050305030304" pitchFamily="18" charset="0"/>
              </a:rPr>
              <a:t>Default selection criteria: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Only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with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one</a:t>
            </a:r>
            <a:r>
              <a:rPr lang="cs-CZ" sz="2000" dirty="0">
                <a:latin typeface="Book Antiqua" panose="02040602050305030304" pitchFamily="18" charset="0"/>
              </a:rPr>
              <a:t> ECAL cell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Removing</a:t>
            </a:r>
            <a:r>
              <a:rPr lang="cs-CZ" sz="2000" dirty="0">
                <a:latin typeface="Book Antiqua" panose="02040602050305030304" pitchFamily="18" charset="0"/>
              </a:rPr>
              <a:t> 10 </a:t>
            </a:r>
            <a:r>
              <a:rPr lang="cs-CZ" sz="2000" dirty="0" err="1">
                <a:latin typeface="Book Antiqua" panose="02040602050305030304" pitchFamily="18" charset="0"/>
              </a:rPr>
              <a:t>inner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cells</a:t>
            </a:r>
            <a:endParaRPr lang="cs-CZ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818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F7C4D-6612-C8D7-239C-552419D4C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90155160-209C-C0E2-239C-8A64C4A64888}"/>
              </a:ext>
            </a:extLst>
          </p:cNvPr>
          <p:cNvSpPr txBox="1">
            <a:spLocks/>
          </p:cNvSpPr>
          <p:nvPr/>
        </p:nvSpPr>
        <p:spPr>
          <a:xfrm>
            <a:off x="344701" y="434036"/>
            <a:ext cx="4387702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 b="1" dirty="0" err="1">
                <a:latin typeface="Book Antiqua" panose="02040602050305030304" pitchFamily="18" charset="0"/>
              </a:rPr>
              <a:t>February</a:t>
            </a:r>
            <a:r>
              <a:rPr lang="cs-CZ" sz="5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0BB83FA-E84D-8D7E-5325-2646CE625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04AECF2-EB5C-C6F0-D4A7-4234CBE2C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20</a:t>
            </a:fld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D697729E-1161-3874-9251-A61BE1C94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A5FB2AAC-B4CF-E252-5DBC-E34F1EE75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393" y="1324876"/>
            <a:ext cx="6030645" cy="453977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763721E-7C09-41CA-FC8B-8487EA8668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93601" b="80312"/>
          <a:stretch>
            <a:fillRect/>
          </a:stretch>
        </p:blipFill>
        <p:spPr>
          <a:xfrm>
            <a:off x="-1" y="1094894"/>
            <a:ext cx="430029" cy="1462800"/>
          </a:xfrm>
          <a:prstGeom prst="rect">
            <a:avLst/>
          </a:prstGeom>
        </p:spPr>
      </p:pic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F824A620-9A29-A1FC-2907-9582FA3AF729}"/>
              </a:ext>
            </a:extLst>
          </p:cNvPr>
          <p:cNvSpPr txBox="1">
            <a:spLocks/>
          </p:cNvSpPr>
          <p:nvPr/>
        </p:nvSpPr>
        <p:spPr>
          <a:xfrm>
            <a:off x="6096000" y="1821091"/>
            <a:ext cx="6030647" cy="43294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Removal of the charged particles:</a:t>
            </a:r>
          </a:p>
          <a:p>
            <a:pPr lvl="0"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RPC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RPC hit 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PCM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MDC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Book Antiqua" panose="02040602050305030304" pitchFamily="18" charset="0"/>
              </a:rPr>
              <a:t>Energy threshold: suppresses low-velocity background </a:t>
            </a:r>
            <a:r>
              <a:rPr lang="cs-CZ" sz="2000" dirty="0">
                <a:latin typeface="Book Antiqua" panose="02040602050305030304" pitchFamily="18" charset="0"/>
              </a:rPr>
              <a:t>→</a:t>
            </a:r>
            <a:r>
              <a:rPr lang="en-US" sz="2000" dirty="0">
                <a:latin typeface="Book Antiqua" panose="02040602050305030304" pitchFamily="18" charset="0"/>
              </a:rPr>
              <a:t> </a:t>
            </a:r>
            <a:r>
              <a:rPr lang="en-US" sz="2000" i="1" dirty="0">
                <a:latin typeface="Book Antiqua" panose="02040602050305030304" pitchFamily="18" charset="0"/>
              </a:rPr>
              <a:t>highlights the photon peak</a:t>
            </a:r>
            <a:endParaRPr lang="cs-CZ" sz="2000" i="1" dirty="0">
              <a:latin typeface="Book Antiqua" panose="0204060205030503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rgbClr val="0070C0"/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 &gt; 50</a:t>
            </a:r>
            <a:r>
              <a:rPr lang="cs-CZ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MeV</a:t>
            </a:r>
            <a:endParaRPr lang="cs-CZ" sz="2000" b="1" i="1" dirty="0">
              <a:solidFill>
                <a:srgbClr val="0070C0"/>
              </a:solidFill>
              <a:latin typeface="Book Antiqua" panose="0204060205030503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 &gt; 100</a:t>
            </a:r>
            <a:r>
              <a:rPr lang="cs-CZ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MeV</a:t>
            </a: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rgbClr val="FFC000"/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 &gt; 125</a:t>
            </a:r>
            <a:r>
              <a:rPr lang="cs-CZ" sz="2000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MeV</a:t>
            </a:r>
            <a:endParaRPr lang="cs-CZ" sz="2000" b="1" i="1" dirty="0">
              <a:solidFill>
                <a:srgbClr val="FFC000"/>
              </a:solidFill>
              <a:latin typeface="Book Antiqua" panose="02040602050305030304" pitchFamily="18" charset="0"/>
            </a:endParaRPr>
          </a:p>
          <a:p>
            <a:pPr lvl="1">
              <a:lnSpc>
                <a:spcPct val="150000"/>
              </a:lnSpc>
            </a:pPr>
            <a:endParaRPr lang="cs-CZ" sz="2000" b="1" i="1" dirty="0">
              <a:solidFill>
                <a:schemeClr val="accent3">
                  <a:lumMod val="60000"/>
                  <a:lumOff val="40000"/>
                </a:schemeClr>
              </a:solidFill>
              <a:latin typeface="Book Antiqua" panose="02040602050305030304" pitchFamily="18" charset="0"/>
            </a:endParaRPr>
          </a:p>
          <a:p>
            <a:pPr>
              <a:lnSpc>
                <a:spcPct val="150000"/>
              </a:lnSpc>
            </a:pPr>
            <a:endParaRPr lang="cs-CZ" sz="2000" i="1" dirty="0">
              <a:latin typeface="Book Antiqua" panose="02040602050305030304" pitchFamily="18" charset="0"/>
            </a:endParaRPr>
          </a:p>
          <a:p>
            <a:pPr lvl="0">
              <a:lnSpc>
                <a:spcPct val="150000"/>
              </a:lnSpc>
            </a:pPr>
            <a:endParaRPr lang="cs-CZ" sz="2000" dirty="0">
              <a:latin typeface="Book Antiqua" panose="02040602050305030304" pitchFamily="18" charset="0"/>
            </a:endParaRPr>
          </a:p>
        </p:txBody>
      </p:sp>
      <p:sp>
        <p:nvSpPr>
          <p:cNvPr id="12" name="TextovéPole 4">
            <a:extLst>
              <a:ext uri="{FF2B5EF4-FFF2-40B4-BE49-F238E27FC236}">
                <a16:creationId xmlns:a16="http://schemas.microsoft.com/office/drawing/2014/main" id="{46CB3F65-FA23-7950-58E4-9E3E404D6A55}"/>
              </a:ext>
            </a:extLst>
          </p:cNvPr>
          <p:cNvSpPr txBox="1"/>
          <p:nvPr/>
        </p:nvSpPr>
        <p:spPr>
          <a:xfrm>
            <a:off x="6096000" y="308776"/>
            <a:ext cx="6096000" cy="1431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000" b="1" dirty="0">
                <a:latin typeface="Book Antiqua" panose="02040602050305030304" pitchFamily="18" charset="0"/>
              </a:rPr>
              <a:t>Default selection criteria: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Only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with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one</a:t>
            </a:r>
            <a:r>
              <a:rPr lang="cs-CZ" sz="2000" dirty="0">
                <a:latin typeface="Book Antiqua" panose="02040602050305030304" pitchFamily="18" charset="0"/>
              </a:rPr>
              <a:t> ECAL cell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Removing</a:t>
            </a:r>
            <a:r>
              <a:rPr lang="cs-CZ" sz="2000" dirty="0">
                <a:latin typeface="Book Antiqua" panose="02040602050305030304" pitchFamily="18" charset="0"/>
              </a:rPr>
              <a:t> 10 </a:t>
            </a:r>
            <a:r>
              <a:rPr lang="cs-CZ" sz="2000" dirty="0" err="1">
                <a:latin typeface="Book Antiqua" panose="02040602050305030304" pitchFamily="18" charset="0"/>
              </a:rPr>
              <a:t>inner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cells</a:t>
            </a:r>
            <a:endParaRPr lang="cs-CZ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358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29922-04F9-448F-FFA9-B60A3ECBA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B4766F71-7D19-2BDA-B970-F0781E35D97A}"/>
              </a:ext>
            </a:extLst>
          </p:cNvPr>
          <p:cNvSpPr txBox="1">
            <a:spLocks/>
          </p:cNvSpPr>
          <p:nvPr/>
        </p:nvSpPr>
        <p:spPr>
          <a:xfrm>
            <a:off x="344701" y="434036"/>
            <a:ext cx="4387702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 b="1" dirty="0" err="1">
                <a:latin typeface="Book Antiqua" panose="02040602050305030304" pitchFamily="18" charset="0"/>
              </a:rPr>
              <a:t>February</a:t>
            </a:r>
            <a:r>
              <a:rPr lang="cs-CZ" sz="5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6286386-23B7-696C-79D1-44C9E7E8A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0F8C972-18E5-D288-1D01-34C1CF9AD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21</a:t>
            </a:fld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750816E3-FEBC-299A-1023-A2C28CD0E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392DACCE-B136-C5CA-AE86-6BCE64DB7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393" y="1324876"/>
            <a:ext cx="6030645" cy="453977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D72DC57-2DC0-0422-5E0A-E9FEFAA71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93601" b="80312"/>
          <a:stretch>
            <a:fillRect/>
          </a:stretch>
        </p:blipFill>
        <p:spPr>
          <a:xfrm>
            <a:off x="-1" y="1094894"/>
            <a:ext cx="430029" cy="1462800"/>
          </a:xfrm>
          <a:prstGeom prst="rect">
            <a:avLst/>
          </a:prstGeom>
        </p:spPr>
      </p:pic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6C0644E9-86AA-1861-1D70-F0F1482F73B4}"/>
              </a:ext>
            </a:extLst>
          </p:cNvPr>
          <p:cNvSpPr txBox="1">
            <a:spLocks/>
          </p:cNvSpPr>
          <p:nvPr/>
        </p:nvSpPr>
        <p:spPr>
          <a:xfrm>
            <a:off x="6096000" y="1821091"/>
            <a:ext cx="6030647" cy="43294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Removal of the charged particles:</a:t>
            </a:r>
          </a:p>
          <a:p>
            <a:pPr lvl="0"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RPC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RPC hit 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PCM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MDC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Book Antiqua" panose="02040602050305030304" pitchFamily="18" charset="0"/>
              </a:rPr>
              <a:t>Energy threshold: suppresses low-velocity background </a:t>
            </a:r>
            <a:r>
              <a:rPr lang="cs-CZ" sz="2000" dirty="0">
                <a:latin typeface="Book Antiqua" panose="02040602050305030304" pitchFamily="18" charset="0"/>
              </a:rPr>
              <a:t>→</a:t>
            </a:r>
            <a:r>
              <a:rPr lang="en-US" sz="2000" dirty="0">
                <a:latin typeface="Book Antiqua" panose="02040602050305030304" pitchFamily="18" charset="0"/>
              </a:rPr>
              <a:t> </a:t>
            </a:r>
            <a:r>
              <a:rPr lang="en-US" sz="2000" i="1" dirty="0">
                <a:latin typeface="Book Antiqua" panose="02040602050305030304" pitchFamily="18" charset="0"/>
              </a:rPr>
              <a:t>highlights the photon peak</a:t>
            </a:r>
            <a:endParaRPr lang="cs-CZ" sz="2000" i="1" dirty="0">
              <a:latin typeface="Book Antiqua" panose="0204060205030503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rgbClr val="0070C0"/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 &gt; 50</a:t>
            </a:r>
            <a:r>
              <a:rPr lang="cs-CZ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MeV</a:t>
            </a:r>
            <a:endParaRPr lang="cs-CZ" sz="2000" b="1" i="1" dirty="0">
              <a:solidFill>
                <a:srgbClr val="0070C0"/>
              </a:solidFill>
              <a:latin typeface="Book Antiqua" panose="0204060205030503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 &gt; 100</a:t>
            </a:r>
            <a:r>
              <a:rPr lang="cs-CZ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MeV</a:t>
            </a: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rgbClr val="FFC000"/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 &gt; 125</a:t>
            </a:r>
            <a:r>
              <a:rPr lang="cs-CZ" sz="2000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MeV</a:t>
            </a:r>
            <a:endParaRPr lang="cs-CZ" sz="2000" b="1" i="1" dirty="0">
              <a:solidFill>
                <a:srgbClr val="FFC000"/>
              </a:solidFill>
              <a:latin typeface="Book Antiqua" panose="0204060205030503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rgbClr val="FF0000"/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 &gt; 150</a:t>
            </a:r>
            <a:r>
              <a:rPr lang="cs-CZ" sz="20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MeV</a:t>
            </a:r>
            <a:endParaRPr lang="cs-CZ" sz="2000" b="1" i="1" dirty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pPr>
              <a:lnSpc>
                <a:spcPct val="150000"/>
              </a:lnSpc>
            </a:pPr>
            <a:endParaRPr lang="cs-CZ" sz="2000" i="1" dirty="0">
              <a:latin typeface="Book Antiqua" panose="02040602050305030304" pitchFamily="18" charset="0"/>
            </a:endParaRPr>
          </a:p>
          <a:p>
            <a:pPr lvl="0">
              <a:lnSpc>
                <a:spcPct val="150000"/>
              </a:lnSpc>
            </a:pPr>
            <a:endParaRPr lang="cs-CZ" sz="2000" dirty="0">
              <a:latin typeface="Book Antiqua" panose="02040602050305030304" pitchFamily="18" charset="0"/>
            </a:endParaRPr>
          </a:p>
        </p:txBody>
      </p:sp>
      <p:sp>
        <p:nvSpPr>
          <p:cNvPr id="12" name="TextovéPole 4">
            <a:extLst>
              <a:ext uri="{FF2B5EF4-FFF2-40B4-BE49-F238E27FC236}">
                <a16:creationId xmlns:a16="http://schemas.microsoft.com/office/drawing/2014/main" id="{0EBA2108-BE60-9ED7-6A50-4E8F4B586464}"/>
              </a:ext>
            </a:extLst>
          </p:cNvPr>
          <p:cNvSpPr txBox="1"/>
          <p:nvPr/>
        </p:nvSpPr>
        <p:spPr>
          <a:xfrm>
            <a:off x="6096000" y="308776"/>
            <a:ext cx="6096000" cy="1431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000" b="1" dirty="0">
                <a:latin typeface="Book Antiqua" panose="02040602050305030304" pitchFamily="18" charset="0"/>
              </a:rPr>
              <a:t>Default selection criteria: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Only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with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one</a:t>
            </a:r>
            <a:r>
              <a:rPr lang="cs-CZ" sz="2000" dirty="0">
                <a:latin typeface="Book Antiqua" panose="02040602050305030304" pitchFamily="18" charset="0"/>
              </a:rPr>
              <a:t> ECAL cell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Removing</a:t>
            </a:r>
            <a:r>
              <a:rPr lang="cs-CZ" sz="2000" dirty="0">
                <a:latin typeface="Book Antiqua" panose="02040602050305030304" pitchFamily="18" charset="0"/>
              </a:rPr>
              <a:t> 10 </a:t>
            </a:r>
            <a:r>
              <a:rPr lang="cs-CZ" sz="2000" dirty="0" err="1">
                <a:latin typeface="Book Antiqua" panose="02040602050305030304" pitchFamily="18" charset="0"/>
              </a:rPr>
              <a:t>inner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cells</a:t>
            </a:r>
            <a:endParaRPr lang="cs-CZ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762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29A3C-CF6A-50CD-39CC-3019184CA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7545EC1D-0D38-0089-59DD-2A0CD83967B3}"/>
              </a:ext>
            </a:extLst>
          </p:cNvPr>
          <p:cNvSpPr txBox="1">
            <a:spLocks/>
          </p:cNvSpPr>
          <p:nvPr/>
        </p:nvSpPr>
        <p:spPr>
          <a:xfrm>
            <a:off x="344701" y="434036"/>
            <a:ext cx="4387702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 b="1" dirty="0" err="1">
                <a:latin typeface="Book Antiqua" panose="02040602050305030304" pitchFamily="18" charset="0"/>
              </a:rPr>
              <a:t>February</a:t>
            </a:r>
            <a:r>
              <a:rPr lang="cs-CZ" sz="5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A372C0D-0C6E-C079-31DF-54C4DDEC6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B061210-7FAF-221C-B2BA-5DDBFFC9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22</a:t>
            </a:fld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78D269C2-D6C2-C744-2248-1A0028C55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F566FE4D-7FD5-EC95-F293-69C145B69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393" y="1324876"/>
            <a:ext cx="6030645" cy="453977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1958AB6E-6806-16A4-F6DB-DFAB3FB4F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93601" b="80312"/>
          <a:stretch>
            <a:fillRect/>
          </a:stretch>
        </p:blipFill>
        <p:spPr>
          <a:xfrm>
            <a:off x="-1" y="1094894"/>
            <a:ext cx="430029" cy="1462800"/>
          </a:xfrm>
          <a:prstGeom prst="rect">
            <a:avLst/>
          </a:prstGeom>
        </p:spPr>
      </p:pic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533EF37B-1DE4-8828-57EC-5AAB0B5911E9}"/>
              </a:ext>
            </a:extLst>
          </p:cNvPr>
          <p:cNvSpPr txBox="1">
            <a:spLocks/>
          </p:cNvSpPr>
          <p:nvPr/>
        </p:nvSpPr>
        <p:spPr>
          <a:xfrm>
            <a:off x="6096000" y="1821090"/>
            <a:ext cx="6030647" cy="45352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Removal of the charged particles:</a:t>
            </a:r>
          </a:p>
          <a:p>
            <a:pPr lvl="0"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RPC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RPC hit 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latin typeface="Book Antiqua" panose="02040602050305030304" pitchFamily="18" charset="0"/>
              </a:rPr>
              <a:t>PCM veto: NO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matched</a:t>
            </a:r>
            <a:r>
              <a:rPr lang="cs-CZ" sz="2000" dirty="0">
                <a:latin typeface="Book Antiqua" panose="02040602050305030304" pitchFamily="18" charset="0"/>
              </a:rPr>
              <a:t> to MDC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Book Antiqua" panose="02040602050305030304" pitchFamily="18" charset="0"/>
              </a:rPr>
              <a:t>Energy threshold: suppresses low-velocity background </a:t>
            </a:r>
            <a:r>
              <a:rPr lang="cs-CZ" sz="2000" dirty="0">
                <a:latin typeface="Book Antiqua" panose="02040602050305030304" pitchFamily="18" charset="0"/>
              </a:rPr>
              <a:t>→</a:t>
            </a:r>
            <a:r>
              <a:rPr lang="en-US" sz="2000" dirty="0">
                <a:latin typeface="Book Antiqua" panose="02040602050305030304" pitchFamily="18" charset="0"/>
              </a:rPr>
              <a:t> </a:t>
            </a:r>
            <a:r>
              <a:rPr lang="en-US" sz="2000" i="1" dirty="0">
                <a:latin typeface="Book Antiqua" panose="02040602050305030304" pitchFamily="18" charset="0"/>
              </a:rPr>
              <a:t>highlights the photon peak</a:t>
            </a:r>
            <a:endParaRPr lang="cs-CZ" sz="2000" i="1" dirty="0">
              <a:latin typeface="Book Antiqua" panose="0204060205030503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rgbClr val="0070C0"/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 &gt; 50</a:t>
            </a:r>
            <a:r>
              <a:rPr lang="cs-CZ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rgbClr val="0070C0"/>
                </a:solidFill>
                <a:latin typeface="Book Antiqua" panose="02040602050305030304" pitchFamily="18" charset="0"/>
              </a:rPr>
              <a:t>MeV</a:t>
            </a:r>
            <a:endParaRPr lang="cs-CZ" sz="2000" b="1" i="1" dirty="0">
              <a:solidFill>
                <a:srgbClr val="0070C0"/>
              </a:solidFill>
              <a:latin typeface="Book Antiqua" panose="0204060205030503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 &gt; 100</a:t>
            </a:r>
            <a:r>
              <a:rPr lang="cs-CZ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MeV</a:t>
            </a: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rgbClr val="FFC000"/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 &gt; 125</a:t>
            </a:r>
            <a:r>
              <a:rPr lang="cs-CZ" sz="2000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rgbClr val="FFC000"/>
                </a:solidFill>
                <a:latin typeface="Book Antiqua" panose="02040602050305030304" pitchFamily="18" charset="0"/>
              </a:rPr>
              <a:t>MeV</a:t>
            </a:r>
            <a:endParaRPr lang="cs-CZ" sz="2000" b="1" i="1" dirty="0">
              <a:solidFill>
                <a:srgbClr val="FFC000"/>
              </a:solidFill>
              <a:latin typeface="Book Antiqua" panose="02040602050305030304" pitchFamily="18" charset="0"/>
            </a:endParaRP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rgbClr val="FF0000"/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 &gt; 150</a:t>
            </a:r>
            <a:r>
              <a:rPr lang="cs-CZ" sz="20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rgbClr val="FF0000"/>
                </a:solidFill>
                <a:latin typeface="Book Antiqua" panose="02040602050305030304" pitchFamily="18" charset="0"/>
              </a:rPr>
              <a:t>MeV</a:t>
            </a:r>
          </a:p>
          <a:p>
            <a:pPr lvl="1">
              <a:lnSpc>
                <a:spcPct val="100000"/>
              </a:lnSpc>
            </a:pPr>
            <a:r>
              <a:rPr lang="en-US" sz="2000" b="1" i="1" dirty="0">
                <a:solidFill>
                  <a:srgbClr val="C00000"/>
                </a:solidFill>
                <a:latin typeface="Book Antiqua" panose="02040602050305030304" pitchFamily="18" charset="0"/>
              </a:rPr>
              <a:t>E</a:t>
            </a:r>
            <a:r>
              <a:rPr lang="en-US" sz="2000" b="1" i="1" dirty="0">
                <a:solidFill>
                  <a:srgbClr val="C00000"/>
                </a:solidFill>
                <a:latin typeface="Symbol" pitchFamily="2" charset="2"/>
              </a:rPr>
              <a:t>g</a:t>
            </a:r>
            <a:r>
              <a:rPr lang="en-US" sz="2000" b="1" i="1" dirty="0">
                <a:solidFill>
                  <a:srgbClr val="C00000"/>
                </a:solidFill>
                <a:latin typeface="Book Antiqua" panose="02040602050305030304" pitchFamily="18" charset="0"/>
              </a:rPr>
              <a:t> &gt; </a:t>
            </a:r>
            <a:r>
              <a:rPr lang="cs-CZ" sz="2000" b="1" i="1" dirty="0">
                <a:solidFill>
                  <a:srgbClr val="C00000"/>
                </a:solidFill>
                <a:latin typeface="Book Antiqua" panose="02040602050305030304" pitchFamily="18" charset="0"/>
              </a:rPr>
              <a:t>20</a:t>
            </a:r>
            <a:r>
              <a:rPr lang="en-US" sz="2000" b="1" i="1" dirty="0">
                <a:solidFill>
                  <a:srgbClr val="C00000"/>
                </a:solidFill>
                <a:latin typeface="Book Antiqua" panose="02040602050305030304" pitchFamily="18" charset="0"/>
              </a:rPr>
              <a:t>0</a:t>
            </a:r>
            <a:r>
              <a:rPr lang="cs-CZ" sz="2000" b="1" i="1" dirty="0">
                <a:solidFill>
                  <a:srgbClr val="C00000"/>
                </a:solidFill>
                <a:latin typeface="Book Antiqua" panose="02040602050305030304" pitchFamily="18" charset="0"/>
              </a:rPr>
              <a:t> </a:t>
            </a:r>
            <a:r>
              <a:rPr lang="en-US" sz="2000" b="1" i="1" dirty="0">
                <a:solidFill>
                  <a:srgbClr val="C00000"/>
                </a:solidFill>
                <a:latin typeface="Book Antiqua" panose="02040602050305030304" pitchFamily="18" charset="0"/>
              </a:rPr>
              <a:t>MeV</a:t>
            </a:r>
          </a:p>
          <a:p>
            <a:pPr lvl="1">
              <a:lnSpc>
                <a:spcPct val="100000"/>
              </a:lnSpc>
            </a:pPr>
            <a:endParaRPr lang="cs-CZ" sz="2000" b="1" i="1" dirty="0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pPr>
              <a:lnSpc>
                <a:spcPct val="150000"/>
              </a:lnSpc>
            </a:pPr>
            <a:endParaRPr lang="cs-CZ" sz="2000" i="1" dirty="0">
              <a:latin typeface="Book Antiqua" panose="02040602050305030304" pitchFamily="18" charset="0"/>
            </a:endParaRPr>
          </a:p>
          <a:p>
            <a:pPr lvl="0">
              <a:lnSpc>
                <a:spcPct val="150000"/>
              </a:lnSpc>
            </a:pPr>
            <a:endParaRPr lang="cs-CZ" sz="2000" dirty="0">
              <a:latin typeface="Book Antiqua" panose="02040602050305030304" pitchFamily="18" charset="0"/>
            </a:endParaRPr>
          </a:p>
        </p:txBody>
      </p:sp>
      <p:sp>
        <p:nvSpPr>
          <p:cNvPr id="12" name="TextovéPole 4">
            <a:extLst>
              <a:ext uri="{FF2B5EF4-FFF2-40B4-BE49-F238E27FC236}">
                <a16:creationId xmlns:a16="http://schemas.microsoft.com/office/drawing/2014/main" id="{F3359352-6872-14D6-D438-024C55DD1342}"/>
              </a:ext>
            </a:extLst>
          </p:cNvPr>
          <p:cNvSpPr txBox="1"/>
          <p:nvPr/>
        </p:nvSpPr>
        <p:spPr>
          <a:xfrm>
            <a:off x="6096000" y="308776"/>
            <a:ext cx="6096000" cy="1431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000" b="1" dirty="0">
                <a:latin typeface="Book Antiqua" panose="02040602050305030304" pitchFamily="18" charset="0"/>
              </a:rPr>
              <a:t>Default selection criteria: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Only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clusters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with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one</a:t>
            </a:r>
            <a:r>
              <a:rPr lang="cs-CZ" sz="2000" dirty="0">
                <a:latin typeface="Book Antiqua" panose="02040602050305030304" pitchFamily="18" charset="0"/>
              </a:rPr>
              <a:t> ECAL cell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 err="1">
                <a:latin typeface="Book Antiqua" panose="02040602050305030304" pitchFamily="18" charset="0"/>
              </a:rPr>
              <a:t>Removing</a:t>
            </a:r>
            <a:r>
              <a:rPr lang="cs-CZ" sz="2000" dirty="0">
                <a:latin typeface="Book Antiqua" panose="02040602050305030304" pitchFamily="18" charset="0"/>
              </a:rPr>
              <a:t> 10 </a:t>
            </a:r>
            <a:r>
              <a:rPr lang="cs-CZ" sz="2000" dirty="0" err="1">
                <a:latin typeface="Book Antiqua" panose="02040602050305030304" pitchFamily="18" charset="0"/>
              </a:rPr>
              <a:t>inner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cells</a:t>
            </a:r>
            <a:endParaRPr lang="cs-CZ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9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8C943-F9F6-0314-3477-70C120206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30A9B468-8C1C-F676-FA20-49B773D11A9F}"/>
              </a:ext>
            </a:extLst>
          </p:cNvPr>
          <p:cNvSpPr txBox="1">
            <a:spLocks/>
          </p:cNvSpPr>
          <p:nvPr/>
        </p:nvSpPr>
        <p:spPr>
          <a:xfrm>
            <a:off x="344701" y="434036"/>
            <a:ext cx="4387702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 b="1" dirty="0" err="1">
                <a:latin typeface="Book Antiqua" panose="02040602050305030304" pitchFamily="18" charset="0"/>
              </a:rPr>
              <a:t>February</a:t>
            </a:r>
            <a:r>
              <a:rPr lang="cs-CZ" sz="5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C48F2AA-B279-8401-7C2C-0CEF39F94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8C657D9-35DD-46E1-CE4C-B6412EF20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23</a:t>
            </a:fld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98F40631-B0F1-196D-FBFC-53098FB09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814B3960-5C1C-1F02-913B-C73ED6E9A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393" y="1324876"/>
            <a:ext cx="6030645" cy="453977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9D39D65-FF13-8447-C4F0-85D9427B7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93601" b="80312"/>
          <a:stretch>
            <a:fillRect/>
          </a:stretch>
        </p:blipFill>
        <p:spPr>
          <a:xfrm>
            <a:off x="-1" y="1094894"/>
            <a:ext cx="430029" cy="14628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67ADC13C-9CE3-C770-9FD2-9DCF57B35BDF}"/>
              </a:ext>
            </a:extLst>
          </p:cNvPr>
          <p:cNvSpPr txBox="1">
            <a:spLocks/>
          </p:cNvSpPr>
          <p:nvPr/>
        </p:nvSpPr>
        <p:spPr>
          <a:xfrm>
            <a:off x="6096000" y="434036"/>
            <a:ext cx="3244770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 b="1" dirty="0">
                <a:latin typeface="Book Antiqua" panose="02040602050305030304" pitchFamily="18" charset="0"/>
              </a:rPr>
              <a:t>April 2025</a:t>
            </a:r>
            <a:endParaRPr lang="cs-CZ" sz="5000" b="1" dirty="0">
              <a:latin typeface="Book Antiqua" panose="02040602050305030304" pitchFamily="18" charset="0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5796DA23-511E-7C5D-6662-71DFB85004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584" y="1395996"/>
            <a:ext cx="6030416" cy="45396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C3CD800B-895A-97C9-5D65-59637AC18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r="93601" b="80312"/>
          <a:stretch>
            <a:fillRect/>
          </a:stretch>
        </p:blipFill>
        <p:spPr>
          <a:xfrm>
            <a:off x="6016303" y="1156298"/>
            <a:ext cx="430029" cy="14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161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5B172-92B5-E6DF-168D-4613E1913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2D507F-B391-5B54-48C5-43C084B1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438" y="128649"/>
            <a:ext cx="6002285" cy="1325563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 err="1">
                <a:latin typeface="Book Antiqua" panose="02040602050305030304" pitchFamily="18" charset="0"/>
              </a:rPr>
              <a:t>Photon</a:t>
            </a:r>
            <a:r>
              <a:rPr lang="cs-CZ" sz="6000" b="1" dirty="0">
                <a:latin typeface="Book Antiqua" panose="02040602050305030304" pitchFamily="18" charset="0"/>
              </a:rPr>
              <a:t> </a:t>
            </a:r>
            <a:r>
              <a:rPr lang="cs-CZ" sz="6000" b="1" dirty="0" err="1">
                <a:latin typeface="Book Antiqua" panose="02040602050305030304" pitchFamily="18" charset="0"/>
              </a:rPr>
              <a:t>selection</a:t>
            </a:r>
            <a:endParaRPr lang="cs-CZ" sz="6000" b="1" dirty="0">
              <a:latin typeface="Book Antiqua" panose="0204060205030503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F78842-6E13-63EA-E987-B2E999C12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6961" y="5095927"/>
            <a:ext cx="4443277" cy="957587"/>
          </a:xfrm>
        </p:spPr>
        <p:txBody>
          <a:bodyPr>
            <a:noAutofit/>
          </a:bodyPr>
          <a:lstStyle/>
          <a:p>
            <a:pPr lvl="0"/>
            <a:r>
              <a:rPr lang="cs-CZ" sz="2500" dirty="0">
                <a:latin typeface="Book Antiqua" panose="02040602050305030304" pitchFamily="18" charset="0"/>
              </a:rPr>
              <a:t>RPC veto: RPC = 0 </a:t>
            </a:r>
          </a:p>
          <a:p>
            <a:pPr lvl="0"/>
            <a:r>
              <a:rPr lang="cs-CZ" sz="2500" dirty="0">
                <a:latin typeface="Book Antiqua" panose="02040602050305030304" pitchFamily="18" charset="0"/>
              </a:rPr>
              <a:t>Track-</a:t>
            </a:r>
            <a:r>
              <a:rPr lang="cs-CZ" sz="2500" dirty="0" err="1">
                <a:latin typeface="Book Antiqua" panose="02040602050305030304" pitchFamily="18" charset="0"/>
              </a:rPr>
              <a:t>match</a:t>
            </a:r>
            <a:r>
              <a:rPr lang="cs-CZ" sz="2500" dirty="0">
                <a:latin typeface="Book Antiqua" panose="02040602050305030304" pitchFamily="18" charset="0"/>
              </a:rPr>
              <a:t> veto: PCM = 0</a:t>
            </a:r>
          </a:p>
        </p:txBody>
      </p:sp>
      <p:sp>
        <p:nvSpPr>
          <p:cNvPr id="8" name="Zástupný symbol pro datum 7">
            <a:extLst>
              <a:ext uri="{FF2B5EF4-FFF2-40B4-BE49-F238E27FC236}">
                <a16:creationId xmlns:a16="http://schemas.microsoft.com/office/drawing/2014/main" id="{2E891E88-71E3-1132-EA6E-CA4EF085C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07DBB74-1F96-48A7-4E48-05ACBD0B5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0FB9501-E43D-32B8-7F18-4E723849E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Neutral pion reconstruction using ECAL</a:t>
            </a:r>
            <a:endParaRPr lang="cs-CZ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ástupný obsah 2">
                <a:extLst>
                  <a:ext uri="{FF2B5EF4-FFF2-40B4-BE49-F238E27FC236}">
                    <a16:creationId xmlns:a16="http://schemas.microsoft.com/office/drawing/2014/main" id="{ABBC2F2B-926C-C9A4-0C99-7FB7DF33BF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80846" y="5095927"/>
                <a:ext cx="4443277" cy="96196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cs-CZ" sz="2500" dirty="0" err="1">
                    <a:latin typeface="Book Antiqua" panose="02040602050305030304" pitchFamily="18" charset="0"/>
                  </a:rPr>
                  <a:t>Energy</a:t>
                </a:r>
                <a:r>
                  <a:rPr lang="cs-CZ" sz="2500" dirty="0">
                    <a:latin typeface="Book Antiqua" panose="0204060205030503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50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cs-CZ" sz="2500" i="1" smtClean="0">
                            <a:latin typeface="Cambria Math" panose="02040503050406030204" pitchFamily="18" charset="0"/>
                          </a:rPr>
                          <m:t>𝛾</m:t>
                        </m:r>
                      </m:sub>
                    </m:sSub>
                    <m:r>
                      <a:rPr lang="cs-CZ" sz="2500" smtClean="0">
                        <a:latin typeface="Cambria Math" panose="02040503050406030204" pitchFamily="18" charset="0"/>
                      </a:rPr>
                      <m:t>&gt;125</m:t>
                    </m:r>
                  </m:oMath>
                </a14:m>
                <a:r>
                  <a:rPr lang="cs-CZ" sz="2500" dirty="0">
                    <a:latin typeface="Book Antiqua" panose="02040602050305030304" pitchFamily="18" charset="0"/>
                  </a:rPr>
                  <a:t> </a:t>
                </a:r>
                <a:r>
                  <a:rPr lang="cs-CZ" sz="2500" dirty="0" err="1">
                    <a:latin typeface="Book Antiqua" panose="02040602050305030304" pitchFamily="18" charset="0"/>
                  </a:rPr>
                  <a:t>MeV</a:t>
                </a:r>
                <a:r>
                  <a:rPr lang="cs-CZ" sz="2500" dirty="0">
                    <a:latin typeface="Book Antiqua" panose="02040602050305030304" pitchFamily="18" charset="0"/>
                  </a:rPr>
                  <a:t> </a:t>
                </a:r>
              </a:p>
              <a:p>
                <a:r>
                  <a:rPr lang="cs-CZ" sz="2500" dirty="0" err="1">
                    <a:latin typeface="Book Antiqua" panose="02040602050305030304" pitchFamily="18" charset="0"/>
                  </a:rPr>
                  <a:t>Velocity</a:t>
                </a:r>
                <a:r>
                  <a:rPr lang="cs-CZ" sz="2500" dirty="0">
                    <a:latin typeface="Book Antiqua" panose="02040602050305030304" pitchFamily="18" charset="0"/>
                  </a:rPr>
                  <a:t>: 0.95 &lt; β &lt; 1.10</a:t>
                </a:r>
              </a:p>
            </p:txBody>
          </p:sp>
        </mc:Choice>
        <mc:Fallback>
          <p:sp>
            <p:nvSpPr>
              <p:cNvPr id="15" name="Zástupný obsah 2">
                <a:extLst>
                  <a:ext uri="{FF2B5EF4-FFF2-40B4-BE49-F238E27FC236}">
                    <a16:creationId xmlns:a16="http://schemas.microsoft.com/office/drawing/2014/main" id="{ABBC2F2B-926C-C9A4-0C99-7FB7DF33BF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0846" y="5095927"/>
                <a:ext cx="4443277" cy="961960"/>
              </a:xfrm>
              <a:prstGeom prst="rect">
                <a:avLst/>
              </a:prstGeom>
              <a:blipFill>
                <a:blip r:embed="rId3"/>
                <a:stretch>
                  <a:fillRect l="-2058" t="-8228" b="-12025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Skupina 3">
            <a:extLst>
              <a:ext uri="{FF2B5EF4-FFF2-40B4-BE49-F238E27FC236}">
                <a16:creationId xmlns:a16="http://schemas.microsoft.com/office/drawing/2014/main" id="{8D4F5E9E-FF4D-92F6-4F4A-E6CBDB9AE9E6}"/>
              </a:ext>
            </a:extLst>
          </p:cNvPr>
          <p:cNvGrpSpPr/>
          <p:nvPr/>
        </p:nvGrpSpPr>
        <p:grpSpPr>
          <a:xfrm>
            <a:off x="838200" y="1454212"/>
            <a:ext cx="4999893" cy="3600000"/>
            <a:chOff x="499657" y="2715047"/>
            <a:chExt cx="4999893" cy="3600000"/>
          </a:xfrm>
        </p:grpSpPr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3B5156D2-8A26-AE74-F187-AC5C23666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4" r="1264"/>
            <a:stretch/>
          </p:blipFill>
          <p:spPr>
            <a:xfrm>
              <a:off x="838200" y="2715047"/>
              <a:ext cx="4661350" cy="3600000"/>
            </a:xfrm>
            <a:prstGeom prst="rect">
              <a:avLst/>
            </a:prstGeom>
          </p:spPr>
        </p:pic>
        <p:pic>
          <p:nvPicPr>
            <p:cNvPr id="17" name="Obrázek 16">
              <a:extLst>
                <a:ext uri="{FF2B5EF4-FFF2-40B4-BE49-F238E27FC236}">
                  <a16:creationId xmlns:a16="http://schemas.microsoft.com/office/drawing/2014/main" id="{7E914AFC-2119-4EC8-9335-376B8ACD7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3601" b="80312"/>
            <a:stretch>
              <a:fillRect/>
            </a:stretch>
          </p:blipFill>
          <p:spPr>
            <a:xfrm>
              <a:off x="499657" y="2756762"/>
              <a:ext cx="336771" cy="765679"/>
            </a:xfrm>
            <a:prstGeom prst="rect">
              <a:avLst/>
            </a:prstGeom>
          </p:spPr>
        </p:pic>
      </p:grpSp>
      <p:grpSp>
        <p:nvGrpSpPr>
          <p:cNvPr id="7" name="Skupina 6">
            <a:extLst>
              <a:ext uri="{FF2B5EF4-FFF2-40B4-BE49-F238E27FC236}">
                <a16:creationId xmlns:a16="http://schemas.microsoft.com/office/drawing/2014/main" id="{6B78112A-6C4B-5AEF-EB7E-F2D3783378AA}"/>
              </a:ext>
            </a:extLst>
          </p:cNvPr>
          <p:cNvGrpSpPr/>
          <p:nvPr/>
        </p:nvGrpSpPr>
        <p:grpSpPr>
          <a:xfrm>
            <a:off x="6115493" y="1454212"/>
            <a:ext cx="5008630" cy="3600000"/>
            <a:chOff x="5776950" y="2715047"/>
            <a:chExt cx="5008630" cy="3600000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297A9CF8-1035-E102-3952-6F0E58499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9" r="969"/>
            <a:stretch/>
          </p:blipFill>
          <p:spPr>
            <a:xfrm>
              <a:off x="6096000" y="2715047"/>
              <a:ext cx="4689580" cy="3600000"/>
            </a:xfrm>
            <a:prstGeom prst="rect">
              <a:avLst/>
            </a:prstGeom>
          </p:spPr>
        </p:pic>
        <p:pic>
          <p:nvPicPr>
            <p:cNvPr id="19" name="Obrázek 18">
              <a:extLst>
                <a:ext uri="{FF2B5EF4-FFF2-40B4-BE49-F238E27FC236}">
                  <a16:creationId xmlns:a16="http://schemas.microsoft.com/office/drawing/2014/main" id="{C3D1AAFA-0813-302F-BC2F-F58A1A6E0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3601" b="80312"/>
            <a:stretch>
              <a:fillRect/>
            </a:stretch>
          </p:blipFill>
          <p:spPr>
            <a:xfrm>
              <a:off x="5776950" y="2756762"/>
              <a:ext cx="336771" cy="765679"/>
            </a:xfrm>
            <a:prstGeom prst="rect">
              <a:avLst/>
            </a:prstGeom>
          </p:spPr>
        </p:pic>
      </p:grpSp>
      <p:sp>
        <p:nvSpPr>
          <p:cNvPr id="12" name="Nadpis 1">
            <a:extLst>
              <a:ext uri="{FF2B5EF4-FFF2-40B4-BE49-F238E27FC236}">
                <a16:creationId xmlns:a16="http://schemas.microsoft.com/office/drawing/2014/main" id="{E7EE2947-FDB6-B4DF-7AA1-4DBB998F6B23}"/>
              </a:ext>
            </a:extLst>
          </p:cNvPr>
          <p:cNvSpPr txBox="1">
            <a:spLocks/>
          </p:cNvSpPr>
          <p:nvPr/>
        </p:nvSpPr>
        <p:spPr>
          <a:xfrm>
            <a:off x="1330988" y="1336987"/>
            <a:ext cx="4387702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2200" dirty="0" err="1">
                <a:latin typeface="Book Antiqua" panose="02040602050305030304" pitchFamily="18" charset="0"/>
              </a:rPr>
              <a:t>February</a:t>
            </a:r>
            <a:r>
              <a:rPr lang="cs-CZ" sz="2200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ECBC2973-50C6-92EF-D60D-05CE785DFDF5}"/>
              </a:ext>
            </a:extLst>
          </p:cNvPr>
          <p:cNvSpPr txBox="1">
            <a:spLocks/>
          </p:cNvSpPr>
          <p:nvPr/>
        </p:nvSpPr>
        <p:spPr>
          <a:xfrm>
            <a:off x="7383905" y="1336987"/>
            <a:ext cx="3165318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2200" dirty="0" err="1">
                <a:latin typeface="Book Antiqua" panose="02040602050305030304" pitchFamily="18" charset="0"/>
              </a:rPr>
              <a:t>April</a:t>
            </a:r>
            <a:r>
              <a:rPr lang="cs-CZ" sz="2200" dirty="0">
                <a:latin typeface="Book Antiqua" panose="02040602050305030304" pitchFamily="18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834998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93674-4709-EBEB-AA56-B73E9C126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579A32A6-2475-A80A-783D-80DD08AD8360}"/>
              </a:ext>
            </a:extLst>
          </p:cNvPr>
          <p:cNvSpPr/>
          <p:nvPr/>
        </p:nvSpPr>
        <p:spPr>
          <a:xfrm>
            <a:off x="-326066" y="963836"/>
            <a:ext cx="12844131" cy="11436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99418B7-D9BE-D1C6-495F-D656E3F79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3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>
                <a:latin typeface="Book Antiqua" panose="02040602050305030304" pitchFamily="18" charset="0"/>
              </a:rPr>
              <a:t>Invariant </a:t>
            </a:r>
            <a:r>
              <a:rPr lang="cs-CZ" sz="6000" b="1" dirty="0" err="1">
                <a:latin typeface="Book Antiqua" panose="02040602050305030304" pitchFamily="18" charset="0"/>
              </a:rPr>
              <a:t>mass</a:t>
            </a:r>
            <a:endParaRPr lang="cs-CZ" sz="6000" b="1" dirty="0">
              <a:latin typeface="Book Antiqua" panose="02040602050305030304" pitchFamily="18" charset="0"/>
            </a:endParaRPr>
          </a:p>
        </p:txBody>
      </p:sp>
      <p:sp>
        <p:nvSpPr>
          <p:cNvPr id="8" name="Zástupný symbol pro datum 7">
            <a:extLst>
              <a:ext uri="{FF2B5EF4-FFF2-40B4-BE49-F238E27FC236}">
                <a16:creationId xmlns:a16="http://schemas.microsoft.com/office/drawing/2014/main" id="{BCAF1FEE-8CA9-3D24-B86E-4468053DF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BADFDC4-37AD-C306-3411-EC9B50CF5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5A50FA5-015B-DC4D-03A6-B08C7464E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Neutral pion reconstruction using ECAL</a:t>
            </a:r>
            <a:endParaRPr lang="cs-CZ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ovéPole 10">
                <a:extLst>
                  <a:ext uri="{FF2B5EF4-FFF2-40B4-BE49-F238E27FC236}">
                    <a16:creationId xmlns:a16="http://schemas.microsoft.com/office/drawing/2014/main" id="{6641BB56-7038-09E2-4A89-56B6A92381E4}"/>
                  </a:ext>
                </a:extLst>
              </p:cNvPr>
              <p:cNvSpPr txBox="1"/>
              <p:nvPr/>
            </p:nvSpPr>
            <p:spPr>
              <a:xfrm>
                <a:off x="2879651" y="2458818"/>
                <a:ext cx="6432696" cy="647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8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cs-CZ" sz="2800" b="0" i="0" smtClean="0">
                              <a:latin typeface="Cambria Math" panose="02040503050406030204" pitchFamily="18" charset="0"/>
                            </a:rPr>
                            <m:t>γ</m:t>
                          </m:r>
                          <m:r>
                            <m:rPr>
                              <m:sty m:val="p"/>
                            </m:rPr>
                            <a:rPr lang="cs-CZ" sz="2800">
                              <a:latin typeface="Cambria Math" panose="02040503050406030204" pitchFamily="18" charset="0"/>
                            </a:rPr>
                            <m:t>γ</m:t>
                          </m:r>
                        </m:sub>
                      </m:sSub>
                      <m:r>
                        <a:rPr lang="cs-CZ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cs-CZ" sz="2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cs-CZ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cs-CZ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cs-CZ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cs-CZ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cs-CZ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cs-CZ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cs-CZ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cs-CZ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cs-CZ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s-CZ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cs-CZ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cs-CZ" sz="2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cs-CZ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cs-CZ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cs-CZ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</m:e>
                              </m:func>
                            </m:e>
                          </m:d>
                        </m:e>
                      </m:rad>
                    </m:oMath>
                  </m:oMathPara>
                </a14:m>
                <a:endParaRPr lang="cs-CZ" sz="2800" dirty="0"/>
              </a:p>
            </p:txBody>
          </p:sp>
        </mc:Choice>
        <mc:Fallback xmlns="">
          <p:sp>
            <p:nvSpPr>
              <p:cNvPr id="11" name="TextovéPole 10">
                <a:extLst>
                  <a:ext uri="{FF2B5EF4-FFF2-40B4-BE49-F238E27FC236}">
                    <a16:creationId xmlns:a16="http://schemas.microsoft.com/office/drawing/2014/main" id="{6641BB56-7038-09E2-4A89-56B6A9238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651" y="2458818"/>
                <a:ext cx="6432696" cy="6474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ástupný obsah 2">
                <a:extLst>
                  <a:ext uri="{FF2B5EF4-FFF2-40B4-BE49-F238E27FC236}">
                    <a16:creationId xmlns:a16="http://schemas.microsoft.com/office/drawing/2014/main" id="{1A5F54A6-B9EA-1688-7FA9-1B1B245458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79651" y="3397105"/>
                <a:ext cx="7790741" cy="13255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cs-CZ" sz="25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50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cs-CZ" sz="25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cs-CZ" sz="250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cs-CZ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50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cs-CZ" sz="250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cs-CZ" sz="2500" dirty="0">
                    <a:latin typeface="Book Antiqua" panose="02040602050305030304" pitchFamily="18" charset="0"/>
                  </a:rPr>
                  <a:t>— </a:t>
                </a:r>
                <a:r>
                  <a:rPr lang="cs-CZ" sz="2500" dirty="0" err="1">
                    <a:latin typeface="Book Antiqua" panose="02040602050305030304" pitchFamily="18" charset="0"/>
                  </a:rPr>
                  <a:t>energies</a:t>
                </a:r>
                <a:r>
                  <a:rPr lang="cs-CZ" sz="2500" dirty="0">
                    <a:latin typeface="Book Antiqua" panose="02040602050305030304" pitchFamily="18" charset="0"/>
                  </a:rPr>
                  <a:t> </a:t>
                </a:r>
                <a:r>
                  <a:rPr lang="cs-CZ" sz="2500" dirty="0" err="1">
                    <a:latin typeface="Book Antiqua" panose="02040602050305030304" pitchFamily="18" charset="0"/>
                  </a:rPr>
                  <a:t>of</a:t>
                </a:r>
                <a:r>
                  <a:rPr lang="cs-CZ" sz="2500" dirty="0">
                    <a:latin typeface="Book Antiqua" panose="02040602050305030304" pitchFamily="18" charset="0"/>
                  </a:rPr>
                  <a:t> </a:t>
                </a:r>
                <a:r>
                  <a:rPr lang="cs-CZ" sz="2500" dirty="0" err="1">
                    <a:latin typeface="Book Antiqua" panose="02040602050305030304" pitchFamily="18" charset="0"/>
                  </a:rPr>
                  <a:t>the</a:t>
                </a:r>
                <a:r>
                  <a:rPr lang="cs-CZ" sz="2500" dirty="0">
                    <a:latin typeface="Book Antiqua" panose="02040602050305030304" pitchFamily="18" charset="0"/>
                  </a:rPr>
                  <a:t> </a:t>
                </a:r>
                <a:r>
                  <a:rPr lang="cs-CZ" sz="2500" dirty="0" err="1">
                    <a:latin typeface="Book Antiqua" panose="02040602050305030304" pitchFamily="18" charset="0"/>
                  </a:rPr>
                  <a:t>two</a:t>
                </a:r>
                <a:r>
                  <a:rPr lang="cs-CZ" sz="2500" dirty="0">
                    <a:latin typeface="Book Antiqua" panose="02040602050305030304" pitchFamily="18" charset="0"/>
                  </a:rPr>
                  <a:t> </a:t>
                </a:r>
                <a:r>
                  <a:rPr lang="cs-CZ" sz="2500" dirty="0" err="1">
                    <a:latin typeface="Book Antiqua" panose="02040602050305030304" pitchFamily="18" charset="0"/>
                  </a:rPr>
                  <a:t>photon</a:t>
                </a:r>
                <a:r>
                  <a:rPr lang="cs-CZ" sz="2500" dirty="0">
                    <a:latin typeface="Book Antiqua" panose="02040602050305030304" pitchFamily="18" charset="0"/>
                  </a:rPr>
                  <a:t> </a:t>
                </a:r>
                <a:r>
                  <a:rPr lang="cs-CZ" sz="2500" dirty="0" err="1">
                    <a:latin typeface="Book Antiqua" panose="02040602050305030304" pitchFamily="18" charset="0"/>
                  </a:rPr>
                  <a:t>candidates</a:t>
                </a:r>
                <a:r>
                  <a:rPr lang="cs-CZ" sz="2500" dirty="0">
                    <a:latin typeface="Book Antiqua" panose="020406020503050303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cs-CZ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50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cs-CZ" sz="250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</m:oMath>
                </a14:m>
                <a:r>
                  <a:rPr lang="cs-CZ" sz="2500" dirty="0">
                    <a:latin typeface="Book Antiqua" panose="02040602050305030304" pitchFamily="18" charset="0"/>
                  </a:rPr>
                  <a:t>— </a:t>
                </a:r>
                <a:r>
                  <a:rPr lang="cs-CZ" sz="2500" dirty="0" err="1">
                    <a:latin typeface="Book Antiqua" panose="02040602050305030304" pitchFamily="18" charset="0"/>
                  </a:rPr>
                  <a:t>opening</a:t>
                </a:r>
                <a:r>
                  <a:rPr lang="cs-CZ" sz="2500" dirty="0">
                    <a:latin typeface="Book Antiqua" panose="02040602050305030304" pitchFamily="18" charset="0"/>
                  </a:rPr>
                  <a:t> </a:t>
                </a:r>
                <a:r>
                  <a:rPr lang="cs-CZ" sz="2500" dirty="0" err="1">
                    <a:latin typeface="Book Antiqua" panose="02040602050305030304" pitchFamily="18" charset="0"/>
                  </a:rPr>
                  <a:t>angle</a:t>
                </a:r>
                <a:r>
                  <a:rPr lang="cs-CZ" sz="2500" dirty="0">
                    <a:latin typeface="Book Antiqua" panose="02040602050305030304" pitchFamily="18" charset="0"/>
                  </a:rPr>
                  <a:t> </a:t>
                </a:r>
                <a:r>
                  <a:rPr lang="cs-CZ" sz="2500" dirty="0" err="1">
                    <a:latin typeface="Book Antiqua" panose="02040602050305030304" pitchFamily="18" charset="0"/>
                  </a:rPr>
                  <a:t>between</a:t>
                </a:r>
                <a:r>
                  <a:rPr lang="cs-CZ" sz="2500" dirty="0">
                    <a:latin typeface="Book Antiqua" panose="02040602050305030304" pitchFamily="18" charset="0"/>
                  </a:rPr>
                  <a:t> </a:t>
                </a:r>
                <a:r>
                  <a:rPr lang="cs-CZ" sz="2500" dirty="0" err="1">
                    <a:latin typeface="Book Antiqua" panose="02040602050305030304" pitchFamily="18" charset="0"/>
                  </a:rPr>
                  <a:t>the</a:t>
                </a:r>
                <a:r>
                  <a:rPr lang="cs-CZ" sz="2500" dirty="0">
                    <a:latin typeface="Book Antiqua" panose="02040602050305030304" pitchFamily="18" charset="0"/>
                  </a:rPr>
                  <a:t> </a:t>
                </a:r>
                <a:r>
                  <a:rPr lang="cs-CZ" sz="2500" dirty="0" err="1">
                    <a:latin typeface="Book Antiqua" panose="02040602050305030304" pitchFamily="18" charset="0"/>
                  </a:rPr>
                  <a:t>photons</a:t>
                </a:r>
                <a:r>
                  <a:rPr lang="cs-CZ" sz="2500" dirty="0">
                    <a:latin typeface="Book Antiqua" panose="0204060205030503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2" name="Zástupný obsah 2">
                <a:extLst>
                  <a:ext uri="{FF2B5EF4-FFF2-40B4-BE49-F238E27FC236}">
                    <a16:creationId xmlns:a16="http://schemas.microsoft.com/office/drawing/2014/main" id="{1A5F54A6-B9EA-1688-7FA9-1B1B245458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651" y="3397105"/>
                <a:ext cx="7790741" cy="1325563"/>
              </a:xfrm>
              <a:prstGeom prst="rect">
                <a:avLst/>
              </a:prstGeom>
              <a:blipFill>
                <a:blip r:embed="rId4"/>
                <a:stretch>
                  <a:fillRect l="-1095" t="-6422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8718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7D342-BE8F-345C-27F7-EF02236EF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524BFB45-6DD9-A9D3-5BC1-39F223D7C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674" y="2267646"/>
            <a:ext cx="5263290" cy="3885400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A6CDDF09-D836-3F6E-2E06-89B401797B12}"/>
              </a:ext>
            </a:extLst>
          </p:cNvPr>
          <p:cNvSpPr txBox="1">
            <a:spLocks/>
          </p:cNvSpPr>
          <p:nvPr/>
        </p:nvSpPr>
        <p:spPr>
          <a:xfrm>
            <a:off x="2895600" y="600717"/>
            <a:ext cx="6400800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6000" b="1" dirty="0" err="1">
                <a:latin typeface="Book Antiqua" panose="02040602050305030304" pitchFamily="18" charset="0"/>
              </a:rPr>
              <a:t>February</a:t>
            </a:r>
            <a:r>
              <a:rPr lang="cs-CZ" sz="6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3A2B21E-58D7-0555-63DF-9A1EFDA70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6F8F2A3-7CF2-093F-302F-92A6847CC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26</a:t>
            </a:fld>
            <a:endParaRPr lang="cs-CZ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D39F4A67-906A-BE13-F9C1-A583642EB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ovéPole 6">
                <a:extLst>
                  <a:ext uri="{FF2B5EF4-FFF2-40B4-BE49-F238E27FC236}">
                    <a16:creationId xmlns:a16="http://schemas.microsoft.com/office/drawing/2014/main" id="{FBD12A63-0097-0F45-3B8A-6FAD91EDD6D5}"/>
                  </a:ext>
                </a:extLst>
              </p:cNvPr>
              <p:cNvSpPr txBox="1"/>
              <p:nvPr/>
            </p:nvSpPr>
            <p:spPr>
              <a:xfrm>
                <a:off x="5918964" y="2508934"/>
                <a:ext cx="6094070" cy="3132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cs-CZ" sz="2200" dirty="0">
                    <a:latin typeface="Book Antiqua" panose="02040602050305030304" pitchFamily="18" charset="0"/>
                  </a:rPr>
                  <a:t>All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possible</a:t>
                </a:r>
                <a:r>
                  <a:rPr lang="cs-CZ" sz="2200" dirty="0">
                    <a:latin typeface="Book Antiqua" panose="02040602050305030304" pitchFamily="18" charset="0"/>
                  </a:rPr>
                  <a:t>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photon</a:t>
                </a:r>
                <a:r>
                  <a:rPr lang="cs-CZ" sz="2200" dirty="0">
                    <a:latin typeface="Book Antiqua" panose="02040602050305030304" pitchFamily="18" charset="0"/>
                  </a:rPr>
                  <a:t>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pairs</a:t>
                </a:r>
                <a:r>
                  <a:rPr lang="cs-CZ" sz="2200" dirty="0">
                    <a:latin typeface="Book Antiqua" panose="02040602050305030304" pitchFamily="18" charset="0"/>
                  </a:rPr>
                  <a:t>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within</a:t>
                </a:r>
                <a:r>
                  <a:rPr lang="cs-CZ" sz="2200" dirty="0">
                    <a:latin typeface="Book Antiqua" panose="02040602050305030304" pitchFamily="18" charset="0"/>
                  </a:rPr>
                  <a:t>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the</a:t>
                </a:r>
                <a:r>
                  <a:rPr lang="cs-CZ" sz="2200" dirty="0">
                    <a:latin typeface="Book Antiqua" panose="02040602050305030304" pitchFamily="18" charset="0"/>
                  </a:rPr>
                  <a:t>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same</a:t>
                </a:r>
                <a:r>
                  <a:rPr lang="cs-CZ" sz="2200" dirty="0">
                    <a:latin typeface="Book Antiqua" panose="02040602050305030304" pitchFamily="18" charset="0"/>
                  </a:rPr>
                  <a:t> event are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considered</a:t>
                </a:r>
                <a:r>
                  <a:rPr lang="cs-CZ" sz="2200" dirty="0">
                    <a:latin typeface="Book Antiqua" panose="02040602050305030304" pitchFamily="18" charset="0"/>
                  </a:rPr>
                  <a:t> </a:t>
                </a:r>
                <a:endParaRPr lang="en-US" sz="2200" dirty="0">
                  <a:latin typeface="Book Antiqua" panose="02040602050305030304" pitchFamily="18" charset="0"/>
                </a:endParaRP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cs-CZ" sz="2200" dirty="0">
                    <a:latin typeface="Book Antiqua" panose="02040602050305030304" pitchFamily="18" charset="0"/>
                  </a:rPr>
                  <a:t>A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peak</a:t>
                </a:r>
                <a:r>
                  <a:rPr lang="cs-CZ" sz="2200" dirty="0">
                    <a:latin typeface="Book Antiqua" panose="02040602050305030304" pitchFamily="18" charset="0"/>
                  </a:rPr>
                  <a:t>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around</a:t>
                </a:r>
                <a:r>
                  <a:rPr lang="cs-CZ" sz="2200" dirty="0">
                    <a:latin typeface="Book Antiqua" panose="0204060205030503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cs-CZ" sz="2200">
                            <a:latin typeface="Cambria Math" panose="02040503050406030204" pitchFamily="18" charset="0"/>
                          </a:rPr>
                          <m:t>γγ</m:t>
                        </m:r>
                      </m:sub>
                    </m:sSub>
                    <m:r>
                      <a:rPr lang="cs-CZ" sz="2200" b="0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cs-CZ" sz="2200" b="0" i="1" smtClean="0">
                        <a:latin typeface="Cambria Math" panose="02040503050406030204" pitchFamily="18" charset="0"/>
                      </a:rPr>
                      <m:t>135</m:t>
                    </m:r>
                    <m:r>
                      <m:rPr>
                        <m:nor/>
                      </m:rPr>
                      <a:rPr lang="cs-CZ" sz="2200" i="0">
                        <a:latin typeface="Book Antiqua" panose="0204060205030503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cs-CZ" sz="2200" b="0" i="0" smtClean="0">
                        <a:latin typeface="Cambria Math" panose="02040503050406030204" pitchFamily="18" charset="0"/>
                      </a:rPr>
                      <m:t>MeV</m:t>
                    </m:r>
                    <m:r>
                      <a:rPr lang="cs-CZ" sz="2200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cs-CZ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cs-CZ" sz="22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a:rPr lang="cs-CZ" sz="22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dirty="0">
                    <a:latin typeface="Book Antiqua" panose="02040602050305030304" pitchFamily="18" charset="0"/>
                  </a:rPr>
                  <a:t>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corresponds</a:t>
                </a:r>
                <a:r>
                  <a:rPr lang="cs-CZ" sz="2200" dirty="0">
                    <a:latin typeface="Book Antiqua" panose="02040602050305030304" pitchFamily="18" charset="0"/>
                  </a:rPr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cs-CZ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cs-CZ" sz="22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cs-CZ" sz="2200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cs-CZ" sz="2200" b="0" i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cs-CZ" sz="2200" b="0" i="0" smtClean="0">
                        <a:latin typeface="Cambria Math" panose="02040503050406030204" pitchFamily="18" charset="0"/>
                      </a:rPr>
                      <m:t>γγ</m:t>
                    </m:r>
                  </m:oMath>
                </a14:m>
                <a:endParaRPr lang="cs-CZ" sz="2200" dirty="0">
                  <a:latin typeface="Book Antiqua" panose="02040602050305030304" pitchFamily="18" charset="0"/>
                </a:endParaRP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cs-CZ" sz="2200" dirty="0" err="1">
                    <a:latin typeface="Book Antiqua" panose="02040602050305030304" pitchFamily="18" charset="0"/>
                  </a:rPr>
                  <a:t>Combinatorial</a:t>
                </a:r>
                <a:r>
                  <a:rPr lang="cs-CZ" sz="2200" dirty="0">
                    <a:latin typeface="Book Antiqua" panose="02040602050305030304" pitchFamily="18" charset="0"/>
                  </a:rPr>
                  <a:t> background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comes</a:t>
                </a:r>
                <a:r>
                  <a:rPr lang="cs-CZ" sz="2200" dirty="0">
                    <a:latin typeface="Book Antiqua" panose="02040602050305030304" pitchFamily="18" charset="0"/>
                  </a:rPr>
                  <a:t>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from</a:t>
                </a:r>
                <a:r>
                  <a:rPr lang="cs-CZ" sz="2200" dirty="0">
                    <a:latin typeface="Book Antiqua" panose="02040602050305030304" pitchFamily="18" charset="0"/>
                  </a:rPr>
                  <a:t>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uncorrelated</a:t>
                </a:r>
                <a:r>
                  <a:rPr lang="cs-CZ" sz="2200" dirty="0">
                    <a:latin typeface="Book Antiqua" panose="02040602050305030304" pitchFamily="18" charset="0"/>
                  </a:rPr>
                  <a:t>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photon</a:t>
                </a:r>
                <a:r>
                  <a:rPr lang="cs-CZ" sz="2200" dirty="0">
                    <a:latin typeface="Book Antiqua" panose="02040602050305030304" pitchFamily="18" charset="0"/>
                  </a:rPr>
                  <a:t> </a:t>
                </a:r>
                <a:r>
                  <a:rPr lang="cs-CZ" sz="2200" dirty="0" err="1">
                    <a:latin typeface="Book Antiqua" panose="02040602050305030304" pitchFamily="18" charset="0"/>
                  </a:rPr>
                  <a:t>pairs</a:t>
                </a:r>
                <a:endParaRPr lang="cs-CZ" sz="2200" dirty="0">
                  <a:latin typeface="Book Antiqua" panose="02040602050305030304" pitchFamily="18" charset="0"/>
                </a:endParaRPr>
              </a:p>
            </p:txBody>
          </p:sp>
        </mc:Choice>
        <mc:Fallback xmlns="">
          <p:sp>
            <p:nvSpPr>
              <p:cNvPr id="7" name="TextovéPole 6">
                <a:extLst>
                  <a:ext uri="{FF2B5EF4-FFF2-40B4-BE49-F238E27FC236}">
                    <a16:creationId xmlns:a16="http://schemas.microsoft.com/office/drawing/2014/main" id="{FBD12A63-0097-0F45-3B8A-6FAD91EDD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8964" y="2508934"/>
                <a:ext cx="6094070" cy="3132652"/>
              </a:xfrm>
              <a:prstGeom prst="rect">
                <a:avLst/>
              </a:prstGeom>
              <a:blipFill>
                <a:blip r:embed="rId4"/>
                <a:stretch>
                  <a:fillRect l="-1200" b="-3509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46102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C41EA-BC6D-357C-0C9C-1C8BB66A9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BA042D94-2A82-6FF8-3E4F-BBFCE28DB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674" y="2267646"/>
            <a:ext cx="5263289" cy="3885400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5371902B-9DD6-4476-AA14-2384C58E2B71}"/>
              </a:ext>
            </a:extLst>
          </p:cNvPr>
          <p:cNvSpPr txBox="1">
            <a:spLocks/>
          </p:cNvSpPr>
          <p:nvPr/>
        </p:nvSpPr>
        <p:spPr>
          <a:xfrm>
            <a:off x="2895600" y="600717"/>
            <a:ext cx="6400800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6000" b="1" dirty="0" err="1">
                <a:latin typeface="Book Antiqua" panose="02040602050305030304" pitchFamily="18" charset="0"/>
              </a:rPr>
              <a:t>February</a:t>
            </a:r>
            <a:r>
              <a:rPr lang="cs-CZ" sz="6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81B66AC-1AF8-AB03-ED17-4BD8CFFE9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2C636DC-EB90-D921-1870-FB3208665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27</a:t>
            </a:fld>
            <a:endParaRPr lang="cs-CZ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94CE60B3-970D-7BB8-6C72-E333DCC75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8296443-1B13-7195-89C0-B011D05BE5CF}"/>
              </a:ext>
            </a:extLst>
          </p:cNvPr>
          <p:cNvSpPr txBox="1"/>
          <p:nvPr/>
        </p:nvSpPr>
        <p:spPr>
          <a:xfrm>
            <a:off x="5791200" y="2919640"/>
            <a:ext cx="6400800" cy="2581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Book Antiqua" panose="02040602050305030304" pitchFamily="18" charset="0"/>
              </a:rPr>
              <a:t>Total fit = Gaussian + 5th-order polynomial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en-US" sz="2200" dirty="0">
                <a:latin typeface="Book Antiqua" panose="02040602050305030304" pitchFamily="18" charset="0"/>
              </a:rPr>
              <a:t>fit </a:t>
            </a:r>
            <a:endParaRPr lang="cs-CZ" sz="2200" dirty="0">
              <a:latin typeface="Book Antiqua" panose="0204060205030503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Book Antiqua" panose="02040602050305030304" pitchFamily="18" charset="0"/>
              </a:rPr>
              <a:t>range: </a:t>
            </a:r>
            <a:r>
              <a:rPr lang="cs-CZ" sz="2200" dirty="0">
                <a:latin typeface="Book Antiqua" panose="02040602050305030304" pitchFamily="18" charset="0"/>
              </a:rPr>
              <a:t>2</a:t>
            </a:r>
            <a:r>
              <a:rPr lang="en-US" sz="2200" dirty="0">
                <a:latin typeface="Book Antiqua" panose="02040602050305030304" pitchFamily="18" charset="0"/>
              </a:rPr>
              <a:t>0–250 MeV/c²</a:t>
            </a:r>
            <a:endParaRPr lang="cs-CZ" sz="2200" dirty="0">
              <a:latin typeface="Book Antiqua" panose="0204060205030503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200" dirty="0" err="1">
                <a:latin typeface="Book Antiqua" panose="02040602050305030304" pitchFamily="18" charset="0"/>
              </a:rPr>
              <a:t>Combinatorial</a:t>
            </a:r>
            <a:r>
              <a:rPr lang="cs-CZ" sz="2200" dirty="0">
                <a:latin typeface="Book Antiqua" panose="02040602050305030304" pitchFamily="18" charset="0"/>
              </a:rPr>
              <a:t> background</a:t>
            </a:r>
            <a:endParaRPr lang="en-US" sz="2200" dirty="0">
              <a:latin typeface="Book Antiqua" panose="0204060205030503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200" dirty="0" err="1">
                <a:latin typeface="Book Antiqua" panose="02040602050305030304" pitchFamily="18" charset="0"/>
              </a:rPr>
              <a:t>polynomial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dirty="0" err="1">
                <a:latin typeface="Book Antiqua" panose="02040602050305030304" pitchFamily="18" charset="0"/>
              </a:rPr>
              <a:t>function</a:t>
            </a:r>
            <a:endParaRPr lang="en-US" sz="2200" dirty="0">
              <a:latin typeface="Book Antiqua" panose="0204060205030503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200" dirty="0" err="1">
                <a:latin typeface="Book Antiqua" panose="02040602050305030304" pitchFamily="18" charset="0"/>
              </a:rPr>
              <a:t>mixed</a:t>
            </a:r>
            <a:r>
              <a:rPr lang="cs-CZ" sz="2200" dirty="0">
                <a:latin typeface="Book Antiqua" panose="02040602050305030304" pitchFamily="18" charset="0"/>
              </a:rPr>
              <a:t>-event </a:t>
            </a:r>
            <a:r>
              <a:rPr lang="cs-CZ" sz="2200" dirty="0" err="1">
                <a:latin typeface="Book Antiqua" panose="02040602050305030304" pitchFamily="18" charset="0"/>
              </a:rPr>
              <a:t>method</a:t>
            </a:r>
            <a:endParaRPr lang="en-US" sz="2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133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358C2-80AA-CFC2-8D79-D4719E690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246ECFF-FAA5-BB86-6D77-B99832A69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674" y="2265853"/>
            <a:ext cx="5263290" cy="3888986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0FC2F370-0905-122B-A925-C2EDB8F21874}"/>
              </a:ext>
            </a:extLst>
          </p:cNvPr>
          <p:cNvSpPr txBox="1">
            <a:spLocks/>
          </p:cNvSpPr>
          <p:nvPr/>
        </p:nvSpPr>
        <p:spPr>
          <a:xfrm>
            <a:off x="2895600" y="600717"/>
            <a:ext cx="6400800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6000" b="1" dirty="0" err="1">
                <a:latin typeface="Book Antiqua" panose="02040602050305030304" pitchFamily="18" charset="0"/>
              </a:rPr>
              <a:t>February</a:t>
            </a:r>
            <a:r>
              <a:rPr lang="cs-CZ" sz="6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4C7CB3C-8DD8-F407-33B3-01161A010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63D0C3C-12C4-0E43-B7FC-C23579C13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28</a:t>
            </a:fld>
            <a:endParaRPr lang="cs-CZ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00B59710-0713-D9EA-10E2-B57B184C3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F4D10C09-2FC4-570D-33F4-08476D9D0F6D}"/>
              </a:ext>
            </a:extLst>
          </p:cNvPr>
          <p:cNvSpPr txBox="1"/>
          <p:nvPr/>
        </p:nvSpPr>
        <p:spPr>
          <a:xfrm>
            <a:off x="5599718" y="2922723"/>
            <a:ext cx="6400800" cy="2073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200" dirty="0" err="1">
                <a:latin typeface="Book Antiqua" panose="02040602050305030304" pitchFamily="18" charset="0"/>
              </a:rPr>
              <a:t>Reconstructed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dirty="0" err="1">
                <a:latin typeface="Book Antiqua" panose="02040602050305030304" pitchFamily="18" charset="0"/>
              </a:rPr>
              <a:t>mass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dirty="0" err="1">
                <a:latin typeface="Book Antiqua" panose="02040602050305030304" pitchFamily="18" charset="0"/>
              </a:rPr>
              <a:t>peak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dirty="0" err="1">
                <a:latin typeface="Book Antiqua" panose="02040602050305030304" pitchFamily="18" charset="0"/>
              </a:rPr>
              <a:t>is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dirty="0" err="1">
                <a:latin typeface="Book Antiqua" panose="02040602050305030304" pitchFamily="18" charset="0"/>
              </a:rPr>
              <a:t>shifted</a:t>
            </a:r>
            <a:endParaRPr lang="en-US" sz="2200" dirty="0">
              <a:latin typeface="Book Antiqua" panose="0204060205030503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Book Antiqua" panose="02040602050305030304" pitchFamily="18" charset="0"/>
              </a:rPr>
              <a:t>N</a:t>
            </a:r>
            <a:r>
              <a:rPr lang="cs-CZ" sz="2200" dirty="0" err="1">
                <a:latin typeface="Book Antiqua" panose="02040602050305030304" pitchFamily="18" charset="0"/>
              </a:rPr>
              <a:t>ecessity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dirty="0" err="1">
                <a:latin typeface="Book Antiqua" panose="02040602050305030304" pitchFamily="18" charset="0"/>
              </a:rPr>
              <a:t>of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dirty="0" err="1">
                <a:latin typeface="Book Antiqua" panose="02040602050305030304" pitchFamily="18" charset="0"/>
              </a:rPr>
              <a:t>applying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dirty="0" err="1">
                <a:latin typeface="Book Antiqua" panose="02040602050305030304" pitchFamily="18" charset="0"/>
              </a:rPr>
              <a:t>energy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dirty="0" err="1">
                <a:latin typeface="Book Antiqua" panose="02040602050305030304" pitchFamily="18" charset="0"/>
              </a:rPr>
              <a:t>loss</a:t>
            </a:r>
            <a:r>
              <a:rPr lang="cs-CZ" sz="2200" dirty="0">
                <a:latin typeface="Book Antiqua" panose="02040602050305030304" pitchFamily="18" charset="0"/>
              </a:rPr>
              <a:t>/ECAL </a:t>
            </a:r>
            <a:r>
              <a:rPr lang="cs-CZ" sz="2200" dirty="0" err="1">
                <a:latin typeface="Book Antiqua" panose="02040602050305030304" pitchFamily="18" charset="0"/>
              </a:rPr>
              <a:t>calibration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dirty="0" err="1">
                <a:latin typeface="Book Antiqua" panose="02040602050305030304" pitchFamily="18" charset="0"/>
              </a:rPr>
              <a:t>corrections</a:t>
            </a:r>
            <a:endParaRPr lang="cs-CZ" sz="2200" dirty="0">
              <a:latin typeface="Book Antiqua" panose="0204060205030503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200" dirty="0" err="1">
                <a:latin typeface="Book Antiqua" panose="02040602050305030304" pitchFamily="18" charset="0"/>
              </a:rPr>
              <a:t>Signal</a:t>
            </a:r>
            <a:r>
              <a:rPr lang="cs-CZ" sz="2200" dirty="0">
                <a:latin typeface="Book Antiqua" panose="02040602050305030304" pitchFamily="18" charset="0"/>
              </a:rPr>
              <a:t> </a:t>
            </a:r>
            <a:r>
              <a:rPr lang="cs-CZ" sz="2200" dirty="0" err="1">
                <a:latin typeface="Book Antiqua" panose="02040602050305030304" pitchFamily="18" charset="0"/>
              </a:rPr>
              <a:t>extraction</a:t>
            </a:r>
            <a:endParaRPr lang="cs-CZ" sz="2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2547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FD5E7-3597-83FA-62F5-B8CBC9157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474EDBC-2FF8-00B5-22D9-E02081375F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3036" y="2300479"/>
            <a:ext cx="5263290" cy="388898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450DB80-3BCE-11AD-8F40-EA23CC84BF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674" y="2265853"/>
            <a:ext cx="5263290" cy="3888986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D129E846-CB84-1A74-9185-5696D321CCF2}"/>
              </a:ext>
            </a:extLst>
          </p:cNvPr>
          <p:cNvSpPr txBox="1">
            <a:spLocks/>
          </p:cNvSpPr>
          <p:nvPr/>
        </p:nvSpPr>
        <p:spPr>
          <a:xfrm>
            <a:off x="2895600" y="600717"/>
            <a:ext cx="6400800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6000" b="1" dirty="0" err="1">
                <a:latin typeface="Book Antiqua" panose="02040602050305030304" pitchFamily="18" charset="0"/>
              </a:rPr>
              <a:t>February</a:t>
            </a:r>
            <a:r>
              <a:rPr lang="cs-CZ" sz="6000" b="1" dirty="0">
                <a:latin typeface="Book Antiqua" panose="02040602050305030304" pitchFamily="18" charset="0"/>
              </a:rPr>
              <a:t> 2024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91B7E12-261A-A7F7-ED86-2137AFE1A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22AFF71-B57A-F936-4BCC-A0C00A6B6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29</a:t>
            </a:fld>
            <a:endParaRPr lang="cs-CZ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5922D6A1-53D9-2730-2CCA-D9CB93DB5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03D8BD07-EB7A-D046-6CF8-D9F075CD0CB0}"/>
              </a:ext>
            </a:extLst>
          </p:cNvPr>
          <p:cNvSpPr txBox="1">
            <a:spLocks/>
          </p:cNvSpPr>
          <p:nvPr/>
        </p:nvSpPr>
        <p:spPr>
          <a:xfrm>
            <a:off x="1236865" y="1894981"/>
            <a:ext cx="4539223" cy="7417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000" dirty="0">
                <a:latin typeface="Book Antiqua" panose="02040602050305030304" pitchFamily="18" charset="0"/>
              </a:rPr>
              <a:t>no </a:t>
            </a:r>
            <a:r>
              <a:rPr lang="cs-CZ" sz="3000" dirty="0" err="1">
                <a:latin typeface="Book Antiqua" panose="02040602050305030304" pitchFamily="18" charset="0"/>
              </a:rPr>
              <a:t>energy</a:t>
            </a:r>
            <a:r>
              <a:rPr lang="cs-CZ" sz="3000" dirty="0">
                <a:latin typeface="Book Antiqua" panose="02040602050305030304" pitchFamily="18" charset="0"/>
              </a:rPr>
              <a:t> </a:t>
            </a:r>
            <a:r>
              <a:rPr lang="cs-CZ" sz="3000" dirty="0" err="1">
                <a:latin typeface="Book Antiqua" panose="02040602050305030304" pitchFamily="18" charset="0"/>
              </a:rPr>
              <a:t>loss</a:t>
            </a:r>
            <a:r>
              <a:rPr lang="cs-CZ" sz="3000" dirty="0">
                <a:latin typeface="Book Antiqua" panose="02040602050305030304" pitchFamily="18" charset="0"/>
              </a:rPr>
              <a:t> </a:t>
            </a:r>
            <a:r>
              <a:rPr lang="cs-CZ" sz="3000" dirty="0" err="1">
                <a:latin typeface="Book Antiqua" panose="02040602050305030304" pitchFamily="18" charset="0"/>
              </a:rPr>
              <a:t>correction</a:t>
            </a:r>
            <a:endParaRPr lang="cs-CZ" sz="3000" dirty="0">
              <a:latin typeface="Book Antiqua" panose="02040602050305030304" pitchFamily="18" charset="0"/>
            </a:endParaRPr>
          </a:p>
        </p:txBody>
      </p:sp>
      <p:sp>
        <p:nvSpPr>
          <p:cNvPr id="13" name="Nadpis 1">
            <a:extLst>
              <a:ext uri="{FF2B5EF4-FFF2-40B4-BE49-F238E27FC236}">
                <a16:creationId xmlns:a16="http://schemas.microsoft.com/office/drawing/2014/main" id="{0AB3EF28-D978-012B-C725-B83F25B46226}"/>
              </a:ext>
            </a:extLst>
          </p:cNvPr>
          <p:cNvSpPr txBox="1">
            <a:spLocks/>
          </p:cNvSpPr>
          <p:nvPr/>
        </p:nvSpPr>
        <p:spPr>
          <a:xfrm>
            <a:off x="6771069" y="1894981"/>
            <a:ext cx="4765257" cy="7417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000" dirty="0" err="1">
                <a:latin typeface="Book Antiqua" panose="02040602050305030304" pitchFamily="18" charset="0"/>
              </a:rPr>
              <a:t>with</a:t>
            </a:r>
            <a:r>
              <a:rPr lang="cs-CZ" sz="3000" dirty="0">
                <a:latin typeface="Book Antiqua" panose="02040602050305030304" pitchFamily="18" charset="0"/>
              </a:rPr>
              <a:t> </a:t>
            </a:r>
            <a:r>
              <a:rPr lang="cs-CZ" sz="3000" dirty="0" err="1">
                <a:latin typeface="Book Antiqua" panose="02040602050305030304" pitchFamily="18" charset="0"/>
              </a:rPr>
              <a:t>energy</a:t>
            </a:r>
            <a:r>
              <a:rPr lang="cs-CZ" sz="3000" dirty="0">
                <a:latin typeface="Book Antiqua" panose="02040602050305030304" pitchFamily="18" charset="0"/>
              </a:rPr>
              <a:t> </a:t>
            </a:r>
            <a:r>
              <a:rPr lang="cs-CZ" sz="3000" dirty="0" err="1">
                <a:latin typeface="Book Antiqua" panose="02040602050305030304" pitchFamily="18" charset="0"/>
              </a:rPr>
              <a:t>loss</a:t>
            </a:r>
            <a:r>
              <a:rPr lang="cs-CZ" sz="3000" dirty="0">
                <a:latin typeface="Book Antiqua" panose="02040602050305030304" pitchFamily="18" charset="0"/>
              </a:rPr>
              <a:t> </a:t>
            </a:r>
            <a:r>
              <a:rPr lang="cs-CZ" sz="3000" dirty="0" err="1">
                <a:latin typeface="Book Antiqua" panose="02040602050305030304" pitchFamily="18" charset="0"/>
              </a:rPr>
              <a:t>correction</a:t>
            </a:r>
            <a:endParaRPr lang="cs-CZ" sz="3000" dirty="0">
              <a:latin typeface="Book Antiqua" panose="02040602050305030304" pitchFamily="18" charset="0"/>
            </a:endParaRPr>
          </a:p>
        </p:txBody>
      </p:sp>
      <p:pic>
        <p:nvPicPr>
          <p:cNvPr id="15" name="Grafický objekt 14" descr="Šipky ve tvaru V se souvislou výplní">
            <a:extLst>
              <a:ext uri="{FF2B5EF4-FFF2-40B4-BE49-F238E27FC236}">
                <a16:creationId xmlns:a16="http://schemas.microsoft.com/office/drawing/2014/main" id="{ADA8B330-58D4-CC50-B2D1-824A41AEF2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6088" y="3641651"/>
            <a:ext cx="914400" cy="914400"/>
          </a:xfrm>
          <a:prstGeom prst="rect">
            <a:avLst/>
          </a:prstGeom>
        </p:spPr>
      </p:pic>
      <p:sp>
        <p:nvSpPr>
          <p:cNvPr id="17" name="Obdélník 16">
            <a:extLst>
              <a:ext uri="{FF2B5EF4-FFF2-40B4-BE49-F238E27FC236}">
                <a16:creationId xmlns:a16="http://schemas.microsoft.com/office/drawing/2014/main" id="{50C31994-F30F-A83A-245B-BD18F4EFF7D7}"/>
              </a:ext>
            </a:extLst>
          </p:cNvPr>
          <p:cNvSpPr/>
          <p:nvPr/>
        </p:nvSpPr>
        <p:spPr>
          <a:xfrm>
            <a:off x="1350264" y="2619581"/>
            <a:ext cx="1674876" cy="1845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7B38501B-EC18-D135-A814-50972CD8AB19}"/>
              </a:ext>
            </a:extLst>
          </p:cNvPr>
          <p:cNvSpPr/>
          <p:nvPr/>
        </p:nvSpPr>
        <p:spPr>
          <a:xfrm>
            <a:off x="7012305" y="2663190"/>
            <a:ext cx="1556385" cy="17504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6831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663AC-2FF1-65A3-64BD-B9FC1FFC4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331BE96-A6F5-FCC8-A1F9-CD46B4D0D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3036" y="2314795"/>
            <a:ext cx="5263290" cy="388648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BA24FE9-708A-B73F-E12A-B0BED3655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674" y="2265853"/>
            <a:ext cx="5263290" cy="3886480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740640D3-5AD4-4E99-A220-0DEF89676D18}"/>
              </a:ext>
            </a:extLst>
          </p:cNvPr>
          <p:cNvSpPr txBox="1">
            <a:spLocks/>
          </p:cNvSpPr>
          <p:nvPr/>
        </p:nvSpPr>
        <p:spPr>
          <a:xfrm>
            <a:off x="2895600" y="600717"/>
            <a:ext cx="6400800" cy="961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6000" b="1" dirty="0" err="1">
                <a:latin typeface="Book Antiqua" panose="02040602050305030304" pitchFamily="18" charset="0"/>
              </a:rPr>
              <a:t>April</a:t>
            </a:r>
            <a:r>
              <a:rPr lang="cs-CZ" sz="6000" b="1" dirty="0">
                <a:latin typeface="Book Antiqua" panose="02040602050305030304" pitchFamily="18" charset="0"/>
              </a:rPr>
              <a:t> 2025</a:t>
            </a:r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E62E65BC-4C60-5FF0-6364-D5A465FE33BF}"/>
              </a:ext>
            </a:extLst>
          </p:cNvPr>
          <p:cNvSpPr txBox="1">
            <a:spLocks/>
          </p:cNvSpPr>
          <p:nvPr/>
        </p:nvSpPr>
        <p:spPr>
          <a:xfrm>
            <a:off x="1311788" y="1894981"/>
            <a:ext cx="4539223" cy="7417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000" dirty="0">
                <a:latin typeface="Book Antiqua" panose="02040602050305030304" pitchFamily="18" charset="0"/>
              </a:rPr>
              <a:t>no </a:t>
            </a:r>
            <a:r>
              <a:rPr lang="cs-CZ" sz="3000" dirty="0" err="1">
                <a:latin typeface="Book Antiqua" panose="02040602050305030304" pitchFamily="18" charset="0"/>
              </a:rPr>
              <a:t>energy</a:t>
            </a:r>
            <a:r>
              <a:rPr lang="cs-CZ" sz="3000" dirty="0">
                <a:latin typeface="Book Antiqua" panose="02040602050305030304" pitchFamily="18" charset="0"/>
              </a:rPr>
              <a:t> </a:t>
            </a:r>
            <a:r>
              <a:rPr lang="cs-CZ" sz="3000" dirty="0" err="1">
                <a:latin typeface="Book Antiqua" panose="02040602050305030304" pitchFamily="18" charset="0"/>
              </a:rPr>
              <a:t>loss</a:t>
            </a:r>
            <a:r>
              <a:rPr lang="cs-CZ" sz="3000" dirty="0">
                <a:latin typeface="Book Antiqua" panose="02040602050305030304" pitchFamily="18" charset="0"/>
              </a:rPr>
              <a:t> </a:t>
            </a:r>
            <a:r>
              <a:rPr lang="cs-CZ" sz="3000" dirty="0" err="1">
                <a:latin typeface="Book Antiqua" panose="02040602050305030304" pitchFamily="18" charset="0"/>
              </a:rPr>
              <a:t>correction</a:t>
            </a:r>
            <a:endParaRPr lang="cs-CZ" sz="3000" dirty="0">
              <a:latin typeface="Book Antiqua" panose="02040602050305030304" pitchFamily="18" charset="0"/>
            </a:endParaRP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C5A7F021-BB81-D85F-B414-0BEB73F25C79}"/>
              </a:ext>
            </a:extLst>
          </p:cNvPr>
          <p:cNvSpPr txBox="1">
            <a:spLocks/>
          </p:cNvSpPr>
          <p:nvPr/>
        </p:nvSpPr>
        <p:spPr>
          <a:xfrm>
            <a:off x="6690488" y="1894980"/>
            <a:ext cx="4765257" cy="7417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000" dirty="0" err="1">
                <a:latin typeface="Book Antiqua" panose="02040602050305030304" pitchFamily="18" charset="0"/>
              </a:rPr>
              <a:t>with</a:t>
            </a:r>
            <a:r>
              <a:rPr lang="cs-CZ" sz="3000" dirty="0">
                <a:latin typeface="Book Antiqua" panose="02040602050305030304" pitchFamily="18" charset="0"/>
              </a:rPr>
              <a:t> </a:t>
            </a:r>
            <a:r>
              <a:rPr lang="cs-CZ" sz="3000" dirty="0" err="1">
                <a:latin typeface="Book Antiqua" panose="02040602050305030304" pitchFamily="18" charset="0"/>
              </a:rPr>
              <a:t>energy</a:t>
            </a:r>
            <a:r>
              <a:rPr lang="cs-CZ" sz="3000" dirty="0">
                <a:latin typeface="Book Antiqua" panose="02040602050305030304" pitchFamily="18" charset="0"/>
              </a:rPr>
              <a:t> </a:t>
            </a:r>
            <a:r>
              <a:rPr lang="cs-CZ" sz="3000" dirty="0" err="1">
                <a:latin typeface="Book Antiqua" panose="02040602050305030304" pitchFamily="18" charset="0"/>
              </a:rPr>
              <a:t>loss</a:t>
            </a:r>
            <a:r>
              <a:rPr lang="cs-CZ" sz="3000" dirty="0">
                <a:latin typeface="Book Antiqua" panose="02040602050305030304" pitchFamily="18" charset="0"/>
              </a:rPr>
              <a:t> </a:t>
            </a:r>
            <a:r>
              <a:rPr lang="cs-CZ" sz="3000" dirty="0" err="1">
                <a:latin typeface="Book Antiqua" panose="02040602050305030304" pitchFamily="18" charset="0"/>
              </a:rPr>
              <a:t>correction</a:t>
            </a:r>
            <a:endParaRPr lang="cs-CZ" sz="3000" dirty="0">
              <a:latin typeface="Book Antiqua" panose="02040602050305030304" pitchFamily="18" charset="0"/>
            </a:endParaRP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38C0F4B-2870-80E9-7A72-0325F2E5A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516D9B-EB0C-CC05-F35E-9AA99C396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30</a:t>
            </a:fld>
            <a:endParaRPr lang="cs-CZ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F6ADAC26-0C57-169A-5763-F599B499D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Neutral pion reconstruction using ECAL</a:t>
            </a:r>
            <a:endParaRPr lang="cs-CZ"/>
          </a:p>
        </p:txBody>
      </p:sp>
      <p:pic>
        <p:nvPicPr>
          <p:cNvPr id="11" name="Grafický objekt 10" descr="Šipky ve tvaru V se souvislou výplní">
            <a:extLst>
              <a:ext uri="{FF2B5EF4-FFF2-40B4-BE49-F238E27FC236}">
                <a16:creationId xmlns:a16="http://schemas.microsoft.com/office/drawing/2014/main" id="{564254E6-4D29-619F-8A9D-C62AED60E0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6088" y="3641651"/>
            <a:ext cx="914400" cy="9144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71ABCC59-4102-7ECA-6ED8-CA2FCAF1BF0D}"/>
              </a:ext>
            </a:extLst>
          </p:cNvPr>
          <p:cNvSpPr/>
          <p:nvPr/>
        </p:nvSpPr>
        <p:spPr>
          <a:xfrm>
            <a:off x="1432560" y="2636725"/>
            <a:ext cx="1719072" cy="20401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B1C0AA0-AFF0-6794-B9C9-382A10B094EA}"/>
              </a:ext>
            </a:extLst>
          </p:cNvPr>
          <p:cNvSpPr/>
          <p:nvPr/>
        </p:nvSpPr>
        <p:spPr>
          <a:xfrm>
            <a:off x="6955536" y="2636725"/>
            <a:ext cx="1655064" cy="20401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04636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1BBAE-A97E-7D2F-A2DC-0FA3C54E5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176D48-3160-1703-14C4-E6610DDCE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>
                <a:latin typeface="Book Antiqua" panose="02040602050305030304" pitchFamily="18" charset="0"/>
              </a:rPr>
              <a:t>Summary</a:t>
            </a:r>
            <a:endParaRPr lang="cs-CZ" dirty="0">
              <a:latin typeface="Book Antiqua" panose="0204060205030503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7DEFCB07-1102-EC54-E5A4-BF1C3927FF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65031"/>
                <a:ext cx="10515600" cy="4668226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buNone/>
                </a:pPr>
                <a:r>
                  <a:rPr lang="cs-CZ" sz="2000" b="1" dirty="0">
                    <a:latin typeface="Book Antiqua" panose="02040602050305030304" pitchFamily="18" charset="0"/>
                  </a:rPr>
                  <a:t>1. </a:t>
                </a:r>
                <a:r>
                  <a:rPr lang="cs-CZ" sz="2000" b="1" dirty="0" err="1">
                    <a:latin typeface="Book Antiqua" panose="02040602050305030304" pitchFamily="18" charset="0"/>
                  </a:rPr>
                  <a:t>Detector</a:t>
                </a:r>
                <a:r>
                  <a:rPr lang="cs-CZ" sz="2000" b="1" dirty="0">
                    <a:latin typeface="Book Antiqua" panose="02040602050305030304" pitchFamily="18" charset="0"/>
                  </a:rPr>
                  <a:t> development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buNone/>
                </a:pPr>
                <a:r>
                  <a:rPr lang="cs-CZ" sz="2000" dirty="0">
                    <a:latin typeface="Book Antiqua" panose="02040602050305030304" pitchFamily="18" charset="0"/>
                  </a:rPr>
                  <a:t>	ECAL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modules</a:t>
                </a:r>
                <a:r>
                  <a:rPr lang="cs-CZ" sz="2000" dirty="0">
                    <a:latin typeface="Book Antiqua" panose="02040602050305030304" pitchFamily="18" charset="0"/>
                  </a:rPr>
                  <a:t> are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still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being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assembled</a:t>
                </a:r>
                <a:r>
                  <a:rPr lang="cs-CZ" sz="2000" dirty="0">
                    <a:latin typeface="Book Antiqua" panose="02040602050305030304" pitchFamily="18" charset="0"/>
                  </a:rPr>
                  <a:t> and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tested</a:t>
                </a:r>
                <a:r>
                  <a:rPr lang="cs-CZ" sz="2000" dirty="0">
                    <a:latin typeface="Book Antiqua" panose="02040602050305030304" pitchFamily="18" charset="0"/>
                  </a:rPr>
                  <a:t>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buNone/>
                </a:pPr>
                <a:r>
                  <a:rPr lang="cs-CZ" sz="2000" b="1" dirty="0">
                    <a:latin typeface="Book Antiqua" panose="02040602050305030304" pitchFamily="18" charset="0"/>
                  </a:rPr>
                  <a:t>2. Data </a:t>
                </a:r>
                <a:r>
                  <a:rPr lang="cs-CZ" sz="2000" b="1" dirty="0" err="1">
                    <a:latin typeface="Book Antiqua" panose="02040602050305030304" pitchFamily="18" charset="0"/>
                  </a:rPr>
                  <a:t>analysis</a:t>
                </a:r>
                <a:endParaRPr lang="cs-CZ" sz="2000" b="1" dirty="0">
                  <a:latin typeface="Book Antiqua" panose="020406020503050303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buNone/>
                </a:pPr>
                <a:r>
                  <a:rPr lang="cs-CZ" sz="2000" dirty="0">
                    <a:latin typeface="Book Antiqua" panose="02040602050305030304" pitchFamily="18" charset="0"/>
                  </a:rPr>
                  <a:t>	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Two</a:t>
                </a:r>
                <a:r>
                  <a:rPr lang="cs-CZ" sz="2000" dirty="0">
                    <a:latin typeface="Book Antiqua" panose="02040602050305030304" pitchFamily="18" charset="0"/>
                  </a:rPr>
                  <a:t> data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sets</a:t>
                </a:r>
                <a:r>
                  <a:rPr lang="cs-CZ" sz="2000" dirty="0">
                    <a:latin typeface="Book Antiqua" panose="02040602050305030304" pitchFamily="18" charset="0"/>
                  </a:rPr>
                  <a:t>, Feb24 and Apr25,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were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analysed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with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the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same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procedure</a:t>
                </a:r>
                <a:r>
                  <a:rPr lang="cs-CZ" sz="2000" dirty="0">
                    <a:latin typeface="Book Antiqua" panose="02040602050305030304" pitchFamily="18" charset="0"/>
                  </a:rPr>
                  <a:t>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buNone/>
                </a:pPr>
                <a:r>
                  <a:rPr lang="cs-CZ" sz="2000" b="1" dirty="0">
                    <a:latin typeface="Book Antiqua" panose="02040602050305030304" pitchFamily="18" charset="0"/>
                  </a:rPr>
                  <a:t>3. π⁰ </a:t>
                </a:r>
                <a:r>
                  <a:rPr lang="cs-CZ" sz="2000" b="1" dirty="0" err="1">
                    <a:latin typeface="Book Antiqua" panose="02040602050305030304" pitchFamily="18" charset="0"/>
                  </a:rPr>
                  <a:t>reconstruction</a:t>
                </a:r>
                <a:endParaRPr lang="cs-CZ" sz="2000" b="1" dirty="0">
                  <a:latin typeface="Book Antiqua" panose="020406020503050303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buNone/>
                </a:pPr>
                <a:r>
                  <a:rPr lang="cs-CZ" sz="2000" dirty="0">
                    <a:latin typeface="Book Antiqua" panose="02040602050305030304" pitchFamily="18" charset="0"/>
                  </a:rPr>
                  <a:t>	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Both</a:t>
                </a:r>
                <a:r>
                  <a:rPr lang="cs-CZ" sz="2000" dirty="0">
                    <a:latin typeface="Book Antiqua" panose="02040602050305030304" pitchFamily="18" charset="0"/>
                  </a:rPr>
                  <a:t> data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sets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give</a:t>
                </a:r>
                <a:r>
                  <a:rPr lang="cs-CZ" sz="2000" dirty="0">
                    <a:latin typeface="Book Antiqua" panose="02040602050305030304" pitchFamily="18" charset="0"/>
                  </a:rPr>
                  <a:t> a π⁰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mass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close</a:t>
                </a:r>
                <a:r>
                  <a:rPr lang="cs-CZ" sz="2000" dirty="0">
                    <a:latin typeface="Book Antiqua" panose="02040602050305030304" pitchFamily="18" charset="0"/>
                  </a:rPr>
                  <a:t> to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the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expected</a:t>
                </a:r>
                <a:r>
                  <a:rPr lang="cs-CZ" sz="2000" dirty="0">
                    <a:latin typeface="Book Antiqua" panose="02040602050305030304" pitchFamily="18" charset="0"/>
                  </a:rPr>
                  <a:t> </a:t>
                </a:r>
                <a:r>
                  <a:rPr lang="cs-CZ" sz="2000" dirty="0" err="1">
                    <a:latin typeface="Book Antiqua" panose="02040602050305030304" pitchFamily="18" charset="0"/>
                  </a:rPr>
                  <a:t>value</a:t>
                </a:r>
                <a:r>
                  <a:rPr lang="cs-CZ" sz="2000" dirty="0">
                    <a:latin typeface="Book Antiqua" panose="02040602050305030304" pitchFamily="18" charset="0"/>
                  </a:rPr>
                  <a:t>: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buNone/>
                </a:pPr>
                <a:endParaRPr lang="cs-CZ" sz="2000" dirty="0">
                  <a:latin typeface="Book Antiqua" panose="020406020503050303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cs-CZ" sz="2000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bSup>
                            <m:sSubSupPr>
                              <m:ctrlPr>
                                <a:rPr lang="cs-CZ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cs-CZ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cs-CZ" sz="2000" i="0">
                                      <a:latin typeface="Cambria Math" panose="02040503050406030204" pitchFamily="18" charset="0"/>
                                    </a:rPr>
                                    <m:t>π</m:t>
                                  </m:r>
                                </m:e>
                                <m:sup>
                                  <m:r>
                                    <a:rPr lang="cs-CZ" sz="200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cs-CZ" sz="2000">
                                  <a:latin typeface="Cambria Math" panose="02040503050406030204" pitchFamily="18" charset="0"/>
                                </a:rPr>
                                <m:t>Feb</m:t>
                              </m:r>
                              <m:r>
                                <a:rPr lang="cs-CZ" sz="2000">
                                  <a:latin typeface="Cambria Math" panose="02040503050406030204" pitchFamily="18" charset="0"/>
                                </a:rPr>
                                <m:t>24</m:t>
                              </m:r>
                            </m:sup>
                          </m:sSubSup>
                          <m:r>
                            <a:rPr lang="cs-CZ" sz="2000">
                              <a:latin typeface="Cambria Math" panose="02040503050406030204" pitchFamily="18" charset="0"/>
                            </a:rPr>
                            <m:t>=135.08±0.10</m:t>
                          </m:r>
                          <m:r>
                            <m:rPr>
                              <m:nor/>
                            </m:rPr>
                            <a:rPr lang="cs-CZ" sz="2000" i="0">
                              <a:latin typeface="Book Antiqua" panose="0204060205030503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cs-CZ" sz="20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cs-CZ" sz="2000">
                              <a:latin typeface="Cambria Math" panose="02040503050406030204" pitchFamily="18" charset="0"/>
                            </a:rPr>
                            <m:t>eV</m:t>
                          </m:r>
                          <m:r>
                            <a:rPr lang="cs-CZ" sz="2000">
                              <a:latin typeface="Cambria Math" panose="02040503050406030204" pitchFamily="18" charset="0"/>
                            </a:rPr>
                            <m:t>/</m:t>
                          </m:r>
                          <m:sSup>
                            <m:sSupPr>
                              <m:ctrlPr>
                                <a:rPr lang="cs-CZ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20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cs-CZ" sz="2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cs-CZ" sz="2000" b="0" dirty="0">
                  <a:latin typeface="Book Antiqua" panose="020406020503050303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buNone/>
                </a:pPr>
                <a:endParaRPr lang="cs-CZ" sz="2000" b="0" dirty="0">
                  <a:latin typeface="Book Antiqua" panose="020406020503050303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cs-CZ" sz="2000" i="1" smtClean="0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bSup>
                            <m:sSubSupPr>
                              <m:ctrlPr>
                                <a:rPr lang="cs-CZ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cs-CZ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cs-CZ" sz="2000" i="0">
                                      <a:latin typeface="Cambria Math" panose="02040503050406030204" pitchFamily="18" charset="0"/>
                                    </a:rPr>
                                    <m:t>π</m:t>
                                  </m:r>
                                </m:e>
                                <m:sup>
                                  <m:r>
                                    <a:rPr lang="cs-CZ" sz="200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cs-CZ" sz="2000" b="0" i="0" smtClean="0">
                                  <a:latin typeface="Cambria Math" panose="02040503050406030204" pitchFamily="18" charset="0"/>
                                </a:rPr>
                                <m:t>Apr</m:t>
                              </m:r>
                              <m:r>
                                <a:rPr lang="cs-CZ" sz="2000" b="0" i="0" smtClean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sup>
                          </m:sSubSup>
                          <m:r>
                            <a:rPr lang="cs-CZ" sz="2000">
                              <a:latin typeface="Cambria Math" panose="02040503050406030204" pitchFamily="18" charset="0"/>
                            </a:rPr>
                            <m:t>=13</m:t>
                          </m:r>
                          <m:r>
                            <a:rPr lang="cs-CZ" sz="2000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cs-CZ" sz="200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cs-CZ" sz="2000" b="0" i="0" smtClean="0">
                              <a:latin typeface="Cambria Math" panose="02040503050406030204" pitchFamily="18" charset="0"/>
                            </a:rPr>
                            <m:t>45</m:t>
                          </m:r>
                          <m:r>
                            <a:rPr lang="cs-CZ" sz="2000">
                              <a:latin typeface="Cambria Math" panose="02040503050406030204" pitchFamily="18" charset="0"/>
                            </a:rPr>
                            <m:t>±0.1</m:t>
                          </m:r>
                          <m:r>
                            <m:rPr>
                              <m:nor/>
                            </m:rPr>
                            <a:rPr lang="cs-CZ" sz="20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cs-CZ" sz="2000" i="0">
                              <a:latin typeface="Book Antiqua" panose="0204060205030503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cs-CZ" sz="20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cs-CZ" sz="2000">
                              <a:latin typeface="Cambria Math" panose="02040503050406030204" pitchFamily="18" charset="0"/>
                            </a:rPr>
                            <m:t>eV</m:t>
                          </m:r>
                          <m:r>
                            <a:rPr lang="cs-CZ" sz="2000">
                              <a:latin typeface="Cambria Math" panose="02040503050406030204" pitchFamily="18" charset="0"/>
                            </a:rPr>
                            <m:t>/</m:t>
                          </m:r>
                          <m:sSup>
                            <m:sSupPr>
                              <m:ctrlPr>
                                <a:rPr lang="cs-CZ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20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cs-CZ" sz="2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borderBox>
                    </m:oMath>
                  </m:oMathPara>
                </a14:m>
                <a:endParaRPr lang="cs-CZ" sz="2000" b="0" dirty="0">
                  <a:latin typeface="Book Antiqua" panose="02040602050305030304" pitchFamily="18" charset="0"/>
                </a:endParaRPr>
              </a:p>
            </p:txBody>
          </p:sp>
        </mc:Choice>
        <mc:Fallback xmlns="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7DEFCB07-1102-EC54-E5A4-BF1C3927FF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65031"/>
                <a:ext cx="10515600" cy="4668226"/>
              </a:xfrm>
              <a:blipFill>
                <a:blip r:embed="rId3"/>
                <a:stretch>
                  <a:fillRect l="-638" t="-78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D143619-8E25-7522-5318-0B6EE3C45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DF6F338-1207-2325-5ED3-938633C80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t>31</a:t>
            </a:fld>
            <a:endParaRPr lang="cs-CZ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A440A782-0400-EA51-270C-C17AF7377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Neutral pion reconstruction using ECAL</a:t>
            </a:r>
            <a:endParaRPr lang="cs-CZ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4043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9D431B-ECB9-9C22-A996-2E67A5AA3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411686" cy="1325563"/>
          </a:xfrm>
        </p:spPr>
        <p:txBody>
          <a:bodyPr/>
          <a:lstStyle/>
          <a:p>
            <a:r>
              <a:rPr lang="cs-CZ" dirty="0">
                <a:latin typeface="Book Antiqua" panose="02040602050305030304" pitchFamily="18" charset="0"/>
              </a:rPr>
              <a:t>My </a:t>
            </a:r>
            <a:r>
              <a:rPr lang="cs-CZ" dirty="0" err="1">
                <a:latin typeface="Book Antiqua" panose="02040602050305030304" pitchFamily="18" charset="0"/>
              </a:rPr>
              <a:t>future</a:t>
            </a:r>
            <a:endParaRPr lang="cs-CZ" dirty="0">
              <a:latin typeface="Book Antiqua" panose="0204060205030503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09CA0C8-A55B-66C2-5331-BEEE41FE4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382"/>
            <a:ext cx="10826932" cy="404425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cs-CZ" sz="2300" dirty="0" err="1">
                <a:latin typeface="Book Antiqua" panose="02040602050305030304" pitchFamily="18" charset="0"/>
              </a:rPr>
              <a:t>Ongoing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optimization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of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the</a:t>
            </a:r>
            <a:r>
              <a:rPr lang="cs-CZ" sz="2300" dirty="0">
                <a:latin typeface="Book Antiqua" panose="02040602050305030304" pitchFamily="18" charset="0"/>
              </a:rPr>
              <a:t> ECAL </a:t>
            </a:r>
            <a:r>
              <a:rPr lang="cs-CZ" sz="2300" dirty="0" err="1">
                <a:latin typeface="Book Antiqua" panose="02040602050305030304" pitchFamily="18" charset="0"/>
              </a:rPr>
              <a:t>energy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calibration</a:t>
            </a:r>
            <a:endParaRPr lang="cs-CZ" sz="2300" dirty="0">
              <a:latin typeface="Book Antiqua" panose="02040602050305030304" pitchFamily="18" charset="0"/>
            </a:endParaRPr>
          </a:p>
          <a:p>
            <a:pPr>
              <a:lnSpc>
                <a:spcPct val="200000"/>
              </a:lnSpc>
            </a:pPr>
            <a:r>
              <a:rPr lang="cs-CZ" sz="2300" dirty="0">
                <a:latin typeface="Book Antiqua" panose="02040602050305030304" pitchFamily="18" charset="0"/>
              </a:rPr>
              <a:t>ECAL </a:t>
            </a:r>
            <a:r>
              <a:rPr lang="cs-CZ" sz="2300" dirty="0" err="1">
                <a:latin typeface="Book Antiqua" panose="02040602050305030304" pitchFamily="18" charset="0"/>
              </a:rPr>
              <a:t>assembly</a:t>
            </a:r>
            <a:r>
              <a:rPr lang="cs-CZ" sz="2300" dirty="0">
                <a:latin typeface="Book Antiqua" panose="02040602050305030304" pitchFamily="18" charset="0"/>
              </a:rPr>
              <a:t>, </a:t>
            </a:r>
            <a:r>
              <a:rPr lang="cs-CZ" sz="2300" dirty="0" err="1">
                <a:latin typeface="Book Antiqua" panose="02040602050305030304" pitchFamily="18" charset="0"/>
              </a:rPr>
              <a:t>detector</a:t>
            </a:r>
            <a:r>
              <a:rPr lang="cs-CZ" sz="2300" dirty="0">
                <a:latin typeface="Book Antiqua" panose="02040602050305030304" pitchFamily="18" charset="0"/>
              </a:rPr>
              <a:t> testing, and PMT </a:t>
            </a:r>
            <a:r>
              <a:rPr lang="cs-CZ" sz="2300" dirty="0" err="1">
                <a:latin typeface="Book Antiqua" panose="02040602050305030304" pitchFamily="18" charset="0"/>
              </a:rPr>
              <a:t>readout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integration</a:t>
            </a:r>
            <a:r>
              <a:rPr lang="cs-CZ" sz="2300" dirty="0">
                <a:latin typeface="Book Antiqua" panose="02040602050305030304" pitchFamily="18" charset="0"/>
              </a:rPr>
              <a:t> — in </a:t>
            </a:r>
            <a:r>
              <a:rPr lang="cs-CZ" sz="2300" dirty="0" err="1">
                <a:latin typeface="Book Antiqua" panose="02040602050305030304" pitchFamily="18" charset="0"/>
              </a:rPr>
              <a:t>progress</a:t>
            </a:r>
            <a:endParaRPr lang="cs-CZ" sz="2300" dirty="0">
              <a:latin typeface="Book Antiqua" panose="02040602050305030304" pitchFamily="18" charset="0"/>
            </a:endParaRPr>
          </a:p>
          <a:p>
            <a:pPr>
              <a:lnSpc>
                <a:spcPct val="200000"/>
              </a:lnSpc>
            </a:pPr>
            <a:r>
              <a:rPr lang="cs-CZ" sz="2300" dirty="0" err="1">
                <a:latin typeface="Book Antiqua" panose="02040602050305030304" pitchFamily="18" charset="0"/>
              </a:rPr>
              <a:t>Extension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of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the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neutral</a:t>
            </a:r>
            <a:r>
              <a:rPr lang="cs-CZ" sz="2300" dirty="0">
                <a:latin typeface="Book Antiqua" panose="02040602050305030304" pitchFamily="18" charset="0"/>
              </a:rPr>
              <a:t>-pion </a:t>
            </a:r>
            <a:r>
              <a:rPr lang="cs-CZ" sz="2300" dirty="0" err="1">
                <a:latin typeface="Book Antiqua" panose="02040602050305030304" pitchFamily="18" charset="0"/>
              </a:rPr>
              <a:t>analysis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for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an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upcoming</a:t>
            </a:r>
            <a:r>
              <a:rPr lang="cs-CZ" sz="2300" dirty="0">
                <a:latin typeface="Book Antiqua" panose="02040602050305030304" pitchFamily="18" charset="0"/>
              </a:rPr>
              <a:t> </a:t>
            </a:r>
            <a:r>
              <a:rPr lang="cs-CZ" sz="2300" dirty="0" err="1">
                <a:latin typeface="Book Antiqua" panose="02040602050305030304" pitchFamily="18" charset="0"/>
              </a:rPr>
              <a:t>Bachelor's</a:t>
            </a:r>
            <a:r>
              <a:rPr lang="cs-CZ" sz="2300" dirty="0">
                <a:latin typeface="Book Antiqua" panose="02040602050305030304" pitchFamily="18" charset="0"/>
              </a:rPr>
              <a:t> thesis</a:t>
            </a:r>
          </a:p>
          <a:p>
            <a:pPr lvl="1">
              <a:lnSpc>
                <a:spcPct val="200000"/>
              </a:lnSpc>
            </a:pPr>
            <a:r>
              <a:rPr lang="cs-CZ" sz="2000" dirty="0" err="1">
                <a:latin typeface="Book Antiqua" panose="02040602050305030304" pitchFamily="18" charset="0"/>
              </a:rPr>
              <a:t>Better</a:t>
            </a:r>
            <a:r>
              <a:rPr lang="cs-CZ" sz="2000" dirty="0">
                <a:latin typeface="Book Antiqua" panose="02040602050305030304" pitchFamily="18" charset="0"/>
              </a:rPr>
              <a:t> background </a:t>
            </a:r>
            <a:r>
              <a:rPr lang="cs-CZ" sz="2000" dirty="0" err="1">
                <a:latin typeface="Book Antiqua" panose="02040602050305030304" pitchFamily="18" charset="0"/>
              </a:rPr>
              <a:t>estimation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using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the</a:t>
            </a:r>
            <a:r>
              <a:rPr lang="cs-CZ" sz="2000" dirty="0">
                <a:latin typeface="Book Antiqua" panose="02040602050305030304" pitchFamily="18" charset="0"/>
              </a:rPr>
              <a:t> event-</a:t>
            </a:r>
            <a:r>
              <a:rPr lang="cs-CZ" sz="2000" dirty="0" err="1">
                <a:latin typeface="Book Antiqua" panose="02040602050305030304" pitchFamily="18" charset="0"/>
              </a:rPr>
              <a:t>mixing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method</a:t>
            </a:r>
            <a:endParaRPr lang="cs-CZ" sz="2000" dirty="0">
              <a:latin typeface="Book Antiqua" panose="02040602050305030304" pitchFamily="18" charset="0"/>
            </a:endParaRPr>
          </a:p>
          <a:p>
            <a:pPr lvl="1">
              <a:lnSpc>
                <a:spcPct val="200000"/>
              </a:lnSpc>
            </a:pPr>
            <a:r>
              <a:rPr lang="cs-CZ" sz="2000" dirty="0" err="1">
                <a:latin typeface="Book Antiqua" panose="02040602050305030304" pitchFamily="18" charset="0"/>
              </a:rPr>
              <a:t>Multidimensional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analysis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of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1800" dirty="0">
                <a:latin typeface="Book Antiqua" panose="02040602050305030304" pitchFamily="18" charset="0"/>
              </a:rPr>
              <a:t>π⁰</a:t>
            </a:r>
            <a:endParaRPr lang="cs-CZ" sz="1900" dirty="0">
              <a:latin typeface="Book Antiqua" panose="02040602050305030304" pitchFamily="18" charset="0"/>
            </a:endParaRPr>
          </a:p>
          <a:p>
            <a:pPr lvl="0">
              <a:lnSpc>
                <a:spcPct val="200000"/>
              </a:lnSpc>
            </a:pPr>
            <a:endParaRPr lang="cs-CZ" sz="2300" dirty="0">
              <a:latin typeface="Book Antiqua" panose="02040602050305030304" pitchFamily="18" charset="0"/>
            </a:endParaRP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BA8153A-C5FA-624F-EAA4-53AC219D9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9ECCC19-10A7-0D7A-C214-5FFC273A2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Neutral pion reconstruction using ECAL</a:t>
            </a:r>
            <a:endParaRPr lang="cs-CZ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E5892BC-07AE-F853-4594-DEFD0319D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pPr/>
              <a:t>32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99191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C4A7F-B4C8-0C8B-6FB3-96F7C8C1E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799B84-9119-FCE1-FDAE-2DAC63F98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15.09.2026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E121DC-7306-5B34-16A6-766D9656F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Neutral pion reconstruction using ECAL</a:t>
            </a:r>
            <a:endParaRPr lang="cs-CZ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7790BE-5921-C2A3-19D2-E3A2AC913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7338-36F4-43CB-8BD7-4C6A12E1E4AB}" type="slidenum">
              <a:rPr lang="cs-CZ" smtClean="0"/>
              <a:pPr/>
              <a:t>33</a:t>
            </a:fld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F7881B0-9581-B8B6-4170-2DB0A5D19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831" y="1471984"/>
            <a:ext cx="1332799" cy="115600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D8EFAF5C-4547-107D-8355-3A5EEEFF7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72" y="469476"/>
            <a:ext cx="7523540" cy="5497775"/>
          </a:xfrm>
          <a:prstGeom prst="rect">
            <a:avLst/>
          </a:prstGeom>
        </p:spPr>
      </p:pic>
      <p:sp>
        <p:nvSpPr>
          <p:cNvPr id="13" name="Nadpis 1">
            <a:extLst>
              <a:ext uri="{FF2B5EF4-FFF2-40B4-BE49-F238E27FC236}">
                <a16:creationId xmlns:a16="http://schemas.microsoft.com/office/drawing/2014/main" id="{BD601B4A-9212-88D4-3B65-8D87EA80A837}"/>
              </a:ext>
            </a:extLst>
          </p:cNvPr>
          <p:cNvSpPr txBox="1">
            <a:spLocks/>
          </p:cNvSpPr>
          <p:nvPr/>
        </p:nvSpPr>
        <p:spPr>
          <a:xfrm>
            <a:off x="7543091" y="371326"/>
            <a:ext cx="38681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>
                <a:latin typeface="Book Antiqua" panose="02040602050305030304" pitchFamily="18" charset="0"/>
              </a:rPr>
              <a:t>HADES </a:t>
            </a:r>
            <a:r>
              <a:rPr lang="cs-CZ" dirty="0" err="1">
                <a:latin typeface="Book Antiqua" panose="02040602050305030304" pitchFamily="18" charset="0"/>
              </a:rPr>
              <a:t>future</a:t>
            </a:r>
            <a:endParaRPr lang="cs-CZ" dirty="0">
              <a:latin typeface="Book Antiqua" panose="02040602050305030304" pitchFamily="18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86336D87-6268-9C17-703E-C0149BFBDBE2}"/>
              </a:ext>
            </a:extLst>
          </p:cNvPr>
          <p:cNvSpPr txBox="1"/>
          <p:nvPr/>
        </p:nvSpPr>
        <p:spPr>
          <a:xfrm>
            <a:off x="6923314" y="2920151"/>
            <a:ext cx="123008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/HADES</a:t>
            </a:r>
          </a:p>
        </p:txBody>
      </p:sp>
      <p:pic>
        <p:nvPicPr>
          <p:cNvPr id="16" name="Grafický objekt 15" descr="Tenká šipka zatočená ve směru hodinových ručiček obrys">
            <a:extLst>
              <a:ext uri="{FF2B5EF4-FFF2-40B4-BE49-F238E27FC236}">
                <a16:creationId xmlns:a16="http://schemas.microsoft.com/office/drawing/2014/main" id="{57DA27AD-E8CC-E9C7-0EC1-4C2917D413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622431">
            <a:off x="8016202" y="2454254"/>
            <a:ext cx="1471400" cy="1471400"/>
          </a:xfrm>
          <a:prstGeom prst="rect">
            <a:avLst/>
          </a:prstGeom>
        </p:spPr>
      </p:pic>
      <p:sp>
        <p:nvSpPr>
          <p:cNvPr id="18" name="Nadpis 1">
            <a:extLst>
              <a:ext uri="{FF2B5EF4-FFF2-40B4-BE49-F238E27FC236}">
                <a16:creationId xmlns:a16="http://schemas.microsoft.com/office/drawing/2014/main" id="{50B9FBD2-910A-D1DC-872A-080B9BDE9D59}"/>
              </a:ext>
            </a:extLst>
          </p:cNvPr>
          <p:cNvSpPr txBox="1">
            <a:spLocks/>
          </p:cNvSpPr>
          <p:nvPr/>
        </p:nvSpPr>
        <p:spPr>
          <a:xfrm>
            <a:off x="7204423" y="4808016"/>
            <a:ext cx="4545493" cy="1066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cs-CZ" dirty="0" err="1">
                <a:latin typeface="Book Antiqua" panose="02040602050305030304" pitchFamily="18" charset="0"/>
              </a:rPr>
              <a:t>from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>
                <a:solidFill>
                  <a:srgbClr val="0241D6"/>
                </a:solidFill>
                <a:latin typeface="Book Antiqua" panose="02040602050305030304" pitchFamily="18" charset="0"/>
              </a:rPr>
              <a:t>GSI</a:t>
            </a:r>
            <a:r>
              <a:rPr lang="cs-CZ" dirty="0">
                <a:latin typeface="Book Antiqua" panose="02040602050305030304" pitchFamily="18" charset="0"/>
              </a:rPr>
              <a:t> to </a:t>
            </a:r>
            <a:r>
              <a:rPr lang="cs-CZ" dirty="0">
                <a:solidFill>
                  <a:srgbClr val="FE0701"/>
                </a:solidFill>
                <a:latin typeface="Book Antiqua" panose="02040602050305030304" pitchFamily="18" charset="0"/>
              </a:rPr>
              <a:t>FAIR</a:t>
            </a:r>
          </a:p>
          <a:p>
            <a:pPr>
              <a:lnSpc>
                <a:spcPct val="120000"/>
              </a:lnSpc>
            </a:pPr>
            <a:r>
              <a:rPr lang="cs-CZ" dirty="0">
                <a:latin typeface="Book Antiqua" panose="02040602050305030304" pitchFamily="18" charset="0"/>
              </a:rPr>
              <a:t>(</a:t>
            </a:r>
            <a:r>
              <a:rPr lang="cs-CZ" dirty="0" err="1">
                <a:latin typeface="Book Antiqua" panose="02040602050305030304" pitchFamily="18" charset="0"/>
              </a:rPr>
              <a:t>luckily</a:t>
            </a:r>
            <a:r>
              <a:rPr lang="cs-CZ" dirty="0">
                <a:latin typeface="Book Antiqua" panose="02040602050305030304" pitchFamily="18" charset="0"/>
              </a:rPr>
              <a:t>, not to </a:t>
            </a:r>
            <a:r>
              <a:rPr lang="cs-CZ" dirty="0" err="1">
                <a:latin typeface="Book Antiqua" panose="02040602050305030304" pitchFamily="18" charset="0"/>
              </a:rPr>
              <a:t>Venice</a:t>
            </a:r>
            <a:r>
              <a:rPr lang="cs-CZ" dirty="0">
                <a:latin typeface="Book Antiqua" panose="02040602050305030304" pitchFamily="18" charset="0"/>
              </a:rPr>
              <a:t>)</a:t>
            </a:r>
          </a:p>
        </p:txBody>
      </p:sp>
      <p:pic>
        <p:nvPicPr>
          <p:cNvPr id="19" name="Obrázek 18" descr="File:FAIR Logo rgb.png - Wikimedia Commons">
            <a:extLst>
              <a:ext uri="{FF2B5EF4-FFF2-40B4-BE49-F238E27FC236}">
                <a16:creationId xmlns:a16="http://schemas.microsoft.com/office/drawing/2014/main" id="{668BF457-C2BE-F60F-C640-558399284A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0280" y="3189954"/>
            <a:ext cx="1633520" cy="136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9509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B6CDD05C-7BD2-FD34-4B4F-D52A43599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20486"/>
            <a:ext cx="12193451" cy="8098971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14A21242-B100-26BD-7404-F0D6BBDDDC68}"/>
              </a:ext>
            </a:extLst>
          </p:cNvPr>
          <p:cNvSpPr/>
          <p:nvPr/>
        </p:nvSpPr>
        <p:spPr>
          <a:xfrm>
            <a:off x="-463226" y="2857182"/>
            <a:ext cx="12844131" cy="1143633"/>
          </a:xfrm>
          <a:prstGeom prst="rect">
            <a:avLst/>
          </a:prstGeom>
          <a:solidFill>
            <a:schemeClr val="accent1">
              <a:lumMod val="20000"/>
              <a:lumOff val="80000"/>
              <a:alpha val="67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C3E878E-178D-D31C-D87B-0B392A55D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639" y="1541367"/>
            <a:ext cx="10312400" cy="2387600"/>
          </a:xfrm>
        </p:spPr>
        <p:txBody>
          <a:bodyPr/>
          <a:lstStyle/>
          <a:p>
            <a:r>
              <a:rPr lang="cs-CZ" dirty="0" err="1">
                <a:latin typeface="Book Antiqua" panose="02040602050305030304" pitchFamily="18" charset="0"/>
              </a:rPr>
              <a:t>Thank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you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for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your</a:t>
            </a:r>
            <a:r>
              <a:rPr lang="cs-CZ" dirty="0">
                <a:latin typeface="Book Antiqua" panose="02040602050305030304" pitchFamily="18" charset="0"/>
              </a:rPr>
              <a:t> </a:t>
            </a:r>
            <a:r>
              <a:rPr lang="cs-CZ" dirty="0" err="1">
                <a:latin typeface="Book Antiqua" panose="02040602050305030304" pitchFamily="18" charset="0"/>
              </a:rPr>
              <a:t>attention</a:t>
            </a:r>
            <a:r>
              <a:rPr lang="cs-CZ" dirty="0">
                <a:latin typeface="Book Antiqua" panose="0204060205030503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8828268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Vlastní návrh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8124</TotalTime>
  <Words>3949</Words>
  <Application>Microsoft Office PowerPoint</Application>
  <PresentationFormat>Širokoúhlá obrazovka</PresentationFormat>
  <Paragraphs>466</Paragraphs>
  <Slides>34</Slides>
  <Notes>32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34</vt:i4>
      </vt:variant>
    </vt:vector>
  </HeadingPairs>
  <TitlesOfParts>
    <vt:vector size="42" baseType="lpstr">
      <vt:lpstr>Aptos</vt:lpstr>
      <vt:lpstr>Aptos Display</vt:lpstr>
      <vt:lpstr>Arial</vt:lpstr>
      <vt:lpstr>Book Antiqua</vt:lpstr>
      <vt:lpstr>Cambria Math</vt:lpstr>
      <vt:lpstr>Symbol</vt:lpstr>
      <vt:lpstr>Motiv Office</vt:lpstr>
      <vt:lpstr>Vlastní návrh</vt:lpstr>
      <vt:lpstr>Neutral pion reconstruction using electromagnetic calorimeter</vt:lpstr>
      <vt:lpstr>Outline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Electromagnetic calorimeter module</vt:lpstr>
      <vt:lpstr>Our l  vely team</vt:lpstr>
      <vt:lpstr>Neutral Pion (π⁰)</vt:lpstr>
      <vt:lpstr>From detector to data: analyses steps</vt:lpstr>
      <vt:lpstr>Photon identification</vt:lpstr>
      <vt:lpstr>β distribution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Photon selection</vt:lpstr>
      <vt:lpstr>Invariant mass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Summary</vt:lpstr>
      <vt:lpstr>My future</vt:lpstr>
      <vt:lpstr>Prezentace aplikace PowerPoint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Winklerova Nikola</dc:creator>
  <cp:lastModifiedBy>Winklerova Nikola</cp:lastModifiedBy>
  <cp:revision>87</cp:revision>
  <dcterms:created xsi:type="dcterms:W3CDTF">2026-09-07T16:29:25Z</dcterms:created>
  <dcterms:modified xsi:type="dcterms:W3CDTF">2026-09-15T06:44:51Z</dcterms:modified>
</cp:coreProperties>
</file>