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2" r:id="rId6"/>
    <p:sldId id="264" r:id="rId7"/>
    <p:sldId id="265" r:id="rId8"/>
    <p:sldId id="266" r:id="rId9"/>
    <p:sldId id="274" r:id="rId10"/>
    <p:sldId id="260" r:id="rId11"/>
    <p:sldId id="271" r:id="rId12"/>
    <p:sldId id="261" r:id="rId13"/>
    <p:sldId id="273" r:id="rId14"/>
    <p:sldId id="262" r:id="rId15"/>
    <p:sldId id="263" r:id="rId16"/>
    <p:sldId id="267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98" autoAdjust="0"/>
  </p:normalViewPr>
  <p:slideViewPr>
    <p:cSldViewPr snapToGrid="0">
      <p:cViewPr varScale="1">
        <p:scale>
          <a:sx n="76" d="100"/>
          <a:sy n="76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D2317-9922-4C9F-9188-71B941BF2D8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ADB25-3F20-404F-B0AE-4CC1F69EE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9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begin by introducing you to a charm quark. Charm quark is one of the elementary particles in the standard model. It interacts with other quarks via strong interaction.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89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previous studies, charm production is typically done at the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ultrarelativistic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energy, where its model the very early universe.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97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study at this energy scale, The experiment is proposed to be done in the CBM experiment at FAIR facility.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2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previous predictions on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p+p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gold+gold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collision.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5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Moving on to the theory behind it, physics behind this is governed by quantum chromodynamics (QCD).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the study of the strong interactions between quarks.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66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of that, we chose to simulate the charm production using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Ultrarelativistic Quantum Molecular Dynamics (UrQMD) model.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 on </a:t>
            </a:r>
            <a:r>
              <a:rPr lang="pt-BR" dirty="0"/>
              <a:t>Relativistic Boltzmann Equation with the utilization of Monte Carlo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09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charm production, there are 3 processes we considered which provide us with light and long live charmed hadrons.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31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Additionally, in this project, the production probability of charmed nucleus is estimated by coalescence algorithm.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01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I move to the results.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22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the table comparing the multiplicities from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proton+gold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proton+proton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collision.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04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next result is the rapidity distribution of light nuclei and pion.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59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next graph shows the rapidity distribution of charm hadrons.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64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graphs that I want to show you are the transverse momentum distribution.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1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last result here is, as we discussed before, the estimated rapidity distribution of the charmed nuclei.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DB25-3F20-404F-B0AE-4CC1F69EEA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7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8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7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6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7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3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2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8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3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6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4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8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07" r:id="rId6"/>
    <p:sldLayoutId id="2147483803" r:id="rId7"/>
    <p:sldLayoutId id="2147483804" r:id="rId8"/>
    <p:sldLayoutId id="2147483805" r:id="rId9"/>
    <p:sldLayoutId id="2147483806" r:id="rId10"/>
    <p:sldLayoutId id="214748380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org&amp;utm_campaign=index&amp;utm_content=thumbnai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5E5473D2-DD46-DFAF-84EC-264D6CE58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4ED94-967F-8CBA-CC7B-89CD19CAF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3395" y="789348"/>
            <a:ext cx="3788767" cy="2811737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Charm predictions for </a:t>
            </a:r>
            <a:r>
              <a:rPr lang="en-US" sz="4400" dirty="0" err="1"/>
              <a:t>p+Au</a:t>
            </a:r>
            <a:r>
              <a:rPr lang="en-US" sz="4400" dirty="0"/>
              <a:t> (at) CBM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6423E-FD89-7E7C-DC3F-DA9B7FF56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8645" y="4011562"/>
            <a:ext cx="4139058" cy="2290915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2000" dirty="0"/>
              <a:t>By Harit Tunkim</a:t>
            </a:r>
          </a:p>
          <a:p>
            <a:pPr algn="l"/>
            <a:r>
              <a:rPr lang="en-US" sz="2000" dirty="0"/>
              <a:t>Tutor: Jan Steinheimer-Froschauer</a:t>
            </a:r>
          </a:p>
          <a:p>
            <a:pPr algn="l">
              <a:lnSpc>
                <a:spcPct val="120000"/>
              </a:lnSpc>
            </a:pPr>
            <a:r>
              <a:rPr lang="en-US" sz="1600" dirty="0"/>
              <a:t>Department of physics and material, Faculty of science, Chiang Mai University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937214E-8F71-A421-FC54-939344655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123"/>
          <a:stretch>
            <a:fillRect/>
          </a:stretch>
        </p:blipFill>
        <p:spPr>
          <a:xfrm>
            <a:off x="2" y="10"/>
            <a:ext cx="7367752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376943-14FC-070B-F278-72F24B2AAB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15"/>
          <a:stretch>
            <a:fillRect/>
          </a:stretch>
        </p:blipFill>
        <p:spPr>
          <a:xfrm>
            <a:off x="7920413" y="0"/>
            <a:ext cx="2575727" cy="60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01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B2E9F-0FF6-6522-AAA2-52A9E28699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9B356B-AB62-4189-0727-A54BD7664AE6}"/>
              </a:ext>
            </a:extLst>
          </p:cNvPr>
          <p:cNvSpPr/>
          <p:nvPr/>
        </p:nvSpPr>
        <p:spPr>
          <a:xfrm>
            <a:off x="349045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22655-53A8-712F-63E1-132C55AF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931" y="1428553"/>
            <a:ext cx="7055490" cy="2487999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Charm quark mass ~</a:t>
            </a:r>
            <a:r>
              <a:rPr lang="th-T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1.4 Proton mass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Need high energies and momenta density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Created early in the collision event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Interact with nuclear matters</a:t>
            </a:r>
          </a:p>
          <a:p>
            <a:pPr>
              <a:buClr>
                <a:schemeClr val="tx1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Used for studying very hot &amp; dense matter</a:t>
            </a:r>
          </a:p>
          <a:p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CEF4B94-5CA2-2B1D-040D-1A3910524DB3}"/>
              </a:ext>
            </a:extLst>
          </p:cNvPr>
          <p:cNvSpPr/>
          <p:nvPr/>
        </p:nvSpPr>
        <p:spPr>
          <a:xfrm>
            <a:off x="-108156" y="175014"/>
            <a:ext cx="3696930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Introduction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1ED57D-162D-8F49-9A11-50C19A334ABB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FC0AA2-8877-DA64-D9CD-9EE97AD7E0CD}"/>
              </a:ext>
            </a:extLst>
          </p:cNvPr>
          <p:cNvGrpSpPr/>
          <p:nvPr/>
        </p:nvGrpSpPr>
        <p:grpSpPr>
          <a:xfrm>
            <a:off x="1277124" y="1344551"/>
            <a:ext cx="2010449" cy="2695278"/>
            <a:chOff x="1091381" y="2123767"/>
            <a:chExt cx="2428567" cy="302833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C46861F-AFDB-39C5-AAE5-A48C496F4DD0}"/>
                </a:ext>
              </a:extLst>
            </p:cNvPr>
            <p:cNvSpPr/>
            <p:nvPr/>
          </p:nvSpPr>
          <p:spPr>
            <a:xfrm>
              <a:off x="1091381" y="2123767"/>
              <a:ext cx="2428567" cy="3028336"/>
            </a:xfrm>
            <a:prstGeom prst="roundRect">
              <a:avLst/>
            </a:prstGeom>
            <a:solidFill>
              <a:srgbClr val="85D1B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AD85E51-FD38-A3F9-650F-380C2779500C}"/>
                    </a:ext>
                  </a:extLst>
                </p:cNvPr>
                <p:cNvSpPr txBox="1"/>
                <p:nvPr/>
              </p:nvSpPr>
              <p:spPr>
                <a:xfrm>
                  <a:off x="1091381" y="2289023"/>
                  <a:ext cx="1833105" cy="449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1.27 </m:t>
                        </m:r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GeV</m:t>
                        </m:r>
                        <m: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3F109EC-DC3D-1102-C104-0EFEC94C35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381" y="2289023"/>
                  <a:ext cx="1833105" cy="449552"/>
                </a:xfrm>
                <a:prstGeom prst="rect">
                  <a:avLst/>
                </a:prstGeom>
                <a:blipFill>
                  <a:blip r:embed="rId4"/>
                  <a:stretch>
                    <a:fillRect t="-7576" r="-7631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2D08311-BE63-1BF1-9BC4-4354BE959DC7}"/>
                    </a:ext>
                  </a:extLst>
                </p:cNvPr>
                <p:cNvSpPr txBox="1"/>
                <p:nvPr/>
              </p:nvSpPr>
              <p:spPr>
                <a:xfrm>
                  <a:off x="1213739" y="2811200"/>
                  <a:ext cx="47448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2/3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71E7F14-815A-D096-C770-3F8500628D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3739" y="2811200"/>
                  <a:ext cx="474489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23438" r="-26563" b="-5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DF4717C-AEAB-1C16-8F78-2FB3E3F42E5A}"/>
                    </a:ext>
                  </a:extLst>
                </p:cNvPr>
                <p:cNvSpPr txBox="1"/>
                <p:nvPr/>
              </p:nvSpPr>
              <p:spPr>
                <a:xfrm>
                  <a:off x="1206216" y="3290500"/>
                  <a:ext cx="48090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1/3</m:t>
                        </m:r>
                      </m:oMath>
                    </m:oMathPara>
                  </a14:m>
                  <a:endParaRPr 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F670D41-B47A-8632-00AB-D4759C902B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6216" y="3290500"/>
                  <a:ext cx="480901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3077" r="-24615" b="-5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00D92B-151E-B30F-AA8E-2772E77B9332}"/>
                </a:ext>
              </a:extLst>
            </p:cNvPr>
            <p:cNvSpPr txBox="1"/>
            <p:nvPr/>
          </p:nvSpPr>
          <p:spPr>
            <a:xfrm>
              <a:off x="1680705" y="2667253"/>
              <a:ext cx="124378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7412EA-C241-A544-5C61-0A51F606FF55}"/>
                </a:ext>
              </a:extLst>
            </p:cNvPr>
            <p:cNvSpPr txBox="1"/>
            <p:nvPr/>
          </p:nvSpPr>
          <p:spPr>
            <a:xfrm>
              <a:off x="1446666" y="4496217"/>
              <a:ext cx="1712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Charm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3A5D2B-0E43-FE9B-ECA1-F27D1F1CBFC8}"/>
              </a:ext>
            </a:extLst>
          </p:cNvPr>
          <p:cNvGrpSpPr/>
          <p:nvPr/>
        </p:nvGrpSpPr>
        <p:grpSpPr>
          <a:xfrm>
            <a:off x="1134248" y="4295734"/>
            <a:ext cx="3709637" cy="1836323"/>
            <a:chOff x="1261998" y="4460495"/>
            <a:chExt cx="3172543" cy="18363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11735E6-3036-AA41-D7D0-F19202316E90}"/>
                </a:ext>
              </a:extLst>
            </p:cNvPr>
            <p:cNvSpPr/>
            <p:nvPr/>
          </p:nvSpPr>
          <p:spPr>
            <a:xfrm>
              <a:off x="3169913" y="4474448"/>
              <a:ext cx="1264628" cy="151025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</a:t>
              </a: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7646B766-1607-1571-8FD3-B2DB1B4A6317}"/>
                </a:ext>
              </a:extLst>
            </p:cNvPr>
            <p:cNvSpPr/>
            <p:nvPr/>
          </p:nvSpPr>
          <p:spPr>
            <a:xfrm>
              <a:off x="1941871" y="5054431"/>
              <a:ext cx="718923" cy="382145"/>
            </a:xfrm>
            <a:prstGeom prst="rightArrow">
              <a:avLst/>
            </a:prstGeom>
            <a:solidFill>
              <a:srgbClr val="FF8585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CA18A21-CFC8-2CC3-5B39-FEFF866F9E9F}"/>
                </a:ext>
              </a:extLst>
            </p:cNvPr>
            <p:cNvSpPr/>
            <p:nvPr/>
          </p:nvSpPr>
          <p:spPr>
            <a:xfrm>
              <a:off x="1398243" y="4460495"/>
              <a:ext cx="718923" cy="151025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672EF3-CA95-5842-1FBC-EEF9458FE773}"/>
                </a:ext>
              </a:extLst>
            </p:cNvPr>
            <p:cNvSpPr txBox="1"/>
            <p:nvPr/>
          </p:nvSpPr>
          <p:spPr>
            <a:xfrm>
              <a:off x="3296100" y="5955497"/>
              <a:ext cx="9759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target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643548-8AF2-65DA-013E-933C7F3FB862}"/>
                </a:ext>
              </a:extLst>
            </p:cNvPr>
            <p:cNvSpPr txBox="1"/>
            <p:nvPr/>
          </p:nvSpPr>
          <p:spPr>
            <a:xfrm>
              <a:off x="1261998" y="5958264"/>
              <a:ext cx="9759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B0C46A0-9F5F-7766-5B37-9EF9BB0EED0F}"/>
              </a:ext>
            </a:extLst>
          </p:cNvPr>
          <p:cNvSpPr/>
          <p:nvPr/>
        </p:nvSpPr>
        <p:spPr>
          <a:xfrm>
            <a:off x="5112774" y="4677619"/>
            <a:ext cx="1966452" cy="80624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9B8F927-4099-6DC5-CE8B-5EF5E655B321}"/>
              </a:ext>
            </a:extLst>
          </p:cNvPr>
          <p:cNvGrpSpPr/>
          <p:nvPr/>
        </p:nvGrpSpPr>
        <p:grpSpPr>
          <a:xfrm>
            <a:off x="7408999" y="4143660"/>
            <a:ext cx="3648753" cy="1802794"/>
            <a:chOff x="7403690" y="4299597"/>
            <a:chExt cx="3648753" cy="180279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C152729-9185-5D45-1519-1C96A5DC5E85}"/>
                </a:ext>
              </a:extLst>
            </p:cNvPr>
            <p:cNvSpPr/>
            <p:nvPr/>
          </p:nvSpPr>
          <p:spPr>
            <a:xfrm>
              <a:off x="8465360" y="4388612"/>
              <a:ext cx="1455174" cy="1713779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Dense matter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480D6A8-7CAF-ECB4-EDC8-86B4378DF637}"/>
                </a:ext>
              </a:extLst>
            </p:cNvPr>
            <p:cNvCxnSpPr/>
            <p:nvPr/>
          </p:nvCxnSpPr>
          <p:spPr>
            <a:xfrm flipH="1" flipV="1">
              <a:off x="7697367" y="4388612"/>
              <a:ext cx="767993" cy="388697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7CEF9FA-46A3-BB0D-4EC5-8F8CDCDCFC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2394" y="5622083"/>
              <a:ext cx="690255" cy="442646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4111338-08DB-6621-EA5A-F410059F25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20534" y="4299597"/>
              <a:ext cx="739509" cy="381557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7035365-48DB-FB80-3642-848634A97083}"/>
                </a:ext>
              </a:extLst>
            </p:cNvPr>
            <p:cNvCxnSpPr>
              <a:cxnSpLocks/>
            </p:cNvCxnSpPr>
            <p:nvPr/>
          </p:nvCxnSpPr>
          <p:spPr>
            <a:xfrm>
              <a:off x="9949018" y="5648625"/>
              <a:ext cx="739509" cy="352007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F149889-DA53-3AF6-835F-CB51DB728B6C}"/>
                </a:ext>
              </a:extLst>
            </p:cNvPr>
            <p:cNvCxnSpPr>
              <a:cxnSpLocks/>
            </p:cNvCxnSpPr>
            <p:nvPr/>
          </p:nvCxnSpPr>
          <p:spPr>
            <a:xfrm>
              <a:off x="10250129" y="5133211"/>
              <a:ext cx="802314" cy="0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48376D8-84DA-9C11-E75A-DBCA1AF5AC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03690" y="5231525"/>
              <a:ext cx="875071" cy="0"/>
            </a:xfrm>
            <a:prstGeom prst="straightConnector1">
              <a:avLst/>
            </a:prstGeom>
            <a:ln w="38100">
              <a:solidFill>
                <a:srgbClr val="FF858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D3A4F964-6EAF-AD4E-5A59-B2D008BA8323}"/>
              </a:ext>
            </a:extLst>
          </p:cNvPr>
          <p:cNvSpPr/>
          <p:nvPr/>
        </p:nvSpPr>
        <p:spPr>
          <a:xfrm>
            <a:off x="9198256" y="4429318"/>
            <a:ext cx="383458" cy="384108"/>
          </a:xfrm>
          <a:prstGeom prst="ellipse">
            <a:avLst/>
          </a:prstGeom>
          <a:solidFill>
            <a:srgbClr val="85D1B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1176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0BCD1-DA64-F498-9DF8-6906FBBAE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2AE130-4A22-E406-FC7A-3416932F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4842D5-4B6A-1A4A-EB90-4CCD78CDD1B9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6C713-449F-A8A6-14DC-D0A0629B7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651" y="1428553"/>
            <a:ext cx="4996769" cy="4431473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Charm production at LHC &amp; RHIC</a:t>
            </a:r>
          </a:p>
          <a:p>
            <a:r>
              <a:rPr lang="en-US" dirty="0" err="1"/>
              <a:t>Ultrarelativistic</a:t>
            </a:r>
            <a:r>
              <a:rPr lang="en-US" dirty="0"/>
              <a:t> energy</a:t>
            </a:r>
          </a:p>
          <a:p>
            <a:r>
              <a:rPr lang="en-US" dirty="0"/>
              <a:t>Very hot temperature</a:t>
            </a:r>
          </a:p>
          <a:p>
            <a:r>
              <a:rPr lang="en-US" dirty="0"/>
              <a:t>Model early universe</a:t>
            </a:r>
          </a:p>
          <a:p>
            <a:pPr marL="0" indent="0">
              <a:buNone/>
            </a:pPr>
            <a:r>
              <a:rPr lang="en-US" dirty="0"/>
              <a:t>Lower Energies (Still High)</a:t>
            </a:r>
          </a:p>
          <a:p>
            <a:r>
              <a:rPr lang="en-US" dirty="0"/>
              <a:t>Very high net baryon densities</a:t>
            </a:r>
          </a:p>
          <a:p>
            <a:r>
              <a:rPr lang="en-US" dirty="0"/>
              <a:t>Strongly interacting system</a:t>
            </a:r>
          </a:p>
          <a:p>
            <a:r>
              <a:rPr lang="en-US" dirty="0"/>
              <a:t>Good for studying QCD interaction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38F366-FE83-2A67-68B3-49CD6D490E55}"/>
              </a:ext>
            </a:extLst>
          </p:cNvPr>
          <p:cNvSpPr/>
          <p:nvPr/>
        </p:nvSpPr>
        <p:spPr>
          <a:xfrm>
            <a:off x="-108157" y="175014"/>
            <a:ext cx="4283087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Previous Studies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CA1359A-B795-BB5C-7FE3-4FCFDA3EA641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DE5B54-A472-49FA-355B-07AB44248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08" y="1502801"/>
            <a:ext cx="5236442" cy="36152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42390A-69C6-3823-26B3-6ABE11F12916}"/>
              </a:ext>
            </a:extLst>
          </p:cNvPr>
          <p:cNvSpPr txBox="1"/>
          <p:nvPr/>
        </p:nvSpPr>
        <p:spPr>
          <a:xfrm>
            <a:off x="1417922" y="5118077"/>
            <a:ext cx="3844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1: QCD phase diagram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594790-E41F-F7B2-6641-7D80C523D1B5}"/>
              </a:ext>
            </a:extLst>
          </p:cNvPr>
          <p:cNvSpPr txBox="1"/>
          <p:nvPr/>
        </p:nvSpPr>
        <p:spPr>
          <a:xfrm>
            <a:off x="570270" y="6024322"/>
            <a:ext cx="3097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Ref: A. Steidl, CRC-TR-211</a:t>
            </a:r>
          </a:p>
        </p:txBody>
      </p:sp>
    </p:spTree>
    <p:extLst>
      <p:ext uri="{BB962C8B-B14F-4D97-AF65-F5344CB8AC3E}">
        <p14:creationId xmlns:p14="http://schemas.microsoft.com/office/powerpoint/2010/main" val="3756513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3DAD4-151F-665C-8169-454C45AB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3EDC3A-567B-0516-E044-63285A43A2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594C47-EBA0-5904-A9C3-8FF8D09F6035}"/>
              </a:ext>
            </a:extLst>
          </p:cNvPr>
          <p:cNvSpPr/>
          <p:nvPr/>
        </p:nvSpPr>
        <p:spPr>
          <a:xfrm>
            <a:off x="349045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58322D-0874-E977-62F9-FB922A9FA864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AA00418-86F2-54E6-CDCE-350A126C32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34693" y="1246140"/>
                <a:ext cx="4078845" cy="407566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Using SIS100 to accelerate beam of protons.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29 A GeV</a:t>
                </a:r>
              </a:p>
              <a:p>
                <a:r>
                  <a:rPr lang="en-US" dirty="0"/>
                  <a:t>Colliding with Au-target at CBM</a:t>
                </a:r>
              </a:p>
              <a:p>
                <a:r>
                  <a:rPr lang="en-US" dirty="0"/>
                  <a:t>Various outgoing particles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Nucleon (p, n)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Pion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Nuclei (d, t, ⁴He)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Charm hadrons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AA00418-86F2-54E6-CDCE-350A126C32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34693" y="1246140"/>
                <a:ext cx="4078845" cy="4075668"/>
              </a:xfrm>
              <a:blipFill>
                <a:blip r:embed="rId4"/>
                <a:stretch>
                  <a:fillRect l="-1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A00C5AA-DECD-2502-D7E6-7F898F00B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562" y="983226"/>
            <a:ext cx="5476651" cy="463150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5B90ED5-162E-0F99-90A3-7E4895DECCBB}"/>
              </a:ext>
            </a:extLst>
          </p:cNvPr>
          <p:cNvSpPr/>
          <p:nvPr/>
        </p:nvSpPr>
        <p:spPr>
          <a:xfrm>
            <a:off x="-108157" y="175014"/>
            <a:ext cx="4283087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CBM Experiment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FF8107-CAF1-F230-DEE2-D1C0EC22981D}"/>
              </a:ext>
            </a:extLst>
          </p:cNvPr>
          <p:cNvSpPr txBox="1"/>
          <p:nvPr/>
        </p:nvSpPr>
        <p:spPr>
          <a:xfrm>
            <a:off x="570271" y="6024322"/>
            <a:ext cx="247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GSI/FAIR, 2026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8AD108F-B300-134E-6302-51F2F9795265}"/>
              </a:ext>
            </a:extLst>
          </p:cNvPr>
          <p:cNvCxnSpPr/>
          <p:nvPr/>
        </p:nvCxnSpPr>
        <p:spPr>
          <a:xfrm flipH="1">
            <a:off x="5407997" y="2967860"/>
            <a:ext cx="540774" cy="26547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5D484B2-494B-1C4B-3584-88EA2149A475}"/>
              </a:ext>
            </a:extLst>
          </p:cNvPr>
          <p:cNvSpPr txBox="1"/>
          <p:nvPr/>
        </p:nvSpPr>
        <p:spPr>
          <a:xfrm>
            <a:off x="5938939" y="2704852"/>
            <a:ext cx="721565" cy="365760"/>
          </a:xfrm>
          <a:prstGeom prst="rect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CBM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1E65F-C0B8-F0BA-DC01-49E91E2D0E5E}"/>
              </a:ext>
            </a:extLst>
          </p:cNvPr>
          <p:cNvSpPr txBox="1"/>
          <p:nvPr/>
        </p:nvSpPr>
        <p:spPr>
          <a:xfrm>
            <a:off x="1921680" y="5480972"/>
            <a:ext cx="3844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2: GSI/FAIR facility</a:t>
            </a:r>
          </a:p>
        </p:txBody>
      </p:sp>
    </p:spTree>
    <p:extLst>
      <p:ext uri="{BB962C8B-B14F-4D97-AF65-F5344CB8AC3E}">
        <p14:creationId xmlns:p14="http://schemas.microsoft.com/office/powerpoint/2010/main" val="183022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D3BCA-5614-2EC3-AD42-53674290D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7562A1-173E-0862-9C65-44233BB5B2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3F5FBD-8BC3-5A0D-9FE0-B1A3662F3B41}"/>
              </a:ext>
            </a:extLst>
          </p:cNvPr>
          <p:cNvSpPr/>
          <p:nvPr/>
        </p:nvSpPr>
        <p:spPr>
          <a:xfrm>
            <a:off x="349045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FE1841-0895-7027-0264-676607748319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77FF62-8039-DDE1-9168-B389103E56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03237" y="765117"/>
                <a:ext cx="4270154" cy="450677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p+p collision</a:t>
                </a:r>
              </a:p>
              <a:p>
                <a:r>
                  <a:rPr lang="en-US" dirty="0"/>
                  <a:t>29 A GeV</a:t>
                </a:r>
              </a:p>
              <a:p>
                <a:r>
                  <a:rPr lang="en-US" dirty="0"/>
                  <a:t>Yield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/>
                  <a:t> charmed hadrons per event</a:t>
                </a:r>
              </a:p>
              <a:p>
                <a:pPr marL="0" indent="0">
                  <a:buNone/>
                </a:pPr>
                <a:r>
                  <a:rPr lang="en-US" b="1" dirty="0" err="1"/>
                  <a:t>Au+Au</a:t>
                </a:r>
                <a:r>
                  <a:rPr lang="en-US" b="1" dirty="0"/>
                  <a:t> collision</a:t>
                </a:r>
              </a:p>
              <a:p>
                <a:r>
                  <a:rPr lang="en-US" dirty="0"/>
                  <a:t>11 A GeV (below threshold)</a:t>
                </a:r>
              </a:p>
              <a:p>
                <a:r>
                  <a:rPr lang="en-US" dirty="0"/>
                  <a:t>Secondary scattering mechanism</a:t>
                </a:r>
              </a:p>
              <a:p>
                <a:r>
                  <a:rPr lang="en-US" dirty="0"/>
                  <a:t>Yield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 charmed hadrons per event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77FF62-8039-DDE1-9168-B389103E56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03237" y="765117"/>
                <a:ext cx="4270154" cy="4506772"/>
              </a:xfrm>
              <a:blipFill>
                <a:blip r:embed="rId4"/>
                <a:stretch>
                  <a:fillRect l="-1571" t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AFBF96-80F2-9E24-5233-6E2CB81B7788}"/>
              </a:ext>
            </a:extLst>
          </p:cNvPr>
          <p:cNvSpPr/>
          <p:nvPr/>
        </p:nvSpPr>
        <p:spPr>
          <a:xfrm>
            <a:off x="-108157" y="175014"/>
            <a:ext cx="4588276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Previous Simulations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2A2EFB-06D9-F9D2-2FF2-0CF9018912E3}"/>
              </a:ext>
            </a:extLst>
          </p:cNvPr>
          <p:cNvSpPr/>
          <p:nvPr/>
        </p:nvSpPr>
        <p:spPr>
          <a:xfrm>
            <a:off x="7688408" y="4913983"/>
            <a:ext cx="3067664" cy="83020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p+Au</a:t>
            </a:r>
            <a:r>
              <a:rPr lang="en-US" sz="3600" b="1" dirty="0"/>
              <a:t>?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359C68-FCA9-2789-81AC-60696F29F4DD}"/>
              </a:ext>
            </a:extLst>
          </p:cNvPr>
          <p:cNvGrpSpPr/>
          <p:nvPr/>
        </p:nvGrpSpPr>
        <p:grpSpPr>
          <a:xfrm>
            <a:off x="1047193" y="1433744"/>
            <a:ext cx="4966549" cy="4310439"/>
            <a:chOff x="761418" y="1344551"/>
            <a:chExt cx="4966549" cy="43104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244E768-EB3E-9087-CC2D-355D217479A5}"/>
                </a:ext>
              </a:extLst>
            </p:cNvPr>
            <p:cNvGrpSpPr/>
            <p:nvPr/>
          </p:nvGrpSpPr>
          <p:grpSpPr>
            <a:xfrm>
              <a:off x="1128417" y="1344551"/>
              <a:ext cx="4379340" cy="603405"/>
              <a:chOff x="1728184" y="1353214"/>
              <a:chExt cx="4379340" cy="60340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2BA98AC7-CCD8-791D-32CB-32DC1BCA0C71}"/>
                  </a:ext>
                </a:extLst>
              </p:cNvPr>
              <p:cNvSpPr/>
              <p:nvPr/>
            </p:nvSpPr>
            <p:spPr>
              <a:xfrm>
                <a:off x="4395017" y="1524000"/>
                <a:ext cx="429231" cy="43261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p</a:t>
                </a:r>
              </a:p>
            </p:txBody>
          </p:sp>
          <p:sp>
            <p:nvSpPr>
              <p:cNvPr id="12" name="Arrow: Right 11">
                <a:extLst>
                  <a:ext uri="{FF2B5EF4-FFF2-40B4-BE49-F238E27FC236}">
                    <a16:creationId xmlns:a16="http://schemas.microsoft.com/office/drawing/2014/main" id="{10379578-BE9A-7C47-F4D6-5D15783990C7}"/>
                  </a:ext>
                </a:extLst>
              </p:cNvPr>
              <p:cNvSpPr/>
              <p:nvPr/>
            </p:nvSpPr>
            <p:spPr>
              <a:xfrm>
                <a:off x="2094650" y="1626173"/>
                <a:ext cx="1396181" cy="228271"/>
              </a:xfrm>
              <a:prstGeom prst="rightArrow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3F1BEF12-6866-D56A-B834-63F20F89D6B6}"/>
                  </a:ext>
                </a:extLst>
              </p:cNvPr>
              <p:cNvSpPr/>
              <p:nvPr/>
            </p:nvSpPr>
            <p:spPr>
              <a:xfrm>
                <a:off x="1728184" y="1524000"/>
                <a:ext cx="429231" cy="43261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B73A3A-1F75-5828-3066-AAEAFF8BC703}"/>
                  </a:ext>
                </a:extLst>
              </p:cNvPr>
              <p:cNvSpPr txBox="1"/>
              <p:nvPr/>
            </p:nvSpPr>
            <p:spPr>
              <a:xfrm>
                <a:off x="2306977" y="1367340"/>
                <a:ext cx="11999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29 A GeV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C63964-2366-C24B-CAF5-C39CD5C3E6C8}"/>
                  </a:ext>
                </a:extLst>
              </p:cNvPr>
              <p:cNvSpPr txBox="1"/>
              <p:nvPr/>
            </p:nvSpPr>
            <p:spPr>
              <a:xfrm>
                <a:off x="4790002" y="1353214"/>
                <a:ext cx="13175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target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B35BA34-F0DE-26D7-0C98-F31CD9268FFE}"/>
                </a:ext>
              </a:extLst>
            </p:cNvPr>
            <p:cNvGrpSpPr/>
            <p:nvPr/>
          </p:nvGrpSpPr>
          <p:grpSpPr>
            <a:xfrm>
              <a:off x="761418" y="2487558"/>
              <a:ext cx="4966549" cy="1388496"/>
              <a:chOff x="1183129" y="2459796"/>
              <a:chExt cx="4966549" cy="1388496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5612062-0DAC-51AB-716B-FBF46A3122E2}"/>
                  </a:ext>
                </a:extLst>
              </p:cNvPr>
              <p:cNvGrpSpPr/>
              <p:nvPr/>
            </p:nvGrpSpPr>
            <p:grpSpPr>
              <a:xfrm>
                <a:off x="1972046" y="2459796"/>
                <a:ext cx="4177632" cy="1388496"/>
                <a:chOff x="2094650" y="998008"/>
                <a:chExt cx="4177632" cy="1388496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8A1ACC8A-D988-AAF7-5BA6-74AEE5C5F9CA}"/>
                    </a:ext>
                  </a:extLst>
                </p:cNvPr>
                <p:cNvSpPr/>
                <p:nvPr/>
              </p:nvSpPr>
              <p:spPr>
                <a:xfrm>
                  <a:off x="3893415" y="1086839"/>
                  <a:ext cx="1317522" cy="129966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/>
                    <a:t>Au</a:t>
                  </a:r>
                </a:p>
              </p:txBody>
            </p:sp>
            <p:sp>
              <p:nvSpPr>
                <p:cNvPr id="18" name="Arrow: Right 17">
                  <a:extLst>
                    <a:ext uri="{FF2B5EF4-FFF2-40B4-BE49-F238E27FC236}">
                      <a16:creationId xmlns:a16="http://schemas.microsoft.com/office/drawing/2014/main" id="{EE899FFB-3DB3-1D74-94F0-4C98E4ED1CA9}"/>
                    </a:ext>
                  </a:extLst>
                </p:cNvPr>
                <p:cNvSpPr/>
                <p:nvPr/>
              </p:nvSpPr>
              <p:spPr>
                <a:xfrm>
                  <a:off x="2094650" y="1626173"/>
                  <a:ext cx="1396181" cy="228271"/>
                </a:xfrm>
                <a:prstGeom prst="rightArrow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CB5804B-D173-4569-55FC-090CEDC66097}"/>
                    </a:ext>
                  </a:extLst>
                </p:cNvPr>
                <p:cNvSpPr txBox="1"/>
                <p:nvPr/>
              </p:nvSpPr>
              <p:spPr>
                <a:xfrm>
                  <a:off x="2306977" y="1367340"/>
                  <a:ext cx="119991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11 A GeV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2FEE5A1-026D-6665-074C-A6B47F01E115}"/>
                    </a:ext>
                  </a:extLst>
                </p:cNvPr>
                <p:cNvSpPr txBox="1"/>
                <p:nvPr/>
              </p:nvSpPr>
              <p:spPr>
                <a:xfrm>
                  <a:off x="4954760" y="998008"/>
                  <a:ext cx="13175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target</a:t>
                  </a: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A4A9478-707A-C0FB-331C-8A9EFD1AA3AB}"/>
                  </a:ext>
                </a:extLst>
              </p:cNvPr>
              <p:cNvSpPr/>
              <p:nvPr/>
            </p:nvSpPr>
            <p:spPr>
              <a:xfrm>
                <a:off x="1183129" y="2548627"/>
                <a:ext cx="847932" cy="1299665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Au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8577285-1DB0-DA0A-87FA-4E6D58CAE29A}"/>
                </a:ext>
              </a:extLst>
            </p:cNvPr>
            <p:cNvGrpSpPr/>
            <p:nvPr/>
          </p:nvGrpSpPr>
          <p:grpSpPr>
            <a:xfrm>
              <a:off x="1107449" y="4265387"/>
              <a:ext cx="4617143" cy="1389603"/>
              <a:chOff x="1287855" y="4246937"/>
              <a:chExt cx="4617143" cy="1389603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643037B-6D64-928B-9A1E-74F3BB0BFC60}"/>
                  </a:ext>
                </a:extLst>
              </p:cNvPr>
              <p:cNvGrpSpPr/>
              <p:nvPr/>
            </p:nvGrpSpPr>
            <p:grpSpPr>
              <a:xfrm>
                <a:off x="1699964" y="4246937"/>
                <a:ext cx="4205034" cy="1389603"/>
                <a:chOff x="2094650" y="1007455"/>
                <a:chExt cx="4205034" cy="1389603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F14CA1F4-A8EA-7D9C-2DD1-75E6FB29F990}"/>
                    </a:ext>
                  </a:extLst>
                </p:cNvPr>
                <p:cNvSpPr/>
                <p:nvPr/>
              </p:nvSpPr>
              <p:spPr>
                <a:xfrm>
                  <a:off x="3924192" y="1097393"/>
                  <a:ext cx="1317522" cy="129966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/>
                    <a:t>Au</a:t>
                  </a:r>
                </a:p>
              </p:txBody>
            </p:sp>
            <p:sp>
              <p:nvSpPr>
                <p:cNvPr id="29" name="Arrow: Right 28">
                  <a:extLst>
                    <a:ext uri="{FF2B5EF4-FFF2-40B4-BE49-F238E27FC236}">
                      <a16:creationId xmlns:a16="http://schemas.microsoft.com/office/drawing/2014/main" id="{CCD6DD7B-40CD-3BCF-705F-A69C285E371D}"/>
                    </a:ext>
                  </a:extLst>
                </p:cNvPr>
                <p:cNvSpPr/>
                <p:nvPr/>
              </p:nvSpPr>
              <p:spPr>
                <a:xfrm>
                  <a:off x="2094650" y="1626173"/>
                  <a:ext cx="1396181" cy="228271"/>
                </a:xfrm>
                <a:prstGeom prst="rightArrow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C468E23-9A5B-3F61-D814-1ACD4C13516C}"/>
                    </a:ext>
                  </a:extLst>
                </p:cNvPr>
                <p:cNvSpPr txBox="1"/>
                <p:nvPr/>
              </p:nvSpPr>
              <p:spPr>
                <a:xfrm>
                  <a:off x="2306977" y="1367340"/>
                  <a:ext cx="119991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29 A GeV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233AC4DF-203B-4CD3-856A-2A6E51DDD53C}"/>
                    </a:ext>
                  </a:extLst>
                </p:cNvPr>
                <p:cNvSpPr txBox="1"/>
                <p:nvPr/>
              </p:nvSpPr>
              <p:spPr>
                <a:xfrm>
                  <a:off x="4982162" y="1007455"/>
                  <a:ext cx="13175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target</a:t>
                  </a:r>
                </a:p>
              </p:txBody>
            </p:sp>
          </p:grp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BA9F3EC-4F47-5C25-A3A3-EAF648F6EC8A}"/>
                  </a:ext>
                </a:extLst>
              </p:cNvPr>
              <p:cNvSpPr/>
              <p:nvPr/>
            </p:nvSpPr>
            <p:spPr>
              <a:xfrm>
                <a:off x="1287855" y="4753376"/>
                <a:ext cx="429231" cy="43261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p</a:t>
                </a: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A4D0EC5-FBA9-F9B7-7A86-4C364159FDBC}"/>
              </a:ext>
            </a:extLst>
          </p:cNvPr>
          <p:cNvSpPr txBox="1"/>
          <p:nvPr/>
        </p:nvSpPr>
        <p:spPr>
          <a:xfrm>
            <a:off x="570270" y="6024322"/>
            <a:ext cx="6071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Ref: J. Steinheimer, A. </a:t>
            </a:r>
            <a:r>
              <a:rPr lang="en-US" sz="1600" dirty="0" err="1"/>
              <a:t>Botvina</a:t>
            </a:r>
            <a:r>
              <a:rPr lang="en-US" sz="1600" dirty="0"/>
              <a:t>, and M. Bleicher, 2017</a:t>
            </a:r>
          </a:p>
        </p:txBody>
      </p:sp>
    </p:spTree>
    <p:extLst>
      <p:ext uri="{BB962C8B-B14F-4D97-AF65-F5344CB8AC3E}">
        <p14:creationId xmlns:p14="http://schemas.microsoft.com/office/powerpoint/2010/main" val="419105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E57CD-46C8-DA10-256A-8D83697D7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25C4A-2C73-AFB9-453E-9611AB69D6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E732AC-2861-F872-3CB6-A4A14ED0420B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548AC0-7F9C-4D7D-EF80-1457C1407443}"/>
              </a:ext>
            </a:extLst>
          </p:cNvPr>
          <p:cNvSpPr/>
          <p:nvPr/>
        </p:nvSpPr>
        <p:spPr>
          <a:xfrm>
            <a:off x="-108157" y="175014"/>
            <a:ext cx="2684209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Theory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AEB9FE-74C6-95CC-A11C-EA7D47ACA42D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39B1E-1761-5F12-07BF-3F30AD495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088" y="1378969"/>
            <a:ext cx="5089719" cy="444664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Quantum Chromodynamics (QCD)</a:t>
            </a:r>
          </a:p>
          <a:p>
            <a:r>
              <a:rPr lang="en-US" dirty="0"/>
              <a:t>Studying the strong interaction between quarks</a:t>
            </a:r>
          </a:p>
          <a:p>
            <a:r>
              <a:rPr lang="en-US" dirty="0"/>
              <a:t>Mediating by gluons</a:t>
            </a:r>
          </a:p>
          <a:p>
            <a:r>
              <a:rPr lang="en-US" dirty="0"/>
              <a:t>Gluon self-interaction</a:t>
            </a:r>
          </a:p>
          <a:p>
            <a:r>
              <a:rPr lang="en-US" dirty="0"/>
              <a:t>Ultra high energy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Perturbative QCD</a:t>
            </a:r>
          </a:p>
          <a:p>
            <a:r>
              <a:rPr lang="en-US" dirty="0"/>
              <a:t>Lower energy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Perturbative method breakdown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8BA489-00A6-671B-7E39-4D8A1C1DE749}"/>
              </a:ext>
            </a:extLst>
          </p:cNvPr>
          <p:cNvSpPr txBox="1"/>
          <p:nvPr/>
        </p:nvSpPr>
        <p:spPr>
          <a:xfrm>
            <a:off x="570271" y="6024322"/>
            <a:ext cx="247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Wikipedia, 2024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DFB12E1-7829-E11D-C355-D8A96141E70F}"/>
              </a:ext>
            </a:extLst>
          </p:cNvPr>
          <p:cNvGrpSpPr/>
          <p:nvPr/>
        </p:nvGrpSpPr>
        <p:grpSpPr>
          <a:xfrm>
            <a:off x="1233947" y="983226"/>
            <a:ext cx="4447401" cy="4446649"/>
            <a:chOff x="793190" y="1172368"/>
            <a:chExt cx="5076668" cy="4859850"/>
          </a:xfrm>
        </p:grpSpPr>
        <p:pic>
          <p:nvPicPr>
            <p:cNvPr id="2" name="Picture 1" descr="File:Standard Model of Elementary Particles.svg">
              <a:extLst>
                <a:ext uri="{FF2B5EF4-FFF2-40B4-BE49-F238E27FC236}">
                  <a16:creationId xmlns:a16="http://schemas.microsoft.com/office/drawing/2014/main" id="{D0D1C4B2-AC6F-B164-AA7E-947C3BB30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192" y="1172368"/>
              <a:ext cx="5076666" cy="4859850"/>
            </a:xfrm>
            <a:prstGeom prst="rect">
              <a:avLst/>
            </a:prstGeom>
          </p:spPr>
        </p:pic>
        <p:sp>
          <p:nvSpPr>
            <p:cNvPr id="3" name="L-Shape 2">
              <a:extLst>
                <a:ext uri="{FF2B5EF4-FFF2-40B4-BE49-F238E27FC236}">
                  <a16:creationId xmlns:a16="http://schemas.microsoft.com/office/drawing/2014/main" id="{F30E4F0A-BFC2-3B7A-9A92-8D5D1A7182B7}"/>
                </a:ext>
              </a:extLst>
            </p:cNvPr>
            <p:cNvSpPr/>
            <p:nvPr/>
          </p:nvSpPr>
          <p:spPr>
            <a:xfrm rot="5400000">
              <a:off x="1886181" y="1011112"/>
              <a:ext cx="1917291" cy="4103274"/>
            </a:xfrm>
            <a:prstGeom prst="corner">
              <a:avLst>
                <a:gd name="adj1" fmla="val 165736"/>
                <a:gd name="adj2" fmla="val 51247"/>
              </a:avLst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FB68188-65B6-737D-28B2-B16CACCC27BF}"/>
              </a:ext>
            </a:extLst>
          </p:cNvPr>
          <p:cNvSpPr txBox="1"/>
          <p:nvPr/>
        </p:nvSpPr>
        <p:spPr>
          <a:xfrm>
            <a:off x="1535441" y="5379122"/>
            <a:ext cx="3844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3: A table of standard model</a:t>
            </a:r>
          </a:p>
        </p:txBody>
      </p:sp>
    </p:spTree>
    <p:extLst>
      <p:ext uri="{BB962C8B-B14F-4D97-AF65-F5344CB8AC3E}">
        <p14:creationId xmlns:p14="http://schemas.microsoft.com/office/powerpoint/2010/main" val="333169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4F0DE-C9DE-B61C-2E78-F58B31DE7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46561A-D0B3-E8EC-9A51-9185F6FF7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188602-AFDE-3A9A-8686-8DA8B12ED6F5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B16DFB-1CF0-A580-6DEE-2228709E3F4A}"/>
              </a:ext>
            </a:extLst>
          </p:cNvPr>
          <p:cNvSpPr/>
          <p:nvPr/>
        </p:nvSpPr>
        <p:spPr>
          <a:xfrm>
            <a:off x="-108157" y="175014"/>
            <a:ext cx="2684209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+mj-lt"/>
              </a:rPr>
              <a:t>UrQMD</a:t>
            </a:r>
            <a:endParaRPr lang="en-US" sz="3200" b="1" dirty="0"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A4A8E2-9AFB-A88C-B3D2-0ECAF142D379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2A651E-A392-0788-5104-8CCBE34DC2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62066" y="867977"/>
                <a:ext cx="6408824" cy="54686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t-BR" dirty="0"/>
                  <a:t>Ultrarelativistic Quantum Molecular Dynamics (UrQMD)</a:t>
                </a:r>
              </a:p>
              <a:p>
                <a:r>
                  <a:rPr lang="pt-BR" dirty="0"/>
                  <a:t>Hadronic transport model</a:t>
                </a:r>
              </a:p>
              <a:p>
                <a:r>
                  <a:rPr lang="pt-BR" dirty="0"/>
                  <a:t>Does not solve QCD</a:t>
                </a:r>
              </a:p>
              <a:p>
                <a:r>
                  <a:rPr lang="pt-BR" dirty="0"/>
                  <a:t>Relativistic Boltzmann Equation + </a:t>
                </a:r>
                <a:r>
                  <a:rPr lang="en-US" dirty="0"/>
                  <a:t>Monte Carlo Method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Cross sections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8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l-GR" sz="1800" i="1">
                              <a:latin typeface="Cambria Math" panose="02040503050406030204" pitchFamily="18" charset="0"/>
                            </a:rPr>
                            <m:t>1,2→3,4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rad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∼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3,4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⟨"/>
                              <m:endChr m:val="⟩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Real data fitting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pt-BR" dirty="0"/>
                  <a:t>Classically interpreted as an area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pt-BR" dirty="0"/>
                  <a:t>If a particle trajectory cross this area = collision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2A651E-A392-0788-5104-8CCBE34DC2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2066" y="867977"/>
                <a:ext cx="6408824" cy="5468633"/>
              </a:xfrm>
              <a:blipFill>
                <a:blip r:embed="rId4"/>
                <a:stretch>
                  <a:fillRect l="-951" r="-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picture">
            <a:extLst>
              <a:ext uri="{FF2B5EF4-FFF2-40B4-BE49-F238E27FC236}">
                <a16:creationId xmlns:a16="http://schemas.microsoft.com/office/drawing/2014/main" id="{B13DC685-6795-E4FF-271D-8B1E224CE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10" y="1876991"/>
            <a:ext cx="4635258" cy="27386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F3FEB8-6476-FE93-C464-A373B978A6A2}"/>
              </a:ext>
            </a:extLst>
          </p:cNvPr>
          <p:cNvSpPr txBox="1"/>
          <p:nvPr/>
        </p:nvSpPr>
        <p:spPr>
          <a:xfrm>
            <a:off x="570271" y="6024322"/>
            <a:ext cx="247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urqmd.org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DB7A65-B28F-C002-1389-1CAF48F4CCFE}"/>
              </a:ext>
            </a:extLst>
          </p:cNvPr>
          <p:cNvSpPr txBox="1"/>
          <p:nvPr/>
        </p:nvSpPr>
        <p:spPr>
          <a:xfrm>
            <a:off x="916532" y="4615656"/>
            <a:ext cx="3844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4: </a:t>
            </a:r>
            <a:r>
              <a:rPr lang="en-US" sz="1600" dirty="0" err="1"/>
              <a:t>UrQMD</a:t>
            </a:r>
            <a:r>
              <a:rPr lang="en-US" sz="1600" dirty="0"/>
              <a:t> simulation</a:t>
            </a:r>
          </a:p>
        </p:txBody>
      </p:sp>
    </p:spTree>
    <p:extLst>
      <p:ext uri="{BB962C8B-B14F-4D97-AF65-F5344CB8AC3E}">
        <p14:creationId xmlns:p14="http://schemas.microsoft.com/office/powerpoint/2010/main" val="1034839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F5BE5-F9E2-5073-8BB6-BF2975F3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A2868E-81F4-8F46-D632-17668267DA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E0127A2-FC08-F140-536A-1818E3D9542A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806C67-56FA-E260-6D87-7509E91CB069}"/>
              </a:ext>
            </a:extLst>
          </p:cNvPr>
          <p:cNvSpPr/>
          <p:nvPr/>
        </p:nvSpPr>
        <p:spPr>
          <a:xfrm>
            <a:off x="-108158" y="175014"/>
            <a:ext cx="6204158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Charm Production Processes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6F162D-318E-4A94-CF4A-037DEF2D17F7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24FB22-6B78-6782-A96D-B24C70201D88}"/>
                  </a:ext>
                </a:extLst>
              </p:cNvPr>
              <p:cNvSpPr txBox="1"/>
              <p:nvPr/>
            </p:nvSpPr>
            <p:spPr>
              <a:xfrm>
                <a:off x="3974237" y="4357463"/>
                <a:ext cx="4253357" cy="193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400" dirty="0"/>
                  <a:t>:</a:t>
                </a:r>
                <a:r>
                  <a:rPr lang="en-US" sz="2000" dirty="0"/>
                  <a:t>	Nucleon (p or 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:</a:t>
                </a:r>
                <a:r>
                  <a:rPr lang="en-US" sz="2000" dirty="0"/>
                  <a:t> 	Up + Down + Charm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: 	</a:t>
                </a:r>
                <a:r>
                  <a:rPr lang="en-US" sz="2000" dirty="0"/>
                  <a:t>Charm + Antiup/Antidown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sz="2400" dirty="0"/>
                  <a:t> :	</a:t>
                </a:r>
                <a:r>
                  <a:rPr lang="en-US" sz="2000" dirty="0"/>
                  <a:t>Anticharm + Up/Down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000" dirty="0"/>
                  <a:t> Charm + Anticharm</a:t>
                </a:r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24FB22-6B78-6782-A96D-B24C70201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237" y="4357463"/>
                <a:ext cx="4253357" cy="1930465"/>
              </a:xfrm>
              <a:prstGeom prst="rect">
                <a:avLst/>
              </a:prstGeom>
              <a:blipFill>
                <a:blip r:embed="rId4"/>
                <a:stretch>
                  <a:fillRect l="-2006" t="-2215" b="-6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7A8D389-2556-0643-3EE5-E64F2F6D42AE}"/>
              </a:ext>
            </a:extLst>
          </p:cNvPr>
          <p:cNvGrpSpPr/>
          <p:nvPr/>
        </p:nvGrpSpPr>
        <p:grpSpPr>
          <a:xfrm>
            <a:off x="1912374" y="1158230"/>
            <a:ext cx="8367252" cy="3076097"/>
            <a:chOff x="1912374" y="1321091"/>
            <a:chExt cx="8367252" cy="307609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07183DD-9576-CCB5-A3C6-B2E6A55566C5}"/>
                </a:ext>
              </a:extLst>
            </p:cNvPr>
            <p:cNvGrpSpPr/>
            <p:nvPr/>
          </p:nvGrpSpPr>
          <p:grpSpPr>
            <a:xfrm>
              <a:off x="1912374" y="2530121"/>
              <a:ext cx="8367252" cy="1867067"/>
              <a:chOff x="2110545" y="1671484"/>
              <a:chExt cx="7541341" cy="3460954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8CFCDCE-116F-D2CC-084A-DBF72B43111D}"/>
                  </a:ext>
                </a:extLst>
              </p:cNvPr>
              <p:cNvGrpSpPr/>
              <p:nvPr/>
            </p:nvGrpSpPr>
            <p:grpSpPr>
              <a:xfrm>
                <a:off x="2110545" y="1671484"/>
                <a:ext cx="7541341" cy="3460954"/>
                <a:chOff x="2110545" y="1671484"/>
                <a:chExt cx="7541341" cy="346095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Rectangle: Rounded Corners 9">
                      <a:extLst>
                        <a:ext uri="{FF2B5EF4-FFF2-40B4-BE49-F238E27FC236}">
                          <a16:creationId xmlns:a16="http://schemas.microsoft.com/office/drawing/2014/main" id="{6D71D94C-2EEA-D54E-8C60-F33C76F7A6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4248" y="1671484"/>
                      <a:ext cx="2113935" cy="993058"/>
                    </a:xfrm>
                    <a:prstGeom prst="roundRect">
                      <a:avLst/>
                    </a:prstGeom>
                    <a:ln w="38100"/>
                  </p:spPr>
                  <p:style>
                    <a:lnRef idx="2">
                      <a:schemeClr val="accent3"/>
                    </a:lnRef>
                    <a:fillRef idx="1">
                      <a:schemeClr val="lt1"/>
                    </a:fillRef>
                    <a:effectRef idx="0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400" dirty="0"/>
                        <a:t>Excited</a:t>
                      </a:r>
                    </a:p>
                  </p:txBody>
                </p:sp>
              </mc:Choice>
              <mc:Fallback xmlns="">
                <p:sp>
                  <p:nvSpPr>
                    <p:cNvPr id="10" name="Rectangle: Rounded Corners 9">
                      <a:extLst>
                        <a:ext uri="{FF2B5EF4-FFF2-40B4-BE49-F238E27FC236}">
                          <a16:creationId xmlns:a16="http://schemas.microsoft.com/office/drawing/2014/main" id="{6D71D94C-2EEA-D54E-8C60-F33C76F7A65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24248" y="1671484"/>
                      <a:ext cx="2113935" cy="993058"/>
                    </a:xfrm>
                    <a:prstGeom prst="roundRect">
                      <a:avLst/>
                    </a:prstGeom>
                    <a:blipFill>
                      <a:blip r:embed="rId5"/>
                      <a:stretch>
                        <a:fillRect b="-14894"/>
                      </a:stretch>
                    </a:blipFill>
                    <a:ln w="38100"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Rectangle: Rounded Corners 20">
                      <a:extLst>
                        <a:ext uri="{FF2B5EF4-FFF2-40B4-BE49-F238E27FC236}">
                          <a16:creationId xmlns:a16="http://schemas.microsoft.com/office/drawing/2014/main" id="{094EA978-B31E-D27D-63A4-5712371E70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24248" y="4129548"/>
                      <a:ext cx="2113935" cy="993058"/>
                    </a:xfrm>
                    <a:prstGeom prst="roundRect">
                      <a:avLst/>
                    </a:prstGeom>
                    <a:ln w="38100"/>
                  </p:spPr>
                  <p:style>
                    <a:lnRef idx="2">
                      <a:schemeClr val="accent3"/>
                    </a:lnRef>
                    <a:fillRef idx="1">
                      <a:schemeClr val="lt1"/>
                    </a:fillRef>
                    <a:effectRef idx="0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</m:oMath>
                        </m:oMathPara>
                      </a14:m>
                      <a:endParaRPr sz="2400" dirty="0"/>
                    </a:p>
                  </p:txBody>
                </p:sp>
              </mc:Choice>
              <mc:Fallback xmlns="">
                <p:sp>
                  <p:nvSpPr>
                    <p:cNvPr id="21" name="Rectangle: Rounded Corners 20">
                      <a:extLst>
                        <a:ext uri="{FF2B5EF4-FFF2-40B4-BE49-F238E27FC236}">
                          <a16:creationId xmlns:a16="http://schemas.microsoft.com/office/drawing/2014/main" id="{094EA978-B31E-D27D-63A4-5712371E701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24248" y="4129548"/>
                      <a:ext cx="2113935" cy="993058"/>
                    </a:xfrm>
                    <a:prstGeom prst="roundRect">
                      <a:avLst/>
                    </a:prstGeom>
                    <a:blipFill>
                      <a:blip r:embed="rId6"/>
                      <a:stretch>
                        <a:fillRect r="-12308" b="-2151"/>
                      </a:stretch>
                    </a:blipFill>
                    <a:ln w="38100"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: Rounded Corners 22">
                      <a:extLst>
                        <a:ext uri="{FF2B5EF4-FFF2-40B4-BE49-F238E27FC236}">
                          <a16:creationId xmlns:a16="http://schemas.microsoft.com/office/drawing/2014/main" id="{044E26F7-0A63-5751-B953-5984B2B003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7951" y="4129548"/>
                      <a:ext cx="2113935" cy="993058"/>
                    </a:xfrm>
                    <a:prstGeom prst="roundRect">
                      <a:avLst/>
                    </a:prstGeom>
                    <a:ln w="38100"/>
                  </p:spPr>
                  <p:style>
                    <a:lnRef idx="2">
                      <a:schemeClr val="accent3"/>
                    </a:lnRef>
                    <a:fillRef idx="1">
                      <a:schemeClr val="lt1"/>
                    </a:fillRef>
                    <a:effectRef idx="0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oMath>
                        </m:oMathPara>
                      </a14:m>
                      <a:endParaRPr sz="2400" dirty="0"/>
                    </a:p>
                  </p:txBody>
                </p:sp>
              </mc:Choice>
              <mc:Fallback xmlns="">
                <p:sp>
                  <p:nvSpPr>
                    <p:cNvPr id="23" name="Rectangle: Rounded Corners 22">
                      <a:extLst>
                        <a:ext uri="{FF2B5EF4-FFF2-40B4-BE49-F238E27FC236}">
                          <a16:creationId xmlns:a16="http://schemas.microsoft.com/office/drawing/2014/main" id="{044E26F7-0A63-5751-B953-5984B2B0038F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537951" y="4129548"/>
                      <a:ext cx="2113935" cy="993058"/>
                    </a:xfrm>
                    <a:prstGeom prst="roundRect">
                      <a:avLst/>
                    </a:prstGeom>
                    <a:blipFill>
                      <a:blip r:embed="rId7"/>
                      <a:stretch>
                        <a:fillRect b="-7527"/>
                      </a:stretch>
                    </a:blipFill>
                    <a:ln w="38100"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ectangle: Rounded Corners 24">
                      <a:extLst>
                        <a:ext uri="{FF2B5EF4-FFF2-40B4-BE49-F238E27FC236}">
                          <a16:creationId xmlns:a16="http://schemas.microsoft.com/office/drawing/2014/main" id="{1EA7AA09-2B10-4089-4B46-A51F9CC9F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0545" y="4139380"/>
                      <a:ext cx="2113935" cy="993058"/>
                    </a:xfrm>
                    <a:prstGeom prst="roundRect">
                      <a:avLst/>
                    </a:prstGeom>
                    <a:ln w="38100"/>
                  </p:spPr>
                  <p:style>
                    <a:lnRef idx="2">
                      <a:schemeClr val="accent3"/>
                    </a:lnRef>
                    <a:fillRef idx="1">
                      <a:schemeClr val="lt1"/>
                    </a:fillRef>
                    <a:effectRef idx="0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14:m>
                        <m:oMathPara xmlns:m="http://schemas.openxmlformats.org/officeDocument/2006/math">
                          <m:oMath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acc>
                          </m:oMath>
                        </m:oMathPara>
                      </a14:m>
                      <a:endParaRPr sz="2400" dirty="0"/>
                    </a:p>
                  </p:txBody>
                </p:sp>
              </mc:Choice>
              <mc:Fallback xmlns="">
                <p:sp>
                  <p:nvSpPr>
                    <p:cNvPr id="25" name="Rectangle: Rounded Corners 24">
                      <a:extLst>
                        <a:ext uri="{FF2B5EF4-FFF2-40B4-BE49-F238E27FC236}">
                          <a16:creationId xmlns:a16="http://schemas.microsoft.com/office/drawing/2014/main" id="{1EA7AA09-2B10-4089-4B46-A51F9CC9FB4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10545" y="4139380"/>
                      <a:ext cx="2113935" cy="993058"/>
                    </a:xfrm>
                    <a:prstGeom prst="roundRect">
                      <a:avLst/>
                    </a:prstGeom>
                    <a:blipFill>
                      <a:blip r:embed="rId8"/>
                      <a:stretch>
                        <a:fillRect r="-14615" b="-1064"/>
                      </a:stretch>
                    </a:blipFill>
                    <a:ln w="38100"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A3CBAB0-8A7A-0600-BFBC-7A2F861D1A6B}"/>
                  </a:ext>
                </a:extLst>
              </p:cNvPr>
              <p:cNvCxnSpPr>
                <a:cxnSpLocks/>
                <a:stCxn id="10" idx="2"/>
              </p:cNvCxnSpPr>
              <p:nvPr/>
            </p:nvCxnSpPr>
            <p:spPr>
              <a:xfrm flipH="1">
                <a:off x="5879690" y="2664542"/>
                <a:ext cx="1526" cy="146500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56EBA0EF-D016-D99E-9741-4FCFABD81FD4}"/>
                  </a:ext>
                </a:extLst>
              </p:cNvPr>
              <p:cNvCxnSpPr>
                <a:cxnSpLocks/>
                <a:stCxn id="10" idx="2"/>
              </p:cNvCxnSpPr>
              <p:nvPr/>
            </p:nvCxnSpPr>
            <p:spPr>
              <a:xfrm flipH="1">
                <a:off x="3208402" y="2664541"/>
                <a:ext cx="2672813" cy="146500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48C291C3-A0A0-4E6B-3472-DA57BDA41BAE}"/>
                  </a:ext>
                </a:extLst>
              </p:cNvPr>
              <p:cNvCxnSpPr>
                <a:cxnSpLocks/>
                <a:stCxn id="10" idx="2"/>
                <a:endCxn id="23" idx="0"/>
              </p:cNvCxnSpPr>
              <p:nvPr/>
            </p:nvCxnSpPr>
            <p:spPr>
              <a:xfrm>
                <a:off x="5881216" y="2664542"/>
                <a:ext cx="2713703" cy="1465006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1B71297-28B4-F090-7337-EB1825E9B4BD}"/>
                </a:ext>
              </a:extLst>
            </p:cNvPr>
            <p:cNvCxnSpPr>
              <a:cxnSpLocks/>
            </p:cNvCxnSpPr>
            <p:nvPr/>
          </p:nvCxnSpPr>
          <p:spPr>
            <a:xfrm>
              <a:off x="6100916" y="1863125"/>
              <a:ext cx="0" cy="66068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D3C430D6-2CCE-445E-B3A7-4A0F37E46DF3}"/>
                    </a:ext>
                  </a:extLst>
                </p:cNvPr>
                <p:cNvSpPr/>
                <p:nvPr/>
              </p:nvSpPr>
              <p:spPr>
                <a:xfrm>
                  <a:off x="4918361" y="1321091"/>
                  <a:ext cx="2345448" cy="535721"/>
                </a:xfrm>
                <a:prstGeom prst="roundRect">
                  <a:avLst/>
                </a:prstGeom>
                <a:ln w="3810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D3C430D6-2CCE-445E-B3A7-4A0F37E46D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8361" y="1321091"/>
                  <a:ext cx="2345448" cy="535721"/>
                </a:xfrm>
                <a:prstGeom prst="roundRect">
                  <a:avLst/>
                </a:prstGeom>
                <a:blipFill>
                  <a:blip r:embed="rId9"/>
                  <a:stretch>
                    <a:fillRect b="-1064"/>
                  </a:stretch>
                </a:blipFill>
                <a:ln w="38100"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8028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7B19-407C-24CC-20FB-70C3FEB2D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F52831-B36F-9E2C-54F6-2375D545E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25CCB6-0E63-8324-BD9F-CB6BADA657E9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4655D5-475F-90AD-6C3F-214BA94689D4}"/>
              </a:ext>
            </a:extLst>
          </p:cNvPr>
          <p:cNvSpPr/>
          <p:nvPr/>
        </p:nvSpPr>
        <p:spPr>
          <a:xfrm>
            <a:off x="-108157" y="175014"/>
            <a:ext cx="5026094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Coalescence Algorithm</a:t>
            </a:r>
            <a:endParaRPr lang="en-US" sz="3200" b="1" dirty="0"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B1A9BC-B287-3150-F747-E92797EB2EF6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80E6606-154F-D5AA-3665-15B28CEEB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77948" y="1344551"/>
                <a:ext cx="9036103" cy="4397488"/>
              </a:xfrm>
            </p:spPr>
            <p:txBody>
              <a:bodyPr>
                <a:normAutofit/>
              </a:bodyPr>
              <a:lstStyle/>
              <a:p>
                <a:r>
                  <a:rPr lang="pt-BR" sz="2400" dirty="0"/>
                  <a:t>If nuclei and charm hadron have similar rapidities,           	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pt-BR" sz="2200" dirty="0"/>
                  <a:t>there’s a chance that they merge together.</a:t>
                </a:r>
              </a:p>
              <a:p>
                <a:r>
                  <a:rPr lang="pt-BR" sz="2400" dirty="0"/>
                  <a:t>Form a charmed nucleus</a:t>
                </a:r>
              </a:p>
              <a:p>
                <a:r>
                  <a:rPr lang="en-US" sz="2400" dirty="0"/>
                  <a:t>The expected charmed nucleus rapidity distribution</a:t>
                </a:r>
                <a:r>
                  <a:rPr lang="pt-BR" sz="2400" dirty="0"/>
                  <a:t>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𝑛𝑢𝑙𝑐𝑒𝑢𝑠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𝑁𝑢𝑐𝑙𝑒𝑖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𝐻𝑎𝑑𝑟𝑜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pt-BR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a rapidity in equal velocity frame.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pt-BR" sz="2400" dirty="0"/>
                  <a:t> is still unknown</a:t>
                </a:r>
              </a:p>
              <a:p>
                <a:r>
                  <a:rPr lang="pt-BR" sz="2400" dirty="0"/>
                  <a:t>Just estimation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80E6606-154F-D5AA-3665-15B28CEEB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77948" y="1344551"/>
                <a:ext cx="9036103" cy="4397488"/>
              </a:xfrm>
              <a:blipFill>
                <a:blip r:embed="rId4"/>
                <a:stretch>
                  <a:fillRect l="-945" t="-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62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3F06-EE84-DEFF-822B-FFDFFF5CD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58C28A-0EAF-56E2-EE02-07D29F619F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3ED3C9-C17F-1F2A-748A-5087E29943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D08152-D746-A274-10D9-EF8A57677D62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9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0CB1B86-D4E5-38D3-1D3A-23EC8D38C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8" y="914402"/>
            <a:ext cx="5317880" cy="35490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C612AA-2179-E32F-2D56-982FD7480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74" y="855410"/>
            <a:ext cx="5423176" cy="3549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77B33A-8EB3-50C7-77C4-C67F63A413AB}"/>
                  </a:ext>
                </a:extLst>
              </p:cNvPr>
              <p:cNvSpPr txBox="1"/>
              <p:nvPr/>
            </p:nvSpPr>
            <p:spPr>
              <a:xfrm>
                <a:off x="2127996" y="4805548"/>
                <a:ext cx="7728155" cy="1535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Most products are nucleons and light nuclei, followed by pions.</a:t>
                </a:r>
              </a:p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Light nuclei are created from the break-up of the target.</a:t>
                </a:r>
              </a:p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 collision can create only one charm hadrons at most.</a:t>
                </a:r>
              </a:p>
              <a:p>
                <a:pPr marL="285750" indent="-2857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Charm production is dominated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followed by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77B33A-8EB3-50C7-77C4-C67F63A41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996" y="4805548"/>
                <a:ext cx="7728155" cy="1535741"/>
              </a:xfrm>
              <a:prstGeom prst="rect">
                <a:avLst/>
              </a:prstGeom>
              <a:blipFill>
                <a:blip r:embed="rId6"/>
                <a:stretch>
                  <a:fillRect l="-71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F114ADA-F46A-0CAE-8C75-3F0D71472FF5}"/>
              </a:ext>
            </a:extLst>
          </p:cNvPr>
          <p:cNvSpPr/>
          <p:nvPr/>
        </p:nvSpPr>
        <p:spPr>
          <a:xfrm>
            <a:off x="-108157" y="175014"/>
            <a:ext cx="4932405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Multiplicities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510A23-4A17-FE66-31DA-62BB1EAA0C51}"/>
              </a:ext>
            </a:extLst>
          </p:cNvPr>
          <p:cNvSpPr txBox="1"/>
          <p:nvPr/>
        </p:nvSpPr>
        <p:spPr>
          <a:xfrm>
            <a:off x="1016609" y="4286332"/>
            <a:ext cx="4838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5: Multiplicities distributions (nuclei &amp; pion)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92A16-3F2A-8956-DDB7-5DB1D95E688F}"/>
              </a:ext>
            </a:extLst>
          </p:cNvPr>
          <p:cNvSpPr txBox="1"/>
          <p:nvPr/>
        </p:nvSpPr>
        <p:spPr>
          <a:xfrm>
            <a:off x="6138328" y="4291092"/>
            <a:ext cx="5130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6: Multiplicities distributions (charmed hadrons)</a:t>
            </a:r>
          </a:p>
        </p:txBody>
      </p:sp>
    </p:spTree>
    <p:extLst>
      <p:ext uri="{BB962C8B-B14F-4D97-AF65-F5344CB8AC3E}">
        <p14:creationId xmlns:p14="http://schemas.microsoft.com/office/powerpoint/2010/main" val="296497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68CC-6A2B-FE01-0BD2-3972894D3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AD81B9-0406-DF65-90EB-F5488B5DC6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B77360-188A-2EFD-3663-BA0313C54EBD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02E06E-22B7-13D0-6EC4-4B28EE41A3CA}"/>
              </a:ext>
            </a:extLst>
          </p:cNvPr>
          <p:cNvSpPr/>
          <p:nvPr/>
        </p:nvSpPr>
        <p:spPr>
          <a:xfrm>
            <a:off x="-108157" y="175014"/>
            <a:ext cx="4932405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Mean Multiplicities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DB317C-21E5-7ED5-BE4B-248A854EA6C5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1CA94283-BA59-4741-D438-099C7DAEC58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86652050"/>
                  </p:ext>
                </p:extLst>
              </p:nvPr>
            </p:nvGraphicFramePr>
            <p:xfrm>
              <a:off x="1065273" y="1158231"/>
              <a:ext cx="5309418" cy="4175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46352">
                      <a:extLst>
                        <a:ext uri="{9D8B030D-6E8A-4147-A177-3AD203B41FA5}">
                          <a16:colId xmlns:a16="http://schemas.microsoft.com/office/drawing/2014/main" val="4112517758"/>
                        </a:ext>
                      </a:extLst>
                    </a:gridCol>
                    <a:gridCol w="2081533">
                      <a:extLst>
                        <a:ext uri="{9D8B030D-6E8A-4147-A177-3AD203B41FA5}">
                          <a16:colId xmlns:a16="http://schemas.microsoft.com/office/drawing/2014/main" val="2974248328"/>
                        </a:ext>
                      </a:extLst>
                    </a:gridCol>
                    <a:gridCol w="2081533">
                      <a:extLst>
                        <a:ext uri="{9D8B030D-6E8A-4147-A177-3AD203B41FA5}">
                          <a16:colId xmlns:a16="http://schemas.microsoft.com/office/drawing/2014/main" val="3760673863"/>
                        </a:ext>
                      </a:extLst>
                    </a:gridCol>
                  </a:tblGrid>
                  <a:tr h="91312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Particle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Mean Multiplicities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(</a:t>
                          </a:r>
                          <a:r>
                            <a:rPr lang="en-US" sz="2000" dirty="0" err="1"/>
                            <a:t>p+Au</a:t>
                          </a:r>
                          <a:r>
                            <a:rPr lang="en-US" sz="2000" dirty="0"/>
                            <a:t>)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kern="1200" dirty="0">
                              <a:solidFill>
                                <a:sysClr val="windowText" lastClr="000000"/>
                              </a:solidFill>
                            </a:rPr>
                            <a:t>Mean Multiplicities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ysClr val="windowText" lastClr="000000"/>
                              </a:solidFill>
                            </a:rPr>
                            <a:t>(</a:t>
                          </a:r>
                          <a:r>
                            <a:rPr lang="en-US" sz="2000" b="0" dirty="0" err="1">
                              <a:solidFill>
                                <a:sysClr val="windowText" lastClr="000000"/>
                              </a:solidFill>
                            </a:rPr>
                            <a:t>p+p</a:t>
                          </a:r>
                          <a:r>
                            <a:rPr lang="en-US" sz="2000" b="0" dirty="0">
                              <a:solidFill>
                                <a:sysClr val="windowText" lastClr="000000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9952022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5.5⋅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8.3⋅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79085178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1.0⋅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~2⋅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25421259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8.6⋅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~2⋅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64992218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000" b="0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4.0⋅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~6⋅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76945510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000" b="0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sz="2000" b="0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3.3⋅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~6⋅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740680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000" b="0" dirty="0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5.4⋅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smtClean="0">
                                    <a:latin typeface="Cambria Math" panose="02040503050406030204" pitchFamily="18" charset="0"/>
                                  </a:rPr>
                                  <m:t>8.9⋅</m:t>
                                </m:r>
                                <m:sSup>
                                  <m:sSupPr>
                                    <m:ctrlP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smtClean="0"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692805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Content Placeholder 1">
                <a:extLst>
                  <a:ext uri="{FF2B5EF4-FFF2-40B4-BE49-F238E27FC236}">
                    <a16:creationId xmlns:a16="http://schemas.microsoft.com/office/drawing/2014/main" id="{1CA94283-BA59-4741-D438-099C7DAEC58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86652050"/>
                  </p:ext>
                </p:extLst>
              </p:nvPr>
            </p:nvGraphicFramePr>
            <p:xfrm>
              <a:off x="1065273" y="1158231"/>
              <a:ext cx="5309418" cy="417507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46352">
                      <a:extLst>
                        <a:ext uri="{9D8B030D-6E8A-4147-A177-3AD203B41FA5}">
                          <a16:colId xmlns:a16="http://schemas.microsoft.com/office/drawing/2014/main" val="4112517758"/>
                        </a:ext>
                      </a:extLst>
                    </a:gridCol>
                    <a:gridCol w="2081533">
                      <a:extLst>
                        <a:ext uri="{9D8B030D-6E8A-4147-A177-3AD203B41FA5}">
                          <a16:colId xmlns:a16="http://schemas.microsoft.com/office/drawing/2014/main" val="2974248328"/>
                        </a:ext>
                      </a:extLst>
                    </a:gridCol>
                    <a:gridCol w="2081533">
                      <a:extLst>
                        <a:ext uri="{9D8B030D-6E8A-4147-A177-3AD203B41FA5}">
                          <a16:colId xmlns:a16="http://schemas.microsoft.com/office/drawing/2014/main" val="3760673863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Particle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Mean Multiplicities</a:t>
                          </a:r>
                        </a:p>
                        <a:p>
                          <a:pPr algn="ctr"/>
                          <a:r>
                            <a:rPr lang="en-US" sz="2000" dirty="0"/>
                            <a:t>(</a:t>
                          </a:r>
                          <a:r>
                            <a:rPr lang="en-US" sz="2000" dirty="0" err="1"/>
                            <a:t>p+Au</a:t>
                          </a:r>
                          <a:r>
                            <a:rPr lang="en-US" sz="2000" dirty="0"/>
                            <a:t>)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0" kern="1200" dirty="0">
                              <a:solidFill>
                                <a:sysClr val="windowText" lastClr="000000"/>
                              </a:solidFill>
                            </a:rPr>
                            <a:t>Mean Multiplicities</a:t>
                          </a: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ysClr val="windowText" lastClr="000000"/>
                              </a:solidFill>
                            </a:rPr>
                            <a:t>(</a:t>
                          </a:r>
                          <a:r>
                            <a:rPr lang="en-US" sz="2000" b="0" dirty="0" err="1">
                              <a:solidFill>
                                <a:sysClr val="windowText" lastClr="000000"/>
                              </a:solidFill>
                            </a:rPr>
                            <a:t>p+p</a:t>
                          </a:r>
                          <a:r>
                            <a:rPr lang="en-US" sz="2000" b="0" dirty="0">
                              <a:solidFill>
                                <a:sysClr val="windowText" lastClr="000000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9952022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194253" r="-364894" b="-5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194253" r="-100585" b="-5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194253" r="-585" b="-5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9085178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294253" r="-364894" b="-4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294253" r="-100585" b="-4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294253" r="-585" b="-4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5421259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394253" r="-364894" b="-3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394253" r="-100585" b="-301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394253" r="-585" b="-3011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4992218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500000" r="-364894" b="-2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500000" r="-100585" b="-20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500000" r="-585" b="-2046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6945510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593103" r="-364894" b="-10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593103" r="-100585" b="-10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593103" r="-585" b="-10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740680"/>
                      </a:ext>
                    </a:extLst>
                  </a:tr>
                  <a:tr h="528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32" t="-693103" r="-364894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5263" t="-693103" r="-100585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55263" t="-693103" r="-585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928057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96A869D-1F84-41E0-84F3-900F7EB4E04E}"/>
              </a:ext>
            </a:extLst>
          </p:cNvPr>
          <p:cNvSpPr txBox="1"/>
          <p:nvPr/>
        </p:nvSpPr>
        <p:spPr>
          <a:xfrm>
            <a:off x="570271" y="6024322"/>
            <a:ext cx="6872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Ref: J. Steinheimer1 , A. </a:t>
            </a:r>
            <a:r>
              <a:rPr lang="en-US" sz="1600" dirty="0" err="1"/>
              <a:t>Botvina</a:t>
            </a:r>
            <a:r>
              <a:rPr lang="en-US" sz="1600" dirty="0"/>
              <a:t> and M. Bleicher, 2017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D51948-EF14-43D7-027F-BC2EBF9E9968}"/>
              </a:ext>
            </a:extLst>
          </p:cNvPr>
          <p:cNvSpPr txBox="1"/>
          <p:nvPr/>
        </p:nvSpPr>
        <p:spPr>
          <a:xfrm>
            <a:off x="6836809" y="1982449"/>
            <a:ext cx="421380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Compare with </a:t>
            </a:r>
            <a:r>
              <a:rPr lang="en-US" sz="2000" dirty="0" err="1"/>
              <a:t>p+p</a:t>
            </a:r>
            <a:r>
              <a:rPr lang="en-US" sz="2000" dirty="0"/>
              <a:t> collision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p+Au</a:t>
            </a:r>
            <a:r>
              <a:rPr lang="en-US" sz="2000" dirty="0"/>
              <a:t> &gt; </a:t>
            </a:r>
            <a:r>
              <a:rPr lang="en-US" sz="2000" dirty="0" err="1">
                <a:solidFill>
                  <a:sysClr val="windowText" lastClr="000000"/>
                </a:solidFill>
              </a:rPr>
              <a:t>p+p</a:t>
            </a:r>
            <a:endParaRPr lang="en-US" sz="2000" dirty="0">
              <a:solidFill>
                <a:sysClr val="windowText" lastClr="00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</a:rPr>
              <a:t>About 50 to 60 times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Can be used for future study</a:t>
            </a: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Charm being reabsorbed into the nucleus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A603B-CA07-F55B-4374-F98D43A5E27B}"/>
              </a:ext>
            </a:extLst>
          </p:cNvPr>
          <p:cNvSpPr txBox="1"/>
          <p:nvPr/>
        </p:nvSpPr>
        <p:spPr>
          <a:xfrm>
            <a:off x="1183088" y="5350351"/>
            <a:ext cx="5073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Table 1: Mean multiplicities from </a:t>
            </a:r>
            <a:r>
              <a:rPr lang="en-US" sz="1600" dirty="0" err="1"/>
              <a:t>p+Au</a:t>
            </a:r>
            <a:r>
              <a:rPr lang="en-US" sz="1600" dirty="0"/>
              <a:t> vs </a:t>
            </a:r>
            <a:r>
              <a:rPr lang="en-US" sz="1600" dirty="0" err="1"/>
              <a:t>p+p</a:t>
            </a:r>
            <a:r>
              <a:rPr lang="en-US" sz="1600" dirty="0"/>
              <a:t> </a:t>
            </a:r>
            <a:r>
              <a:rPr lang="en-US" sz="1600" dirty="0" err="1"/>
              <a:t>colision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4573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16FA1-B78E-B4E3-49D5-F964BB1A9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DD4010-21A8-2622-6E40-2F314840D6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2FF247-002F-FB7C-7D42-468E70499FEC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C2218E-BF02-6F3C-CD96-94A287E882BA}"/>
              </a:ext>
            </a:extLst>
          </p:cNvPr>
          <p:cNvSpPr/>
          <p:nvPr/>
        </p:nvSpPr>
        <p:spPr>
          <a:xfrm>
            <a:off x="-108156" y="175014"/>
            <a:ext cx="4155656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Rapidity Results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8A0D5F-2013-3A86-5575-5B6ABB368DA5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11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E552475-7E9E-68E4-6324-AFF34BD4F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73" y="1405046"/>
            <a:ext cx="6066504" cy="40443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1672E4-DB1A-3E79-87ED-83DB1C823594}"/>
              </a:ext>
            </a:extLst>
          </p:cNvPr>
          <p:cNvSpPr txBox="1"/>
          <p:nvPr/>
        </p:nvSpPr>
        <p:spPr>
          <a:xfrm>
            <a:off x="6740013" y="1857553"/>
            <a:ext cx="43375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Use equal velocity frame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Protons move from –z to +z direction.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Peaks about -2.5 → A target move from +z to -z.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A broader width of the distribution for pion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From lighter mass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B32B2E-86EE-E3F2-5ECF-39FD500CA3D5}"/>
              </a:ext>
            </a:extLst>
          </p:cNvPr>
          <p:cNvSpPr txBox="1"/>
          <p:nvPr/>
        </p:nvSpPr>
        <p:spPr>
          <a:xfrm>
            <a:off x="1154946" y="5358773"/>
            <a:ext cx="4838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7: Rapidity distributions (nuclei &amp; pion)</a:t>
            </a:r>
          </a:p>
        </p:txBody>
      </p:sp>
    </p:spTree>
    <p:extLst>
      <p:ext uri="{BB962C8B-B14F-4D97-AF65-F5344CB8AC3E}">
        <p14:creationId xmlns:p14="http://schemas.microsoft.com/office/powerpoint/2010/main" val="2616523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7774D-C1A5-05B7-972B-B8C457630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A5398F-8730-D985-FCB0-709B4D2D2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1D82F9-CD8C-65E0-9CC4-C1A68ADEEFD2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845813-2D87-AE84-9B3C-95A3409BE1B5}"/>
              </a:ext>
            </a:extLst>
          </p:cNvPr>
          <p:cNvSpPr/>
          <p:nvPr/>
        </p:nvSpPr>
        <p:spPr>
          <a:xfrm>
            <a:off x="-108156" y="175014"/>
            <a:ext cx="4155656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Rapidity Results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3F98EF-CAA2-25B9-1CFD-57630FEC19B8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1C8072-74E9-4F40-8CB8-E75DC4ECA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9" y="1405046"/>
            <a:ext cx="6086167" cy="40574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EBBD76-8A9B-F262-9938-A00D0D0A8369}"/>
              </a:ext>
            </a:extLst>
          </p:cNvPr>
          <p:cNvSpPr txBox="1"/>
          <p:nvPr/>
        </p:nvSpPr>
        <p:spPr>
          <a:xfrm>
            <a:off x="6779342" y="1988741"/>
            <a:ext cx="4337551" cy="3305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Peaks about -0.5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Produced more towards the direction of the projectile than the light nuclei.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If move with the target nucleus</a:t>
            </a:r>
          </a:p>
          <a:p>
            <a:pPr marL="800100" lvl="1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High chance of </a:t>
            </a:r>
            <a:r>
              <a:rPr lang="en-US" sz="2200" dirty="0" err="1"/>
              <a:t>rescatter</a:t>
            </a:r>
            <a:r>
              <a:rPr lang="en-US" sz="2200" dirty="0"/>
              <a:t> and be lost in the target nucleus.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144EB-FFEE-F4D4-5AA5-CE0AB97B5F3A}"/>
              </a:ext>
            </a:extLst>
          </p:cNvPr>
          <p:cNvSpPr txBox="1"/>
          <p:nvPr/>
        </p:nvSpPr>
        <p:spPr>
          <a:xfrm>
            <a:off x="1154946" y="5358773"/>
            <a:ext cx="4838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8: Rapidity distributions (charmed hadrons)</a:t>
            </a:r>
          </a:p>
        </p:txBody>
      </p:sp>
    </p:spTree>
    <p:extLst>
      <p:ext uri="{BB962C8B-B14F-4D97-AF65-F5344CB8AC3E}">
        <p14:creationId xmlns:p14="http://schemas.microsoft.com/office/powerpoint/2010/main" val="3928567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B9D53-1D6F-D1E4-E62F-F07ECC01B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C81CB6-35E5-BF8B-9FBA-B19E2C7FF4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691867-5DE2-FB72-0308-984B845929A8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1BE211A-7475-F283-7C39-68ACB490F86D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13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41246CE-E7F4-5D45-146B-3CC372B2C4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99" y="1181954"/>
            <a:ext cx="5486682" cy="36577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EFFDB6-D158-7836-65B7-C2798F117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519" y="1140038"/>
            <a:ext cx="5486682" cy="3657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B939F7-FB4B-47A3-10F6-582162DCD014}"/>
              </a:ext>
            </a:extLst>
          </p:cNvPr>
          <p:cNvSpPr txBox="1"/>
          <p:nvPr/>
        </p:nvSpPr>
        <p:spPr>
          <a:xfrm>
            <a:off x="2686237" y="5134757"/>
            <a:ext cx="6988564" cy="116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Most particles follow an approximately exponential shape expected from thermal spectra.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Results provide guidance for experimental studies.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60A5F4-C863-FD7D-5203-AFDBEB8FBD65}"/>
              </a:ext>
            </a:extLst>
          </p:cNvPr>
          <p:cNvSpPr/>
          <p:nvPr/>
        </p:nvSpPr>
        <p:spPr>
          <a:xfrm>
            <a:off x="-108157" y="175014"/>
            <a:ext cx="5279925" cy="106385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Transverse Momentum (</a:t>
            </a:r>
            <a:r>
              <a:rPr lang="en-US" sz="3200" b="1" dirty="0" err="1">
                <a:latin typeface="+mj-lt"/>
              </a:rPr>
              <a:t>pT</a:t>
            </a:r>
            <a:r>
              <a:rPr lang="en-US" sz="3200" b="1" dirty="0">
                <a:latin typeface="+mj-lt"/>
              </a:rPr>
              <a:t>)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91ECE-ACF8-68CE-86F3-12F4939B9928}"/>
              </a:ext>
            </a:extLst>
          </p:cNvPr>
          <p:cNvSpPr txBox="1"/>
          <p:nvPr/>
        </p:nvSpPr>
        <p:spPr>
          <a:xfrm>
            <a:off x="6510597" y="4678706"/>
            <a:ext cx="4838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10: </a:t>
            </a:r>
            <a:r>
              <a:rPr lang="en-US" sz="1600" dirty="0" err="1"/>
              <a:t>pT</a:t>
            </a:r>
            <a:r>
              <a:rPr lang="en-US" sz="1600" dirty="0"/>
              <a:t> distributions (charmed hadrons)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6122D9-8B99-2107-5495-B2738E182788}"/>
              </a:ext>
            </a:extLst>
          </p:cNvPr>
          <p:cNvSpPr txBox="1"/>
          <p:nvPr/>
        </p:nvSpPr>
        <p:spPr>
          <a:xfrm>
            <a:off x="849061" y="4696287"/>
            <a:ext cx="4838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9: </a:t>
            </a:r>
            <a:r>
              <a:rPr lang="en-US" sz="1600" dirty="0" err="1"/>
              <a:t>pT</a:t>
            </a:r>
            <a:r>
              <a:rPr lang="en-US" sz="1600" dirty="0"/>
              <a:t> distributions (nuclei &amp; pion)</a:t>
            </a:r>
          </a:p>
        </p:txBody>
      </p:sp>
    </p:spTree>
    <p:extLst>
      <p:ext uri="{BB962C8B-B14F-4D97-AF65-F5344CB8AC3E}">
        <p14:creationId xmlns:p14="http://schemas.microsoft.com/office/powerpoint/2010/main" val="3094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50C70-D7D5-E11A-3BFD-8DC3C0D0D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3B391B-4B07-8994-8F44-6F1CC9CA2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70D00C-B7DB-2972-303B-E9234E460572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EE2A7D-C2AA-73C2-545C-D8E544BEDDB4}"/>
              </a:ext>
            </a:extLst>
          </p:cNvPr>
          <p:cNvSpPr/>
          <p:nvPr/>
        </p:nvSpPr>
        <p:spPr>
          <a:xfrm>
            <a:off x="-108156" y="175013"/>
            <a:ext cx="4499784" cy="995025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Charmed Nuclei Estimation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9FAB603-6397-9F8E-FB33-2BEB46352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622" y="474066"/>
            <a:ext cx="5015001" cy="3343334"/>
          </a:xfrm>
          <a:prstGeom prst="rect">
            <a:avLst/>
          </a:prstGeom>
        </p:spPr>
      </p:pic>
      <p:pic>
        <p:nvPicPr>
          <p:cNvPr id="2" name="Content Placeholder 2">
            <a:extLst>
              <a:ext uri="{FF2B5EF4-FFF2-40B4-BE49-F238E27FC236}">
                <a16:creationId xmlns:a16="http://schemas.microsoft.com/office/drawing/2014/main" id="{182A0C1F-2447-CD6A-81DB-361E5E025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53" y="1189702"/>
            <a:ext cx="3524102" cy="2349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14A39D-CC22-DDA6-011F-EDE59426F6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31" y="3998062"/>
            <a:ext cx="3665146" cy="2443430"/>
          </a:xfrm>
          <a:prstGeom prst="rect">
            <a:avLst/>
          </a:prstGeom>
        </p:spPr>
      </p:pic>
      <p:sp>
        <p:nvSpPr>
          <p:cNvPr id="12" name="Cross 11">
            <a:extLst>
              <a:ext uri="{FF2B5EF4-FFF2-40B4-BE49-F238E27FC236}">
                <a16:creationId xmlns:a16="http://schemas.microsoft.com/office/drawing/2014/main" id="{F6709CBA-4594-097D-0D8A-FAA59E0AA89E}"/>
              </a:ext>
            </a:extLst>
          </p:cNvPr>
          <p:cNvSpPr/>
          <p:nvPr/>
        </p:nvSpPr>
        <p:spPr>
          <a:xfrm rot="2681629">
            <a:off x="2944514" y="3490921"/>
            <a:ext cx="448557" cy="442871"/>
          </a:xfrm>
          <a:prstGeom prst="plus">
            <a:avLst>
              <a:gd name="adj" fmla="val 4103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DB3B235-6C39-741F-B4AA-173312C37AFE}"/>
              </a:ext>
            </a:extLst>
          </p:cNvPr>
          <p:cNvSpPr/>
          <p:nvPr/>
        </p:nvSpPr>
        <p:spPr>
          <a:xfrm>
            <a:off x="4608788" y="3465350"/>
            <a:ext cx="1139883" cy="415414"/>
          </a:xfrm>
          <a:prstGeom prst="rightArrow">
            <a:avLst>
              <a:gd name="adj1" fmla="val 31065"/>
              <a:gd name="adj2" fmla="val 5000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24C431-4FA8-ACDC-7708-B444725EBF0C}"/>
                  </a:ext>
                </a:extLst>
              </p:cNvPr>
              <p:cNvSpPr txBox="1"/>
              <p:nvPr/>
            </p:nvSpPr>
            <p:spPr>
              <a:xfrm>
                <a:off x="5507477" y="3998062"/>
                <a:ext cx="6001293" cy="2212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Estimated rapidity distribution of the charmed nuclei</a:t>
                </a: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Most charmed nuclei are expected to be produced from triton.</a:t>
                </a:r>
              </a:p>
              <a:p>
                <a:pPr marL="342900" indent="-34290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assuming similar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000" dirty="0"/>
                  <a:t> magnitude to </a:t>
                </a:r>
                <a:r>
                  <a:rPr lang="en-US" sz="2000" dirty="0" err="1"/>
                  <a:t>hypernuclei</a:t>
                </a:r>
                <a:endParaRPr lang="en-US" sz="2000" dirty="0"/>
              </a:p>
              <a:p>
                <a:pPr marL="800100" lvl="1" indent="-342900">
                  <a:lnSpc>
                    <a:spcPct val="120000"/>
                  </a:lnSpc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Very low prob.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−10</m:t>
                        </m:r>
                      </m:sup>
                    </m:sSup>
                  </m:oMath>
                </a14:m>
                <a:r>
                  <a:rPr lang="en-US" sz="2000" dirty="0"/>
                  <a:t>) but detectable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24C431-4FA8-ACDC-7708-B444725EB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477" y="3998062"/>
                <a:ext cx="6001293" cy="2212722"/>
              </a:xfrm>
              <a:prstGeom prst="rect">
                <a:avLst/>
              </a:prstGeom>
              <a:blipFill>
                <a:blip r:embed="rId7"/>
                <a:stretch>
                  <a:fillRect l="-914" t="-275" b="-4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20BE3F-2543-EEDB-FD7F-E56677E8138A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43869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CDC4-3F75-12A8-EA0A-57D98C1F5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E321C7-4783-3525-EE43-F39D15A9F2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123"/>
          <a:stretch>
            <a:fillRect/>
          </a:stretch>
        </p:blipFill>
        <p:spPr>
          <a:xfrm>
            <a:off x="4824248" y="10"/>
            <a:ext cx="7367752" cy="685799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6E513D-E2D0-CC23-700A-3AB7E42E1607}"/>
              </a:ext>
            </a:extLst>
          </p:cNvPr>
          <p:cNvSpPr/>
          <p:nvPr/>
        </p:nvSpPr>
        <p:spPr>
          <a:xfrm>
            <a:off x="353961" y="361335"/>
            <a:ext cx="11493910" cy="6135329"/>
          </a:xfrm>
          <a:prstGeom prst="roundRect">
            <a:avLst>
              <a:gd name="adj" fmla="val 2564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09273E-89F6-3BCE-3671-37372ABF104E}"/>
              </a:ext>
            </a:extLst>
          </p:cNvPr>
          <p:cNvSpPr/>
          <p:nvPr/>
        </p:nvSpPr>
        <p:spPr>
          <a:xfrm>
            <a:off x="-108156" y="175014"/>
            <a:ext cx="2674375" cy="80821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Summary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4FAC447-317C-9B4A-AF7E-174BAF2A2E9B}"/>
              </a:ext>
            </a:extLst>
          </p:cNvPr>
          <p:cNvSpPr/>
          <p:nvPr/>
        </p:nvSpPr>
        <p:spPr>
          <a:xfrm>
            <a:off x="10854812" y="-78658"/>
            <a:ext cx="560439" cy="786581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  <a:p>
            <a:pPr algn="ctr"/>
            <a:r>
              <a:rPr lang="en-US" sz="2200" dirty="0"/>
              <a:t>15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8F2D07-5181-61D0-E1FB-4C87DBF61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052" y="1715532"/>
            <a:ext cx="9802760" cy="3377578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Prediction of </a:t>
            </a:r>
            <a:r>
              <a:rPr lang="en-US" sz="2400" dirty="0" err="1"/>
              <a:t>p+Au</a:t>
            </a:r>
            <a:r>
              <a:rPr lang="en-US" sz="2400" dirty="0"/>
              <a:t> charm production in the CBM experiment</a:t>
            </a:r>
          </a:p>
          <a:p>
            <a:r>
              <a:rPr lang="en-US" sz="2400" dirty="0"/>
              <a:t>Significant yield of charmed hadrons than </a:t>
            </a:r>
            <a:r>
              <a:rPr lang="en-US" sz="2400" dirty="0" err="1"/>
              <a:t>p+p</a:t>
            </a:r>
            <a:r>
              <a:rPr lang="en-US" sz="2400" dirty="0"/>
              <a:t> collision</a:t>
            </a:r>
          </a:p>
          <a:p>
            <a:r>
              <a:rPr lang="en-US" sz="2400" dirty="0"/>
              <a:t>Rapidity distribution → Charmed hadrons move in the projectile direction.</a:t>
            </a:r>
          </a:p>
          <a:p>
            <a:r>
              <a:rPr lang="en-US" sz="2400" dirty="0"/>
              <a:t>Thermal spectra shape transverse momentum distribution</a:t>
            </a:r>
          </a:p>
          <a:p>
            <a:r>
              <a:rPr lang="en-US" sz="2400" dirty="0"/>
              <a:t>Estimating the charmed nuclei production probability</a:t>
            </a:r>
          </a:p>
          <a:p>
            <a:r>
              <a:rPr lang="en-US" sz="2400" dirty="0"/>
              <a:t>An Important input for the charm program at the upcoming CBM experiment</a:t>
            </a:r>
          </a:p>
        </p:txBody>
      </p:sp>
    </p:spTree>
    <p:extLst>
      <p:ext uri="{BB962C8B-B14F-4D97-AF65-F5344CB8AC3E}">
        <p14:creationId xmlns:p14="http://schemas.microsoft.com/office/powerpoint/2010/main" val="919393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EF573-4EB4-D23B-166A-FBD4692DC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C1EE4-486B-C220-956E-CBFEAE973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19" b="481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9F1139-EDDC-1FA3-10EC-035CCE58ADBD}"/>
              </a:ext>
            </a:extLst>
          </p:cNvPr>
          <p:cNvSpPr/>
          <p:nvPr/>
        </p:nvSpPr>
        <p:spPr>
          <a:xfrm>
            <a:off x="801328" y="2163097"/>
            <a:ext cx="10589343" cy="1895167"/>
          </a:xfrm>
          <a:prstGeom prst="roundRect">
            <a:avLst>
              <a:gd name="adj" fmla="val 20203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73675505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1234</Words>
  <Application>Microsoft Office PowerPoint</Application>
  <PresentationFormat>Widescreen</PresentationFormat>
  <Paragraphs>239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Cambria Math</vt:lpstr>
      <vt:lpstr>Wingdings</vt:lpstr>
      <vt:lpstr>VanillaVTI</vt:lpstr>
      <vt:lpstr>Charm predictions for p+Au (at) CBM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HARIT TUNKIM</dc:creator>
  <cp:lastModifiedBy>HARIT TUNKIM</cp:lastModifiedBy>
  <cp:revision>70</cp:revision>
  <dcterms:created xsi:type="dcterms:W3CDTF">2026-09-04T08:42:32Z</dcterms:created>
  <dcterms:modified xsi:type="dcterms:W3CDTF">2026-09-14T20:24:31Z</dcterms:modified>
</cp:coreProperties>
</file>