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626" r:id="rId2"/>
    <p:sldId id="640" r:id="rId3"/>
    <p:sldId id="641" r:id="rId4"/>
    <p:sldId id="630" r:id="rId5"/>
    <p:sldId id="632" r:id="rId6"/>
    <p:sldId id="643" r:id="rId7"/>
    <p:sldId id="657" r:id="rId8"/>
    <p:sldId id="658" r:id="rId9"/>
    <p:sldId id="638" r:id="rId10"/>
    <p:sldId id="653" r:id="rId11"/>
    <p:sldId id="654" r:id="rId12"/>
    <p:sldId id="656" r:id="rId13"/>
    <p:sldId id="655" r:id="rId14"/>
    <p:sldId id="644" r:id="rId15"/>
    <p:sldId id="650" r:id="rId16"/>
    <p:sldId id="651" r:id="rId17"/>
    <p:sldId id="634" r:id="rId18"/>
    <p:sldId id="652" r:id="rId19"/>
    <p:sldId id="645" r:id="rId20"/>
    <p:sldId id="649" r:id="rId21"/>
    <p:sldId id="648" r:id="rId22"/>
    <p:sldId id="646" r:id="rId23"/>
    <p:sldId id="660" r:id="rId24"/>
    <p:sldId id="647" r:id="rId25"/>
    <p:sldId id="661" r:id="rId26"/>
    <p:sldId id="637" r:id="rId27"/>
  </p:sldIdLst>
  <p:sldSz cx="12192000" cy="6858000"/>
  <p:notesSz cx="12192000" cy="6858000"/>
  <p:defaultTextStyle>
    <a:defPPr>
      <a:defRPr lang="de-DE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98" userDrawn="1">
          <p15:clr>
            <a:srgbClr val="A4A3A4"/>
          </p15:clr>
        </p15:guide>
        <p15:guide id="2" orient="horz" pos="340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1744"/>
  </p:normalViewPr>
  <p:slideViewPr>
    <p:cSldViewPr snapToGrid="0">
      <p:cViewPr varScale="1">
        <p:scale>
          <a:sx n="76" d="100"/>
          <a:sy n="76" d="100"/>
        </p:scale>
        <p:origin x="936" y="43"/>
      </p:cViewPr>
      <p:guideLst>
        <p:guide pos="98"/>
        <p:guide orient="horz" pos="340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142" d="100"/>
          <a:sy n="142" d="100"/>
        </p:scale>
        <p:origin x="176" y="528"/>
      </p:cViewPr>
      <p:guideLst>
        <p:guide orient="horz" pos="2160"/>
        <p:guide pos="38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9112214" name="Kopfzeilenplatzhalt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9164135" name="Datumsplatzhalter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23D7B1E-408C-3D4A-B259-D4CFE41B7A24}" type="datetimeFigureOut">
              <a:rPr lang="en-US"/>
              <a:t>9/13/2026</a:t>
            </a:fld>
            <a:endParaRPr lang="en-US"/>
          </a:p>
        </p:txBody>
      </p:sp>
      <p:sp>
        <p:nvSpPr>
          <p:cNvPr id="736264723" name="Folienbildplatzhalter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en-US"/>
          </a:p>
        </p:txBody>
      </p:sp>
      <p:sp>
        <p:nvSpPr>
          <p:cNvPr id="1788274670" name="Notizenplatzhalter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 lang="en-US"/>
          </a:p>
        </p:txBody>
      </p:sp>
      <p:sp>
        <p:nvSpPr>
          <p:cNvPr id="250964265" name="Fußzeilenplatzhalt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17056664" name="Foliennummernplatzhalter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202951F-5E4D-1640-919F-03D86C713CB5}" type="slidenum">
              <a:rPr lang="en-US"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02951F-5E4D-1640-919F-03D86C713CB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2428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64F266-7D23-FA64-A5F8-A267159D3A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FC94B1F1-5EAD-2FFB-9787-FB4823AA17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AF834C36-B20C-BD55-F678-DE97620911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FD76534-5AA0-F4C4-D2C8-DA3D30EBC0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02951F-5E4D-1640-919F-03D86C713CB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5913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02951F-5E4D-1640-919F-03D86C713CB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951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Titelfoli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1710457111" name="Gruppieren 9"/>
          <p:cNvGrpSpPr/>
          <p:nvPr userDrawn="1"/>
        </p:nvGrpSpPr>
        <p:grpSpPr bwMode="auto">
          <a:xfrm>
            <a:off x="2003438" y="1301599"/>
            <a:ext cx="9901692" cy="5170248"/>
            <a:chOff x="1502578" y="976199"/>
            <a:chExt cx="7426269" cy="3877686"/>
          </a:xfrm>
        </p:grpSpPr>
        <p:sp>
          <p:nvSpPr>
            <p:cNvPr id="4" name="Rechteck 3"/>
            <p:cNvSpPr/>
            <p:nvPr userDrawn="1"/>
          </p:nvSpPr>
          <p:spPr bwMode="auto">
            <a:xfrm>
              <a:off x="7781365" y="3854824"/>
              <a:ext cx="1147482" cy="9990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endParaRPr lang="de-DE" sz="2400"/>
            </a:p>
          </p:txBody>
        </p:sp>
        <p:pic>
          <p:nvPicPr>
            <p:cNvPr id="8" name="Grafik 7"/>
            <p:cNvPicPr>
              <a:picLocks noChangeAspect="1"/>
            </p:cNvPicPr>
            <p:nvPr userDrawn="1"/>
          </p:nvPicPr>
          <p:blipFill>
            <a:blip r:embed="rId2"/>
            <a:stretch/>
          </p:blipFill>
          <p:spPr bwMode="auto">
            <a:xfrm>
              <a:off x="1502578" y="976199"/>
              <a:ext cx="6099496" cy="3877686"/>
            </a:xfrm>
            <a:prstGeom prst="rect">
              <a:avLst/>
            </a:prstGeom>
          </p:spPr>
        </p:pic>
      </p:grpSp>
      <p:sp>
        <p:nvSpPr>
          <p:cNvPr id="1004052783" name="Titel 1"/>
          <p:cNvSpPr>
            <a:spLocks noGrp="1"/>
          </p:cNvSpPr>
          <p:nvPr>
            <p:ph type="ctrTitle"/>
          </p:nvPr>
        </p:nvSpPr>
        <p:spPr bwMode="auto">
          <a:xfrm>
            <a:off x="2868706" y="3650765"/>
            <a:ext cx="5737412" cy="779867"/>
          </a:xfrm>
        </p:spPr>
        <p:txBody>
          <a:bodyPr anchor="b" anchorCtr="0">
            <a:noAutofit/>
          </a:bodyPr>
          <a:lstStyle>
            <a:lvl1pPr algn="ctr">
              <a:defRPr sz="3200">
                <a:solidFill>
                  <a:srgbClr val="666666"/>
                </a:solidFill>
              </a:defRPr>
            </a:lvl1pPr>
          </a:lstStyle>
          <a:p>
            <a:pPr>
              <a:defRPr/>
            </a:pPr>
            <a:r>
              <a:rPr lang="de-DE"/>
              <a:t>Mastertitelformat bearbeiten</a:t>
            </a:r>
          </a:p>
        </p:txBody>
      </p:sp>
      <p:sp>
        <p:nvSpPr>
          <p:cNvPr id="724061914" name="Untertitel 2"/>
          <p:cNvSpPr>
            <a:spLocks noGrp="1"/>
          </p:cNvSpPr>
          <p:nvPr>
            <p:ph type="subTitle" idx="1"/>
          </p:nvPr>
        </p:nvSpPr>
        <p:spPr bwMode="auto">
          <a:xfrm>
            <a:off x="2868705" y="4430631"/>
            <a:ext cx="5737413" cy="709135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6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de-DE"/>
              <a:t>Master-Untertitelformat bearbeiten</a:t>
            </a:r>
          </a:p>
        </p:txBody>
      </p:sp>
      <p:sp>
        <p:nvSpPr>
          <p:cNvPr id="40554519" name="Rechteck 12"/>
          <p:cNvSpPr/>
          <p:nvPr userDrawn="1"/>
        </p:nvSpPr>
        <p:spPr bwMode="auto">
          <a:xfrm>
            <a:off x="538788" y="6650181"/>
            <a:ext cx="4495031" cy="207819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 sz="18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el und Inhal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0498593" name="Titel 1"/>
          <p:cNvSpPr>
            <a:spLocks noGrp="1"/>
          </p:cNvSpPr>
          <p:nvPr>
            <p:ph type="title"/>
          </p:nvPr>
        </p:nvSpPr>
        <p:spPr bwMode="auto">
          <a:xfrm>
            <a:off x="563425" y="307195"/>
            <a:ext cx="8934639" cy="787557"/>
          </a:xfrm>
        </p:spPr>
        <p:txBody>
          <a:bodyPr/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902289833" name="Inhaltsplatzhalt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</p:txBody>
      </p:sp>
      <p:sp>
        <p:nvSpPr>
          <p:cNvPr id="821681554" name="Foliennummernplatzhalter 5"/>
          <p:cNvSpPr>
            <a:spLocks noGrp="1"/>
          </p:cNvSpPr>
          <p:nvPr>
            <p:ph type="sldNum" sz="quarter" idx="12"/>
          </p:nvPr>
        </p:nvSpPr>
        <p:spPr bwMode="auto">
          <a:xfrm>
            <a:off x="11126329" y="6552643"/>
            <a:ext cx="554591" cy="365125"/>
          </a:xfrm>
        </p:spPr>
        <p:txBody>
          <a:bodyPr/>
          <a:lstStyle/>
          <a:p>
            <a:pPr>
              <a:defRPr/>
            </a:pPr>
            <a:fld id="{125CBDDA-5CCF-8748-8988-9DC6C8981774}" type="slidenum">
              <a:rPr lang="de-DE"/>
              <a:t>‹N›</a:t>
            </a:fld>
            <a:endParaRPr lang="de-DE"/>
          </a:p>
        </p:txBody>
      </p:sp>
      <p:sp>
        <p:nvSpPr>
          <p:cNvPr id="637715293" name="Datumsplatzhalter 4"/>
          <p:cNvSpPr>
            <a:spLocks noGrp="1"/>
          </p:cNvSpPr>
          <p:nvPr>
            <p:ph type="dt" sz="half" idx="2"/>
          </p:nvPr>
        </p:nvSpPr>
        <p:spPr bwMode="auto">
          <a:xfrm>
            <a:off x="9498063" y="6552644"/>
            <a:ext cx="15469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it-IT"/>
              <a:t>Matteo Pocobelli Ragosta</a:t>
            </a:r>
            <a:endParaRPr/>
          </a:p>
        </p:txBody>
      </p:sp>
      <p:sp>
        <p:nvSpPr>
          <p:cNvPr id="1731310599" name="Fußzeilenplatzhalter 7"/>
          <p:cNvSpPr>
            <a:spLocks noGrp="1"/>
          </p:cNvSpPr>
          <p:nvPr>
            <p:ph type="ftr" sz="quarter" idx="3"/>
          </p:nvPr>
        </p:nvSpPr>
        <p:spPr bwMode="auto">
          <a:xfrm>
            <a:off x="5283202" y="6560612"/>
            <a:ext cx="4182132" cy="3571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333333"/>
                </a:solidFill>
              </a:defRPr>
            </a:lvl1pPr>
          </a:lstStyle>
          <a:p>
            <a:pPr algn="l">
              <a:defRPr/>
            </a:pPr>
            <a:r>
              <a:rPr lang="de-DE"/>
              <a:t>14/09/2026 - ISSP 2026</a:t>
            </a:r>
            <a:endParaRPr lang="de-D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Zwei Inhalt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1611668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2055709559" name="Inhaltsplatzhalter 2"/>
          <p:cNvSpPr>
            <a:spLocks noGrp="1"/>
          </p:cNvSpPr>
          <p:nvPr>
            <p:ph sz="half" idx="1"/>
          </p:nvPr>
        </p:nvSpPr>
        <p:spPr bwMode="auto">
          <a:xfrm>
            <a:off x="609600" y="1600201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de-DE"/>
              <a:t>Mastertextformat bearbeiten</a:t>
            </a:r>
            <a:endParaRPr/>
          </a:p>
        </p:txBody>
      </p:sp>
      <p:sp>
        <p:nvSpPr>
          <p:cNvPr id="6706722" name="Inhaltsplatzhalter 3"/>
          <p:cNvSpPr>
            <a:spLocks noGrp="1"/>
          </p:cNvSpPr>
          <p:nvPr>
            <p:ph sz="half" idx="2"/>
          </p:nvPr>
        </p:nvSpPr>
        <p:spPr bwMode="auto">
          <a:xfrm>
            <a:off x="6197600" y="1600201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de-DE"/>
              <a:t>Mastertextformat bearbeiten</a:t>
            </a:r>
            <a:endParaRPr/>
          </a:p>
        </p:txBody>
      </p:sp>
      <p:sp>
        <p:nvSpPr>
          <p:cNvPr id="1949063565" name="Foliennummernplatzhalt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25CBDDA-5CCF-8748-8988-9DC6C8981774}" type="slidenum">
              <a:rPr lang="de-DE"/>
              <a:t>‹N›</a:t>
            </a:fld>
            <a:endParaRPr lang="de-DE"/>
          </a:p>
        </p:txBody>
      </p:sp>
      <p:sp>
        <p:nvSpPr>
          <p:cNvPr id="646122591" name="Datumsplatzhalter 4"/>
          <p:cNvSpPr>
            <a:spLocks noGrp="1"/>
          </p:cNvSpPr>
          <p:nvPr>
            <p:ph type="dt" sz="half" idx="13"/>
          </p:nvPr>
        </p:nvSpPr>
        <p:spPr bwMode="auto">
          <a:xfrm>
            <a:off x="9465335" y="6552644"/>
            <a:ext cx="11331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it-IT"/>
              <a:t>Matteo Pocobelli Ragosta</a:t>
            </a:r>
            <a:endParaRPr/>
          </a:p>
        </p:txBody>
      </p:sp>
      <p:sp>
        <p:nvSpPr>
          <p:cNvPr id="1230199051" name="Fußzeilenplatzhalter 7"/>
          <p:cNvSpPr>
            <a:spLocks noGrp="1"/>
          </p:cNvSpPr>
          <p:nvPr>
            <p:ph type="ftr" sz="quarter" idx="3"/>
          </p:nvPr>
        </p:nvSpPr>
        <p:spPr bwMode="auto">
          <a:xfrm>
            <a:off x="5283202" y="6560612"/>
            <a:ext cx="4182132" cy="3571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333333"/>
                </a:solidFill>
              </a:defRPr>
            </a:lvl1pPr>
          </a:lstStyle>
          <a:p>
            <a:pPr algn="l">
              <a:defRPr/>
            </a:pPr>
            <a:r>
              <a:rPr lang="de-DE"/>
              <a:t>14/09/2026 - ISSP 2026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Nur Tite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02278546" name="Titel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2146051490" name="Foliennummernplatzhalter 4"/>
          <p:cNvSpPr>
            <a:spLocks noGrp="1"/>
          </p:cNvSpPr>
          <p:nvPr>
            <p:ph type="sldNum" sz="quarter" idx="12"/>
          </p:nvPr>
        </p:nvSpPr>
        <p:spPr bwMode="auto">
          <a:xfrm>
            <a:off x="11180515" y="6552643"/>
            <a:ext cx="500404" cy="365125"/>
          </a:xfrm>
        </p:spPr>
        <p:txBody>
          <a:bodyPr/>
          <a:lstStyle/>
          <a:p>
            <a:pPr>
              <a:defRPr/>
            </a:pPr>
            <a:fld id="{125CBDDA-5CCF-8748-8988-9DC6C8981774}" type="slidenum">
              <a:rPr lang="de-DE"/>
              <a:t>‹N›</a:t>
            </a:fld>
            <a:endParaRPr lang="de-DE"/>
          </a:p>
        </p:txBody>
      </p:sp>
      <p:sp>
        <p:nvSpPr>
          <p:cNvPr id="1478988867" name="Datumsplatzhalter 4"/>
          <p:cNvSpPr>
            <a:spLocks noGrp="1"/>
          </p:cNvSpPr>
          <p:nvPr>
            <p:ph type="dt" sz="half" idx="2"/>
          </p:nvPr>
        </p:nvSpPr>
        <p:spPr bwMode="auto">
          <a:xfrm>
            <a:off x="9465335" y="6552644"/>
            <a:ext cx="15977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it-IT"/>
              <a:t>Matteo Pocobelli Ragosta</a:t>
            </a:r>
            <a:endParaRPr/>
          </a:p>
        </p:txBody>
      </p:sp>
      <p:sp>
        <p:nvSpPr>
          <p:cNvPr id="4463715" name="Fußzeilenplatzhalter 7"/>
          <p:cNvSpPr>
            <a:spLocks noGrp="1"/>
          </p:cNvSpPr>
          <p:nvPr>
            <p:ph type="ftr" sz="quarter" idx="3"/>
          </p:nvPr>
        </p:nvSpPr>
        <p:spPr bwMode="auto">
          <a:xfrm>
            <a:off x="5283202" y="6560612"/>
            <a:ext cx="4182132" cy="3571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333333"/>
                </a:solidFill>
              </a:defRPr>
            </a:lvl1pPr>
          </a:lstStyle>
          <a:p>
            <a:pPr algn="l">
              <a:defRPr/>
            </a:pPr>
            <a:r>
              <a:rPr lang="de-DE"/>
              <a:t>14/09/2026 - ISSP 2026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1340945170" name="Gerade Verbindung 26"/>
          <p:cNvCxnSpPr/>
          <p:nvPr userDrawn="1"/>
        </p:nvCxnSpPr>
        <p:spPr bwMode="auto">
          <a:xfrm>
            <a:off x="0" y="6732777"/>
            <a:ext cx="12192000" cy="0"/>
          </a:xfrm>
          <a:prstGeom prst="line">
            <a:avLst/>
          </a:prstGeom>
          <a:ln w="203200">
            <a:solidFill>
              <a:srgbClr val="EAEAE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94573079" name="Bild 6" descr="GSI_Logo_rgb.png"/>
          <p:cNvPicPr>
            <a:picLocks noChangeAspect="1"/>
          </p:cNvPicPr>
          <p:nvPr userDrawn="1"/>
        </p:nvPicPr>
        <p:blipFill>
          <a:blip r:embed="rId6"/>
          <a:stretch/>
        </p:blipFill>
        <p:spPr bwMode="auto">
          <a:xfrm>
            <a:off x="10146453" y="485167"/>
            <a:ext cx="1505441" cy="501815"/>
          </a:xfrm>
          <a:prstGeom prst="rect">
            <a:avLst/>
          </a:prstGeom>
        </p:spPr>
      </p:pic>
      <p:cxnSp>
        <p:nvCxnSpPr>
          <p:cNvPr id="1188988194" name="Gerade Verbindung 22"/>
          <p:cNvCxnSpPr/>
          <p:nvPr userDrawn="1"/>
        </p:nvCxnSpPr>
        <p:spPr bwMode="auto">
          <a:xfrm>
            <a:off x="0" y="1101632"/>
            <a:ext cx="12192000" cy="0"/>
          </a:xfrm>
          <a:prstGeom prst="line">
            <a:avLst/>
          </a:prstGeom>
          <a:ln w="203200">
            <a:solidFill>
              <a:srgbClr val="EAEAE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02669383" name="Rechteck 23"/>
          <p:cNvSpPr/>
          <p:nvPr userDrawn="1"/>
        </p:nvSpPr>
        <p:spPr bwMode="auto">
          <a:xfrm>
            <a:off x="-1" y="969432"/>
            <a:ext cx="268800" cy="268800"/>
          </a:xfrm>
          <a:prstGeom prst="rect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 sz="2400"/>
          </a:p>
        </p:txBody>
      </p:sp>
      <p:sp>
        <p:nvSpPr>
          <p:cNvPr id="768060523" name="Rechteck 24"/>
          <p:cNvSpPr/>
          <p:nvPr userDrawn="1"/>
        </p:nvSpPr>
        <p:spPr bwMode="auto">
          <a:xfrm>
            <a:off x="-1" y="6599766"/>
            <a:ext cx="271036" cy="271036"/>
          </a:xfrm>
          <a:prstGeom prst="rect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de-DE" sz="2400"/>
          </a:p>
        </p:txBody>
      </p:sp>
      <p:sp>
        <p:nvSpPr>
          <p:cNvPr id="21076572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23513" y="1450688"/>
            <a:ext cx="11226901" cy="49035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1444235322" name="Foliennummernplatzhalter 5"/>
          <p:cNvSpPr>
            <a:spLocks noGrp="1"/>
          </p:cNvSpPr>
          <p:nvPr>
            <p:ph type="sldNum" sz="quarter" idx="4"/>
          </p:nvPr>
        </p:nvSpPr>
        <p:spPr bwMode="auto">
          <a:xfrm>
            <a:off x="10687722" y="6552643"/>
            <a:ext cx="9931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333333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125CBDDA-5CCF-8748-8988-9DC6C8981774}" type="slidenum">
              <a:rPr lang="de-DE"/>
              <a:t>‹N›</a:t>
            </a:fld>
            <a:endParaRPr lang="de-DE"/>
          </a:p>
        </p:txBody>
      </p:sp>
      <p:sp>
        <p:nvSpPr>
          <p:cNvPr id="596406912" name="Textfeld 10"/>
          <p:cNvSpPr txBox="1"/>
          <p:nvPr/>
        </p:nvSpPr>
        <p:spPr bwMode="auto">
          <a:xfrm>
            <a:off x="580361" y="6616079"/>
            <a:ext cx="4702844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indent="0" algn="l" defTabSz="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de-DE" sz="1000">
                <a:solidFill>
                  <a:srgbClr val="333333"/>
                </a:solidFill>
                <a:latin typeface="Arial"/>
                <a:cs typeface="Arial"/>
              </a:rPr>
              <a:t>GSI Helmholtzzentrum für Schwerionenforschung GmbH</a:t>
            </a:r>
            <a:endParaRPr/>
          </a:p>
        </p:txBody>
      </p:sp>
      <p:sp>
        <p:nvSpPr>
          <p:cNvPr id="566199750" name="Titelplatzhalter 1"/>
          <p:cNvSpPr>
            <a:spLocks noGrp="1"/>
          </p:cNvSpPr>
          <p:nvPr>
            <p:ph type="title"/>
          </p:nvPr>
        </p:nvSpPr>
        <p:spPr bwMode="auto">
          <a:xfrm>
            <a:off x="423518" y="308100"/>
            <a:ext cx="9109549" cy="7875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905471711" name="Datumsplatzhalter 4"/>
          <p:cNvSpPr>
            <a:spLocks noGrp="1"/>
          </p:cNvSpPr>
          <p:nvPr>
            <p:ph type="dt" sz="half" idx="2"/>
          </p:nvPr>
        </p:nvSpPr>
        <p:spPr bwMode="auto">
          <a:xfrm>
            <a:off x="9535008" y="6552643"/>
            <a:ext cx="11311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333333"/>
                </a:solidFill>
              </a:defRPr>
            </a:lvl1pPr>
          </a:lstStyle>
          <a:p>
            <a:pPr>
              <a:defRPr/>
            </a:pPr>
            <a:r>
              <a:rPr lang="it-IT"/>
              <a:t>Matteo Pocobelli Ragosta</a:t>
            </a:r>
            <a:endParaRPr/>
          </a:p>
        </p:txBody>
      </p:sp>
      <p:sp>
        <p:nvSpPr>
          <p:cNvPr id="1414308872" name="Fußzeilenplatzhalter 7"/>
          <p:cNvSpPr>
            <a:spLocks noGrp="1"/>
          </p:cNvSpPr>
          <p:nvPr>
            <p:ph type="ftr" sz="quarter" idx="3"/>
          </p:nvPr>
        </p:nvSpPr>
        <p:spPr bwMode="auto">
          <a:xfrm>
            <a:off x="5350935" y="6560611"/>
            <a:ext cx="4182132" cy="3571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333333"/>
                </a:solidFill>
              </a:defRPr>
            </a:lvl1pPr>
          </a:lstStyle>
          <a:p>
            <a:pPr algn="l">
              <a:defRPr/>
            </a:pPr>
            <a:r>
              <a:rPr lang="de-DE"/>
              <a:t>14/09/2026 - ISSP 2026</a:t>
            </a:r>
          </a:p>
        </p:txBody>
      </p:sp>
      <p:pic>
        <p:nvPicPr>
          <p:cNvPr id="944433228" name="Bild 12" descr="FAIR_Logo_rgb.png"/>
          <p:cNvPicPr>
            <a:picLocks noChangeAspect="1"/>
          </p:cNvPicPr>
          <p:nvPr userDrawn="1"/>
        </p:nvPicPr>
        <p:blipFill>
          <a:blip r:embed="rId7"/>
          <a:stretch/>
        </p:blipFill>
        <p:spPr bwMode="auto">
          <a:xfrm>
            <a:off x="8855086" y="297502"/>
            <a:ext cx="1033406" cy="86117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hdr="0"/>
  <p:txStyles>
    <p:titleStyle>
      <a:lvl1pPr algn="l" defTabSz="457189">
        <a:spcBef>
          <a:spcPts val="0"/>
        </a:spcBef>
        <a:buNone/>
        <a:defRPr sz="2400" b="1">
          <a:solidFill>
            <a:srgbClr val="333333"/>
          </a:solidFill>
          <a:latin typeface="Arial"/>
          <a:ea typeface="+mj-ea"/>
          <a:cs typeface="Arial"/>
        </a:defRPr>
      </a:lvl1pPr>
    </p:titleStyle>
    <p:bodyStyle>
      <a:lvl1pPr marL="342890" indent="-342890" algn="l" defTabSz="457189">
        <a:spcBef>
          <a:spcPts val="0"/>
        </a:spcBef>
        <a:buClr>
          <a:srgbClr val="FDBB63"/>
        </a:buClr>
        <a:buFont typeface="Wingdings"/>
        <a:buChar char="§"/>
        <a:defRPr sz="2400">
          <a:solidFill>
            <a:srgbClr val="333333"/>
          </a:solidFill>
          <a:latin typeface="Arial"/>
          <a:ea typeface="+mn-ea"/>
          <a:cs typeface="Arial"/>
        </a:defRPr>
      </a:lvl1pPr>
      <a:lvl2pPr marL="742932" indent="-285744" algn="l" defTabSz="457189">
        <a:spcBef>
          <a:spcPts val="0"/>
        </a:spcBef>
        <a:buClr>
          <a:srgbClr val="FDBB63"/>
        </a:buClr>
        <a:buFont typeface="Wingdings"/>
        <a:buChar char="§"/>
        <a:defRPr sz="2000">
          <a:solidFill>
            <a:srgbClr val="333333"/>
          </a:solidFill>
          <a:latin typeface="Arial"/>
          <a:ea typeface="+mn-ea"/>
          <a:cs typeface="Arial"/>
        </a:defRPr>
      </a:lvl2pPr>
      <a:lvl3pPr marL="1142971" indent="-228594" algn="l" defTabSz="457189">
        <a:spcBef>
          <a:spcPts val="0"/>
        </a:spcBef>
        <a:buClr>
          <a:srgbClr val="FDBB63"/>
        </a:buClr>
        <a:buFont typeface="Wingdings"/>
        <a:buChar char="§"/>
        <a:defRPr sz="1800">
          <a:solidFill>
            <a:srgbClr val="333333"/>
          </a:solidFill>
          <a:latin typeface="Arial"/>
          <a:ea typeface="+mn-ea"/>
          <a:cs typeface="Arial"/>
        </a:defRPr>
      </a:lvl3pPr>
      <a:lvl4pPr marL="1600160" indent="-228594" algn="l" defTabSz="457189">
        <a:spcBef>
          <a:spcPts val="0"/>
        </a:spcBef>
        <a:buClr>
          <a:srgbClr val="FDBB63"/>
        </a:buClr>
        <a:buFont typeface="Wingdings"/>
        <a:buChar char="§"/>
        <a:defRPr sz="1600">
          <a:solidFill>
            <a:srgbClr val="333333"/>
          </a:solidFill>
          <a:latin typeface="Arial"/>
          <a:ea typeface="+mn-ea"/>
          <a:cs typeface="Arial"/>
        </a:defRPr>
      </a:lvl4pPr>
      <a:lvl5pPr marL="2057349" indent="-228594" algn="l" defTabSz="457189">
        <a:spcBef>
          <a:spcPts val="0"/>
        </a:spcBef>
        <a:buClr>
          <a:srgbClr val="FDBB63"/>
        </a:buClr>
        <a:buFont typeface="Wingdings"/>
        <a:buChar char="§"/>
        <a:defRPr sz="1400">
          <a:solidFill>
            <a:srgbClr val="333333"/>
          </a:solidFill>
          <a:latin typeface="Arial"/>
          <a:ea typeface="+mn-ea"/>
          <a:cs typeface="Arial"/>
        </a:defRPr>
      </a:lvl5pPr>
      <a:lvl6pPr marL="2514536" indent="-228594" algn="l" defTabSz="457189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189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372F5C-97FD-028C-8403-03FDEEAD97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0D5A42D7-9FE3-FE28-CD30-7F00B9DA3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7252" y="0"/>
            <a:ext cx="994689" cy="1000867"/>
          </a:xfrm>
          <a:prstGeom prst="rect">
            <a:avLst/>
          </a:prstGeom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FAF404D-41EC-73E1-3BEB-07E607BC3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1</a:t>
            </a:fld>
            <a:endParaRPr lang="de-DE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CC4E1CE-05B2-E9CB-34B4-F1BB458A24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23903" y="6552644"/>
            <a:ext cx="1921147" cy="365125"/>
          </a:xfrm>
        </p:spPr>
        <p:txBody>
          <a:bodyPr/>
          <a:lstStyle/>
          <a:p>
            <a:pPr>
              <a:defRPr/>
            </a:pPr>
            <a:r>
              <a:rPr lang="it-IT"/>
              <a:t>Matteo Pocobelli Ragosta</a:t>
            </a:r>
            <a:endParaRPr lang="de-DE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4BAEE716-88D8-5906-F53D-D3B9CEF237C7}"/>
              </a:ext>
            </a:extLst>
          </p:cNvPr>
          <p:cNvSpPr txBox="1"/>
          <p:nvPr/>
        </p:nvSpPr>
        <p:spPr bwMode="auto">
          <a:xfrm>
            <a:off x="654817" y="1742994"/>
            <a:ext cx="10882365" cy="446276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EXTRACTION DYNAMICS OF </a:t>
            </a:r>
            <a:r>
              <a:rPr lang="el-GR" sz="3200" b="1" dirty="0"/>
              <a:t>β</a:t>
            </a:r>
            <a:r>
              <a:rPr lang="it-IT" sz="3200" b="1" dirty="0"/>
              <a:t>-DECAY PRODUCTS IN A PAUL TRAP: </a:t>
            </a:r>
          </a:p>
          <a:p>
            <a:pPr algn="ctr"/>
            <a:endParaRPr lang="it-IT" sz="3200" b="1" dirty="0"/>
          </a:p>
          <a:p>
            <a:pPr algn="ctr"/>
            <a:r>
              <a:rPr lang="it-IT" sz="3200" b="1" dirty="0"/>
              <a:t>A SIMULATION STUDY OF ¹⁴⁰Cs </a:t>
            </a:r>
            <a:endParaRPr lang="en-US" sz="3200" b="1" dirty="0"/>
          </a:p>
          <a:p>
            <a:pPr algn="ctr"/>
            <a:endParaRPr lang="en-US" sz="3200" b="1" dirty="0"/>
          </a:p>
          <a:p>
            <a:pPr algn="ctr"/>
            <a:endParaRPr lang="en-US" sz="3200" b="1" dirty="0"/>
          </a:p>
          <a:p>
            <a:pPr algn="ctr"/>
            <a:endParaRPr lang="en-US" sz="3200" b="1" dirty="0"/>
          </a:p>
          <a:p>
            <a:pPr algn="ctr"/>
            <a:r>
              <a:rPr lang="en-US" sz="2000" b="1" dirty="0"/>
              <a:t>Candidate: Matteo Pocobelli Ragosta (University of Naples “Federico II”)</a:t>
            </a:r>
          </a:p>
          <a:p>
            <a:pPr algn="ctr"/>
            <a:endParaRPr lang="en-US" sz="2000" b="1" dirty="0"/>
          </a:p>
          <a:p>
            <a:pPr algn="ctr"/>
            <a:r>
              <a:rPr lang="en-US" sz="2000" b="1" dirty="0"/>
              <a:t>Supervisor: Dr. Timo Dickel (GSI </a:t>
            </a:r>
            <a:r>
              <a:rPr lang="it-IT" sz="2000" b="1" dirty="0" err="1"/>
              <a:t>Helmholtzzentrum</a:t>
            </a:r>
            <a:r>
              <a:rPr lang="it-IT" sz="2000" b="1" dirty="0"/>
              <a:t> </a:t>
            </a:r>
            <a:r>
              <a:rPr lang="it-IT" sz="2000" b="1" dirty="0" err="1"/>
              <a:t>fur</a:t>
            </a:r>
            <a:r>
              <a:rPr lang="it-IT" sz="2000" b="1" dirty="0"/>
              <a:t> </a:t>
            </a:r>
            <a:r>
              <a:rPr lang="it-IT" sz="2000" b="1" dirty="0" err="1"/>
              <a:t>Schwerionenforschung</a:t>
            </a:r>
            <a:r>
              <a:rPr lang="en-US" sz="2000" b="1" dirty="0"/>
              <a:t>) </a:t>
            </a:r>
          </a:p>
        </p:txBody>
      </p:sp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C413A395-CAC5-F6A6-380E-253A8EF3B2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de-DE"/>
              <a:t>14/09/2026 - ISSP 2026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63024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EE823B-8ECC-E404-62EF-C5E79384A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72F97A3-E612-B61E-8C9D-D144D1936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488" y="367746"/>
            <a:ext cx="7417028" cy="541087"/>
          </a:xfrm>
        </p:spPr>
        <p:txBody>
          <a:bodyPr/>
          <a:lstStyle/>
          <a:p>
            <a:pPr algn="ctr"/>
            <a:r>
              <a:rPr lang="it-IT" dirty="0"/>
              <a:t>FROM THE r-PROCESS</a:t>
            </a:r>
            <a:br>
              <a:rPr lang="it-IT" dirty="0"/>
            </a:br>
            <a:r>
              <a:rPr lang="it-IT" dirty="0"/>
              <a:t> TO RADIOACTIVE ION TRAPPING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70412BF-5D30-5BC0-A861-2EF6A35971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91276" y="1920983"/>
            <a:ext cx="5273723" cy="2630697"/>
          </a:xfrm>
        </p:spPr>
        <p:txBody>
          <a:bodyPr/>
          <a:lstStyle/>
          <a:p>
            <a:pPr lvl="0"/>
            <a:r>
              <a:rPr lang="it-IT" b="1" dirty="0"/>
              <a:t>Goal:</a:t>
            </a:r>
            <a:r>
              <a:rPr lang="it-IT" dirty="0"/>
              <a:t> Trap </a:t>
            </a:r>
            <a:r>
              <a:rPr lang="it-IT" dirty="0" err="1"/>
              <a:t>radioactive</a:t>
            </a:r>
            <a:r>
              <a:rPr lang="it-IT" dirty="0"/>
              <a:t> </a:t>
            </a:r>
            <a:r>
              <a:rPr lang="it-IT" dirty="0" err="1"/>
              <a:t>ions</a:t>
            </a:r>
            <a:r>
              <a:rPr lang="it-IT" dirty="0"/>
              <a:t> to study r-</a:t>
            </a:r>
            <a:r>
              <a:rPr lang="it-IT" dirty="0" err="1"/>
              <a:t>process</a:t>
            </a:r>
            <a:r>
              <a:rPr lang="it-IT" dirty="0"/>
              <a:t> </a:t>
            </a:r>
            <a:r>
              <a:rPr lang="it-IT" dirty="0" err="1"/>
              <a:t>neutron</a:t>
            </a:r>
            <a:r>
              <a:rPr lang="it-IT" dirty="0"/>
              <a:t> </a:t>
            </a:r>
            <a:r>
              <a:rPr lang="it-IT" dirty="0" err="1"/>
              <a:t>captures</a:t>
            </a:r>
            <a:r>
              <a:rPr lang="it-IT" dirty="0"/>
              <a:t>.</a:t>
            </a:r>
          </a:p>
          <a:p>
            <a:pPr lvl="0"/>
            <a:endParaRPr lang="it-IT" dirty="0"/>
          </a:p>
          <a:p>
            <a:pPr lvl="0"/>
            <a:r>
              <a:rPr lang="it-IT" b="1" dirty="0" err="1"/>
              <a:t>Issue</a:t>
            </a:r>
            <a:r>
              <a:rPr lang="it-IT" b="1" dirty="0"/>
              <a:t>:</a:t>
            </a:r>
            <a:r>
              <a:rPr lang="it-IT" dirty="0"/>
              <a:t> </a:t>
            </a:r>
            <a:r>
              <a:rPr lang="it-IT" dirty="0" err="1"/>
              <a:t>Continuous</a:t>
            </a:r>
            <a:r>
              <a:rPr lang="it-IT" dirty="0"/>
              <a:t> β-</a:t>
            </a:r>
            <a:r>
              <a:rPr lang="it-IT" dirty="0" err="1"/>
              <a:t>decay</a:t>
            </a:r>
            <a:r>
              <a:rPr lang="it-IT" dirty="0"/>
              <a:t> </a:t>
            </a:r>
            <a:r>
              <a:rPr lang="it-IT" dirty="0" err="1"/>
              <a:t>alters</a:t>
            </a:r>
            <a:r>
              <a:rPr lang="it-IT" dirty="0"/>
              <a:t> </a:t>
            </a:r>
            <a:r>
              <a:rPr lang="it-IT" dirty="0" err="1"/>
              <a:t>kinematics</a:t>
            </a:r>
            <a:r>
              <a:rPr lang="it-IT" dirty="0"/>
              <a:t> and </a:t>
            </a:r>
            <a:r>
              <a:rPr lang="it-IT" dirty="0" err="1"/>
              <a:t>charge</a:t>
            </a:r>
            <a:r>
              <a:rPr lang="it-IT" dirty="0"/>
              <a:t> </a:t>
            </a:r>
            <a:r>
              <a:rPr lang="it-IT" dirty="0" err="1"/>
              <a:t>states</a:t>
            </a:r>
            <a:r>
              <a:rPr lang="it-IT" dirty="0"/>
              <a:t>.</a:t>
            </a:r>
          </a:p>
          <a:p>
            <a:pPr lvl="0"/>
            <a:endParaRPr lang="it-IT" dirty="0"/>
          </a:p>
          <a:p>
            <a:pPr lvl="0"/>
            <a:r>
              <a:rPr lang="it-IT" b="1" dirty="0"/>
              <a:t>Solution:</a:t>
            </a:r>
            <a:r>
              <a:rPr lang="it-IT" dirty="0"/>
              <a:t> 3D SIMION tracking to </a:t>
            </a:r>
            <a:r>
              <a:rPr lang="it-IT" dirty="0" err="1"/>
              <a:t>optimize</a:t>
            </a:r>
            <a:r>
              <a:rPr lang="it-IT" dirty="0"/>
              <a:t> </a:t>
            </a:r>
            <a:r>
              <a:rPr lang="it-IT" dirty="0" err="1"/>
              <a:t>extraction</a:t>
            </a:r>
            <a:r>
              <a:rPr lang="it-IT" dirty="0"/>
              <a:t> and </a:t>
            </a:r>
            <a:r>
              <a:rPr lang="it-IT" dirty="0" err="1"/>
              <a:t>maintain</a:t>
            </a:r>
            <a:r>
              <a:rPr lang="it-IT" dirty="0"/>
              <a:t> target </a:t>
            </a:r>
            <a:r>
              <a:rPr lang="it-IT" dirty="0" err="1"/>
              <a:t>purity</a:t>
            </a:r>
            <a:r>
              <a:rPr lang="it-IT" dirty="0"/>
              <a:t>.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99AA076-64AA-FDAA-0971-AFEB57524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2</a:t>
            </a:fld>
            <a:endParaRPr lang="de-DE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AA85D80-8053-903D-3942-83D5C69DA3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04961" y="6552644"/>
            <a:ext cx="1840090" cy="365125"/>
          </a:xfrm>
        </p:spPr>
        <p:txBody>
          <a:bodyPr/>
          <a:lstStyle/>
          <a:p>
            <a:pPr>
              <a:defRPr/>
            </a:pPr>
            <a:r>
              <a:rPr lang="it-IT"/>
              <a:t>Matteo Pocobelli Ragosta</a:t>
            </a:r>
          </a:p>
        </p:txBody>
      </p:sp>
      <p:pic>
        <p:nvPicPr>
          <p:cNvPr id="7" name="Immagine 6" descr="Paths of the s- and r-processes in the N-Z plan. Both processes start... |  Download Scientific Diagram">
            <a:extLst>
              <a:ext uri="{FF2B5EF4-FFF2-40B4-BE49-F238E27FC236}">
                <a16:creationId xmlns:a16="http://schemas.microsoft.com/office/drawing/2014/main" id="{ABFA44E6-6398-4708-5837-E5E478D1CF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05" y="1828949"/>
            <a:ext cx="6702441" cy="3776410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ABCA49ED-9AAD-23B7-5295-B987956B49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7252" y="0"/>
            <a:ext cx="994689" cy="1000867"/>
          </a:xfrm>
          <a:prstGeom prst="rect">
            <a:avLst/>
          </a:prstGeom>
        </p:spPr>
      </p:pic>
      <p:sp>
        <p:nvSpPr>
          <p:cNvPr id="12" name="Segnaposto piè di pagina 11">
            <a:extLst>
              <a:ext uri="{FF2B5EF4-FFF2-40B4-BE49-F238E27FC236}">
                <a16:creationId xmlns:a16="http://schemas.microsoft.com/office/drawing/2014/main" id="{942C7877-3656-4DDE-A092-07DAB8BAB8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de-DE"/>
              <a:t>14/09/2026 - ISSP 2026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39058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F32270-AFAC-AC07-7DF2-2EE3F9C1C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FC17B43-F701-5809-D411-06D6B2650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040" y="80748"/>
            <a:ext cx="7493000" cy="917988"/>
          </a:xfrm>
        </p:spPr>
        <p:txBody>
          <a:bodyPr/>
          <a:lstStyle/>
          <a:p>
            <a:pPr algn="ctr"/>
            <a:r>
              <a:rPr lang="it-IT" sz="3200" dirty="0"/>
              <a:t>β-DECAY:</a:t>
            </a:r>
            <a:br>
              <a:rPr lang="it-IT" sz="3200" dirty="0"/>
            </a:br>
            <a:r>
              <a:rPr lang="it-IT" sz="2800" dirty="0"/>
              <a:t>FROM PARENT TO DAUGHTER IONS</a:t>
            </a:r>
            <a:endParaRPr lang="it-IT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>
                <a:extLst>
                  <a:ext uri="{FF2B5EF4-FFF2-40B4-BE49-F238E27FC236}">
                    <a16:creationId xmlns:a16="http://schemas.microsoft.com/office/drawing/2014/main" id="{5973FFCA-9CAD-A3B0-C16A-601E85DE7F6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59936" y="2187507"/>
                <a:ext cx="5739024" cy="2821373"/>
              </a:xfrm>
            </p:spPr>
            <p:txBody>
              <a:bodyPr/>
              <a:lstStyle/>
              <a:p>
                <a:pPr lvl="0"/>
                <a:r>
                  <a:rPr lang="it-IT" sz="2200" b="1" dirty="0"/>
                  <a:t>Reaction:</a:t>
                </a:r>
                <a:r>
                  <a:rPr lang="it-IT" sz="2200" dirty="0"/>
                  <a:t>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it-IT" sz="2200" i="1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it-IT" sz="2200" i="1">
                            <a:latin typeface="Cambria Math" panose="02040503050406030204" pitchFamily="18" charset="0"/>
                          </a:rPr>
                          <m:t>𝑍</m:t>
                        </m:r>
                      </m:sub>
                      <m:sup>
                        <m:r>
                          <a:rPr lang="it-IT" sz="2200" i="1">
                            <a:latin typeface="Cambria Math" panose="02040503050406030204" pitchFamily="18" charset="0"/>
                          </a:rPr>
                          <m:t>𝐴</m:t>
                        </m:r>
                      </m:sup>
                      <m:e>
                        <m:r>
                          <a:rPr lang="it-IT" sz="22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sPre>
                    <m:sSubSup>
                      <m:sSubSupPr>
                        <m:ctrlPr>
                          <a:rPr lang="it-IT" sz="220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it-IT" sz="2200">
                            <a:latin typeface="Cambria Math" panose="02040503050406030204" pitchFamily="18" charset="0"/>
                          </a:rPr>
                          <m:t>→</m:t>
                        </m:r>
                      </m:e>
                      <m:sub>
                        <m:r>
                          <a:rPr lang="it-IT" sz="2200" i="1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it-IT" sz="220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  <m:sup>
                        <m:r>
                          <a:rPr lang="it-IT" sz="2200" i="1">
                            <a:latin typeface="Cambria Math" panose="02040503050406030204" pitchFamily="18" charset="0"/>
                          </a:rPr>
                          <m:t>𝐴</m:t>
                        </m:r>
                      </m:sup>
                    </m:sSubSup>
                    <m:r>
                      <a:rPr lang="it-IT" sz="2200" i="1">
                        <a:latin typeface="Cambria Math" panose="02040503050406030204" pitchFamily="18" charset="0"/>
                      </a:rPr>
                      <m:t>𝑌</m:t>
                    </m:r>
                    <m:r>
                      <a:rPr lang="it-IT" sz="220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it-I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t-IT" sz="22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it-IT" sz="220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r>
                      <a:rPr lang="it-IT" sz="220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it-IT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it-IT" sz="22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it-IT" sz="2200" i="1">
                                <a:latin typeface="Cambria Math" panose="02040503050406030204" pitchFamily="18" charset="0"/>
                              </a:rPr>
                              <m:t>𝜈</m:t>
                            </m:r>
                          </m:e>
                        </m:acc>
                      </m:e>
                      <m:sub>
                        <m:r>
                          <a:rPr lang="it-IT" sz="2200" i="1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endParaRPr lang="it-IT" sz="2200" dirty="0"/>
              </a:p>
              <a:p>
                <a:pPr lvl="0"/>
                <a:endParaRPr lang="it-IT" sz="2200" dirty="0"/>
              </a:p>
              <a:p>
                <a:pPr lvl="0"/>
                <a:r>
                  <a:rPr lang="it-IT" sz="2200" b="1" dirty="0"/>
                  <a:t>Energy:</a:t>
                </a:r>
                <a:r>
                  <a:rPr lang="it-IT" sz="22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20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it-IT" sz="2200" i="1">
                            <a:latin typeface="Cambria Math" panose="02040503050406030204" pitchFamily="18" charset="0"/>
                          </a:rPr>
                          <m:t>𝛽</m:t>
                        </m:r>
                      </m:sub>
                    </m:sSub>
                    <m:r>
                      <a:rPr lang="it-IT" sz="2200">
                        <a:latin typeface="Cambria Math" panose="02040503050406030204" pitchFamily="18" charset="0"/>
                      </a:rPr>
                      <m:t>≃</m:t>
                    </m:r>
                    <m:sSub>
                      <m:sSubPr>
                        <m:ctrlPr>
                          <a:rPr lang="it-IT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2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it-IT" sz="2200" i="1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it-IT" sz="220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it-IT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2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it-IT" sz="2200" i="1">
                            <a:latin typeface="Cambria Math" panose="02040503050406030204" pitchFamily="18" charset="0"/>
                          </a:rPr>
                          <m:t>𝜈</m:t>
                        </m:r>
                      </m:sub>
                    </m:sSub>
                    <m:r>
                      <a:rPr lang="it-IT" sz="2200" b="0" i="0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it-IT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2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it-IT" sz="2200" i="1">
                            <a:latin typeface="Cambria Math" panose="02040503050406030204" pitchFamily="18" charset="0"/>
                          </a:rPr>
                          <m:t>𝑟𝑒𝑐</m:t>
                        </m:r>
                      </m:sub>
                    </m:sSub>
                  </m:oMath>
                </a14:m>
                <a:br>
                  <a:rPr lang="it-IT" sz="2200" dirty="0"/>
                </a:br>
                <a:endParaRPr lang="it-IT" sz="2200" dirty="0"/>
              </a:p>
              <a:p>
                <a:pPr lvl="0"/>
                <a:r>
                  <a:rPr lang="it-IT" sz="2200" b="1" dirty="0"/>
                  <a:t>Atomic </a:t>
                </a:r>
                <a:r>
                  <a:rPr lang="it-IT" sz="2200" b="1" dirty="0" err="1"/>
                  <a:t>Rearrangements</a:t>
                </a:r>
                <a:r>
                  <a:rPr lang="it-IT" sz="2200" b="1" dirty="0"/>
                  <a:t>:</a:t>
                </a:r>
                <a:r>
                  <a:rPr lang="it-IT" sz="2200" dirty="0"/>
                  <a:t> The </a:t>
                </a:r>
                <a:r>
                  <a:rPr lang="it-IT" sz="2200" dirty="0" err="1"/>
                  <a:t>sudden</a:t>
                </a:r>
                <a:br>
                  <a:rPr lang="it-IT" sz="2200" dirty="0"/>
                </a:br>
                <a:r>
                  <a:rPr lang="it-IT" sz="2200" dirty="0"/>
                  <a:t> </a:t>
                </a:r>
                <a14:m>
                  <m:oMath xmlns:m="http://schemas.openxmlformats.org/officeDocument/2006/math">
                    <m:r>
                      <a:rPr lang="it-IT" sz="2200" i="1">
                        <a:latin typeface="Cambria Math" panose="02040503050406030204" pitchFamily="18" charset="0"/>
                      </a:rPr>
                      <m:t>𝑍</m:t>
                    </m:r>
                    <m:r>
                      <a:rPr lang="it-IT" sz="2200">
                        <a:latin typeface="Cambria Math" panose="02040503050406030204" pitchFamily="18" charset="0"/>
                      </a:rPr>
                      <m:t>→</m:t>
                    </m:r>
                    <m:r>
                      <a:rPr lang="it-IT" sz="2200" i="1">
                        <a:latin typeface="Cambria Math" panose="02040503050406030204" pitchFamily="18" charset="0"/>
                      </a:rPr>
                      <m:t>𝑍</m:t>
                    </m:r>
                    <m:r>
                      <a:rPr lang="it-IT" sz="220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it-IT" sz="2200" dirty="0"/>
                  <a:t> </a:t>
                </a:r>
                <a:r>
                  <a:rPr lang="it-IT" sz="2200" dirty="0" err="1"/>
                  <a:t>transition</a:t>
                </a:r>
                <a:r>
                  <a:rPr lang="it-IT" sz="2200" dirty="0"/>
                  <a:t> triggers electron shake-off and Auger </a:t>
                </a:r>
                <a:r>
                  <a:rPr lang="it-IT" sz="2200" dirty="0" err="1"/>
                  <a:t>cascades</a:t>
                </a:r>
                <a:r>
                  <a:rPr lang="it-IT" sz="2200" dirty="0"/>
                  <a:t>.</a:t>
                </a:r>
              </a:p>
              <a:p>
                <a:endParaRPr lang="it-IT" sz="2200" dirty="0"/>
              </a:p>
            </p:txBody>
          </p:sp>
        </mc:Choice>
        <mc:Fallback xmlns="">
          <p:sp>
            <p:nvSpPr>
              <p:cNvPr id="3" name="Segnaposto contenuto 2">
                <a:extLst>
                  <a:ext uri="{FF2B5EF4-FFF2-40B4-BE49-F238E27FC236}">
                    <a16:creationId xmlns:a16="http://schemas.microsoft.com/office/drawing/2014/main" id="{5973FFCA-9CAD-A3B0-C16A-601E85DE7F6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59936" y="2187507"/>
                <a:ext cx="5739024" cy="2821373"/>
              </a:xfrm>
              <a:blipFill>
                <a:blip r:embed="rId4"/>
                <a:stretch>
                  <a:fillRect l="-1169" t="-64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D4E69C9-DED7-757A-8453-3000C1495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3</a:t>
            </a:fld>
            <a:endParaRPr lang="de-DE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84CE9D1-BE10-FBAF-FED8-459D62D393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04961" y="6552644"/>
            <a:ext cx="1840090" cy="365125"/>
          </a:xfrm>
        </p:spPr>
        <p:txBody>
          <a:bodyPr/>
          <a:lstStyle/>
          <a:p>
            <a:pPr>
              <a:defRPr/>
            </a:pPr>
            <a:r>
              <a:rPr lang="it-IT"/>
              <a:t>Matteo Pocobelli Ragosta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F8F69C39-1D8F-232B-539C-10C895C3CF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7252" y="0"/>
            <a:ext cx="994689" cy="1000867"/>
          </a:xfrm>
          <a:prstGeom prst="rect">
            <a:avLst/>
          </a:prstGeom>
        </p:spPr>
      </p:pic>
      <p:pic>
        <p:nvPicPr>
          <p:cNvPr id="13" name="nuclear_beta_decay">
            <a:hlinkClick r:id="" action="ppaction://media"/>
            <a:extLst>
              <a:ext uri="{FF2B5EF4-FFF2-40B4-BE49-F238E27FC236}">
                <a16:creationId xmlns:a16="http://schemas.microsoft.com/office/drawing/2014/main" id="{8C0F7AA0-F287-7E16-E4F8-2258A8A04FF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93040" y="1528659"/>
            <a:ext cx="5843377" cy="4382533"/>
          </a:xfrm>
          <a:prstGeom prst="rect">
            <a:avLst/>
          </a:prstGeom>
        </p:spPr>
      </p:pic>
      <p:sp>
        <p:nvSpPr>
          <p:cNvPr id="14" name="Segnaposto piè di pagina 13">
            <a:extLst>
              <a:ext uri="{FF2B5EF4-FFF2-40B4-BE49-F238E27FC236}">
                <a16:creationId xmlns:a16="http://schemas.microsoft.com/office/drawing/2014/main" id="{F59CC3BA-39BC-CE21-C27D-4C598B274B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de-DE"/>
              <a:t>14/09/2026 - ISSP 2026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22940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0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9855DE-5C64-8F66-2922-C38F90DED2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>
            <a:extLst>
              <a:ext uri="{FF2B5EF4-FFF2-40B4-BE49-F238E27FC236}">
                <a16:creationId xmlns:a16="http://schemas.microsoft.com/office/drawing/2014/main" id="{786E0A42-2778-2032-9C77-8BB6C948F1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3546" y="-4335"/>
            <a:ext cx="994689" cy="1000867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03CE0260-1A5C-A711-D58B-4C39DAAE3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01" y="208975"/>
            <a:ext cx="7614920" cy="787557"/>
          </a:xfrm>
        </p:spPr>
        <p:txBody>
          <a:bodyPr/>
          <a:lstStyle/>
          <a:p>
            <a:pPr algn="ctr"/>
            <a:r>
              <a:rPr lang="it-IT" sz="2800" dirty="0"/>
              <a:t>PAUL TRAP AND RESONANT </a:t>
            </a:r>
            <a:br>
              <a:rPr lang="it-IT" sz="2800" dirty="0"/>
            </a:br>
            <a:r>
              <a:rPr lang="it-IT" sz="2800" dirty="0"/>
              <a:t>DIPOLAR EXCITATION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>
                <a:extLst>
                  <a:ext uri="{FF2B5EF4-FFF2-40B4-BE49-F238E27FC236}">
                    <a16:creationId xmlns:a16="http://schemas.microsoft.com/office/drawing/2014/main" id="{C1C2539D-1247-1D01-BBC4-BA2AE022AD5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721621" y="1874891"/>
                <a:ext cx="6387103" cy="4205392"/>
              </a:xfrm>
            </p:spPr>
            <p:txBody>
              <a:bodyPr/>
              <a:lstStyle/>
              <a:p>
                <a:pPr lvl="0"/>
                <a:r>
                  <a:rPr lang="it-IT" sz="2000" b="1" dirty="0" err="1"/>
                  <a:t>Confinement</a:t>
                </a:r>
                <a:r>
                  <a:rPr lang="it-IT" sz="2000" b="1" dirty="0"/>
                  <a:t> </a:t>
                </a:r>
                <a:r>
                  <a:rPr lang="it-IT" sz="2000" b="1" dirty="0" err="1"/>
                  <a:t>Parameters</a:t>
                </a:r>
                <a:r>
                  <a:rPr lang="it-IT" sz="2000" b="1" dirty="0"/>
                  <a:t>: </a:t>
                </a:r>
                <a:br>
                  <a:rPr lang="it-IT" sz="2000" b="1" dirty="0"/>
                </a:br>
                <a:r>
                  <a:rPr lang="it-IT" sz="2000" dirty="0" err="1"/>
                  <a:t>Define</a:t>
                </a:r>
                <a:r>
                  <a:rPr lang="it-IT" sz="2000" dirty="0"/>
                  <a:t> the </a:t>
                </a:r>
                <a:r>
                  <a:rPr lang="it-IT" sz="2000" dirty="0" err="1"/>
                  <a:t>stability</a:t>
                </a:r>
                <a:r>
                  <a:rPr lang="it-IT" sz="2000" dirty="0"/>
                  <a:t> regime, making </a:t>
                </a:r>
                <a:r>
                  <a:rPr lang="it-IT" sz="2000" dirty="0" err="1"/>
                  <a:t>confinement</a:t>
                </a:r>
                <a:r>
                  <a:rPr lang="it-IT" sz="2000" dirty="0"/>
                  <a:t> </a:t>
                </a:r>
                <a:r>
                  <a:rPr lang="it-IT" sz="2000" dirty="0" err="1"/>
                  <a:t>highly</a:t>
                </a:r>
                <a:r>
                  <a:rPr lang="it-IT" sz="2000" dirty="0"/>
                  <a:t> sensitive to post-</a:t>
                </a:r>
                <a:r>
                  <a:rPr lang="it-IT" sz="2000" dirty="0" err="1"/>
                  <a:t>decay</a:t>
                </a:r>
                <a:r>
                  <a:rPr lang="it-IT" sz="2000" dirty="0"/>
                  <a:t> </a:t>
                </a:r>
                <a:r>
                  <a:rPr lang="it-IT" sz="2000" dirty="0" err="1"/>
                  <a:t>charge</a:t>
                </a:r>
                <a:r>
                  <a:rPr lang="it-IT" sz="2000" dirty="0"/>
                  <a:t> shifts.</a:t>
                </a:r>
              </a:p>
              <a:p>
                <a:pPr lvl="0"/>
                <a:endParaRPr lang="it-IT" sz="20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it-IT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8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it-IT" sz="1800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it-IT" sz="1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sz="1800" i="1">
                              <a:latin typeface="Cambria Math" panose="02040503050406030204" pitchFamily="18" charset="0"/>
                            </a:rPr>
                            <m:t>8⋅</m:t>
                          </m:r>
                          <m:r>
                            <a:rPr lang="it-IT" sz="1800" i="1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it-IT" sz="1800" i="1">
                              <a:latin typeface="Cambria Math" panose="02040503050406030204" pitchFamily="18" charset="0"/>
                            </a:rPr>
                            <m:t>⋅</m:t>
                          </m:r>
                          <m:sSub>
                            <m:sSubPr>
                              <m:ctrlPr>
                                <a:rPr lang="it-IT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800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it-IT" sz="1800" i="1">
                                  <a:latin typeface="Cambria Math" panose="02040503050406030204" pitchFamily="18" charset="0"/>
                                </a:rPr>
                                <m:t>𝐷𝐶</m:t>
                              </m:r>
                            </m:sub>
                          </m:sSub>
                        </m:num>
                        <m:den>
                          <m:r>
                            <a:rPr lang="it-IT" sz="1800" i="1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it-IT" sz="1800" i="1">
                              <a:latin typeface="Cambria Math" panose="02040503050406030204" pitchFamily="18" charset="0"/>
                            </a:rPr>
                            <m:t>⋅</m:t>
                          </m:r>
                          <m:sSubSup>
                            <m:sSubSupPr>
                              <m:ctrlPr>
                                <a:rPr lang="it-IT" sz="18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it-IT" sz="18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it-IT" sz="18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it-IT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it-IT" sz="1800" i="1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it-IT" sz="180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it-IT" sz="180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  <m:sup>
                              <m:r>
                                <a:rPr lang="it-IT" sz="18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it-IT" sz="1800" b="0" i="0" smtClean="0">
                          <a:latin typeface="Cambria Math" panose="02040503050406030204" pitchFamily="18" charset="0"/>
                        </a:rPr>
                        <m:t>    ;</m:t>
                      </m:r>
                      <m:r>
                        <a:rPr lang="it-IT" sz="1800" b="0" i="1" smtClean="0">
                          <a:latin typeface="Cambria Math" panose="02040503050406030204" pitchFamily="18" charset="0"/>
                        </a:rPr>
                        <m:t>    </m:t>
                      </m:r>
                      <m:sSub>
                        <m:sSubPr>
                          <m:ctrlPr>
                            <a:rPr lang="it-IT" sz="18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800" i="1" dirty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it-IT" sz="18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it-IT" sz="1800" i="1" dirty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sz="1800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sz="1800" i="1" dirty="0">
                              <a:latin typeface="Cambria Math" panose="02040503050406030204" pitchFamily="18" charset="0"/>
                            </a:rPr>
                            <m:t>4⋅</m:t>
                          </m:r>
                          <m:r>
                            <a:rPr lang="it-IT" sz="1800" i="1" dirty="0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it-IT" sz="1800" i="1" dirty="0">
                              <a:latin typeface="Cambria Math" panose="02040503050406030204" pitchFamily="18" charset="0"/>
                            </a:rPr>
                            <m:t>⋅</m:t>
                          </m:r>
                          <m:sSub>
                            <m:sSubPr>
                              <m:ctrlPr>
                                <a:rPr lang="it-IT" sz="18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800" i="1" dirty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it-IT" sz="1800" i="1" dirty="0">
                                  <a:latin typeface="Cambria Math" panose="02040503050406030204" pitchFamily="18" charset="0"/>
                                </a:rPr>
                                <m:t>𝑅𝐹</m:t>
                              </m:r>
                            </m:sub>
                          </m:sSub>
                        </m:num>
                        <m:den>
                          <m:r>
                            <a:rPr lang="it-IT" sz="1800" i="1" dirty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it-IT" sz="1800" i="1" dirty="0">
                              <a:latin typeface="Cambria Math" panose="02040503050406030204" pitchFamily="18" charset="0"/>
                            </a:rPr>
                            <m:t>⋅</m:t>
                          </m:r>
                          <m:sSubSup>
                            <m:sSubSupPr>
                              <m:ctrlPr>
                                <a:rPr lang="it-IT" sz="1800" i="1" dirty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it-IT" sz="1800" i="1" dirty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it-IT" sz="1800" i="1" dirty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it-IT" sz="1800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it-IT" sz="1800" i="1" dirty="0">
                              <a:latin typeface="Cambria Math" panose="02040503050406030204" pitchFamily="18" charset="0"/>
                            </a:rPr>
                            <m:t>⋅</m:t>
                          </m:r>
                          <m:sSup>
                            <m:sSupPr>
                              <m:ctrlPr>
                                <a:rPr lang="it-IT" sz="1800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it-IT" sz="1800" dirty="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e>
                            <m:sup>
                              <m:r>
                                <a:rPr lang="it-IT" sz="1800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it-IT" sz="2000" dirty="0"/>
              </a:p>
              <a:p>
                <a:pPr marL="0" lvl="0" indent="0">
                  <a:buNone/>
                </a:pPr>
                <a:endParaRPr lang="it-IT" sz="2000" dirty="0"/>
              </a:p>
              <a:p>
                <a:pPr lvl="0"/>
                <a:r>
                  <a:rPr lang="it-IT" sz="2000" b="1" dirty="0" err="1"/>
                  <a:t>Resonant</a:t>
                </a:r>
                <a:r>
                  <a:rPr lang="it-IT" sz="2000" b="1" dirty="0"/>
                  <a:t> </a:t>
                </a:r>
                <a:r>
                  <a:rPr lang="it-IT" sz="2000" b="1" dirty="0" err="1"/>
                  <a:t>Excitation</a:t>
                </a:r>
                <a:r>
                  <a:rPr lang="it-IT" sz="2000" b="1" dirty="0"/>
                  <a:t>: </a:t>
                </a:r>
                <a:br>
                  <a:rPr lang="it-IT" sz="2000" b="1" dirty="0"/>
                </a:br>
                <a:r>
                  <a:rPr lang="it-IT" sz="2000" dirty="0"/>
                  <a:t>Exploits the </a:t>
                </a:r>
                <a:r>
                  <a:rPr lang="it-IT" sz="2000" dirty="0" err="1"/>
                  <a:t>secular</a:t>
                </a:r>
                <a:r>
                  <a:rPr lang="it-IT" sz="2000" dirty="0"/>
                  <a:t> frequency to </a:t>
                </a:r>
                <a:r>
                  <a:rPr lang="it-IT" sz="2000" dirty="0" err="1"/>
                  <a:t>selectively</a:t>
                </a:r>
                <a:r>
                  <a:rPr lang="it-IT" sz="2000" dirty="0"/>
                  <a:t> drive and </a:t>
                </a:r>
                <a:r>
                  <a:rPr lang="it-IT" sz="2000" dirty="0" err="1"/>
                  <a:t>extract</a:t>
                </a:r>
                <a:r>
                  <a:rPr lang="it-IT" sz="2000" dirty="0"/>
                  <a:t> </a:t>
                </a:r>
                <a:r>
                  <a:rPr lang="it-IT" sz="2000" dirty="0" err="1"/>
                  <a:t>specific</a:t>
                </a:r>
                <a:r>
                  <a:rPr lang="it-IT" sz="2000" dirty="0"/>
                  <a:t> </a:t>
                </a:r>
                <a:r>
                  <a:rPr lang="it-IT" sz="2000" dirty="0" err="1"/>
                  <a:t>daughter</a:t>
                </a:r>
                <a:r>
                  <a:rPr lang="it-IT" sz="2000" dirty="0"/>
                  <a:t> </a:t>
                </a:r>
                <a:r>
                  <a:rPr lang="it-IT" sz="2000" dirty="0" err="1"/>
                  <a:t>species</a:t>
                </a:r>
                <a:r>
                  <a:rPr lang="it-IT" sz="2000" dirty="0"/>
                  <a:t>.</a:t>
                </a:r>
                <a:br>
                  <a:rPr lang="it-IT" sz="2000" b="0" i="1" dirty="0">
                    <a:latin typeface="Cambria Math" panose="02040503050406030204" pitchFamily="18" charset="0"/>
                  </a:rPr>
                </a:br>
                <a:br>
                  <a:rPr lang="it-IT" sz="2000" b="0" i="1" dirty="0">
                    <a:latin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it-IT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it-IT" sz="1800" b="0" i="1" smtClean="0">
                            <a:latin typeface="Cambria Math" panose="02040503050406030204" pitchFamily="18" charset="0"/>
                          </a:rPr>
                          <m:t>𝐷𝑅</m:t>
                        </m:r>
                      </m:sub>
                    </m:sSub>
                    <m:r>
                      <a:rPr lang="it-IT" sz="1800" b="0" i="1" smtClean="0">
                        <a:latin typeface="Cambria Math" panose="02040503050406030204" pitchFamily="18" charset="0"/>
                      </a:rPr>
                      <m:t>∼</m:t>
                    </m:r>
                    <m:f>
                      <m:fPr>
                        <m:ctrlPr>
                          <a:rPr lang="it-IT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begChr m:val="|"/>
                            <m:endChr m:val="|"/>
                            <m:ctrlPr>
                              <a:rPr lang="it-IT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it-IT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sz="18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  <m:sub>
                                <m:r>
                                  <a:rPr lang="it-IT" sz="18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it-IT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ad>
                          <m:radPr>
                            <m:degHide m:val="on"/>
                            <m:ctrlPr>
                              <a:rPr lang="it-IT" sz="18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it-IT" sz="1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  <m:r>
                      <a:rPr lang="it-IT" sz="1800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it-IT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1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it-IT" sz="1800" b="0" i="1" smtClean="0">
                            <a:latin typeface="Cambria Math" panose="02040503050406030204" pitchFamily="18" charset="0"/>
                          </a:rPr>
                          <m:t>𝑅𝐹</m:t>
                        </m:r>
                      </m:sub>
                    </m:sSub>
                  </m:oMath>
                </a14:m>
                <a:endParaRPr lang="it-IT" sz="2000" dirty="0"/>
              </a:p>
            </p:txBody>
          </p:sp>
        </mc:Choice>
        <mc:Fallback xmlns="">
          <p:sp>
            <p:nvSpPr>
              <p:cNvPr id="3" name="Segnaposto contenuto 2">
                <a:extLst>
                  <a:ext uri="{FF2B5EF4-FFF2-40B4-BE49-F238E27FC236}">
                    <a16:creationId xmlns:a16="http://schemas.microsoft.com/office/drawing/2014/main" id="{C1C2539D-1247-1D01-BBC4-BA2AE022AD5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21621" y="1874891"/>
                <a:ext cx="6387103" cy="4205392"/>
              </a:xfrm>
              <a:blipFill>
                <a:blip r:embed="rId5"/>
                <a:stretch>
                  <a:fillRect l="-860" t="-72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A7AEF57-4D8E-EB44-5837-90F0C5121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4</a:t>
            </a:fld>
            <a:endParaRPr lang="de-DE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A4DE685-501A-09D0-B2E7-C3C60F481C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04961" y="6552644"/>
            <a:ext cx="1840090" cy="365125"/>
          </a:xfrm>
        </p:spPr>
        <p:txBody>
          <a:bodyPr/>
          <a:lstStyle/>
          <a:p>
            <a:pPr>
              <a:defRPr/>
            </a:pPr>
            <a:r>
              <a:rPr lang="it-IT"/>
              <a:t>Matteo Pocobelli Ragosta</a:t>
            </a:r>
          </a:p>
        </p:txBody>
      </p:sp>
      <p:pic>
        <p:nvPicPr>
          <p:cNvPr id="6" name="paul_trap_combined">
            <a:hlinkClick r:id="" action="ppaction://media"/>
            <a:extLst>
              <a:ext uri="{FF2B5EF4-FFF2-40B4-BE49-F238E27FC236}">
                <a16:creationId xmlns:a16="http://schemas.microsoft.com/office/drawing/2014/main" id="{DE5FA075-7D45-76B1-66B7-EA5736128FE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62222" y="1232252"/>
            <a:ext cx="5266417" cy="5266417"/>
          </a:xfrm>
          <a:prstGeom prst="rect">
            <a:avLst/>
          </a:prstGeom>
        </p:spPr>
      </p:pic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73767BC8-22A5-E05F-1DC5-C7619D2743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de-DE"/>
              <a:t>14/09/2026 - ISSP 2026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13377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E520EC-F10F-2025-4909-D00EF4BEC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599B440-050D-FE7A-E783-771B5E637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801" y="167046"/>
            <a:ext cx="6685279" cy="787557"/>
          </a:xfrm>
        </p:spPr>
        <p:txBody>
          <a:bodyPr/>
          <a:lstStyle/>
          <a:p>
            <a:pPr algn="ctr"/>
            <a:r>
              <a:rPr lang="it-IT" sz="2800" dirty="0"/>
              <a:t>ENERGY SCALES OF β-DECAY DAUGHTER IONS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186E8A2-6DD7-9EBD-4DE5-9003DFF7A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5</a:t>
            </a:fld>
            <a:endParaRPr lang="de-DE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5B91808-CD08-8C4A-CF84-6DF3F3B1BB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04961" y="6552644"/>
            <a:ext cx="1840090" cy="365125"/>
          </a:xfrm>
        </p:spPr>
        <p:txBody>
          <a:bodyPr/>
          <a:lstStyle/>
          <a:p>
            <a:pPr>
              <a:defRPr/>
            </a:pPr>
            <a:r>
              <a:rPr lang="it-IT"/>
              <a:t>Matteo Pocobelli Ragosta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F6D7978E-822B-3E61-B80E-747E7C9F7C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7252" y="0"/>
            <a:ext cx="994689" cy="1000867"/>
          </a:xfrm>
          <a:prstGeom prst="rect">
            <a:avLst/>
          </a:prstGeom>
        </p:spPr>
      </p:pic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B779D23-B2A9-3050-7A20-558945D3AE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de-DE"/>
              <a:t>14/09/2026 - ISSP 2026</a:t>
            </a:r>
            <a:endParaRPr lang="de-DE" dirty="0"/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A4488CBA-32A9-D056-911D-29772C25B4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691" y="1909932"/>
            <a:ext cx="4216401" cy="1288856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5604A94B-15EA-BA98-46D4-D47EEB6232A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3007" r="1"/>
          <a:stretch>
            <a:fillRect/>
          </a:stretch>
        </p:blipFill>
        <p:spPr>
          <a:xfrm>
            <a:off x="1755271" y="3694197"/>
            <a:ext cx="3926621" cy="1288800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70B8C3EF-381A-26FC-4C38-B3191895590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86167"/>
          <a:stretch>
            <a:fillRect/>
          </a:stretch>
        </p:blipFill>
        <p:spPr>
          <a:xfrm>
            <a:off x="604111" y="3694141"/>
            <a:ext cx="1151160" cy="128885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3" name="Segnaposto contenuto 2">
                <a:extLst>
                  <a:ext uri="{FF2B5EF4-FFF2-40B4-BE49-F238E27FC236}">
                    <a16:creationId xmlns:a16="http://schemas.microsoft.com/office/drawing/2014/main" id="{C1B7AFC6-0E46-9766-B1E1-10E40F85D83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813972" y="1713502"/>
                <a:ext cx="6174828" cy="2970571"/>
              </a:xfrm>
            </p:spPr>
            <p:txBody>
              <a:bodyPr/>
              <a:lstStyle/>
              <a:p>
                <a:pPr lvl="0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it-IT" sz="2000" b="1" i="0"/>
                      <m:t>Isotopes</m:t>
                    </m:r>
                    <m:r>
                      <m:rPr>
                        <m:nor/>
                      </m:rPr>
                      <a:rPr lang="it-IT" sz="2000" b="0" i="0" smtClean="0"/>
                      <m:t>:</m:t>
                    </m:r>
                    <m:r>
                      <m:rPr>
                        <m:nor/>
                      </m:rPr>
                      <a:rPr lang="it-IT" sz="2000" i="0"/>
                      <m:t> ¹⁰⁰Zr, ¹⁴⁰Cs, and ²¹⁸Pb.</m:t>
                    </m:r>
                  </m:oMath>
                </a14:m>
                <a:endParaRPr lang="it-IT" sz="2000" dirty="0"/>
              </a:p>
              <a:p>
                <a:pPr lvl="0"/>
                <a:endParaRPr lang="it-IT" sz="2000" dirty="0"/>
              </a:p>
              <a:p>
                <a:pPr lvl="0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it-IT" sz="2000" b="1" i="0"/>
                      <m:t>Spatial Initialization:</m:t>
                    </m:r>
                    <m:r>
                      <m:rPr>
                        <m:nor/>
                      </m:rPr>
                      <a:rPr lang="it-IT" sz="2000" i="0"/>
                      <m:t> 3D Gaussian distribution centered at (150, 150, 160) mm with a FWHM of (1, 1, 3) mm.</m:t>
                    </m:r>
                  </m:oMath>
                </a14:m>
                <a:endParaRPr lang="it-IT" sz="2000" dirty="0"/>
              </a:p>
              <a:p>
                <a:pPr lvl="0"/>
                <a:endParaRPr lang="it-IT" sz="2000" dirty="0"/>
              </a:p>
              <a:p>
                <a:pPr lvl="0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it-IT" sz="2000" b="1" i="0"/>
                      <m:t>Angular Distribution:</m:t>
                    </m:r>
                    <m:r>
                      <m:rPr>
                        <m:nor/>
                      </m:rPr>
                      <a:rPr lang="it-IT" sz="2000" i="0"/>
                      <m:t> Isotropic emission, uniformly sampling</m:t>
                    </m:r>
                    <m:r>
                      <m:rPr>
                        <m:nor/>
                      </m:rPr>
                      <a:rPr lang="it-IT" sz="2000" b="0" i="0" smtClean="0"/>
                      <m:t>.</m:t>
                    </m:r>
                  </m:oMath>
                </a14:m>
                <a:endParaRPr lang="it-IT" sz="2000" dirty="0"/>
              </a:p>
              <a:p>
                <a:pPr lvl="0"/>
                <a:endParaRPr lang="it-IT" sz="2000" dirty="0"/>
              </a:p>
              <a:p>
                <a:pPr lvl="0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it-IT" sz="2000" b="1" i="0"/>
                      <m:t>Kinematic Inputs:</m:t>
                    </m:r>
                    <m:r>
                      <m:rPr>
                        <m:nor/>
                      </m:rPr>
                      <a:rPr lang="it-IT" sz="2000" i="0"/>
                      <m:t> Initial energies and charge state probabilities are assigned using literature data.</m:t>
                    </m:r>
                  </m:oMath>
                </a14:m>
                <a:endParaRPr lang="it-IT" sz="2000" dirty="0"/>
              </a:p>
              <a:p>
                <a:endParaRPr lang="it-IT" sz="2800" dirty="0"/>
              </a:p>
            </p:txBody>
          </p:sp>
        </mc:Choice>
        <mc:Fallback>
          <p:sp>
            <p:nvSpPr>
              <p:cNvPr id="23" name="Segnaposto contenuto 2">
                <a:extLst>
                  <a:ext uri="{FF2B5EF4-FFF2-40B4-BE49-F238E27FC236}">
                    <a16:creationId xmlns:a16="http://schemas.microsoft.com/office/drawing/2014/main" id="{C1B7AFC6-0E46-9766-B1E1-10E40F85D83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13972" y="1713502"/>
                <a:ext cx="6174828" cy="2970571"/>
              </a:xfrm>
              <a:blipFill>
                <a:blip r:embed="rId5"/>
                <a:stretch>
                  <a:fillRect l="-888" t="-411" b="-2484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826898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812A16-AD77-A6A0-FFB6-766E37CB3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9770816-ECFF-BC64-9C4A-E2907460A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240" y="147558"/>
            <a:ext cx="7325588" cy="787557"/>
          </a:xfrm>
        </p:spPr>
        <p:txBody>
          <a:bodyPr/>
          <a:lstStyle/>
          <a:p>
            <a:pPr algn="ctr"/>
            <a:r>
              <a:rPr lang="it-IT" sz="2800" dirty="0"/>
              <a:t>TRAP GEOMETRY AND </a:t>
            </a:r>
            <a:br>
              <a:rPr lang="it-IT" sz="2800" dirty="0"/>
            </a:br>
            <a:r>
              <a:rPr lang="it-IT" sz="2800" dirty="0"/>
              <a:t>ELECTRODE CONFIGURATION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C3ABE07-ECF1-A699-7546-20A04E7F9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6</a:t>
            </a:fld>
            <a:endParaRPr lang="de-DE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92EB0A4-D585-74E3-DF8B-FD1079996D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04961" y="6552644"/>
            <a:ext cx="1840090" cy="365125"/>
          </a:xfrm>
        </p:spPr>
        <p:txBody>
          <a:bodyPr/>
          <a:lstStyle/>
          <a:p>
            <a:pPr>
              <a:defRPr/>
            </a:pPr>
            <a:r>
              <a:rPr lang="it-IT"/>
              <a:t>Matteo Pocobelli Ragosta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BBC9715A-9D5A-CF30-43BF-A8C612CAE6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7252" y="0"/>
            <a:ext cx="994689" cy="1000867"/>
          </a:xfrm>
          <a:prstGeom prst="rect">
            <a:avLst/>
          </a:prstGeom>
        </p:spPr>
      </p:pic>
      <p:sp>
        <p:nvSpPr>
          <p:cNvPr id="23" name="Segnaposto piè di pagina 22">
            <a:extLst>
              <a:ext uri="{FF2B5EF4-FFF2-40B4-BE49-F238E27FC236}">
                <a16:creationId xmlns:a16="http://schemas.microsoft.com/office/drawing/2014/main" id="{FE583179-21C8-A531-6E8B-072C4D8784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de-DE"/>
              <a:t>14/09/2026 - ISSP 2026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Segnaposto contenuto 2">
                <a:extLst>
                  <a:ext uri="{FF2B5EF4-FFF2-40B4-BE49-F238E27FC236}">
                    <a16:creationId xmlns:a16="http://schemas.microsoft.com/office/drawing/2014/main" id="{2DBF267C-E3CC-895C-196D-D1920369526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23001" y="2232516"/>
                <a:ext cx="5968999" cy="2559166"/>
              </a:xfrm>
            </p:spPr>
            <p:txBody>
              <a:bodyPr/>
              <a:lstStyle/>
              <a:p>
                <a:pPr lvl="0"/>
                <a:r>
                  <a:rPr lang="it-IT" sz="2000" b="1" dirty="0"/>
                  <a:t>Environment:</a:t>
                </a:r>
                <a:r>
                  <a:rPr lang="it-IT" sz="2000" dirty="0"/>
                  <a:t> 3D </a:t>
                </a:r>
                <a:r>
                  <a:rPr lang="it-IT" sz="2000" dirty="0" err="1"/>
                  <a:t>collision</a:t>
                </a:r>
                <a:r>
                  <a:rPr lang="it-IT" sz="2000" dirty="0"/>
                  <a:t>-free vacuum.</a:t>
                </a:r>
              </a:p>
              <a:p>
                <a:pPr lvl="0"/>
                <a:endParaRPr lang="it-IT" sz="2000" dirty="0"/>
              </a:p>
              <a:p>
                <a:pPr lvl="0"/>
                <a:r>
                  <a:rPr lang="it-IT" sz="2000" b="1" dirty="0"/>
                  <a:t>Integration:</a:t>
                </a:r>
                <a:r>
                  <a:rPr lang="it-IT" sz="2000" dirty="0"/>
                  <a:t> Full 3D </a:t>
                </a:r>
                <a:r>
                  <a:rPr lang="it-IT" sz="2000" dirty="0" err="1"/>
                  <a:t>electric</a:t>
                </a:r>
                <a:r>
                  <a:rPr lang="it-IT" sz="2000" dirty="0"/>
                  <a:t> field </a:t>
                </a:r>
                <a:r>
                  <a:rPr lang="it-IT" sz="2000" dirty="0" err="1"/>
                  <a:t>modeling</a:t>
                </a:r>
                <a:r>
                  <a:rPr lang="it-IT" sz="2000" dirty="0"/>
                  <a:t> for accurate </a:t>
                </a:r>
                <a:r>
                  <a:rPr lang="it-IT" sz="2000" dirty="0" err="1"/>
                  <a:t>trajectory</a:t>
                </a:r>
                <a:r>
                  <a:rPr lang="it-IT" sz="2000" dirty="0"/>
                  <a:t> tracking.</a:t>
                </a:r>
              </a:p>
              <a:p>
                <a:pPr lvl="0"/>
                <a:endParaRPr lang="it-IT" sz="2000" dirty="0"/>
              </a:p>
              <a:p>
                <a:pPr lvl="0"/>
                <a:r>
                  <a:rPr lang="it-IT" sz="2000" b="1" dirty="0" err="1"/>
                  <a:t>Classification</a:t>
                </a:r>
                <a:r>
                  <a:rPr lang="it-IT" sz="2000" b="1" dirty="0"/>
                  <a:t>:</a:t>
                </a:r>
                <a:r>
                  <a:rPr lang="it-IT" sz="20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000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it-IT" sz="2000" b="0" i="1" smtClean="0">
                            <a:latin typeface="Cambria Math" panose="02040503050406030204" pitchFamily="18" charset="0"/>
                          </a:rPr>
                          <m:t>𝑔𝑒𝑛𝑒𝑟𝑎𝑡𝑒𝑑</m:t>
                        </m:r>
                      </m:sub>
                    </m:sSub>
                  </m:oMath>
                </a14:m>
                <a:r>
                  <a:rPr lang="it-IT" sz="2000" dirty="0"/>
                  <a:t> events </a:t>
                </a:r>
                <a:r>
                  <a:rPr lang="it-IT" sz="2000" dirty="0" err="1"/>
                  <a:t>categorized</a:t>
                </a:r>
                <a:r>
                  <a:rPr lang="it-IT" sz="2000" dirty="0"/>
                  <a:t> </a:t>
                </a:r>
                <a:r>
                  <a:rPr lang="it-IT" sz="2000" dirty="0" err="1"/>
                  <a:t>as</a:t>
                </a:r>
                <a:r>
                  <a:rPr lang="it-IT" sz="2000" dirty="0"/>
                  <a:t> </a:t>
                </a:r>
                <a:r>
                  <a:rPr lang="it-IT" sz="2000" dirty="0" err="1"/>
                  <a:t>extracted</a:t>
                </a:r>
                <a:r>
                  <a:rPr lang="it-IT" sz="2000" dirty="0"/>
                  <a:t>, </a:t>
                </a:r>
                <a:r>
                  <a:rPr lang="it-IT" sz="2000" dirty="0" err="1"/>
                  <a:t>lost</a:t>
                </a:r>
                <a:r>
                  <a:rPr lang="it-IT" sz="2000" dirty="0"/>
                  <a:t>, or </a:t>
                </a:r>
                <a:r>
                  <a:rPr lang="it-IT" sz="2000" dirty="0" err="1"/>
                  <a:t>stably</a:t>
                </a:r>
                <a:r>
                  <a:rPr lang="it-IT" sz="2000" dirty="0"/>
                  <a:t> </a:t>
                </a:r>
                <a:r>
                  <a:rPr lang="it-IT" sz="2000" dirty="0" err="1"/>
                  <a:t>confined</a:t>
                </a:r>
                <a:r>
                  <a:rPr lang="it-IT" sz="2000" dirty="0"/>
                  <a:t>.</a:t>
                </a:r>
              </a:p>
            </p:txBody>
          </p:sp>
        </mc:Choice>
        <mc:Fallback xmlns="">
          <p:sp>
            <p:nvSpPr>
              <p:cNvPr id="7" name="Segnaposto contenuto 2">
                <a:extLst>
                  <a:ext uri="{FF2B5EF4-FFF2-40B4-BE49-F238E27FC236}">
                    <a16:creationId xmlns:a16="http://schemas.microsoft.com/office/drawing/2014/main" id="{2DBF267C-E3CC-895C-196D-D1920369526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23001" y="2232516"/>
                <a:ext cx="5968999" cy="2559166"/>
              </a:xfrm>
              <a:blipFill>
                <a:blip r:embed="rId4"/>
                <a:stretch>
                  <a:fillRect l="-919" t="-952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92911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F34427-A77E-D11D-E758-81ECD4727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56B0175-9DC4-FD77-7B09-7A756A651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240" y="147558"/>
            <a:ext cx="7325588" cy="787557"/>
          </a:xfrm>
        </p:spPr>
        <p:txBody>
          <a:bodyPr/>
          <a:lstStyle/>
          <a:p>
            <a:pPr algn="ctr"/>
            <a:r>
              <a:rPr lang="it-IT" sz="2800" dirty="0"/>
              <a:t>TRAP GEOMETRY AND </a:t>
            </a:r>
            <a:br>
              <a:rPr lang="it-IT" sz="2800" dirty="0"/>
            </a:br>
            <a:r>
              <a:rPr lang="it-IT" sz="2800" dirty="0"/>
              <a:t>ELECTRODE CONFIGURATION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49D5703-3671-955D-5912-A0E063A2E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7</a:t>
            </a:fld>
            <a:endParaRPr lang="de-DE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3FA4073-9638-17CA-FDD3-263A1CD9B2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04961" y="6552644"/>
            <a:ext cx="1840090" cy="365125"/>
          </a:xfrm>
        </p:spPr>
        <p:txBody>
          <a:bodyPr/>
          <a:lstStyle/>
          <a:p>
            <a:pPr>
              <a:defRPr/>
            </a:pPr>
            <a:r>
              <a:rPr lang="it-IT"/>
              <a:t>Matteo Pocobelli Ragosta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464C218F-0FDF-14C9-3AB9-1DAF7222E6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7252" y="0"/>
            <a:ext cx="994689" cy="1000867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99C54F0D-D88E-858E-1B1C-99C0369C81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5867" y="1463975"/>
            <a:ext cx="4820133" cy="4935816"/>
          </a:xfrm>
          <a:prstGeom prst="rect">
            <a:avLst/>
          </a:prstGeom>
        </p:spPr>
      </p:pic>
      <p:cxnSp>
        <p:nvCxnSpPr>
          <p:cNvPr id="19" name="Connettore 2 18">
            <a:extLst>
              <a:ext uri="{FF2B5EF4-FFF2-40B4-BE49-F238E27FC236}">
                <a16:creationId xmlns:a16="http://schemas.microsoft.com/office/drawing/2014/main" id="{6F6AB789-AE14-45D5-D3C8-9F5A6664A6F8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5086252" y="4720785"/>
            <a:ext cx="715108" cy="74413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FD62D318-68E2-AD2E-7BF1-95D36E796372}"/>
              </a:ext>
            </a:extLst>
          </p:cNvPr>
          <p:cNvSpPr txBox="1"/>
          <p:nvPr/>
        </p:nvSpPr>
        <p:spPr bwMode="auto">
          <a:xfrm>
            <a:off x="5831282" y="5368887"/>
            <a:ext cx="2784398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Chamber X-</a:t>
            </a:r>
            <a:r>
              <a:rPr lang="it-IT" dirty="0" err="1"/>
              <a:t>walls</a:t>
            </a:r>
            <a:r>
              <a:rPr lang="it-IT" dirty="0"/>
              <a:t>: 850 V</a:t>
            </a:r>
          </a:p>
          <a:p>
            <a:r>
              <a:rPr lang="it-IT" dirty="0"/>
              <a:t>Chamber Y-</a:t>
            </a:r>
            <a:r>
              <a:rPr lang="it-IT" dirty="0" err="1"/>
              <a:t>walls</a:t>
            </a:r>
            <a:r>
              <a:rPr lang="it-IT" dirty="0"/>
              <a:t>: 1000 V</a:t>
            </a:r>
          </a:p>
          <a:p>
            <a:r>
              <a:rPr lang="it-IT" dirty="0"/>
              <a:t>Chamber Z-</a:t>
            </a:r>
            <a:r>
              <a:rPr lang="it-IT" dirty="0" err="1"/>
              <a:t>walls</a:t>
            </a:r>
            <a:r>
              <a:rPr lang="it-IT" dirty="0"/>
              <a:t>: 0 V</a:t>
            </a:r>
          </a:p>
        </p:txBody>
      </p:sp>
      <p:sp>
        <p:nvSpPr>
          <p:cNvPr id="23" name="Segnaposto piè di pagina 22">
            <a:extLst>
              <a:ext uri="{FF2B5EF4-FFF2-40B4-BE49-F238E27FC236}">
                <a16:creationId xmlns:a16="http://schemas.microsoft.com/office/drawing/2014/main" id="{F0C50378-A880-94D9-0D0B-288260CB46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de-DE"/>
              <a:t>14/09/2026 - ISSP 2026</a:t>
            </a:r>
            <a:endParaRPr lang="de-DE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Segnaposto contenuto 2">
                <a:extLst>
                  <a:ext uri="{FF2B5EF4-FFF2-40B4-BE49-F238E27FC236}">
                    <a16:creationId xmlns:a16="http://schemas.microsoft.com/office/drawing/2014/main" id="{85659F6C-6EB8-C309-E361-ED6BCD6659C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23001" y="2232516"/>
                <a:ext cx="5968999" cy="2559166"/>
              </a:xfrm>
            </p:spPr>
            <p:txBody>
              <a:bodyPr/>
              <a:lstStyle/>
              <a:p>
                <a:pPr lvl="0"/>
                <a:r>
                  <a:rPr lang="it-IT" sz="2000" b="1" dirty="0"/>
                  <a:t>Environment:</a:t>
                </a:r>
                <a:r>
                  <a:rPr lang="it-IT" sz="2000" dirty="0"/>
                  <a:t> 3D </a:t>
                </a:r>
                <a:r>
                  <a:rPr lang="it-IT" sz="2000" dirty="0" err="1"/>
                  <a:t>collision</a:t>
                </a:r>
                <a:r>
                  <a:rPr lang="it-IT" sz="2000" dirty="0"/>
                  <a:t>-free vacuum.</a:t>
                </a:r>
              </a:p>
              <a:p>
                <a:pPr lvl="0"/>
                <a:endParaRPr lang="it-IT" sz="2000" dirty="0"/>
              </a:p>
              <a:p>
                <a:pPr lvl="0"/>
                <a:r>
                  <a:rPr lang="it-IT" sz="2000" b="1" dirty="0"/>
                  <a:t>Integration:</a:t>
                </a:r>
                <a:r>
                  <a:rPr lang="it-IT" sz="2000" dirty="0"/>
                  <a:t> Full 3D </a:t>
                </a:r>
                <a:r>
                  <a:rPr lang="it-IT" sz="2000" dirty="0" err="1"/>
                  <a:t>electric</a:t>
                </a:r>
                <a:r>
                  <a:rPr lang="it-IT" sz="2000" dirty="0"/>
                  <a:t> field </a:t>
                </a:r>
                <a:r>
                  <a:rPr lang="it-IT" sz="2000" dirty="0" err="1"/>
                  <a:t>modeling</a:t>
                </a:r>
                <a:r>
                  <a:rPr lang="it-IT" sz="2000" dirty="0"/>
                  <a:t> for accurate </a:t>
                </a:r>
                <a:r>
                  <a:rPr lang="it-IT" sz="2000" dirty="0" err="1"/>
                  <a:t>trajectory</a:t>
                </a:r>
                <a:r>
                  <a:rPr lang="it-IT" sz="2000" dirty="0"/>
                  <a:t> tracking.</a:t>
                </a:r>
              </a:p>
              <a:p>
                <a:pPr lvl="0"/>
                <a:endParaRPr lang="it-IT" sz="2000" dirty="0"/>
              </a:p>
              <a:p>
                <a:pPr lvl="0"/>
                <a:r>
                  <a:rPr lang="it-IT" sz="2000" b="1" dirty="0" err="1"/>
                  <a:t>Classification</a:t>
                </a:r>
                <a:r>
                  <a:rPr lang="it-IT" sz="2000" b="1" dirty="0"/>
                  <a:t>:</a:t>
                </a:r>
                <a:r>
                  <a:rPr lang="it-IT" sz="20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000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it-IT" sz="2000" b="0" i="1" smtClean="0">
                            <a:latin typeface="Cambria Math" panose="02040503050406030204" pitchFamily="18" charset="0"/>
                          </a:rPr>
                          <m:t>𝑔𝑒𝑛𝑒𝑟𝑎𝑡𝑒𝑑</m:t>
                        </m:r>
                      </m:sub>
                    </m:sSub>
                  </m:oMath>
                </a14:m>
                <a:r>
                  <a:rPr lang="it-IT" sz="2000" dirty="0"/>
                  <a:t> events </a:t>
                </a:r>
                <a:r>
                  <a:rPr lang="it-IT" sz="2000" dirty="0" err="1"/>
                  <a:t>categorized</a:t>
                </a:r>
                <a:r>
                  <a:rPr lang="it-IT" sz="2000" dirty="0"/>
                  <a:t> </a:t>
                </a:r>
                <a:r>
                  <a:rPr lang="it-IT" sz="2000" dirty="0" err="1"/>
                  <a:t>as</a:t>
                </a:r>
                <a:r>
                  <a:rPr lang="it-IT" sz="2000" dirty="0"/>
                  <a:t> </a:t>
                </a:r>
                <a:r>
                  <a:rPr lang="it-IT" sz="2000" dirty="0" err="1"/>
                  <a:t>extracted</a:t>
                </a:r>
                <a:r>
                  <a:rPr lang="it-IT" sz="2000" dirty="0"/>
                  <a:t>, </a:t>
                </a:r>
                <a:r>
                  <a:rPr lang="it-IT" sz="2000" dirty="0" err="1"/>
                  <a:t>lost</a:t>
                </a:r>
                <a:r>
                  <a:rPr lang="it-IT" sz="2000" dirty="0"/>
                  <a:t>, or </a:t>
                </a:r>
                <a:r>
                  <a:rPr lang="it-IT" sz="2000" dirty="0" err="1"/>
                  <a:t>stably</a:t>
                </a:r>
                <a:r>
                  <a:rPr lang="it-IT" sz="2000" dirty="0"/>
                  <a:t> </a:t>
                </a:r>
                <a:r>
                  <a:rPr lang="it-IT" sz="2000" dirty="0" err="1"/>
                  <a:t>confined</a:t>
                </a:r>
                <a:r>
                  <a:rPr lang="it-IT" sz="2000" dirty="0"/>
                  <a:t>.</a:t>
                </a:r>
              </a:p>
            </p:txBody>
          </p:sp>
        </mc:Choice>
        <mc:Fallback>
          <p:sp>
            <p:nvSpPr>
              <p:cNvPr id="7" name="Segnaposto contenuto 2">
                <a:extLst>
                  <a:ext uri="{FF2B5EF4-FFF2-40B4-BE49-F238E27FC236}">
                    <a16:creationId xmlns:a16="http://schemas.microsoft.com/office/drawing/2014/main" id="{85659F6C-6EB8-C309-E361-ED6BCD6659C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23001" y="2232516"/>
                <a:ext cx="5968999" cy="2559166"/>
              </a:xfrm>
              <a:blipFill>
                <a:blip r:embed="rId4"/>
                <a:stretch>
                  <a:fillRect l="-919" t="-952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23125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8CBE5-16E2-9963-2B4C-B7F512353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E731732-EA1E-F50D-2F2C-637B07634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240" y="147558"/>
            <a:ext cx="7325588" cy="787557"/>
          </a:xfrm>
        </p:spPr>
        <p:txBody>
          <a:bodyPr/>
          <a:lstStyle/>
          <a:p>
            <a:pPr algn="ctr"/>
            <a:r>
              <a:rPr lang="it-IT" sz="2800" dirty="0"/>
              <a:t>TRAP GEOMETRY AND </a:t>
            </a:r>
            <a:br>
              <a:rPr lang="it-IT" sz="2800" dirty="0"/>
            </a:br>
            <a:r>
              <a:rPr lang="it-IT" sz="2800" dirty="0"/>
              <a:t>ELECTRODE CONFIGURATION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54EC3F9-D1D6-9D5C-535A-D079A7E72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8</a:t>
            </a:fld>
            <a:endParaRPr lang="de-DE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2824EAE-28BF-6C57-E820-42B4476529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04961" y="6552644"/>
            <a:ext cx="1840090" cy="365125"/>
          </a:xfrm>
        </p:spPr>
        <p:txBody>
          <a:bodyPr/>
          <a:lstStyle/>
          <a:p>
            <a:pPr>
              <a:defRPr/>
            </a:pPr>
            <a:r>
              <a:rPr lang="it-IT"/>
              <a:t>Matteo Pocobelli Ragosta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D834E650-56C3-6B47-4323-F9E972C79F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7252" y="0"/>
            <a:ext cx="994689" cy="1000867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60F64476-1DED-1747-24C9-56B8D23F8C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5867" y="1463975"/>
            <a:ext cx="4820133" cy="4935816"/>
          </a:xfrm>
          <a:prstGeom prst="rect">
            <a:avLst/>
          </a:prstGeom>
        </p:spPr>
      </p:pic>
      <p:cxnSp>
        <p:nvCxnSpPr>
          <p:cNvPr id="16" name="Connettore 2 15">
            <a:extLst>
              <a:ext uri="{FF2B5EF4-FFF2-40B4-BE49-F238E27FC236}">
                <a16:creationId xmlns:a16="http://schemas.microsoft.com/office/drawing/2014/main" id="{457CB374-4F05-4B9F-0B40-3EBCC9F69927}"/>
              </a:ext>
            </a:extLst>
          </p:cNvPr>
          <p:cNvCxnSpPr>
            <a:cxnSpLocks/>
          </p:cNvCxnSpPr>
          <p:nvPr/>
        </p:nvCxnSpPr>
        <p:spPr bwMode="auto">
          <a:xfrm flipV="1">
            <a:off x="1024597" y="4791682"/>
            <a:ext cx="1125415" cy="67324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D9FB748E-6081-A242-7380-1E18DC1D10DB}"/>
              </a:ext>
            </a:extLst>
          </p:cNvPr>
          <p:cNvSpPr txBox="1"/>
          <p:nvPr/>
        </p:nvSpPr>
        <p:spPr bwMode="auto">
          <a:xfrm>
            <a:off x="451664" y="5553553"/>
            <a:ext cx="824076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200 V</a:t>
            </a:r>
          </a:p>
        </p:txBody>
      </p:sp>
      <p:cxnSp>
        <p:nvCxnSpPr>
          <p:cNvPr id="19" name="Connettore 2 18">
            <a:extLst>
              <a:ext uri="{FF2B5EF4-FFF2-40B4-BE49-F238E27FC236}">
                <a16:creationId xmlns:a16="http://schemas.microsoft.com/office/drawing/2014/main" id="{F7D49577-ADEA-B4CB-AABD-7A0183DF7ABC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5086252" y="4720785"/>
            <a:ext cx="715108" cy="74413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8E988923-0F96-1F19-D124-14D3184EFCC7}"/>
              </a:ext>
            </a:extLst>
          </p:cNvPr>
          <p:cNvSpPr txBox="1"/>
          <p:nvPr/>
        </p:nvSpPr>
        <p:spPr bwMode="auto">
          <a:xfrm>
            <a:off x="5831282" y="5368887"/>
            <a:ext cx="2784398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Chamber X-</a:t>
            </a:r>
            <a:r>
              <a:rPr lang="it-IT" dirty="0" err="1"/>
              <a:t>walls</a:t>
            </a:r>
            <a:r>
              <a:rPr lang="it-IT" dirty="0"/>
              <a:t>: 850 V</a:t>
            </a:r>
          </a:p>
          <a:p>
            <a:r>
              <a:rPr lang="it-IT" dirty="0"/>
              <a:t>Chamber Y-</a:t>
            </a:r>
            <a:r>
              <a:rPr lang="it-IT" dirty="0" err="1"/>
              <a:t>walls</a:t>
            </a:r>
            <a:r>
              <a:rPr lang="it-IT" dirty="0"/>
              <a:t>: 1000 V</a:t>
            </a:r>
          </a:p>
          <a:p>
            <a:r>
              <a:rPr lang="it-IT" dirty="0"/>
              <a:t>Chamber Z-</a:t>
            </a:r>
            <a:r>
              <a:rPr lang="it-IT" dirty="0" err="1"/>
              <a:t>walls</a:t>
            </a:r>
            <a:r>
              <a:rPr lang="it-IT" dirty="0"/>
              <a:t>: 0 V</a:t>
            </a:r>
          </a:p>
        </p:txBody>
      </p:sp>
      <p:sp>
        <p:nvSpPr>
          <p:cNvPr id="23" name="Segnaposto piè di pagina 22">
            <a:extLst>
              <a:ext uri="{FF2B5EF4-FFF2-40B4-BE49-F238E27FC236}">
                <a16:creationId xmlns:a16="http://schemas.microsoft.com/office/drawing/2014/main" id="{E9BDA419-406D-2A1D-9E8B-1B06A8C672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de-DE"/>
              <a:t>14/09/2026 - ISSP 2026</a:t>
            </a:r>
            <a:endParaRPr lang="de-DE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Segnaposto contenuto 2">
                <a:extLst>
                  <a:ext uri="{FF2B5EF4-FFF2-40B4-BE49-F238E27FC236}">
                    <a16:creationId xmlns:a16="http://schemas.microsoft.com/office/drawing/2014/main" id="{52DC8B13-45C0-7300-ADD4-12F1AA67AF4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23001" y="2232516"/>
                <a:ext cx="5968999" cy="2559166"/>
              </a:xfrm>
            </p:spPr>
            <p:txBody>
              <a:bodyPr/>
              <a:lstStyle/>
              <a:p>
                <a:pPr lvl="0"/>
                <a:r>
                  <a:rPr lang="it-IT" sz="2000" b="1" dirty="0"/>
                  <a:t>Environment:</a:t>
                </a:r>
                <a:r>
                  <a:rPr lang="it-IT" sz="2000" dirty="0"/>
                  <a:t> 3D </a:t>
                </a:r>
                <a:r>
                  <a:rPr lang="it-IT" sz="2000" dirty="0" err="1"/>
                  <a:t>collision</a:t>
                </a:r>
                <a:r>
                  <a:rPr lang="it-IT" sz="2000" dirty="0"/>
                  <a:t>-free vacuum.</a:t>
                </a:r>
              </a:p>
              <a:p>
                <a:pPr lvl="0"/>
                <a:endParaRPr lang="it-IT" sz="2000" dirty="0"/>
              </a:p>
              <a:p>
                <a:pPr lvl="0"/>
                <a:r>
                  <a:rPr lang="it-IT" sz="2000" b="1" dirty="0"/>
                  <a:t>Integration:</a:t>
                </a:r>
                <a:r>
                  <a:rPr lang="it-IT" sz="2000" dirty="0"/>
                  <a:t> Full 3D </a:t>
                </a:r>
                <a:r>
                  <a:rPr lang="it-IT" sz="2000" dirty="0" err="1"/>
                  <a:t>electric</a:t>
                </a:r>
                <a:r>
                  <a:rPr lang="it-IT" sz="2000" dirty="0"/>
                  <a:t> field </a:t>
                </a:r>
                <a:r>
                  <a:rPr lang="it-IT" sz="2000" dirty="0" err="1"/>
                  <a:t>modeling</a:t>
                </a:r>
                <a:r>
                  <a:rPr lang="it-IT" sz="2000" dirty="0"/>
                  <a:t> for accurate </a:t>
                </a:r>
                <a:r>
                  <a:rPr lang="it-IT" sz="2000" dirty="0" err="1"/>
                  <a:t>trajectory</a:t>
                </a:r>
                <a:r>
                  <a:rPr lang="it-IT" sz="2000" dirty="0"/>
                  <a:t> tracking.</a:t>
                </a:r>
              </a:p>
              <a:p>
                <a:pPr lvl="0"/>
                <a:endParaRPr lang="it-IT" sz="2000" dirty="0"/>
              </a:p>
              <a:p>
                <a:pPr lvl="0"/>
                <a:r>
                  <a:rPr lang="it-IT" sz="2000" b="1" dirty="0" err="1"/>
                  <a:t>Classification</a:t>
                </a:r>
                <a:r>
                  <a:rPr lang="it-IT" sz="2000" b="1" dirty="0"/>
                  <a:t>:</a:t>
                </a:r>
                <a:r>
                  <a:rPr lang="it-IT" sz="20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000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it-IT" sz="2000" b="0" i="1" smtClean="0">
                            <a:latin typeface="Cambria Math" panose="02040503050406030204" pitchFamily="18" charset="0"/>
                          </a:rPr>
                          <m:t>𝑔𝑒𝑛𝑒𝑟𝑎𝑡𝑒𝑑</m:t>
                        </m:r>
                      </m:sub>
                    </m:sSub>
                  </m:oMath>
                </a14:m>
                <a:r>
                  <a:rPr lang="it-IT" sz="2000" dirty="0"/>
                  <a:t> events </a:t>
                </a:r>
                <a:r>
                  <a:rPr lang="it-IT" sz="2000" dirty="0" err="1"/>
                  <a:t>categorized</a:t>
                </a:r>
                <a:r>
                  <a:rPr lang="it-IT" sz="2000" dirty="0"/>
                  <a:t> </a:t>
                </a:r>
                <a:r>
                  <a:rPr lang="it-IT" sz="2000" dirty="0" err="1"/>
                  <a:t>as</a:t>
                </a:r>
                <a:r>
                  <a:rPr lang="it-IT" sz="2000" dirty="0"/>
                  <a:t> </a:t>
                </a:r>
                <a:r>
                  <a:rPr lang="it-IT" sz="2000" dirty="0" err="1"/>
                  <a:t>extracted</a:t>
                </a:r>
                <a:r>
                  <a:rPr lang="it-IT" sz="2000" dirty="0"/>
                  <a:t>, </a:t>
                </a:r>
                <a:r>
                  <a:rPr lang="it-IT" sz="2000" dirty="0" err="1"/>
                  <a:t>lost</a:t>
                </a:r>
                <a:r>
                  <a:rPr lang="it-IT" sz="2000" dirty="0"/>
                  <a:t>, or </a:t>
                </a:r>
                <a:r>
                  <a:rPr lang="it-IT" sz="2000" dirty="0" err="1"/>
                  <a:t>stably</a:t>
                </a:r>
                <a:r>
                  <a:rPr lang="it-IT" sz="2000" dirty="0"/>
                  <a:t> </a:t>
                </a:r>
                <a:r>
                  <a:rPr lang="it-IT" sz="2000" dirty="0" err="1"/>
                  <a:t>confined</a:t>
                </a:r>
                <a:r>
                  <a:rPr lang="it-IT" sz="2000" dirty="0"/>
                  <a:t>.</a:t>
                </a:r>
              </a:p>
            </p:txBody>
          </p:sp>
        </mc:Choice>
        <mc:Fallback>
          <p:sp>
            <p:nvSpPr>
              <p:cNvPr id="7" name="Segnaposto contenuto 2">
                <a:extLst>
                  <a:ext uri="{FF2B5EF4-FFF2-40B4-BE49-F238E27FC236}">
                    <a16:creationId xmlns:a16="http://schemas.microsoft.com/office/drawing/2014/main" id="{52DC8B13-45C0-7300-ADD4-12F1AA67AF4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23001" y="2232516"/>
                <a:ext cx="5968999" cy="2559166"/>
              </a:xfrm>
              <a:blipFill>
                <a:blip r:embed="rId4"/>
                <a:stretch>
                  <a:fillRect l="-919" t="-952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06485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62CEA-6CCF-7B82-3B59-1B9FD3C49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BB5C962-3037-2697-2E11-36A9108D2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665" y="167697"/>
            <a:ext cx="7462976" cy="787557"/>
          </a:xfrm>
        </p:spPr>
        <p:txBody>
          <a:bodyPr/>
          <a:lstStyle/>
          <a:p>
            <a:pPr algn="ctr"/>
            <a:r>
              <a:rPr lang="it-IT" sz="2800" dirty="0"/>
              <a:t>TRAP POTENTIALS AND </a:t>
            </a:r>
            <a:br>
              <a:rPr lang="it-IT" sz="2800" dirty="0"/>
            </a:br>
            <a:r>
              <a:rPr lang="it-IT" sz="2800" dirty="0"/>
              <a:t>EXCITATION PARAMETERS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F4C5712-6746-B0E4-9D68-440ABB61C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9</a:t>
            </a:fld>
            <a:endParaRPr lang="de-DE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942E1F5-E716-C52F-5BB3-21477A81E4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04961" y="6552644"/>
            <a:ext cx="1840090" cy="365125"/>
          </a:xfrm>
        </p:spPr>
        <p:txBody>
          <a:bodyPr/>
          <a:lstStyle/>
          <a:p>
            <a:pPr>
              <a:defRPr/>
            </a:pPr>
            <a:r>
              <a:rPr lang="it-IT"/>
              <a:t>Matteo Pocobelli Ragosta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4760807C-698A-35D0-C46D-1E95563C07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8280" y="0"/>
            <a:ext cx="994689" cy="1000867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8DD4E19-991A-2BD8-1D31-7343D92F5F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520" y="1463975"/>
            <a:ext cx="4876800" cy="4762500"/>
          </a:xfrm>
          <a:prstGeom prst="rect">
            <a:avLst/>
          </a:prstGeom>
        </p:spPr>
      </p:pic>
      <p:sp>
        <p:nvSpPr>
          <p:cNvPr id="32" name="Segnaposto piè di pagina 31">
            <a:extLst>
              <a:ext uri="{FF2B5EF4-FFF2-40B4-BE49-F238E27FC236}">
                <a16:creationId xmlns:a16="http://schemas.microsoft.com/office/drawing/2014/main" id="{0AF0D061-280D-8C46-5CCF-EC13ABD288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de-DE"/>
              <a:t>14/09/2026 - ISSP 2026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113134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0F4B07-DA69-D378-8F31-E07B65122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09038A7-5A7C-9654-759F-29CE0DE4F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665" y="167697"/>
            <a:ext cx="7462976" cy="787557"/>
          </a:xfrm>
        </p:spPr>
        <p:txBody>
          <a:bodyPr/>
          <a:lstStyle/>
          <a:p>
            <a:pPr algn="ctr"/>
            <a:r>
              <a:rPr lang="it-IT" sz="2800" dirty="0"/>
              <a:t>TRAP POTENTIALS AND </a:t>
            </a:r>
            <a:br>
              <a:rPr lang="it-IT" sz="2800" dirty="0"/>
            </a:br>
            <a:r>
              <a:rPr lang="it-IT" sz="2800" dirty="0"/>
              <a:t>EXCITATION PARAMETERS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CA0CB2F-716A-0F81-29F7-557ECBC90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10</a:t>
            </a:fld>
            <a:endParaRPr lang="de-DE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F5E221D-59BA-B886-BF47-0162828FDE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04961" y="6552644"/>
            <a:ext cx="1840090" cy="365125"/>
          </a:xfrm>
        </p:spPr>
        <p:txBody>
          <a:bodyPr/>
          <a:lstStyle/>
          <a:p>
            <a:pPr>
              <a:defRPr/>
            </a:pPr>
            <a:r>
              <a:rPr lang="it-IT"/>
              <a:t>Matteo Pocobelli Ragosta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C58704A2-661D-E990-C759-0C439979E1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8280" y="0"/>
            <a:ext cx="994689" cy="1000867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05B023B3-3D32-706C-F5FA-EE3F18C2D0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520" y="1463975"/>
            <a:ext cx="4876800" cy="4762500"/>
          </a:xfrm>
          <a:prstGeom prst="rect">
            <a:avLst/>
          </a:prstGeom>
        </p:spPr>
      </p:pic>
      <p:cxnSp>
        <p:nvCxnSpPr>
          <p:cNvPr id="27" name="Connettore 2 26">
            <a:extLst>
              <a:ext uri="{FF2B5EF4-FFF2-40B4-BE49-F238E27FC236}">
                <a16:creationId xmlns:a16="http://schemas.microsoft.com/office/drawing/2014/main" id="{E54347E1-7C2A-71FB-6533-C1C9B550BFC4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281680" y="4475903"/>
            <a:ext cx="365759" cy="74413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CasellaDiTesto 28">
                <a:extLst>
                  <a:ext uri="{FF2B5EF4-FFF2-40B4-BE49-F238E27FC236}">
                    <a16:creationId xmlns:a16="http://schemas.microsoft.com/office/drawing/2014/main" id="{64602E16-C96D-6299-AF3A-22B11C5AAB97}"/>
                  </a:ext>
                </a:extLst>
              </p:cNvPr>
              <p:cNvSpPr txBox="1"/>
              <p:nvPr/>
            </p:nvSpPr>
            <p:spPr bwMode="auto">
              <a:xfrm>
                <a:off x="0" y="5356693"/>
                <a:ext cx="5593080" cy="39074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it-IT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𝑡𝑟𝑎𝑝</m:t>
                          </m:r>
                        </m:sub>
                      </m:sSub>
                      <m:d>
                        <m:dPr>
                          <m:ctrlPr>
                            <a:rPr lang="it-IT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it-IT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t-IT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𝐷𝐶</m:t>
                          </m:r>
                        </m:sub>
                      </m:sSub>
                      <m:r>
                        <a:rPr lang="it-IT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it-IT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𝑅𝐹</m:t>
                          </m:r>
                        </m:sub>
                      </m:sSub>
                      <m:func>
                        <m:funcPr>
                          <m:ctrlPr>
                            <a:rPr lang="it-IT" b="0" i="0" dirty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it-IT" b="0" i="0" dirty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it-IT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it-IT" b="0" i="1" dirty="0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it-IT" b="0" i="1" dirty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it-IT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b="0" i="1" dirty="0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it-IT" b="0" i="1" dirty="0" smtClean="0">
                                      <a:latin typeface="Cambria Math" panose="02040503050406030204" pitchFamily="18" charset="0"/>
                                    </a:rPr>
                                    <m:t>𝑅𝐹</m:t>
                                  </m:r>
                                </m:sub>
                              </m:sSub>
                              <m:r>
                                <a:rPr lang="it-IT" b="0" i="1" dirty="0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  <m:r>
                        <a:rPr lang="it-IT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it-IT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𝐷𝐼𝑃</m:t>
                          </m:r>
                        </m:sub>
                      </m:sSub>
                      <m:func>
                        <m:funcPr>
                          <m:ctrlPr>
                            <a:rPr lang="it-IT" b="0" i="0" dirty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it-IT" b="0" i="0" dirty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(2</m:t>
                          </m:r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it-IT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b="0" i="1" dirty="0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it-IT" b="0" i="1" dirty="0" smtClean="0">
                                  <a:latin typeface="Cambria Math" panose="02040503050406030204" pitchFamily="18" charset="0"/>
                                </a:rPr>
                                <m:t>𝐷𝑅</m:t>
                              </m:r>
                            </m:sub>
                          </m:sSub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29" name="CasellaDiTesto 28">
                <a:extLst>
                  <a:ext uri="{FF2B5EF4-FFF2-40B4-BE49-F238E27FC236}">
                    <a16:creationId xmlns:a16="http://schemas.microsoft.com/office/drawing/2014/main" id="{64602E16-C96D-6299-AF3A-22B11C5AAB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5356693"/>
                <a:ext cx="5593080" cy="390748"/>
              </a:xfrm>
              <a:prstGeom prst="rect">
                <a:avLst/>
              </a:prstGeom>
              <a:blipFill>
                <a:blip r:embed="rId4"/>
                <a:stretch>
                  <a:fillRect b="-606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CasellaDiTesto 30">
                <a:extLst>
                  <a:ext uri="{FF2B5EF4-FFF2-40B4-BE49-F238E27FC236}">
                    <a16:creationId xmlns:a16="http://schemas.microsoft.com/office/drawing/2014/main" id="{DF8F3242-4EE9-D748-8E7C-027F03EB5C32}"/>
                  </a:ext>
                </a:extLst>
              </p:cNvPr>
              <p:cNvSpPr txBox="1"/>
              <p:nvPr/>
            </p:nvSpPr>
            <p:spPr bwMode="auto">
              <a:xfrm>
                <a:off x="4063442" y="1745161"/>
                <a:ext cx="2784398" cy="120032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it-IT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i="1" dirty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it-IT" i="1" dirty="0">
                            <a:latin typeface="Cambria Math" panose="02040503050406030204" pitchFamily="18" charset="0"/>
                          </a:rPr>
                          <m:t>𝐷𝐶</m:t>
                        </m:r>
                      </m:sub>
                    </m:sSub>
                  </m:oMath>
                </a14:m>
                <a:r>
                  <a:rPr lang="it-IT" dirty="0"/>
                  <a:t> = 0 V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it-IT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i="1" dirty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it-IT" i="1" dirty="0">
                            <a:latin typeface="Cambria Math" panose="02040503050406030204" pitchFamily="18" charset="0"/>
                          </a:rPr>
                          <m:t>𝑅𝐹</m:t>
                        </m:r>
                      </m:sub>
                    </m:sSub>
                  </m:oMath>
                </a14:m>
                <a:r>
                  <a:rPr lang="it-IT" dirty="0"/>
                  <a:t> = 2000 V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it-IT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i="1" dirty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it-IT" i="1" dirty="0">
                            <a:latin typeface="Cambria Math" panose="02040503050406030204" pitchFamily="18" charset="0"/>
                          </a:rPr>
                          <m:t>𝑅𝐹</m:t>
                        </m:r>
                      </m:sub>
                    </m:sSub>
                  </m:oMath>
                </a14:m>
                <a:r>
                  <a:rPr lang="it-IT" dirty="0"/>
                  <a:t> = 0.7 MHz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it-IT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i="1" dirty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it-IT" i="1" dirty="0">
                            <a:latin typeface="Cambria Math" panose="02040503050406030204" pitchFamily="18" charset="0"/>
                          </a:rPr>
                          <m:t>𝐷𝐼𝑃</m:t>
                        </m:r>
                      </m:sub>
                    </m:sSub>
                  </m:oMath>
                </a14:m>
                <a:r>
                  <a:rPr lang="it-IT" dirty="0"/>
                  <a:t> = 80 V </a:t>
                </a:r>
              </a:p>
            </p:txBody>
          </p:sp>
        </mc:Choice>
        <mc:Fallback>
          <p:sp>
            <p:nvSpPr>
              <p:cNvPr id="31" name="CasellaDiTesto 30">
                <a:extLst>
                  <a:ext uri="{FF2B5EF4-FFF2-40B4-BE49-F238E27FC236}">
                    <a16:creationId xmlns:a16="http://schemas.microsoft.com/office/drawing/2014/main" id="{DF8F3242-4EE9-D748-8E7C-027F03EB5C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63442" y="1745161"/>
                <a:ext cx="2784398" cy="1200329"/>
              </a:xfrm>
              <a:prstGeom prst="rect">
                <a:avLst/>
              </a:prstGeom>
              <a:blipFill>
                <a:blip r:embed="rId5"/>
                <a:stretch>
                  <a:fillRect l="-437" t="-2010" b="-653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Segnaposto piè di pagina 31">
            <a:extLst>
              <a:ext uri="{FF2B5EF4-FFF2-40B4-BE49-F238E27FC236}">
                <a16:creationId xmlns:a16="http://schemas.microsoft.com/office/drawing/2014/main" id="{C487D717-A1DA-3141-0AE3-2DCAFB287B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de-DE"/>
              <a:t>14/09/2026 - ISSP 2026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687452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CA11C-2CA3-C0AC-8C5C-681D4DF17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2307608-968F-06E3-54B3-59638E383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665" y="167697"/>
            <a:ext cx="7462976" cy="787557"/>
          </a:xfrm>
        </p:spPr>
        <p:txBody>
          <a:bodyPr/>
          <a:lstStyle/>
          <a:p>
            <a:pPr algn="ctr"/>
            <a:r>
              <a:rPr lang="it-IT" sz="2800" dirty="0"/>
              <a:t>TRAP POTENTIALS AND </a:t>
            </a:r>
            <a:br>
              <a:rPr lang="it-IT" sz="2800" dirty="0"/>
            </a:br>
            <a:r>
              <a:rPr lang="it-IT" sz="2800" dirty="0"/>
              <a:t>EXCITATION PARAMETERS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402C5ED-B74B-C52E-2004-73B0D08B9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11</a:t>
            </a:fld>
            <a:endParaRPr lang="de-DE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96739B2-2A56-4A52-39F4-F95B4A5F47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04961" y="6552644"/>
            <a:ext cx="1840090" cy="365125"/>
          </a:xfrm>
        </p:spPr>
        <p:txBody>
          <a:bodyPr/>
          <a:lstStyle/>
          <a:p>
            <a:pPr>
              <a:defRPr/>
            </a:pPr>
            <a:r>
              <a:rPr lang="it-IT"/>
              <a:t>Matteo Pocobelli Ragosta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4EC56ACE-0D35-1032-43F2-23DEFFB59D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8280" y="0"/>
            <a:ext cx="994689" cy="1000867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055EFBE6-A46D-8DC8-044E-E406821658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520" y="1463975"/>
            <a:ext cx="4876800" cy="4762500"/>
          </a:xfrm>
          <a:prstGeom prst="rect">
            <a:avLst/>
          </a:prstGeom>
        </p:spPr>
      </p:pic>
      <p:cxnSp>
        <p:nvCxnSpPr>
          <p:cNvPr id="7" name="Connettore 2 6">
            <a:extLst>
              <a:ext uri="{FF2B5EF4-FFF2-40B4-BE49-F238E27FC236}">
                <a16:creationId xmlns:a16="http://schemas.microsoft.com/office/drawing/2014/main" id="{E8F41A7C-4AB8-5A83-B89C-176A7B2D38E5}"/>
              </a:ext>
            </a:extLst>
          </p:cNvPr>
          <p:cNvCxnSpPr>
            <a:cxnSpLocks/>
          </p:cNvCxnSpPr>
          <p:nvPr/>
        </p:nvCxnSpPr>
        <p:spPr bwMode="auto">
          <a:xfrm flipV="1">
            <a:off x="2865120" y="1501690"/>
            <a:ext cx="558800" cy="65449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B63CD1E6-453E-E4E4-5CCE-2D26CB4DEB30}"/>
              </a:ext>
            </a:extLst>
          </p:cNvPr>
          <p:cNvSpPr txBox="1"/>
          <p:nvPr/>
        </p:nvSpPr>
        <p:spPr bwMode="auto">
          <a:xfrm>
            <a:off x="2340206" y="2156182"/>
            <a:ext cx="82407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30 kV</a:t>
            </a:r>
          </a:p>
        </p:txBody>
      </p:sp>
      <p:cxnSp>
        <p:nvCxnSpPr>
          <p:cNvPr id="27" name="Connettore 2 26">
            <a:extLst>
              <a:ext uri="{FF2B5EF4-FFF2-40B4-BE49-F238E27FC236}">
                <a16:creationId xmlns:a16="http://schemas.microsoft.com/office/drawing/2014/main" id="{1D01B241-4DD6-7D8D-0958-71734309C071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281680" y="4475903"/>
            <a:ext cx="365759" cy="74413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CasellaDiTesto 28">
                <a:extLst>
                  <a:ext uri="{FF2B5EF4-FFF2-40B4-BE49-F238E27FC236}">
                    <a16:creationId xmlns:a16="http://schemas.microsoft.com/office/drawing/2014/main" id="{F501F549-57CC-4153-0F8C-BA020F038EE7}"/>
                  </a:ext>
                </a:extLst>
              </p:cNvPr>
              <p:cNvSpPr txBox="1"/>
              <p:nvPr/>
            </p:nvSpPr>
            <p:spPr bwMode="auto">
              <a:xfrm>
                <a:off x="0" y="5356693"/>
                <a:ext cx="5593080" cy="39074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it-IT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𝑡𝑟𝑎𝑝</m:t>
                          </m:r>
                        </m:sub>
                      </m:sSub>
                      <m:d>
                        <m:dPr>
                          <m:ctrlPr>
                            <a:rPr lang="it-IT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it-IT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t-IT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𝐷𝐶</m:t>
                          </m:r>
                        </m:sub>
                      </m:sSub>
                      <m:r>
                        <a:rPr lang="it-IT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it-IT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𝑅𝐹</m:t>
                          </m:r>
                        </m:sub>
                      </m:sSub>
                      <m:func>
                        <m:funcPr>
                          <m:ctrlPr>
                            <a:rPr lang="it-IT" b="0" i="0" dirty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it-IT" b="0" i="0" dirty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it-IT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it-IT" b="0" i="1" dirty="0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it-IT" b="0" i="1" dirty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it-IT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b="0" i="1" dirty="0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it-IT" b="0" i="1" dirty="0" smtClean="0">
                                      <a:latin typeface="Cambria Math" panose="02040503050406030204" pitchFamily="18" charset="0"/>
                                    </a:rPr>
                                    <m:t>𝑅𝐹</m:t>
                                  </m:r>
                                </m:sub>
                              </m:sSub>
                              <m:r>
                                <a:rPr lang="it-IT" b="0" i="1" dirty="0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  <m:r>
                        <a:rPr lang="it-IT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it-IT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𝐷𝐼𝑃</m:t>
                          </m:r>
                        </m:sub>
                      </m:sSub>
                      <m:func>
                        <m:funcPr>
                          <m:ctrlPr>
                            <a:rPr lang="it-IT" b="0" i="0" dirty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it-IT" b="0" i="0" dirty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(2</m:t>
                          </m:r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it-IT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b="0" i="1" dirty="0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it-IT" b="0" i="1" dirty="0" smtClean="0">
                                  <a:latin typeface="Cambria Math" panose="02040503050406030204" pitchFamily="18" charset="0"/>
                                </a:rPr>
                                <m:t>𝐷𝑅</m:t>
                              </m:r>
                            </m:sub>
                          </m:sSub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29" name="CasellaDiTesto 28">
                <a:extLst>
                  <a:ext uri="{FF2B5EF4-FFF2-40B4-BE49-F238E27FC236}">
                    <a16:creationId xmlns:a16="http://schemas.microsoft.com/office/drawing/2014/main" id="{F501F549-57CC-4153-0F8C-BA020F038E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5356693"/>
                <a:ext cx="5593080" cy="390748"/>
              </a:xfrm>
              <a:prstGeom prst="rect">
                <a:avLst/>
              </a:prstGeom>
              <a:blipFill>
                <a:blip r:embed="rId4"/>
                <a:stretch>
                  <a:fillRect b="-606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CasellaDiTesto 30">
                <a:extLst>
                  <a:ext uri="{FF2B5EF4-FFF2-40B4-BE49-F238E27FC236}">
                    <a16:creationId xmlns:a16="http://schemas.microsoft.com/office/drawing/2014/main" id="{1AD4CCB5-20F4-B51F-C828-1F33CDC889D4}"/>
                  </a:ext>
                </a:extLst>
              </p:cNvPr>
              <p:cNvSpPr txBox="1"/>
              <p:nvPr/>
            </p:nvSpPr>
            <p:spPr bwMode="auto">
              <a:xfrm>
                <a:off x="4063442" y="1745161"/>
                <a:ext cx="2784398" cy="120032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it-IT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i="1" dirty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it-IT" i="1" dirty="0">
                            <a:latin typeface="Cambria Math" panose="02040503050406030204" pitchFamily="18" charset="0"/>
                          </a:rPr>
                          <m:t>𝐷𝐶</m:t>
                        </m:r>
                      </m:sub>
                    </m:sSub>
                  </m:oMath>
                </a14:m>
                <a:r>
                  <a:rPr lang="it-IT" dirty="0"/>
                  <a:t> = 0 V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it-IT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i="1" dirty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it-IT" i="1" dirty="0">
                            <a:latin typeface="Cambria Math" panose="02040503050406030204" pitchFamily="18" charset="0"/>
                          </a:rPr>
                          <m:t>𝑅𝐹</m:t>
                        </m:r>
                      </m:sub>
                    </m:sSub>
                  </m:oMath>
                </a14:m>
                <a:r>
                  <a:rPr lang="it-IT" dirty="0"/>
                  <a:t> = 2000 V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it-IT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i="1" dirty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it-IT" i="1" dirty="0">
                            <a:latin typeface="Cambria Math" panose="02040503050406030204" pitchFamily="18" charset="0"/>
                          </a:rPr>
                          <m:t>𝑅𝐹</m:t>
                        </m:r>
                      </m:sub>
                    </m:sSub>
                  </m:oMath>
                </a14:m>
                <a:r>
                  <a:rPr lang="it-IT" dirty="0"/>
                  <a:t> = 0.7 MHz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it-IT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i="1" dirty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it-IT" i="1" dirty="0">
                            <a:latin typeface="Cambria Math" panose="02040503050406030204" pitchFamily="18" charset="0"/>
                          </a:rPr>
                          <m:t>𝐷𝐼𝑃</m:t>
                        </m:r>
                      </m:sub>
                    </m:sSub>
                  </m:oMath>
                </a14:m>
                <a:r>
                  <a:rPr lang="it-IT" dirty="0"/>
                  <a:t> = 80 V </a:t>
                </a:r>
              </a:p>
            </p:txBody>
          </p:sp>
        </mc:Choice>
        <mc:Fallback>
          <p:sp>
            <p:nvSpPr>
              <p:cNvPr id="31" name="CasellaDiTesto 30">
                <a:extLst>
                  <a:ext uri="{FF2B5EF4-FFF2-40B4-BE49-F238E27FC236}">
                    <a16:creationId xmlns:a16="http://schemas.microsoft.com/office/drawing/2014/main" id="{1AD4CCB5-20F4-B51F-C828-1F33CDC889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63442" y="1745161"/>
                <a:ext cx="2784398" cy="1200329"/>
              </a:xfrm>
              <a:prstGeom prst="rect">
                <a:avLst/>
              </a:prstGeom>
              <a:blipFill>
                <a:blip r:embed="rId5"/>
                <a:stretch>
                  <a:fillRect l="-437" t="-2010" b="-653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Segnaposto piè di pagina 31">
            <a:extLst>
              <a:ext uri="{FF2B5EF4-FFF2-40B4-BE49-F238E27FC236}">
                <a16:creationId xmlns:a16="http://schemas.microsoft.com/office/drawing/2014/main" id="{1B1896D1-3062-1F52-5B33-C666A59DD8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de-DE"/>
              <a:t>14/09/2026 - ISSP 2026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142528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3E50C1-3854-C628-497A-A55D51406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B435C33-7DDC-849A-B5C3-6ADB059FE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665" y="167697"/>
            <a:ext cx="7462976" cy="787557"/>
          </a:xfrm>
        </p:spPr>
        <p:txBody>
          <a:bodyPr/>
          <a:lstStyle/>
          <a:p>
            <a:pPr algn="ctr"/>
            <a:r>
              <a:rPr lang="it-IT" sz="2800" dirty="0"/>
              <a:t>TRAP POTENTIALS AND </a:t>
            </a:r>
            <a:br>
              <a:rPr lang="it-IT" sz="2800" dirty="0"/>
            </a:br>
            <a:r>
              <a:rPr lang="it-IT" sz="2800" dirty="0"/>
              <a:t>EXCITATION PARAMETERS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1EBB581-6A46-3940-2B91-66E5EF6AB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12</a:t>
            </a:fld>
            <a:endParaRPr lang="de-DE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F7A282C-0111-F63D-20E3-A96164E57D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04961" y="6552644"/>
            <a:ext cx="1840090" cy="365125"/>
          </a:xfrm>
        </p:spPr>
        <p:txBody>
          <a:bodyPr/>
          <a:lstStyle/>
          <a:p>
            <a:pPr>
              <a:defRPr/>
            </a:pPr>
            <a:r>
              <a:rPr lang="it-IT"/>
              <a:t>Matteo Pocobelli Ragosta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D1AD9C54-86EE-4795-E3D9-76E03165AD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8280" y="0"/>
            <a:ext cx="994689" cy="1000867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9A7046EA-6215-2AB6-E9C6-5AA60F67F9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520" y="1463975"/>
            <a:ext cx="4876800" cy="4762500"/>
          </a:xfrm>
          <a:prstGeom prst="rect">
            <a:avLst/>
          </a:prstGeom>
        </p:spPr>
      </p:pic>
      <p:cxnSp>
        <p:nvCxnSpPr>
          <p:cNvPr id="7" name="Connettore 2 6">
            <a:extLst>
              <a:ext uri="{FF2B5EF4-FFF2-40B4-BE49-F238E27FC236}">
                <a16:creationId xmlns:a16="http://schemas.microsoft.com/office/drawing/2014/main" id="{872538FD-0C5F-6793-AB61-657FB7A478A5}"/>
              </a:ext>
            </a:extLst>
          </p:cNvPr>
          <p:cNvCxnSpPr>
            <a:cxnSpLocks/>
          </p:cNvCxnSpPr>
          <p:nvPr/>
        </p:nvCxnSpPr>
        <p:spPr bwMode="auto">
          <a:xfrm flipV="1">
            <a:off x="2865120" y="1501690"/>
            <a:ext cx="558800" cy="65449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2 9">
            <a:extLst>
              <a:ext uri="{FF2B5EF4-FFF2-40B4-BE49-F238E27FC236}">
                <a16:creationId xmlns:a16="http://schemas.microsoft.com/office/drawing/2014/main" id="{DFD9D2E0-6597-E17C-D8DD-F191962B2CC7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5801360" y="3824248"/>
            <a:ext cx="365759" cy="74413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53138449-EEB3-DBDD-89BA-CFA37EC30145}"/>
              </a:ext>
            </a:extLst>
          </p:cNvPr>
          <p:cNvSpPr txBox="1"/>
          <p:nvPr/>
        </p:nvSpPr>
        <p:spPr bwMode="auto">
          <a:xfrm>
            <a:off x="5862320" y="4568385"/>
            <a:ext cx="929069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-42 kV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0D9C97A8-3EEB-A451-8E6B-34B07795227C}"/>
              </a:ext>
            </a:extLst>
          </p:cNvPr>
          <p:cNvSpPr txBox="1"/>
          <p:nvPr/>
        </p:nvSpPr>
        <p:spPr bwMode="auto">
          <a:xfrm>
            <a:off x="2340206" y="2156182"/>
            <a:ext cx="82407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30 kV</a:t>
            </a:r>
          </a:p>
        </p:txBody>
      </p:sp>
      <p:cxnSp>
        <p:nvCxnSpPr>
          <p:cNvPr id="27" name="Connettore 2 26">
            <a:extLst>
              <a:ext uri="{FF2B5EF4-FFF2-40B4-BE49-F238E27FC236}">
                <a16:creationId xmlns:a16="http://schemas.microsoft.com/office/drawing/2014/main" id="{A8D695DE-E56F-A370-ED09-9FB1AF6EDFF9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281680" y="4475903"/>
            <a:ext cx="365759" cy="74413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CasellaDiTesto 28">
                <a:extLst>
                  <a:ext uri="{FF2B5EF4-FFF2-40B4-BE49-F238E27FC236}">
                    <a16:creationId xmlns:a16="http://schemas.microsoft.com/office/drawing/2014/main" id="{0069538A-ED5E-3E2A-8D65-5158E1B66288}"/>
                  </a:ext>
                </a:extLst>
              </p:cNvPr>
              <p:cNvSpPr txBox="1"/>
              <p:nvPr/>
            </p:nvSpPr>
            <p:spPr bwMode="auto">
              <a:xfrm>
                <a:off x="0" y="5356693"/>
                <a:ext cx="5593080" cy="39074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it-IT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𝑡𝑟𝑎𝑝</m:t>
                          </m:r>
                        </m:sub>
                      </m:sSub>
                      <m:d>
                        <m:dPr>
                          <m:ctrlPr>
                            <a:rPr lang="it-IT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it-IT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t-IT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𝐷𝐶</m:t>
                          </m:r>
                        </m:sub>
                      </m:sSub>
                      <m:r>
                        <a:rPr lang="it-IT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it-IT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𝑅𝐹</m:t>
                          </m:r>
                        </m:sub>
                      </m:sSub>
                      <m:func>
                        <m:funcPr>
                          <m:ctrlPr>
                            <a:rPr lang="it-IT" b="0" i="0" dirty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it-IT" b="0" i="0" dirty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it-IT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it-IT" b="0" i="1" dirty="0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it-IT" b="0" i="1" dirty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it-IT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b="0" i="1" dirty="0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it-IT" b="0" i="1" dirty="0" smtClean="0">
                                      <a:latin typeface="Cambria Math" panose="02040503050406030204" pitchFamily="18" charset="0"/>
                                    </a:rPr>
                                    <m:t>𝑅𝐹</m:t>
                                  </m:r>
                                </m:sub>
                              </m:sSub>
                              <m:r>
                                <a:rPr lang="it-IT" b="0" i="1" dirty="0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  <m:r>
                        <a:rPr lang="it-IT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it-IT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𝐷𝐼𝑃</m:t>
                          </m:r>
                        </m:sub>
                      </m:sSub>
                      <m:func>
                        <m:funcPr>
                          <m:ctrlPr>
                            <a:rPr lang="it-IT" b="0" i="0" dirty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it-IT" b="0" i="0" dirty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(2</m:t>
                          </m:r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it-IT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b="0" i="1" dirty="0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it-IT" b="0" i="1" dirty="0" smtClean="0">
                                  <a:latin typeface="Cambria Math" panose="02040503050406030204" pitchFamily="18" charset="0"/>
                                </a:rPr>
                                <m:t>𝐷𝑅</m:t>
                              </m:r>
                            </m:sub>
                          </m:sSub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29" name="CasellaDiTesto 28">
                <a:extLst>
                  <a:ext uri="{FF2B5EF4-FFF2-40B4-BE49-F238E27FC236}">
                    <a16:creationId xmlns:a16="http://schemas.microsoft.com/office/drawing/2014/main" id="{0069538A-ED5E-3E2A-8D65-5158E1B662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5356693"/>
                <a:ext cx="5593080" cy="390748"/>
              </a:xfrm>
              <a:prstGeom prst="rect">
                <a:avLst/>
              </a:prstGeom>
              <a:blipFill>
                <a:blip r:embed="rId4"/>
                <a:stretch>
                  <a:fillRect b="-606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CasellaDiTesto 30">
                <a:extLst>
                  <a:ext uri="{FF2B5EF4-FFF2-40B4-BE49-F238E27FC236}">
                    <a16:creationId xmlns:a16="http://schemas.microsoft.com/office/drawing/2014/main" id="{0F10BB47-E0B2-D4DF-69D1-49AA5A697D42}"/>
                  </a:ext>
                </a:extLst>
              </p:cNvPr>
              <p:cNvSpPr txBox="1"/>
              <p:nvPr/>
            </p:nvSpPr>
            <p:spPr bwMode="auto">
              <a:xfrm>
                <a:off x="4063442" y="1745161"/>
                <a:ext cx="2784398" cy="120032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it-IT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i="1" dirty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it-IT" i="1" dirty="0">
                            <a:latin typeface="Cambria Math" panose="02040503050406030204" pitchFamily="18" charset="0"/>
                          </a:rPr>
                          <m:t>𝐷𝐶</m:t>
                        </m:r>
                      </m:sub>
                    </m:sSub>
                  </m:oMath>
                </a14:m>
                <a:r>
                  <a:rPr lang="it-IT" dirty="0"/>
                  <a:t> = 0 V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it-IT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i="1" dirty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it-IT" i="1" dirty="0">
                            <a:latin typeface="Cambria Math" panose="02040503050406030204" pitchFamily="18" charset="0"/>
                          </a:rPr>
                          <m:t>𝑅𝐹</m:t>
                        </m:r>
                      </m:sub>
                    </m:sSub>
                  </m:oMath>
                </a14:m>
                <a:r>
                  <a:rPr lang="it-IT" dirty="0"/>
                  <a:t> = 2000 V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it-IT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i="1" dirty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it-IT" i="1" dirty="0">
                            <a:latin typeface="Cambria Math" panose="02040503050406030204" pitchFamily="18" charset="0"/>
                          </a:rPr>
                          <m:t>𝑅𝐹</m:t>
                        </m:r>
                      </m:sub>
                    </m:sSub>
                  </m:oMath>
                </a14:m>
                <a:r>
                  <a:rPr lang="it-IT" dirty="0"/>
                  <a:t> = 0.7 MHz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it-IT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i="1" dirty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it-IT" i="1" dirty="0">
                            <a:latin typeface="Cambria Math" panose="02040503050406030204" pitchFamily="18" charset="0"/>
                          </a:rPr>
                          <m:t>𝐷𝐼𝑃</m:t>
                        </m:r>
                      </m:sub>
                    </m:sSub>
                  </m:oMath>
                </a14:m>
                <a:r>
                  <a:rPr lang="it-IT" dirty="0"/>
                  <a:t> = 80 V </a:t>
                </a:r>
              </a:p>
            </p:txBody>
          </p:sp>
        </mc:Choice>
        <mc:Fallback>
          <p:sp>
            <p:nvSpPr>
              <p:cNvPr id="31" name="CasellaDiTesto 30">
                <a:extLst>
                  <a:ext uri="{FF2B5EF4-FFF2-40B4-BE49-F238E27FC236}">
                    <a16:creationId xmlns:a16="http://schemas.microsoft.com/office/drawing/2014/main" id="{0F10BB47-E0B2-D4DF-69D1-49AA5A697D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63442" y="1745161"/>
                <a:ext cx="2784398" cy="1200329"/>
              </a:xfrm>
              <a:prstGeom prst="rect">
                <a:avLst/>
              </a:prstGeom>
              <a:blipFill>
                <a:blip r:embed="rId5"/>
                <a:stretch>
                  <a:fillRect l="-437" t="-2010" b="-653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Segnaposto piè di pagina 31">
            <a:extLst>
              <a:ext uri="{FF2B5EF4-FFF2-40B4-BE49-F238E27FC236}">
                <a16:creationId xmlns:a16="http://schemas.microsoft.com/office/drawing/2014/main" id="{50A4818B-1666-241A-1706-7D02691574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de-DE"/>
              <a:t>14/09/2026 - ISSP 2026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983633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BD22DA-DEA5-7687-B1C1-06AE91109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F5CEF29-E6F9-5F48-4EBD-F21334ACB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665" y="167697"/>
            <a:ext cx="7462976" cy="787557"/>
          </a:xfrm>
        </p:spPr>
        <p:txBody>
          <a:bodyPr/>
          <a:lstStyle/>
          <a:p>
            <a:pPr algn="ctr"/>
            <a:r>
              <a:rPr lang="it-IT" sz="2800" dirty="0"/>
              <a:t>TRAP POTENTIALS AND </a:t>
            </a:r>
            <a:br>
              <a:rPr lang="it-IT" sz="2800" dirty="0"/>
            </a:br>
            <a:r>
              <a:rPr lang="it-IT" sz="2800" dirty="0"/>
              <a:t>EXCITATION PARAMETERS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B348CA8-6DD4-5EA4-30C5-5DF06C394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13</a:t>
            </a:fld>
            <a:endParaRPr lang="de-DE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D9115DE-F475-AEB0-A8A0-67AC7D86EC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04961" y="6552644"/>
            <a:ext cx="1840090" cy="365125"/>
          </a:xfrm>
        </p:spPr>
        <p:txBody>
          <a:bodyPr/>
          <a:lstStyle/>
          <a:p>
            <a:pPr>
              <a:defRPr/>
            </a:pPr>
            <a:r>
              <a:rPr lang="it-IT"/>
              <a:t>Matteo Pocobelli Ragosta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31094559-C70C-C64F-C9C0-F4294FBD1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8280" y="0"/>
            <a:ext cx="994689" cy="1000867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32631C5F-28B7-E353-8E13-9AC8F7F293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9184" y="1418698"/>
            <a:ext cx="3927296" cy="4856946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0F38969F-9F1B-3170-A72B-376CA3CD6A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520" y="1463975"/>
            <a:ext cx="4876800" cy="4762500"/>
          </a:xfrm>
          <a:prstGeom prst="rect">
            <a:avLst/>
          </a:prstGeom>
        </p:spPr>
      </p:pic>
      <p:cxnSp>
        <p:nvCxnSpPr>
          <p:cNvPr id="7" name="Connettore 2 6">
            <a:extLst>
              <a:ext uri="{FF2B5EF4-FFF2-40B4-BE49-F238E27FC236}">
                <a16:creationId xmlns:a16="http://schemas.microsoft.com/office/drawing/2014/main" id="{EED591B2-8DF8-CE35-C6EA-A68852DC2841}"/>
              </a:ext>
            </a:extLst>
          </p:cNvPr>
          <p:cNvCxnSpPr>
            <a:cxnSpLocks/>
          </p:cNvCxnSpPr>
          <p:nvPr/>
        </p:nvCxnSpPr>
        <p:spPr bwMode="auto">
          <a:xfrm flipV="1">
            <a:off x="2865120" y="1501690"/>
            <a:ext cx="558800" cy="65449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2 9">
            <a:extLst>
              <a:ext uri="{FF2B5EF4-FFF2-40B4-BE49-F238E27FC236}">
                <a16:creationId xmlns:a16="http://schemas.microsoft.com/office/drawing/2014/main" id="{0E094F81-8B32-6C62-ACA9-23E4E9A9A3A4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5801360" y="3824248"/>
            <a:ext cx="365759" cy="74413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16">
            <a:extLst>
              <a:ext uri="{FF2B5EF4-FFF2-40B4-BE49-F238E27FC236}">
                <a16:creationId xmlns:a16="http://schemas.microsoft.com/office/drawing/2014/main" id="{5F920D77-F62C-1EC4-CCC6-B2F8C7484A1D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9242832" y="4090865"/>
            <a:ext cx="715108" cy="74413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4BFAEE8D-995F-2B7C-F834-159555EDBC83}"/>
              </a:ext>
            </a:extLst>
          </p:cNvPr>
          <p:cNvSpPr txBox="1"/>
          <p:nvPr/>
        </p:nvSpPr>
        <p:spPr bwMode="auto">
          <a:xfrm>
            <a:off x="5862320" y="4568385"/>
            <a:ext cx="929069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-42 kV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FF83F15F-F8CB-08FF-46DB-121DEB26684C}"/>
              </a:ext>
            </a:extLst>
          </p:cNvPr>
          <p:cNvSpPr txBox="1"/>
          <p:nvPr/>
        </p:nvSpPr>
        <p:spPr bwMode="auto">
          <a:xfrm>
            <a:off x="2340206" y="2156182"/>
            <a:ext cx="824076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30 kV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1D90FE70-EF95-92EE-8FCB-EBA85F765C22}"/>
              </a:ext>
            </a:extLst>
          </p:cNvPr>
          <p:cNvSpPr txBox="1"/>
          <p:nvPr/>
        </p:nvSpPr>
        <p:spPr bwMode="auto">
          <a:xfrm>
            <a:off x="9712968" y="4927336"/>
            <a:ext cx="883912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-18 kV</a:t>
            </a:r>
          </a:p>
        </p:txBody>
      </p:sp>
      <p:cxnSp>
        <p:nvCxnSpPr>
          <p:cNvPr id="27" name="Connettore 2 26">
            <a:extLst>
              <a:ext uri="{FF2B5EF4-FFF2-40B4-BE49-F238E27FC236}">
                <a16:creationId xmlns:a16="http://schemas.microsoft.com/office/drawing/2014/main" id="{EC1CA34F-F1F6-3C7B-F908-4FFB4ED30A76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281680" y="4475903"/>
            <a:ext cx="365759" cy="74413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CasellaDiTesto 28">
                <a:extLst>
                  <a:ext uri="{FF2B5EF4-FFF2-40B4-BE49-F238E27FC236}">
                    <a16:creationId xmlns:a16="http://schemas.microsoft.com/office/drawing/2014/main" id="{8AA1C00C-41C7-3364-0596-45702CC68EBF}"/>
                  </a:ext>
                </a:extLst>
              </p:cNvPr>
              <p:cNvSpPr txBox="1"/>
              <p:nvPr/>
            </p:nvSpPr>
            <p:spPr bwMode="auto">
              <a:xfrm>
                <a:off x="0" y="5356693"/>
                <a:ext cx="5593080" cy="39074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it-IT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𝑡𝑟𝑎𝑝</m:t>
                          </m:r>
                        </m:sub>
                      </m:sSub>
                      <m:d>
                        <m:dPr>
                          <m:ctrlPr>
                            <a:rPr lang="it-IT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it-IT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it-IT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𝐷𝐶</m:t>
                          </m:r>
                        </m:sub>
                      </m:sSub>
                      <m:r>
                        <a:rPr lang="it-IT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it-IT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𝑅𝐹</m:t>
                          </m:r>
                        </m:sub>
                      </m:sSub>
                      <m:func>
                        <m:funcPr>
                          <m:ctrlPr>
                            <a:rPr lang="it-IT" b="0" i="0" dirty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it-IT" b="0" i="0" dirty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it-IT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it-IT" b="0" i="1" dirty="0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it-IT" b="0" i="1" dirty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it-IT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b="0" i="1" dirty="0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it-IT" b="0" i="1" dirty="0" smtClean="0">
                                      <a:latin typeface="Cambria Math" panose="02040503050406030204" pitchFamily="18" charset="0"/>
                                    </a:rPr>
                                    <m:t>𝑅𝐹</m:t>
                                  </m:r>
                                </m:sub>
                              </m:sSub>
                              <m:r>
                                <a:rPr lang="it-IT" b="0" i="1" dirty="0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e>
                      </m:func>
                      <m:r>
                        <a:rPr lang="it-IT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it-IT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𝐷𝐼𝑃</m:t>
                          </m:r>
                        </m:sub>
                      </m:sSub>
                      <m:func>
                        <m:funcPr>
                          <m:ctrlPr>
                            <a:rPr lang="it-IT" b="0" i="0" dirty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it-IT" b="0" i="0" dirty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(2</m:t>
                          </m:r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it-IT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b="0" i="1" dirty="0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it-IT" b="0" i="1" dirty="0" smtClean="0">
                                  <a:latin typeface="Cambria Math" panose="02040503050406030204" pitchFamily="18" charset="0"/>
                                </a:rPr>
                                <m:t>𝐷𝑅</m:t>
                              </m:r>
                            </m:sub>
                          </m:sSub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29" name="CasellaDiTesto 28">
                <a:extLst>
                  <a:ext uri="{FF2B5EF4-FFF2-40B4-BE49-F238E27FC236}">
                    <a16:creationId xmlns:a16="http://schemas.microsoft.com/office/drawing/2014/main" id="{8AA1C00C-41C7-3364-0596-45702CC68E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5356693"/>
                <a:ext cx="5593080" cy="390748"/>
              </a:xfrm>
              <a:prstGeom prst="rect">
                <a:avLst/>
              </a:prstGeom>
              <a:blipFill>
                <a:blip r:embed="rId5"/>
                <a:stretch>
                  <a:fillRect b="-606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CasellaDiTesto 30">
                <a:extLst>
                  <a:ext uri="{FF2B5EF4-FFF2-40B4-BE49-F238E27FC236}">
                    <a16:creationId xmlns:a16="http://schemas.microsoft.com/office/drawing/2014/main" id="{DDD7E19F-BD4D-549F-30E2-D39AC4995A16}"/>
                  </a:ext>
                </a:extLst>
              </p:cNvPr>
              <p:cNvSpPr txBox="1"/>
              <p:nvPr/>
            </p:nvSpPr>
            <p:spPr bwMode="auto">
              <a:xfrm>
                <a:off x="4063442" y="1745161"/>
                <a:ext cx="2784398" cy="120032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it-IT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i="1" dirty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it-IT" i="1" dirty="0">
                            <a:latin typeface="Cambria Math" panose="02040503050406030204" pitchFamily="18" charset="0"/>
                          </a:rPr>
                          <m:t>𝐷𝐶</m:t>
                        </m:r>
                      </m:sub>
                    </m:sSub>
                  </m:oMath>
                </a14:m>
                <a:r>
                  <a:rPr lang="it-IT" dirty="0"/>
                  <a:t> = 0 V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it-IT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i="1" dirty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it-IT" i="1" dirty="0">
                            <a:latin typeface="Cambria Math" panose="02040503050406030204" pitchFamily="18" charset="0"/>
                          </a:rPr>
                          <m:t>𝑅𝐹</m:t>
                        </m:r>
                      </m:sub>
                    </m:sSub>
                  </m:oMath>
                </a14:m>
                <a:r>
                  <a:rPr lang="it-IT" dirty="0"/>
                  <a:t> = 2000 V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it-IT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i="1" dirty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it-IT" i="1" dirty="0">
                            <a:latin typeface="Cambria Math" panose="02040503050406030204" pitchFamily="18" charset="0"/>
                          </a:rPr>
                          <m:t>𝑅𝐹</m:t>
                        </m:r>
                      </m:sub>
                    </m:sSub>
                  </m:oMath>
                </a14:m>
                <a:r>
                  <a:rPr lang="it-IT" dirty="0"/>
                  <a:t> = 0.7 MHz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it-IT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i="1" dirty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it-IT" i="1" dirty="0">
                            <a:latin typeface="Cambria Math" panose="02040503050406030204" pitchFamily="18" charset="0"/>
                          </a:rPr>
                          <m:t>𝐷𝐼𝑃</m:t>
                        </m:r>
                      </m:sub>
                    </m:sSub>
                  </m:oMath>
                </a14:m>
                <a:r>
                  <a:rPr lang="it-IT" dirty="0"/>
                  <a:t> = 80 V </a:t>
                </a:r>
              </a:p>
            </p:txBody>
          </p:sp>
        </mc:Choice>
        <mc:Fallback>
          <p:sp>
            <p:nvSpPr>
              <p:cNvPr id="31" name="CasellaDiTesto 30">
                <a:extLst>
                  <a:ext uri="{FF2B5EF4-FFF2-40B4-BE49-F238E27FC236}">
                    <a16:creationId xmlns:a16="http://schemas.microsoft.com/office/drawing/2014/main" id="{DDD7E19F-BD4D-549F-30E2-D39AC4995A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63442" y="1745161"/>
                <a:ext cx="2784398" cy="1200329"/>
              </a:xfrm>
              <a:prstGeom prst="rect">
                <a:avLst/>
              </a:prstGeom>
              <a:blipFill>
                <a:blip r:embed="rId6"/>
                <a:stretch>
                  <a:fillRect l="-437" t="-2010" b="-653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Segnaposto piè di pagina 31">
            <a:extLst>
              <a:ext uri="{FF2B5EF4-FFF2-40B4-BE49-F238E27FC236}">
                <a16:creationId xmlns:a16="http://schemas.microsoft.com/office/drawing/2014/main" id="{D8EB45F0-17AB-FDD7-DA52-01055A0222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de-DE"/>
              <a:t>14/09/2026 - ISSP 2026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900401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B68530-29B8-27AA-4EAE-55B53CAB4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EAA4ACA7-FD9E-2FC4-8B18-F2C7557A56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7868" y="1240221"/>
            <a:ext cx="6572462" cy="3943477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F7A61E1C-3317-D3E6-14AF-CDC9C67A4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133" y="128243"/>
            <a:ext cx="6133558" cy="650371"/>
          </a:xfrm>
        </p:spPr>
        <p:txBody>
          <a:bodyPr/>
          <a:lstStyle/>
          <a:p>
            <a:r>
              <a:rPr lang="it-IT" sz="3200" dirty="0"/>
              <a:t>EXTRACTION EFFICIENCY 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B5EFF72-1249-A1B3-1611-BF7D78041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14</a:t>
            </a:fld>
            <a:endParaRPr lang="de-DE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919F1A2-BDE9-B945-6B6F-C0CA463EA2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04961" y="6552644"/>
            <a:ext cx="1840090" cy="365125"/>
          </a:xfrm>
        </p:spPr>
        <p:txBody>
          <a:bodyPr/>
          <a:lstStyle/>
          <a:p>
            <a:pPr>
              <a:defRPr/>
            </a:pPr>
            <a:r>
              <a:rPr lang="it-IT"/>
              <a:t>Matteo Pocobelli Ragosta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F747F462-F73F-6090-F1F0-6557D090B6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7252" y="0"/>
            <a:ext cx="994689" cy="1000867"/>
          </a:xfrm>
          <a:prstGeom prst="rect">
            <a:avLst/>
          </a:prstGeom>
        </p:spPr>
      </p:pic>
      <p:sp>
        <p:nvSpPr>
          <p:cNvPr id="16" name="Segnaposto piè di pagina 15">
            <a:extLst>
              <a:ext uri="{FF2B5EF4-FFF2-40B4-BE49-F238E27FC236}">
                <a16:creationId xmlns:a16="http://schemas.microsoft.com/office/drawing/2014/main" id="{614ED909-1E07-CBFC-2A53-D771D70CA0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de-DE"/>
              <a:t>14/09/2026 - ISSP 2026</a:t>
            </a:r>
            <a:endParaRPr lang="de-DE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Segnaposto contenuto 2">
                <a:extLst>
                  <a:ext uri="{FF2B5EF4-FFF2-40B4-BE49-F238E27FC236}">
                    <a16:creationId xmlns:a16="http://schemas.microsoft.com/office/drawing/2014/main" id="{C2180F8C-02F3-A1DD-F457-29C8737AFB5C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3246" y="2345814"/>
                <a:ext cx="2949309" cy="2183344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  <p:txBody>
              <a:bodyPr vert="horz" lIns="91440" tIns="45720" rIns="91440" bIns="45720" rtlCol="0">
                <a:noAutofit/>
              </a:bodyPr>
              <a:lstStyle>
                <a:lvl1pPr marL="342890" indent="-342890" algn="l" defTabSz="457189">
                  <a:spcBef>
                    <a:spcPts val="0"/>
                  </a:spcBef>
                  <a:buClr>
                    <a:srgbClr val="FDBB63"/>
                  </a:buClr>
                  <a:buFont typeface="Wingdings"/>
                  <a:buChar char="§"/>
                  <a:defRPr sz="2400">
                    <a:solidFill>
                      <a:srgbClr val="333333"/>
                    </a:solidFill>
                    <a:latin typeface="Arial"/>
                    <a:ea typeface="+mn-ea"/>
                    <a:cs typeface="Arial"/>
                  </a:defRPr>
                </a:lvl1pPr>
                <a:lvl2pPr marL="742932" indent="-285744" algn="l" defTabSz="457189">
                  <a:spcBef>
                    <a:spcPts val="0"/>
                  </a:spcBef>
                  <a:buClr>
                    <a:srgbClr val="FDBB63"/>
                  </a:buClr>
                  <a:buFont typeface="Wingdings"/>
                  <a:buChar char="§"/>
                  <a:defRPr sz="2000">
                    <a:solidFill>
                      <a:srgbClr val="333333"/>
                    </a:solidFill>
                    <a:latin typeface="Arial"/>
                    <a:ea typeface="+mn-ea"/>
                    <a:cs typeface="Arial"/>
                  </a:defRPr>
                </a:lvl2pPr>
                <a:lvl3pPr marL="1142971" indent="-228594" algn="l" defTabSz="457189">
                  <a:spcBef>
                    <a:spcPts val="0"/>
                  </a:spcBef>
                  <a:buClr>
                    <a:srgbClr val="FDBB63"/>
                  </a:buClr>
                  <a:buFont typeface="Wingdings"/>
                  <a:buChar char="§"/>
                  <a:defRPr sz="1800">
                    <a:solidFill>
                      <a:srgbClr val="333333"/>
                    </a:solidFill>
                    <a:latin typeface="Arial"/>
                    <a:ea typeface="+mn-ea"/>
                    <a:cs typeface="Arial"/>
                  </a:defRPr>
                </a:lvl3pPr>
                <a:lvl4pPr marL="1600160" indent="-228594" algn="l" defTabSz="457189">
                  <a:spcBef>
                    <a:spcPts val="0"/>
                  </a:spcBef>
                  <a:buClr>
                    <a:srgbClr val="FDBB63"/>
                  </a:buClr>
                  <a:buFont typeface="Wingdings"/>
                  <a:buChar char="§"/>
                  <a:defRPr sz="1600">
                    <a:solidFill>
                      <a:srgbClr val="333333"/>
                    </a:solidFill>
                    <a:latin typeface="Arial"/>
                    <a:ea typeface="+mn-ea"/>
                    <a:cs typeface="Arial"/>
                  </a:defRPr>
                </a:lvl4pPr>
                <a:lvl5pPr marL="2057349" indent="-228594" algn="l" defTabSz="457189">
                  <a:spcBef>
                    <a:spcPts val="0"/>
                  </a:spcBef>
                  <a:buClr>
                    <a:srgbClr val="FDBB63"/>
                  </a:buClr>
                  <a:buFont typeface="Wingdings"/>
                  <a:buChar char="§"/>
                  <a:defRPr sz="1400">
                    <a:solidFill>
                      <a:srgbClr val="333333"/>
                    </a:solidFill>
                    <a:latin typeface="Arial"/>
                    <a:ea typeface="+mn-ea"/>
                    <a:cs typeface="Arial"/>
                  </a:defRPr>
                </a:lvl5pPr>
                <a:lvl6pPr marL="2514536" indent="-228594" algn="l" defTabSz="457189">
                  <a:spcBef>
                    <a:spcPts val="0"/>
                  </a:spcBef>
                  <a:buFont typeface="Arial"/>
                  <a:buChar char="•"/>
                  <a:defRPr sz="20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726" indent="-228594" algn="l" defTabSz="457189">
                  <a:spcBef>
                    <a:spcPts val="0"/>
                  </a:spcBef>
                  <a:buFont typeface="Arial"/>
                  <a:buChar char="•"/>
                  <a:defRPr sz="20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8914" indent="-228594" algn="l" defTabSz="457189">
                  <a:spcBef>
                    <a:spcPts val="0"/>
                  </a:spcBef>
                  <a:buFont typeface="Arial"/>
                  <a:buChar char="•"/>
                  <a:defRPr sz="20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103" indent="-228594" algn="l" defTabSz="457189">
                  <a:spcBef>
                    <a:spcPts val="0"/>
                  </a:spcBef>
                  <a:buFont typeface="Arial"/>
                  <a:buChar char="•"/>
                  <a:defRPr sz="20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it-IT" sz="2000" b="1" dirty="0"/>
                  <a:t>Methodology:</a:t>
                </a:r>
                <a:r>
                  <a:rPr lang="it-IT" sz="2000" dirty="0"/>
                  <a:t> </a:t>
                </a:r>
                <a:br>
                  <a:rPr lang="it-IT" sz="2000" dirty="0"/>
                </a:br>
                <a:r>
                  <a:rPr lang="it-IT" sz="2000" dirty="0"/>
                  <a:t>¹⁴⁰Cs </a:t>
                </a:r>
                <a:r>
                  <a:rPr lang="it-IT" sz="2000" dirty="0" err="1"/>
                  <a:t>extraction</a:t>
                </a:r>
                <a:r>
                  <a:rPr lang="it-IT" sz="2000" dirty="0"/>
                  <a:t> </a:t>
                </a:r>
                <a:r>
                  <a:rPr lang="it-IT" sz="2000" dirty="0" err="1"/>
                  <a:t>efficiency</a:t>
                </a:r>
                <a:br>
                  <a:rPr lang="it-IT" sz="2000" dirty="0"/>
                </a:br>
                <a:br>
                  <a:rPr lang="it-IT" sz="2000" dirty="0"/>
                </a:b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it-IT" sz="16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600" b="0" i="1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it-IT" sz="1600" b="0" i="1">
                              <a:latin typeface="Cambria Math" panose="02040503050406030204" pitchFamily="18" charset="0"/>
                            </a:rPr>
                            <m:t>𝑒𝑥𝑡𝑟𝑎𝑐𝑡𝑒𝑑</m:t>
                          </m:r>
                        </m:sub>
                      </m:sSub>
                      <m:r>
                        <a:rPr lang="it-IT" sz="1600" b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it-IT" sz="1600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600" b="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it-IT" sz="1600" b="0" i="1">
                                  <a:latin typeface="Cambria Math" panose="02040503050406030204" pitchFamily="18" charset="0"/>
                                </a:rPr>
                                <m:t>𝑒𝑥𝑡𝑟𝑎𝑐𝑡𝑒𝑑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it-IT" sz="1600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600" b="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it-IT" sz="1600" b="0" i="1">
                                  <a:latin typeface="Cambria Math" panose="02040503050406030204" pitchFamily="18" charset="0"/>
                                </a:rPr>
                                <m:t>𝑔𝑒𝑛𝑒𝑟𝑎𝑡𝑒𝑑</m:t>
                              </m:r>
                            </m:sub>
                          </m:sSub>
                        </m:den>
                      </m:f>
                      <m:r>
                        <a:rPr lang="it-IT" sz="1600" b="0" i="1">
                          <a:latin typeface="Cambria Math" panose="02040503050406030204" pitchFamily="18" charset="0"/>
                        </a:rPr>
                        <m:t>⋅100</m:t>
                      </m:r>
                      <m:r>
                        <a:rPr lang="it-IT" sz="1600" b="0" i="1" smtClean="0">
                          <a:latin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it-IT" sz="2000" dirty="0"/>
              </a:p>
            </p:txBody>
          </p:sp>
        </mc:Choice>
        <mc:Fallback>
          <p:sp>
            <p:nvSpPr>
              <p:cNvPr id="14" name="Segnaposto contenuto 2">
                <a:extLst>
                  <a:ext uri="{FF2B5EF4-FFF2-40B4-BE49-F238E27FC236}">
                    <a16:creationId xmlns:a16="http://schemas.microsoft.com/office/drawing/2014/main" id="{C2180F8C-02F3-A1DD-F457-29C8737AFB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3246" y="2345814"/>
                <a:ext cx="2949309" cy="2183344"/>
              </a:xfrm>
              <a:prstGeom prst="rect">
                <a:avLst/>
              </a:prstGeom>
              <a:blipFill>
                <a:blip r:embed="rId4"/>
                <a:stretch>
                  <a:fillRect l="-2058" t="-1111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655868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947A57-68F1-9752-2F8E-6BA22C805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6D3C9B6B-3E7C-5038-7E1D-F5EE1BA8B9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916" y="1250269"/>
            <a:ext cx="6572462" cy="3943477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AD346C29-E09A-62AD-2B46-17219C227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133" y="128243"/>
            <a:ext cx="6133558" cy="650371"/>
          </a:xfrm>
        </p:spPr>
        <p:txBody>
          <a:bodyPr/>
          <a:lstStyle/>
          <a:p>
            <a:r>
              <a:rPr lang="it-IT" sz="3200" dirty="0"/>
              <a:t>EXTRACTION EFFICIENCY 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BCC15F4-A330-CEFA-9801-ADBF61A0D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15</a:t>
            </a:fld>
            <a:endParaRPr lang="de-DE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63D1A54-66D0-C3F6-7742-77C2E9959E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04961" y="6552644"/>
            <a:ext cx="1840090" cy="365125"/>
          </a:xfrm>
        </p:spPr>
        <p:txBody>
          <a:bodyPr/>
          <a:lstStyle/>
          <a:p>
            <a:pPr>
              <a:defRPr/>
            </a:pPr>
            <a:r>
              <a:rPr lang="it-IT"/>
              <a:t>Matteo Pocobelli Ragosta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1A3FFA96-29FF-F0B5-06CF-B1ED3EC8F3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7252" y="0"/>
            <a:ext cx="994689" cy="1000867"/>
          </a:xfrm>
          <a:prstGeom prst="rect">
            <a:avLst/>
          </a:prstGeom>
        </p:spPr>
      </p:pic>
      <p:sp>
        <p:nvSpPr>
          <p:cNvPr id="16" name="Segnaposto piè di pagina 15">
            <a:extLst>
              <a:ext uri="{FF2B5EF4-FFF2-40B4-BE49-F238E27FC236}">
                <a16:creationId xmlns:a16="http://schemas.microsoft.com/office/drawing/2014/main" id="{52626BB5-C97A-DB56-2384-5A16E44548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de-DE"/>
              <a:t>14/09/2026 - ISSP 2026</a:t>
            </a:r>
            <a:endParaRPr lang="de-DE" dirty="0"/>
          </a:p>
        </p:txBody>
      </p: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4FE444BF-863E-E142-C1A9-E476B568372E}"/>
              </a:ext>
            </a:extLst>
          </p:cNvPr>
          <p:cNvSpPr txBox="1">
            <a:spLocks/>
          </p:cNvSpPr>
          <p:nvPr/>
        </p:nvSpPr>
        <p:spPr bwMode="auto">
          <a:xfrm>
            <a:off x="2650739" y="5183698"/>
            <a:ext cx="4700952" cy="121132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890" indent="-342890" algn="l" defTabSz="457189">
              <a:spcBef>
                <a:spcPts val="0"/>
              </a:spcBef>
              <a:buClr>
                <a:srgbClr val="FDBB63"/>
              </a:buClr>
              <a:buFont typeface="Wingdings"/>
              <a:buChar char="§"/>
              <a:defRPr sz="24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1pPr>
            <a:lvl2pPr marL="742932" indent="-285744" algn="l" defTabSz="457189">
              <a:spcBef>
                <a:spcPts val="0"/>
              </a:spcBef>
              <a:buClr>
                <a:srgbClr val="FDBB63"/>
              </a:buClr>
              <a:buFont typeface="Wingdings"/>
              <a:buChar char="§"/>
              <a:defRPr sz="20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2pPr>
            <a:lvl3pPr marL="1142971" indent="-228594" algn="l" defTabSz="457189">
              <a:spcBef>
                <a:spcPts val="0"/>
              </a:spcBef>
              <a:buClr>
                <a:srgbClr val="FDBB63"/>
              </a:buClr>
              <a:buFont typeface="Wingdings"/>
              <a:buChar char="§"/>
              <a:defRPr sz="18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3pPr>
            <a:lvl4pPr marL="1600160" indent="-228594" algn="l" defTabSz="457189">
              <a:spcBef>
                <a:spcPts val="0"/>
              </a:spcBef>
              <a:buClr>
                <a:srgbClr val="FDBB63"/>
              </a:buClr>
              <a:buFont typeface="Wingdings"/>
              <a:buChar char="§"/>
              <a:defRPr sz="16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4pPr>
            <a:lvl5pPr marL="2057349" indent="-228594" algn="l" defTabSz="457189">
              <a:spcBef>
                <a:spcPts val="0"/>
              </a:spcBef>
              <a:buClr>
                <a:srgbClr val="FDBB63"/>
              </a:buClr>
              <a:buFont typeface="Wingdings"/>
              <a:buChar char="§"/>
              <a:defRPr sz="14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5pPr>
            <a:lvl6pPr marL="2514536" indent="-228594" algn="l" defTabSz="457189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000" b="1" dirty="0" err="1"/>
              <a:t>Convergence</a:t>
            </a:r>
            <a:r>
              <a:rPr lang="it-IT" sz="2000" b="1" dirty="0"/>
              <a:t>:</a:t>
            </a:r>
            <a:r>
              <a:rPr lang="it-IT" sz="2000" dirty="0"/>
              <a:t> plateau after 5000 events, </a:t>
            </a:r>
            <a:r>
              <a:rPr lang="it-IT" sz="2000" dirty="0" err="1"/>
              <a:t>showing</a:t>
            </a:r>
            <a:r>
              <a:rPr lang="it-IT" sz="2000" dirty="0"/>
              <a:t> ~57% </a:t>
            </a:r>
            <a:r>
              <a:rPr lang="it-IT" sz="2000" dirty="0" err="1"/>
              <a:t>efficiency</a:t>
            </a:r>
            <a:r>
              <a:rPr lang="it-IT" sz="2000" dirty="0"/>
              <a:t> for Q = 2 and ~44% for the </a:t>
            </a:r>
            <a:r>
              <a:rPr lang="it-IT" sz="2000" dirty="0" err="1"/>
              <a:t>others</a:t>
            </a:r>
            <a:r>
              <a:rPr lang="it-IT" sz="2000" dirty="0"/>
              <a:t>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Segnaposto contenuto 2">
                <a:extLst>
                  <a:ext uri="{FF2B5EF4-FFF2-40B4-BE49-F238E27FC236}">
                    <a16:creationId xmlns:a16="http://schemas.microsoft.com/office/drawing/2014/main" id="{68C42E5A-CE99-A556-68DB-86A7A5A219EE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3246" y="2345814"/>
                <a:ext cx="2949309" cy="2183344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  <p:txBody>
              <a:bodyPr vert="horz" lIns="91440" tIns="45720" rIns="91440" bIns="45720" rtlCol="0">
                <a:noAutofit/>
              </a:bodyPr>
              <a:lstStyle>
                <a:lvl1pPr marL="342890" indent="-342890" algn="l" defTabSz="457189">
                  <a:spcBef>
                    <a:spcPts val="0"/>
                  </a:spcBef>
                  <a:buClr>
                    <a:srgbClr val="FDBB63"/>
                  </a:buClr>
                  <a:buFont typeface="Wingdings"/>
                  <a:buChar char="§"/>
                  <a:defRPr sz="2400">
                    <a:solidFill>
                      <a:srgbClr val="333333"/>
                    </a:solidFill>
                    <a:latin typeface="Arial"/>
                    <a:ea typeface="+mn-ea"/>
                    <a:cs typeface="Arial"/>
                  </a:defRPr>
                </a:lvl1pPr>
                <a:lvl2pPr marL="742932" indent="-285744" algn="l" defTabSz="457189">
                  <a:spcBef>
                    <a:spcPts val="0"/>
                  </a:spcBef>
                  <a:buClr>
                    <a:srgbClr val="FDBB63"/>
                  </a:buClr>
                  <a:buFont typeface="Wingdings"/>
                  <a:buChar char="§"/>
                  <a:defRPr sz="2000">
                    <a:solidFill>
                      <a:srgbClr val="333333"/>
                    </a:solidFill>
                    <a:latin typeface="Arial"/>
                    <a:ea typeface="+mn-ea"/>
                    <a:cs typeface="Arial"/>
                  </a:defRPr>
                </a:lvl2pPr>
                <a:lvl3pPr marL="1142971" indent="-228594" algn="l" defTabSz="457189">
                  <a:spcBef>
                    <a:spcPts val="0"/>
                  </a:spcBef>
                  <a:buClr>
                    <a:srgbClr val="FDBB63"/>
                  </a:buClr>
                  <a:buFont typeface="Wingdings"/>
                  <a:buChar char="§"/>
                  <a:defRPr sz="1800">
                    <a:solidFill>
                      <a:srgbClr val="333333"/>
                    </a:solidFill>
                    <a:latin typeface="Arial"/>
                    <a:ea typeface="+mn-ea"/>
                    <a:cs typeface="Arial"/>
                  </a:defRPr>
                </a:lvl3pPr>
                <a:lvl4pPr marL="1600160" indent="-228594" algn="l" defTabSz="457189">
                  <a:spcBef>
                    <a:spcPts val="0"/>
                  </a:spcBef>
                  <a:buClr>
                    <a:srgbClr val="FDBB63"/>
                  </a:buClr>
                  <a:buFont typeface="Wingdings"/>
                  <a:buChar char="§"/>
                  <a:defRPr sz="1600">
                    <a:solidFill>
                      <a:srgbClr val="333333"/>
                    </a:solidFill>
                    <a:latin typeface="Arial"/>
                    <a:ea typeface="+mn-ea"/>
                    <a:cs typeface="Arial"/>
                  </a:defRPr>
                </a:lvl4pPr>
                <a:lvl5pPr marL="2057349" indent="-228594" algn="l" defTabSz="457189">
                  <a:spcBef>
                    <a:spcPts val="0"/>
                  </a:spcBef>
                  <a:buClr>
                    <a:srgbClr val="FDBB63"/>
                  </a:buClr>
                  <a:buFont typeface="Wingdings"/>
                  <a:buChar char="§"/>
                  <a:defRPr sz="1400">
                    <a:solidFill>
                      <a:srgbClr val="333333"/>
                    </a:solidFill>
                    <a:latin typeface="Arial"/>
                    <a:ea typeface="+mn-ea"/>
                    <a:cs typeface="Arial"/>
                  </a:defRPr>
                </a:lvl5pPr>
                <a:lvl6pPr marL="2514536" indent="-228594" algn="l" defTabSz="457189">
                  <a:spcBef>
                    <a:spcPts val="0"/>
                  </a:spcBef>
                  <a:buFont typeface="Arial"/>
                  <a:buChar char="•"/>
                  <a:defRPr sz="20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726" indent="-228594" algn="l" defTabSz="457189">
                  <a:spcBef>
                    <a:spcPts val="0"/>
                  </a:spcBef>
                  <a:buFont typeface="Arial"/>
                  <a:buChar char="•"/>
                  <a:defRPr sz="20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8914" indent="-228594" algn="l" defTabSz="457189">
                  <a:spcBef>
                    <a:spcPts val="0"/>
                  </a:spcBef>
                  <a:buFont typeface="Arial"/>
                  <a:buChar char="•"/>
                  <a:defRPr sz="20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103" indent="-228594" algn="l" defTabSz="457189">
                  <a:spcBef>
                    <a:spcPts val="0"/>
                  </a:spcBef>
                  <a:buFont typeface="Arial"/>
                  <a:buChar char="•"/>
                  <a:defRPr sz="20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it-IT" sz="2000" b="1" dirty="0"/>
                  <a:t>Methodology:</a:t>
                </a:r>
                <a:r>
                  <a:rPr lang="it-IT" sz="2000" dirty="0"/>
                  <a:t> </a:t>
                </a:r>
                <a:br>
                  <a:rPr lang="it-IT" sz="2000" dirty="0"/>
                </a:br>
                <a:r>
                  <a:rPr lang="it-IT" sz="2000" dirty="0"/>
                  <a:t>¹⁴⁰Cs </a:t>
                </a:r>
                <a:r>
                  <a:rPr lang="it-IT" sz="2000" dirty="0" err="1"/>
                  <a:t>extraction</a:t>
                </a:r>
                <a:r>
                  <a:rPr lang="it-IT" sz="2000" dirty="0"/>
                  <a:t> </a:t>
                </a:r>
                <a:r>
                  <a:rPr lang="it-IT" sz="2000" dirty="0" err="1"/>
                  <a:t>efficiency</a:t>
                </a:r>
                <a:br>
                  <a:rPr lang="it-IT" sz="2000" dirty="0"/>
                </a:br>
                <a:br>
                  <a:rPr lang="it-IT" sz="2000" dirty="0"/>
                </a:b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it-IT" sz="16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600" b="0" i="1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it-IT" sz="1600" b="0" i="1">
                              <a:latin typeface="Cambria Math" panose="02040503050406030204" pitchFamily="18" charset="0"/>
                            </a:rPr>
                            <m:t>𝑒𝑥𝑡𝑟𝑎𝑐𝑡𝑒𝑑</m:t>
                          </m:r>
                        </m:sub>
                      </m:sSub>
                      <m:r>
                        <a:rPr lang="it-IT" sz="1600" b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sz="16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it-IT" sz="1600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600" b="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it-IT" sz="1600" b="0" i="1">
                                  <a:latin typeface="Cambria Math" panose="02040503050406030204" pitchFamily="18" charset="0"/>
                                </a:rPr>
                                <m:t>𝑒𝑥𝑡𝑟𝑎𝑐𝑡𝑒𝑑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it-IT" sz="1600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600" b="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it-IT" sz="1600" b="0" i="1">
                                  <a:latin typeface="Cambria Math" panose="02040503050406030204" pitchFamily="18" charset="0"/>
                                </a:rPr>
                                <m:t>𝑔𝑒𝑛𝑒𝑟𝑎𝑡𝑒𝑑</m:t>
                              </m:r>
                            </m:sub>
                          </m:sSub>
                        </m:den>
                      </m:f>
                      <m:r>
                        <a:rPr lang="it-IT" sz="1600" b="0" i="1">
                          <a:latin typeface="Cambria Math" panose="02040503050406030204" pitchFamily="18" charset="0"/>
                        </a:rPr>
                        <m:t>⋅100</m:t>
                      </m:r>
                      <m:r>
                        <a:rPr lang="it-IT" sz="1600" b="0" i="1" smtClean="0">
                          <a:latin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it-IT" sz="2000" dirty="0"/>
              </a:p>
            </p:txBody>
          </p:sp>
        </mc:Choice>
        <mc:Fallback>
          <p:sp>
            <p:nvSpPr>
              <p:cNvPr id="14" name="Segnaposto contenuto 2">
                <a:extLst>
                  <a:ext uri="{FF2B5EF4-FFF2-40B4-BE49-F238E27FC236}">
                    <a16:creationId xmlns:a16="http://schemas.microsoft.com/office/drawing/2014/main" id="{68C42E5A-CE99-A556-68DB-86A7A5A219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3246" y="2345814"/>
                <a:ext cx="2949309" cy="2183344"/>
              </a:xfrm>
              <a:prstGeom prst="rect">
                <a:avLst/>
              </a:prstGeom>
              <a:blipFill>
                <a:blip r:embed="rId4"/>
                <a:stretch>
                  <a:fillRect l="-2058" t="-1111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Connettore 2 16">
            <a:extLst>
              <a:ext uri="{FF2B5EF4-FFF2-40B4-BE49-F238E27FC236}">
                <a16:creationId xmlns:a16="http://schemas.microsoft.com/office/drawing/2014/main" id="{0BED79C9-DD1A-3A9E-79C6-D1EE47F6311D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6187440" y="3566160"/>
            <a:ext cx="466445" cy="16255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73493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BAE3A3-1CCD-50ED-1A14-F773CF93E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98FA3875-08F4-3B50-BFCB-135EE8CAE9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7868" y="1240221"/>
            <a:ext cx="6572462" cy="3943477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0DFB5670-FC45-A61D-4A62-551F427E1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133" y="128243"/>
            <a:ext cx="6133558" cy="650371"/>
          </a:xfrm>
        </p:spPr>
        <p:txBody>
          <a:bodyPr/>
          <a:lstStyle/>
          <a:p>
            <a:r>
              <a:rPr lang="it-IT" sz="3200" dirty="0"/>
              <a:t>EXTRACTION EFFICIENCY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4DBD2D4-40BE-3355-522C-86D21C55BB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30330" y="3976783"/>
            <a:ext cx="2541785" cy="1640996"/>
          </a:xfrm>
          <a:ln>
            <a:solidFill>
              <a:schemeClr val="accent1"/>
            </a:solidFill>
          </a:ln>
        </p:spPr>
        <p:txBody>
          <a:bodyPr/>
          <a:lstStyle/>
          <a:p>
            <a:pPr lvl="0"/>
            <a:r>
              <a:rPr lang="it-IT" sz="2000" b="1" dirty="0"/>
              <a:t>The 100k </a:t>
            </a:r>
            <a:r>
              <a:rPr lang="it-IT" sz="2000" b="1" dirty="0" err="1"/>
              <a:t>Anomaly</a:t>
            </a:r>
            <a:r>
              <a:rPr lang="it-IT" sz="2000" b="1" dirty="0"/>
              <a:t>:</a:t>
            </a:r>
            <a:r>
              <a:rPr lang="it-IT" sz="2000" dirty="0"/>
              <a:t> for      Q = 3 and Q = 4 </a:t>
            </a:r>
            <a:r>
              <a:rPr lang="it-IT" sz="2000" dirty="0" err="1"/>
              <a:t>at</a:t>
            </a:r>
            <a:r>
              <a:rPr lang="it-IT" sz="2000" dirty="0"/>
              <a:t> the </a:t>
            </a:r>
            <a:r>
              <a:rPr lang="it-IT" sz="2000" dirty="0" err="1"/>
              <a:t>highest</a:t>
            </a:r>
            <a:r>
              <a:rPr lang="it-IT" sz="2000" dirty="0"/>
              <a:t> </a:t>
            </a:r>
            <a:r>
              <a:rPr lang="it-IT" sz="2000" dirty="0" err="1"/>
              <a:t>statistical</a:t>
            </a:r>
            <a:r>
              <a:rPr lang="it-IT" sz="2000" dirty="0"/>
              <a:t> </a:t>
            </a:r>
            <a:r>
              <a:rPr lang="it-IT" sz="2000" dirty="0" err="1"/>
              <a:t>limit</a:t>
            </a:r>
            <a:r>
              <a:rPr lang="it-IT" sz="2000" dirty="0"/>
              <a:t>.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F1522AC-4EAB-3E9B-B31F-A67782BFB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16</a:t>
            </a:fld>
            <a:endParaRPr lang="de-DE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A94D70B-0282-9BBD-7FE1-663110987F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04961" y="6552644"/>
            <a:ext cx="1840090" cy="365125"/>
          </a:xfrm>
        </p:spPr>
        <p:txBody>
          <a:bodyPr/>
          <a:lstStyle/>
          <a:p>
            <a:pPr>
              <a:defRPr/>
            </a:pPr>
            <a:r>
              <a:rPr lang="it-IT"/>
              <a:t>Matteo Pocobelli Ragosta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A78C7291-B628-5ACC-9399-451D61719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7252" y="0"/>
            <a:ext cx="994689" cy="1000867"/>
          </a:xfrm>
          <a:prstGeom prst="rect">
            <a:avLst/>
          </a:prstGeom>
        </p:spPr>
      </p:pic>
      <p:sp>
        <p:nvSpPr>
          <p:cNvPr id="16" name="Segnaposto piè di pagina 15">
            <a:extLst>
              <a:ext uri="{FF2B5EF4-FFF2-40B4-BE49-F238E27FC236}">
                <a16:creationId xmlns:a16="http://schemas.microsoft.com/office/drawing/2014/main" id="{35301ADF-6365-FAA2-AFBD-CEBA8ED46F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de-DE"/>
              <a:t>14/09/2026 - ISSP 2026</a:t>
            </a:r>
            <a:endParaRPr lang="de-DE" dirty="0"/>
          </a:p>
        </p:txBody>
      </p:sp>
      <p:cxnSp>
        <p:nvCxnSpPr>
          <p:cNvPr id="8" name="Connettore 2 7">
            <a:extLst>
              <a:ext uri="{FF2B5EF4-FFF2-40B4-BE49-F238E27FC236}">
                <a16:creationId xmlns:a16="http://schemas.microsoft.com/office/drawing/2014/main" id="{235AEA4B-18FB-13FA-45F5-E3F1EF3F1C35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9053431" y="3134203"/>
            <a:ext cx="724451" cy="75426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37C4535D-B25A-2AFA-4A06-39BA29FF8704}"/>
              </a:ext>
            </a:extLst>
          </p:cNvPr>
          <p:cNvSpPr txBox="1">
            <a:spLocks/>
          </p:cNvSpPr>
          <p:nvPr/>
        </p:nvSpPr>
        <p:spPr bwMode="auto">
          <a:xfrm>
            <a:off x="2650739" y="5183698"/>
            <a:ext cx="4700952" cy="1211329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890" indent="-342890" algn="l" defTabSz="457189">
              <a:spcBef>
                <a:spcPts val="0"/>
              </a:spcBef>
              <a:buClr>
                <a:srgbClr val="FDBB63"/>
              </a:buClr>
              <a:buFont typeface="Wingdings"/>
              <a:buChar char="§"/>
              <a:defRPr sz="24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1pPr>
            <a:lvl2pPr marL="742932" indent="-285744" algn="l" defTabSz="457189">
              <a:spcBef>
                <a:spcPts val="0"/>
              </a:spcBef>
              <a:buClr>
                <a:srgbClr val="FDBB63"/>
              </a:buClr>
              <a:buFont typeface="Wingdings"/>
              <a:buChar char="§"/>
              <a:defRPr sz="20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2pPr>
            <a:lvl3pPr marL="1142971" indent="-228594" algn="l" defTabSz="457189">
              <a:spcBef>
                <a:spcPts val="0"/>
              </a:spcBef>
              <a:buClr>
                <a:srgbClr val="FDBB63"/>
              </a:buClr>
              <a:buFont typeface="Wingdings"/>
              <a:buChar char="§"/>
              <a:defRPr sz="18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3pPr>
            <a:lvl4pPr marL="1600160" indent="-228594" algn="l" defTabSz="457189">
              <a:spcBef>
                <a:spcPts val="0"/>
              </a:spcBef>
              <a:buClr>
                <a:srgbClr val="FDBB63"/>
              </a:buClr>
              <a:buFont typeface="Wingdings"/>
              <a:buChar char="§"/>
              <a:defRPr sz="16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4pPr>
            <a:lvl5pPr marL="2057349" indent="-228594" algn="l" defTabSz="457189">
              <a:spcBef>
                <a:spcPts val="0"/>
              </a:spcBef>
              <a:buClr>
                <a:srgbClr val="FDBB63"/>
              </a:buClr>
              <a:buFont typeface="Wingdings"/>
              <a:buChar char="§"/>
              <a:defRPr sz="14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5pPr>
            <a:lvl6pPr marL="2514536" indent="-228594" algn="l" defTabSz="457189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000" b="1" dirty="0" err="1"/>
              <a:t>Convergence</a:t>
            </a:r>
            <a:r>
              <a:rPr lang="it-IT" sz="2000" b="1" dirty="0"/>
              <a:t>:</a:t>
            </a:r>
            <a:r>
              <a:rPr lang="it-IT" sz="2000" dirty="0"/>
              <a:t> plateau after 5000 events, </a:t>
            </a:r>
            <a:r>
              <a:rPr lang="it-IT" sz="2000" dirty="0" err="1"/>
              <a:t>showing</a:t>
            </a:r>
            <a:r>
              <a:rPr lang="it-IT" sz="2000" dirty="0"/>
              <a:t> ~57% </a:t>
            </a:r>
            <a:r>
              <a:rPr lang="it-IT" sz="2000" dirty="0" err="1"/>
              <a:t>efficiency</a:t>
            </a:r>
            <a:r>
              <a:rPr lang="it-IT" sz="2000" dirty="0"/>
              <a:t> for Q = 2 and ~44% for the </a:t>
            </a:r>
            <a:r>
              <a:rPr lang="it-IT" sz="2000" dirty="0" err="1"/>
              <a:t>others</a:t>
            </a:r>
            <a:r>
              <a:rPr lang="it-IT" sz="2000" dirty="0"/>
              <a:t>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Segnaposto contenuto 2">
                <a:extLst>
                  <a:ext uri="{FF2B5EF4-FFF2-40B4-BE49-F238E27FC236}">
                    <a16:creationId xmlns:a16="http://schemas.microsoft.com/office/drawing/2014/main" id="{10399A91-C769-828E-2973-C118B99BD78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3246" y="2345814"/>
                <a:ext cx="2949309" cy="2183344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  <p:txBody>
              <a:bodyPr vert="horz" lIns="91440" tIns="45720" rIns="91440" bIns="45720" rtlCol="0">
                <a:noAutofit/>
              </a:bodyPr>
              <a:lstStyle>
                <a:lvl1pPr marL="342890" indent="-342890" algn="l" defTabSz="457189">
                  <a:spcBef>
                    <a:spcPts val="0"/>
                  </a:spcBef>
                  <a:buClr>
                    <a:srgbClr val="FDBB63"/>
                  </a:buClr>
                  <a:buFont typeface="Wingdings"/>
                  <a:buChar char="§"/>
                  <a:defRPr sz="2400">
                    <a:solidFill>
                      <a:srgbClr val="333333"/>
                    </a:solidFill>
                    <a:latin typeface="Arial"/>
                    <a:ea typeface="+mn-ea"/>
                    <a:cs typeface="Arial"/>
                  </a:defRPr>
                </a:lvl1pPr>
                <a:lvl2pPr marL="742932" indent="-285744" algn="l" defTabSz="457189">
                  <a:spcBef>
                    <a:spcPts val="0"/>
                  </a:spcBef>
                  <a:buClr>
                    <a:srgbClr val="FDBB63"/>
                  </a:buClr>
                  <a:buFont typeface="Wingdings"/>
                  <a:buChar char="§"/>
                  <a:defRPr sz="2000">
                    <a:solidFill>
                      <a:srgbClr val="333333"/>
                    </a:solidFill>
                    <a:latin typeface="Arial"/>
                    <a:ea typeface="+mn-ea"/>
                    <a:cs typeface="Arial"/>
                  </a:defRPr>
                </a:lvl2pPr>
                <a:lvl3pPr marL="1142971" indent="-228594" algn="l" defTabSz="457189">
                  <a:spcBef>
                    <a:spcPts val="0"/>
                  </a:spcBef>
                  <a:buClr>
                    <a:srgbClr val="FDBB63"/>
                  </a:buClr>
                  <a:buFont typeface="Wingdings"/>
                  <a:buChar char="§"/>
                  <a:defRPr sz="1800">
                    <a:solidFill>
                      <a:srgbClr val="333333"/>
                    </a:solidFill>
                    <a:latin typeface="Arial"/>
                    <a:ea typeface="+mn-ea"/>
                    <a:cs typeface="Arial"/>
                  </a:defRPr>
                </a:lvl3pPr>
                <a:lvl4pPr marL="1600160" indent="-228594" algn="l" defTabSz="457189">
                  <a:spcBef>
                    <a:spcPts val="0"/>
                  </a:spcBef>
                  <a:buClr>
                    <a:srgbClr val="FDBB63"/>
                  </a:buClr>
                  <a:buFont typeface="Wingdings"/>
                  <a:buChar char="§"/>
                  <a:defRPr sz="1600">
                    <a:solidFill>
                      <a:srgbClr val="333333"/>
                    </a:solidFill>
                    <a:latin typeface="Arial"/>
                    <a:ea typeface="+mn-ea"/>
                    <a:cs typeface="Arial"/>
                  </a:defRPr>
                </a:lvl4pPr>
                <a:lvl5pPr marL="2057349" indent="-228594" algn="l" defTabSz="457189">
                  <a:spcBef>
                    <a:spcPts val="0"/>
                  </a:spcBef>
                  <a:buClr>
                    <a:srgbClr val="FDBB63"/>
                  </a:buClr>
                  <a:buFont typeface="Wingdings"/>
                  <a:buChar char="§"/>
                  <a:defRPr sz="1400">
                    <a:solidFill>
                      <a:srgbClr val="333333"/>
                    </a:solidFill>
                    <a:latin typeface="Arial"/>
                    <a:ea typeface="+mn-ea"/>
                    <a:cs typeface="Arial"/>
                  </a:defRPr>
                </a:lvl5pPr>
                <a:lvl6pPr marL="2514536" indent="-228594" algn="l" defTabSz="457189">
                  <a:spcBef>
                    <a:spcPts val="0"/>
                  </a:spcBef>
                  <a:buFont typeface="Arial"/>
                  <a:buChar char="•"/>
                  <a:defRPr sz="20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726" indent="-228594" algn="l" defTabSz="457189">
                  <a:spcBef>
                    <a:spcPts val="0"/>
                  </a:spcBef>
                  <a:buFont typeface="Arial"/>
                  <a:buChar char="•"/>
                  <a:defRPr sz="20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8914" indent="-228594" algn="l" defTabSz="457189">
                  <a:spcBef>
                    <a:spcPts val="0"/>
                  </a:spcBef>
                  <a:buFont typeface="Arial"/>
                  <a:buChar char="•"/>
                  <a:defRPr sz="20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103" indent="-228594" algn="l" defTabSz="457189">
                  <a:spcBef>
                    <a:spcPts val="0"/>
                  </a:spcBef>
                  <a:buFont typeface="Arial"/>
                  <a:buChar char="•"/>
                  <a:defRPr sz="20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it-IT" sz="2000" b="1" dirty="0"/>
                  <a:t>Methodology:</a:t>
                </a:r>
                <a:r>
                  <a:rPr lang="it-IT" sz="2000" dirty="0"/>
                  <a:t> </a:t>
                </a:r>
                <a:br>
                  <a:rPr lang="it-IT" sz="2000" dirty="0"/>
                </a:br>
                <a:r>
                  <a:rPr lang="it-IT" sz="2000" dirty="0"/>
                  <a:t>¹⁴⁰Cs </a:t>
                </a:r>
                <a:r>
                  <a:rPr lang="it-IT" sz="2000" dirty="0" err="1"/>
                  <a:t>extraction</a:t>
                </a:r>
                <a:r>
                  <a:rPr lang="it-IT" sz="2000" dirty="0"/>
                  <a:t> </a:t>
                </a:r>
                <a:r>
                  <a:rPr lang="it-IT" sz="2000" dirty="0" err="1"/>
                  <a:t>efficiency</a:t>
                </a:r>
                <a:br>
                  <a:rPr lang="it-IT" sz="2000" dirty="0"/>
                </a:br>
                <a:br>
                  <a:rPr lang="it-IT" sz="2000" dirty="0"/>
                </a:b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it-IT" sz="16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600" b="0" i="1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it-IT" sz="1600" b="0" i="1">
                              <a:latin typeface="Cambria Math" panose="02040503050406030204" pitchFamily="18" charset="0"/>
                            </a:rPr>
                            <m:t>𝑒𝑥𝑡𝑟𝑎𝑐𝑡𝑒𝑑</m:t>
                          </m:r>
                        </m:sub>
                      </m:sSub>
                      <m:r>
                        <a:rPr lang="it-IT" sz="1600" b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sz="1600" b="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it-IT" sz="1600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600" b="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it-IT" sz="1600" b="0" i="1">
                                  <a:latin typeface="Cambria Math" panose="02040503050406030204" pitchFamily="18" charset="0"/>
                                </a:rPr>
                                <m:t>𝑒𝑥𝑡𝑟𝑎𝑐𝑡𝑒𝑑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it-IT" sz="1600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600" b="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it-IT" sz="1600" b="0" i="1">
                                  <a:latin typeface="Cambria Math" panose="02040503050406030204" pitchFamily="18" charset="0"/>
                                </a:rPr>
                                <m:t>𝑔𝑒𝑛𝑒𝑟𝑎𝑡𝑒𝑑</m:t>
                              </m:r>
                            </m:sub>
                          </m:sSub>
                        </m:den>
                      </m:f>
                      <m:r>
                        <a:rPr lang="it-IT" sz="1600" b="0" i="1">
                          <a:latin typeface="Cambria Math" panose="02040503050406030204" pitchFamily="18" charset="0"/>
                        </a:rPr>
                        <m:t>⋅100</m:t>
                      </m:r>
                      <m:r>
                        <a:rPr lang="it-IT" sz="1600" b="0" i="1" smtClean="0">
                          <a:latin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it-IT" sz="2000" dirty="0"/>
              </a:p>
            </p:txBody>
          </p:sp>
        </mc:Choice>
        <mc:Fallback>
          <p:sp>
            <p:nvSpPr>
              <p:cNvPr id="14" name="Segnaposto contenuto 2">
                <a:extLst>
                  <a:ext uri="{FF2B5EF4-FFF2-40B4-BE49-F238E27FC236}">
                    <a16:creationId xmlns:a16="http://schemas.microsoft.com/office/drawing/2014/main" id="{10399A91-C769-828E-2973-C118B99BD7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3246" y="2345814"/>
                <a:ext cx="2949309" cy="2183344"/>
              </a:xfrm>
              <a:prstGeom prst="rect">
                <a:avLst/>
              </a:prstGeom>
              <a:blipFill>
                <a:blip r:embed="rId4"/>
                <a:stretch>
                  <a:fillRect l="-2058" t="-1111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Connettore 2 16">
            <a:extLst>
              <a:ext uri="{FF2B5EF4-FFF2-40B4-BE49-F238E27FC236}">
                <a16:creationId xmlns:a16="http://schemas.microsoft.com/office/drawing/2014/main" id="{3F13DF5C-40AB-FE62-0D7D-2A275777B01C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6167120" y="3576320"/>
            <a:ext cx="486765" cy="161534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12041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676E88-C9EC-8C96-E87F-15CAE7FE3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>
            <a:extLst>
              <a:ext uri="{FF2B5EF4-FFF2-40B4-BE49-F238E27FC236}">
                <a16:creationId xmlns:a16="http://schemas.microsoft.com/office/drawing/2014/main" id="{7587D7D3-0716-2AAF-42DF-25EBF8EAE8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6419" y="0"/>
            <a:ext cx="994689" cy="1000867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E89076FC-DCBA-1888-E615-9CA72DB92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0918"/>
            <a:ext cx="8200891" cy="787557"/>
          </a:xfrm>
        </p:spPr>
        <p:txBody>
          <a:bodyPr/>
          <a:lstStyle/>
          <a:p>
            <a:br>
              <a:rPr lang="it-IT" sz="3200" dirty="0"/>
            </a:br>
            <a:r>
              <a:rPr lang="it-IT" sz="3200" dirty="0"/>
              <a:t>LEFT-RIGHT EXTRACTION ASYMMETRY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D3D61FA-A473-CD1C-2251-0EE75335E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17</a:t>
            </a:fld>
            <a:endParaRPr lang="de-DE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0CA9776-711D-7FCB-552D-6DEBCED18B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04961" y="6552644"/>
            <a:ext cx="1840090" cy="365125"/>
          </a:xfrm>
        </p:spPr>
        <p:txBody>
          <a:bodyPr/>
          <a:lstStyle/>
          <a:p>
            <a:pPr>
              <a:defRPr/>
            </a:pPr>
            <a:r>
              <a:rPr lang="it-IT"/>
              <a:t>Matteo Pocobelli Ragosta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B7DB60E8-5BC1-67DD-687D-3F01536126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2568" y="1345048"/>
            <a:ext cx="6633428" cy="395325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1" name="Segnaposto contenuto 2">
                <a:extLst>
                  <a:ext uri="{FF2B5EF4-FFF2-40B4-BE49-F238E27FC236}">
                    <a16:creationId xmlns:a16="http://schemas.microsoft.com/office/drawing/2014/main" id="{60F0320C-E737-E83C-8406-FB4222357DB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82880" y="2187507"/>
                <a:ext cx="3302000" cy="2557213"/>
              </a:xfrm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pPr marL="0" lvl="0" indent="0">
                  <a:buNone/>
                </a:pPr>
                <a:r>
                  <a:rPr lang="it-IT" sz="2000" b="1" dirty="0" err="1"/>
                  <a:t>Directional</a:t>
                </a:r>
                <a:r>
                  <a:rPr lang="it-IT" sz="2000" b="1" dirty="0"/>
                  <a:t> </a:t>
                </a:r>
                <a:r>
                  <a:rPr lang="it-IT" sz="2000" b="1" dirty="0" err="1"/>
                  <a:t>Metric</a:t>
                </a:r>
                <a:r>
                  <a:rPr lang="it-IT" sz="2000" b="1" dirty="0"/>
                  <a:t>:</a:t>
                </a:r>
                <a:r>
                  <a:rPr lang="it-IT" sz="2000" dirty="0"/>
                  <a:t> </a:t>
                </a:r>
              </a:p>
              <a:p>
                <a:pPr marL="0" lvl="0" indent="0">
                  <a:buNone/>
                </a:pPr>
                <a:r>
                  <a:rPr lang="it-IT" sz="2000" dirty="0"/>
                  <a:t>The </a:t>
                </a:r>
                <a:r>
                  <a:rPr lang="it-IT" sz="2000" dirty="0" err="1"/>
                  <a:t>fraction</a:t>
                </a:r>
                <a:r>
                  <a:rPr lang="it-IT" sz="2000" dirty="0"/>
                  <a:t> of </a:t>
                </a:r>
                <a:r>
                  <a:rPr lang="it-IT" sz="2000" dirty="0" err="1"/>
                  <a:t>ions</a:t>
                </a:r>
                <a:r>
                  <a:rPr lang="it-IT" sz="2000" dirty="0"/>
                  <a:t> </a:t>
                </a:r>
                <a:r>
                  <a:rPr lang="it-IT" sz="2000" dirty="0" err="1"/>
                  <a:t>extracted</a:t>
                </a:r>
                <a:r>
                  <a:rPr lang="it-IT" sz="2000" dirty="0"/>
                  <a:t> to the </a:t>
                </a:r>
                <a:r>
                  <a:rPr lang="it-IT" sz="2000" dirty="0" err="1"/>
                  <a:t>left</a:t>
                </a:r>
                <a:r>
                  <a:rPr lang="it-IT" sz="2000" dirty="0"/>
                  <a:t> </a:t>
                </a:r>
                <a:r>
                  <a:rPr lang="it-IT" sz="2000" dirty="0" err="1"/>
                  <a:t>electrode</a:t>
                </a:r>
                <a:r>
                  <a:rPr lang="it-IT" sz="2000" dirty="0"/>
                  <a:t> </a:t>
                </a:r>
                <a:br>
                  <a:rPr lang="it-IT" sz="2000" dirty="0"/>
                </a:br>
                <a:br>
                  <a:rPr lang="it-IT" sz="2000" dirty="0"/>
                </a:b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it-IT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0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it-IT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it-IT" sz="20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it-IT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0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it-IT" sz="2000" i="1">
                                  <a:latin typeface="Cambria Math" panose="02040503050406030204" pitchFamily="18" charset="0"/>
                                </a:rPr>
                                <m:t>𝑒𝑥𝑡𝑟𝑎𝑐𝑡𝑒𝑑</m:t>
                              </m:r>
                              <m:r>
                                <a:rPr lang="it-IT" sz="200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it-IT" sz="2000" i="1">
                                  <a:latin typeface="Cambria Math" panose="02040503050406030204" pitchFamily="18" charset="0"/>
                                </a:rPr>
                                <m:t>𝑙𝑒𝑓𝑡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it-IT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0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it-IT" sz="2000" i="1">
                                  <a:latin typeface="Cambria Math" panose="02040503050406030204" pitchFamily="18" charset="0"/>
                                </a:rPr>
                                <m:t>𝑒𝑥𝑡𝑟𝑎𝑐𝑡𝑒𝑑</m:t>
                              </m:r>
                            </m:sub>
                          </m:sSub>
                        </m:den>
                      </m:f>
                      <m:r>
                        <a:rPr lang="it-IT" sz="2000" b="0" i="1" smtClean="0">
                          <a:latin typeface="Cambria Math" panose="02040503050406030204" pitchFamily="18" charset="0"/>
                        </a:rPr>
                        <m:t>⋅100%</m:t>
                      </m:r>
                    </m:oMath>
                  </m:oMathPara>
                </a14:m>
                <a:endParaRPr lang="it-IT" sz="2000" dirty="0"/>
              </a:p>
              <a:p>
                <a:pPr lvl="0"/>
                <a:endParaRPr lang="it-IT" sz="2000" dirty="0"/>
              </a:p>
              <a:p>
                <a:endParaRPr lang="it-IT" sz="2000" dirty="0"/>
              </a:p>
            </p:txBody>
          </p:sp>
        </mc:Choice>
        <mc:Fallback>
          <p:sp>
            <p:nvSpPr>
              <p:cNvPr id="21" name="Segnaposto contenuto 2">
                <a:extLst>
                  <a:ext uri="{FF2B5EF4-FFF2-40B4-BE49-F238E27FC236}">
                    <a16:creationId xmlns:a16="http://schemas.microsoft.com/office/drawing/2014/main" id="{60F0320C-E737-E83C-8406-FB4222357DB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2880" y="2187507"/>
                <a:ext cx="3302000" cy="2557213"/>
              </a:xfrm>
              <a:blipFill>
                <a:blip r:embed="rId5"/>
                <a:stretch>
                  <a:fillRect l="-1654" t="-950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Segnaposto piè di pagina 21">
            <a:extLst>
              <a:ext uri="{FF2B5EF4-FFF2-40B4-BE49-F238E27FC236}">
                <a16:creationId xmlns:a16="http://schemas.microsoft.com/office/drawing/2014/main" id="{E405A6C9-F434-9C34-97CC-DA367C6AC4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de-DE"/>
              <a:t>14/09/2026 - ISSP 2026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320269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2A60A2-F5DF-8B3B-3B35-124804219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>
            <a:extLst>
              <a:ext uri="{FF2B5EF4-FFF2-40B4-BE49-F238E27FC236}">
                <a16:creationId xmlns:a16="http://schemas.microsoft.com/office/drawing/2014/main" id="{3D55A582-7A0F-7531-6054-5F6E627F77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6419" y="0"/>
            <a:ext cx="994689" cy="1000867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2179A1EF-4E34-2D58-5BB0-F2FBBA827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0918"/>
            <a:ext cx="8200891" cy="787557"/>
          </a:xfrm>
        </p:spPr>
        <p:txBody>
          <a:bodyPr/>
          <a:lstStyle/>
          <a:p>
            <a:br>
              <a:rPr lang="it-IT" sz="3200" dirty="0"/>
            </a:br>
            <a:r>
              <a:rPr lang="it-IT" sz="3200" dirty="0"/>
              <a:t>LEFT-RIGHT EXTRACTION ASYMMETRY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A8B48AE-3312-1F29-B97D-1DA2B20A8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18</a:t>
            </a:fld>
            <a:endParaRPr lang="de-DE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EF85216-959D-014E-D4BF-918C96F294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04961" y="6552644"/>
            <a:ext cx="1840090" cy="365125"/>
          </a:xfrm>
        </p:spPr>
        <p:txBody>
          <a:bodyPr/>
          <a:lstStyle/>
          <a:p>
            <a:pPr>
              <a:defRPr/>
            </a:pPr>
            <a:r>
              <a:rPr lang="it-IT"/>
              <a:t>Matteo Pocobelli Ragosta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843870C0-7439-00E5-0603-654B8EBA8A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2568" y="1345048"/>
            <a:ext cx="6633428" cy="395325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1" name="Segnaposto contenuto 2">
                <a:extLst>
                  <a:ext uri="{FF2B5EF4-FFF2-40B4-BE49-F238E27FC236}">
                    <a16:creationId xmlns:a16="http://schemas.microsoft.com/office/drawing/2014/main" id="{95BBAA47-9186-D30B-D5D4-CA3E363A1F9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82880" y="2187507"/>
                <a:ext cx="3302000" cy="2557213"/>
              </a:xfrm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pPr marL="0" lvl="0" indent="0">
                  <a:buNone/>
                </a:pPr>
                <a:r>
                  <a:rPr lang="it-IT" sz="2000" b="1" dirty="0" err="1"/>
                  <a:t>Directional</a:t>
                </a:r>
                <a:r>
                  <a:rPr lang="it-IT" sz="2000" b="1" dirty="0"/>
                  <a:t> </a:t>
                </a:r>
                <a:r>
                  <a:rPr lang="it-IT" sz="2000" b="1" dirty="0" err="1"/>
                  <a:t>Metric</a:t>
                </a:r>
                <a:r>
                  <a:rPr lang="it-IT" sz="2000" b="1" dirty="0"/>
                  <a:t>:</a:t>
                </a:r>
                <a:r>
                  <a:rPr lang="it-IT" sz="2000" dirty="0"/>
                  <a:t> </a:t>
                </a:r>
              </a:p>
              <a:p>
                <a:pPr marL="0" lvl="0" indent="0">
                  <a:buNone/>
                </a:pPr>
                <a:r>
                  <a:rPr lang="it-IT" sz="2000" dirty="0"/>
                  <a:t>The </a:t>
                </a:r>
                <a:r>
                  <a:rPr lang="it-IT" sz="2000" dirty="0" err="1"/>
                  <a:t>fraction</a:t>
                </a:r>
                <a:r>
                  <a:rPr lang="it-IT" sz="2000" dirty="0"/>
                  <a:t> of </a:t>
                </a:r>
                <a:r>
                  <a:rPr lang="it-IT" sz="2000" dirty="0" err="1"/>
                  <a:t>ions</a:t>
                </a:r>
                <a:r>
                  <a:rPr lang="it-IT" sz="2000" dirty="0"/>
                  <a:t> </a:t>
                </a:r>
                <a:r>
                  <a:rPr lang="it-IT" sz="2000" dirty="0" err="1"/>
                  <a:t>extracted</a:t>
                </a:r>
                <a:r>
                  <a:rPr lang="it-IT" sz="2000" dirty="0"/>
                  <a:t> to the </a:t>
                </a:r>
                <a:r>
                  <a:rPr lang="it-IT" sz="2000" dirty="0" err="1"/>
                  <a:t>left</a:t>
                </a:r>
                <a:r>
                  <a:rPr lang="it-IT" sz="2000" dirty="0"/>
                  <a:t> </a:t>
                </a:r>
                <a:r>
                  <a:rPr lang="it-IT" sz="2000" dirty="0" err="1"/>
                  <a:t>electrode</a:t>
                </a:r>
                <a:r>
                  <a:rPr lang="it-IT" sz="2000" dirty="0"/>
                  <a:t> </a:t>
                </a:r>
                <a:br>
                  <a:rPr lang="it-IT" sz="2000" dirty="0"/>
                </a:br>
                <a:br>
                  <a:rPr lang="it-IT" sz="2000" dirty="0"/>
                </a:b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it-IT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0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it-IT" sz="2000" i="1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it-IT" sz="20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it-IT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0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it-IT" sz="2000" i="1">
                                  <a:latin typeface="Cambria Math" panose="02040503050406030204" pitchFamily="18" charset="0"/>
                                </a:rPr>
                                <m:t>𝑒𝑥𝑡𝑟𝑎𝑐𝑡𝑒𝑑</m:t>
                              </m:r>
                              <m:r>
                                <a:rPr lang="it-IT" sz="200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it-IT" sz="2000" i="1">
                                  <a:latin typeface="Cambria Math" panose="02040503050406030204" pitchFamily="18" charset="0"/>
                                </a:rPr>
                                <m:t>𝑙𝑒𝑓𝑡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it-IT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000" i="1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it-IT" sz="2000" i="1">
                                  <a:latin typeface="Cambria Math" panose="02040503050406030204" pitchFamily="18" charset="0"/>
                                </a:rPr>
                                <m:t>𝑒𝑥𝑡𝑟𝑎𝑐𝑡𝑒𝑑</m:t>
                              </m:r>
                            </m:sub>
                          </m:sSub>
                        </m:den>
                      </m:f>
                      <m:r>
                        <a:rPr lang="it-IT" sz="2000" b="0" i="1" smtClean="0">
                          <a:latin typeface="Cambria Math" panose="02040503050406030204" pitchFamily="18" charset="0"/>
                        </a:rPr>
                        <m:t>⋅100%</m:t>
                      </m:r>
                    </m:oMath>
                  </m:oMathPara>
                </a14:m>
                <a:endParaRPr lang="it-IT" sz="2000" dirty="0"/>
              </a:p>
              <a:p>
                <a:pPr lvl="0"/>
                <a:endParaRPr lang="it-IT" sz="2000" dirty="0"/>
              </a:p>
              <a:p>
                <a:endParaRPr lang="it-IT" sz="2000" dirty="0"/>
              </a:p>
            </p:txBody>
          </p:sp>
        </mc:Choice>
        <mc:Fallback>
          <p:sp>
            <p:nvSpPr>
              <p:cNvPr id="21" name="Segnaposto contenuto 2">
                <a:extLst>
                  <a:ext uri="{FF2B5EF4-FFF2-40B4-BE49-F238E27FC236}">
                    <a16:creationId xmlns:a16="http://schemas.microsoft.com/office/drawing/2014/main" id="{95BBAA47-9186-D30B-D5D4-CA3E363A1F9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2880" y="2187507"/>
                <a:ext cx="3302000" cy="2557213"/>
              </a:xfrm>
              <a:blipFill>
                <a:blip r:embed="rId5"/>
                <a:stretch>
                  <a:fillRect l="-1654" t="-950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Segnaposto piè di pagina 21">
            <a:extLst>
              <a:ext uri="{FF2B5EF4-FFF2-40B4-BE49-F238E27FC236}">
                <a16:creationId xmlns:a16="http://schemas.microsoft.com/office/drawing/2014/main" id="{7DE0D9DB-BA49-1F07-A1CE-E5D284B7D0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de-DE"/>
              <a:t>14/09/2026 - ISSP 2026</a:t>
            </a:r>
            <a:endParaRPr lang="de-DE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Segnaposto contenuto 2">
                <a:extLst>
                  <a:ext uri="{FF2B5EF4-FFF2-40B4-BE49-F238E27FC236}">
                    <a16:creationId xmlns:a16="http://schemas.microsoft.com/office/drawing/2014/main" id="{EBE413EE-CD4C-F74E-51E5-0C8379AC5C9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836729" y="5555328"/>
                <a:ext cx="7734265" cy="842459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  <p:txBody>
              <a:bodyPr vert="horz" lIns="91440" tIns="45720" rIns="91440" bIns="45720" rtlCol="0">
                <a:noAutofit/>
              </a:bodyPr>
              <a:lstStyle>
                <a:lvl1pPr marL="342890" indent="-342890" algn="l" defTabSz="457189">
                  <a:spcBef>
                    <a:spcPts val="0"/>
                  </a:spcBef>
                  <a:buClr>
                    <a:srgbClr val="FDBB63"/>
                  </a:buClr>
                  <a:buFont typeface="Wingdings"/>
                  <a:buChar char="§"/>
                  <a:defRPr sz="2400">
                    <a:solidFill>
                      <a:srgbClr val="333333"/>
                    </a:solidFill>
                    <a:latin typeface="Arial"/>
                    <a:ea typeface="+mn-ea"/>
                    <a:cs typeface="Arial"/>
                  </a:defRPr>
                </a:lvl1pPr>
                <a:lvl2pPr marL="742932" indent="-285744" algn="l" defTabSz="457189">
                  <a:spcBef>
                    <a:spcPts val="0"/>
                  </a:spcBef>
                  <a:buClr>
                    <a:srgbClr val="FDBB63"/>
                  </a:buClr>
                  <a:buFont typeface="Wingdings"/>
                  <a:buChar char="§"/>
                  <a:defRPr sz="2000">
                    <a:solidFill>
                      <a:srgbClr val="333333"/>
                    </a:solidFill>
                    <a:latin typeface="Arial"/>
                    <a:ea typeface="+mn-ea"/>
                    <a:cs typeface="Arial"/>
                  </a:defRPr>
                </a:lvl2pPr>
                <a:lvl3pPr marL="1142971" indent="-228594" algn="l" defTabSz="457189">
                  <a:spcBef>
                    <a:spcPts val="0"/>
                  </a:spcBef>
                  <a:buClr>
                    <a:srgbClr val="FDBB63"/>
                  </a:buClr>
                  <a:buFont typeface="Wingdings"/>
                  <a:buChar char="§"/>
                  <a:defRPr sz="1800">
                    <a:solidFill>
                      <a:srgbClr val="333333"/>
                    </a:solidFill>
                    <a:latin typeface="Arial"/>
                    <a:ea typeface="+mn-ea"/>
                    <a:cs typeface="Arial"/>
                  </a:defRPr>
                </a:lvl3pPr>
                <a:lvl4pPr marL="1600160" indent="-228594" algn="l" defTabSz="457189">
                  <a:spcBef>
                    <a:spcPts val="0"/>
                  </a:spcBef>
                  <a:buClr>
                    <a:srgbClr val="FDBB63"/>
                  </a:buClr>
                  <a:buFont typeface="Wingdings"/>
                  <a:buChar char="§"/>
                  <a:defRPr sz="1600">
                    <a:solidFill>
                      <a:srgbClr val="333333"/>
                    </a:solidFill>
                    <a:latin typeface="Arial"/>
                    <a:ea typeface="+mn-ea"/>
                    <a:cs typeface="Arial"/>
                  </a:defRPr>
                </a:lvl4pPr>
                <a:lvl5pPr marL="2057349" indent="-228594" algn="l" defTabSz="457189">
                  <a:spcBef>
                    <a:spcPts val="0"/>
                  </a:spcBef>
                  <a:buClr>
                    <a:srgbClr val="FDBB63"/>
                  </a:buClr>
                  <a:buFont typeface="Wingdings"/>
                  <a:buChar char="§"/>
                  <a:defRPr sz="1400">
                    <a:solidFill>
                      <a:srgbClr val="333333"/>
                    </a:solidFill>
                    <a:latin typeface="Arial"/>
                    <a:ea typeface="+mn-ea"/>
                    <a:cs typeface="Arial"/>
                  </a:defRPr>
                </a:lvl5pPr>
                <a:lvl6pPr marL="2514536" indent="-228594" algn="l" defTabSz="457189">
                  <a:spcBef>
                    <a:spcPts val="0"/>
                  </a:spcBef>
                  <a:buFont typeface="Arial"/>
                  <a:buChar char="•"/>
                  <a:defRPr sz="20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726" indent="-228594" algn="l" defTabSz="457189">
                  <a:spcBef>
                    <a:spcPts val="0"/>
                  </a:spcBef>
                  <a:buFont typeface="Arial"/>
                  <a:buChar char="•"/>
                  <a:defRPr sz="20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8914" indent="-228594" algn="l" defTabSz="457189">
                  <a:spcBef>
                    <a:spcPts val="0"/>
                  </a:spcBef>
                  <a:buFont typeface="Arial"/>
                  <a:buChar char="•"/>
                  <a:defRPr sz="20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103" indent="-228594" algn="l" defTabSz="457189">
                  <a:spcBef>
                    <a:spcPts val="0"/>
                  </a:spcBef>
                  <a:buFont typeface="Arial"/>
                  <a:buChar char="•"/>
                  <a:defRPr sz="20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it-IT" sz="2000" b="1" dirty="0" err="1"/>
                  <a:t>Observed</a:t>
                </a:r>
                <a:r>
                  <a:rPr lang="it-IT" sz="2000" b="1" dirty="0"/>
                  <a:t> </a:t>
                </a:r>
                <a:r>
                  <a:rPr lang="it-IT" sz="2000" b="1" dirty="0" err="1"/>
                  <a:t>Asymmetry</a:t>
                </a:r>
                <a:r>
                  <a:rPr lang="it-IT" sz="2000" b="1" dirty="0"/>
                  <a:t>:</a:t>
                </a:r>
                <a:r>
                  <a:rPr lang="it-IT" sz="2000" dirty="0"/>
                  <a:t>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000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it-IT" sz="2000" i="1">
                            <a:latin typeface="Cambria Math" panose="02040503050406030204" pitchFamily="18" charset="0"/>
                          </a:rPr>
                          <m:t>𝑔𝑒𝑛𝑒𝑟𝑎𝑡𝑒𝑑</m:t>
                        </m:r>
                      </m:sub>
                    </m:sSub>
                    <m:r>
                      <a:rPr lang="it-IT" sz="2000">
                        <a:latin typeface="Cambria Math" panose="02040503050406030204" pitchFamily="18" charset="0"/>
                      </a:rPr>
                      <m:t>≥5000</m:t>
                    </m:r>
                  </m:oMath>
                </a14:m>
                <a:r>
                  <a:rPr lang="it-IT" sz="20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0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it-IT" sz="20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it-IT" sz="2000" dirty="0"/>
                  <a:t>drops </a:t>
                </a:r>
                <a:r>
                  <a:rPr lang="it-IT" sz="2000" dirty="0" err="1"/>
                  <a:t>below</a:t>
                </a:r>
                <a:r>
                  <a:rPr lang="it-IT" sz="2000" dirty="0"/>
                  <a:t> 50% for </a:t>
                </a:r>
                <a14:m>
                  <m:oMath xmlns:m="http://schemas.openxmlformats.org/officeDocument/2006/math">
                    <m:r>
                      <a:rPr lang="it-IT" sz="2000" i="1" dirty="0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it-IT" sz="2000" i="1" dirty="0" smtClean="0">
                        <a:latin typeface="Cambria Math" panose="02040503050406030204" pitchFamily="18" charset="0"/>
                      </a:rPr>
                      <m:t> = 2, 3</m:t>
                    </m:r>
                  </m:oMath>
                </a14:m>
                <a:r>
                  <a:rPr lang="it-IT" sz="2000" dirty="0"/>
                  <a:t>, and </a:t>
                </a:r>
                <a14:m>
                  <m:oMath xmlns:m="http://schemas.openxmlformats.org/officeDocument/2006/math">
                    <m:r>
                      <a:rPr lang="it-IT" sz="2000" i="1" dirty="0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it-IT" sz="2000" dirty="0"/>
                  <a:t>, </a:t>
                </a:r>
                <a:r>
                  <a:rPr lang="it-IT" sz="2000" dirty="0" err="1"/>
                  <a:t>while</a:t>
                </a:r>
                <a:r>
                  <a:rPr lang="it-IT" sz="2000" dirty="0"/>
                  <a:t> </a:t>
                </a:r>
                <a14:m>
                  <m:oMath xmlns:m="http://schemas.openxmlformats.org/officeDocument/2006/math">
                    <m:r>
                      <a:rPr lang="it-IT" sz="2000" i="1" dirty="0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it-IT" sz="2000" i="1" dirty="0" smtClean="0">
                        <a:latin typeface="Cambria Math" panose="02040503050406030204" pitchFamily="18" charset="0"/>
                      </a:rPr>
                      <m:t> = 5 </m:t>
                    </m:r>
                  </m:oMath>
                </a14:m>
                <a:r>
                  <a:rPr lang="it-IT" sz="2000" dirty="0" err="1"/>
                  <a:t>remains</a:t>
                </a:r>
                <a:r>
                  <a:rPr lang="it-IT" sz="2000" dirty="0"/>
                  <a:t> </a:t>
                </a:r>
                <a:r>
                  <a:rPr lang="it-IT" sz="2000" dirty="0" err="1"/>
                  <a:t>symmetric</a:t>
                </a:r>
                <a:r>
                  <a:rPr lang="it-IT" sz="2000" dirty="0"/>
                  <a:t>.</a:t>
                </a:r>
              </a:p>
            </p:txBody>
          </p:sp>
        </mc:Choice>
        <mc:Fallback>
          <p:sp>
            <p:nvSpPr>
              <p:cNvPr id="3" name="Segnaposto contenuto 2">
                <a:extLst>
                  <a:ext uri="{FF2B5EF4-FFF2-40B4-BE49-F238E27FC236}">
                    <a16:creationId xmlns:a16="http://schemas.microsoft.com/office/drawing/2014/main" id="{EBE413EE-CD4C-F74E-51E5-0C8379AC5C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36729" y="5555328"/>
                <a:ext cx="7734265" cy="842459"/>
              </a:xfrm>
              <a:prstGeom prst="rect">
                <a:avLst/>
              </a:prstGeom>
              <a:blipFill>
                <a:blip r:embed="rId6"/>
                <a:stretch>
                  <a:fillRect l="-629" t="-2837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Connettore 2 5">
            <a:extLst>
              <a:ext uri="{FF2B5EF4-FFF2-40B4-BE49-F238E27FC236}">
                <a16:creationId xmlns:a16="http://schemas.microsoft.com/office/drawing/2014/main" id="{2FBEE430-5491-56B3-1DB8-7BF155D5155F}"/>
              </a:ext>
            </a:extLst>
          </p:cNvPr>
          <p:cNvCxnSpPr>
            <a:cxnSpLocks/>
          </p:cNvCxnSpPr>
          <p:nvPr/>
        </p:nvCxnSpPr>
        <p:spPr bwMode="auto">
          <a:xfrm flipV="1">
            <a:off x="7447803" y="3758772"/>
            <a:ext cx="875960" cy="175418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51110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2E5EFF-0006-32C5-1B6D-C7C6361633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>
            <a:extLst>
              <a:ext uri="{FF2B5EF4-FFF2-40B4-BE49-F238E27FC236}">
                <a16:creationId xmlns:a16="http://schemas.microsoft.com/office/drawing/2014/main" id="{9CE34BDF-341F-70C1-AFD5-A86C83078A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8212" y="0"/>
            <a:ext cx="994689" cy="1000867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9D2E3467-A36E-EA31-6F3D-5EB691539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02920" y="250729"/>
            <a:ext cx="8934639" cy="787557"/>
          </a:xfrm>
        </p:spPr>
        <p:txBody>
          <a:bodyPr/>
          <a:lstStyle/>
          <a:p>
            <a:pPr algn="ctr"/>
            <a:br>
              <a:rPr lang="it-IT" sz="3200" dirty="0"/>
            </a:br>
            <a:br>
              <a:rPr lang="it-IT" sz="3200" dirty="0"/>
            </a:br>
            <a:r>
              <a:rPr lang="it-IT" sz="3200" dirty="0"/>
              <a:t>STATISTICAL TEST </a:t>
            </a:r>
            <a:br>
              <a:rPr lang="it-IT" sz="3200" dirty="0"/>
            </a:br>
            <a:r>
              <a:rPr lang="it-IT" sz="3200" dirty="0"/>
              <a:t>FOR EXTRACTION ASYMMETRY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9D29037-D10B-9905-425B-85D4DAD97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19</a:t>
            </a:fld>
            <a:endParaRPr lang="de-DE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6B15CE7-9807-BEC5-A724-619912E275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04961" y="6552644"/>
            <a:ext cx="1840090" cy="365125"/>
          </a:xfrm>
        </p:spPr>
        <p:txBody>
          <a:bodyPr/>
          <a:lstStyle/>
          <a:p>
            <a:pPr>
              <a:defRPr/>
            </a:pPr>
            <a:r>
              <a:rPr lang="it-IT"/>
              <a:t>Matteo Pocobelli Ragosta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EB6CD2DD-1D2D-2D0A-4FE3-E8D9DC15AC6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37"/>
          <a:stretch>
            <a:fillRect/>
          </a:stretch>
        </p:blipFill>
        <p:spPr>
          <a:xfrm>
            <a:off x="269240" y="1825618"/>
            <a:ext cx="5981375" cy="3593340"/>
          </a:xfrm>
          <a:prstGeom prst="rect">
            <a:avLst/>
          </a:prstGeom>
        </p:spPr>
      </p:pic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73209DB1-350B-5E29-D80E-0FE63568A6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de-DE"/>
              <a:t>14/09/2026 - ISSP 2026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Segnaposto contenuto 9">
                <a:extLst>
                  <a:ext uri="{FF2B5EF4-FFF2-40B4-BE49-F238E27FC236}">
                    <a16:creationId xmlns:a16="http://schemas.microsoft.com/office/drawing/2014/main" id="{CA8CEE9D-C125-BAFE-E61F-14C682570F4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50615" y="2096801"/>
                <a:ext cx="5814384" cy="3670438"/>
              </a:xfrm>
            </p:spPr>
            <p:txBody>
              <a:bodyPr/>
              <a:lstStyle/>
              <a:p>
                <a:pPr lvl="0"/>
                <a:r>
                  <a:rPr lang="it-IT" sz="2000" b="1" dirty="0"/>
                  <a:t>The Model:</a:t>
                </a:r>
                <a:r>
                  <a:rPr lang="it-IT" sz="2000" dirty="0"/>
                  <a:t> </a:t>
                </a:r>
                <a:r>
                  <a:rPr lang="it-IT" sz="2000" dirty="0" err="1"/>
                  <a:t>Binomial</a:t>
                </a:r>
                <a:r>
                  <a:rPr lang="it-IT" sz="2000" dirty="0"/>
                  <a:t> testing for </a:t>
                </a:r>
                <a:r>
                  <a:rPr lang="it-IT" sz="2000" dirty="0" err="1"/>
                  <a:t>symmetric</a:t>
                </a:r>
                <a:r>
                  <a:rPr lang="it-IT" sz="2000" dirty="0"/>
                  <a:t> </a:t>
                </a:r>
                <a:r>
                  <a:rPr lang="it-IT" sz="2000" dirty="0" err="1"/>
                  <a:t>extraction</a:t>
                </a:r>
                <a:r>
                  <a:rPr lang="it-IT" sz="2000" dirty="0"/>
                  <a:t> via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0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it-IT" sz="200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it-IT" sz="2000">
                        <a:latin typeface="Cambria Math" panose="02040503050406030204" pitchFamily="18" charset="0"/>
                      </a:rPr>
                      <m:t>:</m:t>
                    </m:r>
                    <m:sSub>
                      <m:sSubPr>
                        <m:ctrlPr>
                          <a:rPr lang="it-IT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ˆ"/>
                            <m:ctrlPr>
                              <a:rPr lang="it-IT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it-IT" sz="20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it-IT" sz="20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it-IT" sz="2000"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r>
                  <a:rPr lang="it-IT" sz="2000" dirty="0"/>
                  <a:t>.</a:t>
                </a:r>
              </a:p>
              <a:p>
                <a:pPr lvl="0"/>
                <a:endParaRPr lang="it-IT" sz="2000" dirty="0"/>
              </a:p>
              <a:p>
                <a:pPr lvl="0"/>
                <a:r>
                  <a:rPr lang="it-IT" sz="2000" b="1" dirty="0" err="1"/>
                  <a:t>Confirmed</a:t>
                </a:r>
                <a:r>
                  <a:rPr lang="it-IT" sz="2000" b="1" dirty="0"/>
                  <a:t> </a:t>
                </a:r>
                <a:r>
                  <a:rPr lang="it-IT" sz="2000" b="1" dirty="0" err="1"/>
                  <a:t>Asymmetry</a:t>
                </a:r>
                <a:r>
                  <a:rPr lang="it-IT" sz="2000" b="1" dirty="0"/>
                  <a:t>:</a:t>
                </a:r>
                <a:r>
                  <a:rPr lang="it-IT" sz="2000" dirty="0"/>
                  <a:t> </a:t>
                </a:r>
                <a14:m>
                  <m:oMath xmlns:m="http://schemas.openxmlformats.org/officeDocument/2006/math">
                    <m:r>
                      <a:rPr lang="it-IT" sz="200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it-IT" sz="2000">
                        <a:latin typeface="Cambria Math" panose="02040503050406030204" pitchFamily="18" charset="0"/>
                      </a:rPr>
                      <m:t>&lt;0.001</m:t>
                    </m:r>
                  </m:oMath>
                </a14:m>
                <a:r>
                  <a:rPr lang="it-IT" sz="2000" dirty="0"/>
                  <a:t> for </a:t>
                </a:r>
                <a:br>
                  <a:rPr lang="it-IT" sz="2000" dirty="0"/>
                </a:br>
                <a14:m>
                  <m:oMath xmlns:m="http://schemas.openxmlformats.org/officeDocument/2006/math">
                    <m:r>
                      <a:rPr lang="it-IT" sz="2000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it-IT" sz="2000">
                        <a:latin typeface="Cambria Math" panose="02040503050406030204" pitchFamily="18" charset="0"/>
                      </a:rPr>
                      <m:t>=2,</m:t>
                    </m:r>
                    <m:r>
                      <a:rPr lang="it-IT" sz="20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it-IT" sz="2000">
                        <a:latin typeface="Cambria Math" panose="02040503050406030204" pitchFamily="18" charset="0"/>
                      </a:rPr>
                      <m:t>3,</m:t>
                    </m:r>
                    <m:r>
                      <a:rPr lang="it-IT" sz="20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it-IT" sz="2000">
                        <a:latin typeface="Cambria Math" panose="02040503050406030204" pitchFamily="18" charset="0"/>
                      </a:rPr>
                      <m:t>4</m:t>
                    </m:r>
                    <m:r>
                      <a:rPr lang="it-IT" sz="20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it-IT" sz="2000" dirty="0" err="1"/>
                  <a:t>at</a:t>
                </a:r>
                <a:r>
                  <a:rPr lang="it-IT" sz="2000" dirty="0"/>
                  <a:t> high </a:t>
                </a:r>
                <a:r>
                  <a:rPr lang="it-IT" sz="2000" dirty="0" err="1"/>
                  <a:t>statistics</a:t>
                </a:r>
                <a:r>
                  <a:rPr lang="it-IT" sz="2000" dirty="0"/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000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it-IT" sz="2000" i="1">
                            <a:latin typeface="Cambria Math" panose="02040503050406030204" pitchFamily="18" charset="0"/>
                          </a:rPr>
                          <m:t>𝑔𝑒𝑛𝑒𝑟𝑎𝑡𝑒𝑑</m:t>
                        </m:r>
                      </m:sub>
                    </m:sSub>
                    <m:r>
                      <a:rPr lang="it-IT" sz="2000">
                        <a:latin typeface="Cambria Math" panose="02040503050406030204" pitchFamily="18" charset="0"/>
                      </a:rPr>
                      <m:t>≥5000</m:t>
                    </m:r>
                  </m:oMath>
                </a14:m>
                <a:r>
                  <a:rPr lang="it-IT" sz="2000" dirty="0"/>
                  <a:t>).</a:t>
                </a:r>
              </a:p>
              <a:p>
                <a:pPr lvl="0"/>
                <a:endParaRPr lang="it-IT" sz="2000" dirty="0"/>
              </a:p>
              <a:p>
                <a:pPr lvl="0"/>
                <a:r>
                  <a:rPr lang="it-IT" sz="2000" b="1" dirty="0"/>
                  <a:t>Q = 5 </a:t>
                </a:r>
                <a:r>
                  <a:rPr lang="it-IT" sz="2000" b="1" dirty="0" err="1"/>
                  <a:t>Exception</a:t>
                </a:r>
                <a:r>
                  <a:rPr lang="it-IT" sz="2000" b="1" dirty="0"/>
                  <a:t>:</a:t>
                </a:r>
                <a:r>
                  <a:rPr lang="it-IT" sz="2000" dirty="0"/>
                  <a:t> </a:t>
                </a:r>
                <a:r>
                  <a:rPr lang="it-IT" sz="2000" dirty="0" err="1"/>
                  <a:t>Broadly</a:t>
                </a:r>
                <a:r>
                  <a:rPr lang="it-IT" sz="2000" dirty="0"/>
                  <a:t> </a:t>
                </a:r>
                <a:r>
                  <a:rPr lang="it-IT" sz="2000" dirty="0" err="1"/>
                  <a:t>symmetric</a:t>
                </a:r>
                <a:r>
                  <a:rPr lang="it-IT" sz="2000" dirty="0"/>
                  <a:t>; the </a:t>
                </a:r>
                <a:r>
                  <a:rPr lang="it-IT" sz="2000" dirty="0" err="1"/>
                  <a:t>isolated</a:t>
                </a:r>
                <a:r>
                  <a:rPr lang="it-IT" sz="2000" dirty="0"/>
                  <a:t> 100k </a:t>
                </a:r>
                <a:r>
                  <a:rPr lang="it-IT" sz="2000" dirty="0" err="1"/>
                  <a:t>fluctuation</a:t>
                </a:r>
                <a:r>
                  <a:rPr lang="it-IT" sz="2000" dirty="0"/>
                  <a:t> </a:t>
                </a:r>
                <a:r>
                  <a:rPr lang="it-IT" sz="2000" dirty="0" err="1"/>
                  <a:t>does</a:t>
                </a:r>
                <a:r>
                  <a:rPr lang="it-IT" sz="2000" dirty="0"/>
                  <a:t> </a:t>
                </a:r>
                <a:r>
                  <a:rPr lang="it-IT" sz="2000" dirty="0" err="1"/>
                  <a:t>not</a:t>
                </a:r>
                <a:r>
                  <a:rPr lang="it-IT" sz="2000" dirty="0"/>
                  <a:t> indicate </a:t>
                </a:r>
                <a:r>
                  <a:rPr lang="it-IT" sz="2000" dirty="0" err="1"/>
                  <a:t>systematic</a:t>
                </a:r>
                <a:r>
                  <a:rPr lang="it-IT" sz="2000" dirty="0"/>
                  <a:t> </a:t>
                </a:r>
                <a:r>
                  <a:rPr lang="it-IT" sz="2000" dirty="0" err="1"/>
                  <a:t>bias</a:t>
                </a:r>
                <a:r>
                  <a:rPr lang="it-IT" sz="2000" dirty="0"/>
                  <a:t>.</a:t>
                </a:r>
              </a:p>
            </p:txBody>
          </p:sp>
        </mc:Choice>
        <mc:Fallback xmlns="">
          <p:sp>
            <p:nvSpPr>
              <p:cNvPr id="10" name="Segnaposto contenuto 9">
                <a:extLst>
                  <a:ext uri="{FF2B5EF4-FFF2-40B4-BE49-F238E27FC236}">
                    <a16:creationId xmlns:a16="http://schemas.microsoft.com/office/drawing/2014/main" id="{CA8CEE9D-C125-BAFE-E61F-14C682570F4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50615" y="2096801"/>
                <a:ext cx="5814384" cy="3670438"/>
              </a:xfrm>
              <a:blipFill>
                <a:blip r:embed="rId4"/>
                <a:stretch>
                  <a:fillRect l="-943" t="-831" r="-314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124161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864794-3D1F-8697-73DC-21FE5A824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>
            <a:extLst>
              <a:ext uri="{FF2B5EF4-FFF2-40B4-BE49-F238E27FC236}">
                <a16:creationId xmlns:a16="http://schemas.microsoft.com/office/drawing/2014/main" id="{B2469DB5-D886-2267-7B9C-D306DAC44B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8212" y="0"/>
            <a:ext cx="994689" cy="1000867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6CAB1E1E-7DB2-FE99-41CB-05C42CD01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02920" y="250729"/>
            <a:ext cx="8934639" cy="787557"/>
          </a:xfrm>
        </p:spPr>
        <p:txBody>
          <a:bodyPr/>
          <a:lstStyle/>
          <a:p>
            <a:pPr algn="ctr"/>
            <a:br>
              <a:rPr lang="it-IT" sz="3200" dirty="0"/>
            </a:br>
            <a:br>
              <a:rPr lang="it-IT" sz="3200" dirty="0"/>
            </a:br>
            <a:r>
              <a:rPr lang="it-IT" sz="3200" dirty="0"/>
              <a:t>STATISTICAL TEST </a:t>
            </a:r>
            <a:br>
              <a:rPr lang="it-IT" sz="3200" dirty="0"/>
            </a:br>
            <a:r>
              <a:rPr lang="it-IT" sz="3200" dirty="0"/>
              <a:t>FOR EXTRACTION ASYMMETRY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C6D7196-71B5-2D1A-8362-716982BD7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20</a:t>
            </a:fld>
            <a:endParaRPr lang="de-DE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5AC82E1-2A74-F43F-2B9F-B455374733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04961" y="6552644"/>
            <a:ext cx="1840090" cy="365125"/>
          </a:xfrm>
        </p:spPr>
        <p:txBody>
          <a:bodyPr/>
          <a:lstStyle/>
          <a:p>
            <a:pPr>
              <a:defRPr/>
            </a:pPr>
            <a:r>
              <a:rPr lang="it-IT"/>
              <a:t>Matteo Pocobelli Ragosta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0F2CB560-893B-8AEE-6D90-DC52EC7B709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37"/>
          <a:stretch>
            <a:fillRect/>
          </a:stretch>
        </p:blipFill>
        <p:spPr>
          <a:xfrm>
            <a:off x="269240" y="1825618"/>
            <a:ext cx="5981375" cy="3593340"/>
          </a:xfrm>
          <a:prstGeom prst="rect">
            <a:avLst/>
          </a:prstGeom>
        </p:spPr>
      </p:pic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DB1DFE95-D481-15F7-9A92-B4DEDD0F40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de-DE"/>
              <a:t>14/09/2026 - ISSP 2026</a:t>
            </a:r>
            <a:endParaRPr lang="de-DE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Segnaposto contenuto 9">
                <a:extLst>
                  <a:ext uri="{FF2B5EF4-FFF2-40B4-BE49-F238E27FC236}">
                    <a16:creationId xmlns:a16="http://schemas.microsoft.com/office/drawing/2014/main" id="{581B4C0B-67AF-1380-1B9C-E1FC720562A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50615" y="2096801"/>
                <a:ext cx="5814384" cy="3670438"/>
              </a:xfrm>
            </p:spPr>
            <p:txBody>
              <a:bodyPr/>
              <a:lstStyle/>
              <a:p>
                <a:pPr lvl="0"/>
                <a:r>
                  <a:rPr lang="it-IT" sz="2000" b="1" dirty="0"/>
                  <a:t>The Model:</a:t>
                </a:r>
                <a:r>
                  <a:rPr lang="it-IT" sz="2000" dirty="0"/>
                  <a:t> </a:t>
                </a:r>
                <a:r>
                  <a:rPr lang="it-IT" sz="2000" dirty="0" err="1"/>
                  <a:t>Binomial</a:t>
                </a:r>
                <a:r>
                  <a:rPr lang="it-IT" sz="2000" dirty="0"/>
                  <a:t> testing for </a:t>
                </a:r>
                <a:r>
                  <a:rPr lang="it-IT" sz="2000" dirty="0" err="1"/>
                  <a:t>symmetric</a:t>
                </a:r>
                <a:r>
                  <a:rPr lang="it-IT" sz="2000" dirty="0"/>
                  <a:t> </a:t>
                </a:r>
                <a:r>
                  <a:rPr lang="it-IT" sz="2000" dirty="0" err="1"/>
                  <a:t>extraction</a:t>
                </a:r>
                <a:r>
                  <a:rPr lang="it-IT" sz="2000" dirty="0"/>
                  <a:t> via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0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it-IT" sz="200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it-IT" sz="2000">
                        <a:latin typeface="Cambria Math" panose="02040503050406030204" pitchFamily="18" charset="0"/>
                      </a:rPr>
                      <m:t>:</m:t>
                    </m:r>
                    <m:sSub>
                      <m:sSubPr>
                        <m:ctrlPr>
                          <a:rPr lang="it-IT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ˆ"/>
                            <m:ctrlPr>
                              <a:rPr lang="it-IT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it-IT" sz="20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it-IT" sz="20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it-IT" sz="2000"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r>
                  <a:rPr lang="it-IT" sz="2000" dirty="0"/>
                  <a:t>.</a:t>
                </a:r>
              </a:p>
              <a:p>
                <a:pPr lvl="0"/>
                <a:endParaRPr lang="it-IT" sz="2000" dirty="0"/>
              </a:p>
              <a:p>
                <a:pPr lvl="0"/>
                <a:r>
                  <a:rPr lang="it-IT" sz="2000" b="1" dirty="0" err="1"/>
                  <a:t>Confirmed</a:t>
                </a:r>
                <a:r>
                  <a:rPr lang="it-IT" sz="2000" b="1" dirty="0"/>
                  <a:t> </a:t>
                </a:r>
                <a:r>
                  <a:rPr lang="it-IT" sz="2000" b="1" dirty="0" err="1"/>
                  <a:t>Asymmetry</a:t>
                </a:r>
                <a:r>
                  <a:rPr lang="it-IT" sz="2000" b="1" dirty="0"/>
                  <a:t>:</a:t>
                </a:r>
                <a:r>
                  <a:rPr lang="it-IT" sz="2000" dirty="0"/>
                  <a:t> </a:t>
                </a:r>
                <a14:m>
                  <m:oMath xmlns:m="http://schemas.openxmlformats.org/officeDocument/2006/math">
                    <m:r>
                      <a:rPr lang="it-IT" sz="200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it-IT" sz="2000">
                        <a:latin typeface="Cambria Math" panose="02040503050406030204" pitchFamily="18" charset="0"/>
                      </a:rPr>
                      <m:t>&lt;0.001</m:t>
                    </m:r>
                  </m:oMath>
                </a14:m>
                <a:r>
                  <a:rPr lang="it-IT" sz="2000" dirty="0"/>
                  <a:t> for </a:t>
                </a:r>
                <a:br>
                  <a:rPr lang="it-IT" sz="2000" dirty="0"/>
                </a:br>
                <a14:m>
                  <m:oMath xmlns:m="http://schemas.openxmlformats.org/officeDocument/2006/math">
                    <m:r>
                      <a:rPr lang="it-IT" sz="2000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it-IT" sz="2000">
                        <a:latin typeface="Cambria Math" panose="02040503050406030204" pitchFamily="18" charset="0"/>
                      </a:rPr>
                      <m:t>=2,</m:t>
                    </m:r>
                    <m:r>
                      <a:rPr lang="it-IT" sz="20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it-IT" sz="2000">
                        <a:latin typeface="Cambria Math" panose="02040503050406030204" pitchFamily="18" charset="0"/>
                      </a:rPr>
                      <m:t>3,</m:t>
                    </m:r>
                    <m:r>
                      <a:rPr lang="it-IT" sz="20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it-IT" sz="2000">
                        <a:latin typeface="Cambria Math" panose="02040503050406030204" pitchFamily="18" charset="0"/>
                      </a:rPr>
                      <m:t>4</m:t>
                    </m:r>
                    <m:r>
                      <a:rPr lang="it-IT" sz="20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it-IT" sz="2000" dirty="0" err="1"/>
                  <a:t>at</a:t>
                </a:r>
                <a:r>
                  <a:rPr lang="it-IT" sz="2000" dirty="0"/>
                  <a:t> high </a:t>
                </a:r>
                <a:r>
                  <a:rPr lang="it-IT" sz="2000" dirty="0" err="1"/>
                  <a:t>statistics</a:t>
                </a:r>
                <a:r>
                  <a:rPr lang="it-IT" sz="2000" dirty="0"/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000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it-IT" sz="2000" i="1">
                            <a:latin typeface="Cambria Math" panose="02040503050406030204" pitchFamily="18" charset="0"/>
                          </a:rPr>
                          <m:t>𝑔𝑒𝑛𝑒𝑟𝑎𝑡𝑒𝑑</m:t>
                        </m:r>
                      </m:sub>
                    </m:sSub>
                    <m:r>
                      <a:rPr lang="it-IT" sz="2000">
                        <a:latin typeface="Cambria Math" panose="02040503050406030204" pitchFamily="18" charset="0"/>
                      </a:rPr>
                      <m:t>≥5000</m:t>
                    </m:r>
                  </m:oMath>
                </a14:m>
                <a:r>
                  <a:rPr lang="it-IT" sz="2000" dirty="0"/>
                  <a:t>).</a:t>
                </a:r>
              </a:p>
              <a:p>
                <a:pPr lvl="0"/>
                <a:endParaRPr lang="it-IT" sz="2000" dirty="0"/>
              </a:p>
              <a:p>
                <a:pPr lvl="0"/>
                <a:r>
                  <a:rPr lang="it-IT" sz="2000" b="1" dirty="0"/>
                  <a:t>Q = 5 </a:t>
                </a:r>
                <a:r>
                  <a:rPr lang="it-IT" sz="2000" b="1" dirty="0" err="1"/>
                  <a:t>Exception</a:t>
                </a:r>
                <a:r>
                  <a:rPr lang="it-IT" sz="2000" b="1" dirty="0"/>
                  <a:t>:</a:t>
                </a:r>
                <a:r>
                  <a:rPr lang="it-IT" sz="2000" dirty="0"/>
                  <a:t> </a:t>
                </a:r>
                <a:r>
                  <a:rPr lang="it-IT" sz="2000" dirty="0" err="1"/>
                  <a:t>Broadly</a:t>
                </a:r>
                <a:r>
                  <a:rPr lang="it-IT" sz="2000" dirty="0"/>
                  <a:t> </a:t>
                </a:r>
                <a:r>
                  <a:rPr lang="it-IT" sz="2000" dirty="0" err="1"/>
                  <a:t>symmetric</a:t>
                </a:r>
                <a:r>
                  <a:rPr lang="it-IT" sz="2000" dirty="0"/>
                  <a:t>; the </a:t>
                </a:r>
                <a:r>
                  <a:rPr lang="it-IT" sz="2000" dirty="0" err="1"/>
                  <a:t>isolated</a:t>
                </a:r>
                <a:r>
                  <a:rPr lang="it-IT" sz="2000" dirty="0"/>
                  <a:t> 100k </a:t>
                </a:r>
                <a:r>
                  <a:rPr lang="it-IT" sz="2000" dirty="0" err="1"/>
                  <a:t>fluctuation</a:t>
                </a:r>
                <a:r>
                  <a:rPr lang="it-IT" sz="2000" dirty="0"/>
                  <a:t> </a:t>
                </a:r>
                <a:r>
                  <a:rPr lang="it-IT" sz="2000" dirty="0" err="1"/>
                  <a:t>does</a:t>
                </a:r>
                <a:r>
                  <a:rPr lang="it-IT" sz="2000" dirty="0"/>
                  <a:t> </a:t>
                </a:r>
                <a:r>
                  <a:rPr lang="it-IT" sz="2000" dirty="0" err="1"/>
                  <a:t>not</a:t>
                </a:r>
                <a:r>
                  <a:rPr lang="it-IT" sz="2000" dirty="0"/>
                  <a:t> indicate </a:t>
                </a:r>
                <a:r>
                  <a:rPr lang="it-IT" sz="2000" dirty="0" err="1"/>
                  <a:t>systematic</a:t>
                </a:r>
                <a:r>
                  <a:rPr lang="it-IT" sz="2000" dirty="0"/>
                  <a:t> </a:t>
                </a:r>
                <a:r>
                  <a:rPr lang="it-IT" sz="2000" dirty="0" err="1"/>
                  <a:t>bias</a:t>
                </a:r>
                <a:r>
                  <a:rPr lang="it-IT" sz="2000" dirty="0"/>
                  <a:t>.</a:t>
                </a:r>
              </a:p>
            </p:txBody>
          </p:sp>
        </mc:Choice>
        <mc:Fallback>
          <p:sp>
            <p:nvSpPr>
              <p:cNvPr id="10" name="Segnaposto contenuto 9">
                <a:extLst>
                  <a:ext uri="{FF2B5EF4-FFF2-40B4-BE49-F238E27FC236}">
                    <a16:creationId xmlns:a16="http://schemas.microsoft.com/office/drawing/2014/main" id="{581B4C0B-67AF-1380-1B9C-E1FC720562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50615" y="2096801"/>
                <a:ext cx="5814384" cy="3670438"/>
              </a:xfrm>
              <a:blipFill>
                <a:blip r:embed="rId4"/>
                <a:stretch>
                  <a:fillRect l="-943" t="-83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ttangolo 2">
            <a:extLst>
              <a:ext uri="{FF2B5EF4-FFF2-40B4-BE49-F238E27FC236}">
                <a16:creationId xmlns:a16="http://schemas.microsoft.com/office/drawing/2014/main" id="{7F37993C-CA37-1311-7797-A68EC87233F1}"/>
              </a:ext>
            </a:extLst>
          </p:cNvPr>
          <p:cNvSpPr/>
          <p:nvPr/>
        </p:nvSpPr>
        <p:spPr bwMode="auto">
          <a:xfrm>
            <a:off x="1290321" y="4112449"/>
            <a:ext cx="3593514" cy="130650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282B291E-3B67-4CE5-593F-E977A1E3D28F}"/>
              </a:ext>
            </a:extLst>
          </p:cNvPr>
          <p:cNvSpPr/>
          <p:nvPr/>
        </p:nvSpPr>
        <p:spPr bwMode="auto">
          <a:xfrm>
            <a:off x="6250615" y="2661920"/>
            <a:ext cx="5284334" cy="169671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904693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3357F2-54C9-CD66-CB20-19DA9CF618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>
            <a:extLst>
              <a:ext uri="{FF2B5EF4-FFF2-40B4-BE49-F238E27FC236}">
                <a16:creationId xmlns:a16="http://schemas.microsoft.com/office/drawing/2014/main" id="{F2E66BB0-56E0-DD04-4087-2302A46136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8212" y="0"/>
            <a:ext cx="994689" cy="1000867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52BE7ACB-38CA-CBB3-8181-AE188AC55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02920" y="250729"/>
            <a:ext cx="8934639" cy="787557"/>
          </a:xfrm>
        </p:spPr>
        <p:txBody>
          <a:bodyPr/>
          <a:lstStyle/>
          <a:p>
            <a:pPr algn="ctr"/>
            <a:br>
              <a:rPr lang="it-IT" sz="3200" dirty="0"/>
            </a:br>
            <a:br>
              <a:rPr lang="it-IT" sz="3200" dirty="0"/>
            </a:br>
            <a:r>
              <a:rPr lang="it-IT" sz="3200" dirty="0"/>
              <a:t>STATISTICAL TEST </a:t>
            </a:r>
            <a:br>
              <a:rPr lang="it-IT" sz="3200" dirty="0"/>
            </a:br>
            <a:r>
              <a:rPr lang="it-IT" sz="3200" dirty="0"/>
              <a:t>FOR EXTRACTION ASYMMETRY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159BFA0-13AF-CAB2-C253-252E4B93A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21</a:t>
            </a:fld>
            <a:endParaRPr lang="de-DE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B5FC88B-6255-B598-7C55-B6F653C9EA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04961" y="6552644"/>
            <a:ext cx="1840090" cy="365125"/>
          </a:xfrm>
        </p:spPr>
        <p:txBody>
          <a:bodyPr/>
          <a:lstStyle/>
          <a:p>
            <a:pPr>
              <a:defRPr/>
            </a:pPr>
            <a:r>
              <a:rPr lang="it-IT"/>
              <a:t>Matteo Pocobelli Ragosta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B2C7BDA4-6F14-9F93-4CC4-8BA4576C71D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37"/>
          <a:stretch>
            <a:fillRect/>
          </a:stretch>
        </p:blipFill>
        <p:spPr>
          <a:xfrm>
            <a:off x="269240" y="1825618"/>
            <a:ext cx="5981375" cy="3593340"/>
          </a:xfrm>
          <a:prstGeom prst="rect">
            <a:avLst/>
          </a:prstGeom>
        </p:spPr>
      </p:pic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85B76585-108A-14CC-BB30-F542F2A885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de-DE"/>
              <a:t>14/09/2026 - ISSP 2026</a:t>
            </a:r>
            <a:endParaRPr lang="de-DE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Segnaposto contenuto 9">
                <a:extLst>
                  <a:ext uri="{FF2B5EF4-FFF2-40B4-BE49-F238E27FC236}">
                    <a16:creationId xmlns:a16="http://schemas.microsoft.com/office/drawing/2014/main" id="{6119DD73-A586-8D6C-509A-153A62581CE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50615" y="2096801"/>
                <a:ext cx="5814384" cy="3670438"/>
              </a:xfrm>
            </p:spPr>
            <p:txBody>
              <a:bodyPr/>
              <a:lstStyle/>
              <a:p>
                <a:pPr lvl="0"/>
                <a:r>
                  <a:rPr lang="it-IT" sz="2000" b="1" dirty="0"/>
                  <a:t>The Model:</a:t>
                </a:r>
                <a:r>
                  <a:rPr lang="it-IT" sz="2000" dirty="0"/>
                  <a:t> </a:t>
                </a:r>
                <a:r>
                  <a:rPr lang="it-IT" sz="2000" dirty="0" err="1"/>
                  <a:t>Binomial</a:t>
                </a:r>
                <a:r>
                  <a:rPr lang="it-IT" sz="2000" dirty="0"/>
                  <a:t> testing for </a:t>
                </a:r>
                <a:r>
                  <a:rPr lang="it-IT" sz="2000" dirty="0" err="1"/>
                  <a:t>symmetric</a:t>
                </a:r>
                <a:r>
                  <a:rPr lang="it-IT" sz="2000" dirty="0"/>
                  <a:t> </a:t>
                </a:r>
                <a:r>
                  <a:rPr lang="it-IT" sz="2000" dirty="0" err="1"/>
                  <a:t>extraction</a:t>
                </a:r>
                <a:r>
                  <a:rPr lang="it-IT" sz="2000" dirty="0"/>
                  <a:t> via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0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it-IT" sz="200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it-IT" sz="2000">
                        <a:latin typeface="Cambria Math" panose="02040503050406030204" pitchFamily="18" charset="0"/>
                      </a:rPr>
                      <m:t>:</m:t>
                    </m:r>
                    <m:sSub>
                      <m:sSubPr>
                        <m:ctrlPr>
                          <a:rPr lang="it-IT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ˆ"/>
                            <m:ctrlPr>
                              <a:rPr lang="it-IT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it-IT" sz="20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acc>
                      </m:e>
                      <m:sub>
                        <m:r>
                          <a:rPr lang="it-IT" sz="20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it-IT" sz="2000"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r>
                  <a:rPr lang="it-IT" sz="2000" dirty="0"/>
                  <a:t>.</a:t>
                </a:r>
              </a:p>
              <a:p>
                <a:pPr lvl="0"/>
                <a:endParaRPr lang="it-IT" sz="2000" dirty="0"/>
              </a:p>
              <a:p>
                <a:pPr lvl="0"/>
                <a:r>
                  <a:rPr lang="it-IT" sz="2000" b="1" dirty="0" err="1"/>
                  <a:t>Confirmed</a:t>
                </a:r>
                <a:r>
                  <a:rPr lang="it-IT" sz="2000" b="1" dirty="0"/>
                  <a:t> </a:t>
                </a:r>
                <a:r>
                  <a:rPr lang="it-IT" sz="2000" b="1" dirty="0" err="1"/>
                  <a:t>Asymmetry</a:t>
                </a:r>
                <a:r>
                  <a:rPr lang="it-IT" sz="2000" b="1" dirty="0"/>
                  <a:t>:</a:t>
                </a:r>
                <a:r>
                  <a:rPr lang="it-IT" sz="2000" dirty="0"/>
                  <a:t> </a:t>
                </a:r>
                <a14:m>
                  <m:oMath xmlns:m="http://schemas.openxmlformats.org/officeDocument/2006/math">
                    <m:r>
                      <a:rPr lang="it-IT" sz="200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it-IT" sz="2000">
                        <a:latin typeface="Cambria Math" panose="02040503050406030204" pitchFamily="18" charset="0"/>
                      </a:rPr>
                      <m:t>&lt;0.001</m:t>
                    </m:r>
                  </m:oMath>
                </a14:m>
                <a:r>
                  <a:rPr lang="it-IT" sz="2000" dirty="0"/>
                  <a:t> for </a:t>
                </a:r>
                <a:br>
                  <a:rPr lang="it-IT" sz="2000" dirty="0"/>
                </a:br>
                <a14:m>
                  <m:oMath xmlns:m="http://schemas.openxmlformats.org/officeDocument/2006/math">
                    <m:r>
                      <a:rPr lang="it-IT" sz="2000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it-IT" sz="2000">
                        <a:latin typeface="Cambria Math" panose="02040503050406030204" pitchFamily="18" charset="0"/>
                      </a:rPr>
                      <m:t>=2,</m:t>
                    </m:r>
                    <m:r>
                      <a:rPr lang="it-IT" sz="20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it-IT" sz="2000">
                        <a:latin typeface="Cambria Math" panose="02040503050406030204" pitchFamily="18" charset="0"/>
                      </a:rPr>
                      <m:t>3,</m:t>
                    </m:r>
                    <m:r>
                      <a:rPr lang="it-IT" sz="20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it-IT" sz="2000">
                        <a:latin typeface="Cambria Math" panose="02040503050406030204" pitchFamily="18" charset="0"/>
                      </a:rPr>
                      <m:t>4</m:t>
                    </m:r>
                    <m:r>
                      <a:rPr lang="it-IT" sz="20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it-IT" sz="2000" dirty="0" err="1"/>
                  <a:t>at</a:t>
                </a:r>
                <a:r>
                  <a:rPr lang="it-IT" sz="2000" dirty="0"/>
                  <a:t> high </a:t>
                </a:r>
                <a:r>
                  <a:rPr lang="it-IT" sz="2000" dirty="0" err="1"/>
                  <a:t>statistics</a:t>
                </a:r>
                <a:r>
                  <a:rPr lang="it-IT" sz="2000" dirty="0"/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000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it-IT" sz="2000" i="1">
                            <a:latin typeface="Cambria Math" panose="02040503050406030204" pitchFamily="18" charset="0"/>
                          </a:rPr>
                          <m:t>𝑔𝑒𝑛𝑒𝑟𝑎𝑡𝑒𝑑</m:t>
                        </m:r>
                      </m:sub>
                    </m:sSub>
                    <m:r>
                      <a:rPr lang="it-IT" sz="2000">
                        <a:latin typeface="Cambria Math" panose="02040503050406030204" pitchFamily="18" charset="0"/>
                      </a:rPr>
                      <m:t>≥5000</m:t>
                    </m:r>
                  </m:oMath>
                </a14:m>
                <a:r>
                  <a:rPr lang="it-IT" sz="2000" dirty="0"/>
                  <a:t>).</a:t>
                </a:r>
              </a:p>
              <a:p>
                <a:pPr lvl="0"/>
                <a:endParaRPr lang="it-IT" sz="2000" dirty="0"/>
              </a:p>
              <a:p>
                <a:pPr lvl="0"/>
                <a:r>
                  <a:rPr lang="it-IT" sz="2000" b="1" dirty="0"/>
                  <a:t>Q = 5 </a:t>
                </a:r>
                <a:r>
                  <a:rPr lang="it-IT" sz="2000" b="1" dirty="0" err="1"/>
                  <a:t>Exception</a:t>
                </a:r>
                <a:r>
                  <a:rPr lang="it-IT" sz="2000" b="1" dirty="0"/>
                  <a:t>:</a:t>
                </a:r>
                <a:r>
                  <a:rPr lang="it-IT" sz="2000" dirty="0"/>
                  <a:t> </a:t>
                </a:r>
                <a:r>
                  <a:rPr lang="it-IT" sz="2000" dirty="0" err="1"/>
                  <a:t>Broadly</a:t>
                </a:r>
                <a:r>
                  <a:rPr lang="it-IT" sz="2000" dirty="0"/>
                  <a:t> </a:t>
                </a:r>
                <a:r>
                  <a:rPr lang="it-IT" sz="2000" dirty="0" err="1"/>
                  <a:t>symmetric</a:t>
                </a:r>
                <a:r>
                  <a:rPr lang="it-IT" sz="2000" dirty="0"/>
                  <a:t>; the </a:t>
                </a:r>
                <a:r>
                  <a:rPr lang="it-IT" sz="2000" dirty="0" err="1"/>
                  <a:t>isolated</a:t>
                </a:r>
                <a:r>
                  <a:rPr lang="it-IT" sz="2000" dirty="0"/>
                  <a:t> 100k </a:t>
                </a:r>
                <a:r>
                  <a:rPr lang="it-IT" sz="2000" dirty="0" err="1"/>
                  <a:t>fluctuation</a:t>
                </a:r>
                <a:r>
                  <a:rPr lang="it-IT" sz="2000" dirty="0"/>
                  <a:t> </a:t>
                </a:r>
                <a:r>
                  <a:rPr lang="it-IT" sz="2000" dirty="0" err="1"/>
                  <a:t>does</a:t>
                </a:r>
                <a:r>
                  <a:rPr lang="it-IT" sz="2000" dirty="0"/>
                  <a:t> </a:t>
                </a:r>
                <a:r>
                  <a:rPr lang="it-IT" sz="2000" dirty="0" err="1"/>
                  <a:t>not</a:t>
                </a:r>
                <a:r>
                  <a:rPr lang="it-IT" sz="2000" dirty="0"/>
                  <a:t> indicate </a:t>
                </a:r>
                <a:r>
                  <a:rPr lang="it-IT" sz="2000" dirty="0" err="1"/>
                  <a:t>systematic</a:t>
                </a:r>
                <a:r>
                  <a:rPr lang="it-IT" sz="2000" dirty="0"/>
                  <a:t> </a:t>
                </a:r>
                <a:r>
                  <a:rPr lang="it-IT" sz="2000" dirty="0" err="1"/>
                  <a:t>bias</a:t>
                </a:r>
                <a:r>
                  <a:rPr lang="it-IT" sz="2000" dirty="0"/>
                  <a:t>.</a:t>
                </a:r>
              </a:p>
            </p:txBody>
          </p:sp>
        </mc:Choice>
        <mc:Fallback>
          <p:sp>
            <p:nvSpPr>
              <p:cNvPr id="10" name="Segnaposto contenuto 9">
                <a:extLst>
                  <a:ext uri="{FF2B5EF4-FFF2-40B4-BE49-F238E27FC236}">
                    <a16:creationId xmlns:a16="http://schemas.microsoft.com/office/drawing/2014/main" id="{6119DD73-A586-8D6C-509A-153A62581CE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50615" y="2096801"/>
                <a:ext cx="5814384" cy="3670438"/>
              </a:xfrm>
              <a:blipFill>
                <a:blip r:embed="rId4"/>
                <a:stretch>
                  <a:fillRect l="-943" t="-83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ttangolo 11">
            <a:extLst>
              <a:ext uri="{FF2B5EF4-FFF2-40B4-BE49-F238E27FC236}">
                <a16:creationId xmlns:a16="http://schemas.microsoft.com/office/drawing/2014/main" id="{DD5BC33A-502F-B702-1681-F35A2A569DA0}"/>
              </a:ext>
            </a:extLst>
          </p:cNvPr>
          <p:cNvSpPr/>
          <p:nvPr/>
        </p:nvSpPr>
        <p:spPr bwMode="auto">
          <a:xfrm>
            <a:off x="4971302" y="2235113"/>
            <a:ext cx="1212165" cy="3183845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Ovale 12">
            <a:extLst>
              <a:ext uri="{FF2B5EF4-FFF2-40B4-BE49-F238E27FC236}">
                <a16:creationId xmlns:a16="http://schemas.microsoft.com/office/drawing/2014/main" id="{91E3D633-B9C6-D7C0-6B74-C2738DF361C4}"/>
              </a:ext>
            </a:extLst>
          </p:cNvPr>
          <p:cNvSpPr/>
          <p:nvPr/>
        </p:nvSpPr>
        <p:spPr bwMode="auto">
          <a:xfrm>
            <a:off x="6396586" y="3789680"/>
            <a:ext cx="5284334" cy="1977559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35830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6B925C-C524-5517-3531-5B5082FCB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125E743-898F-56C0-4719-ADFAA4212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079" y="2305"/>
            <a:ext cx="7645173" cy="787557"/>
          </a:xfrm>
        </p:spPr>
        <p:txBody>
          <a:bodyPr/>
          <a:lstStyle/>
          <a:p>
            <a:pPr algn="ctr"/>
            <a:r>
              <a:rPr lang="it-IT" sz="3200" dirty="0"/>
              <a:t>ASYMMETRY PARAMETER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Segnaposto contenuto 2">
                <a:extLst>
                  <a:ext uri="{FF2B5EF4-FFF2-40B4-BE49-F238E27FC236}">
                    <a16:creationId xmlns:a16="http://schemas.microsoft.com/office/drawing/2014/main" id="{02DB4BE5-3C29-C45E-BE96-72C8A4AF750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2591" y="2881092"/>
                <a:ext cx="2847366" cy="787557"/>
              </a:xfrm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pPr lvl="0"/>
                <a:r>
                  <a:rPr lang="it-IT" sz="2000" b="1" dirty="0"/>
                  <a:t>Metric:</a:t>
                </a:r>
                <a:r>
                  <a:rPr lang="it-IT" sz="2000" dirty="0"/>
                  <a:t> </a:t>
                </a:r>
                <a14:m>
                  <m:oMath xmlns:m="http://schemas.openxmlformats.org/officeDocument/2006/math">
                    <m:r>
                      <a:rPr lang="it-IT" sz="20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it-IT" sz="200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it-IT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it-IT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it-IT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sz="2000" i="1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  <m:sub>
                                <m:r>
                                  <a:rPr lang="it-IT" sz="2000" i="1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sub>
                            </m:sSub>
                            <m:r>
                              <a:rPr lang="it-IT" sz="200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it-IT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sz="2000" i="1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  <m:sub>
                                <m:r>
                                  <a:rPr lang="it-IT" sz="2000" i="1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sub>
                            </m:sSub>
                          </m:e>
                        </m:d>
                      </m:num>
                      <m:den>
                        <m:d>
                          <m:dPr>
                            <m:ctrlPr>
                              <a:rPr lang="it-IT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it-IT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sz="2000" i="1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  <m:sub>
                                <m:r>
                                  <a:rPr lang="it-IT" sz="2000" i="1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sub>
                            </m:sSub>
                            <m:r>
                              <a:rPr lang="it-IT" sz="200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it-IT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sz="2000" i="1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  <m:sub>
                                <m:r>
                                  <a:rPr lang="it-IT" sz="2000" i="1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sub>
                            </m:sSub>
                          </m:e>
                        </m:d>
                      </m:den>
                    </m:f>
                  </m:oMath>
                </a14:m>
                <a:endParaRPr lang="it-IT" sz="2000" dirty="0"/>
              </a:p>
              <a:p>
                <a:pPr marL="0" lvl="0" indent="0">
                  <a:buNone/>
                </a:pPr>
                <a:endParaRPr lang="it-IT" sz="2000" dirty="0"/>
              </a:p>
            </p:txBody>
          </p:sp>
        </mc:Choice>
        <mc:Fallback>
          <p:sp>
            <p:nvSpPr>
              <p:cNvPr id="3" name="Segnaposto contenuto 2">
                <a:extLst>
                  <a:ext uri="{FF2B5EF4-FFF2-40B4-BE49-F238E27FC236}">
                    <a16:creationId xmlns:a16="http://schemas.microsoft.com/office/drawing/2014/main" id="{02DB4BE5-3C29-C45E-BE96-72C8A4AF750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2591" y="2881092"/>
                <a:ext cx="2847366" cy="787557"/>
              </a:xfrm>
              <a:blipFill>
                <a:blip r:embed="rId2"/>
                <a:stretch>
                  <a:fillRect l="-170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6785141-55CC-FBCB-5682-53F00CFA0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22</a:t>
            </a:fld>
            <a:endParaRPr lang="de-DE" dirty="0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40D218E-5281-1FA0-8C31-8104108341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04961" y="6552644"/>
            <a:ext cx="1840090" cy="365125"/>
          </a:xfrm>
        </p:spPr>
        <p:txBody>
          <a:bodyPr/>
          <a:lstStyle/>
          <a:p>
            <a:pPr>
              <a:defRPr/>
            </a:pPr>
            <a:r>
              <a:rPr lang="it-IT"/>
              <a:t>Matteo Pocobelli Ragosta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A7DAB918-9610-FBB9-309C-B0AE5F98CE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7252" y="0"/>
            <a:ext cx="994689" cy="1000867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15C5699B-65EB-9717-22F6-1FF9C81518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2179" y="1297291"/>
            <a:ext cx="6873806" cy="4096511"/>
          </a:xfrm>
          <a:prstGeom prst="rect">
            <a:avLst/>
          </a:prstGeom>
        </p:spPr>
      </p:pic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C566236B-9F60-EA61-B476-EDC1D37CAE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de-DE"/>
              <a:t>14/09/2026 - ISSP 2026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28646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B6C9F0-B227-12BD-2804-FF9E795F2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6421690-8AC3-3440-45CD-F7BE79966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079" y="2305"/>
            <a:ext cx="7645173" cy="787557"/>
          </a:xfrm>
        </p:spPr>
        <p:txBody>
          <a:bodyPr/>
          <a:lstStyle/>
          <a:p>
            <a:pPr algn="ctr"/>
            <a:r>
              <a:rPr lang="it-IT" sz="3200" dirty="0"/>
              <a:t>ASYMMETRY PARAMETER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Segnaposto contenuto 2">
                <a:extLst>
                  <a:ext uri="{FF2B5EF4-FFF2-40B4-BE49-F238E27FC236}">
                    <a16:creationId xmlns:a16="http://schemas.microsoft.com/office/drawing/2014/main" id="{2F17E39C-3389-C9DD-CBE7-33E8D5622F1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2591" y="2881092"/>
                <a:ext cx="2847366" cy="787557"/>
              </a:xfrm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pPr lvl="0"/>
                <a:r>
                  <a:rPr lang="it-IT" sz="2000" b="1" dirty="0"/>
                  <a:t>Metric:</a:t>
                </a:r>
                <a:r>
                  <a:rPr lang="it-IT" sz="2000" dirty="0"/>
                  <a:t> </a:t>
                </a:r>
                <a14:m>
                  <m:oMath xmlns:m="http://schemas.openxmlformats.org/officeDocument/2006/math">
                    <m:r>
                      <a:rPr lang="it-IT" sz="20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it-IT" sz="200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it-IT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it-IT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it-IT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sz="2000" i="1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  <m:sub>
                                <m:r>
                                  <a:rPr lang="it-IT" sz="2000" i="1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sub>
                            </m:sSub>
                            <m:r>
                              <a:rPr lang="it-IT" sz="200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it-IT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sz="2000" i="1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  <m:sub>
                                <m:r>
                                  <a:rPr lang="it-IT" sz="2000" i="1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sub>
                            </m:sSub>
                          </m:e>
                        </m:d>
                      </m:num>
                      <m:den>
                        <m:d>
                          <m:dPr>
                            <m:ctrlPr>
                              <a:rPr lang="it-IT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it-IT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sz="2000" i="1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  <m:sub>
                                <m:r>
                                  <a:rPr lang="it-IT" sz="2000" i="1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sub>
                            </m:sSub>
                            <m:r>
                              <a:rPr lang="it-IT" sz="200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it-IT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it-IT" sz="2000" i="1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  <m:sub>
                                <m:r>
                                  <a:rPr lang="it-IT" sz="2000" i="1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sub>
                            </m:sSub>
                          </m:e>
                        </m:d>
                      </m:den>
                    </m:f>
                  </m:oMath>
                </a14:m>
                <a:endParaRPr lang="it-IT" sz="2000" dirty="0"/>
              </a:p>
              <a:p>
                <a:pPr marL="0" lvl="0" indent="0">
                  <a:buNone/>
                </a:pPr>
                <a:endParaRPr lang="it-IT" sz="2000" dirty="0"/>
              </a:p>
            </p:txBody>
          </p:sp>
        </mc:Choice>
        <mc:Fallback>
          <p:sp>
            <p:nvSpPr>
              <p:cNvPr id="3" name="Segnaposto contenuto 2">
                <a:extLst>
                  <a:ext uri="{FF2B5EF4-FFF2-40B4-BE49-F238E27FC236}">
                    <a16:creationId xmlns:a16="http://schemas.microsoft.com/office/drawing/2014/main" id="{2F17E39C-3389-C9DD-CBE7-33E8D5622F1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2591" y="2881092"/>
                <a:ext cx="2847366" cy="787557"/>
              </a:xfrm>
              <a:blipFill>
                <a:blip r:embed="rId2"/>
                <a:stretch>
                  <a:fillRect l="-1706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46380A4-B40A-3B60-C99E-2A87922A3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23</a:t>
            </a:fld>
            <a:endParaRPr lang="de-DE" dirty="0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859F229-466E-C826-ACEA-A3141F4636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04961" y="6552644"/>
            <a:ext cx="1840090" cy="365125"/>
          </a:xfrm>
        </p:spPr>
        <p:txBody>
          <a:bodyPr/>
          <a:lstStyle/>
          <a:p>
            <a:pPr>
              <a:defRPr/>
            </a:pPr>
            <a:r>
              <a:rPr lang="it-IT"/>
              <a:t>Matteo Pocobelli Ragosta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482DE314-445F-6C6C-521C-6D6550C944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7252" y="0"/>
            <a:ext cx="994689" cy="1000867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CA40E706-83D0-A51F-946A-F48B04DE93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2179" y="1297291"/>
            <a:ext cx="6873806" cy="4096511"/>
          </a:xfrm>
          <a:prstGeom prst="rect">
            <a:avLst/>
          </a:prstGeom>
        </p:spPr>
      </p:pic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99B4728B-80CF-0499-8760-764D925C14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de-DE"/>
              <a:t>14/09/2026 - ISSP 2026</a:t>
            </a:r>
            <a:endParaRPr lang="de-DE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Segnaposto contenuto 2">
                <a:extLst>
                  <a:ext uri="{FF2B5EF4-FFF2-40B4-BE49-F238E27FC236}">
                    <a16:creationId xmlns:a16="http://schemas.microsoft.com/office/drawing/2014/main" id="{391F717E-DD2D-56CC-3963-F3670922E288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34705" y="5317488"/>
                <a:ext cx="5310600" cy="109380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  <p:txBody>
              <a:bodyPr vert="horz" lIns="91440" tIns="45720" rIns="91440" bIns="45720" rtlCol="0">
                <a:noAutofit/>
              </a:bodyPr>
              <a:lstStyle>
                <a:lvl1pPr marL="342890" indent="-342890" algn="l" defTabSz="457189">
                  <a:spcBef>
                    <a:spcPts val="0"/>
                  </a:spcBef>
                  <a:buClr>
                    <a:srgbClr val="FDBB63"/>
                  </a:buClr>
                  <a:buFont typeface="Wingdings"/>
                  <a:buChar char="§"/>
                  <a:defRPr sz="2400">
                    <a:solidFill>
                      <a:srgbClr val="333333"/>
                    </a:solidFill>
                    <a:latin typeface="Arial"/>
                    <a:ea typeface="+mn-ea"/>
                    <a:cs typeface="Arial"/>
                  </a:defRPr>
                </a:lvl1pPr>
                <a:lvl2pPr marL="742932" indent="-285744" algn="l" defTabSz="457189">
                  <a:spcBef>
                    <a:spcPts val="0"/>
                  </a:spcBef>
                  <a:buClr>
                    <a:srgbClr val="FDBB63"/>
                  </a:buClr>
                  <a:buFont typeface="Wingdings"/>
                  <a:buChar char="§"/>
                  <a:defRPr sz="2000">
                    <a:solidFill>
                      <a:srgbClr val="333333"/>
                    </a:solidFill>
                    <a:latin typeface="Arial"/>
                    <a:ea typeface="+mn-ea"/>
                    <a:cs typeface="Arial"/>
                  </a:defRPr>
                </a:lvl2pPr>
                <a:lvl3pPr marL="1142971" indent="-228594" algn="l" defTabSz="457189">
                  <a:spcBef>
                    <a:spcPts val="0"/>
                  </a:spcBef>
                  <a:buClr>
                    <a:srgbClr val="FDBB63"/>
                  </a:buClr>
                  <a:buFont typeface="Wingdings"/>
                  <a:buChar char="§"/>
                  <a:defRPr sz="1800">
                    <a:solidFill>
                      <a:srgbClr val="333333"/>
                    </a:solidFill>
                    <a:latin typeface="Arial"/>
                    <a:ea typeface="+mn-ea"/>
                    <a:cs typeface="Arial"/>
                  </a:defRPr>
                </a:lvl3pPr>
                <a:lvl4pPr marL="1600160" indent="-228594" algn="l" defTabSz="457189">
                  <a:spcBef>
                    <a:spcPts val="0"/>
                  </a:spcBef>
                  <a:buClr>
                    <a:srgbClr val="FDBB63"/>
                  </a:buClr>
                  <a:buFont typeface="Wingdings"/>
                  <a:buChar char="§"/>
                  <a:defRPr sz="1600">
                    <a:solidFill>
                      <a:srgbClr val="333333"/>
                    </a:solidFill>
                    <a:latin typeface="Arial"/>
                    <a:ea typeface="+mn-ea"/>
                    <a:cs typeface="Arial"/>
                  </a:defRPr>
                </a:lvl4pPr>
                <a:lvl5pPr marL="2057349" indent="-228594" algn="l" defTabSz="457189">
                  <a:spcBef>
                    <a:spcPts val="0"/>
                  </a:spcBef>
                  <a:buClr>
                    <a:srgbClr val="FDBB63"/>
                  </a:buClr>
                  <a:buFont typeface="Wingdings"/>
                  <a:buChar char="§"/>
                  <a:defRPr sz="1400">
                    <a:solidFill>
                      <a:srgbClr val="333333"/>
                    </a:solidFill>
                    <a:latin typeface="Arial"/>
                    <a:ea typeface="+mn-ea"/>
                    <a:cs typeface="Arial"/>
                  </a:defRPr>
                </a:lvl5pPr>
                <a:lvl6pPr marL="2514536" indent="-228594" algn="l" defTabSz="457189">
                  <a:spcBef>
                    <a:spcPts val="0"/>
                  </a:spcBef>
                  <a:buFont typeface="Arial"/>
                  <a:buChar char="•"/>
                  <a:defRPr sz="20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726" indent="-228594" algn="l" defTabSz="457189">
                  <a:spcBef>
                    <a:spcPts val="0"/>
                  </a:spcBef>
                  <a:buFont typeface="Arial"/>
                  <a:buChar char="•"/>
                  <a:defRPr sz="20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8914" indent="-228594" algn="l" defTabSz="457189">
                  <a:spcBef>
                    <a:spcPts val="0"/>
                  </a:spcBef>
                  <a:buFont typeface="Arial"/>
                  <a:buChar char="•"/>
                  <a:defRPr sz="20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103" indent="-228594" algn="l" defTabSz="457189">
                  <a:spcBef>
                    <a:spcPts val="0"/>
                  </a:spcBef>
                  <a:buFont typeface="Arial"/>
                  <a:buChar char="•"/>
                  <a:defRPr sz="20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it-IT" sz="2000" b="1" dirty="0"/>
                  <a:t>The Trend:</a:t>
                </a:r>
                <a:r>
                  <a:rPr lang="it-IT" sz="2000" dirty="0"/>
                  <a:t> </a:t>
                </a:r>
                <a:r>
                  <a:rPr lang="it-IT" sz="2000" dirty="0" err="1"/>
                  <a:t>Asymmetry</a:t>
                </a:r>
                <a:r>
                  <a:rPr lang="it-IT" sz="2000" dirty="0"/>
                  <a:t> </a:t>
                </a:r>
                <a:r>
                  <a:rPr lang="it-IT" sz="2000" dirty="0" err="1"/>
                  <a:t>decreases</a:t>
                </a:r>
                <a:r>
                  <a:rPr lang="it-IT" sz="2000" dirty="0"/>
                  <a:t> </a:t>
                </a:r>
                <a:r>
                  <a:rPr lang="it-IT" sz="2000" dirty="0" err="1"/>
                  <a:t>as</a:t>
                </a:r>
                <a:r>
                  <a:rPr lang="it-IT" sz="2000" dirty="0"/>
                  <a:t> the </a:t>
                </a:r>
                <a:r>
                  <a:rPr lang="it-IT" sz="2000" dirty="0" err="1"/>
                  <a:t>charge</a:t>
                </a:r>
                <a:r>
                  <a:rPr lang="it-IT" sz="2000" dirty="0"/>
                  <a:t> state </a:t>
                </a:r>
                <a14:m>
                  <m:oMath xmlns:m="http://schemas.openxmlformats.org/officeDocument/2006/math">
                    <m:r>
                      <a:rPr lang="it-IT" sz="2000" i="1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it-IT" sz="2000" dirty="0"/>
                  <a:t> </a:t>
                </a:r>
                <a:r>
                  <a:rPr lang="it-IT" sz="2000" dirty="0" err="1"/>
                  <a:t>increases</a:t>
                </a:r>
                <a:r>
                  <a:rPr lang="it-IT" sz="2000" dirty="0"/>
                  <a:t>, </a:t>
                </a:r>
                <a:r>
                  <a:rPr lang="it-IT" sz="2000" dirty="0" err="1"/>
                  <a:t>vanishing</a:t>
                </a:r>
                <a:r>
                  <a:rPr lang="it-IT" sz="2000" dirty="0"/>
                  <a:t> </a:t>
                </a:r>
                <a:r>
                  <a:rPr lang="it-IT" sz="2000" dirty="0" err="1"/>
                  <a:t>completely</a:t>
                </a:r>
                <a:r>
                  <a:rPr lang="it-IT" sz="2000" dirty="0"/>
                  <a:t> for </a:t>
                </a:r>
                <a14:m>
                  <m:oMath xmlns:m="http://schemas.openxmlformats.org/officeDocument/2006/math">
                    <m:r>
                      <a:rPr lang="it-IT" sz="2000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it-IT" sz="200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r>
                  <a:rPr lang="it-IT" sz="2000" dirty="0"/>
                  <a:t>.</a:t>
                </a:r>
              </a:p>
              <a:p>
                <a:pPr marL="0" indent="0">
                  <a:buNone/>
                </a:pPr>
                <a:endParaRPr lang="it-IT" sz="2000" dirty="0"/>
              </a:p>
            </p:txBody>
          </p:sp>
        </mc:Choice>
        <mc:Fallback>
          <p:sp>
            <p:nvSpPr>
              <p:cNvPr id="7" name="Segnaposto contenuto 2">
                <a:extLst>
                  <a:ext uri="{FF2B5EF4-FFF2-40B4-BE49-F238E27FC236}">
                    <a16:creationId xmlns:a16="http://schemas.microsoft.com/office/drawing/2014/main" id="{391F717E-DD2D-56CC-3963-F3670922E2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4705" y="5317488"/>
                <a:ext cx="5310600" cy="1093803"/>
              </a:xfrm>
              <a:prstGeom prst="rect">
                <a:avLst/>
              </a:prstGeom>
              <a:blipFill>
                <a:blip r:embed="rId5"/>
                <a:stretch>
                  <a:fillRect l="-916" t="-1648" b="-164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Immagine 13">
            <a:extLst>
              <a:ext uri="{FF2B5EF4-FFF2-40B4-BE49-F238E27FC236}">
                <a16:creationId xmlns:a16="http://schemas.microsoft.com/office/drawing/2014/main" id="{C758BBA5-61E8-EAF8-1849-F490000576E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5899" t="9151" r="1109" b="71009"/>
          <a:stretch>
            <a:fillRect/>
          </a:stretch>
        </p:blipFill>
        <p:spPr>
          <a:xfrm>
            <a:off x="8311450" y="1626830"/>
            <a:ext cx="1980225" cy="1802170"/>
          </a:xfrm>
          <a:prstGeom prst="rect">
            <a:avLst/>
          </a:prstGeom>
        </p:spPr>
      </p:pic>
      <p:sp>
        <p:nvSpPr>
          <p:cNvPr id="16" name="Rettangolo 15">
            <a:extLst>
              <a:ext uri="{FF2B5EF4-FFF2-40B4-BE49-F238E27FC236}">
                <a16:creationId xmlns:a16="http://schemas.microsoft.com/office/drawing/2014/main" id="{E4003975-28E4-FE12-E26F-E42C62ABEDA9}"/>
              </a:ext>
            </a:extLst>
          </p:cNvPr>
          <p:cNvSpPr/>
          <p:nvPr/>
        </p:nvSpPr>
        <p:spPr bwMode="auto">
          <a:xfrm>
            <a:off x="6514693" y="3577609"/>
            <a:ext cx="3593514" cy="109380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8" name="Connettore 2 17">
            <a:extLst>
              <a:ext uri="{FF2B5EF4-FFF2-40B4-BE49-F238E27FC236}">
                <a16:creationId xmlns:a16="http://schemas.microsoft.com/office/drawing/2014/main" id="{64807E8E-5BDB-4D16-5695-859BC38147E8}"/>
              </a:ext>
            </a:extLst>
          </p:cNvPr>
          <p:cNvCxnSpPr>
            <a:cxnSpLocks/>
          </p:cNvCxnSpPr>
          <p:nvPr/>
        </p:nvCxnSpPr>
        <p:spPr bwMode="auto">
          <a:xfrm flipV="1">
            <a:off x="5545305" y="4810059"/>
            <a:ext cx="2420135" cy="108249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32705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D6589E-9DB4-B574-355C-9BEEA5250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>
            <a:extLst>
              <a:ext uri="{FF2B5EF4-FFF2-40B4-BE49-F238E27FC236}">
                <a16:creationId xmlns:a16="http://schemas.microsoft.com/office/drawing/2014/main" id="{BCDE50E5-E2D2-17DF-5E5B-8B12D61863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8212" y="0"/>
            <a:ext cx="994689" cy="1000867"/>
          </a:xfrm>
          <a:prstGeom prst="rect">
            <a:avLst/>
          </a:prstGeom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ADE4373-8E51-CCB5-8A39-426ABB17D7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819" y="1381588"/>
            <a:ext cx="11658600" cy="4939669"/>
          </a:xfrm>
        </p:spPr>
        <p:txBody>
          <a:bodyPr/>
          <a:lstStyle/>
          <a:p>
            <a:pPr marL="0" indent="0" algn="ctr">
              <a:buNone/>
            </a:pPr>
            <a:r>
              <a:rPr lang="it-IT" b="1" dirty="0"/>
              <a:t>CONCLUSIONS:</a:t>
            </a:r>
          </a:p>
          <a:p>
            <a:pPr marL="0" lvl="0" indent="0">
              <a:buNone/>
            </a:pPr>
            <a:endParaRPr lang="it-IT" dirty="0"/>
          </a:p>
          <a:p>
            <a:pPr lvl="0"/>
            <a:r>
              <a:rPr lang="it-IT" b="1" dirty="0" err="1"/>
              <a:t>Successful</a:t>
            </a:r>
            <a:r>
              <a:rPr lang="it-IT" b="1" dirty="0"/>
              <a:t> Setup:</a:t>
            </a:r>
            <a:r>
              <a:rPr lang="it-IT" dirty="0"/>
              <a:t> </a:t>
            </a:r>
            <a:r>
              <a:rPr lang="it-IT" dirty="0" err="1"/>
              <a:t>Identified</a:t>
            </a:r>
            <a:r>
              <a:rPr lang="it-IT" dirty="0"/>
              <a:t> </a:t>
            </a:r>
            <a:r>
              <a:rPr lang="it-IT" dirty="0" err="1"/>
              <a:t>geometric</a:t>
            </a:r>
            <a:r>
              <a:rPr lang="it-IT" dirty="0"/>
              <a:t> and </a:t>
            </a:r>
            <a:r>
              <a:rPr lang="it-IT" dirty="0" err="1"/>
              <a:t>potential</a:t>
            </a:r>
            <a:r>
              <a:rPr lang="it-IT" dirty="0"/>
              <a:t> </a:t>
            </a:r>
            <a:r>
              <a:rPr lang="it-IT" dirty="0" err="1"/>
              <a:t>parameters</a:t>
            </a:r>
            <a:r>
              <a:rPr lang="it-IT" dirty="0"/>
              <a:t> </a:t>
            </a:r>
            <a:r>
              <a:rPr lang="it-IT" dirty="0" err="1"/>
              <a:t>that</a:t>
            </a:r>
            <a:r>
              <a:rPr lang="it-IT" dirty="0"/>
              <a:t> yield high </a:t>
            </a:r>
            <a:r>
              <a:rPr lang="it-IT" dirty="0" err="1"/>
              <a:t>extraction</a:t>
            </a:r>
            <a:r>
              <a:rPr lang="it-IT" dirty="0"/>
              <a:t> </a:t>
            </a:r>
            <a:r>
              <a:rPr lang="it-IT" dirty="0" err="1"/>
              <a:t>efficiency</a:t>
            </a:r>
            <a:r>
              <a:rPr lang="it-IT" dirty="0"/>
              <a:t>.</a:t>
            </a:r>
          </a:p>
          <a:p>
            <a:pPr lvl="0"/>
            <a:endParaRPr lang="it-IT" dirty="0"/>
          </a:p>
          <a:p>
            <a:pPr lvl="0"/>
            <a:r>
              <a:rPr lang="it-IT" b="1" dirty="0"/>
              <a:t>Q-</a:t>
            </a:r>
            <a:r>
              <a:rPr lang="it-IT" b="1" dirty="0" err="1"/>
              <a:t>Dependence</a:t>
            </a:r>
            <a:r>
              <a:rPr lang="it-IT" b="1" dirty="0"/>
              <a:t>:</a:t>
            </a:r>
            <a:r>
              <a:rPr lang="it-IT" dirty="0"/>
              <a:t> </a:t>
            </a:r>
            <a:r>
              <a:rPr lang="it-IT" dirty="0" err="1"/>
              <a:t>Efficiency</a:t>
            </a:r>
            <a:r>
              <a:rPr lang="it-IT" dirty="0"/>
              <a:t> </a:t>
            </a:r>
            <a:r>
              <a:rPr lang="it-IT" dirty="0" err="1"/>
              <a:t>peaks</a:t>
            </a:r>
            <a:r>
              <a:rPr lang="it-IT" dirty="0"/>
              <a:t> </a:t>
            </a:r>
            <a:r>
              <a:rPr lang="it-IT" dirty="0" err="1"/>
              <a:t>at</a:t>
            </a:r>
            <a:r>
              <a:rPr lang="it-IT" dirty="0"/>
              <a:t> ~57% for Q = 2, </a:t>
            </a:r>
            <a:r>
              <a:rPr lang="it-IT" dirty="0" err="1"/>
              <a:t>compared</a:t>
            </a:r>
            <a:r>
              <a:rPr lang="it-IT" dirty="0"/>
              <a:t> to ~44% for Q = 3, 4, and 5.</a:t>
            </a:r>
          </a:p>
          <a:p>
            <a:pPr lvl="0"/>
            <a:endParaRPr lang="it-IT" dirty="0"/>
          </a:p>
          <a:p>
            <a:pPr lvl="0"/>
            <a:r>
              <a:rPr lang="it-IT" b="1" dirty="0" err="1"/>
              <a:t>Asymmetry</a:t>
            </a:r>
            <a:r>
              <a:rPr lang="it-IT" b="1" dirty="0"/>
              <a:t>:</a:t>
            </a:r>
            <a:r>
              <a:rPr lang="it-IT" dirty="0"/>
              <a:t> </a:t>
            </a:r>
            <a:r>
              <a:rPr lang="it-IT" dirty="0" err="1"/>
              <a:t>Extraction</a:t>
            </a:r>
            <a:r>
              <a:rPr lang="it-IT" dirty="0"/>
              <a:t> shows a clear </a:t>
            </a:r>
            <a:r>
              <a:rPr lang="it-IT" dirty="0" err="1"/>
              <a:t>rightward</a:t>
            </a:r>
            <a:r>
              <a:rPr lang="it-IT" dirty="0"/>
              <a:t> </a:t>
            </a:r>
            <a:r>
              <a:rPr lang="it-IT" dirty="0" err="1"/>
              <a:t>directionality</a:t>
            </a:r>
            <a:r>
              <a:rPr lang="it-IT" dirty="0"/>
              <a:t> for Q = 2, 3, and 4.</a:t>
            </a:r>
          </a:p>
          <a:p>
            <a:pPr lvl="0"/>
            <a:endParaRPr lang="it-IT" dirty="0"/>
          </a:p>
          <a:p>
            <a:pPr lvl="0"/>
            <a:r>
              <a:rPr lang="it-IT" b="1" dirty="0" err="1"/>
              <a:t>Anomalies</a:t>
            </a:r>
            <a:r>
              <a:rPr lang="it-IT" b="1" dirty="0"/>
              <a:t>:</a:t>
            </a:r>
            <a:r>
              <a:rPr lang="it-IT" dirty="0"/>
              <a:t> </a:t>
            </a:r>
            <a:r>
              <a:rPr lang="it-IT" dirty="0" err="1"/>
              <a:t>Unexplained</a:t>
            </a:r>
            <a:r>
              <a:rPr lang="it-IT" dirty="0"/>
              <a:t> </a:t>
            </a:r>
            <a:r>
              <a:rPr lang="it-IT" dirty="0" err="1"/>
              <a:t>efficiency</a:t>
            </a:r>
            <a:r>
              <a:rPr lang="it-IT" dirty="0"/>
              <a:t> </a:t>
            </a:r>
            <a:r>
              <a:rPr lang="it-IT" dirty="0" err="1"/>
              <a:t>deviations</a:t>
            </a:r>
            <a:r>
              <a:rPr lang="it-IT" dirty="0"/>
              <a:t> </a:t>
            </a:r>
            <a:r>
              <a:rPr lang="it-IT" dirty="0" err="1"/>
              <a:t>at</a:t>
            </a:r>
            <a:r>
              <a:rPr lang="it-IT" dirty="0"/>
              <a:t> 100,000 </a:t>
            </a:r>
            <a:r>
              <a:rPr lang="it-IT" dirty="0" err="1"/>
              <a:t>runs</a:t>
            </a:r>
            <a:r>
              <a:rPr lang="it-IT" dirty="0"/>
              <a:t> highlight the </a:t>
            </a:r>
            <a:r>
              <a:rPr lang="it-IT" dirty="0" err="1"/>
              <a:t>need</a:t>
            </a:r>
            <a:r>
              <a:rPr lang="it-IT" dirty="0"/>
              <a:t> for </a:t>
            </a:r>
            <a:r>
              <a:rPr lang="it-IT" dirty="0" err="1"/>
              <a:t>further</a:t>
            </a:r>
            <a:r>
              <a:rPr lang="it-IT" dirty="0"/>
              <a:t> study.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7B55DE3-0705-79EE-6CD7-FC3B45975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24</a:t>
            </a:fld>
            <a:endParaRPr lang="de-DE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A525BC0-ABC8-6E47-7672-020BCA8C45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04961" y="6552644"/>
            <a:ext cx="1840090" cy="365125"/>
          </a:xfrm>
        </p:spPr>
        <p:txBody>
          <a:bodyPr/>
          <a:lstStyle/>
          <a:p>
            <a:pPr>
              <a:defRPr/>
            </a:pPr>
            <a:r>
              <a:rPr lang="it-IT"/>
              <a:t>Matteo Pocobelli Ragosta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73CBE07-72E5-54A3-54C5-9754507C71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de-DE"/>
              <a:t>14/09/2026 - ISSP 2026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172061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9CD2C-4841-E051-A72D-073D63172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>
            <a:extLst>
              <a:ext uri="{FF2B5EF4-FFF2-40B4-BE49-F238E27FC236}">
                <a16:creationId xmlns:a16="http://schemas.microsoft.com/office/drawing/2014/main" id="{DEB354A2-DD4A-0747-E527-8736A83215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8212" y="0"/>
            <a:ext cx="994689" cy="1000867"/>
          </a:xfrm>
          <a:prstGeom prst="rect">
            <a:avLst/>
          </a:prstGeom>
        </p:spPr>
      </p:pic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B3EC9B2-3FC6-C40A-7FCB-646CBF8D9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25</a:t>
            </a:fld>
            <a:endParaRPr lang="de-DE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5C3B0F8-124A-1D7D-44F6-DA5B38BF14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04961" y="6552644"/>
            <a:ext cx="1840090" cy="365125"/>
          </a:xfrm>
        </p:spPr>
        <p:txBody>
          <a:bodyPr/>
          <a:lstStyle/>
          <a:p>
            <a:pPr>
              <a:defRPr/>
            </a:pPr>
            <a:r>
              <a:rPr lang="it-IT"/>
              <a:t>Matteo Pocobelli Ragosta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828F64B-5711-E3FD-E4F9-8061311120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de-DE"/>
              <a:t>14/09/2026 - ISSP 2026</a:t>
            </a:r>
            <a:endParaRPr lang="de-DE" dirty="0"/>
          </a:p>
        </p:txBody>
      </p:sp>
      <p:sp>
        <p:nvSpPr>
          <p:cNvPr id="7" name="Segnaposto contenuto 2">
            <a:extLst>
              <a:ext uri="{FF2B5EF4-FFF2-40B4-BE49-F238E27FC236}">
                <a16:creationId xmlns:a16="http://schemas.microsoft.com/office/drawing/2014/main" id="{61C2414C-7D00-D6E9-282E-CEDDE5A54227}"/>
              </a:ext>
            </a:extLst>
          </p:cNvPr>
          <p:cNvSpPr txBox="1">
            <a:spLocks/>
          </p:cNvSpPr>
          <p:nvPr/>
        </p:nvSpPr>
        <p:spPr bwMode="auto">
          <a:xfrm>
            <a:off x="641619" y="1438701"/>
            <a:ext cx="11274520" cy="39805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890" indent="-342890" algn="l" defTabSz="457189">
              <a:spcBef>
                <a:spcPts val="0"/>
              </a:spcBef>
              <a:buClr>
                <a:srgbClr val="FDBB63"/>
              </a:buClr>
              <a:buFont typeface="Wingdings"/>
              <a:buChar char="§"/>
              <a:defRPr sz="24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1pPr>
            <a:lvl2pPr marL="742932" indent="-285744" algn="l" defTabSz="457189">
              <a:spcBef>
                <a:spcPts val="0"/>
              </a:spcBef>
              <a:buClr>
                <a:srgbClr val="FDBB63"/>
              </a:buClr>
              <a:buFont typeface="Wingdings"/>
              <a:buChar char="§"/>
              <a:defRPr sz="20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2pPr>
            <a:lvl3pPr marL="1142971" indent="-228594" algn="l" defTabSz="457189">
              <a:spcBef>
                <a:spcPts val="0"/>
              </a:spcBef>
              <a:buClr>
                <a:srgbClr val="FDBB63"/>
              </a:buClr>
              <a:buFont typeface="Wingdings"/>
              <a:buChar char="§"/>
              <a:defRPr sz="18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3pPr>
            <a:lvl4pPr marL="1600160" indent="-228594" algn="l" defTabSz="457189">
              <a:spcBef>
                <a:spcPts val="0"/>
              </a:spcBef>
              <a:buClr>
                <a:srgbClr val="FDBB63"/>
              </a:buClr>
              <a:buFont typeface="Wingdings"/>
              <a:buChar char="§"/>
              <a:defRPr sz="16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4pPr>
            <a:lvl5pPr marL="2057349" indent="-228594" algn="l" defTabSz="457189">
              <a:spcBef>
                <a:spcPts val="0"/>
              </a:spcBef>
              <a:buClr>
                <a:srgbClr val="FDBB63"/>
              </a:buClr>
              <a:buFont typeface="Wingdings"/>
              <a:buChar char="§"/>
              <a:defRPr sz="14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5pPr>
            <a:lvl6pPr marL="2514536" indent="-228594" algn="l" defTabSz="457189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2800" b="1" dirty="0"/>
              <a:t>FUTURE PRESPECTIVES: </a:t>
            </a:r>
          </a:p>
          <a:p>
            <a:pPr marL="0" indent="0">
              <a:buNone/>
            </a:pPr>
            <a:endParaRPr lang="it-IT" sz="2800" b="1" dirty="0"/>
          </a:p>
          <a:p>
            <a:pPr marL="0" indent="0">
              <a:buNone/>
            </a:pPr>
            <a:endParaRPr lang="it-IT" sz="2800" dirty="0"/>
          </a:p>
          <a:p>
            <a:pPr lvl="0"/>
            <a:r>
              <a:rPr lang="it-IT" sz="2800" b="1" dirty="0" err="1"/>
              <a:t>Verify</a:t>
            </a:r>
            <a:r>
              <a:rPr lang="it-IT" sz="2800" dirty="0"/>
              <a:t> the high-</a:t>
            </a:r>
            <a:r>
              <a:rPr lang="it-IT" sz="2800" dirty="0" err="1"/>
              <a:t>statistics</a:t>
            </a:r>
            <a:r>
              <a:rPr lang="it-IT" sz="2800" dirty="0"/>
              <a:t> </a:t>
            </a:r>
            <a:r>
              <a:rPr lang="it-IT" sz="2800" dirty="0" err="1"/>
              <a:t>anomalies</a:t>
            </a:r>
            <a:r>
              <a:rPr lang="it-IT" sz="2800" dirty="0"/>
              <a:t> and </a:t>
            </a:r>
            <a:r>
              <a:rPr lang="it-IT" sz="2800" dirty="0" err="1"/>
              <a:t>spatial</a:t>
            </a:r>
            <a:r>
              <a:rPr lang="it-IT" sz="2800" dirty="0"/>
              <a:t>/</a:t>
            </a:r>
            <a:r>
              <a:rPr lang="it-IT" sz="2800" dirty="0" err="1"/>
              <a:t>angular</a:t>
            </a:r>
            <a:r>
              <a:rPr lang="it-IT" sz="2800" dirty="0"/>
              <a:t> </a:t>
            </a:r>
            <a:r>
              <a:rPr lang="it-IT" sz="2800" dirty="0" err="1"/>
              <a:t>distributions</a:t>
            </a:r>
            <a:r>
              <a:rPr lang="it-IT" sz="2800" dirty="0"/>
              <a:t>.</a:t>
            </a:r>
          </a:p>
          <a:p>
            <a:pPr lvl="0"/>
            <a:endParaRPr lang="it-IT" sz="2800" dirty="0"/>
          </a:p>
          <a:p>
            <a:pPr lvl="0"/>
            <a:r>
              <a:rPr lang="it-IT" sz="2800" b="1" dirty="0"/>
              <a:t>Test</a:t>
            </a:r>
            <a:r>
              <a:rPr lang="it-IT" sz="2800" dirty="0"/>
              <a:t> </a:t>
            </a:r>
            <a:r>
              <a:rPr lang="it-IT" sz="2800" dirty="0" err="1"/>
              <a:t>symmetric</a:t>
            </a:r>
            <a:r>
              <a:rPr lang="it-IT" sz="2800" dirty="0"/>
              <a:t> </a:t>
            </a:r>
            <a:r>
              <a:rPr lang="it-IT" sz="2800" dirty="0" err="1"/>
              <a:t>geometries</a:t>
            </a:r>
            <a:r>
              <a:rPr lang="it-IT" sz="2800" dirty="0"/>
              <a:t> and new trap-</a:t>
            </a:r>
            <a:r>
              <a:rPr lang="it-IT" sz="2800" dirty="0" err="1"/>
              <a:t>potential</a:t>
            </a:r>
            <a:r>
              <a:rPr lang="it-IT" sz="2800" dirty="0"/>
              <a:t> </a:t>
            </a:r>
            <a:r>
              <a:rPr lang="it-IT" sz="2800" dirty="0" err="1"/>
              <a:t>scans</a:t>
            </a:r>
            <a:r>
              <a:rPr lang="it-IT" sz="2800" dirty="0"/>
              <a:t>.</a:t>
            </a:r>
          </a:p>
          <a:p>
            <a:pPr lvl="0"/>
            <a:endParaRPr lang="it-IT" sz="2800" dirty="0"/>
          </a:p>
          <a:p>
            <a:pPr lvl="0"/>
            <a:r>
              <a:rPr lang="it-IT" sz="2800" b="1" dirty="0" err="1"/>
              <a:t>Extend</a:t>
            </a:r>
            <a:r>
              <a:rPr lang="it-IT" sz="2800" dirty="0"/>
              <a:t> the </a:t>
            </a:r>
            <a:r>
              <a:rPr lang="it-IT" sz="2800" dirty="0" err="1"/>
              <a:t>analysis</a:t>
            </a:r>
            <a:r>
              <a:rPr lang="it-IT" sz="2800" dirty="0"/>
              <a:t> to ¹⁰⁰Zr and ²¹⁸Pb to compare </a:t>
            </a:r>
            <a:r>
              <a:rPr lang="it-IT" sz="2800" dirty="0" err="1"/>
              <a:t>different</a:t>
            </a:r>
            <a:r>
              <a:rPr lang="it-IT" sz="2800" dirty="0"/>
              <a:t> mass and </a:t>
            </a:r>
            <a:r>
              <a:rPr lang="it-IT" sz="2800" dirty="0" err="1"/>
              <a:t>decay</a:t>
            </a:r>
            <a:r>
              <a:rPr lang="it-IT" sz="2800" dirty="0"/>
              <a:t> </a:t>
            </a:r>
            <a:r>
              <a:rPr lang="it-IT" sz="2800" dirty="0" err="1"/>
              <a:t>kinematics</a:t>
            </a:r>
            <a:r>
              <a:rPr lang="it-IT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785155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EC00D2-A3CD-C016-BEA9-08B7B4E5D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BEE642E-60D3-A90E-502E-3680CFB67D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127" y="2262324"/>
            <a:ext cx="11293984" cy="2970571"/>
          </a:xfrm>
        </p:spPr>
        <p:txBody>
          <a:bodyPr/>
          <a:lstStyle/>
          <a:p>
            <a:pPr marL="0" indent="0" algn="ctr">
              <a:buNone/>
            </a:pPr>
            <a:r>
              <a:rPr lang="it-IT" sz="8000" b="1" dirty="0"/>
              <a:t>THANKS FOR </a:t>
            </a:r>
          </a:p>
          <a:p>
            <a:pPr marL="0" indent="0" algn="ctr">
              <a:buNone/>
            </a:pPr>
            <a:r>
              <a:rPr lang="it-IT" sz="8000" b="1" dirty="0"/>
              <a:t>YOUR ATTENTION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B53499E-8D49-F0C1-E485-5B99E97C2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5CBDDA-5CCF-8748-8988-9DC6C8981774}" type="slidenum">
              <a:rPr lang="de-DE" smtClean="0"/>
              <a:t>26</a:t>
            </a:fld>
            <a:endParaRPr lang="de-DE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FCF1D7E-A352-C8C2-AEB4-42156345B9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204961" y="6552644"/>
            <a:ext cx="1840090" cy="365125"/>
          </a:xfrm>
        </p:spPr>
        <p:txBody>
          <a:bodyPr/>
          <a:lstStyle/>
          <a:p>
            <a:pPr>
              <a:defRPr/>
            </a:pPr>
            <a:r>
              <a:rPr lang="it-IT"/>
              <a:t>Matteo Pocobelli Ragosta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36E2AAA6-3936-D86F-0308-F514C158E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7252" y="0"/>
            <a:ext cx="994689" cy="1000867"/>
          </a:xfrm>
          <a:prstGeom prst="rect">
            <a:avLst/>
          </a:prstGeom>
        </p:spPr>
      </p:pic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EA0A647D-4A44-B8AE-47E5-1F7606288D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>
              <a:defRPr/>
            </a:pPr>
            <a:r>
              <a:rPr lang="de-DE"/>
              <a:t>14/09/2026 - ISSP 2026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87496023"/>
      </p:ext>
    </p:extLst>
  </p:cSld>
  <p:clrMapOvr>
    <a:masterClrMapping/>
  </p:clrMapOvr>
</p:sld>
</file>

<file path=ppt/theme/theme1.xml><?xml version="1.0" encoding="utf-8"?>
<a:theme xmlns:a="http://schemas.openxmlformats.org/drawingml/2006/main" name="fair-gsi-folienmaster_2017_onering">
  <a:themeElements>
    <a:clrScheme name="Benutzerdefiniert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666666"/>
      </a:hlink>
      <a:folHlink>
        <a:srgbClr val="800080"/>
      </a:folHlink>
    </a:clrScheme>
    <a:fontScheme name="Office Klassisch 2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>
        <a:prstGeom prst="rect">
          <a:avLst/>
        </a:prstGeom>
        <a:solidFill>
          <a:srgbClr val="FDBB63"/>
        </a:solidFill>
        <a:ln>
          <a:noFill/>
        </a:ln>
      </a:spPr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 bwMode="auto">
        <a:prstGeom prst="rect">
          <a:avLst/>
        </a:prstGeom>
        <a:ln>
          <a:solidFill>
            <a:schemeClr val="tx1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 bwMode="auto"/>
      <a:bodyPr/>
      <a:lstStyle/>
    </a:txDef>
  </a:objectDefaults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1312</Words>
  <Application>Microsoft Office PowerPoint</Application>
  <DocSecurity>0</DocSecurity>
  <PresentationFormat>Widescreen</PresentationFormat>
  <Paragraphs>229</Paragraphs>
  <Slides>26</Slides>
  <Notes>3</Notes>
  <HiddenSlides>0</HiddenSlides>
  <MMClips>2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26</vt:i4>
      </vt:variant>
    </vt:vector>
  </HeadingPairs>
  <TitlesOfParts>
    <vt:vector size="31" baseType="lpstr">
      <vt:lpstr>Arial</vt:lpstr>
      <vt:lpstr>Calibri</vt:lpstr>
      <vt:lpstr>Cambria Math</vt:lpstr>
      <vt:lpstr>Wingdings</vt:lpstr>
      <vt:lpstr>fair-gsi-folienmaster_2017_onering</vt:lpstr>
      <vt:lpstr>Presentazione standard di PowerPoint</vt:lpstr>
      <vt:lpstr>FROM THE r-PROCESS  TO RADIOACTIVE ION TRAPPING</vt:lpstr>
      <vt:lpstr>β-DECAY: FROM PARENT TO DAUGHTER IONS</vt:lpstr>
      <vt:lpstr>PAUL TRAP AND RESONANT  DIPOLAR EXCITATION </vt:lpstr>
      <vt:lpstr>ENERGY SCALES OF β-DECAY DAUGHTER IONS</vt:lpstr>
      <vt:lpstr>TRAP GEOMETRY AND  ELECTRODE CONFIGURATION</vt:lpstr>
      <vt:lpstr>TRAP GEOMETRY AND  ELECTRODE CONFIGURATION</vt:lpstr>
      <vt:lpstr>TRAP GEOMETRY AND  ELECTRODE CONFIGURATION</vt:lpstr>
      <vt:lpstr>TRAP POTENTIALS AND  EXCITATION PARAMETERS</vt:lpstr>
      <vt:lpstr>TRAP POTENTIALS AND  EXCITATION PARAMETERS</vt:lpstr>
      <vt:lpstr>TRAP POTENTIALS AND  EXCITATION PARAMETERS</vt:lpstr>
      <vt:lpstr>TRAP POTENTIALS AND  EXCITATION PARAMETERS</vt:lpstr>
      <vt:lpstr>TRAP POTENTIALS AND  EXCITATION PARAMETERS</vt:lpstr>
      <vt:lpstr>EXTRACTION EFFICIENCY </vt:lpstr>
      <vt:lpstr>EXTRACTION EFFICIENCY </vt:lpstr>
      <vt:lpstr>EXTRACTION EFFICIENCY </vt:lpstr>
      <vt:lpstr> LEFT-RIGHT EXTRACTION ASYMMETRY</vt:lpstr>
      <vt:lpstr> LEFT-RIGHT EXTRACTION ASYMMETRY</vt:lpstr>
      <vt:lpstr>  STATISTICAL TEST  FOR EXTRACTION ASYMMETRY</vt:lpstr>
      <vt:lpstr>  STATISTICAL TEST  FOR EXTRACTION ASYMMETRY</vt:lpstr>
      <vt:lpstr>  STATISTICAL TEST  FOR EXTRACTION ASYMMETRY</vt:lpstr>
      <vt:lpstr>ASYMMETRY PARAMETER</vt:lpstr>
      <vt:lpstr>ASYMMETRY PARAMETER</vt:lpstr>
      <vt:lpstr>Presentazione standard di PowerPoint</vt:lpstr>
      <vt:lpstr>Presentazione standard di PowerPoint</vt:lpstr>
      <vt:lpstr>Presentazione standard di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subject/>
  <dc:creator>Ralph Assmann</dc:creator>
  <cp:keywords/>
  <dc:description/>
  <cp:lastModifiedBy>MATTEO POCOBELLI RAGOSTA</cp:lastModifiedBy>
  <cp:revision>488</cp:revision>
  <dcterms:created xsi:type="dcterms:W3CDTF">2024-05-28T07:59:48Z</dcterms:created>
  <dcterms:modified xsi:type="dcterms:W3CDTF">2026-09-14T07:11:34Z</dcterms:modified>
  <cp:category/>
  <dc:identifier/>
  <cp:contentStatus/>
  <dc:language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ad0b24d-6422-44b0-b3de-abb3a9e8c81a_Enabled">
    <vt:lpwstr>true</vt:lpwstr>
  </property>
  <property fmtid="{D5CDD505-2E9C-101B-9397-08002B2CF9AE}" pid="3" name="MSIP_Label_2ad0b24d-6422-44b0-b3de-abb3a9e8c81a_SetDate">
    <vt:lpwstr>2026-09-09T13:02:26Z</vt:lpwstr>
  </property>
  <property fmtid="{D5CDD505-2E9C-101B-9397-08002B2CF9AE}" pid="4" name="MSIP_Label_2ad0b24d-6422-44b0-b3de-abb3a9e8c81a_Method">
    <vt:lpwstr>Standard</vt:lpwstr>
  </property>
  <property fmtid="{D5CDD505-2E9C-101B-9397-08002B2CF9AE}" pid="5" name="MSIP_Label_2ad0b24d-6422-44b0-b3de-abb3a9e8c81a_Name">
    <vt:lpwstr>defa4170-0d19-0005-0004-bc88714345d2</vt:lpwstr>
  </property>
  <property fmtid="{D5CDD505-2E9C-101B-9397-08002B2CF9AE}" pid="6" name="MSIP_Label_2ad0b24d-6422-44b0-b3de-abb3a9e8c81a_SiteId">
    <vt:lpwstr>2fcfe26a-bb62-46b0-b1e3-28f9da0c45fd</vt:lpwstr>
  </property>
  <property fmtid="{D5CDD505-2E9C-101B-9397-08002B2CF9AE}" pid="7" name="MSIP_Label_2ad0b24d-6422-44b0-b3de-abb3a9e8c81a_ActionId">
    <vt:lpwstr>75d9546a-c1e3-4594-b8b3-5e9b5e955cc4</vt:lpwstr>
  </property>
  <property fmtid="{D5CDD505-2E9C-101B-9397-08002B2CF9AE}" pid="8" name="MSIP_Label_2ad0b24d-6422-44b0-b3de-abb3a9e8c81a_ContentBits">
    <vt:lpwstr>0</vt:lpwstr>
  </property>
  <property fmtid="{D5CDD505-2E9C-101B-9397-08002B2CF9AE}" pid="9" name="MSIP_Label_2ad0b24d-6422-44b0-b3de-abb3a9e8c81a_Tag">
    <vt:lpwstr>10, 3, 0, 1</vt:lpwstr>
  </property>
</Properties>
</file>