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56" r:id="rId5"/>
    <p:sldId id="639" r:id="rId6"/>
    <p:sldId id="624" r:id="rId7"/>
    <p:sldId id="625" r:id="rId8"/>
    <p:sldId id="633" r:id="rId9"/>
    <p:sldId id="626" r:id="rId10"/>
    <p:sldId id="634" r:id="rId11"/>
    <p:sldId id="628" r:id="rId12"/>
    <p:sldId id="627" r:id="rId13"/>
    <p:sldId id="629" r:id="rId14"/>
    <p:sldId id="630" r:id="rId15"/>
    <p:sldId id="631" r:id="rId16"/>
    <p:sldId id="635" r:id="rId17"/>
    <p:sldId id="636" r:id="rId18"/>
    <p:sldId id="637" r:id="rId19"/>
  </p:sldIdLst>
  <p:sldSz cx="12192000" cy="6858000"/>
  <p:notesSz cx="12192000" cy="6858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98" userDrawn="1">
          <p15:clr>
            <a:srgbClr val="A4A3A4"/>
          </p15:clr>
        </p15:guide>
        <p15:guide id="2" orient="horz" pos="340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1717"/>
    <a:srgbClr val="9E2222"/>
    <a:srgbClr val="B87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12" autoAdjust="0"/>
    <p:restoredTop sz="93969" autoAdjust="0"/>
  </p:normalViewPr>
  <p:slideViewPr>
    <p:cSldViewPr snapToGrid="0">
      <p:cViewPr varScale="1">
        <p:scale>
          <a:sx n="64" d="100"/>
          <a:sy n="64" d="100"/>
        </p:scale>
        <p:origin x="1206" y="78"/>
      </p:cViewPr>
      <p:guideLst>
        <p:guide pos="98"/>
        <p:guide orient="horz" pos="34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42" d="100"/>
          <a:sy n="142" d="100"/>
        </p:scale>
        <p:origin x="176" y="528"/>
      </p:cViewPr>
      <p:guideLst>
        <p:guide orient="horz" pos="2160"/>
        <p:guide pos="38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112214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9164135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23D7B1E-408C-3D4A-B259-D4CFE41B7A24}" type="datetimeFigureOut">
              <a:rPr lang="en-US"/>
              <a:t>9/14/2026</a:t>
            </a:fld>
            <a:endParaRPr lang="en-US"/>
          </a:p>
        </p:txBody>
      </p:sp>
      <p:sp>
        <p:nvSpPr>
          <p:cNvPr id="736264723" name="Folienbildplatzhalt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1788274670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US"/>
          </a:p>
        </p:txBody>
      </p:sp>
      <p:sp>
        <p:nvSpPr>
          <p:cNvPr id="250964265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7056664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202951F-5E4D-1640-919F-03D86C713CB5}" type="slidenum">
              <a:rPr lang="en-US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91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9C6C7-868E-C029-E328-7DFE84065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359AEE8-1B44-EF43-76E7-85742C20CA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A3C2FEB-662F-BACD-D2BF-D0737CB86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BB58E69-07C4-6506-5B31-E3FDAD11AC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74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612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710457111" name="Gruppieren 9"/>
          <p:cNvGrpSpPr/>
          <p:nvPr userDrawn="1"/>
        </p:nvGrpSpPr>
        <p:grpSpPr bwMode="auto">
          <a:xfrm>
            <a:off x="2003438" y="1301599"/>
            <a:ext cx="9901692" cy="5170248"/>
            <a:chOff x="1502578" y="976199"/>
            <a:chExt cx="7426269" cy="3877686"/>
          </a:xfrm>
        </p:grpSpPr>
        <p:sp>
          <p:nvSpPr>
            <p:cNvPr id="4" name="Rechteck 3"/>
            <p:cNvSpPr/>
            <p:nvPr userDrawn="1"/>
          </p:nvSpPr>
          <p:spPr bwMode="auto">
            <a:xfrm>
              <a:off x="7781365" y="3854824"/>
              <a:ext cx="1147482" cy="9990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de-DE" sz="2400"/>
            </a:p>
          </p:txBody>
        </p:sp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1502578" y="976199"/>
              <a:ext cx="6099496" cy="3877686"/>
            </a:xfrm>
            <a:prstGeom prst="rect">
              <a:avLst/>
            </a:prstGeom>
          </p:spPr>
        </p:pic>
      </p:grpSp>
      <p:sp>
        <p:nvSpPr>
          <p:cNvPr id="1004052783" name="Titel 1"/>
          <p:cNvSpPr>
            <a:spLocks noGrp="1"/>
          </p:cNvSpPr>
          <p:nvPr>
            <p:ph type="ctrTitle"/>
          </p:nvPr>
        </p:nvSpPr>
        <p:spPr bwMode="auto">
          <a:xfrm>
            <a:off x="2868706" y="3650765"/>
            <a:ext cx="5737412" cy="779867"/>
          </a:xfrm>
        </p:spPr>
        <p:txBody>
          <a:bodyPr anchor="b" anchorCtr="0">
            <a:noAutofit/>
          </a:bodyPr>
          <a:lstStyle>
            <a:lvl1pPr algn="ctr">
              <a:defRPr sz="3200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r>
              <a:rPr lang="de-DE"/>
              <a:t>Mastertitelformat bearbeiten</a:t>
            </a:r>
          </a:p>
        </p:txBody>
      </p:sp>
      <p:sp>
        <p:nvSpPr>
          <p:cNvPr id="724061914" name="Untertitel 2"/>
          <p:cNvSpPr>
            <a:spLocks noGrp="1"/>
          </p:cNvSpPr>
          <p:nvPr>
            <p:ph type="subTitle" idx="1"/>
          </p:nvPr>
        </p:nvSpPr>
        <p:spPr bwMode="auto">
          <a:xfrm>
            <a:off x="2868705" y="4430631"/>
            <a:ext cx="5737413" cy="70913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de-DE"/>
              <a:t>Master-Untertitelformat bearbeiten</a:t>
            </a:r>
          </a:p>
        </p:txBody>
      </p:sp>
      <p:sp>
        <p:nvSpPr>
          <p:cNvPr id="40554519" name="Rechteck 12"/>
          <p:cNvSpPr/>
          <p:nvPr userDrawn="1"/>
        </p:nvSpPr>
        <p:spPr bwMode="auto">
          <a:xfrm>
            <a:off x="538788" y="6650181"/>
            <a:ext cx="4495031" cy="207819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0498593" name="Titel 1"/>
          <p:cNvSpPr>
            <a:spLocks noGrp="1"/>
          </p:cNvSpPr>
          <p:nvPr>
            <p:ph type="title"/>
          </p:nvPr>
        </p:nvSpPr>
        <p:spPr bwMode="auto">
          <a:xfrm>
            <a:off x="563425" y="307195"/>
            <a:ext cx="8934639" cy="787557"/>
          </a:xfrm>
        </p:spPr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902289833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821681554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11126329" y="6552643"/>
            <a:ext cx="554591" cy="365125"/>
          </a:xfrm>
        </p:spPr>
        <p:txBody>
          <a:bodyPr/>
          <a:lstStyle/>
          <a:p>
            <a:pPr>
              <a:defRPr/>
            </a:pPr>
            <a:fld id="{125CBDDA-5CCF-8748-8988-9DC6C8981774}" type="slidenum">
              <a:rPr lang="de-DE"/>
              <a:t>‹N›</a:t>
            </a:fld>
            <a:endParaRPr lang="de-DE"/>
          </a:p>
        </p:txBody>
      </p:sp>
      <p:sp>
        <p:nvSpPr>
          <p:cNvPr id="637715293" name="Datumsplatzhalter 4"/>
          <p:cNvSpPr>
            <a:spLocks noGrp="1"/>
          </p:cNvSpPr>
          <p:nvPr>
            <p:ph type="dt" sz="half" idx="2"/>
          </p:nvPr>
        </p:nvSpPr>
        <p:spPr bwMode="auto">
          <a:xfrm>
            <a:off x="9498063" y="6552644"/>
            <a:ext cx="1546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S. Appel - APH</a:t>
            </a:r>
            <a:endParaRPr/>
          </a:p>
        </p:txBody>
      </p:sp>
      <p:sp>
        <p:nvSpPr>
          <p:cNvPr id="1731310599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5283202" y="6560612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en-US" dirty="0"/>
              <a:t>Accelerator Seminar 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611668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2055709559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6706722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1949063565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5CBDDA-5CCF-8748-8988-9DC6C8981774}" type="slidenum">
              <a:rPr lang="de-DE"/>
              <a:t>‹N›</a:t>
            </a:fld>
            <a:endParaRPr lang="de-DE"/>
          </a:p>
        </p:txBody>
      </p:sp>
      <p:sp>
        <p:nvSpPr>
          <p:cNvPr id="646122591" name="Datumsplatzhalter 4"/>
          <p:cNvSpPr>
            <a:spLocks noGrp="1"/>
          </p:cNvSpPr>
          <p:nvPr>
            <p:ph type="dt" sz="half" idx="13"/>
          </p:nvPr>
        </p:nvSpPr>
        <p:spPr bwMode="auto">
          <a:xfrm>
            <a:off x="9465335" y="6552644"/>
            <a:ext cx="1133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Author - OrgUnit</a:t>
            </a:r>
            <a:endParaRPr/>
          </a:p>
        </p:txBody>
      </p:sp>
      <p:sp>
        <p:nvSpPr>
          <p:cNvPr id="1230199051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5283202" y="6560612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en-US"/>
              <a:t>FAIR MAC Review on Controls</a:t>
            </a:r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227854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2146051490" name="Foliennummernplatzhalter 4"/>
          <p:cNvSpPr>
            <a:spLocks noGrp="1"/>
          </p:cNvSpPr>
          <p:nvPr>
            <p:ph type="sldNum" sz="quarter" idx="12"/>
          </p:nvPr>
        </p:nvSpPr>
        <p:spPr bwMode="auto">
          <a:xfrm>
            <a:off x="11180515" y="6552643"/>
            <a:ext cx="500404" cy="365125"/>
          </a:xfrm>
        </p:spPr>
        <p:txBody>
          <a:bodyPr/>
          <a:lstStyle/>
          <a:p>
            <a:pPr>
              <a:defRPr/>
            </a:pPr>
            <a:fld id="{125CBDDA-5CCF-8748-8988-9DC6C8981774}" type="slidenum">
              <a:rPr lang="de-DE"/>
              <a:t>‹N›</a:t>
            </a:fld>
            <a:endParaRPr lang="de-DE"/>
          </a:p>
        </p:txBody>
      </p:sp>
      <p:sp>
        <p:nvSpPr>
          <p:cNvPr id="1478988867" name="Datumsplatzhalter 4"/>
          <p:cNvSpPr>
            <a:spLocks noGrp="1"/>
          </p:cNvSpPr>
          <p:nvPr>
            <p:ph type="dt" sz="half" idx="2"/>
          </p:nvPr>
        </p:nvSpPr>
        <p:spPr bwMode="auto">
          <a:xfrm>
            <a:off x="9465335" y="6552644"/>
            <a:ext cx="15977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Author - OrgUnit</a:t>
            </a:r>
            <a:endParaRPr/>
          </a:p>
        </p:txBody>
      </p:sp>
      <p:sp>
        <p:nvSpPr>
          <p:cNvPr id="4463715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5283202" y="6560612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en-US"/>
              <a:t>FAIR MAC Review on Controls</a:t>
            </a:r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340945170" name="Gerade Verbindung 26"/>
          <p:cNvCxnSpPr/>
          <p:nvPr userDrawn="1"/>
        </p:nvCxnSpPr>
        <p:spPr bwMode="auto">
          <a:xfrm>
            <a:off x="0" y="6732777"/>
            <a:ext cx="12192000" cy="0"/>
          </a:xfrm>
          <a:prstGeom prst="line">
            <a:avLst/>
          </a:prstGeom>
          <a:ln w="2032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94573079" name="Bild 6" descr="GSI_Logo_rgb.png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0146453" y="485167"/>
            <a:ext cx="1505441" cy="501815"/>
          </a:xfrm>
          <a:prstGeom prst="rect">
            <a:avLst/>
          </a:prstGeom>
        </p:spPr>
      </p:pic>
      <p:cxnSp>
        <p:nvCxnSpPr>
          <p:cNvPr id="1188988194" name="Gerade Verbindung 22"/>
          <p:cNvCxnSpPr/>
          <p:nvPr userDrawn="1"/>
        </p:nvCxnSpPr>
        <p:spPr bwMode="auto">
          <a:xfrm>
            <a:off x="0" y="1101632"/>
            <a:ext cx="12192000" cy="0"/>
          </a:xfrm>
          <a:prstGeom prst="line">
            <a:avLst/>
          </a:prstGeom>
          <a:ln w="2032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2669383" name="Rechteck 23"/>
          <p:cNvSpPr/>
          <p:nvPr userDrawn="1"/>
        </p:nvSpPr>
        <p:spPr bwMode="auto">
          <a:xfrm>
            <a:off x="-1" y="969432"/>
            <a:ext cx="268800" cy="2688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768060523" name="Rechteck 24"/>
          <p:cNvSpPr/>
          <p:nvPr userDrawn="1"/>
        </p:nvSpPr>
        <p:spPr bwMode="auto">
          <a:xfrm>
            <a:off x="-1" y="6599766"/>
            <a:ext cx="271036" cy="271036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1076572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23513" y="1450688"/>
            <a:ext cx="11226901" cy="4903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444235322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10687722" y="6552643"/>
            <a:ext cx="9931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125CBDDA-5CCF-8748-8988-9DC6C8981774}" type="slidenum">
              <a:rPr lang="de-DE"/>
              <a:t>‹N›</a:t>
            </a:fld>
            <a:endParaRPr lang="de-DE"/>
          </a:p>
        </p:txBody>
      </p:sp>
      <p:sp>
        <p:nvSpPr>
          <p:cNvPr id="596406912" name="Textfeld 10"/>
          <p:cNvSpPr txBox="1"/>
          <p:nvPr/>
        </p:nvSpPr>
        <p:spPr bwMode="auto">
          <a:xfrm>
            <a:off x="580361" y="6616079"/>
            <a:ext cx="47028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000">
                <a:solidFill>
                  <a:srgbClr val="333333"/>
                </a:solidFill>
                <a:latin typeface="Arial"/>
                <a:cs typeface="Arial"/>
              </a:rPr>
              <a:t>GSI Helmholtzzentrum für Schwerionenforschung GmbH</a:t>
            </a:r>
            <a:endParaRPr/>
          </a:p>
        </p:txBody>
      </p:sp>
      <p:sp>
        <p:nvSpPr>
          <p:cNvPr id="566199750" name="Titelplatzhalter 1"/>
          <p:cNvSpPr>
            <a:spLocks noGrp="1"/>
          </p:cNvSpPr>
          <p:nvPr>
            <p:ph type="title"/>
          </p:nvPr>
        </p:nvSpPr>
        <p:spPr bwMode="auto">
          <a:xfrm>
            <a:off x="423518" y="308100"/>
            <a:ext cx="9109549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905471711" name="Datumsplatzhalter 4"/>
          <p:cNvSpPr>
            <a:spLocks noGrp="1"/>
          </p:cNvSpPr>
          <p:nvPr>
            <p:ph type="dt" sz="half" idx="2"/>
          </p:nvPr>
        </p:nvSpPr>
        <p:spPr bwMode="auto">
          <a:xfrm>
            <a:off x="9535008" y="6552643"/>
            <a:ext cx="11311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pPr>
              <a:defRPr/>
            </a:pPr>
            <a:r>
              <a:rPr lang="de-DE"/>
              <a:t>Author - OrgUnit</a:t>
            </a:r>
            <a:endParaRPr/>
          </a:p>
        </p:txBody>
      </p:sp>
      <p:sp>
        <p:nvSpPr>
          <p:cNvPr id="1414308872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5350935" y="6560611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en-US"/>
              <a:t>FAIR MAC Review on Controls</a:t>
            </a:r>
            <a:endParaRPr lang="de-DE"/>
          </a:p>
        </p:txBody>
      </p:sp>
      <p:pic>
        <p:nvPicPr>
          <p:cNvPr id="944433228" name="Bild 12" descr="FAIR_Logo_rgb.png"/>
          <p:cNvPicPr>
            <a:picLocks noChangeAspect="1"/>
          </p:cNvPicPr>
          <p:nvPr userDrawn="1"/>
        </p:nvPicPr>
        <p:blipFill>
          <a:blip r:embed="rId7"/>
          <a:stretch/>
        </p:blipFill>
        <p:spPr bwMode="auto">
          <a:xfrm>
            <a:off x="8855086" y="297502"/>
            <a:ext cx="1033406" cy="8611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/>
  <p:txStyles>
    <p:titleStyle>
      <a:lvl1pPr algn="l" defTabSz="457189">
        <a:spcBef>
          <a:spcPts val="0"/>
        </a:spcBef>
        <a:buNone/>
        <a:defRPr sz="2400" b="1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342890" indent="-342890" algn="l" defTabSz="457189">
        <a:spcBef>
          <a:spcPts val="0"/>
        </a:spcBef>
        <a:buClr>
          <a:srgbClr val="FDBB63"/>
        </a:buClr>
        <a:buFont typeface="Wingdings"/>
        <a:buChar char="§"/>
        <a:defRPr sz="2400">
          <a:solidFill>
            <a:srgbClr val="333333"/>
          </a:solidFill>
          <a:latin typeface="Arial"/>
          <a:ea typeface="+mn-ea"/>
          <a:cs typeface="Arial"/>
        </a:defRPr>
      </a:lvl1pPr>
      <a:lvl2pPr marL="742932" indent="-285744" algn="l" defTabSz="457189">
        <a:spcBef>
          <a:spcPts val="0"/>
        </a:spcBef>
        <a:buClr>
          <a:srgbClr val="FDBB63"/>
        </a:buClr>
        <a:buFont typeface="Wingdings"/>
        <a:buChar char="§"/>
        <a:defRPr sz="2000">
          <a:solidFill>
            <a:srgbClr val="333333"/>
          </a:solidFill>
          <a:latin typeface="Arial"/>
          <a:ea typeface="+mn-ea"/>
          <a:cs typeface="Arial"/>
        </a:defRPr>
      </a:lvl2pPr>
      <a:lvl3pPr marL="1142971" indent="-228594" algn="l" defTabSz="457189">
        <a:spcBef>
          <a:spcPts val="0"/>
        </a:spcBef>
        <a:buClr>
          <a:srgbClr val="FDBB63"/>
        </a:buClr>
        <a:buFont typeface="Wingdings"/>
        <a:buChar char="§"/>
        <a:defRPr sz="1800">
          <a:solidFill>
            <a:srgbClr val="333333"/>
          </a:solidFill>
          <a:latin typeface="Arial"/>
          <a:ea typeface="+mn-ea"/>
          <a:cs typeface="Arial"/>
        </a:defRPr>
      </a:lvl3pPr>
      <a:lvl4pPr marL="1600160" indent="-228594" algn="l" defTabSz="457189">
        <a:spcBef>
          <a:spcPts val="0"/>
        </a:spcBef>
        <a:buClr>
          <a:srgbClr val="FDBB63"/>
        </a:buClr>
        <a:buFont typeface="Wingdings"/>
        <a:buChar char="§"/>
        <a:defRPr sz="1600">
          <a:solidFill>
            <a:srgbClr val="333333"/>
          </a:solidFill>
          <a:latin typeface="Arial"/>
          <a:ea typeface="+mn-ea"/>
          <a:cs typeface="Arial"/>
        </a:defRPr>
      </a:lvl4pPr>
      <a:lvl5pPr marL="2057349" indent="-228594" algn="l" defTabSz="457189">
        <a:spcBef>
          <a:spcPts val="0"/>
        </a:spcBef>
        <a:buClr>
          <a:srgbClr val="FDBB63"/>
        </a:buClr>
        <a:buFont typeface="Wingdings"/>
        <a:buChar char="§"/>
        <a:defRPr sz="1400">
          <a:solidFill>
            <a:srgbClr val="333333"/>
          </a:solidFill>
          <a:latin typeface="Arial"/>
          <a:ea typeface="+mn-ea"/>
          <a:cs typeface="Arial"/>
        </a:defRPr>
      </a:lvl5pPr>
      <a:lvl6pPr marL="2514536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A57E4CE8-B8DE-4B41-BE33-5C73437E6004}"/>
              </a:ext>
            </a:extLst>
          </p:cNvPr>
          <p:cNvSpPr/>
          <p:nvPr/>
        </p:nvSpPr>
        <p:spPr>
          <a:xfrm>
            <a:off x="2810227" y="3699039"/>
            <a:ext cx="64375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FFC000"/>
                </a:solidFill>
              </a:rPr>
              <a:t>SARRP </a:t>
            </a:r>
            <a:r>
              <a:rPr lang="de-DE" sz="2400" dirty="0" err="1">
                <a:solidFill>
                  <a:srgbClr val="FFC000"/>
                </a:solidFill>
              </a:rPr>
              <a:t>characterisation</a:t>
            </a:r>
            <a:r>
              <a:rPr lang="de-DE" sz="2400" dirty="0">
                <a:solidFill>
                  <a:srgbClr val="FFC000"/>
                </a:solidFill>
              </a:rPr>
              <a:t> for small </a:t>
            </a:r>
            <a:r>
              <a:rPr lang="de-DE" sz="2400" dirty="0" err="1">
                <a:solidFill>
                  <a:srgbClr val="FFC000"/>
                </a:solidFill>
              </a:rPr>
              <a:t>animal</a:t>
            </a:r>
            <a:r>
              <a:rPr lang="de-DE" sz="2400" dirty="0">
                <a:solidFill>
                  <a:srgbClr val="FFC000"/>
                </a:solidFill>
              </a:rPr>
              <a:t> </a:t>
            </a:r>
            <a:r>
              <a:rPr lang="de-DE" sz="2400" dirty="0" err="1">
                <a:solidFill>
                  <a:srgbClr val="FFC000"/>
                </a:solidFill>
              </a:rPr>
              <a:t>irradiation</a:t>
            </a:r>
            <a:r>
              <a:rPr lang="de-DE" sz="2400" dirty="0">
                <a:solidFill>
                  <a:srgbClr val="FFC000"/>
                </a:solidFill>
              </a:rPr>
              <a:t> </a:t>
            </a:r>
            <a:r>
              <a:rPr lang="de-DE" sz="2400" dirty="0" err="1">
                <a:solidFill>
                  <a:srgbClr val="FFC000"/>
                </a:solidFill>
              </a:rPr>
              <a:t>dosimetry</a:t>
            </a:r>
            <a:r>
              <a:rPr lang="de-DE" sz="2400" dirty="0">
                <a:solidFill>
                  <a:srgbClr val="FFC000"/>
                </a:solidFill>
              </a:rPr>
              <a:t> and </a:t>
            </a:r>
            <a:r>
              <a:rPr lang="de-DE" sz="2400" dirty="0" err="1">
                <a:solidFill>
                  <a:srgbClr val="FFC000"/>
                </a:solidFill>
              </a:rPr>
              <a:t>imaging</a:t>
            </a:r>
            <a:endParaRPr lang="en-GB" sz="1600" dirty="0">
              <a:latin typeface="Arial"/>
              <a:cs typeface="Arial"/>
            </a:endParaRPr>
          </a:p>
          <a:p>
            <a:r>
              <a:rPr lang="en-GB" sz="1400" dirty="0">
                <a:latin typeface="Arial"/>
                <a:cs typeface="Arial"/>
              </a:rPr>
              <a:t>Dario </a:t>
            </a:r>
            <a:r>
              <a:rPr lang="en-GB" sz="1400" dirty="0" err="1">
                <a:latin typeface="Arial"/>
                <a:cs typeface="Arial"/>
              </a:rPr>
              <a:t>Langellotti</a:t>
            </a:r>
            <a:r>
              <a:rPr lang="en-GB" sz="1400" dirty="0">
                <a:latin typeface="Arial"/>
                <a:cs typeface="Arial"/>
              </a:rPr>
              <a:t> (University of Naples)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3B2CFDA-AC76-91DE-E0C1-A303C8977744}"/>
              </a:ext>
            </a:extLst>
          </p:cNvPr>
          <p:cNvSpPr txBox="1"/>
          <p:nvPr/>
        </p:nvSpPr>
        <p:spPr bwMode="auto">
          <a:xfrm>
            <a:off x="5366084" y="2491721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990FFD-5A3A-38B1-74CB-3A2EE13F8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4" y="307195"/>
            <a:ext cx="8934639" cy="787557"/>
          </a:xfrm>
        </p:spPr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SARRP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81D8C5E-A9E2-6443-FEB6-7B55A10BE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48" y="1859451"/>
            <a:ext cx="8105890" cy="2296852"/>
          </a:xfrm>
        </p:spPr>
        <p:txBody>
          <a:bodyPr/>
          <a:lstStyle/>
          <a:p>
            <a:r>
              <a:rPr lang="it-IT" b="1" dirty="0" err="1">
                <a:solidFill>
                  <a:schemeClr val="tx1"/>
                </a:solidFill>
                <a:latin typeface="Aptos" panose="020B0004020202020204" pitchFamily="34" charset="0"/>
              </a:rPr>
              <a:t>Where</a:t>
            </a:r>
            <a:r>
              <a:rPr lang="it-IT" b="1" dirty="0">
                <a:solidFill>
                  <a:schemeClr val="tx1"/>
                </a:solidFill>
                <a:latin typeface="Aptos" panose="020B0004020202020204" pitchFamily="34" charset="0"/>
              </a:rPr>
              <a:t>? </a:t>
            </a:r>
            <a:r>
              <a:rPr lang="it-IT" dirty="0">
                <a:solidFill>
                  <a:schemeClr val="tx1"/>
                </a:solidFill>
                <a:latin typeface="Aptos" panose="020B0004020202020204" pitchFamily="34" charset="0"/>
              </a:rPr>
              <a:t>Cave M</a:t>
            </a:r>
          </a:p>
          <a:p>
            <a:pPr marL="914377" lvl="2" indent="0">
              <a:buNone/>
            </a:pPr>
            <a:endParaRPr lang="it-IT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it-IT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it-IT" b="1" dirty="0"/>
          </a:p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83EC68F-3BDC-3379-749D-9B53A3204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58DC44A-1BAD-73E3-EE60-2A9B94EF8F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 dirty="0" err="1"/>
              <a:t>D.Langellotti</a:t>
            </a:r>
            <a:endParaRPr lang="de-DE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6B07673-79F7-F8B8-FE95-5E4D36E2D1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23241" y="6632289"/>
            <a:ext cx="4445414" cy="297388"/>
          </a:xfrm>
        </p:spPr>
        <p:txBody>
          <a:bodyPr/>
          <a:lstStyle/>
          <a:p>
            <a:pPr algn="l">
              <a:defRPr/>
            </a:pPr>
            <a:r>
              <a:rPr lang="de-DE" dirty="0">
                <a:solidFill>
                  <a:schemeClr val="tx1"/>
                </a:solidFill>
              </a:rPr>
              <a:t>SARRP </a:t>
            </a:r>
            <a:r>
              <a:rPr lang="de-DE" dirty="0" err="1">
                <a:solidFill>
                  <a:schemeClr val="tx1"/>
                </a:solidFill>
              </a:rPr>
              <a:t>characterisation</a:t>
            </a:r>
            <a:r>
              <a:rPr lang="de-DE" dirty="0">
                <a:solidFill>
                  <a:schemeClr val="tx1"/>
                </a:solidFill>
              </a:rPr>
              <a:t> for small </a:t>
            </a:r>
            <a:r>
              <a:rPr lang="de-DE" dirty="0" err="1">
                <a:solidFill>
                  <a:schemeClr val="tx1"/>
                </a:solidFill>
              </a:rPr>
              <a:t>animal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irradiation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dosimetry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imaging</a:t>
            </a:r>
            <a:endParaRPr lang="en-GB" sz="800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US" dirty="0"/>
              <a:t> </a:t>
            </a:r>
            <a:endParaRPr lang="de-DE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A736FB6-6F61-F378-AFF7-6D786C765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8590" y="1364377"/>
            <a:ext cx="3649986" cy="4866649"/>
          </a:xfrm>
          <a:prstGeom prst="rect">
            <a:avLst/>
          </a:prstGeom>
        </p:spPr>
      </p:pic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9F2FE406-BFF6-2231-65FB-70FC95F19D96}"/>
              </a:ext>
            </a:extLst>
          </p:cNvPr>
          <p:cNvSpPr txBox="1">
            <a:spLocks/>
          </p:cNvSpPr>
          <p:nvPr/>
        </p:nvSpPr>
        <p:spPr bwMode="auto">
          <a:xfrm>
            <a:off x="431948" y="3760578"/>
            <a:ext cx="8105890" cy="22968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890" indent="-342890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24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742932" indent="-28574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20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1142971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8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6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2057349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4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2514536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>
                <a:solidFill>
                  <a:schemeClr val="tx1"/>
                </a:solidFill>
                <a:latin typeface="Aptos" panose="020B0004020202020204" pitchFamily="34" charset="0"/>
              </a:rPr>
              <a:t>How </a:t>
            </a:r>
            <a:r>
              <a:rPr lang="it-IT" b="1" dirty="0" err="1">
                <a:solidFill>
                  <a:schemeClr val="tx1"/>
                </a:solidFill>
                <a:latin typeface="Aptos" panose="020B0004020202020204" pitchFamily="34" charset="0"/>
              </a:rPr>
              <a:t>it</a:t>
            </a:r>
            <a:r>
              <a:rPr lang="it-IT" b="1" dirty="0">
                <a:solidFill>
                  <a:schemeClr val="tx1"/>
                </a:solidFill>
                <a:latin typeface="Aptos" panose="020B0004020202020204" pitchFamily="34" charset="0"/>
              </a:rPr>
              <a:t> works?</a:t>
            </a:r>
            <a:endParaRPr lang="it-IT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457188" lvl="1" indent="0">
              <a:buNone/>
            </a:pPr>
            <a:endParaRPr lang="it-IT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lvl="1"/>
            <a:endParaRPr lang="it-IT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914377" lvl="2" indent="0">
              <a:buFont typeface="Wingdings"/>
              <a:buNone/>
            </a:pPr>
            <a:endParaRPr lang="it-IT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0" indent="0">
              <a:buFont typeface="Wingdings"/>
              <a:buNone/>
            </a:pPr>
            <a:endParaRPr lang="it-IT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it-IT" b="1" dirty="0"/>
          </a:p>
          <a:p>
            <a:pPr marL="0" indent="0">
              <a:buFont typeface="Wingdings"/>
              <a:buNone/>
            </a:pPr>
            <a:endParaRPr lang="it-IT" b="1" dirty="0"/>
          </a:p>
          <a:p>
            <a:pPr marL="0" indent="0">
              <a:buFont typeface="Wingdings"/>
              <a:buNone/>
            </a:pPr>
            <a:endParaRPr lang="it-IT" dirty="0"/>
          </a:p>
          <a:p>
            <a:pPr marL="0" indent="0">
              <a:buFont typeface="Wingdings"/>
              <a:buNone/>
            </a:pPr>
            <a:endParaRPr lang="it-IT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097BAD3A-98D3-61E0-C3E0-E0486AB73F8D}"/>
              </a:ext>
            </a:extLst>
          </p:cNvPr>
          <p:cNvSpPr txBox="1"/>
          <p:nvPr/>
        </p:nvSpPr>
        <p:spPr bwMode="auto">
          <a:xfrm>
            <a:off x="7978590" y="2798289"/>
            <a:ext cx="271322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18" name="Figura a mano libera: forma 17">
            <a:extLst>
              <a:ext uri="{FF2B5EF4-FFF2-40B4-BE49-F238E27FC236}">
                <a16:creationId xmlns:a16="http://schemas.microsoft.com/office/drawing/2014/main" id="{8EB66083-36AA-6627-97DF-9A1187B7F8EB}"/>
              </a:ext>
            </a:extLst>
          </p:cNvPr>
          <p:cNvSpPr/>
          <p:nvPr/>
        </p:nvSpPr>
        <p:spPr bwMode="auto">
          <a:xfrm>
            <a:off x="10013430" y="2308485"/>
            <a:ext cx="1031620" cy="1015130"/>
          </a:xfrm>
          <a:custGeom>
            <a:avLst/>
            <a:gdLst>
              <a:gd name="csX0" fmla="*/ 0 w 624087"/>
              <a:gd name="csY0" fmla="*/ 0 h 1015130"/>
              <a:gd name="csX1" fmla="*/ 614596 w 624087"/>
              <a:gd name="csY1" fmla="*/ 674558 h 1015130"/>
              <a:gd name="csX2" fmla="*/ 374754 w 624087"/>
              <a:gd name="csY2" fmla="*/ 989351 h 1015130"/>
              <a:gd name="csX3" fmla="*/ 389744 w 624087"/>
              <a:gd name="csY3" fmla="*/ 974361 h 10151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24087" h="1015130">
                <a:moveTo>
                  <a:pt x="0" y="0"/>
                </a:moveTo>
                <a:cubicBezTo>
                  <a:pt x="276068" y="254833"/>
                  <a:pt x="552137" y="509666"/>
                  <a:pt x="614596" y="674558"/>
                </a:cubicBezTo>
                <a:cubicBezTo>
                  <a:pt x="677055" y="839450"/>
                  <a:pt x="412229" y="939384"/>
                  <a:pt x="374754" y="989351"/>
                </a:cubicBezTo>
                <a:cubicBezTo>
                  <a:pt x="337279" y="1039318"/>
                  <a:pt x="363511" y="1006839"/>
                  <a:pt x="389744" y="974361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Arco 22">
            <a:extLst>
              <a:ext uri="{FF2B5EF4-FFF2-40B4-BE49-F238E27FC236}">
                <a16:creationId xmlns:a16="http://schemas.microsoft.com/office/drawing/2014/main" id="{2DBA9404-072A-622B-53F4-FFE58B45D14C}"/>
              </a:ext>
            </a:extLst>
          </p:cNvPr>
          <p:cNvSpPr/>
          <p:nvPr/>
        </p:nvSpPr>
        <p:spPr bwMode="auto">
          <a:xfrm>
            <a:off x="9423657" y="2500064"/>
            <a:ext cx="1154243" cy="1034322"/>
          </a:xfrm>
          <a:prstGeom prst="arc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F39D590E-5D1F-7840-457D-2E846230B032}"/>
              </a:ext>
            </a:extLst>
          </p:cNvPr>
          <p:cNvCxnSpPr>
            <a:cxnSpLocks/>
          </p:cNvCxnSpPr>
          <p:nvPr/>
        </p:nvCxnSpPr>
        <p:spPr bwMode="auto">
          <a:xfrm>
            <a:off x="10476604" y="2938073"/>
            <a:ext cx="125009" cy="1396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0101B7A4-BFE4-3A50-0E4C-F7BEC15D54B9}"/>
              </a:ext>
            </a:extLst>
          </p:cNvPr>
          <p:cNvCxnSpPr>
            <a:cxnSpLocks/>
          </p:cNvCxnSpPr>
          <p:nvPr/>
        </p:nvCxnSpPr>
        <p:spPr bwMode="auto">
          <a:xfrm flipH="1">
            <a:off x="10601613" y="2938073"/>
            <a:ext cx="75207" cy="1396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Segnaposto contenuto 2">
            <a:extLst>
              <a:ext uri="{FF2B5EF4-FFF2-40B4-BE49-F238E27FC236}">
                <a16:creationId xmlns:a16="http://schemas.microsoft.com/office/drawing/2014/main" id="{396537CE-4619-1B08-7A10-E999E04C017C}"/>
              </a:ext>
            </a:extLst>
          </p:cNvPr>
          <p:cNvSpPr txBox="1">
            <a:spLocks/>
          </p:cNvSpPr>
          <p:nvPr/>
        </p:nvSpPr>
        <p:spPr bwMode="auto">
          <a:xfrm>
            <a:off x="513123" y="2447359"/>
            <a:ext cx="8105890" cy="22968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890" indent="-342890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24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742932" indent="-28574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20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1142971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8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6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2057349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4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2514536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>
                <a:solidFill>
                  <a:schemeClr val="tx1"/>
                </a:solidFill>
                <a:latin typeface="Aptos" panose="020B0004020202020204" pitchFamily="34" charset="0"/>
              </a:rPr>
              <a:t>S</a:t>
            </a:r>
            <a:r>
              <a:rPr lang="it-IT" dirty="0">
                <a:solidFill>
                  <a:schemeClr val="tx1"/>
                </a:solidFill>
                <a:latin typeface="Aptos" panose="020B0004020202020204" pitchFamily="34" charset="0"/>
              </a:rPr>
              <a:t>mall </a:t>
            </a:r>
            <a:r>
              <a:rPr lang="it-IT" b="1" dirty="0">
                <a:solidFill>
                  <a:schemeClr val="tx1"/>
                </a:solidFill>
                <a:latin typeface="Aptos" panose="020B0004020202020204" pitchFamily="34" charset="0"/>
              </a:rPr>
              <a:t>A</a:t>
            </a:r>
            <a:r>
              <a:rPr lang="it-IT" dirty="0">
                <a:solidFill>
                  <a:schemeClr val="tx1"/>
                </a:solidFill>
                <a:latin typeface="Aptos" panose="020B0004020202020204" pitchFamily="34" charset="0"/>
              </a:rPr>
              <a:t>nimal </a:t>
            </a:r>
            <a:r>
              <a:rPr lang="it-IT" b="1" dirty="0" err="1">
                <a:solidFill>
                  <a:schemeClr val="tx1"/>
                </a:solidFill>
                <a:latin typeface="Aptos" panose="020B0004020202020204" pitchFamily="34" charset="0"/>
              </a:rPr>
              <a:t>R</a:t>
            </a:r>
            <a:r>
              <a:rPr lang="it-IT" dirty="0" err="1">
                <a:solidFill>
                  <a:schemeClr val="tx1"/>
                </a:solidFill>
                <a:latin typeface="Aptos" panose="020B0004020202020204" pitchFamily="34" charset="0"/>
              </a:rPr>
              <a:t>adiation</a:t>
            </a:r>
            <a:r>
              <a:rPr lang="it-IT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b="1" dirty="0" err="1">
                <a:solidFill>
                  <a:schemeClr val="tx1"/>
                </a:solidFill>
                <a:latin typeface="Aptos" panose="020B0004020202020204" pitchFamily="34" charset="0"/>
              </a:rPr>
              <a:t>R</a:t>
            </a:r>
            <a:r>
              <a:rPr lang="it-IT" dirty="0" err="1">
                <a:solidFill>
                  <a:schemeClr val="tx1"/>
                </a:solidFill>
                <a:latin typeface="Aptos" panose="020B0004020202020204" pitchFamily="34" charset="0"/>
              </a:rPr>
              <a:t>esearch</a:t>
            </a:r>
            <a:r>
              <a:rPr lang="it-IT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b="1" dirty="0">
                <a:solidFill>
                  <a:schemeClr val="tx1"/>
                </a:solidFill>
                <a:latin typeface="Aptos" panose="020B0004020202020204" pitchFamily="34" charset="0"/>
              </a:rPr>
              <a:t>P</a:t>
            </a:r>
            <a:r>
              <a:rPr lang="it-IT" dirty="0">
                <a:solidFill>
                  <a:schemeClr val="tx1"/>
                </a:solidFill>
                <a:latin typeface="Aptos" panose="020B0004020202020204" pitchFamily="34" charset="0"/>
              </a:rPr>
              <a:t>latform</a:t>
            </a:r>
          </a:p>
          <a:p>
            <a:pPr lvl="1"/>
            <a:endParaRPr lang="it-IT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lvl="1"/>
            <a:r>
              <a:rPr lang="it-IT" dirty="0">
                <a:solidFill>
                  <a:schemeClr val="tx1"/>
                </a:solidFill>
                <a:latin typeface="Aptos" panose="020B0004020202020204" pitchFamily="34" charset="0"/>
              </a:rPr>
              <a:t>In Vivo and in vitro </a:t>
            </a:r>
            <a:r>
              <a:rPr lang="it-IT" dirty="0" err="1">
                <a:solidFill>
                  <a:schemeClr val="tx1"/>
                </a:solidFill>
                <a:latin typeface="Aptos" panose="020B0004020202020204" pitchFamily="34" charset="0"/>
              </a:rPr>
              <a:t>irradiation</a:t>
            </a:r>
            <a:r>
              <a:rPr lang="it-IT" dirty="0">
                <a:solidFill>
                  <a:schemeClr val="tx1"/>
                </a:solidFill>
                <a:latin typeface="Aptos" panose="020B0004020202020204" pitchFamily="34" charset="0"/>
              </a:rPr>
              <a:t> and imaging</a:t>
            </a:r>
          </a:p>
          <a:p>
            <a:pPr lvl="1"/>
            <a:endParaRPr lang="it-IT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lvl="1"/>
            <a:endParaRPr lang="it-IT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914377" lvl="2" indent="0">
              <a:buFont typeface="Wingdings"/>
              <a:buNone/>
            </a:pPr>
            <a:endParaRPr lang="it-IT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0" indent="0">
              <a:buFont typeface="Wingdings"/>
              <a:buNone/>
            </a:pPr>
            <a:endParaRPr lang="it-IT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it-IT" b="1" dirty="0"/>
          </a:p>
          <a:p>
            <a:pPr marL="0" indent="0">
              <a:buFont typeface="Wingdings"/>
              <a:buNone/>
            </a:pPr>
            <a:endParaRPr lang="it-IT" b="1" dirty="0"/>
          </a:p>
          <a:p>
            <a:pPr marL="0" indent="0">
              <a:buFont typeface="Wingdings"/>
              <a:buNone/>
            </a:pPr>
            <a:endParaRPr lang="it-IT" dirty="0"/>
          </a:p>
          <a:p>
            <a:pPr marL="0" indent="0">
              <a:buFont typeface="Wingdings"/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1635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E2D34-5C2A-4914-A6E9-C1A11A258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Table </a:t>
            </a:r>
            <a:r>
              <a:rPr lang="de-DE" dirty="0" err="1">
                <a:solidFill>
                  <a:schemeClr val="tx1"/>
                </a:solidFill>
              </a:rPr>
              <a:t>of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content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783D2-93C5-4E64-9632-D1047EA56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3</a:t>
            </a:fld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4EA6D-F511-440E-82DD-8E5EDACDD8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 dirty="0" err="1"/>
              <a:t>D.Langellotti</a:t>
            </a:r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2ABFC6-5BF9-4AF5-9584-438A1C394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6302" y="6573312"/>
            <a:ext cx="4483098" cy="357156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SARRP </a:t>
            </a:r>
            <a:r>
              <a:rPr lang="de-DE" dirty="0" err="1">
                <a:solidFill>
                  <a:schemeClr val="tx1"/>
                </a:solidFill>
              </a:rPr>
              <a:t>characterisation</a:t>
            </a:r>
            <a:r>
              <a:rPr lang="de-DE" dirty="0">
                <a:solidFill>
                  <a:schemeClr val="tx1"/>
                </a:solidFill>
              </a:rPr>
              <a:t> for small </a:t>
            </a:r>
            <a:r>
              <a:rPr lang="de-DE" dirty="0" err="1">
                <a:solidFill>
                  <a:schemeClr val="tx1"/>
                </a:solidFill>
              </a:rPr>
              <a:t>animal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irradiation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dosimetry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imaging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0852D7-FCA3-4354-8CD6-175F470B801E}"/>
              </a:ext>
            </a:extLst>
          </p:cNvPr>
          <p:cNvSpPr txBox="1"/>
          <p:nvPr/>
        </p:nvSpPr>
        <p:spPr bwMode="auto">
          <a:xfrm>
            <a:off x="1431479" y="1977359"/>
            <a:ext cx="256674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86605D-2275-4A5E-9450-D1D1C76016E8}"/>
              </a:ext>
            </a:extLst>
          </p:cNvPr>
          <p:cNvSpPr txBox="1"/>
          <p:nvPr/>
        </p:nvSpPr>
        <p:spPr bwMode="auto">
          <a:xfrm>
            <a:off x="1431479" y="2631317"/>
            <a:ext cx="256674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F9E4B96B-E1B1-75F2-C1A2-E7234DC7814E}"/>
              </a:ext>
            </a:extLst>
          </p:cNvPr>
          <p:cNvSpPr/>
          <p:nvPr/>
        </p:nvSpPr>
        <p:spPr bwMode="auto">
          <a:xfrm>
            <a:off x="2777892" y="1665944"/>
            <a:ext cx="440916" cy="449021"/>
          </a:xfrm>
          <a:prstGeom prst="rect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74153833-90ED-2B07-4DA8-B9A1A7BC3E8D}"/>
              </a:ext>
            </a:extLst>
          </p:cNvPr>
          <p:cNvSpPr txBox="1"/>
          <p:nvPr/>
        </p:nvSpPr>
        <p:spPr bwMode="auto">
          <a:xfrm>
            <a:off x="2840059" y="1690798"/>
            <a:ext cx="1783829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sz="2000" b="1" dirty="0"/>
              <a:t>1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76BC33F1-EF78-8775-C53D-315B8E94166D}"/>
              </a:ext>
            </a:extLst>
          </p:cNvPr>
          <p:cNvSpPr txBox="1"/>
          <p:nvPr/>
        </p:nvSpPr>
        <p:spPr bwMode="auto">
          <a:xfrm>
            <a:off x="3250995" y="1662155"/>
            <a:ext cx="61534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 err="1">
                <a:latin typeface="Aptos" panose="020B0004020202020204" pitchFamily="34" charset="0"/>
              </a:rPr>
              <a:t>Materials</a:t>
            </a:r>
            <a:r>
              <a:rPr lang="it-IT" sz="2400" dirty="0">
                <a:latin typeface="Aptos" panose="020B0004020202020204" pitchFamily="34" charset="0"/>
              </a:rPr>
              <a:t> &amp; </a:t>
            </a:r>
            <a:r>
              <a:rPr lang="it-IT" sz="2400" dirty="0" err="1">
                <a:latin typeface="Aptos" panose="020B0004020202020204" pitchFamily="34" charset="0"/>
              </a:rPr>
              <a:t>methods</a:t>
            </a:r>
            <a:r>
              <a:rPr lang="it-IT" sz="2400" dirty="0">
                <a:latin typeface="Aptos" panose="020B0004020202020204" pitchFamily="34" charset="0"/>
              </a:rPr>
              <a:t>: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572C6A66-4E30-C2DC-2518-F5A3B64BC4E1}"/>
              </a:ext>
            </a:extLst>
          </p:cNvPr>
          <p:cNvSpPr txBox="1"/>
          <p:nvPr/>
        </p:nvSpPr>
        <p:spPr bwMode="auto">
          <a:xfrm>
            <a:off x="3242007" y="2238986"/>
            <a:ext cx="5769372" cy="98488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>
                <a:latin typeface="Aptos" panose="020B0004020202020204" pitchFamily="34" charset="0"/>
              </a:rPr>
              <a:t>SARRP</a:t>
            </a:r>
            <a:endParaRPr lang="it-IT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 err="1">
                <a:latin typeface="Aptos" panose="020B0004020202020204" pitchFamily="34" charset="0"/>
              </a:rPr>
              <a:t>Ionization</a:t>
            </a:r>
            <a:r>
              <a:rPr lang="it-IT" sz="2000" dirty="0">
                <a:latin typeface="Aptos" panose="020B0004020202020204" pitchFamily="34" charset="0"/>
              </a:rPr>
              <a:t> </a:t>
            </a:r>
            <a:r>
              <a:rPr lang="it-IT" sz="2000" dirty="0" err="1">
                <a:latin typeface="Aptos" panose="020B0004020202020204" pitchFamily="34" charset="0"/>
              </a:rPr>
              <a:t>chambers</a:t>
            </a:r>
            <a:r>
              <a:rPr lang="it-IT" sz="2000" dirty="0">
                <a:latin typeface="Aptos" panose="020B0004020202020204" pitchFamily="34" charset="0"/>
              </a:rPr>
              <a:t> &amp; </a:t>
            </a:r>
            <a:r>
              <a:rPr lang="it-IT" sz="2000" dirty="0" err="1">
                <a:latin typeface="Aptos" panose="020B0004020202020204" pitchFamily="34" charset="0"/>
              </a:rPr>
              <a:t>GafChromic</a:t>
            </a:r>
            <a:r>
              <a:rPr lang="it-IT" sz="2000" dirty="0">
                <a:latin typeface="Aptos" panose="020B0004020202020204" pitchFamily="34" charset="0"/>
              </a:rPr>
              <a:t> film EBT3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B1BDE7EC-77F2-6A86-452D-C3A09ABBA42F}"/>
              </a:ext>
            </a:extLst>
          </p:cNvPr>
          <p:cNvSpPr/>
          <p:nvPr/>
        </p:nvSpPr>
        <p:spPr bwMode="auto">
          <a:xfrm>
            <a:off x="640582" y="3886914"/>
            <a:ext cx="440916" cy="449021"/>
          </a:xfrm>
          <a:prstGeom prst="rect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A03DE34D-337D-91E6-D74B-3012BA2F13D2}"/>
              </a:ext>
            </a:extLst>
          </p:cNvPr>
          <p:cNvSpPr txBox="1"/>
          <p:nvPr/>
        </p:nvSpPr>
        <p:spPr bwMode="auto">
          <a:xfrm>
            <a:off x="702749" y="3911768"/>
            <a:ext cx="1783829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sz="2000" b="1" dirty="0"/>
              <a:t>2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8595B611-21EF-D9A5-AD5A-59F53F1B76E5}"/>
              </a:ext>
            </a:extLst>
          </p:cNvPr>
          <p:cNvSpPr txBox="1"/>
          <p:nvPr/>
        </p:nvSpPr>
        <p:spPr bwMode="auto">
          <a:xfrm>
            <a:off x="1126722" y="3907107"/>
            <a:ext cx="61534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 err="1">
                <a:latin typeface="Aptos" panose="020B0004020202020204" pitchFamily="34" charset="0"/>
              </a:rPr>
              <a:t>Results</a:t>
            </a:r>
            <a:r>
              <a:rPr lang="it-IT" sz="2400" dirty="0">
                <a:latin typeface="Aptos" panose="020B0004020202020204" pitchFamily="34" charset="0"/>
              </a:rPr>
              <a:t>: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B717CF8F-EB64-7B0D-6FB4-4F0BFB02F33A}"/>
              </a:ext>
            </a:extLst>
          </p:cNvPr>
          <p:cNvSpPr txBox="1"/>
          <p:nvPr/>
        </p:nvSpPr>
        <p:spPr bwMode="auto">
          <a:xfrm>
            <a:off x="1062348" y="4436264"/>
            <a:ext cx="6711181" cy="163121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>
                <a:latin typeface="Aptos" panose="020B0004020202020204" pitchFamily="34" charset="0"/>
              </a:rPr>
              <a:t>Dose study and </a:t>
            </a:r>
            <a:r>
              <a:rPr lang="it-IT" sz="2000" dirty="0" err="1">
                <a:latin typeface="Aptos" panose="020B0004020202020204" pitchFamily="34" charset="0"/>
              </a:rPr>
              <a:t>characterization</a:t>
            </a:r>
            <a:endParaRPr lang="it-IT" sz="2000" dirty="0">
              <a:latin typeface="Aptos" panose="020B0004020202020204" pitchFamily="34" charset="0"/>
            </a:endParaRPr>
          </a:p>
          <a:p>
            <a:endParaRPr lang="it-IT" sz="2000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 err="1">
                <a:latin typeface="Aptos" panose="020B0004020202020204" pitchFamily="34" charset="0"/>
              </a:rPr>
              <a:t>Instrumentation</a:t>
            </a:r>
            <a:r>
              <a:rPr lang="it-IT" sz="2000" dirty="0">
                <a:latin typeface="Aptos" panose="020B0004020202020204" pitchFamily="34" charset="0"/>
              </a:rPr>
              <a:t> </a:t>
            </a:r>
            <a:r>
              <a:rPr lang="it-IT" sz="2000" dirty="0" err="1">
                <a:latin typeface="Aptos" panose="020B0004020202020204" pitchFamily="34" charset="0"/>
              </a:rPr>
              <a:t>calibration</a:t>
            </a:r>
            <a:r>
              <a:rPr lang="it-IT" sz="2000" dirty="0">
                <a:latin typeface="Aptos" panose="020B0004020202020204" pitchFamily="34" charset="0"/>
              </a:rPr>
              <a:t> and </a:t>
            </a:r>
            <a:r>
              <a:rPr lang="it-IT" sz="2000" dirty="0" err="1">
                <a:latin typeface="Aptos" panose="020B0004020202020204" pitchFamily="34" charset="0"/>
              </a:rPr>
              <a:t>repeatability</a:t>
            </a:r>
            <a:endParaRPr lang="it-IT" sz="2000" dirty="0">
              <a:latin typeface="Aptos" panose="020B0004020202020204" pitchFamily="34" charset="0"/>
            </a:endParaRPr>
          </a:p>
          <a:p>
            <a:endParaRPr lang="it-IT" sz="2000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>
                <a:latin typeface="Aptos" panose="020B0004020202020204" pitchFamily="34" charset="0"/>
              </a:rPr>
              <a:t>Field </a:t>
            </a:r>
            <a:r>
              <a:rPr lang="it-IT" sz="2000" dirty="0" err="1">
                <a:latin typeface="Aptos" panose="020B0004020202020204" pitchFamily="34" charset="0"/>
              </a:rPr>
              <a:t>uniformity</a:t>
            </a:r>
            <a:r>
              <a:rPr lang="it-IT" sz="2000" dirty="0">
                <a:latin typeface="Aptos" panose="020B0004020202020204" pitchFamily="34" charset="0"/>
              </a:rPr>
              <a:t> for </a:t>
            </a:r>
            <a:r>
              <a:rPr lang="it-IT" sz="2000" dirty="0" err="1">
                <a:latin typeface="Aptos" panose="020B0004020202020204" pitchFamily="34" charset="0"/>
              </a:rPr>
              <a:t>both</a:t>
            </a:r>
            <a:r>
              <a:rPr lang="it-IT" sz="2000" dirty="0">
                <a:latin typeface="Aptos" panose="020B0004020202020204" pitchFamily="34" charset="0"/>
              </a:rPr>
              <a:t> </a:t>
            </a:r>
            <a:r>
              <a:rPr lang="it-IT" sz="2000" dirty="0" err="1">
                <a:latin typeface="Aptos" panose="020B0004020202020204" pitchFamily="34" charset="0"/>
              </a:rPr>
              <a:t>collimated</a:t>
            </a:r>
            <a:r>
              <a:rPr lang="it-IT" sz="2000" dirty="0">
                <a:latin typeface="Aptos" panose="020B0004020202020204" pitchFamily="34" charset="0"/>
              </a:rPr>
              <a:t> and open fields</a:t>
            </a: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684F9E94-822E-3C58-E298-501D1C70CF96}"/>
              </a:ext>
            </a:extLst>
          </p:cNvPr>
          <p:cNvSpPr/>
          <p:nvPr/>
        </p:nvSpPr>
        <p:spPr bwMode="auto">
          <a:xfrm>
            <a:off x="7558461" y="3980408"/>
            <a:ext cx="440916" cy="449021"/>
          </a:xfrm>
          <a:prstGeom prst="rect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3A2223BD-715D-A666-C46D-5319A2DC279B}"/>
              </a:ext>
            </a:extLst>
          </p:cNvPr>
          <p:cNvSpPr txBox="1"/>
          <p:nvPr/>
        </p:nvSpPr>
        <p:spPr bwMode="auto">
          <a:xfrm>
            <a:off x="7620628" y="4005262"/>
            <a:ext cx="1783829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sz="2000" b="1" dirty="0"/>
              <a:t>3</a:t>
            </a: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CF0E2CA5-C0AF-ADBC-4FE4-F40A459C736C}"/>
              </a:ext>
            </a:extLst>
          </p:cNvPr>
          <p:cNvSpPr txBox="1"/>
          <p:nvPr/>
        </p:nvSpPr>
        <p:spPr bwMode="auto">
          <a:xfrm>
            <a:off x="8031564" y="3976619"/>
            <a:ext cx="61534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 err="1">
                <a:latin typeface="Aptos" panose="020B0004020202020204" pitchFamily="34" charset="0"/>
              </a:rPr>
              <a:t>Conclusions</a:t>
            </a:r>
            <a:endParaRPr lang="it-IT" sz="2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33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DD3D4-AF6B-4C0A-B405-AF8C6A067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Motivation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B3394-9CC7-4DAD-95CF-638561A75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4</a:t>
            </a:fld>
            <a:endParaRPr lang="de-D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FA8E90-1879-4BC5-AA47-A3F03892B003}"/>
              </a:ext>
            </a:extLst>
          </p:cNvPr>
          <p:cNvSpPr txBox="1"/>
          <p:nvPr/>
        </p:nvSpPr>
        <p:spPr>
          <a:xfrm>
            <a:off x="1276453" y="2084797"/>
            <a:ext cx="6323559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b="1" dirty="0" err="1">
                <a:latin typeface="Aptos (Body)"/>
              </a:rPr>
              <a:t>accuracy</a:t>
            </a:r>
            <a:r>
              <a:rPr lang="it-IT" dirty="0">
                <a:latin typeface="Aptos (Body)"/>
              </a:rPr>
              <a:t> and </a:t>
            </a:r>
            <a:r>
              <a:rPr lang="it-IT" b="1" dirty="0" err="1">
                <a:latin typeface="Aptos (Body)"/>
              </a:rPr>
              <a:t>reproducibility</a:t>
            </a:r>
            <a:r>
              <a:rPr lang="it-IT" dirty="0">
                <a:latin typeface="Aptos (Body)"/>
              </a:rPr>
              <a:t> of </a:t>
            </a:r>
            <a:r>
              <a:rPr lang="it-IT" dirty="0" err="1">
                <a:latin typeface="Aptos (Body)"/>
              </a:rPr>
              <a:t>experimental</a:t>
            </a:r>
            <a:r>
              <a:rPr lang="it-IT" dirty="0">
                <a:latin typeface="Aptos (Body)"/>
              </a:rPr>
              <a:t> </a:t>
            </a:r>
            <a:r>
              <a:rPr lang="it-IT" dirty="0" err="1">
                <a:latin typeface="Aptos (Body)"/>
              </a:rPr>
              <a:t>irradiations</a:t>
            </a:r>
            <a:r>
              <a:rPr lang="it-IT" dirty="0">
                <a:latin typeface="Aptos (Body)"/>
              </a:rPr>
              <a:t>.</a:t>
            </a:r>
          </a:p>
          <a:p>
            <a:pPr algn="just"/>
            <a:endParaRPr lang="en-US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ptos (Body)"/>
              </a:rPr>
              <a:t>Characterization</a:t>
            </a:r>
            <a:r>
              <a:rPr lang="en-US" dirty="0">
                <a:latin typeface="Aptos (Body)"/>
              </a:rPr>
              <a:t> of the Collimated Field (10 mm × 10 mm) and the Open Field</a:t>
            </a:r>
          </a:p>
          <a:p>
            <a:endParaRPr lang="en-US" dirty="0">
              <a:latin typeface="Aptos (Body)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ptos (Body)"/>
              </a:rPr>
              <a:t>Challenges of the open field</a:t>
            </a:r>
          </a:p>
          <a:p>
            <a:endParaRPr lang="en-US" b="1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EEB29E-E824-4FB5-BE28-07590B177DFA}"/>
              </a:ext>
            </a:extLst>
          </p:cNvPr>
          <p:cNvSpPr/>
          <p:nvPr/>
        </p:nvSpPr>
        <p:spPr bwMode="auto">
          <a:xfrm>
            <a:off x="1276452" y="1613357"/>
            <a:ext cx="6323559" cy="473459"/>
          </a:xfrm>
          <a:prstGeom prst="rect">
            <a:avLst/>
          </a:prstGeom>
          <a:solidFill>
            <a:srgbClr val="FDBB63"/>
          </a:solidFill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Main Goals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DD7FFF-F197-4EBA-B247-24D0493A9D5D}"/>
              </a:ext>
            </a:extLst>
          </p:cNvPr>
          <p:cNvSpPr txBox="1"/>
          <p:nvPr/>
        </p:nvSpPr>
        <p:spPr bwMode="auto">
          <a:xfrm>
            <a:off x="1462842" y="4844533"/>
            <a:ext cx="64469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Aptos (Body)"/>
              </a:rPr>
              <a:t>Why is accurate dose characterization important?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4880AEF8-7E9B-3D4C-6C51-9A3F742443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8063" y="6552644"/>
            <a:ext cx="1546987" cy="365125"/>
          </a:xfrm>
        </p:spPr>
        <p:txBody>
          <a:bodyPr/>
          <a:lstStyle/>
          <a:p>
            <a:pPr>
              <a:defRPr/>
            </a:pPr>
            <a:r>
              <a:rPr lang="de-DE" dirty="0" err="1"/>
              <a:t>D.Langellotti</a:t>
            </a:r>
            <a:endParaRPr lang="de-DE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A94FC4B0-CC2D-610E-DFD9-D5AB079EA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6302" y="6573312"/>
            <a:ext cx="4483098" cy="357156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SARRP </a:t>
            </a:r>
            <a:r>
              <a:rPr lang="de-DE" dirty="0" err="1">
                <a:solidFill>
                  <a:schemeClr val="tx1"/>
                </a:solidFill>
              </a:rPr>
              <a:t>characterisation</a:t>
            </a:r>
            <a:r>
              <a:rPr lang="de-DE" dirty="0">
                <a:solidFill>
                  <a:schemeClr val="tx1"/>
                </a:solidFill>
              </a:rPr>
              <a:t> for small </a:t>
            </a:r>
            <a:r>
              <a:rPr lang="de-DE" dirty="0" err="1">
                <a:solidFill>
                  <a:schemeClr val="tx1"/>
                </a:solidFill>
              </a:rPr>
              <a:t>animal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irradiation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dosimetry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imaging</a:t>
            </a:r>
            <a:endParaRPr lang="en-GB" sz="800" dirty="0">
              <a:solidFill>
                <a:schemeClr val="tx1"/>
              </a:solidFill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3FB0CE07-6331-57F7-4356-73A9730C6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087" y="1424066"/>
            <a:ext cx="3649986" cy="486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28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04BB6A-C263-E80B-ADEB-52AB125EE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45" y="292205"/>
            <a:ext cx="8934639" cy="787557"/>
          </a:xfrm>
        </p:spPr>
        <p:txBody>
          <a:bodyPr/>
          <a:lstStyle/>
          <a:p>
            <a:r>
              <a:rPr lang="it-IT" dirty="0" err="1">
                <a:solidFill>
                  <a:schemeClr val="tx1"/>
                </a:solidFill>
              </a:rPr>
              <a:t>Materials</a:t>
            </a:r>
            <a:r>
              <a:rPr lang="it-IT" dirty="0">
                <a:solidFill>
                  <a:schemeClr val="tx1"/>
                </a:solidFill>
              </a:rPr>
              <a:t> &amp; </a:t>
            </a:r>
            <a:r>
              <a:rPr lang="it-IT" dirty="0" err="1">
                <a:solidFill>
                  <a:schemeClr val="tx1"/>
                </a:solidFill>
              </a:rPr>
              <a:t>methods</a:t>
            </a:r>
            <a:r>
              <a:rPr lang="it-IT" dirty="0">
                <a:solidFill>
                  <a:schemeClr val="tx1"/>
                </a:solidFill>
              </a:rPr>
              <a:t>(1) – SARRP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ED9AC59-EE25-90DB-59CF-4A6C76513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5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C4A8129-C8E9-D11B-1457-564E256CE5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 dirty="0" err="1"/>
              <a:t>D.Langellotti</a:t>
            </a:r>
            <a:endParaRPr lang="de-DE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181AA35-C201-D1BC-EA73-43CE88808578}"/>
              </a:ext>
            </a:extLst>
          </p:cNvPr>
          <p:cNvSpPr txBox="1"/>
          <p:nvPr/>
        </p:nvSpPr>
        <p:spPr bwMode="auto">
          <a:xfrm>
            <a:off x="533445" y="1830098"/>
            <a:ext cx="5161922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Aptos" panose="020B0004020202020204" pitchFamily="34" charset="0"/>
              </a:rPr>
              <a:t>Have </a:t>
            </a:r>
            <a:r>
              <a:rPr lang="it-IT" sz="2400" dirty="0" err="1">
                <a:latin typeface="Aptos" panose="020B0004020202020204" pitchFamily="34" charset="0"/>
              </a:rPr>
              <a:t>you</a:t>
            </a:r>
            <a:r>
              <a:rPr lang="it-IT" sz="2400" dirty="0">
                <a:latin typeface="Aptos" panose="020B0004020202020204" pitchFamily="34" charset="0"/>
              </a:rPr>
              <a:t> </a:t>
            </a:r>
            <a:r>
              <a:rPr lang="it-IT" sz="2400" dirty="0" err="1">
                <a:latin typeface="Aptos" panose="020B0004020202020204" pitchFamily="34" charset="0"/>
              </a:rPr>
              <a:t>ever</a:t>
            </a:r>
            <a:r>
              <a:rPr lang="it-IT" sz="2400" dirty="0">
                <a:latin typeface="Aptos" panose="020B0004020202020204" pitchFamily="34" charset="0"/>
              </a:rPr>
              <a:t> </a:t>
            </a:r>
            <a:r>
              <a:rPr lang="it-IT" sz="2400" dirty="0" err="1">
                <a:latin typeface="Aptos" panose="020B0004020202020204" pitchFamily="34" charset="0"/>
              </a:rPr>
              <a:t>had</a:t>
            </a:r>
            <a:r>
              <a:rPr lang="it-IT" sz="2400" dirty="0">
                <a:latin typeface="Aptos" panose="020B0004020202020204" pitchFamily="34" charset="0"/>
              </a:rPr>
              <a:t> an X-ray?</a:t>
            </a:r>
          </a:p>
        </p:txBody>
      </p:sp>
      <p:sp>
        <p:nvSpPr>
          <p:cNvPr id="48" name="Rettangolo 47">
            <a:extLst>
              <a:ext uri="{FF2B5EF4-FFF2-40B4-BE49-F238E27FC236}">
                <a16:creationId xmlns:a16="http://schemas.microsoft.com/office/drawing/2014/main" id="{30DB12F4-4842-A2CB-D5E3-2DC2FCF28C7E}"/>
              </a:ext>
            </a:extLst>
          </p:cNvPr>
          <p:cNvSpPr/>
          <p:nvPr/>
        </p:nvSpPr>
        <p:spPr bwMode="auto">
          <a:xfrm>
            <a:off x="5695367" y="5629167"/>
            <a:ext cx="1628089" cy="432277"/>
          </a:xfrm>
          <a:prstGeom prst="rect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7F32D1D8-5317-0BE8-D37E-E8095E527AE8}"/>
              </a:ext>
            </a:extLst>
          </p:cNvPr>
          <p:cNvSpPr txBox="1"/>
          <p:nvPr/>
        </p:nvSpPr>
        <p:spPr bwMode="auto">
          <a:xfrm>
            <a:off x="5751007" y="5675471"/>
            <a:ext cx="151680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Tube </a:t>
            </a:r>
            <a:r>
              <a:rPr lang="it-IT" dirty="0" err="1">
                <a:latin typeface="Aptos" panose="020B0004020202020204" pitchFamily="34" charset="0"/>
              </a:rPr>
              <a:t>voltage</a:t>
            </a:r>
            <a:endParaRPr lang="it-IT" dirty="0">
              <a:latin typeface="Aptos" panose="020B0004020202020204" pitchFamily="34" charset="0"/>
            </a:endParaRPr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9A995712-81FA-D7FA-4040-AF22CEFF3E28}"/>
              </a:ext>
            </a:extLst>
          </p:cNvPr>
          <p:cNvSpPr/>
          <p:nvPr/>
        </p:nvSpPr>
        <p:spPr bwMode="auto">
          <a:xfrm>
            <a:off x="7560587" y="5629444"/>
            <a:ext cx="1627200" cy="432000"/>
          </a:xfrm>
          <a:prstGeom prst="rect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9A0F9749-BFB0-0B76-5E96-8466B22A32D5}"/>
              </a:ext>
            </a:extLst>
          </p:cNvPr>
          <p:cNvSpPr txBox="1"/>
          <p:nvPr/>
        </p:nvSpPr>
        <p:spPr bwMode="auto">
          <a:xfrm>
            <a:off x="7600155" y="5684143"/>
            <a:ext cx="1579123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Tube </a:t>
            </a:r>
            <a:r>
              <a:rPr lang="it-IT" dirty="0" err="1">
                <a:latin typeface="Aptos" panose="020B0004020202020204" pitchFamily="34" charset="0"/>
              </a:rPr>
              <a:t>current</a:t>
            </a:r>
            <a:endParaRPr lang="it-IT" dirty="0">
              <a:latin typeface="Aptos" panose="020B0004020202020204" pitchFamily="34" charset="0"/>
            </a:endParaRP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7774F0D8-AC32-086D-69F5-1CFEAF17116A}"/>
              </a:ext>
            </a:extLst>
          </p:cNvPr>
          <p:cNvSpPr txBox="1"/>
          <p:nvPr/>
        </p:nvSpPr>
        <p:spPr bwMode="auto">
          <a:xfrm>
            <a:off x="5558886" y="5015041"/>
            <a:ext cx="3722369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2000" dirty="0" err="1">
                <a:latin typeface="Aptos" panose="020B0004020202020204" pitchFamily="34" charset="0"/>
              </a:rPr>
              <a:t>Main</a:t>
            </a:r>
            <a:r>
              <a:rPr lang="it-IT" sz="2000" dirty="0">
                <a:latin typeface="Aptos" panose="020B0004020202020204" pitchFamily="34" charset="0"/>
              </a:rPr>
              <a:t> </a:t>
            </a:r>
            <a:r>
              <a:rPr lang="it-IT" sz="2000" dirty="0" err="1">
                <a:latin typeface="Aptos" panose="020B0004020202020204" pitchFamily="34" charset="0"/>
              </a:rPr>
              <a:t>charateristics</a:t>
            </a:r>
            <a:r>
              <a:rPr lang="it-IT" sz="2000" dirty="0">
                <a:latin typeface="Aptos" panose="020B0004020202020204" pitchFamily="34" charset="0"/>
              </a:rPr>
              <a:t>:</a:t>
            </a:r>
          </a:p>
        </p:txBody>
      </p:sp>
      <p:sp>
        <p:nvSpPr>
          <p:cNvPr id="62" name="Footer Placeholder 5">
            <a:extLst>
              <a:ext uri="{FF2B5EF4-FFF2-40B4-BE49-F238E27FC236}">
                <a16:creationId xmlns:a16="http://schemas.microsoft.com/office/drawing/2014/main" id="{6E7DF84F-203A-7917-7915-8CFE8A865D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8745" y="6576588"/>
            <a:ext cx="4483098" cy="357156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SARRP </a:t>
            </a:r>
            <a:r>
              <a:rPr lang="de-DE" dirty="0" err="1">
                <a:solidFill>
                  <a:schemeClr val="tx1"/>
                </a:solidFill>
              </a:rPr>
              <a:t>characterisation</a:t>
            </a:r>
            <a:r>
              <a:rPr lang="de-DE" dirty="0">
                <a:solidFill>
                  <a:schemeClr val="tx1"/>
                </a:solidFill>
              </a:rPr>
              <a:t> for small </a:t>
            </a:r>
            <a:r>
              <a:rPr lang="de-DE" dirty="0" err="1">
                <a:solidFill>
                  <a:schemeClr val="tx1"/>
                </a:solidFill>
              </a:rPr>
              <a:t>animal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irradiation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dosimetry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imaging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262928B-3D59-259F-8C88-62200F877080}"/>
              </a:ext>
            </a:extLst>
          </p:cNvPr>
          <p:cNvSpPr txBox="1"/>
          <p:nvPr/>
        </p:nvSpPr>
        <p:spPr bwMode="auto">
          <a:xfrm>
            <a:off x="5932498" y="6033613"/>
            <a:ext cx="284480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>
                <a:latin typeface="Aptos" panose="020B0004020202020204" pitchFamily="34" charset="0"/>
              </a:rPr>
              <a:t>5 to 225kV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8EE4FB1-C03D-2BF5-B6DE-FE78667863DE}"/>
              </a:ext>
            </a:extLst>
          </p:cNvPr>
          <p:cNvSpPr txBox="1"/>
          <p:nvPr/>
        </p:nvSpPr>
        <p:spPr bwMode="auto">
          <a:xfrm>
            <a:off x="7669619" y="6008359"/>
            <a:ext cx="284480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>
                <a:latin typeface="Aptos" panose="020B0004020202020204" pitchFamily="34" charset="0"/>
              </a:rPr>
              <a:t>0 to 30 </a:t>
            </a:r>
            <a:r>
              <a:rPr lang="it-IT" dirty="0" err="1">
                <a:latin typeface="Aptos" panose="020B0004020202020204" pitchFamily="34" charset="0"/>
              </a:rPr>
              <a:t>mA</a:t>
            </a:r>
            <a:endParaRPr lang="it-IT" dirty="0">
              <a:latin typeface="Aptos" panose="020B00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974F0E6-3FB2-3552-5516-BEBDD0E9C3F2}"/>
              </a:ext>
            </a:extLst>
          </p:cNvPr>
          <p:cNvSpPr txBox="1"/>
          <p:nvPr/>
        </p:nvSpPr>
        <p:spPr bwMode="auto">
          <a:xfrm>
            <a:off x="10423202" y="6018623"/>
            <a:ext cx="3242872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>
                <a:latin typeface="Aptos" panose="020B0004020202020204" pitchFamily="34" charset="0"/>
              </a:rPr>
              <a:t>/ 1 mm Al</a:t>
            </a:r>
          </a:p>
        </p:txBody>
      </p:sp>
      <p:pic>
        <p:nvPicPr>
          <p:cNvPr id="14" name="Immagine 13" descr="Xray Mano - Fotografie stock e altre immagini di Immagine a raggi X -  Immagine a raggi X, Radiografia, Polso - iStock">
            <a:extLst>
              <a:ext uri="{FF2B5EF4-FFF2-40B4-BE49-F238E27FC236}">
                <a16:creationId xmlns:a16="http://schemas.microsoft.com/office/drawing/2014/main" id="{CE7F4643-C3C1-0C3B-9899-F55984204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887387" y="1014207"/>
            <a:ext cx="1375302" cy="2232586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4833152-ACC1-3B4F-C170-FEB6E576DE8A}"/>
              </a:ext>
            </a:extLst>
          </p:cNvPr>
          <p:cNvSpPr txBox="1"/>
          <p:nvPr/>
        </p:nvSpPr>
        <p:spPr bwMode="auto">
          <a:xfrm>
            <a:off x="6700294" y="1899667"/>
            <a:ext cx="5161922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sz="2400" dirty="0" err="1">
                <a:latin typeface="Aptos" panose="020B0004020202020204" pitchFamily="34" charset="0"/>
              </a:rPr>
              <a:t>but</a:t>
            </a:r>
            <a:r>
              <a:rPr lang="it-IT" sz="2400" dirty="0">
                <a:latin typeface="Aptos" panose="020B0004020202020204" pitchFamily="34" charset="0"/>
              </a:rPr>
              <a:t> do </a:t>
            </a:r>
            <a:r>
              <a:rPr lang="it-IT" sz="2400" dirty="0" err="1">
                <a:latin typeface="Aptos" panose="020B0004020202020204" pitchFamily="34" charset="0"/>
              </a:rPr>
              <a:t>you</a:t>
            </a:r>
            <a:r>
              <a:rPr lang="it-IT" sz="2400" dirty="0">
                <a:latin typeface="Aptos" panose="020B0004020202020204" pitchFamily="34" charset="0"/>
              </a:rPr>
              <a:t> know </a:t>
            </a:r>
            <a:r>
              <a:rPr lang="it-IT" sz="2400" dirty="0" err="1">
                <a:latin typeface="Aptos" panose="020B0004020202020204" pitchFamily="34" charset="0"/>
              </a:rPr>
              <a:t>how</a:t>
            </a:r>
            <a:r>
              <a:rPr lang="it-IT" sz="2400" dirty="0">
                <a:latin typeface="Aptos" panose="020B0004020202020204" pitchFamily="34" charset="0"/>
              </a:rPr>
              <a:t> </a:t>
            </a:r>
            <a:r>
              <a:rPr lang="it-IT" sz="2400" dirty="0" err="1">
                <a:latin typeface="Aptos" panose="020B0004020202020204" pitchFamily="34" charset="0"/>
              </a:rPr>
              <a:t>it</a:t>
            </a:r>
            <a:r>
              <a:rPr lang="it-IT" sz="2400" dirty="0">
                <a:latin typeface="Aptos" panose="020B0004020202020204" pitchFamily="34" charset="0"/>
              </a:rPr>
              <a:t> works?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CD6A51E4-8ADD-2EB0-B922-990CA343F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84" y="2876422"/>
            <a:ext cx="4943946" cy="2906500"/>
          </a:xfrm>
          <a:prstGeom prst="rect">
            <a:avLst/>
          </a:prstGeom>
        </p:spPr>
      </p:pic>
      <p:sp>
        <p:nvSpPr>
          <p:cNvPr id="26" name="Ovale 25">
            <a:extLst>
              <a:ext uri="{FF2B5EF4-FFF2-40B4-BE49-F238E27FC236}">
                <a16:creationId xmlns:a16="http://schemas.microsoft.com/office/drawing/2014/main" id="{962DDC03-A639-D036-87B7-E416652F1CB3}"/>
              </a:ext>
            </a:extLst>
          </p:cNvPr>
          <p:cNvSpPr/>
          <p:nvPr/>
        </p:nvSpPr>
        <p:spPr bwMode="auto">
          <a:xfrm>
            <a:off x="1900166" y="4254269"/>
            <a:ext cx="103725" cy="885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A143EEC7-412C-27F8-53BC-98548205F7AA}"/>
              </a:ext>
            </a:extLst>
          </p:cNvPr>
          <p:cNvSpPr/>
          <p:nvPr/>
        </p:nvSpPr>
        <p:spPr bwMode="auto">
          <a:xfrm>
            <a:off x="1887675" y="4391678"/>
            <a:ext cx="103725" cy="885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D9889FCC-66F6-0A6D-AD60-29314739F687}"/>
              </a:ext>
            </a:extLst>
          </p:cNvPr>
          <p:cNvSpPr/>
          <p:nvPr/>
        </p:nvSpPr>
        <p:spPr bwMode="auto">
          <a:xfrm>
            <a:off x="2085046" y="4259261"/>
            <a:ext cx="103725" cy="885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F11D5A6E-5342-12A7-F092-AFDC0DA59E3A}"/>
              </a:ext>
            </a:extLst>
          </p:cNvPr>
          <p:cNvSpPr/>
          <p:nvPr/>
        </p:nvSpPr>
        <p:spPr bwMode="auto">
          <a:xfrm>
            <a:off x="2027586" y="4366698"/>
            <a:ext cx="103725" cy="885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Ovale 29">
            <a:extLst>
              <a:ext uri="{FF2B5EF4-FFF2-40B4-BE49-F238E27FC236}">
                <a16:creationId xmlns:a16="http://schemas.microsoft.com/office/drawing/2014/main" id="{A9CBB7F8-408A-FA87-3085-30E45D03E8F5}"/>
              </a:ext>
            </a:extLst>
          </p:cNvPr>
          <p:cNvSpPr/>
          <p:nvPr/>
        </p:nvSpPr>
        <p:spPr bwMode="auto">
          <a:xfrm>
            <a:off x="2000098" y="4174328"/>
            <a:ext cx="103725" cy="885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Ovale 30">
            <a:extLst>
              <a:ext uri="{FF2B5EF4-FFF2-40B4-BE49-F238E27FC236}">
                <a16:creationId xmlns:a16="http://schemas.microsoft.com/office/drawing/2014/main" id="{85DACB4C-A657-4669-39C6-BF0FE42FDBD0}"/>
              </a:ext>
            </a:extLst>
          </p:cNvPr>
          <p:cNvSpPr/>
          <p:nvPr/>
        </p:nvSpPr>
        <p:spPr bwMode="auto">
          <a:xfrm>
            <a:off x="1867692" y="4101879"/>
            <a:ext cx="103725" cy="885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12D68B61-5557-A94B-E2CE-A0E71BA07054}"/>
              </a:ext>
            </a:extLst>
          </p:cNvPr>
          <p:cNvCxnSpPr>
            <a:cxnSpLocks/>
          </p:cNvCxnSpPr>
          <p:nvPr/>
        </p:nvCxnSpPr>
        <p:spPr bwMode="auto">
          <a:xfrm>
            <a:off x="2207469" y="4204310"/>
            <a:ext cx="2669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FE1DB3E8-67F4-7EC4-6ADC-F9EAB38922C7}"/>
              </a:ext>
            </a:extLst>
          </p:cNvPr>
          <p:cNvCxnSpPr>
            <a:cxnSpLocks/>
          </p:cNvCxnSpPr>
          <p:nvPr/>
        </p:nvCxnSpPr>
        <p:spPr bwMode="auto">
          <a:xfrm>
            <a:off x="2222458" y="4286747"/>
            <a:ext cx="2669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A1429118-B633-8695-D752-A05D2EC9C4FD}"/>
              </a:ext>
            </a:extLst>
          </p:cNvPr>
          <p:cNvCxnSpPr>
            <a:cxnSpLocks/>
          </p:cNvCxnSpPr>
          <p:nvPr/>
        </p:nvCxnSpPr>
        <p:spPr bwMode="auto">
          <a:xfrm>
            <a:off x="2222459" y="4382934"/>
            <a:ext cx="2669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94468773-BFC2-0BE9-F254-F1A11E67B78B}"/>
              </a:ext>
            </a:extLst>
          </p:cNvPr>
          <p:cNvSpPr txBox="1"/>
          <p:nvPr/>
        </p:nvSpPr>
        <p:spPr bwMode="auto">
          <a:xfrm>
            <a:off x="2154673" y="4320976"/>
            <a:ext cx="1605803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2">
                    <a:lumMod val="75000"/>
                  </a:schemeClr>
                </a:solidFill>
              </a:rPr>
              <a:t>e</a:t>
            </a:r>
            <a:r>
              <a:rPr lang="it-IT" b="1" baseline="30000" dirty="0">
                <a:solidFill>
                  <a:schemeClr val="accent2">
                    <a:lumMod val="75000"/>
                  </a:schemeClr>
                </a:solidFill>
              </a:rPr>
              <a:t>-</a:t>
            </a: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B2C49EBB-5742-73BA-1954-C2FEB71A39F9}"/>
              </a:ext>
            </a:extLst>
          </p:cNvPr>
          <p:cNvSpPr/>
          <p:nvPr/>
        </p:nvSpPr>
        <p:spPr bwMode="auto">
          <a:xfrm>
            <a:off x="9540353" y="5638524"/>
            <a:ext cx="1627200" cy="432000"/>
          </a:xfrm>
          <a:prstGeom prst="rect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5864C7C4-83F0-AD66-4827-C648798DC504}"/>
              </a:ext>
            </a:extLst>
          </p:cNvPr>
          <p:cNvSpPr txBox="1"/>
          <p:nvPr/>
        </p:nvSpPr>
        <p:spPr bwMode="auto">
          <a:xfrm>
            <a:off x="9963465" y="5686491"/>
            <a:ext cx="1065194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sz="1600" dirty="0"/>
              <a:t>Filter</a:t>
            </a:r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C57E0B08-69C6-468D-48D9-64FEA178C043}"/>
              </a:ext>
            </a:extLst>
          </p:cNvPr>
          <p:cNvSpPr txBox="1"/>
          <p:nvPr/>
        </p:nvSpPr>
        <p:spPr bwMode="auto">
          <a:xfrm>
            <a:off x="6252693" y="3154998"/>
            <a:ext cx="649074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/>
            <a:r>
              <a:rPr lang="it-IT" sz="1800" i="0" dirty="0" err="1">
                <a:effectLst/>
                <a:latin typeface="Aptos" panose="020B0004020202020204" pitchFamily="34" charset="0"/>
              </a:rPr>
              <a:t>Electrons</a:t>
            </a:r>
            <a:r>
              <a:rPr lang="it-IT" sz="1800" i="0" dirty="0">
                <a:effectLst/>
                <a:latin typeface="Aptos" panose="020B0004020202020204" pitchFamily="34" charset="0"/>
              </a:rPr>
              <a:t> </a:t>
            </a:r>
            <a:r>
              <a:rPr lang="it-IT" sz="1800" i="0" dirty="0" err="1">
                <a:effectLst/>
                <a:latin typeface="Aptos" panose="020B0004020202020204" pitchFamily="34" charset="0"/>
              </a:rPr>
              <a:t>emitted</a:t>
            </a:r>
            <a:r>
              <a:rPr lang="it-IT" sz="1800" i="0" dirty="0">
                <a:effectLst/>
                <a:latin typeface="Aptos" panose="020B0004020202020204" pitchFamily="34" charset="0"/>
              </a:rPr>
              <a:t> from the </a:t>
            </a:r>
            <a:r>
              <a:rPr lang="it-IT" sz="1800" i="0" dirty="0" err="1">
                <a:effectLst/>
                <a:latin typeface="Aptos" panose="020B0004020202020204" pitchFamily="34" charset="0"/>
              </a:rPr>
              <a:t>cathode</a:t>
            </a:r>
            <a:endParaRPr lang="it-IT" sz="1800" i="0" dirty="0">
              <a:effectLst/>
              <a:latin typeface="Aptos" panose="020B0004020202020204" pitchFamily="34" charset="0"/>
            </a:endParaRPr>
          </a:p>
          <a:p>
            <a:pPr marR="0" lvl="0" algn="l"/>
            <a:endParaRPr lang="it-IT" sz="1800" b="1" i="0" dirty="0">
              <a:effectLst/>
              <a:latin typeface="+mn-lt"/>
            </a:endParaRPr>
          </a:p>
          <a:p>
            <a:pPr marR="0" lvl="0" algn="l"/>
            <a:endParaRPr lang="it-IT" b="1" dirty="0"/>
          </a:p>
          <a:p>
            <a:pPr marR="0" lvl="0" algn="l"/>
            <a:endParaRPr lang="it-IT" sz="1800" b="1" i="0" dirty="0">
              <a:effectLst/>
              <a:latin typeface="+mn-lt"/>
            </a:endParaRPr>
          </a:p>
          <a:p>
            <a:pPr marR="0" lvl="0" algn="l"/>
            <a:endParaRPr lang="it-IT" sz="1800" b="1" i="0" dirty="0">
              <a:effectLst/>
              <a:latin typeface="+mn-lt"/>
            </a:endParaRPr>
          </a:p>
          <a:p>
            <a:pPr marR="0" lvl="0" algn="l"/>
            <a:endParaRPr lang="it-IT" b="1" dirty="0"/>
          </a:p>
          <a:p>
            <a:pPr marR="0" lvl="0" algn="l"/>
            <a:endParaRPr lang="it-IT" sz="1800" b="1" i="0" dirty="0">
              <a:effectLst/>
              <a:latin typeface="+mn-lt"/>
            </a:endParaRPr>
          </a:p>
          <a:p>
            <a:pPr>
              <a:buNone/>
            </a:pPr>
            <a:br>
              <a:rPr lang="it-IT" dirty="0"/>
            </a:br>
            <a:endParaRPr lang="it-IT" dirty="0"/>
          </a:p>
        </p:txBody>
      </p:sp>
      <p:sp>
        <p:nvSpPr>
          <p:cNvPr id="58" name="Freccia in giù 57">
            <a:extLst>
              <a:ext uri="{FF2B5EF4-FFF2-40B4-BE49-F238E27FC236}">
                <a16:creationId xmlns:a16="http://schemas.microsoft.com/office/drawing/2014/main" id="{E9F9C741-21F3-87E7-FBEA-B2CA92C205B9}"/>
              </a:ext>
            </a:extLst>
          </p:cNvPr>
          <p:cNvSpPr/>
          <p:nvPr/>
        </p:nvSpPr>
        <p:spPr bwMode="auto">
          <a:xfrm>
            <a:off x="7983837" y="3520201"/>
            <a:ext cx="284813" cy="304815"/>
          </a:xfrm>
          <a:prstGeom prst="downArrow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ED5E753B-1703-FF88-EDAA-B2613E0BBE88}"/>
              </a:ext>
            </a:extLst>
          </p:cNvPr>
          <p:cNvSpPr txBox="1"/>
          <p:nvPr/>
        </p:nvSpPr>
        <p:spPr bwMode="auto">
          <a:xfrm>
            <a:off x="6375188" y="3794922"/>
            <a:ext cx="6490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/>
            <a:r>
              <a:rPr lang="it-IT" sz="1800" i="0" dirty="0" err="1">
                <a:effectLst/>
                <a:latin typeface="Aptos" panose="020B0004020202020204" pitchFamily="34" charset="0"/>
              </a:rPr>
              <a:t>Accelerated</a:t>
            </a:r>
            <a:r>
              <a:rPr lang="it-IT" sz="1800" i="0" dirty="0">
                <a:effectLst/>
                <a:latin typeface="Aptos" panose="020B0004020202020204" pitchFamily="34" charset="0"/>
              </a:rPr>
              <a:t> </a:t>
            </a:r>
            <a:r>
              <a:rPr lang="it-IT" sz="1800" i="0" dirty="0" err="1">
                <a:effectLst/>
                <a:latin typeface="Aptos" panose="020B0004020202020204" pitchFamily="34" charset="0"/>
              </a:rPr>
              <a:t>toward</a:t>
            </a:r>
            <a:r>
              <a:rPr lang="it-IT" sz="1800" i="0" dirty="0">
                <a:effectLst/>
                <a:latin typeface="Aptos" panose="020B0004020202020204" pitchFamily="34" charset="0"/>
              </a:rPr>
              <a:t> a metal target </a:t>
            </a:r>
          </a:p>
        </p:txBody>
      </p:sp>
      <p:sp>
        <p:nvSpPr>
          <p:cNvPr id="65" name="Freccia in giù 64">
            <a:extLst>
              <a:ext uri="{FF2B5EF4-FFF2-40B4-BE49-F238E27FC236}">
                <a16:creationId xmlns:a16="http://schemas.microsoft.com/office/drawing/2014/main" id="{8D47099B-D71B-F7F5-4B0A-75B6B8DAC830}"/>
              </a:ext>
            </a:extLst>
          </p:cNvPr>
          <p:cNvSpPr/>
          <p:nvPr/>
        </p:nvSpPr>
        <p:spPr bwMode="auto">
          <a:xfrm>
            <a:off x="7999366" y="4226643"/>
            <a:ext cx="284813" cy="304815"/>
          </a:xfrm>
          <a:prstGeom prst="downArrow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2483625E-011C-E72F-9AE4-5C6FB6875109}"/>
              </a:ext>
            </a:extLst>
          </p:cNvPr>
          <p:cNvSpPr txBox="1"/>
          <p:nvPr/>
        </p:nvSpPr>
        <p:spPr bwMode="auto">
          <a:xfrm>
            <a:off x="7098619" y="4512704"/>
            <a:ext cx="6490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/>
            <a:r>
              <a:rPr lang="it-IT" sz="1800" i="0" dirty="0">
                <a:effectLst/>
                <a:latin typeface="Aptos" panose="020B0004020202020204" pitchFamily="34" charset="0"/>
              </a:rPr>
              <a:t> X-rays production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8D741B8-3164-44C2-A001-D2ECBF385F72}"/>
              </a:ext>
            </a:extLst>
          </p:cNvPr>
          <p:cNvSpPr txBox="1"/>
          <p:nvPr/>
        </p:nvSpPr>
        <p:spPr bwMode="auto">
          <a:xfrm>
            <a:off x="9209138" y="6018130"/>
            <a:ext cx="13952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latin typeface="Aptos" panose="020B0004020202020204" pitchFamily="34" charset="0"/>
              </a:rPr>
              <a:t>0.15mm Cu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9448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mph" presetSubtype="0" repeatCount="indefinite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8" grpId="0" animBg="1"/>
      <p:bldP spid="49" grpId="0"/>
      <p:bldP spid="53" grpId="0" animBg="1"/>
      <p:bldP spid="55" grpId="0"/>
      <p:bldP spid="60" grpId="0"/>
      <p:bldP spid="7" grpId="0"/>
      <p:bldP spid="8" grpId="0"/>
      <p:bldP spid="11" grpId="0" build="allAtOnce"/>
      <p:bldP spid="16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5" grpId="0"/>
      <p:bldP spid="46" grpId="0" animBg="1"/>
      <p:bldP spid="47" grpId="0"/>
      <p:bldP spid="56" grpId="0"/>
      <p:bldP spid="58" grpId="0" animBg="1"/>
      <p:bldP spid="63" grpId="0"/>
      <p:bldP spid="65" grpId="0" animBg="1"/>
      <p:bldP spid="67" grpId="0"/>
      <p:bldP spid="9" grpId="0" build="allAtOnce"/>
      <p:bldP spid="9" grpI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F1D85-405A-4C23-ADD3-1930FE851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5" y="292205"/>
            <a:ext cx="8934639" cy="787557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Material &amp; </a:t>
            </a:r>
            <a:r>
              <a:rPr lang="de-DE" dirty="0" err="1">
                <a:solidFill>
                  <a:schemeClr val="tx1"/>
                </a:solidFill>
              </a:rPr>
              <a:t>methods</a:t>
            </a:r>
            <a:r>
              <a:rPr lang="de-DE" dirty="0">
                <a:solidFill>
                  <a:schemeClr val="tx1"/>
                </a:solidFill>
              </a:rPr>
              <a:t> (2) - SARRP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74E10-469D-497B-B82C-4B011CEBA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6</a:t>
            </a:fld>
            <a:endParaRPr lang="de-DE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2352372-A932-BEDE-1B92-F6693FAE4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197" y="1695131"/>
            <a:ext cx="3617295" cy="4823059"/>
          </a:xfrm>
          <a:prstGeom prst="rect">
            <a:avLst/>
          </a:prstGeom>
        </p:spPr>
      </p:pic>
      <p:sp>
        <p:nvSpPr>
          <p:cNvPr id="10" name="Freccia a destra 9">
            <a:extLst>
              <a:ext uri="{FF2B5EF4-FFF2-40B4-BE49-F238E27FC236}">
                <a16:creationId xmlns:a16="http://schemas.microsoft.com/office/drawing/2014/main" id="{3F68CA5C-A681-3683-3FA3-96A168BFC7FC}"/>
              </a:ext>
            </a:extLst>
          </p:cNvPr>
          <p:cNvSpPr/>
          <p:nvPr/>
        </p:nvSpPr>
        <p:spPr bwMode="auto">
          <a:xfrm rot="11966961">
            <a:off x="4022139" y="5154035"/>
            <a:ext cx="344888" cy="251563"/>
          </a:xfrm>
          <a:prstGeom prst="rightArrow">
            <a:avLst/>
          </a:prstGeom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94A748F-DE5D-0817-3D98-2AA77A5393A5}"/>
              </a:ext>
            </a:extLst>
          </p:cNvPr>
          <p:cNvSpPr/>
          <p:nvPr/>
        </p:nvSpPr>
        <p:spPr bwMode="auto">
          <a:xfrm>
            <a:off x="4399069" y="5103793"/>
            <a:ext cx="1218382" cy="505326"/>
          </a:xfrm>
          <a:prstGeom prst="rect">
            <a:avLst/>
          </a:prstGeom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err="1">
                <a:latin typeface="Aptos (Body)"/>
              </a:rPr>
              <a:t>Ionization</a:t>
            </a:r>
            <a:endParaRPr lang="it-IT" sz="1600" dirty="0">
              <a:latin typeface="Aptos (Body)"/>
            </a:endParaRPr>
          </a:p>
          <a:p>
            <a:pPr algn="ctr"/>
            <a:r>
              <a:rPr lang="it-IT" sz="1600" dirty="0" err="1">
                <a:latin typeface="Aptos (Body)"/>
              </a:rPr>
              <a:t>chamber</a:t>
            </a:r>
            <a:endParaRPr lang="it-IT" sz="1600" dirty="0">
              <a:latin typeface="Aptos (Body)"/>
            </a:endParaRPr>
          </a:p>
        </p:txBody>
      </p:sp>
      <p:sp>
        <p:nvSpPr>
          <p:cNvPr id="13" name="Freccia a destra 12">
            <a:extLst>
              <a:ext uri="{FF2B5EF4-FFF2-40B4-BE49-F238E27FC236}">
                <a16:creationId xmlns:a16="http://schemas.microsoft.com/office/drawing/2014/main" id="{BE2DC2F0-6C71-EB16-91A8-7897F76EC29F}"/>
              </a:ext>
            </a:extLst>
          </p:cNvPr>
          <p:cNvSpPr/>
          <p:nvPr/>
        </p:nvSpPr>
        <p:spPr bwMode="auto">
          <a:xfrm rot="10800000">
            <a:off x="4148515" y="4180343"/>
            <a:ext cx="344888" cy="194187"/>
          </a:xfrm>
          <a:prstGeom prst="rightArrow">
            <a:avLst/>
          </a:prstGeom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825E620-7118-DBEA-3682-BA00D03AF559}"/>
              </a:ext>
            </a:extLst>
          </p:cNvPr>
          <p:cNvSpPr/>
          <p:nvPr/>
        </p:nvSpPr>
        <p:spPr bwMode="auto">
          <a:xfrm>
            <a:off x="4558461" y="4090425"/>
            <a:ext cx="1218382" cy="357157"/>
          </a:xfrm>
          <a:prstGeom prst="rect">
            <a:avLst/>
          </a:prstGeom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err="1">
                <a:latin typeface="Aptos (Body)"/>
              </a:rPr>
              <a:t>Collimator</a:t>
            </a:r>
            <a:endParaRPr lang="it-IT" sz="1600" dirty="0">
              <a:latin typeface="Aptos (Body)"/>
            </a:endParaRP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4C55F94E-8EE8-ADED-C179-3F8AC2BCC9CE}"/>
              </a:ext>
            </a:extLst>
          </p:cNvPr>
          <p:cNvCxnSpPr>
            <a:cxnSpLocks/>
          </p:cNvCxnSpPr>
          <p:nvPr/>
        </p:nvCxnSpPr>
        <p:spPr bwMode="auto">
          <a:xfrm>
            <a:off x="4050253" y="4460500"/>
            <a:ext cx="0" cy="424830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C201033-AD3A-6086-7718-DA92E615691E}"/>
              </a:ext>
            </a:extLst>
          </p:cNvPr>
          <p:cNvSpPr txBox="1"/>
          <p:nvPr/>
        </p:nvSpPr>
        <p:spPr bwMode="auto">
          <a:xfrm>
            <a:off x="4133355" y="4559750"/>
            <a:ext cx="1643488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</a:rPr>
              <a:t>5.25 cm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731CA55B-A53E-94C0-BAD0-B72A1CDFC4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849" t="36799" r="43134" b="19463"/>
          <a:stretch>
            <a:fillRect/>
          </a:stretch>
        </p:blipFill>
        <p:spPr>
          <a:xfrm>
            <a:off x="7202048" y="2422608"/>
            <a:ext cx="1628632" cy="3515470"/>
          </a:xfrm>
          <a:prstGeom prst="rect">
            <a:avLst/>
          </a:prstGeom>
        </p:spPr>
      </p:pic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F9F5DFB1-E796-BF46-EBC8-415B9AA97140}"/>
              </a:ext>
            </a:extLst>
          </p:cNvPr>
          <p:cNvCxnSpPr>
            <a:cxnSpLocks/>
          </p:cNvCxnSpPr>
          <p:nvPr/>
        </p:nvCxnSpPr>
        <p:spPr bwMode="auto">
          <a:xfrm flipH="1">
            <a:off x="7891417" y="3981131"/>
            <a:ext cx="124947" cy="11226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8FE53517-2D9A-5212-FCFE-B62265CAE786}"/>
              </a:ext>
            </a:extLst>
          </p:cNvPr>
          <p:cNvCxnSpPr>
            <a:cxnSpLocks/>
          </p:cNvCxnSpPr>
          <p:nvPr/>
        </p:nvCxnSpPr>
        <p:spPr bwMode="auto">
          <a:xfrm>
            <a:off x="8249074" y="4002955"/>
            <a:ext cx="0" cy="84182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4419B051-3050-7431-FD75-6F83FC3EE95E}"/>
              </a:ext>
            </a:extLst>
          </p:cNvPr>
          <p:cNvCxnSpPr>
            <a:cxnSpLocks/>
          </p:cNvCxnSpPr>
          <p:nvPr/>
        </p:nvCxnSpPr>
        <p:spPr bwMode="auto">
          <a:xfrm>
            <a:off x="8029422" y="3976399"/>
            <a:ext cx="0" cy="8731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nettore diritto 30">
            <a:extLst>
              <a:ext uri="{FF2B5EF4-FFF2-40B4-BE49-F238E27FC236}">
                <a16:creationId xmlns:a16="http://schemas.microsoft.com/office/drawing/2014/main" id="{BE3615DD-C2D6-735E-9E7D-B6B415D1078F}"/>
              </a:ext>
            </a:extLst>
          </p:cNvPr>
          <p:cNvCxnSpPr>
            <a:cxnSpLocks/>
          </p:cNvCxnSpPr>
          <p:nvPr/>
        </p:nvCxnSpPr>
        <p:spPr bwMode="auto">
          <a:xfrm flipH="1">
            <a:off x="8160030" y="4005195"/>
            <a:ext cx="11497" cy="10741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Figura a mano libera: forma 34">
            <a:extLst>
              <a:ext uri="{FF2B5EF4-FFF2-40B4-BE49-F238E27FC236}">
                <a16:creationId xmlns:a16="http://schemas.microsoft.com/office/drawing/2014/main" id="{C098621C-18CE-D278-29CD-4B6882D89686}"/>
              </a:ext>
            </a:extLst>
          </p:cNvPr>
          <p:cNvSpPr/>
          <p:nvPr/>
        </p:nvSpPr>
        <p:spPr bwMode="auto">
          <a:xfrm>
            <a:off x="7855322" y="4844780"/>
            <a:ext cx="421106" cy="339509"/>
          </a:xfrm>
          <a:custGeom>
            <a:avLst/>
            <a:gdLst>
              <a:gd name="csX0" fmla="*/ 216569 w 421106"/>
              <a:gd name="csY0" fmla="*/ 26688 h 339509"/>
              <a:gd name="csX1" fmla="*/ 288758 w 421106"/>
              <a:gd name="csY1" fmla="*/ 38720 h 339509"/>
              <a:gd name="csX2" fmla="*/ 336884 w 421106"/>
              <a:gd name="csY2" fmla="*/ 50751 h 339509"/>
              <a:gd name="csX3" fmla="*/ 409074 w 421106"/>
              <a:gd name="csY3" fmla="*/ 38720 h 339509"/>
              <a:gd name="csX4" fmla="*/ 421106 w 421106"/>
              <a:gd name="csY4" fmla="*/ 2625 h 339509"/>
              <a:gd name="csX5" fmla="*/ 409074 w 421106"/>
              <a:gd name="csY5" fmla="*/ 62783 h 339509"/>
              <a:gd name="csX6" fmla="*/ 397042 w 421106"/>
              <a:gd name="csY6" fmla="*/ 110909 h 339509"/>
              <a:gd name="csX7" fmla="*/ 360948 w 421106"/>
              <a:gd name="csY7" fmla="*/ 219193 h 339509"/>
              <a:gd name="csX8" fmla="*/ 324853 w 421106"/>
              <a:gd name="csY8" fmla="*/ 327478 h 339509"/>
              <a:gd name="csX9" fmla="*/ 276727 w 421106"/>
              <a:gd name="csY9" fmla="*/ 339509 h 339509"/>
              <a:gd name="csX10" fmla="*/ 168442 w 421106"/>
              <a:gd name="csY10" fmla="*/ 327478 h 339509"/>
              <a:gd name="csX11" fmla="*/ 60158 w 421106"/>
              <a:gd name="csY11" fmla="*/ 303414 h 339509"/>
              <a:gd name="csX12" fmla="*/ 0 w 421106"/>
              <a:gd name="csY12" fmla="*/ 291383 h 339509"/>
              <a:gd name="csX13" fmla="*/ 72190 w 421106"/>
              <a:gd name="csY13" fmla="*/ 147004 h 339509"/>
              <a:gd name="csX14" fmla="*/ 96253 w 421106"/>
              <a:gd name="csY14" fmla="*/ 110909 h 339509"/>
              <a:gd name="csX15" fmla="*/ 120316 w 421106"/>
              <a:gd name="csY15" fmla="*/ 74814 h 3395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421106" h="339509">
                <a:moveTo>
                  <a:pt x="216569" y="26688"/>
                </a:moveTo>
                <a:cubicBezTo>
                  <a:pt x="240632" y="30699"/>
                  <a:pt x="264837" y="33936"/>
                  <a:pt x="288758" y="38720"/>
                </a:cubicBezTo>
                <a:cubicBezTo>
                  <a:pt x="304973" y="41963"/>
                  <a:pt x="320348" y="50751"/>
                  <a:pt x="336884" y="50751"/>
                </a:cubicBezTo>
                <a:cubicBezTo>
                  <a:pt x="361279" y="50751"/>
                  <a:pt x="385011" y="42730"/>
                  <a:pt x="409074" y="38720"/>
                </a:cubicBezTo>
                <a:cubicBezTo>
                  <a:pt x="413085" y="26688"/>
                  <a:pt x="421106" y="-10058"/>
                  <a:pt x="421106" y="2625"/>
                </a:cubicBezTo>
                <a:cubicBezTo>
                  <a:pt x="421106" y="23075"/>
                  <a:pt x="413510" y="42820"/>
                  <a:pt x="409074" y="62783"/>
                </a:cubicBezTo>
                <a:cubicBezTo>
                  <a:pt x="405487" y="78925"/>
                  <a:pt x="401905" y="95104"/>
                  <a:pt x="397042" y="110909"/>
                </a:cubicBezTo>
                <a:cubicBezTo>
                  <a:pt x="385853" y="147274"/>
                  <a:pt x="370176" y="182282"/>
                  <a:pt x="360948" y="219193"/>
                </a:cubicBezTo>
                <a:cubicBezTo>
                  <a:pt x="355241" y="242020"/>
                  <a:pt x="339955" y="312376"/>
                  <a:pt x="324853" y="327478"/>
                </a:cubicBezTo>
                <a:cubicBezTo>
                  <a:pt x="313161" y="339170"/>
                  <a:pt x="292769" y="335499"/>
                  <a:pt x="276727" y="339509"/>
                </a:cubicBezTo>
                <a:cubicBezTo>
                  <a:pt x="240632" y="335499"/>
                  <a:pt x="204265" y="333449"/>
                  <a:pt x="168442" y="327478"/>
                </a:cubicBezTo>
                <a:cubicBezTo>
                  <a:pt x="131970" y="321399"/>
                  <a:pt x="96312" y="311161"/>
                  <a:pt x="60158" y="303414"/>
                </a:cubicBezTo>
                <a:cubicBezTo>
                  <a:pt x="40162" y="299129"/>
                  <a:pt x="20053" y="295393"/>
                  <a:pt x="0" y="291383"/>
                </a:cubicBezTo>
                <a:cubicBezTo>
                  <a:pt x="33209" y="191755"/>
                  <a:pt x="9992" y="240300"/>
                  <a:pt x="72190" y="147004"/>
                </a:cubicBezTo>
                <a:lnTo>
                  <a:pt x="96253" y="110909"/>
                </a:lnTo>
                <a:lnTo>
                  <a:pt x="120316" y="74814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656BBEE9-D449-E99B-E095-5F6EA0ACCC2B}"/>
              </a:ext>
            </a:extLst>
          </p:cNvPr>
          <p:cNvCxnSpPr>
            <a:cxnSpLocks/>
          </p:cNvCxnSpPr>
          <p:nvPr/>
        </p:nvCxnSpPr>
        <p:spPr bwMode="auto">
          <a:xfrm>
            <a:off x="7891417" y="5103793"/>
            <a:ext cx="28433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diritto 39">
            <a:extLst>
              <a:ext uri="{FF2B5EF4-FFF2-40B4-BE49-F238E27FC236}">
                <a16:creationId xmlns:a16="http://schemas.microsoft.com/office/drawing/2014/main" id="{4C39D681-2810-B316-A139-EB547176CB5F}"/>
              </a:ext>
            </a:extLst>
          </p:cNvPr>
          <p:cNvCxnSpPr>
            <a:cxnSpLocks/>
          </p:cNvCxnSpPr>
          <p:nvPr/>
        </p:nvCxnSpPr>
        <p:spPr bwMode="auto">
          <a:xfrm flipV="1">
            <a:off x="7914813" y="4838799"/>
            <a:ext cx="105546" cy="2476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diritto 41">
            <a:extLst>
              <a:ext uri="{FF2B5EF4-FFF2-40B4-BE49-F238E27FC236}">
                <a16:creationId xmlns:a16="http://schemas.microsoft.com/office/drawing/2014/main" id="{36F0089F-6806-1C61-61EA-D4DBEF7F2D20}"/>
              </a:ext>
            </a:extLst>
          </p:cNvPr>
          <p:cNvCxnSpPr>
            <a:cxnSpLocks/>
          </p:cNvCxnSpPr>
          <p:nvPr/>
        </p:nvCxnSpPr>
        <p:spPr bwMode="auto">
          <a:xfrm flipV="1">
            <a:off x="8171527" y="4838799"/>
            <a:ext cx="78223" cy="2709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diritto 49">
            <a:extLst>
              <a:ext uri="{FF2B5EF4-FFF2-40B4-BE49-F238E27FC236}">
                <a16:creationId xmlns:a16="http://schemas.microsoft.com/office/drawing/2014/main" id="{017BA557-26A4-934D-70A8-A2550CD92684}"/>
              </a:ext>
            </a:extLst>
          </p:cNvPr>
          <p:cNvCxnSpPr>
            <a:cxnSpLocks/>
          </p:cNvCxnSpPr>
          <p:nvPr/>
        </p:nvCxnSpPr>
        <p:spPr bwMode="auto">
          <a:xfrm>
            <a:off x="8029422" y="4837111"/>
            <a:ext cx="22032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Rettangolo 53">
            <a:extLst>
              <a:ext uri="{FF2B5EF4-FFF2-40B4-BE49-F238E27FC236}">
                <a16:creationId xmlns:a16="http://schemas.microsoft.com/office/drawing/2014/main" id="{26E18C81-1C33-A407-37A2-63B954075C7C}"/>
              </a:ext>
            </a:extLst>
          </p:cNvPr>
          <p:cNvSpPr/>
          <p:nvPr/>
        </p:nvSpPr>
        <p:spPr bwMode="auto">
          <a:xfrm>
            <a:off x="2415197" y="1695131"/>
            <a:ext cx="3626358" cy="4823059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671478AA-BBE6-4406-83B2-FA6E3FBD0796}"/>
              </a:ext>
            </a:extLst>
          </p:cNvPr>
          <p:cNvSpPr/>
          <p:nvPr/>
        </p:nvSpPr>
        <p:spPr bwMode="auto">
          <a:xfrm>
            <a:off x="3680734" y="3815434"/>
            <a:ext cx="794085" cy="1185544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57" name="Connettore diritto 56">
            <a:extLst>
              <a:ext uri="{FF2B5EF4-FFF2-40B4-BE49-F238E27FC236}">
                <a16:creationId xmlns:a16="http://schemas.microsoft.com/office/drawing/2014/main" id="{132FED6C-9273-EE87-A970-29EDF2B9C96C}"/>
              </a:ext>
            </a:extLst>
          </p:cNvPr>
          <p:cNvCxnSpPr>
            <a:cxnSpLocks/>
          </p:cNvCxnSpPr>
          <p:nvPr/>
        </p:nvCxnSpPr>
        <p:spPr bwMode="auto">
          <a:xfrm flipV="1">
            <a:off x="4474819" y="2422608"/>
            <a:ext cx="2727229" cy="1392826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8" name="Connettore diritto 57">
            <a:extLst>
              <a:ext uri="{FF2B5EF4-FFF2-40B4-BE49-F238E27FC236}">
                <a16:creationId xmlns:a16="http://schemas.microsoft.com/office/drawing/2014/main" id="{65F5966E-C8D5-2B41-9601-A5E996E49BB9}"/>
              </a:ext>
            </a:extLst>
          </p:cNvPr>
          <p:cNvCxnSpPr>
            <a:cxnSpLocks/>
          </p:cNvCxnSpPr>
          <p:nvPr/>
        </p:nvCxnSpPr>
        <p:spPr bwMode="auto">
          <a:xfrm>
            <a:off x="4483882" y="5000978"/>
            <a:ext cx="2741562" cy="933115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1" name="Rettangolo 60">
            <a:extLst>
              <a:ext uri="{FF2B5EF4-FFF2-40B4-BE49-F238E27FC236}">
                <a16:creationId xmlns:a16="http://schemas.microsoft.com/office/drawing/2014/main" id="{14138192-10CE-D28B-58F2-D6389EB92C1B}"/>
              </a:ext>
            </a:extLst>
          </p:cNvPr>
          <p:cNvSpPr/>
          <p:nvPr/>
        </p:nvSpPr>
        <p:spPr bwMode="auto">
          <a:xfrm>
            <a:off x="7202048" y="2422608"/>
            <a:ext cx="1628632" cy="3511485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3" name="Rettangolo 62">
            <a:extLst>
              <a:ext uri="{FF2B5EF4-FFF2-40B4-BE49-F238E27FC236}">
                <a16:creationId xmlns:a16="http://schemas.microsoft.com/office/drawing/2014/main" id="{F65F782D-A91B-9518-0F1A-9A3DFAEDC58C}"/>
              </a:ext>
            </a:extLst>
          </p:cNvPr>
          <p:cNvSpPr/>
          <p:nvPr/>
        </p:nvSpPr>
        <p:spPr bwMode="auto">
          <a:xfrm>
            <a:off x="8025992" y="4002955"/>
            <a:ext cx="130043" cy="110682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4" name="Triangolo rettangolo 63">
            <a:extLst>
              <a:ext uri="{FF2B5EF4-FFF2-40B4-BE49-F238E27FC236}">
                <a16:creationId xmlns:a16="http://schemas.microsoft.com/office/drawing/2014/main" id="{44E0B40D-3461-A439-A43E-C8BD944C72BD}"/>
              </a:ext>
            </a:extLst>
          </p:cNvPr>
          <p:cNvSpPr/>
          <p:nvPr/>
        </p:nvSpPr>
        <p:spPr bwMode="auto">
          <a:xfrm flipH="1">
            <a:off x="7897612" y="4089702"/>
            <a:ext cx="130043" cy="1022065"/>
          </a:xfrm>
          <a:prstGeom prst="rtTriangle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5" name="Rettangolo 64">
            <a:extLst>
              <a:ext uri="{FF2B5EF4-FFF2-40B4-BE49-F238E27FC236}">
                <a16:creationId xmlns:a16="http://schemas.microsoft.com/office/drawing/2014/main" id="{CB689E64-361E-C35B-2F8F-75C0CF5F1121}"/>
              </a:ext>
            </a:extLst>
          </p:cNvPr>
          <p:cNvSpPr/>
          <p:nvPr/>
        </p:nvSpPr>
        <p:spPr bwMode="auto">
          <a:xfrm>
            <a:off x="8175522" y="4002163"/>
            <a:ext cx="71783" cy="8424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8" name="Triangolo isoscele 67">
            <a:extLst>
              <a:ext uri="{FF2B5EF4-FFF2-40B4-BE49-F238E27FC236}">
                <a16:creationId xmlns:a16="http://schemas.microsoft.com/office/drawing/2014/main" id="{A6CE1581-2266-3696-F3B4-633B826A63F8}"/>
              </a:ext>
            </a:extLst>
          </p:cNvPr>
          <p:cNvSpPr/>
          <p:nvPr/>
        </p:nvSpPr>
        <p:spPr bwMode="auto">
          <a:xfrm>
            <a:off x="7929856" y="4861576"/>
            <a:ext cx="230174" cy="235108"/>
          </a:xfrm>
          <a:prstGeom prst="triangle">
            <a:avLst>
              <a:gd name="adj" fmla="val 43384"/>
            </a:avLst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0" name="Triangolo isoscele 69">
            <a:extLst>
              <a:ext uri="{FF2B5EF4-FFF2-40B4-BE49-F238E27FC236}">
                <a16:creationId xmlns:a16="http://schemas.microsoft.com/office/drawing/2014/main" id="{BDAC0622-675A-A1A8-6981-405475FD09B4}"/>
              </a:ext>
            </a:extLst>
          </p:cNvPr>
          <p:cNvSpPr/>
          <p:nvPr/>
        </p:nvSpPr>
        <p:spPr bwMode="auto">
          <a:xfrm rot="10800000">
            <a:off x="8016364" y="4837110"/>
            <a:ext cx="253378" cy="277839"/>
          </a:xfrm>
          <a:prstGeom prst="triangle">
            <a:avLst>
              <a:gd name="adj" fmla="val 39625"/>
            </a:avLst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Date Placeholder 4">
            <a:extLst>
              <a:ext uri="{FF2B5EF4-FFF2-40B4-BE49-F238E27FC236}">
                <a16:creationId xmlns:a16="http://schemas.microsoft.com/office/drawing/2014/main" id="{9F12CF97-D156-6470-5F0E-7879F0E639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8063" y="6567634"/>
            <a:ext cx="1546987" cy="365125"/>
          </a:xfrm>
        </p:spPr>
        <p:txBody>
          <a:bodyPr/>
          <a:lstStyle/>
          <a:p>
            <a:pPr>
              <a:defRPr/>
            </a:pPr>
            <a:r>
              <a:rPr lang="de-DE" dirty="0" err="1"/>
              <a:t>D.Langellotti</a:t>
            </a:r>
            <a:endParaRPr lang="de-DE" dirty="0"/>
          </a:p>
        </p:txBody>
      </p:sp>
      <p:sp>
        <p:nvSpPr>
          <p:cNvPr id="21" name="Footer Placeholder 5">
            <a:extLst>
              <a:ext uri="{FF2B5EF4-FFF2-40B4-BE49-F238E27FC236}">
                <a16:creationId xmlns:a16="http://schemas.microsoft.com/office/drawing/2014/main" id="{4B1D9171-2CA4-0514-E925-FEEEFCDEF2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6302" y="6573312"/>
            <a:ext cx="4483098" cy="357156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SARRP </a:t>
            </a:r>
            <a:r>
              <a:rPr lang="de-DE" dirty="0" err="1">
                <a:solidFill>
                  <a:schemeClr val="tx1"/>
                </a:solidFill>
              </a:rPr>
              <a:t>characterisation</a:t>
            </a:r>
            <a:r>
              <a:rPr lang="de-DE" dirty="0">
                <a:solidFill>
                  <a:schemeClr val="tx1"/>
                </a:solidFill>
              </a:rPr>
              <a:t> for small </a:t>
            </a:r>
            <a:r>
              <a:rPr lang="de-DE" dirty="0" err="1">
                <a:solidFill>
                  <a:schemeClr val="tx1"/>
                </a:solidFill>
              </a:rPr>
              <a:t>animal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irradiation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dosimetry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imaging</a:t>
            </a:r>
            <a:endParaRPr lang="en-GB" sz="800" dirty="0">
              <a:solidFill>
                <a:schemeClr val="tx1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8367628-F172-8F6E-9FFD-EF476CCA5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0793" y="4076689"/>
            <a:ext cx="3991727" cy="224262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3366DB78-67AF-9118-43DA-23B722B764AE}"/>
              </a:ext>
            </a:extLst>
          </p:cNvPr>
          <p:cNvSpPr txBox="1"/>
          <p:nvPr/>
        </p:nvSpPr>
        <p:spPr bwMode="auto">
          <a:xfrm>
            <a:off x="9801955" y="5969205"/>
            <a:ext cx="3727449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sz="1400" b="1" dirty="0"/>
              <a:t>Romeo </a:t>
            </a:r>
            <a:r>
              <a:rPr lang="it-IT" sz="1400" b="1" dirty="0" err="1"/>
              <a:t>elettrometer</a:t>
            </a:r>
            <a:endParaRPr lang="it-IT" sz="1600" b="1" dirty="0"/>
          </a:p>
        </p:txBody>
      </p:sp>
    </p:spTree>
    <p:extLst>
      <p:ext uri="{BB962C8B-B14F-4D97-AF65-F5344CB8AC3E}">
        <p14:creationId xmlns:p14="http://schemas.microsoft.com/office/powerpoint/2010/main" val="96324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  <p:bldP spid="18" grpId="0"/>
      <p:bldP spid="18" grpId="1"/>
      <p:bldP spid="35" grpId="0"/>
      <p:bldP spid="55" grpId="0" animBg="1"/>
      <p:bldP spid="61" grpId="0" animBg="1"/>
      <p:bldP spid="63" grpId="0" animBg="1"/>
      <p:bldP spid="64" grpId="0" animBg="1"/>
      <p:bldP spid="65" grpId="0" animBg="1"/>
      <p:bldP spid="68" grpId="0" animBg="1"/>
      <p:bldP spid="70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395D143-8AF9-273A-A622-E9A517754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7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BBE02E6-AE49-8AD6-8D47-68E5153CF1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 dirty="0" err="1"/>
              <a:t>D.Langellotti</a:t>
            </a:r>
            <a:endParaRPr lang="de-DE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A02E973F-714C-B5C3-7650-B4346697F8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61043" y="6560612"/>
            <a:ext cx="4483098" cy="357156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SARRP </a:t>
            </a:r>
            <a:r>
              <a:rPr lang="de-DE" dirty="0" err="1">
                <a:solidFill>
                  <a:schemeClr val="tx1"/>
                </a:solidFill>
              </a:rPr>
              <a:t>characterisation</a:t>
            </a:r>
            <a:r>
              <a:rPr lang="de-DE" dirty="0">
                <a:solidFill>
                  <a:schemeClr val="tx1"/>
                </a:solidFill>
              </a:rPr>
              <a:t> for small </a:t>
            </a:r>
            <a:r>
              <a:rPr lang="de-DE" dirty="0" err="1">
                <a:solidFill>
                  <a:schemeClr val="tx1"/>
                </a:solidFill>
              </a:rPr>
              <a:t>animal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irradiation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dosimetry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imaging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5B121C3-4C7B-DC87-AB7C-C98797973198}"/>
              </a:ext>
            </a:extLst>
          </p:cNvPr>
          <p:cNvSpPr txBox="1"/>
          <p:nvPr/>
        </p:nvSpPr>
        <p:spPr bwMode="auto">
          <a:xfrm>
            <a:off x="8557475" y="2301881"/>
            <a:ext cx="4649379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Aptos" panose="020B0004020202020204" pitchFamily="34" charset="0"/>
              </a:rPr>
              <a:t>Ionization</a:t>
            </a:r>
            <a:endParaRPr lang="it-IT" dirty="0">
              <a:latin typeface="Aptos" panose="020B0004020202020204" pitchFamily="34" charset="0"/>
            </a:endParaRPr>
          </a:p>
        </p:txBody>
      </p:sp>
      <p:sp>
        <p:nvSpPr>
          <p:cNvPr id="12" name="Freccia in giù 11">
            <a:extLst>
              <a:ext uri="{FF2B5EF4-FFF2-40B4-BE49-F238E27FC236}">
                <a16:creationId xmlns:a16="http://schemas.microsoft.com/office/drawing/2014/main" id="{B92B2E87-004B-F116-AC37-623236C6EAF1}"/>
              </a:ext>
            </a:extLst>
          </p:cNvPr>
          <p:cNvSpPr/>
          <p:nvPr/>
        </p:nvSpPr>
        <p:spPr bwMode="auto">
          <a:xfrm>
            <a:off x="9050758" y="2721270"/>
            <a:ext cx="313430" cy="369333"/>
          </a:xfrm>
          <a:prstGeom prst="downArrow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5514350-257D-0FD4-9252-848E89C5AFFE}"/>
              </a:ext>
            </a:extLst>
          </p:cNvPr>
          <p:cNvSpPr txBox="1"/>
          <p:nvPr/>
        </p:nvSpPr>
        <p:spPr bwMode="auto">
          <a:xfrm>
            <a:off x="7515359" y="3090603"/>
            <a:ext cx="6153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Production of </a:t>
            </a:r>
            <a:r>
              <a:rPr lang="it-IT" dirty="0" err="1"/>
              <a:t>secondary</a:t>
            </a:r>
            <a:r>
              <a:rPr lang="it-IT" dirty="0"/>
              <a:t> </a:t>
            </a:r>
            <a:r>
              <a:rPr lang="it-IT" dirty="0" err="1"/>
              <a:t>electrons</a:t>
            </a:r>
            <a:endParaRPr lang="it-IT" dirty="0"/>
          </a:p>
        </p:txBody>
      </p:sp>
      <p:sp>
        <p:nvSpPr>
          <p:cNvPr id="19" name="Freccia in giù 18">
            <a:extLst>
              <a:ext uri="{FF2B5EF4-FFF2-40B4-BE49-F238E27FC236}">
                <a16:creationId xmlns:a16="http://schemas.microsoft.com/office/drawing/2014/main" id="{4F833889-2F9A-DEAF-7C33-B8646EF9A498}"/>
              </a:ext>
            </a:extLst>
          </p:cNvPr>
          <p:cNvSpPr/>
          <p:nvPr/>
        </p:nvSpPr>
        <p:spPr bwMode="auto">
          <a:xfrm>
            <a:off x="9065748" y="3542885"/>
            <a:ext cx="313430" cy="369332"/>
          </a:xfrm>
          <a:prstGeom prst="downArrow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150FCFB4-95E7-9A67-C943-20C29125D7A7}"/>
              </a:ext>
            </a:extLst>
          </p:cNvPr>
          <p:cNvSpPr txBox="1"/>
          <p:nvPr/>
        </p:nvSpPr>
        <p:spPr bwMode="auto">
          <a:xfrm>
            <a:off x="7805434" y="3927740"/>
            <a:ext cx="6153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Electric </a:t>
            </a:r>
            <a:r>
              <a:rPr lang="it-IT" dirty="0" err="1"/>
              <a:t>potential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applied</a:t>
            </a:r>
            <a:endParaRPr lang="it-IT" dirty="0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F61793F-7B92-A55A-6E05-431325E53AEC}"/>
              </a:ext>
            </a:extLst>
          </p:cNvPr>
          <p:cNvSpPr txBox="1"/>
          <p:nvPr/>
        </p:nvSpPr>
        <p:spPr bwMode="auto">
          <a:xfrm>
            <a:off x="8422580" y="4724008"/>
            <a:ext cx="6153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Ion </a:t>
            </a:r>
            <a:r>
              <a:rPr lang="it-IT" dirty="0" err="1"/>
              <a:t>collection</a:t>
            </a:r>
            <a:endParaRPr lang="it-IT" dirty="0"/>
          </a:p>
        </p:txBody>
      </p:sp>
      <p:sp>
        <p:nvSpPr>
          <p:cNvPr id="25" name="Freccia in giù 24">
            <a:extLst>
              <a:ext uri="{FF2B5EF4-FFF2-40B4-BE49-F238E27FC236}">
                <a16:creationId xmlns:a16="http://schemas.microsoft.com/office/drawing/2014/main" id="{E4E65E4A-8EA6-5C30-C832-B0BEFA2531A7}"/>
              </a:ext>
            </a:extLst>
          </p:cNvPr>
          <p:cNvSpPr/>
          <p:nvPr/>
        </p:nvSpPr>
        <p:spPr bwMode="auto">
          <a:xfrm>
            <a:off x="9065748" y="4365349"/>
            <a:ext cx="313430" cy="369332"/>
          </a:xfrm>
          <a:prstGeom prst="downArrow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onization Chamber | Application | Matsusada Precision">
            <a:extLst>
              <a:ext uri="{FF2B5EF4-FFF2-40B4-BE49-F238E27FC236}">
                <a16:creationId xmlns:a16="http://schemas.microsoft.com/office/drawing/2014/main" id="{1C3BDDFC-4D24-5D2F-36D0-D991E5061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25" y="2083581"/>
            <a:ext cx="6019518" cy="300975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F00416E-F372-7BE7-0DAA-2B347A31DDA1}"/>
              </a:ext>
            </a:extLst>
          </p:cNvPr>
          <p:cNvSpPr txBox="1">
            <a:spLocks/>
          </p:cNvSpPr>
          <p:nvPr/>
        </p:nvSpPr>
        <p:spPr bwMode="auto">
          <a:xfrm>
            <a:off x="429549" y="260478"/>
            <a:ext cx="8934639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457189">
              <a:spcBef>
                <a:spcPts val="0"/>
              </a:spcBef>
              <a:buNone/>
              <a:defRPr sz="2400" b="1">
                <a:solidFill>
                  <a:srgbClr val="333333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de-DE" dirty="0">
                <a:solidFill>
                  <a:schemeClr val="tx1"/>
                </a:solidFill>
              </a:rPr>
              <a:t>Material &amp; </a:t>
            </a:r>
            <a:r>
              <a:rPr lang="de-DE" dirty="0" err="1">
                <a:solidFill>
                  <a:schemeClr val="tx1"/>
                </a:solidFill>
              </a:rPr>
              <a:t>methods</a:t>
            </a:r>
            <a:r>
              <a:rPr lang="de-DE" dirty="0">
                <a:solidFill>
                  <a:schemeClr val="tx1"/>
                </a:solidFill>
              </a:rPr>
              <a:t> (3) – </a:t>
            </a:r>
            <a:r>
              <a:rPr lang="de-DE" dirty="0" err="1">
                <a:solidFill>
                  <a:schemeClr val="tx1"/>
                </a:solidFill>
              </a:rPr>
              <a:t>Ionization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chambers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22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4" grpId="0"/>
      <p:bldP spid="19" grpId="0" animBg="1"/>
      <p:bldP spid="21" grpId="0"/>
      <p:bldP spid="23" grpId="0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BFCF9-EF3D-A9D3-2A1A-41C2D259F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8D6DF2C-0615-E970-417E-66DAC70AA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8</a:t>
            </a:fld>
            <a:endParaRPr lang="de-DE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3AC210B-59CB-CE1A-E9C0-36BBA83245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8063" y="6552644"/>
            <a:ext cx="1546987" cy="365125"/>
          </a:xfrm>
        </p:spPr>
        <p:txBody>
          <a:bodyPr/>
          <a:lstStyle/>
          <a:p>
            <a:pPr>
              <a:defRPr/>
            </a:pPr>
            <a:r>
              <a:rPr lang="de-DE" dirty="0" err="1"/>
              <a:t>D.Langellotti</a:t>
            </a:r>
            <a:endParaRPr lang="de-DE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3A1AA28F-386A-F4EB-B09E-4025F5127C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6302" y="6573312"/>
            <a:ext cx="4483098" cy="357156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SARRP </a:t>
            </a:r>
            <a:r>
              <a:rPr lang="de-DE" dirty="0" err="1">
                <a:solidFill>
                  <a:schemeClr val="tx1"/>
                </a:solidFill>
              </a:rPr>
              <a:t>characterisation</a:t>
            </a:r>
            <a:r>
              <a:rPr lang="de-DE" dirty="0">
                <a:solidFill>
                  <a:schemeClr val="tx1"/>
                </a:solidFill>
              </a:rPr>
              <a:t> for small </a:t>
            </a:r>
            <a:r>
              <a:rPr lang="de-DE" dirty="0" err="1">
                <a:solidFill>
                  <a:schemeClr val="tx1"/>
                </a:solidFill>
              </a:rPr>
              <a:t>animal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irradiation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dosimetry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imaging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A9C7046-B061-7938-4306-373D62393A02}"/>
              </a:ext>
            </a:extLst>
          </p:cNvPr>
          <p:cNvSpPr txBox="1"/>
          <p:nvPr/>
        </p:nvSpPr>
        <p:spPr bwMode="auto">
          <a:xfrm>
            <a:off x="441505" y="1113850"/>
            <a:ext cx="3383735" cy="6617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it-IT" dirty="0">
              <a:latin typeface="Aptos (Body)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900" dirty="0" err="1">
                <a:latin typeface="Aptos (Body)"/>
              </a:rPr>
              <a:t>Ionization</a:t>
            </a:r>
            <a:r>
              <a:rPr lang="it-IT" sz="1900" dirty="0">
                <a:latin typeface="Aptos (Body)"/>
              </a:rPr>
              <a:t> </a:t>
            </a:r>
            <a:r>
              <a:rPr lang="it-IT" sz="1900" dirty="0" err="1">
                <a:latin typeface="Aptos (Body)"/>
              </a:rPr>
              <a:t>chambers</a:t>
            </a:r>
            <a:endParaRPr lang="it-IT" sz="1900" dirty="0">
              <a:latin typeface="Aptos (Body)"/>
            </a:endParaRP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E5619299-6DBE-0B50-A3C6-0E205537D90F}"/>
              </a:ext>
            </a:extLst>
          </p:cNvPr>
          <p:cNvSpPr/>
          <p:nvPr/>
        </p:nvSpPr>
        <p:spPr bwMode="auto">
          <a:xfrm>
            <a:off x="596136" y="2910540"/>
            <a:ext cx="2774861" cy="630328"/>
          </a:xfrm>
          <a:prstGeom prst="rect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6AD6C274-8E57-E478-B6C7-0151CDC43FAB}"/>
              </a:ext>
            </a:extLst>
          </p:cNvPr>
          <p:cNvSpPr txBox="1"/>
          <p:nvPr/>
        </p:nvSpPr>
        <p:spPr bwMode="auto">
          <a:xfrm>
            <a:off x="79158" y="2979482"/>
            <a:ext cx="3822336" cy="49244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it-IT" sz="1300" b="1" dirty="0"/>
              <a:t>Flash Diamond</a:t>
            </a:r>
          </a:p>
          <a:p>
            <a:pPr algn="ctr"/>
            <a:r>
              <a:rPr lang="it-IT" sz="1300" b="1" dirty="0"/>
              <a:t>1.1 mm </a:t>
            </a:r>
            <a:r>
              <a:rPr lang="it-IT" sz="1300" b="1" dirty="0" err="1"/>
              <a:t>radius</a:t>
            </a:r>
            <a:r>
              <a:rPr lang="it-IT" sz="1300" b="1" dirty="0"/>
              <a:t> x 1 </a:t>
            </a:r>
            <a:r>
              <a:rPr lang="el-GR" sz="1300" b="1" dirty="0"/>
              <a:t>μ</a:t>
            </a:r>
            <a:r>
              <a:rPr lang="it-IT" sz="1300" b="1" dirty="0"/>
              <a:t>m </a:t>
            </a:r>
            <a:r>
              <a:rPr lang="it-IT" sz="1300" b="1" dirty="0" err="1"/>
              <a:t>thickness</a:t>
            </a:r>
            <a:endParaRPr lang="it-IT" sz="1300" b="1" dirty="0"/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75274850-B54A-077B-7DD5-35B52A4AC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96749">
            <a:off x="-120124" y="1014854"/>
            <a:ext cx="4296939" cy="2416015"/>
          </a:xfrm>
          <a:prstGeom prst="rect">
            <a:avLst/>
          </a:prstGeom>
        </p:spPr>
      </p:pic>
      <p:pic>
        <p:nvPicPr>
          <p:cNvPr id="32" name="Immagine 31" descr="Semiflex 3D Ion Chamber 31021 | PTW">
            <a:extLst>
              <a:ext uri="{FF2B5EF4-FFF2-40B4-BE49-F238E27FC236}">
                <a16:creationId xmlns:a16="http://schemas.microsoft.com/office/drawing/2014/main" id="{6B6BFD9F-92F9-EDC7-59F0-0D92B7451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507603">
            <a:off x="4244293" y="1231133"/>
            <a:ext cx="3822336" cy="2152028"/>
          </a:xfrm>
          <a:prstGeom prst="rect">
            <a:avLst/>
          </a:prstGeom>
        </p:spPr>
      </p:pic>
      <p:sp>
        <p:nvSpPr>
          <p:cNvPr id="38" name="Rettangolo 37">
            <a:extLst>
              <a:ext uri="{FF2B5EF4-FFF2-40B4-BE49-F238E27FC236}">
                <a16:creationId xmlns:a16="http://schemas.microsoft.com/office/drawing/2014/main" id="{80ED2D8C-5C9C-A50E-5F73-505ACCD91FE4}"/>
              </a:ext>
            </a:extLst>
          </p:cNvPr>
          <p:cNvSpPr/>
          <p:nvPr/>
        </p:nvSpPr>
        <p:spPr bwMode="auto">
          <a:xfrm>
            <a:off x="4586710" y="2903927"/>
            <a:ext cx="2774861" cy="630328"/>
          </a:xfrm>
          <a:prstGeom prst="rect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0BD103C3-3FC3-30AB-8379-C23FC18807C1}"/>
              </a:ext>
            </a:extLst>
          </p:cNvPr>
          <p:cNvSpPr txBox="1"/>
          <p:nvPr/>
        </p:nvSpPr>
        <p:spPr bwMode="auto">
          <a:xfrm>
            <a:off x="4039588" y="2973214"/>
            <a:ext cx="3822336" cy="49244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it-IT" sz="1300" b="1" dirty="0" err="1"/>
              <a:t>Semiflex</a:t>
            </a:r>
            <a:endParaRPr lang="it-IT" sz="1300" b="1" dirty="0"/>
          </a:p>
          <a:p>
            <a:pPr algn="ctr"/>
            <a:r>
              <a:rPr lang="it-IT" sz="1300" b="1" dirty="0"/>
              <a:t>2.75 mm </a:t>
            </a:r>
            <a:r>
              <a:rPr lang="it-IT" sz="1300" b="1" dirty="0" err="1"/>
              <a:t>radius</a:t>
            </a:r>
            <a:r>
              <a:rPr lang="it-IT" sz="1300" b="1" dirty="0"/>
              <a:t> x 16.25 mm </a:t>
            </a:r>
            <a:r>
              <a:rPr lang="it-IT" sz="1300" b="1" dirty="0" err="1"/>
              <a:t>lenght</a:t>
            </a:r>
            <a:endParaRPr lang="it-IT" sz="1300" b="1" dirty="0"/>
          </a:p>
        </p:txBody>
      </p:sp>
      <p:pic>
        <p:nvPicPr>
          <p:cNvPr id="39" name="Immagine 38">
            <a:extLst>
              <a:ext uri="{FF2B5EF4-FFF2-40B4-BE49-F238E27FC236}">
                <a16:creationId xmlns:a16="http://schemas.microsoft.com/office/drawing/2014/main" id="{F024A75B-8ADA-B16D-B69C-2FE8FFA699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990" t="-1" b="-9811"/>
          <a:stretch>
            <a:fillRect/>
          </a:stretch>
        </p:blipFill>
        <p:spPr>
          <a:xfrm rot="19363208">
            <a:off x="4670598" y="3122730"/>
            <a:ext cx="2900484" cy="2761318"/>
          </a:xfrm>
          <a:prstGeom prst="rect">
            <a:avLst/>
          </a:prstGeom>
        </p:spPr>
      </p:pic>
      <p:sp>
        <p:nvSpPr>
          <p:cNvPr id="41" name="Rettangolo 40">
            <a:extLst>
              <a:ext uri="{FF2B5EF4-FFF2-40B4-BE49-F238E27FC236}">
                <a16:creationId xmlns:a16="http://schemas.microsoft.com/office/drawing/2014/main" id="{76F3FB89-F862-E455-4EBC-C46BBCC96E5A}"/>
              </a:ext>
            </a:extLst>
          </p:cNvPr>
          <p:cNvSpPr/>
          <p:nvPr/>
        </p:nvSpPr>
        <p:spPr bwMode="auto">
          <a:xfrm>
            <a:off x="4581036" y="5512520"/>
            <a:ext cx="2774861" cy="630328"/>
          </a:xfrm>
          <a:prstGeom prst="rect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1D8D7CE9-3BF3-030D-AE01-61AF8558FA8C}"/>
              </a:ext>
            </a:extLst>
          </p:cNvPr>
          <p:cNvSpPr txBox="1"/>
          <p:nvPr/>
        </p:nvSpPr>
        <p:spPr bwMode="auto">
          <a:xfrm>
            <a:off x="4033914" y="5581807"/>
            <a:ext cx="3822336" cy="5078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it-IT" sz="1300" b="1" dirty="0"/>
              <a:t>Farmer Chamber</a:t>
            </a:r>
          </a:p>
          <a:p>
            <a:pPr algn="ctr"/>
            <a:r>
              <a:rPr lang="it-IT" sz="1400" b="1" dirty="0">
                <a:latin typeface="Aptos (Body)"/>
              </a:rPr>
              <a:t>3.05 mm </a:t>
            </a:r>
            <a:r>
              <a:rPr lang="it-IT" sz="1400" b="1" dirty="0" err="1">
                <a:latin typeface="Aptos (Body)"/>
              </a:rPr>
              <a:t>radius</a:t>
            </a:r>
            <a:r>
              <a:rPr lang="it-IT" sz="1400" b="1" dirty="0">
                <a:latin typeface="Aptos (Body)"/>
              </a:rPr>
              <a:t> × 23.0 mm </a:t>
            </a:r>
            <a:r>
              <a:rPr lang="it-IT" sz="1400" b="1" dirty="0" err="1">
                <a:latin typeface="Aptos (Body)"/>
              </a:rPr>
              <a:t>length</a:t>
            </a:r>
            <a:endParaRPr lang="it-IT" sz="1300" b="1" dirty="0">
              <a:latin typeface="Aptos (Body)"/>
            </a:endParaRPr>
          </a:p>
        </p:txBody>
      </p:sp>
      <p:pic>
        <p:nvPicPr>
          <p:cNvPr id="44" name="Immagine 43">
            <a:extLst>
              <a:ext uri="{FF2B5EF4-FFF2-40B4-BE49-F238E27FC236}">
                <a16:creationId xmlns:a16="http://schemas.microsoft.com/office/drawing/2014/main" id="{FA4BE012-3521-A277-E231-2E39F4046D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716" y="3812256"/>
            <a:ext cx="3047188" cy="1715262"/>
          </a:xfrm>
          <a:prstGeom prst="rect">
            <a:avLst/>
          </a:prstGeom>
        </p:spPr>
      </p:pic>
      <p:sp>
        <p:nvSpPr>
          <p:cNvPr id="46" name="Rettangolo 45">
            <a:extLst>
              <a:ext uri="{FF2B5EF4-FFF2-40B4-BE49-F238E27FC236}">
                <a16:creationId xmlns:a16="http://schemas.microsoft.com/office/drawing/2014/main" id="{73A0CBBC-3ABA-22D0-C560-9A655421B537}"/>
              </a:ext>
            </a:extLst>
          </p:cNvPr>
          <p:cNvSpPr/>
          <p:nvPr/>
        </p:nvSpPr>
        <p:spPr bwMode="auto">
          <a:xfrm>
            <a:off x="641880" y="5580669"/>
            <a:ext cx="2774861" cy="630328"/>
          </a:xfrm>
          <a:prstGeom prst="rect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9C1656B8-D52D-1EC5-70EC-34B86ABC3C21}"/>
              </a:ext>
            </a:extLst>
          </p:cNvPr>
          <p:cNvSpPr txBox="1"/>
          <p:nvPr/>
        </p:nvSpPr>
        <p:spPr bwMode="auto">
          <a:xfrm>
            <a:off x="94758" y="5649956"/>
            <a:ext cx="3822336" cy="5078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it-IT" sz="1300" b="1" dirty="0"/>
              <a:t>Advanced Markus</a:t>
            </a:r>
          </a:p>
          <a:p>
            <a:pPr algn="ctr"/>
            <a:r>
              <a:rPr lang="it-IT" sz="1400" b="1" dirty="0">
                <a:latin typeface="Aptos (Body)"/>
              </a:rPr>
              <a:t>2.5 mm </a:t>
            </a:r>
            <a:r>
              <a:rPr lang="it-IT" sz="1400" b="1" dirty="0" err="1">
                <a:latin typeface="Aptos (Body)"/>
              </a:rPr>
              <a:t>radius</a:t>
            </a:r>
            <a:r>
              <a:rPr lang="it-IT" sz="1400" b="1" dirty="0">
                <a:latin typeface="Aptos (Body)"/>
              </a:rPr>
              <a:t> × 1 mm </a:t>
            </a:r>
            <a:r>
              <a:rPr lang="it-IT" sz="1400" b="1" dirty="0" err="1">
                <a:latin typeface="Aptos (Body)"/>
              </a:rPr>
              <a:t>depth</a:t>
            </a:r>
            <a:endParaRPr lang="it-IT" sz="1300" b="1" dirty="0">
              <a:latin typeface="Aptos (Body)"/>
            </a:endParaRPr>
          </a:p>
        </p:txBody>
      </p:sp>
      <p:pic>
        <p:nvPicPr>
          <p:cNvPr id="50" name="Immagine 49">
            <a:extLst>
              <a:ext uri="{FF2B5EF4-FFF2-40B4-BE49-F238E27FC236}">
                <a16:creationId xmlns:a16="http://schemas.microsoft.com/office/drawing/2014/main" id="{F3FE6B0D-DF3E-D74A-B78D-D6F7778763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113761">
            <a:off x="8304517" y="1399118"/>
            <a:ext cx="2800785" cy="1996732"/>
          </a:xfrm>
          <a:prstGeom prst="rect">
            <a:avLst/>
          </a:prstGeom>
        </p:spPr>
      </p:pic>
      <p:sp>
        <p:nvSpPr>
          <p:cNvPr id="52" name="Rettangolo 51">
            <a:extLst>
              <a:ext uri="{FF2B5EF4-FFF2-40B4-BE49-F238E27FC236}">
                <a16:creationId xmlns:a16="http://schemas.microsoft.com/office/drawing/2014/main" id="{63FBA815-584C-2900-9DE5-5344546D2412}"/>
              </a:ext>
            </a:extLst>
          </p:cNvPr>
          <p:cNvSpPr/>
          <p:nvPr/>
        </p:nvSpPr>
        <p:spPr bwMode="auto">
          <a:xfrm>
            <a:off x="8414585" y="2946791"/>
            <a:ext cx="2774861" cy="630328"/>
          </a:xfrm>
          <a:prstGeom prst="rect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3F8FA53B-27DC-D82E-C9A2-4975B40A6898}"/>
              </a:ext>
            </a:extLst>
          </p:cNvPr>
          <p:cNvSpPr txBox="1"/>
          <p:nvPr/>
        </p:nvSpPr>
        <p:spPr bwMode="auto">
          <a:xfrm>
            <a:off x="7890847" y="3002267"/>
            <a:ext cx="3822336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>
                <a:latin typeface="Aptos (Body)"/>
              </a:rPr>
              <a:t>PinPoint</a:t>
            </a:r>
            <a:endParaRPr lang="it-IT" sz="1400" b="1" dirty="0">
              <a:latin typeface="Aptos (Body)"/>
            </a:endParaRPr>
          </a:p>
          <a:p>
            <a:pPr algn="ctr"/>
            <a:r>
              <a:rPr lang="it-IT" sz="1400" b="1" dirty="0">
                <a:latin typeface="Aptos (Body)"/>
              </a:rPr>
              <a:t>1 mm </a:t>
            </a:r>
            <a:r>
              <a:rPr lang="it-IT" sz="1400" b="1" dirty="0" err="1">
                <a:latin typeface="Aptos (Body)"/>
              </a:rPr>
              <a:t>radius</a:t>
            </a:r>
            <a:r>
              <a:rPr lang="it-IT" sz="1400" b="1" dirty="0">
                <a:latin typeface="Aptos (Body)"/>
              </a:rPr>
              <a:t> × 5 mm </a:t>
            </a:r>
            <a:r>
              <a:rPr lang="it-IT" sz="1400" b="1" dirty="0" err="1">
                <a:latin typeface="Aptos (Body)"/>
              </a:rPr>
              <a:t>length</a:t>
            </a:r>
            <a:endParaRPr lang="it-IT" sz="1400" b="1" dirty="0">
              <a:latin typeface="Aptos (Body)"/>
            </a:endParaRPr>
          </a:p>
        </p:txBody>
      </p:sp>
      <p:pic>
        <p:nvPicPr>
          <p:cNvPr id="55" name="Immagine 54">
            <a:extLst>
              <a:ext uri="{FF2B5EF4-FFF2-40B4-BE49-F238E27FC236}">
                <a16:creationId xmlns:a16="http://schemas.microsoft.com/office/drawing/2014/main" id="{3273B609-333F-0D02-3C2D-B95D94E622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776283">
            <a:off x="8585891" y="3716268"/>
            <a:ext cx="2790825" cy="1905000"/>
          </a:xfrm>
          <a:prstGeom prst="rect">
            <a:avLst/>
          </a:prstGeom>
        </p:spPr>
      </p:pic>
      <p:sp>
        <p:nvSpPr>
          <p:cNvPr id="57" name="Rettangolo 56">
            <a:extLst>
              <a:ext uri="{FF2B5EF4-FFF2-40B4-BE49-F238E27FC236}">
                <a16:creationId xmlns:a16="http://schemas.microsoft.com/office/drawing/2014/main" id="{A7E84DF2-2B1C-096E-E6F0-34843B94BBD7}"/>
              </a:ext>
            </a:extLst>
          </p:cNvPr>
          <p:cNvSpPr/>
          <p:nvPr/>
        </p:nvSpPr>
        <p:spPr bwMode="auto">
          <a:xfrm>
            <a:off x="8518082" y="5527518"/>
            <a:ext cx="2774861" cy="630328"/>
          </a:xfrm>
          <a:prstGeom prst="rect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3D2D3E33-4AA2-1F4C-1792-FA0877C11823}"/>
              </a:ext>
            </a:extLst>
          </p:cNvPr>
          <p:cNvSpPr txBox="1"/>
          <p:nvPr/>
        </p:nvSpPr>
        <p:spPr bwMode="auto">
          <a:xfrm>
            <a:off x="7994344" y="5581072"/>
            <a:ext cx="3822336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Aptos (Body)"/>
              </a:rPr>
              <a:t>Mini </a:t>
            </a:r>
            <a:r>
              <a:rPr lang="it-IT" sz="1400" b="1" dirty="0" err="1">
                <a:latin typeface="Aptos (Body)"/>
              </a:rPr>
              <a:t>PinPoint</a:t>
            </a:r>
            <a:endParaRPr lang="it-IT" sz="1400" b="1" dirty="0">
              <a:latin typeface="Aptos (Body)"/>
            </a:endParaRPr>
          </a:p>
          <a:p>
            <a:pPr algn="ctr"/>
            <a:r>
              <a:rPr lang="it-IT" sz="1400" b="1" dirty="0">
                <a:latin typeface="Aptos (Body)"/>
              </a:rPr>
              <a:t>1.45 mm </a:t>
            </a:r>
            <a:r>
              <a:rPr lang="it-IT" sz="1400" b="1" dirty="0" err="1">
                <a:latin typeface="Aptos (Body)"/>
              </a:rPr>
              <a:t>radius</a:t>
            </a:r>
            <a:r>
              <a:rPr lang="it-IT" sz="1400" b="1" dirty="0">
                <a:latin typeface="Aptos (Body)"/>
              </a:rPr>
              <a:t> × 5 mm </a:t>
            </a:r>
            <a:r>
              <a:rPr lang="it-IT" sz="1400" b="1" dirty="0" err="1">
                <a:latin typeface="Aptos (Body)"/>
              </a:rPr>
              <a:t>length</a:t>
            </a:r>
            <a:endParaRPr lang="it-IT" sz="1400" b="1" dirty="0">
              <a:latin typeface="Aptos (Body)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0D66B5D-CC2D-8113-97AB-F79F3B1C02DA}"/>
              </a:ext>
            </a:extLst>
          </p:cNvPr>
          <p:cNvSpPr txBox="1"/>
          <p:nvPr/>
        </p:nvSpPr>
        <p:spPr bwMode="auto">
          <a:xfrm>
            <a:off x="8344926" y="1732034"/>
            <a:ext cx="3247380" cy="20331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2DBB4538-E584-F355-EB6A-6D48437EACC0}"/>
              </a:ext>
            </a:extLst>
          </p:cNvPr>
          <p:cNvSpPr txBox="1">
            <a:spLocks/>
          </p:cNvSpPr>
          <p:nvPr/>
        </p:nvSpPr>
        <p:spPr bwMode="auto">
          <a:xfrm>
            <a:off x="429549" y="260478"/>
            <a:ext cx="8934639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457189">
              <a:spcBef>
                <a:spcPts val="0"/>
              </a:spcBef>
              <a:buNone/>
              <a:defRPr sz="2400" b="1">
                <a:solidFill>
                  <a:srgbClr val="333333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de-DE" dirty="0">
                <a:solidFill>
                  <a:schemeClr val="tx1"/>
                </a:solidFill>
              </a:rPr>
              <a:t>Material &amp; </a:t>
            </a:r>
            <a:r>
              <a:rPr lang="de-DE" dirty="0" err="1">
                <a:solidFill>
                  <a:schemeClr val="tx1"/>
                </a:solidFill>
              </a:rPr>
              <a:t>methods</a:t>
            </a:r>
            <a:r>
              <a:rPr lang="de-DE" dirty="0">
                <a:solidFill>
                  <a:schemeClr val="tx1"/>
                </a:solidFill>
              </a:rPr>
              <a:t> (4) – </a:t>
            </a:r>
            <a:r>
              <a:rPr lang="de-DE" dirty="0" err="1">
                <a:solidFill>
                  <a:schemeClr val="tx1"/>
                </a:solidFill>
              </a:rPr>
              <a:t>Ionization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chambers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755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B6B62F7-8F6C-2AE2-B2A9-B0324281B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9</a:t>
            </a:fld>
            <a:endParaRPr lang="de-DE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78485F97-247F-6F45-BBB1-D62CD4D31F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8063" y="6552644"/>
            <a:ext cx="1546987" cy="365125"/>
          </a:xfrm>
        </p:spPr>
        <p:txBody>
          <a:bodyPr/>
          <a:lstStyle/>
          <a:p>
            <a:pPr>
              <a:defRPr/>
            </a:pPr>
            <a:r>
              <a:rPr lang="de-DE" dirty="0" err="1"/>
              <a:t>D.Langellotti</a:t>
            </a:r>
            <a:endParaRPr lang="de-DE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35FDDB51-A046-337B-4018-8D691CA2A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6302" y="6573312"/>
            <a:ext cx="4483098" cy="357156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SARRP </a:t>
            </a:r>
            <a:r>
              <a:rPr lang="de-DE" dirty="0" err="1">
                <a:solidFill>
                  <a:schemeClr val="tx1"/>
                </a:solidFill>
              </a:rPr>
              <a:t>characterisation</a:t>
            </a:r>
            <a:r>
              <a:rPr lang="de-DE" dirty="0">
                <a:solidFill>
                  <a:schemeClr val="tx1"/>
                </a:solidFill>
              </a:rPr>
              <a:t> for small </a:t>
            </a:r>
            <a:r>
              <a:rPr lang="de-DE" dirty="0" err="1">
                <a:solidFill>
                  <a:schemeClr val="tx1"/>
                </a:solidFill>
              </a:rPr>
              <a:t>animal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irradiation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dosimetry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imaging</a:t>
            </a:r>
            <a:endParaRPr lang="en-GB" sz="800" dirty="0">
              <a:solidFill>
                <a:schemeClr val="tx1"/>
              </a:solidFill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1B265DB8-B060-89A1-7F90-C433A8C12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536" y="1455128"/>
            <a:ext cx="3107976" cy="4143968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F72AD77C-9B43-058A-D27F-F13E51CDBBEC}"/>
              </a:ext>
            </a:extLst>
          </p:cNvPr>
          <p:cNvSpPr/>
          <p:nvPr/>
        </p:nvSpPr>
        <p:spPr bwMode="auto">
          <a:xfrm>
            <a:off x="4737561" y="1431064"/>
            <a:ext cx="3096129" cy="4193271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a destra 14">
            <a:extLst>
              <a:ext uri="{FF2B5EF4-FFF2-40B4-BE49-F238E27FC236}">
                <a16:creationId xmlns:a16="http://schemas.microsoft.com/office/drawing/2014/main" id="{107A44A1-12F8-DFE0-5DA9-4A654D94F50C}"/>
              </a:ext>
            </a:extLst>
          </p:cNvPr>
          <p:cNvSpPr/>
          <p:nvPr/>
        </p:nvSpPr>
        <p:spPr bwMode="auto">
          <a:xfrm>
            <a:off x="7979789" y="3194050"/>
            <a:ext cx="762000" cy="469900"/>
          </a:xfrm>
          <a:prstGeom prst="rightArrow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5BC6588-BC18-67DD-84E3-E43A6ED82BBD}"/>
              </a:ext>
            </a:extLst>
          </p:cNvPr>
          <p:cNvSpPr txBox="1"/>
          <p:nvPr/>
        </p:nvSpPr>
        <p:spPr bwMode="auto">
          <a:xfrm>
            <a:off x="5441951" y="5701794"/>
            <a:ext cx="3727449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sz="1400" b="1" dirty="0" err="1"/>
              <a:t>Before</a:t>
            </a:r>
            <a:r>
              <a:rPr lang="it-IT" sz="1400" b="1" dirty="0"/>
              <a:t> </a:t>
            </a:r>
            <a:r>
              <a:rPr lang="it-IT" sz="1400" b="1" dirty="0" err="1"/>
              <a:t>irradiation</a:t>
            </a:r>
            <a:endParaRPr lang="it-IT" sz="1600" b="1" dirty="0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D76C9F04-AFE6-1291-44AD-7BA1ED5C66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877" y="1450279"/>
            <a:ext cx="3174225" cy="4232300"/>
          </a:xfrm>
          <a:prstGeom prst="rect">
            <a:avLst/>
          </a:prstGeom>
        </p:spPr>
      </p:pic>
      <p:sp>
        <p:nvSpPr>
          <p:cNvPr id="21" name="Rettangolo 20">
            <a:extLst>
              <a:ext uri="{FF2B5EF4-FFF2-40B4-BE49-F238E27FC236}">
                <a16:creationId xmlns:a16="http://schemas.microsoft.com/office/drawing/2014/main" id="{646771FD-BA02-389D-0D6F-BE0BEB582340}"/>
              </a:ext>
            </a:extLst>
          </p:cNvPr>
          <p:cNvSpPr/>
          <p:nvPr/>
        </p:nvSpPr>
        <p:spPr bwMode="auto">
          <a:xfrm>
            <a:off x="8816878" y="1431064"/>
            <a:ext cx="3174225" cy="4232299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5D90107-C770-6359-875C-CBA036856A53}"/>
              </a:ext>
            </a:extLst>
          </p:cNvPr>
          <p:cNvSpPr txBox="1"/>
          <p:nvPr/>
        </p:nvSpPr>
        <p:spPr bwMode="auto">
          <a:xfrm>
            <a:off x="9702095" y="5711113"/>
            <a:ext cx="3727449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sz="1400" b="1" dirty="0"/>
              <a:t>After </a:t>
            </a:r>
            <a:r>
              <a:rPr lang="it-IT" sz="1400" b="1" dirty="0" err="1"/>
              <a:t>irradiation</a:t>
            </a:r>
            <a:endParaRPr lang="it-IT" sz="1600" b="1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5979AE6-882B-AB43-A4FC-2E07D5C76053}"/>
              </a:ext>
            </a:extLst>
          </p:cNvPr>
          <p:cNvSpPr/>
          <p:nvPr/>
        </p:nvSpPr>
        <p:spPr bwMode="auto">
          <a:xfrm>
            <a:off x="438236" y="2482764"/>
            <a:ext cx="3228567" cy="706184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0F2447E-F760-318C-9DE5-972CAF3B5597}"/>
              </a:ext>
            </a:extLst>
          </p:cNvPr>
          <p:cNvSpPr/>
          <p:nvPr/>
        </p:nvSpPr>
        <p:spPr bwMode="auto">
          <a:xfrm>
            <a:off x="438236" y="3183998"/>
            <a:ext cx="3228568" cy="4152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79E5F29-18B5-E208-5E48-E269C6A80F03}"/>
              </a:ext>
            </a:extLst>
          </p:cNvPr>
          <p:cNvSpPr/>
          <p:nvPr/>
        </p:nvSpPr>
        <p:spPr bwMode="auto">
          <a:xfrm>
            <a:off x="452686" y="3589787"/>
            <a:ext cx="3228569" cy="70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ACF1E11-E670-C78A-3038-2BFADC4F688A}"/>
              </a:ext>
            </a:extLst>
          </p:cNvPr>
          <p:cNvSpPr txBox="1"/>
          <p:nvPr/>
        </p:nvSpPr>
        <p:spPr bwMode="auto">
          <a:xfrm>
            <a:off x="949339" y="2648715"/>
            <a:ext cx="3802393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Aptos" panose="020B0004020202020204" pitchFamily="34" charset="0"/>
              </a:rPr>
              <a:t>Polyester</a:t>
            </a:r>
            <a:r>
              <a:rPr lang="it-IT" dirty="0"/>
              <a:t> </a:t>
            </a:r>
            <a:r>
              <a:rPr lang="it-IT" dirty="0">
                <a:latin typeface="Aptos" panose="020B0004020202020204" pitchFamily="34" charset="0"/>
              </a:rPr>
              <a:t>(125 </a:t>
            </a:r>
            <a:r>
              <a:rPr lang="el-GR" dirty="0">
                <a:latin typeface="Aptos" panose="020B0004020202020204" pitchFamily="34" charset="0"/>
              </a:rPr>
              <a:t>μ</a:t>
            </a:r>
            <a:r>
              <a:rPr lang="it-IT" dirty="0">
                <a:latin typeface="Aptos" panose="020B0004020202020204" pitchFamily="34" charset="0"/>
              </a:rPr>
              <a:t>m )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296E895-FC5A-0572-BE16-C6248206F11F}"/>
              </a:ext>
            </a:extLst>
          </p:cNvPr>
          <p:cNvSpPr txBox="1"/>
          <p:nvPr/>
        </p:nvSpPr>
        <p:spPr bwMode="auto">
          <a:xfrm>
            <a:off x="993834" y="3757921"/>
            <a:ext cx="3802393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Aptos" panose="020B0004020202020204" pitchFamily="34" charset="0"/>
              </a:rPr>
              <a:t>Polyester</a:t>
            </a:r>
            <a:r>
              <a:rPr lang="it-IT" dirty="0">
                <a:latin typeface="Aptos" panose="020B0004020202020204" pitchFamily="34" charset="0"/>
              </a:rPr>
              <a:t> (125 </a:t>
            </a:r>
            <a:r>
              <a:rPr lang="el-GR" dirty="0">
                <a:latin typeface="Aptos" panose="020B0004020202020204" pitchFamily="34" charset="0"/>
              </a:rPr>
              <a:t>μ</a:t>
            </a:r>
            <a:r>
              <a:rPr lang="it-IT" dirty="0">
                <a:latin typeface="Aptos" panose="020B0004020202020204" pitchFamily="34" charset="0"/>
              </a:rPr>
              <a:t>m )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7554539C-0EB2-3190-844D-361E88428119}"/>
              </a:ext>
            </a:extLst>
          </p:cNvPr>
          <p:cNvSpPr txBox="1"/>
          <p:nvPr/>
        </p:nvSpPr>
        <p:spPr bwMode="auto">
          <a:xfrm>
            <a:off x="890776" y="3215408"/>
            <a:ext cx="3802393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>
                <a:latin typeface="Aptos" panose="020B0004020202020204" pitchFamily="34" charset="0"/>
              </a:rPr>
              <a:t>Active </a:t>
            </a:r>
            <a:r>
              <a:rPr lang="it-IT" dirty="0" err="1">
                <a:latin typeface="Aptos" panose="020B0004020202020204" pitchFamily="34" charset="0"/>
              </a:rPr>
              <a:t>layer</a:t>
            </a:r>
            <a:r>
              <a:rPr lang="it-IT" dirty="0">
                <a:latin typeface="Aptos" panose="020B0004020202020204" pitchFamily="34" charset="0"/>
              </a:rPr>
              <a:t> (28 </a:t>
            </a:r>
            <a:r>
              <a:rPr lang="el-GR" dirty="0">
                <a:latin typeface="Aptos" panose="020B0004020202020204" pitchFamily="34" charset="0"/>
              </a:rPr>
              <a:t>μ</a:t>
            </a:r>
            <a:r>
              <a:rPr lang="it-IT" dirty="0">
                <a:latin typeface="Aptos" panose="020B0004020202020204" pitchFamily="34" charset="0"/>
              </a:rPr>
              <a:t>m )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7DED2974-037A-0611-39C1-0A982865E459}"/>
              </a:ext>
            </a:extLst>
          </p:cNvPr>
          <p:cNvSpPr txBox="1"/>
          <p:nvPr/>
        </p:nvSpPr>
        <p:spPr bwMode="auto">
          <a:xfrm>
            <a:off x="438234" y="2124917"/>
            <a:ext cx="3228569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Aptos" panose="020B0004020202020204" pitchFamily="34" charset="0"/>
              </a:rPr>
              <a:t>Gafchromic</a:t>
            </a:r>
            <a:r>
              <a:rPr lang="it-IT" dirty="0">
                <a:latin typeface="Aptos" panose="020B0004020202020204" pitchFamily="34" charset="0"/>
              </a:rPr>
              <a:t> EBT-3 [0.2 – 10] </a:t>
            </a:r>
            <a:r>
              <a:rPr lang="it-IT" dirty="0" err="1">
                <a:latin typeface="Aptos" panose="020B0004020202020204" pitchFamily="34" charset="0"/>
              </a:rPr>
              <a:t>Gy</a:t>
            </a:r>
            <a:endParaRPr lang="it-IT" dirty="0">
              <a:latin typeface="Aptos" panose="020B00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A13F664-1B32-2431-6657-1F5DCE10CC54}"/>
              </a:ext>
            </a:extLst>
          </p:cNvPr>
          <p:cNvSpPr txBox="1"/>
          <p:nvPr/>
        </p:nvSpPr>
        <p:spPr bwMode="auto">
          <a:xfrm>
            <a:off x="344897" y="4558245"/>
            <a:ext cx="390107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Aptos" panose="020B0004020202020204" pitchFamily="34" charset="0"/>
              </a:rPr>
              <a:t>Ionization</a:t>
            </a:r>
            <a:r>
              <a:rPr lang="it-IT" dirty="0">
                <a:latin typeface="Aptos" panose="020B0004020202020204" pitchFamily="34" charset="0"/>
              </a:rPr>
              <a:t> </a:t>
            </a:r>
            <a:r>
              <a:rPr lang="it-IT" dirty="0" err="1">
                <a:latin typeface="Aptos" panose="020B0004020202020204" pitchFamily="34" charset="0"/>
              </a:rPr>
              <a:t>induces</a:t>
            </a:r>
            <a:r>
              <a:rPr lang="it-IT" dirty="0">
                <a:latin typeface="Aptos" panose="020B0004020202020204" pitchFamily="34" charset="0"/>
              </a:rPr>
              <a:t> </a:t>
            </a:r>
            <a:r>
              <a:rPr lang="it-IT" dirty="0" err="1">
                <a:latin typeface="Aptos" panose="020B0004020202020204" pitchFamily="34" charset="0"/>
              </a:rPr>
              <a:t>polymerization</a:t>
            </a:r>
            <a:endParaRPr lang="it-IT" dirty="0">
              <a:latin typeface="Aptos" panose="020B0004020202020204" pitchFamily="34" charset="0"/>
            </a:endParaRPr>
          </a:p>
        </p:txBody>
      </p:sp>
      <p:sp>
        <p:nvSpPr>
          <p:cNvPr id="6" name="Freccia in giù 5">
            <a:extLst>
              <a:ext uri="{FF2B5EF4-FFF2-40B4-BE49-F238E27FC236}">
                <a16:creationId xmlns:a16="http://schemas.microsoft.com/office/drawing/2014/main" id="{0F52E4E0-01DA-1AFE-6D2B-8D5310EB57D4}"/>
              </a:ext>
            </a:extLst>
          </p:cNvPr>
          <p:cNvSpPr/>
          <p:nvPr/>
        </p:nvSpPr>
        <p:spPr bwMode="auto">
          <a:xfrm>
            <a:off x="1891128" y="4960209"/>
            <a:ext cx="313430" cy="361129"/>
          </a:xfrm>
          <a:prstGeom prst="downArrow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4DC5FD0-451C-A87A-0346-2E5849EADA86}"/>
              </a:ext>
            </a:extLst>
          </p:cNvPr>
          <p:cNvSpPr txBox="1"/>
          <p:nvPr/>
        </p:nvSpPr>
        <p:spPr bwMode="auto">
          <a:xfrm>
            <a:off x="65794" y="5324535"/>
            <a:ext cx="430750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Aptos" panose="020B0004020202020204" pitchFamily="34" charset="0"/>
              </a:rPr>
              <a:t>Changing</a:t>
            </a:r>
            <a:r>
              <a:rPr lang="it-IT" dirty="0">
                <a:latin typeface="Aptos" panose="020B0004020202020204" pitchFamily="34" charset="0"/>
              </a:rPr>
              <a:t> the optical </a:t>
            </a:r>
            <a:r>
              <a:rPr lang="it-IT" dirty="0" err="1">
                <a:latin typeface="Aptos" panose="020B0004020202020204" pitchFamily="34" charset="0"/>
              </a:rPr>
              <a:t>properties</a:t>
            </a:r>
            <a:r>
              <a:rPr lang="it-IT" dirty="0">
                <a:latin typeface="Aptos" panose="020B0004020202020204" pitchFamily="34" charset="0"/>
              </a:rPr>
              <a:t> of the film</a:t>
            </a:r>
          </a:p>
        </p:txBody>
      </p: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832B8492-FA75-CCB4-ED67-BEE77BED8870}"/>
              </a:ext>
            </a:extLst>
          </p:cNvPr>
          <p:cNvCxnSpPr/>
          <p:nvPr/>
        </p:nvCxnSpPr>
        <p:spPr bwMode="auto">
          <a:xfrm flipV="1">
            <a:off x="393387" y="5952023"/>
            <a:ext cx="0" cy="42688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ABDA6E1A-8474-2BD1-62B5-302E419B2BB7}"/>
              </a:ext>
            </a:extLst>
          </p:cNvPr>
          <p:cNvSpPr txBox="1"/>
          <p:nvPr/>
        </p:nvSpPr>
        <p:spPr bwMode="auto">
          <a:xfrm>
            <a:off x="421287" y="6007159"/>
            <a:ext cx="3379462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>
                <a:latin typeface="Aptos" panose="020B0004020202020204" pitchFamily="34" charset="0"/>
              </a:rPr>
              <a:t>High </a:t>
            </a:r>
            <a:r>
              <a:rPr lang="it-IT" dirty="0" err="1">
                <a:latin typeface="Aptos" panose="020B0004020202020204" pitchFamily="34" charset="0"/>
              </a:rPr>
              <a:t>spatial</a:t>
            </a:r>
            <a:r>
              <a:rPr lang="it-IT" dirty="0">
                <a:latin typeface="Aptos" panose="020B0004020202020204" pitchFamily="34" charset="0"/>
              </a:rPr>
              <a:t> </a:t>
            </a:r>
            <a:r>
              <a:rPr lang="it-IT" dirty="0" err="1">
                <a:latin typeface="Aptos" panose="020B0004020202020204" pitchFamily="34" charset="0"/>
              </a:rPr>
              <a:t>resolution</a:t>
            </a:r>
            <a:endParaRPr lang="it-IT" dirty="0">
              <a:latin typeface="Aptos" panose="020B0004020202020204" pitchFamily="34" charset="0"/>
            </a:endParaRPr>
          </a:p>
        </p:txBody>
      </p: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598A8BF8-823E-B4EB-8B79-72ADE74093D2}"/>
              </a:ext>
            </a:extLst>
          </p:cNvPr>
          <p:cNvCxnSpPr>
            <a:cxnSpLocks/>
          </p:cNvCxnSpPr>
          <p:nvPr/>
        </p:nvCxnSpPr>
        <p:spPr bwMode="auto">
          <a:xfrm>
            <a:off x="3050425" y="5970917"/>
            <a:ext cx="0" cy="40798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6EBFA5A0-1920-DAD5-DF98-56E6D21B905B}"/>
              </a:ext>
            </a:extLst>
          </p:cNvPr>
          <p:cNvSpPr txBox="1"/>
          <p:nvPr/>
        </p:nvSpPr>
        <p:spPr bwMode="auto">
          <a:xfrm>
            <a:off x="3099990" y="5976655"/>
            <a:ext cx="6715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i="0" dirty="0" err="1">
                <a:effectLst/>
                <a:latin typeface="Aptos" panose="020B0004020202020204" pitchFamily="34" charset="0"/>
              </a:rPr>
              <a:t>lower</a:t>
            </a:r>
            <a:r>
              <a:rPr lang="it-IT" sz="1800" i="0" dirty="0">
                <a:effectLst/>
                <a:latin typeface="Aptos" panose="020B0004020202020204" pitchFamily="34" charset="0"/>
              </a:rPr>
              <a:t> </a:t>
            </a:r>
            <a:r>
              <a:rPr lang="it-IT" sz="1800" i="0" dirty="0" err="1">
                <a:effectLst/>
                <a:latin typeface="Aptos" panose="020B0004020202020204" pitchFamily="34" charset="0"/>
              </a:rPr>
              <a:t>accuracy</a:t>
            </a:r>
            <a:endParaRPr lang="it-IT" dirty="0">
              <a:latin typeface="Aptos" panose="020B00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13D4501-DC3C-E306-5F1D-1827708F5FAD}"/>
              </a:ext>
            </a:extLst>
          </p:cNvPr>
          <p:cNvSpPr txBox="1">
            <a:spLocks/>
          </p:cNvSpPr>
          <p:nvPr/>
        </p:nvSpPr>
        <p:spPr bwMode="auto">
          <a:xfrm>
            <a:off x="452686" y="273570"/>
            <a:ext cx="8934639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457189">
              <a:spcBef>
                <a:spcPts val="0"/>
              </a:spcBef>
              <a:buNone/>
              <a:defRPr sz="2400" b="1">
                <a:solidFill>
                  <a:srgbClr val="333333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de-DE" dirty="0">
                <a:solidFill>
                  <a:schemeClr val="tx1"/>
                </a:solidFill>
              </a:rPr>
              <a:t>Material &amp; </a:t>
            </a:r>
            <a:r>
              <a:rPr lang="de-DE" dirty="0" err="1">
                <a:solidFill>
                  <a:schemeClr val="tx1"/>
                </a:solidFill>
              </a:rPr>
              <a:t>methods</a:t>
            </a:r>
            <a:r>
              <a:rPr lang="de-DE" dirty="0">
                <a:solidFill>
                  <a:schemeClr val="tx1"/>
                </a:solidFill>
              </a:rPr>
              <a:t> (5) –</a:t>
            </a:r>
            <a:r>
              <a:rPr lang="de-DE" dirty="0" err="1">
                <a:solidFill>
                  <a:schemeClr val="tx1"/>
                </a:solidFill>
              </a:rPr>
              <a:t>GafChromic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films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42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21" grpId="0" animBg="1"/>
      <p:bldP spid="23" grpId="0"/>
      <p:bldP spid="5" grpId="0" animBg="1"/>
      <p:bldP spid="9" grpId="0" animBg="1"/>
      <p:bldP spid="13" grpId="0" animBg="1"/>
      <p:bldP spid="18" grpId="0"/>
      <p:bldP spid="22" grpId="0"/>
      <p:bldP spid="25" grpId="0"/>
      <p:bldP spid="28" grpId="0"/>
      <p:bldP spid="3" grpId="0"/>
      <p:bldP spid="6" grpId="0" animBg="1"/>
      <p:bldP spid="11" grpId="0"/>
      <p:bldP spid="26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5CDC96-350E-C61E-BD52-C258258C1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solidFill>
                  <a:schemeClr val="tx1"/>
                </a:solidFill>
              </a:rPr>
              <a:t>Results</a:t>
            </a:r>
            <a:r>
              <a:rPr lang="it-IT" dirty="0">
                <a:solidFill>
                  <a:schemeClr val="tx1"/>
                </a:solidFill>
              </a:rPr>
              <a:t> (1)</a:t>
            </a:r>
          </a:p>
        </p:txBody>
      </p:sp>
      <p:sp>
        <p:nvSpPr>
          <p:cNvPr id="28" name="Footer Placeholder 5">
            <a:extLst>
              <a:ext uri="{FF2B5EF4-FFF2-40B4-BE49-F238E27FC236}">
                <a16:creationId xmlns:a16="http://schemas.microsoft.com/office/drawing/2014/main" id="{288C3285-97FA-1659-8519-82119E8D2C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6302" y="6573312"/>
            <a:ext cx="4483098" cy="357156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SARRP </a:t>
            </a:r>
            <a:r>
              <a:rPr lang="de-DE" dirty="0" err="1">
                <a:solidFill>
                  <a:schemeClr val="tx1"/>
                </a:solidFill>
              </a:rPr>
              <a:t>characterisation</a:t>
            </a:r>
            <a:r>
              <a:rPr lang="de-DE" dirty="0">
                <a:solidFill>
                  <a:schemeClr val="tx1"/>
                </a:solidFill>
              </a:rPr>
              <a:t> for small </a:t>
            </a:r>
            <a:r>
              <a:rPr lang="de-DE" dirty="0" err="1">
                <a:solidFill>
                  <a:schemeClr val="tx1"/>
                </a:solidFill>
              </a:rPr>
              <a:t>animal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irradiation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dosimetry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imaging</a:t>
            </a:r>
            <a:endParaRPr lang="en-GB" sz="800" dirty="0"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A5E0321-EDC0-696F-2EA8-D63C518C3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16" y="1292540"/>
            <a:ext cx="8807373" cy="519409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40FE9B58-8D58-D0A3-5772-0D261DD4829B}"/>
              </a:ext>
            </a:extLst>
          </p:cNvPr>
          <p:cNvSpPr txBox="1"/>
          <p:nvPr/>
        </p:nvSpPr>
        <p:spPr bwMode="auto">
          <a:xfrm>
            <a:off x="9646907" y="2462521"/>
            <a:ext cx="308805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>
                <a:latin typeface="Aptos" panose="020B0004020202020204" pitchFamily="34" charset="0"/>
              </a:rPr>
              <a:t>Flash </a:t>
            </a:r>
            <a:r>
              <a:rPr lang="it-IT" dirty="0" err="1">
                <a:latin typeface="Aptos" panose="020B0004020202020204" pitchFamily="34" charset="0"/>
              </a:rPr>
              <a:t>diamond</a:t>
            </a:r>
            <a:r>
              <a:rPr lang="it-IT" dirty="0"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7" name="Freccia in giù 6">
            <a:extLst>
              <a:ext uri="{FF2B5EF4-FFF2-40B4-BE49-F238E27FC236}">
                <a16:creationId xmlns:a16="http://schemas.microsoft.com/office/drawing/2014/main" id="{AD55C12F-5529-358A-4376-A14A6C64914D}"/>
              </a:ext>
            </a:extLst>
          </p:cNvPr>
          <p:cNvSpPr/>
          <p:nvPr/>
        </p:nvSpPr>
        <p:spPr bwMode="auto">
          <a:xfrm>
            <a:off x="10348739" y="2895225"/>
            <a:ext cx="307315" cy="369332"/>
          </a:xfrm>
          <a:prstGeom prst="downArrow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2E3503C2-6DC9-88FB-413A-D3D6465D452B}"/>
              </a:ext>
            </a:extLst>
          </p:cNvPr>
          <p:cNvSpPr txBox="1"/>
          <p:nvPr/>
        </p:nvSpPr>
        <p:spPr bwMode="auto">
          <a:xfrm>
            <a:off x="9210548" y="3002401"/>
            <a:ext cx="5514605" cy="175432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it-IT" dirty="0"/>
          </a:p>
          <a:p>
            <a:r>
              <a:rPr lang="it-IT" dirty="0">
                <a:latin typeface="Aptos" panose="020B0004020202020204" pitchFamily="34" charset="0"/>
              </a:rPr>
              <a:t>0.94 % </a:t>
            </a:r>
            <a:r>
              <a:rPr lang="it-IT" dirty="0" err="1">
                <a:latin typeface="Aptos" panose="020B0004020202020204" pitchFamily="34" charset="0"/>
              </a:rPr>
              <a:t>deviation</a:t>
            </a:r>
            <a:r>
              <a:rPr lang="it-IT" dirty="0">
                <a:latin typeface="Aptos" panose="020B0004020202020204" pitchFamily="34" charset="0"/>
              </a:rPr>
              <a:t> to </a:t>
            </a:r>
            <a:r>
              <a:rPr lang="it-IT" dirty="0" err="1">
                <a:latin typeface="Aptos" panose="020B0004020202020204" pitchFamily="34" charset="0"/>
              </a:rPr>
              <a:t>Semiflex</a:t>
            </a:r>
            <a:endParaRPr lang="it-IT" dirty="0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531C9808-F671-D3EE-2CE7-4CF09FC10457}"/>
              </a:ext>
            </a:extLst>
          </p:cNvPr>
          <p:cNvSpPr txBox="1"/>
          <p:nvPr/>
        </p:nvSpPr>
        <p:spPr bwMode="auto">
          <a:xfrm>
            <a:off x="9579413" y="3971849"/>
            <a:ext cx="3088058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>
                <a:latin typeface="Aptos" panose="020B0004020202020204" pitchFamily="34" charset="0"/>
              </a:rPr>
              <a:t>Other </a:t>
            </a:r>
            <a:r>
              <a:rPr lang="it-IT" dirty="0" err="1">
                <a:latin typeface="Aptos" panose="020B0004020202020204" pitchFamily="34" charset="0"/>
              </a:rPr>
              <a:t>chambers</a:t>
            </a:r>
            <a:endParaRPr lang="it-IT" dirty="0">
              <a:latin typeface="Aptos" panose="020B0004020202020204" pitchFamily="34" charset="0"/>
            </a:endParaRPr>
          </a:p>
        </p:txBody>
      </p:sp>
      <p:sp>
        <p:nvSpPr>
          <p:cNvPr id="33" name="Freccia in giù 32">
            <a:extLst>
              <a:ext uri="{FF2B5EF4-FFF2-40B4-BE49-F238E27FC236}">
                <a16:creationId xmlns:a16="http://schemas.microsoft.com/office/drawing/2014/main" id="{A557506A-A82D-8A75-C6EA-FAC85759EB48}"/>
              </a:ext>
            </a:extLst>
          </p:cNvPr>
          <p:cNvSpPr/>
          <p:nvPr/>
        </p:nvSpPr>
        <p:spPr bwMode="auto">
          <a:xfrm>
            <a:off x="10423936" y="4360583"/>
            <a:ext cx="307315" cy="369332"/>
          </a:xfrm>
          <a:prstGeom prst="downArrow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46FC62C5-0BA7-75F7-92EF-42452EF3F511}"/>
              </a:ext>
            </a:extLst>
          </p:cNvPr>
          <p:cNvSpPr txBox="1"/>
          <p:nvPr/>
        </p:nvSpPr>
        <p:spPr bwMode="auto">
          <a:xfrm>
            <a:off x="9462933" y="4729915"/>
            <a:ext cx="23518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dirty="0">
                <a:latin typeface="Aptos" panose="020B0004020202020204" pitchFamily="34" charset="0"/>
              </a:rPr>
              <a:t>Good agreement and low relative </a:t>
            </a:r>
            <a:r>
              <a:rPr lang="it-IT" sz="1800" dirty="0" err="1">
                <a:latin typeface="Aptos" panose="020B0004020202020204" pitchFamily="34" charset="0"/>
              </a:rPr>
              <a:t>error</a:t>
            </a:r>
            <a:endParaRPr lang="it-IT" sz="1800" dirty="0">
              <a:latin typeface="Aptos" panose="020B0004020202020204" pitchFamily="34" charset="0"/>
            </a:endParaRPr>
          </a:p>
        </p:txBody>
      </p:sp>
      <p:sp>
        <p:nvSpPr>
          <p:cNvPr id="37" name="Freccia in giù 36">
            <a:extLst>
              <a:ext uri="{FF2B5EF4-FFF2-40B4-BE49-F238E27FC236}">
                <a16:creationId xmlns:a16="http://schemas.microsoft.com/office/drawing/2014/main" id="{8336A114-B9DA-BA86-AC32-DFC2BA4F8291}"/>
              </a:ext>
            </a:extLst>
          </p:cNvPr>
          <p:cNvSpPr/>
          <p:nvPr/>
        </p:nvSpPr>
        <p:spPr bwMode="auto">
          <a:xfrm>
            <a:off x="10423936" y="5355901"/>
            <a:ext cx="307315" cy="369332"/>
          </a:xfrm>
          <a:prstGeom prst="downArrow">
            <a:avLst/>
          </a:prstGeom>
          <a:solidFill>
            <a:srgbClr val="FDB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481D505-2B32-0B24-D5B0-A34561D23EFA}"/>
              </a:ext>
            </a:extLst>
          </p:cNvPr>
          <p:cNvSpPr txBox="1"/>
          <p:nvPr/>
        </p:nvSpPr>
        <p:spPr bwMode="auto">
          <a:xfrm>
            <a:off x="9771865" y="5663568"/>
            <a:ext cx="23518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latin typeface="Aptos" panose="020B0004020202020204" pitchFamily="34" charset="0"/>
              </a:rPr>
              <a:t>Experimental</a:t>
            </a:r>
            <a:r>
              <a:rPr lang="it-IT" b="1" dirty="0">
                <a:latin typeface="Aptos" panose="020B0004020202020204" pitchFamily="34" charset="0"/>
              </a:rPr>
              <a:t> </a:t>
            </a:r>
            <a:r>
              <a:rPr lang="it-IT" b="1" dirty="0" err="1">
                <a:latin typeface="Aptos" panose="020B0004020202020204" pitchFamily="34" charset="0"/>
              </a:rPr>
              <a:t>Repeatability</a:t>
            </a:r>
            <a:endParaRPr lang="it-IT" dirty="0">
              <a:latin typeface="Aptos" panose="020B0004020202020204" pitchFamily="34" charset="0"/>
            </a:endParaRPr>
          </a:p>
          <a:p>
            <a:br>
              <a:rPr lang="it-IT" dirty="0"/>
            </a:br>
            <a:endParaRPr lang="it-IT" sz="1800" dirty="0">
              <a:latin typeface="Aptos" panose="020B0004020202020204" pitchFamily="34" charset="0"/>
            </a:endParaRP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05CFE1DA-5268-C308-1E76-F64147C695C1}"/>
              </a:ext>
            </a:extLst>
          </p:cNvPr>
          <p:cNvSpPr txBox="1"/>
          <p:nvPr/>
        </p:nvSpPr>
        <p:spPr bwMode="auto">
          <a:xfrm>
            <a:off x="5030744" y="2421875"/>
            <a:ext cx="2327364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b="1" dirty="0"/>
              <a:t>FUN FACT</a:t>
            </a: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16302D08-EAF3-ADD3-1498-7B6FD153CF8D}"/>
              </a:ext>
            </a:extLst>
          </p:cNvPr>
          <p:cNvSpPr/>
          <p:nvPr/>
        </p:nvSpPr>
        <p:spPr bwMode="auto">
          <a:xfrm>
            <a:off x="5845158" y="1745460"/>
            <a:ext cx="608385" cy="468443"/>
          </a:xfrm>
          <a:prstGeom prst="ellipse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FBB4B72E-CBD2-46FE-AEE6-DAEB775EBF83}"/>
              </a:ext>
            </a:extLst>
          </p:cNvPr>
          <p:cNvSpPr/>
          <p:nvPr/>
        </p:nvSpPr>
        <p:spPr bwMode="auto">
          <a:xfrm>
            <a:off x="6980593" y="2846305"/>
            <a:ext cx="608385" cy="468443"/>
          </a:xfrm>
          <a:prstGeom prst="ellipse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354AA6FE-AE35-B711-E60A-DDC7DF5F3A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8857" y="1270899"/>
            <a:ext cx="5986028" cy="5215733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7F6D2DD-108E-6A35-9956-281FB90F06DA}"/>
              </a:ext>
            </a:extLst>
          </p:cNvPr>
          <p:cNvSpPr txBox="1"/>
          <p:nvPr/>
        </p:nvSpPr>
        <p:spPr bwMode="auto">
          <a:xfrm>
            <a:off x="6330652" y="1934851"/>
            <a:ext cx="6295827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>
                <a:latin typeface="Aptos (Body)"/>
              </a:rPr>
              <a:t>Linear </a:t>
            </a:r>
            <a:r>
              <a:rPr lang="it-IT" dirty="0" err="1">
                <a:latin typeface="Aptos (Body)"/>
              </a:rPr>
              <a:t>distribution</a:t>
            </a:r>
            <a:r>
              <a:rPr lang="it-IT" dirty="0">
                <a:latin typeface="Aptos (Body)"/>
              </a:rPr>
              <a:t> </a:t>
            </a:r>
            <a:r>
              <a:rPr lang="it-IT" dirty="0" err="1">
                <a:latin typeface="Aptos (Body)"/>
              </a:rPr>
              <a:t>as</a:t>
            </a:r>
            <a:r>
              <a:rPr lang="it-IT" dirty="0">
                <a:latin typeface="Aptos (Body)"/>
              </a:rPr>
              <a:t> </a:t>
            </a:r>
            <a:r>
              <a:rPr lang="it-IT" dirty="0" err="1">
                <a:latin typeface="Aptos (Body)"/>
              </a:rPr>
              <a:t>expected</a:t>
            </a:r>
            <a:r>
              <a:rPr lang="it-IT" dirty="0">
                <a:latin typeface="Aptos (Body)"/>
              </a:rPr>
              <a:t> (</a:t>
            </a:r>
            <a:r>
              <a:rPr lang="it-IT" dirty="0" err="1">
                <a:latin typeface="Aptos (Body)"/>
              </a:rPr>
              <a:t>MiniPinPoint</a:t>
            </a:r>
            <a:r>
              <a:rPr lang="it-IT" dirty="0">
                <a:latin typeface="Aptos (Body)"/>
              </a:rPr>
              <a:t> </a:t>
            </a:r>
            <a:r>
              <a:rPr lang="it-IT" dirty="0" err="1">
                <a:latin typeface="Aptos (Body)"/>
              </a:rPr>
              <a:t>was</a:t>
            </a:r>
            <a:r>
              <a:rPr lang="it-IT" dirty="0">
                <a:latin typeface="Aptos (Body)"/>
              </a:rPr>
              <a:t> </a:t>
            </a:r>
            <a:r>
              <a:rPr lang="it-IT" dirty="0" err="1">
                <a:latin typeface="Aptos (Body)"/>
              </a:rPr>
              <a:t>used</a:t>
            </a:r>
            <a:r>
              <a:rPr lang="it-IT" dirty="0">
                <a:latin typeface="Aptos (Body)"/>
              </a:rPr>
              <a:t>)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6E13AC6-9B58-5252-A0AA-BFD8EA35BEA3}"/>
              </a:ext>
            </a:extLst>
          </p:cNvPr>
          <p:cNvSpPr txBox="1"/>
          <p:nvPr/>
        </p:nvSpPr>
        <p:spPr bwMode="auto">
          <a:xfrm>
            <a:off x="6324885" y="2370609"/>
            <a:ext cx="5451883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b="1" dirty="0" err="1">
                <a:latin typeface="Aptos (Body)"/>
              </a:rPr>
              <a:t>Differences</a:t>
            </a:r>
            <a:r>
              <a:rPr lang="it-IT" dirty="0">
                <a:latin typeface="Aptos (Body)"/>
              </a:rPr>
              <a:t> in dose </a:t>
            </a:r>
            <a:r>
              <a:rPr lang="it-IT" dirty="0" err="1">
                <a:latin typeface="Aptos (Body)"/>
              </a:rPr>
              <a:t>measurement</a:t>
            </a:r>
            <a:r>
              <a:rPr lang="it-IT" dirty="0">
                <a:latin typeface="Aptos (Body)"/>
              </a:rPr>
              <a:t> </a:t>
            </a:r>
            <a:r>
              <a:rPr lang="it-IT" dirty="0" err="1">
                <a:latin typeface="Aptos (Body)"/>
              </a:rPr>
              <a:t>between</a:t>
            </a:r>
            <a:r>
              <a:rPr lang="it-IT" dirty="0">
                <a:latin typeface="Aptos (Body)"/>
              </a:rPr>
              <a:t> 10mm x 10mm </a:t>
            </a:r>
            <a:r>
              <a:rPr lang="it-IT" dirty="0" err="1">
                <a:latin typeface="Aptos (Body)"/>
              </a:rPr>
              <a:t>collimator</a:t>
            </a:r>
            <a:r>
              <a:rPr lang="it-IT" dirty="0">
                <a:latin typeface="Aptos (Body)"/>
              </a:rPr>
              <a:t> and open field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it-IT" dirty="0" err="1">
                <a:latin typeface="Aptos (Body)"/>
              </a:rPr>
              <a:t>Transient</a:t>
            </a:r>
            <a:r>
              <a:rPr lang="it-IT" dirty="0">
                <a:latin typeface="Aptos (Body)"/>
              </a:rPr>
              <a:t> </a:t>
            </a:r>
            <a:r>
              <a:rPr lang="it-IT" dirty="0" err="1">
                <a:latin typeface="Aptos (Body)"/>
              </a:rPr>
              <a:t>effects</a:t>
            </a:r>
            <a:r>
              <a:rPr lang="it-IT" dirty="0">
                <a:latin typeface="Aptos (Body)"/>
              </a:rPr>
              <a:t> and </a:t>
            </a:r>
            <a:r>
              <a:rPr lang="it-IT" dirty="0" err="1">
                <a:latin typeface="Aptos (Body)"/>
              </a:rPr>
              <a:t>beam</a:t>
            </a:r>
            <a:r>
              <a:rPr lang="it-IT" dirty="0">
                <a:latin typeface="Aptos (Body)"/>
              </a:rPr>
              <a:t> switching delays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A9206ACD-79A9-6353-08BF-F9C384F4B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6128" y="1618518"/>
            <a:ext cx="1313642" cy="2439621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C80D15F-677F-72AD-66FB-F6FFD4C03604}"/>
              </a:ext>
            </a:extLst>
          </p:cNvPr>
          <p:cNvSpPr txBox="1"/>
          <p:nvPr/>
        </p:nvSpPr>
        <p:spPr bwMode="auto">
          <a:xfrm>
            <a:off x="9269418" y="4306442"/>
            <a:ext cx="2738898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Aptos (Body)"/>
              </a:rPr>
              <a:t>The </a:t>
            </a:r>
            <a:r>
              <a:rPr lang="it-IT" dirty="0" err="1">
                <a:latin typeface="Aptos (Body)"/>
              </a:rPr>
              <a:t>photoelectric</a:t>
            </a:r>
            <a:r>
              <a:rPr lang="it-IT" dirty="0">
                <a:latin typeface="Aptos (Body)"/>
              </a:rPr>
              <a:t> </a:t>
            </a:r>
            <a:r>
              <a:rPr lang="it-IT" dirty="0" err="1">
                <a:latin typeface="Aptos (Body)"/>
              </a:rPr>
              <a:t>effect</a:t>
            </a:r>
            <a:r>
              <a:rPr lang="it-IT" dirty="0">
                <a:latin typeface="Aptos (Body)"/>
              </a:rPr>
              <a:t> </a:t>
            </a:r>
            <a:r>
              <a:rPr lang="it-IT" dirty="0" err="1">
                <a:latin typeface="Aptos (Body)"/>
              </a:rPr>
              <a:t>is</a:t>
            </a:r>
            <a:r>
              <a:rPr lang="it-IT" dirty="0">
                <a:latin typeface="Aptos (Body)"/>
              </a:rPr>
              <a:t> </a:t>
            </a:r>
            <a:r>
              <a:rPr lang="it-IT" dirty="0" err="1">
                <a:latin typeface="Aptos (Body)"/>
              </a:rPr>
              <a:t>emphasized</a:t>
            </a:r>
            <a:r>
              <a:rPr lang="it-IT" dirty="0">
                <a:latin typeface="Aptos (Body)"/>
              </a:rPr>
              <a:t>.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A4F72835-6AA2-16F5-162E-9DC84B4A1C9C}"/>
              </a:ext>
            </a:extLst>
          </p:cNvPr>
          <p:cNvSpPr txBox="1"/>
          <p:nvPr/>
        </p:nvSpPr>
        <p:spPr bwMode="auto">
          <a:xfrm>
            <a:off x="9169400" y="3055398"/>
            <a:ext cx="7382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 err="1">
                <a:latin typeface="Aptos (Body)"/>
              </a:rPr>
              <a:t>modern</a:t>
            </a:r>
            <a:r>
              <a:rPr lang="it-IT" sz="1800" dirty="0">
                <a:latin typeface="Aptos (Body)"/>
              </a:rPr>
              <a:t> </a:t>
            </a:r>
            <a:r>
              <a:rPr lang="it-IT" sz="1800" dirty="0" err="1">
                <a:latin typeface="Aptos (Body)"/>
              </a:rPr>
              <a:t>PinPoint</a:t>
            </a:r>
            <a:endParaRPr lang="it-IT" sz="1800" dirty="0">
              <a:latin typeface="Aptos (Body)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C3AE1F8-E8C1-835C-B2A7-311CEC179F42}"/>
              </a:ext>
            </a:extLst>
          </p:cNvPr>
          <p:cNvSpPr txBox="1"/>
          <p:nvPr/>
        </p:nvSpPr>
        <p:spPr bwMode="auto">
          <a:xfrm>
            <a:off x="9203770" y="2028181"/>
            <a:ext cx="7382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 err="1">
                <a:latin typeface="Aptos (Body)"/>
              </a:rPr>
              <a:t>old</a:t>
            </a:r>
            <a:r>
              <a:rPr lang="it-IT" sz="1800" dirty="0">
                <a:latin typeface="Aptos (Body)"/>
              </a:rPr>
              <a:t> </a:t>
            </a:r>
            <a:r>
              <a:rPr lang="it-IT" sz="1800" dirty="0" err="1">
                <a:latin typeface="Aptos (Body)"/>
              </a:rPr>
              <a:t>PinPoint</a:t>
            </a:r>
            <a:endParaRPr lang="it-IT" sz="1800" dirty="0">
              <a:latin typeface="Aptos (Body)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B7F20E-9D74-008A-DDA0-45D9D5CCB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8063" y="6552644"/>
            <a:ext cx="1546987" cy="365125"/>
          </a:xfrm>
        </p:spPr>
        <p:txBody>
          <a:bodyPr/>
          <a:lstStyle/>
          <a:p>
            <a:pPr>
              <a:defRPr/>
            </a:pPr>
            <a:r>
              <a:rPr lang="de-DE" dirty="0" err="1"/>
              <a:t>D.Langellotti</a:t>
            </a:r>
            <a:endParaRPr lang="de-DE" dirty="0"/>
          </a:p>
        </p:txBody>
      </p:sp>
      <p:sp>
        <p:nvSpPr>
          <p:cNvPr id="9" name="Segnaposto numero diapositiva 3">
            <a:extLst>
              <a:ext uri="{FF2B5EF4-FFF2-40B4-BE49-F238E27FC236}">
                <a16:creationId xmlns:a16="http://schemas.microsoft.com/office/drawing/2014/main" id="{56D6C0AC-7F7D-D22E-0906-E30E08AA5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6329" y="6552643"/>
            <a:ext cx="554591" cy="365125"/>
          </a:xfrm>
        </p:spPr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10</a:t>
            </a:fld>
            <a:endParaRPr lang="de-DE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FC1E7D9-6BA9-9766-0CAF-5AD930C505B5}"/>
              </a:ext>
            </a:extLst>
          </p:cNvPr>
          <p:cNvSpPr txBox="1"/>
          <p:nvPr/>
        </p:nvSpPr>
        <p:spPr bwMode="auto">
          <a:xfrm>
            <a:off x="9103943" y="1644006"/>
            <a:ext cx="3088057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>
                <a:latin typeface="Aptos" panose="020B0004020202020204" pitchFamily="34" charset="0"/>
              </a:rPr>
              <a:t>6 fields </a:t>
            </a:r>
            <a:r>
              <a:rPr lang="it-IT" dirty="0" err="1">
                <a:latin typeface="Aptos" panose="020B0004020202020204" pitchFamily="34" charset="0"/>
              </a:rPr>
              <a:t>were</a:t>
            </a:r>
            <a:r>
              <a:rPr lang="it-IT" dirty="0">
                <a:latin typeface="Aptos" panose="020B0004020202020204" pitchFamily="34" charset="0"/>
              </a:rPr>
              <a:t> </a:t>
            </a:r>
            <a:r>
              <a:rPr lang="it-IT" dirty="0" err="1">
                <a:latin typeface="Aptos" panose="020B0004020202020204" pitchFamily="34" charset="0"/>
              </a:rPr>
              <a:t>used</a:t>
            </a:r>
            <a:r>
              <a:rPr lang="it-IT" dirty="0">
                <a:latin typeface="Aptos" panose="020B0004020202020204" pitchFamily="34" charset="0"/>
              </a:rPr>
              <a:t> and 3 </a:t>
            </a:r>
            <a:r>
              <a:rPr lang="it-IT" dirty="0" err="1">
                <a:latin typeface="Aptos" panose="020B0004020202020204" pitchFamily="34" charset="0"/>
              </a:rPr>
              <a:t>repetitions</a:t>
            </a:r>
            <a:r>
              <a:rPr lang="it-IT" dirty="0">
                <a:latin typeface="Aptos" panose="020B0004020202020204" pitchFamily="34" charset="0"/>
              </a:rPr>
              <a:t> </a:t>
            </a:r>
            <a:r>
              <a:rPr lang="it-IT" dirty="0" err="1">
                <a:latin typeface="Aptos" panose="020B0004020202020204" pitchFamily="34" charset="0"/>
              </a:rPr>
              <a:t>were</a:t>
            </a:r>
            <a:r>
              <a:rPr lang="it-IT" dirty="0">
                <a:latin typeface="Aptos" panose="020B0004020202020204" pitchFamily="34" charset="0"/>
              </a:rPr>
              <a:t> </a:t>
            </a:r>
            <a:r>
              <a:rPr lang="it-IT" dirty="0" err="1">
                <a:latin typeface="Aptos" panose="020B0004020202020204" pitchFamily="34" charset="0"/>
              </a:rPr>
              <a:t>performed</a:t>
            </a:r>
            <a:endParaRPr lang="it-IT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79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animBg="1"/>
      <p:bldP spid="7" grpId="1" animBg="1"/>
      <p:bldP spid="24" grpId="0"/>
      <p:bldP spid="24" grpId="1"/>
      <p:bldP spid="31" grpId="0"/>
      <p:bldP spid="31" grpId="1"/>
      <p:bldP spid="33" grpId="0" animBg="1"/>
      <p:bldP spid="33" grpId="1" animBg="1"/>
      <p:bldP spid="35" grpId="0"/>
      <p:bldP spid="35" grpId="1"/>
      <p:bldP spid="37" grpId="0" animBg="1"/>
      <p:bldP spid="37" grpId="1" animBg="1"/>
      <p:bldP spid="39" grpId="0"/>
      <p:bldP spid="39" grpId="1"/>
      <p:bldP spid="40" grpId="0"/>
      <p:bldP spid="4" grpId="0" animBg="1"/>
      <p:bldP spid="8" grpId="0" animBg="1"/>
      <p:bldP spid="12" grpId="0"/>
      <p:bldP spid="12" grpId="1"/>
      <p:bldP spid="14" grpId="0"/>
      <p:bldP spid="14" grpId="1"/>
      <p:bldP spid="17" grpId="0"/>
      <p:bldP spid="22" grpId="0"/>
      <p:bldP spid="25" grpId="0"/>
      <p:bldP spid="11" grpId="0"/>
      <p:bldP spid="1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A2590A-9FE1-047F-A6BF-DE1040EB0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4" y="218221"/>
            <a:ext cx="8934639" cy="787557"/>
          </a:xfrm>
        </p:spPr>
        <p:txBody>
          <a:bodyPr/>
          <a:lstStyle/>
          <a:p>
            <a:r>
              <a:rPr lang="it-IT" dirty="0" err="1">
                <a:solidFill>
                  <a:schemeClr val="tx1"/>
                </a:solidFill>
              </a:rPr>
              <a:t>Results</a:t>
            </a:r>
            <a:r>
              <a:rPr lang="it-IT" dirty="0">
                <a:solidFill>
                  <a:schemeClr val="tx1"/>
                </a:solidFill>
              </a:rPr>
              <a:t> (2)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D58A658-CDAC-CDB2-67F9-3F8B717B1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11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4E8FAB6-486A-FED3-0EA6-D0EF0DA634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 dirty="0" err="1"/>
              <a:t>D.Langellotti</a:t>
            </a:r>
            <a:endParaRPr lang="de-DE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78FEBF1-9A36-767C-834B-76FF799FBC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29407" y="1332320"/>
            <a:ext cx="4300315" cy="4212000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0BFC21EA-2A59-479E-D5E6-5558102A2D81}"/>
              </a:ext>
            </a:extLst>
          </p:cNvPr>
          <p:cNvSpPr/>
          <p:nvPr/>
        </p:nvSpPr>
        <p:spPr bwMode="auto">
          <a:xfrm>
            <a:off x="1034631" y="1332320"/>
            <a:ext cx="4329741" cy="4211592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CB43194-B105-D553-CEE4-CC53487F9FBE}"/>
              </a:ext>
            </a:extLst>
          </p:cNvPr>
          <p:cNvSpPr/>
          <p:nvPr/>
        </p:nvSpPr>
        <p:spPr bwMode="auto">
          <a:xfrm>
            <a:off x="7004853" y="1317488"/>
            <a:ext cx="4319700" cy="4211592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E220427-9F62-DA17-2F7E-75A6914BB3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29487" y="1332428"/>
            <a:ext cx="4279826" cy="4211784"/>
          </a:xfrm>
          <a:prstGeom prst="rect">
            <a:avLst/>
          </a:prstGeom>
        </p:spPr>
      </p:pic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36991EA-6747-C0EC-C1D3-E910C66B6D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6302" y="6573312"/>
            <a:ext cx="4483098" cy="357156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SARRP </a:t>
            </a:r>
            <a:r>
              <a:rPr lang="de-DE" dirty="0" err="1">
                <a:solidFill>
                  <a:schemeClr val="tx1"/>
                </a:solidFill>
              </a:rPr>
              <a:t>characterisation</a:t>
            </a:r>
            <a:r>
              <a:rPr lang="de-DE" dirty="0">
                <a:solidFill>
                  <a:schemeClr val="tx1"/>
                </a:solidFill>
              </a:rPr>
              <a:t> for small </a:t>
            </a:r>
            <a:r>
              <a:rPr lang="de-DE" dirty="0" err="1">
                <a:solidFill>
                  <a:schemeClr val="tx1"/>
                </a:solidFill>
              </a:rPr>
              <a:t>animal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irradiation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dosimetry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imaging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15AB4F9-1C52-8CE1-1656-D6054748F364}"/>
              </a:ext>
            </a:extLst>
          </p:cNvPr>
          <p:cNvSpPr/>
          <p:nvPr/>
        </p:nvSpPr>
        <p:spPr bwMode="auto">
          <a:xfrm rot="21448918">
            <a:off x="2016627" y="2098626"/>
            <a:ext cx="1543987" cy="161893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34F8F87-DF56-16E4-1C56-D2D7A5423DE6}"/>
              </a:ext>
            </a:extLst>
          </p:cNvPr>
          <p:cNvSpPr/>
          <p:nvPr/>
        </p:nvSpPr>
        <p:spPr bwMode="auto">
          <a:xfrm>
            <a:off x="7914636" y="2035510"/>
            <a:ext cx="1734447" cy="186416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B0019504-04DB-7710-26A2-B6EADB3D68F0}"/>
              </a:ext>
            </a:extLst>
          </p:cNvPr>
          <p:cNvSpPr txBox="1"/>
          <p:nvPr/>
        </p:nvSpPr>
        <p:spPr bwMode="auto">
          <a:xfrm>
            <a:off x="794478" y="5714135"/>
            <a:ext cx="5063975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err="1"/>
              <a:t>Deviation</a:t>
            </a:r>
            <a:r>
              <a:rPr lang="it-IT" dirty="0"/>
              <a:t> to </a:t>
            </a:r>
            <a:r>
              <a:rPr lang="it-IT" dirty="0" err="1"/>
              <a:t>deliver</a:t>
            </a:r>
            <a:r>
              <a:rPr lang="it-IT" dirty="0"/>
              <a:t> dose </a:t>
            </a:r>
            <a:r>
              <a:rPr lang="it-IT" dirty="0" err="1"/>
              <a:t>less</a:t>
            </a:r>
            <a:r>
              <a:rPr lang="it-IT" dirty="0"/>
              <a:t> </a:t>
            </a:r>
            <a:r>
              <a:rPr lang="it-IT" dirty="0" err="1"/>
              <a:t>than</a:t>
            </a:r>
            <a:r>
              <a:rPr lang="it-IT" dirty="0"/>
              <a:t> 2%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D2F1139B-2E07-D99C-94DB-2A95EB85A593}"/>
              </a:ext>
            </a:extLst>
          </p:cNvPr>
          <p:cNvSpPr txBox="1"/>
          <p:nvPr/>
        </p:nvSpPr>
        <p:spPr bwMode="auto">
          <a:xfrm>
            <a:off x="794478" y="6092416"/>
            <a:ext cx="909903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/>
              <a:t>A </a:t>
            </a:r>
            <a:r>
              <a:rPr lang="it-IT" dirty="0" err="1"/>
              <a:t>copper</a:t>
            </a:r>
            <a:r>
              <a:rPr lang="it-IT" dirty="0"/>
              <a:t> filter </a:t>
            </a:r>
            <a:r>
              <a:rPr lang="it-IT" dirty="0" err="1"/>
              <a:t>provided</a:t>
            </a:r>
            <a:r>
              <a:rPr lang="it-IT" dirty="0"/>
              <a:t> </a:t>
            </a:r>
            <a:r>
              <a:rPr lang="it-IT" dirty="0" err="1"/>
              <a:t>differences</a:t>
            </a:r>
            <a:r>
              <a:rPr lang="it-IT" dirty="0"/>
              <a:t> in </a:t>
            </a:r>
            <a:r>
              <a:rPr lang="it-IT" dirty="0" err="1"/>
              <a:t>homogeneity</a:t>
            </a:r>
            <a:r>
              <a:rPr lang="it-IT" dirty="0"/>
              <a:t> </a:t>
            </a:r>
            <a:r>
              <a:rPr lang="it-IT" dirty="0" err="1"/>
              <a:t>along</a:t>
            </a:r>
            <a:r>
              <a:rPr lang="it-IT" dirty="0"/>
              <a:t> the </a:t>
            </a:r>
            <a:r>
              <a:rPr lang="it-IT" dirty="0" err="1"/>
              <a:t>two</a:t>
            </a:r>
            <a:r>
              <a:rPr lang="it-IT" dirty="0"/>
              <a:t> </a:t>
            </a:r>
            <a:r>
              <a:rPr lang="it-IT" dirty="0" err="1"/>
              <a:t>axes</a:t>
            </a:r>
            <a:r>
              <a:rPr lang="it-IT" dirty="0"/>
              <a:t>.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BF9F29B-4364-3D13-7E27-5D9A0350F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7616"/>
            <a:ext cx="7156080" cy="4748427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20F9D3D-A5DA-87EF-4258-4665BDFE1450}"/>
              </a:ext>
            </a:extLst>
          </p:cNvPr>
          <p:cNvSpPr txBox="1"/>
          <p:nvPr/>
        </p:nvSpPr>
        <p:spPr bwMode="auto">
          <a:xfrm>
            <a:off x="7322663" y="5031833"/>
            <a:ext cx="4994520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>
                <a:latin typeface="Aptos" panose="020B0004020202020204" pitchFamily="34" charset="0"/>
              </a:rPr>
              <a:t>Fifth-</a:t>
            </a:r>
            <a:r>
              <a:rPr lang="it-IT" dirty="0" err="1">
                <a:latin typeface="Aptos" panose="020B0004020202020204" pitchFamily="34" charset="0"/>
              </a:rPr>
              <a:t>polynomial</a:t>
            </a:r>
            <a:r>
              <a:rPr lang="it-IT" dirty="0">
                <a:latin typeface="Aptos" panose="020B0004020202020204" pitchFamily="34" charset="0"/>
              </a:rPr>
              <a:t> </a:t>
            </a:r>
            <a:r>
              <a:rPr lang="it-IT" dirty="0" err="1">
                <a:latin typeface="Aptos" panose="020B0004020202020204" pitchFamily="34" charset="0"/>
              </a:rPr>
              <a:t>fit</a:t>
            </a:r>
            <a:endParaRPr lang="it-IT" dirty="0">
              <a:latin typeface="Aptos" panose="020B00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it-IT" dirty="0" err="1">
                <a:latin typeface="Aptos" panose="020B0004020202020204" pitchFamily="34" charset="0"/>
              </a:rPr>
              <a:t>Used</a:t>
            </a:r>
            <a:r>
              <a:rPr lang="it-IT" dirty="0">
                <a:latin typeface="Aptos" panose="020B0004020202020204" pitchFamily="34" charset="0"/>
              </a:rPr>
              <a:t> for the </a:t>
            </a:r>
            <a:r>
              <a:rPr lang="it-IT" dirty="0" err="1">
                <a:latin typeface="Aptos" panose="020B0004020202020204" pitchFamily="34" charset="0"/>
              </a:rPr>
              <a:t>calibration</a:t>
            </a:r>
            <a:r>
              <a:rPr lang="it-IT" dirty="0">
                <a:latin typeface="Aptos" panose="020B0004020202020204" pitchFamily="34" charset="0"/>
              </a:rPr>
              <a:t> of the </a:t>
            </a:r>
            <a:r>
              <a:rPr lang="it-IT" dirty="0" err="1">
                <a:latin typeface="Aptos" panose="020B0004020202020204" pitchFamily="34" charset="0"/>
              </a:rPr>
              <a:t>flm</a:t>
            </a:r>
            <a:endParaRPr lang="it-IT" dirty="0">
              <a:latin typeface="Aptos" panose="020B00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it-IT" dirty="0" err="1">
                <a:latin typeface="Aptos" panose="020B0004020202020204" pitchFamily="34" charset="0"/>
              </a:rPr>
              <a:t>Correspondence</a:t>
            </a:r>
            <a:r>
              <a:rPr lang="it-IT" dirty="0">
                <a:latin typeface="Aptos" panose="020B0004020202020204" pitchFamily="34" charset="0"/>
              </a:rPr>
              <a:t> </a:t>
            </a:r>
            <a:r>
              <a:rPr lang="it-IT" dirty="0" err="1">
                <a:latin typeface="Aptos" panose="020B0004020202020204" pitchFamily="34" charset="0"/>
              </a:rPr>
              <a:t>between</a:t>
            </a:r>
            <a:r>
              <a:rPr lang="it-IT" dirty="0">
                <a:latin typeface="Aptos" panose="020B0004020202020204" pitchFamily="34" charset="0"/>
              </a:rPr>
              <a:t> </a:t>
            </a:r>
            <a:r>
              <a:rPr lang="it-IT" dirty="0" err="1">
                <a:latin typeface="Aptos" panose="020B0004020202020204" pitchFamily="34" charset="0"/>
              </a:rPr>
              <a:t>grayscale</a:t>
            </a:r>
            <a:r>
              <a:rPr lang="it-IT" dirty="0">
                <a:latin typeface="Aptos" panose="020B0004020202020204" pitchFamily="34" charset="0"/>
              </a:rPr>
              <a:t> </a:t>
            </a:r>
            <a:r>
              <a:rPr lang="it-IT" dirty="0" err="1">
                <a:latin typeface="Aptos" panose="020B0004020202020204" pitchFamily="34" charset="0"/>
              </a:rPr>
              <a:t>value</a:t>
            </a:r>
            <a:r>
              <a:rPr lang="it-IT" dirty="0">
                <a:latin typeface="Aptos" panose="020B0004020202020204" pitchFamily="34" charset="0"/>
              </a:rPr>
              <a:t> and dose for </a:t>
            </a:r>
            <a:r>
              <a:rPr lang="it-IT" dirty="0" err="1">
                <a:latin typeface="Aptos" panose="020B0004020202020204" pitchFamily="34" charset="0"/>
              </a:rPr>
              <a:t>each</a:t>
            </a:r>
            <a:r>
              <a:rPr lang="it-IT" dirty="0">
                <a:latin typeface="Aptos" panose="020B0004020202020204" pitchFamily="34" charset="0"/>
              </a:rPr>
              <a:t> pixel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BCB31D0F-E1CE-7088-545F-D9A871098B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6250" y="1432824"/>
            <a:ext cx="1529595" cy="3583877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75F8E8E5-894C-29C4-26C9-BEE5DF8775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6015" y="1408120"/>
            <a:ext cx="1666076" cy="3623714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A8584E57-9572-A38F-1188-54AAA144FEC7}"/>
              </a:ext>
            </a:extLst>
          </p:cNvPr>
          <p:cNvSpPr txBox="1"/>
          <p:nvPr/>
        </p:nvSpPr>
        <p:spPr bwMode="auto">
          <a:xfrm>
            <a:off x="7397749" y="4654935"/>
            <a:ext cx="1628266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/>
              <a:t>5 </a:t>
            </a:r>
            <a:r>
              <a:rPr lang="it-IT" dirty="0" err="1"/>
              <a:t>Gy</a:t>
            </a:r>
            <a:endParaRPr lang="it-IT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A5EC22E-0BE9-D311-DACC-7F5BB74CB420}"/>
              </a:ext>
            </a:extLst>
          </p:cNvPr>
          <p:cNvSpPr txBox="1"/>
          <p:nvPr/>
        </p:nvSpPr>
        <p:spPr bwMode="auto">
          <a:xfrm>
            <a:off x="9044920" y="4672931"/>
            <a:ext cx="1628266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/>
              <a:t>1 </a:t>
            </a:r>
            <a:r>
              <a:rPr lang="it-IT" dirty="0" err="1"/>
              <a:t>Gy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9343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6" grpId="0" animBg="1"/>
      <p:bldP spid="10" grpId="0" animBg="1"/>
      <p:bldP spid="24" grpId="0"/>
      <p:bldP spid="30" grpId="0"/>
      <p:bldP spid="14" grpId="0"/>
      <p:bldP spid="14" grpId="1"/>
      <p:bldP spid="18" grpId="0"/>
      <p:bldP spid="18" grpId="1"/>
      <p:bldP spid="20" grpId="0"/>
      <p:bldP spid="2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2AA51D-C637-7DC8-8EBE-D2ADAE0CE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solidFill>
                  <a:schemeClr val="tx1"/>
                </a:solidFill>
              </a:rPr>
              <a:t>Results</a:t>
            </a:r>
            <a:r>
              <a:rPr lang="it-IT" dirty="0">
                <a:solidFill>
                  <a:schemeClr val="tx1"/>
                </a:solidFill>
              </a:rPr>
              <a:t> (3)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DE77FFA-28F2-7653-2D09-5188FC3D2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12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BBCA550-2834-2E85-DE49-475702223E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 dirty="0" err="1"/>
              <a:t>D.Langellotti</a:t>
            </a:r>
            <a:endParaRPr lang="de-DE" dirty="0"/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C6D233BA-6EF0-298D-D8B2-5C004D3BC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173" y="1468086"/>
            <a:ext cx="4288029" cy="4943454"/>
          </a:xfrm>
          <a:prstGeom prst="rect">
            <a:avLst/>
          </a:prstGeom>
        </p:spPr>
      </p:pic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C9992B97-3F2A-E56B-0BEA-4D5924EFB207}"/>
              </a:ext>
            </a:extLst>
          </p:cNvPr>
          <p:cNvSpPr/>
          <p:nvPr/>
        </p:nvSpPr>
        <p:spPr bwMode="auto">
          <a:xfrm>
            <a:off x="1561828" y="2684327"/>
            <a:ext cx="3373029" cy="2279559"/>
          </a:xfrm>
          <a:prstGeom prst="roundRect">
            <a:avLst>
              <a:gd name="adj" fmla="val 7997"/>
            </a:avLst>
          </a:prstGeom>
          <a:noFill/>
          <a:ln w="38100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AEF2A7DF-08B1-B963-4E6D-7B77566BE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571" y="1468086"/>
            <a:ext cx="5200907" cy="3833381"/>
          </a:xfrm>
          <a:prstGeom prst="rect">
            <a:avLst/>
          </a:prstGeom>
        </p:spPr>
      </p:pic>
      <p:sp>
        <p:nvSpPr>
          <p:cNvPr id="31" name="Rettangolo 30">
            <a:extLst>
              <a:ext uri="{FF2B5EF4-FFF2-40B4-BE49-F238E27FC236}">
                <a16:creationId xmlns:a16="http://schemas.microsoft.com/office/drawing/2014/main" id="{61A7115F-8952-1948-53AE-FEDF75ACB108}"/>
              </a:ext>
            </a:extLst>
          </p:cNvPr>
          <p:cNvSpPr/>
          <p:nvPr/>
        </p:nvSpPr>
        <p:spPr bwMode="auto">
          <a:xfrm>
            <a:off x="6560457" y="1468087"/>
            <a:ext cx="5486400" cy="3921828"/>
          </a:xfrm>
          <a:prstGeom prst="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3E690354-F407-33AB-E4AB-E79CD6CC0F18}"/>
              </a:ext>
            </a:extLst>
          </p:cNvPr>
          <p:cNvCxnSpPr>
            <a:cxnSpLocks/>
          </p:cNvCxnSpPr>
          <p:nvPr/>
        </p:nvCxnSpPr>
        <p:spPr bwMode="auto">
          <a:xfrm>
            <a:off x="4934857" y="4958185"/>
            <a:ext cx="1625600" cy="43173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1B3215E8-4B0E-E86F-2216-A0245FD8E021}"/>
              </a:ext>
            </a:extLst>
          </p:cNvPr>
          <p:cNvCxnSpPr>
            <a:cxnSpLocks/>
          </p:cNvCxnSpPr>
          <p:nvPr/>
        </p:nvCxnSpPr>
        <p:spPr bwMode="auto">
          <a:xfrm flipV="1">
            <a:off x="4876800" y="1464235"/>
            <a:ext cx="1683657" cy="1220092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ACE0D852-5576-9CD4-E420-E0DB881267B5}"/>
              </a:ext>
            </a:extLst>
          </p:cNvPr>
          <p:cNvSpPr txBox="1"/>
          <p:nvPr/>
        </p:nvSpPr>
        <p:spPr bwMode="auto">
          <a:xfrm>
            <a:off x="6487885" y="5674802"/>
            <a:ext cx="5631543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b="1" dirty="0">
                <a:latin typeface="Aptos" panose="020B0004020202020204" pitchFamily="34" charset="0"/>
              </a:rPr>
              <a:t>17% overdose relative to the </a:t>
            </a:r>
            <a:r>
              <a:rPr lang="it-IT" b="1" dirty="0" err="1">
                <a:latin typeface="Aptos" panose="020B0004020202020204" pitchFamily="34" charset="0"/>
              </a:rPr>
              <a:t>prescribed</a:t>
            </a:r>
            <a:r>
              <a:rPr lang="it-IT" b="1" dirty="0">
                <a:latin typeface="Aptos" panose="020B0004020202020204" pitchFamily="34" charset="0"/>
              </a:rPr>
              <a:t> dose (5 </a:t>
            </a:r>
            <a:r>
              <a:rPr lang="it-IT" b="1" dirty="0" err="1">
                <a:latin typeface="Aptos" panose="020B0004020202020204" pitchFamily="34" charset="0"/>
              </a:rPr>
              <a:t>Gy</a:t>
            </a:r>
            <a:r>
              <a:rPr lang="it-IT" b="1" dirty="0">
                <a:latin typeface="Aptos" panose="020B0004020202020204" pitchFamily="34" charset="0"/>
              </a:rPr>
              <a:t>)</a:t>
            </a:r>
            <a:endParaRPr lang="it-IT" dirty="0">
              <a:latin typeface="Aptos" panose="020B000402020202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1CE2ADE-7CDA-895C-CFF2-1E20A3FC4DD9}"/>
              </a:ext>
            </a:extLst>
          </p:cNvPr>
          <p:cNvSpPr/>
          <p:nvPr/>
        </p:nvSpPr>
        <p:spPr bwMode="auto">
          <a:xfrm>
            <a:off x="1561828" y="2074281"/>
            <a:ext cx="3314972" cy="460974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4279373-6667-05D6-BF4C-03092608B7B7}"/>
              </a:ext>
            </a:extLst>
          </p:cNvPr>
          <p:cNvSpPr/>
          <p:nvPr/>
        </p:nvSpPr>
        <p:spPr bwMode="auto">
          <a:xfrm>
            <a:off x="1213483" y="2653121"/>
            <a:ext cx="480406" cy="2305063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374CB881-EDF7-22ED-5C6A-9ABF5B379E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1" b="181"/>
          <a:stretch/>
        </p:blipFill>
        <p:spPr>
          <a:xfrm>
            <a:off x="5880666" y="1346349"/>
            <a:ext cx="6126305" cy="4439199"/>
          </a:xfrm>
          <a:prstGeom prst="rect">
            <a:avLst/>
          </a:prstGeom>
        </p:spPr>
      </p:pic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4E3A76EE-1364-C043-99C1-649FF7B346C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9507352" y="2347878"/>
            <a:ext cx="155603" cy="3747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D03CC5B-FE0C-77CC-D2CB-ACDD3C2D2431}"/>
              </a:ext>
            </a:extLst>
          </p:cNvPr>
          <p:cNvSpPr txBox="1"/>
          <p:nvPr/>
        </p:nvSpPr>
        <p:spPr bwMode="auto">
          <a:xfrm>
            <a:off x="8771391" y="2653121"/>
            <a:ext cx="3717561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>
                <a:latin typeface="Aptos" panose="020B0004020202020204" pitchFamily="34" charset="0"/>
              </a:rPr>
              <a:t>More </a:t>
            </a:r>
            <a:r>
              <a:rPr lang="it-IT" dirty="0" err="1">
                <a:latin typeface="Aptos" panose="020B0004020202020204" pitchFamily="34" charset="0"/>
              </a:rPr>
              <a:t>than</a:t>
            </a:r>
            <a:r>
              <a:rPr lang="it-IT" dirty="0">
                <a:latin typeface="Aptos" panose="020B0004020202020204" pitchFamily="34" charset="0"/>
              </a:rPr>
              <a:t> 12 </a:t>
            </a:r>
            <a:r>
              <a:rPr lang="it-IT" dirty="0" err="1">
                <a:latin typeface="Aptos" panose="020B0004020202020204" pitchFamily="34" charset="0"/>
              </a:rPr>
              <a:t>Gy</a:t>
            </a:r>
            <a:r>
              <a:rPr lang="it-IT" dirty="0">
                <a:latin typeface="Aptos" panose="020B0004020202020204" pitchFamily="34" charset="0"/>
              </a:rPr>
              <a:t>!!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842A978-D33B-A17D-4213-F709D8240C8F}"/>
              </a:ext>
            </a:extLst>
          </p:cNvPr>
          <p:cNvSpPr txBox="1"/>
          <p:nvPr/>
        </p:nvSpPr>
        <p:spPr bwMode="auto">
          <a:xfrm>
            <a:off x="6487885" y="6039803"/>
            <a:ext cx="4850865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A91717"/>
                </a:solidFill>
              </a:rPr>
              <a:t>WHY IS IT A PROBLEM?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1DAFF6A7-B563-A229-CDE8-8E1DA7CDDB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3054" y="4039815"/>
            <a:ext cx="2200275" cy="2371725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EB5300F6-EDA3-2824-2E00-06FEE7AF0D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2064" y="5093027"/>
            <a:ext cx="760689" cy="760689"/>
          </a:xfrm>
          <a:prstGeom prst="rect">
            <a:avLst/>
          </a:prstGeom>
        </p:spPr>
      </p:pic>
      <p:sp>
        <p:nvSpPr>
          <p:cNvPr id="27" name="Footer Placeholder 5">
            <a:extLst>
              <a:ext uri="{FF2B5EF4-FFF2-40B4-BE49-F238E27FC236}">
                <a16:creationId xmlns:a16="http://schemas.microsoft.com/office/drawing/2014/main" id="{F60B0673-7875-0E91-8AF6-259AA56F0D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6302" y="6573312"/>
            <a:ext cx="4483098" cy="357156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SARRP </a:t>
            </a:r>
            <a:r>
              <a:rPr lang="de-DE" dirty="0" err="1">
                <a:solidFill>
                  <a:schemeClr val="tx1"/>
                </a:solidFill>
              </a:rPr>
              <a:t>characterisation</a:t>
            </a:r>
            <a:r>
              <a:rPr lang="de-DE" dirty="0">
                <a:solidFill>
                  <a:schemeClr val="tx1"/>
                </a:solidFill>
              </a:rPr>
              <a:t> for small </a:t>
            </a:r>
            <a:r>
              <a:rPr lang="de-DE" dirty="0" err="1">
                <a:solidFill>
                  <a:schemeClr val="tx1"/>
                </a:solidFill>
              </a:rPr>
              <a:t>animal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irradiation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dosimetry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imaging</a:t>
            </a:r>
            <a:endParaRPr lang="en-GB" sz="800" dirty="0">
              <a:solidFill>
                <a:schemeClr val="tx1"/>
              </a:solidFill>
            </a:endParaRPr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B1D644BD-1F83-912A-F021-54CCF5FECE1D}"/>
              </a:ext>
            </a:extLst>
          </p:cNvPr>
          <p:cNvCxnSpPr/>
          <p:nvPr/>
        </p:nvCxnSpPr>
        <p:spPr bwMode="auto">
          <a:xfrm>
            <a:off x="3139187" y="1464235"/>
            <a:ext cx="0" cy="4947305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B9DEDA5A-81C4-623F-B77E-02100597A251}"/>
              </a:ext>
            </a:extLst>
          </p:cNvPr>
          <p:cNvCxnSpPr>
            <a:cxnSpLocks/>
          </p:cNvCxnSpPr>
          <p:nvPr/>
        </p:nvCxnSpPr>
        <p:spPr bwMode="auto">
          <a:xfrm flipH="1">
            <a:off x="1002907" y="4024825"/>
            <a:ext cx="4240285" cy="15353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59BDC1CD-02F2-6E07-13C9-6519F6DF443A}"/>
              </a:ext>
            </a:extLst>
          </p:cNvPr>
          <p:cNvSpPr txBox="1"/>
          <p:nvPr/>
        </p:nvSpPr>
        <p:spPr bwMode="auto">
          <a:xfrm rot="16200000">
            <a:off x="-407770" y="3489955"/>
            <a:ext cx="2008679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/>
              <a:t>25.4 cm</a:t>
            </a:r>
          </a:p>
        </p:txBody>
      </p: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D402279C-FA8B-C0F9-B265-68B0592E5CD5}"/>
              </a:ext>
            </a:extLst>
          </p:cNvPr>
          <p:cNvCxnSpPr/>
          <p:nvPr/>
        </p:nvCxnSpPr>
        <p:spPr bwMode="auto">
          <a:xfrm>
            <a:off x="781236" y="1464235"/>
            <a:ext cx="0" cy="494730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D58E02A1-8CC9-1915-F9CE-55765862B55F}"/>
              </a:ext>
            </a:extLst>
          </p:cNvPr>
          <p:cNvCxnSpPr>
            <a:cxnSpLocks/>
          </p:cNvCxnSpPr>
          <p:nvPr/>
        </p:nvCxnSpPr>
        <p:spPr bwMode="auto">
          <a:xfrm flipH="1">
            <a:off x="991692" y="1325227"/>
            <a:ext cx="4251499" cy="285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E5D9E411-07C6-C9A5-7E1F-B9507A49C999}"/>
              </a:ext>
            </a:extLst>
          </p:cNvPr>
          <p:cNvSpPr txBox="1"/>
          <p:nvPr/>
        </p:nvSpPr>
        <p:spPr bwMode="auto">
          <a:xfrm>
            <a:off x="2677623" y="960821"/>
            <a:ext cx="2008679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dirty="0"/>
              <a:t>20.3 cm</a:t>
            </a:r>
          </a:p>
        </p:txBody>
      </p:sp>
    </p:spTree>
    <p:extLst>
      <p:ext uri="{BB962C8B-B14F-4D97-AF65-F5344CB8AC3E}">
        <p14:creationId xmlns:p14="http://schemas.microsoft.com/office/powerpoint/2010/main" val="85158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1" grpId="0" animBg="1"/>
      <p:bldP spid="42" grpId="0"/>
      <p:bldP spid="3" grpId="0" animBg="1"/>
      <p:bldP spid="3" grpId="1" animBg="1"/>
      <p:bldP spid="8" grpId="0" animBg="1"/>
      <p:bldP spid="8" grpId="1" animBg="1"/>
      <p:bldP spid="19" grpId="0"/>
      <p:bldP spid="19" grpId="1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B47B7A-70BD-73FA-EF9F-D6C137574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solidFill>
                  <a:schemeClr val="tx1"/>
                </a:solidFill>
              </a:rPr>
              <a:t>Conclusions</a:t>
            </a:r>
            <a:r>
              <a:rPr lang="it-IT" dirty="0">
                <a:solidFill>
                  <a:schemeClr val="tx1"/>
                </a:solidFill>
              </a:rPr>
              <a:t> (1)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6D8597-82D1-7E42-0936-594C4F540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77" y="2248579"/>
            <a:ext cx="11226901" cy="4903585"/>
          </a:xfrm>
        </p:spPr>
        <p:txBody>
          <a:bodyPr/>
          <a:lstStyle/>
          <a:p>
            <a:pPr lvl="0"/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Good overall agreement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between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delivered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and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prescribed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dose</a:t>
            </a:r>
          </a:p>
          <a:p>
            <a:pPr lvl="0"/>
            <a:endParaRPr lang="it-IT" sz="2000" dirty="0">
              <a:solidFill>
                <a:schemeClr val="tx1"/>
              </a:solidFill>
            </a:endParaRPr>
          </a:p>
          <a:p>
            <a:r>
              <a:rPr lang="it-IT" sz="2100" b="1" dirty="0" err="1">
                <a:solidFill>
                  <a:schemeClr val="tx1"/>
                </a:solidFill>
                <a:latin typeface="Aptos" panose="020B0004020202020204" pitchFamily="34" charset="0"/>
              </a:rPr>
              <a:t>FlashDiamond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showed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the best agreement, with a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deviation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of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only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b="1" dirty="0">
                <a:solidFill>
                  <a:schemeClr val="tx1"/>
                </a:solidFill>
                <a:latin typeface="Aptos" panose="020B0004020202020204" pitchFamily="34" charset="0"/>
              </a:rPr>
              <a:t>0.94%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compared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with the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reference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dosimeter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,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even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when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9 fields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were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used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.</a:t>
            </a:r>
          </a:p>
          <a:p>
            <a:endParaRPr lang="it-IT" sz="21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A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suggestion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: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339561-7600-52B7-3354-1B177DE82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13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C7B9C53-E59E-E4F4-BB2F-6C3E2E00E8D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 dirty="0" err="1"/>
              <a:t>D.Langellotti</a:t>
            </a:r>
            <a:endParaRPr lang="de-DE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6269DF3-EB31-A37A-4AB9-4C3761373D9C}"/>
              </a:ext>
            </a:extLst>
          </p:cNvPr>
          <p:cNvSpPr txBox="1"/>
          <p:nvPr/>
        </p:nvSpPr>
        <p:spPr bwMode="auto">
          <a:xfrm>
            <a:off x="2851879" y="3826319"/>
            <a:ext cx="618344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100" b="1" dirty="0" err="1">
                <a:solidFill>
                  <a:srgbClr val="C00000"/>
                </a:solidFill>
                <a:latin typeface="Aptos" panose="020B0004020202020204" pitchFamily="34" charset="0"/>
              </a:rPr>
              <a:t>Please</a:t>
            </a:r>
            <a:r>
              <a:rPr lang="it-IT" sz="2100" b="1" dirty="0">
                <a:solidFill>
                  <a:srgbClr val="C00000"/>
                </a:solidFill>
                <a:latin typeface="Aptos" panose="020B0004020202020204" pitchFamily="34" charset="0"/>
              </a:rPr>
              <a:t> </a:t>
            </a:r>
            <a:r>
              <a:rPr lang="it-IT" sz="2100" b="1" dirty="0" err="1">
                <a:solidFill>
                  <a:srgbClr val="C00000"/>
                </a:solidFill>
                <a:latin typeface="Aptos" panose="020B0004020202020204" pitchFamily="34" charset="0"/>
              </a:rPr>
              <a:t>don’t</a:t>
            </a:r>
            <a:r>
              <a:rPr lang="it-IT" sz="2100" b="1" dirty="0">
                <a:solidFill>
                  <a:srgbClr val="C00000"/>
                </a:solidFill>
                <a:latin typeface="Aptos" panose="020B0004020202020204" pitchFamily="34" charset="0"/>
              </a:rPr>
              <a:t> use </a:t>
            </a:r>
            <a:r>
              <a:rPr lang="it-IT" sz="2100" b="1" dirty="0" err="1">
                <a:solidFill>
                  <a:srgbClr val="C00000"/>
                </a:solidFill>
                <a:latin typeface="Aptos" panose="020B0004020202020204" pitchFamily="34" charset="0"/>
              </a:rPr>
              <a:t>old</a:t>
            </a:r>
            <a:r>
              <a:rPr lang="it-IT" sz="2100" b="1" dirty="0">
                <a:solidFill>
                  <a:srgbClr val="C00000"/>
                </a:solidFill>
                <a:latin typeface="Aptos" panose="020B0004020202020204" pitchFamily="34" charset="0"/>
              </a:rPr>
              <a:t>  </a:t>
            </a:r>
            <a:r>
              <a:rPr lang="it-IT" sz="2100" b="1" dirty="0" err="1">
                <a:solidFill>
                  <a:srgbClr val="C00000"/>
                </a:solidFill>
                <a:latin typeface="Aptos" panose="020B0004020202020204" pitchFamily="34" charset="0"/>
              </a:rPr>
              <a:t>PinPoint</a:t>
            </a:r>
            <a:r>
              <a:rPr lang="it-IT" sz="2100" b="1" dirty="0">
                <a:solidFill>
                  <a:srgbClr val="C00000"/>
                </a:solidFill>
                <a:latin typeface="Aptos" panose="020B0004020202020204" pitchFamily="34" charset="0"/>
              </a:rPr>
              <a:t> </a:t>
            </a:r>
            <a:r>
              <a:rPr lang="it-IT" sz="2100" b="1" dirty="0" err="1">
                <a:solidFill>
                  <a:srgbClr val="C00000"/>
                </a:solidFill>
                <a:latin typeface="Aptos" panose="020B0004020202020204" pitchFamily="34" charset="0"/>
              </a:rPr>
              <a:t>chamber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!!</a:t>
            </a:r>
            <a:endParaRPr lang="it-IT" dirty="0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6B70F6C7-4950-BC1C-7108-939E57E807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6302" y="6573312"/>
            <a:ext cx="4483098" cy="357156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SARRP </a:t>
            </a:r>
            <a:r>
              <a:rPr lang="de-DE" dirty="0" err="1">
                <a:solidFill>
                  <a:schemeClr val="tx1"/>
                </a:solidFill>
              </a:rPr>
              <a:t>characterisation</a:t>
            </a:r>
            <a:r>
              <a:rPr lang="de-DE" dirty="0">
                <a:solidFill>
                  <a:schemeClr val="tx1"/>
                </a:solidFill>
              </a:rPr>
              <a:t> for small </a:t>
            </a:r>
            <a:r>
              <a:rPr lang="de-DE" dirty="0" err="1">
                <a:solidFill>
                  <a:schemeClr val="tx1"/>
                </a:solidFill>
              </a:rPr>
              <a:t>animal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irradiation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dosimetry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imaging</a:t>
            </a:r>
            <a:endParaRPr lang="en-GB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953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0B3EE7-D103-DE6E-4888-D16782E36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solidFill>
                  <a:schemeClr val="tx1"/>
                </a:solidFill>
              </a:rPr>
              <a:t>Conclusions</a:t>
            </a:r>
            <a:r>
              <a:rPr lang="it-IT" dirty="0">
                <a:solidFill>
                  <a:schemeClr val="tx1"/>
                </a:solidFill>
              </a:rPr>
              <a:t> (2)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6D81F9-C392-B225-9397-247023FB0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72" y="1647220"/>
            <a:ext cx="11226901" cy="4903585"/>
          </a:xfrm>
        </p:spPr>
        <p:txBody>
          <a:bodyPr/>
          <a:lstStyle/>
          <a:p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The open-field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configuration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exhibited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significant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b="1" dirty="0" err="1">
                <a:solidFill>
                  <a:schemeClr val="tx1"/>
                </a:solidFill>
                <a:latin typeface="Aptos" panose="020B0004020202020204" pitchFamily="34" charset="0"/>
              </a:rPr>
              <a:t>spatial</a:t>
            </a:r>
            <a:r>
              <a:rPr lang="it-IT" sz="2100" b="1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b="1" dirty="0" err="1">
                <a:solidFill>
                  <a:schemeClr val="tx1"/>
                </a:solidFill>
                <a:latin typeface="Aptos" panose="020B0004020202020204" pitchFamily="34" charset="0"/>
              </a:rPr>
              <a:t>inhomogeneities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, with an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approximately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b="1" dirty="0">
                <a:solidFill>
                  <a:schemeClr val="tx1"/>
                </a:solidFill>
                <a:latin typeface="Aptos" panose="020B0004020202020204" pitchFamily="34" charset="0"/>
              </a:rPr>
              <a:t>17% overdose 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in the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central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region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and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local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doses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exceeding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10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Gy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.</a:t>
            </a:r>
          </a:p>
          <a:p>
            <a:endParaRPr lang="it-IT" sz="21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The 10 mm × 10 mm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collimator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provided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the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most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suitable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conditions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for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reproducible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preclinical</a:t>
            </a:r>
            <a:r>
              <a:rPr lang="it-IT" sz="21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it-IT" sz="2100" dirty="0" err="1">
                <a:solidFill>
                  <a:schemeClr val="tx1"/>
                </a:solidFill>
                <a:latin typeface="Aptos" panose="020B0004020202020204" pitchFamily="34" charset="0"/>
              </a:rPr>
              <a:t>irradiation</a:t>
            </a:r>
            <a:endParaRPr lang="it-IT" sz="21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it-IT" sz="21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it-IT" sz="21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954B755-15B5-9540-F069-BF1724E7E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14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A1CDD9-4B7A-A120-4DB3-C562F11C38A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 dirty="0" err="1"/>
              <a:t>D.Langellotti</a:t>
            </a:r>
            <a:endParaRPr lang="de-DE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11701982-AD55-13ED-3B8E-52CEB4D949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6302" y="6573312"/>
            <a:ext cx="4483098" cy="357156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SARRP </a:t>
            </a:r>
            <a:r>
              <a:rPr lang="de-DE" dirty="0" err="1">
                <a:solidFill>
                  <a:schemeClr val="tx1"/>
                </a:solidFill>
              </a:rPr>
              <a:t>characterisation</a:t>
            </a:r>
            <a:r>
              <a:rPr lang="de-DE" dirty="0">
                <a:solidFill>
                  <a:schemeClr val="tx1"/>
                </a:solidFill>
              </a:rPr>
              <a:t> for small </a:t>
            </a:r>
            <a:r>
              <a:rPr lang="de-DE" dirty="0" err="1">
                <a:solidFill>
                  <a:schemeClr val="tx1"/>
                </a:solidFill>
              </a:rPr>
              <a:t>animal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irradiation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dosimetry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imaging</a:t>
            </a:r>
            <a:endParaRPr lang="en-GB" sz="800" dirty="0">
              <a:solidFill>
                <a:schemeClr val="tx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C2A2AC4-8C24-3CD8-9415-E956ADCF4900}"/>
              </a:ext>
            </a:extLst>
          </p:cNvPr>
          <p:cNvSpPr txBox="1"/>
          <p:nvPr/>
        </p:nvSpPr>
        <p:spPr bwMode="auto">
          <a:xfrm>
            <a:off x="563424" y="3650002"/>
            <a:ext cx="5117847" cy="6924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it-IT" sz="2100" b="1" dirty="0">
                <a:solidFill>
                  <a:srgbClr val="A91717"/>
                </a:solidFill>
                <a:latin typeface="Aptos" panose="020B0004020202020204" pitchFamily="34" charset="0"/>
              </a:rPr>
              <a:t>Be </a:t>
            </a:r>
            <a:r>
              <a:rPr lang="it-IT" sz="2100" b="1" dirty="0" err="1">
                <a:solidFill>
                  <a:srgbClr val="A91717"/>
                </a:solidFill>
                <a:latin typeface="Aptos" panose="020B0004020202020204" pitchFamily="34" charset="0"/>
              </a:rPr>
              <a:t>careful</a:t>
            </a:r>
            <a:r>
              <a:rPr lang="it-IT" sz="2100" b="1" dirty="0">
                <a:solidFill>
                  <a:srgbClr val="A91717"/>
                </a:solidFill>
                <a:latin typeface="Aptos" panose="020B0004020202020204" pitchFamily="34" charset="0"/>
              </a:rPr>
              <a:t> </a:t>
            </a:r>
            <a:r>
              <a:rPr lang="it-IT" sz="2100" b="1" dirty="0" err="1">
                <a:solidFill>
                  <a:srgbClr val="A91717"/>
                </a:solidFill>
                <a:latin typeface="Aptos" panose="020B0004020202020204" pitchFamily="34" charset="0"/>
              </a:rPr>
              <a:t>when</a:t>
            </a:r>
            <a:r>
              <a:rPr lang="it-IT" sz="2100" b="1" dirty="0">
                <a:solidFill>
                  <a:srgbClr val="A91717"/>
                </a:solidFill>
                <a:latin typeface="Aptos" panose="020B0004020202020204" pitchFamily="34" charset="0"/>
              </a:rPr>
              <a:t> </a:t>
            </a:r>
            <a:r>
              <a:rPr lang="it-IT" sz="2100" b="1" dirty="0" err="1">
                <a:solidFill>
                  <a:srgbClr val="A91717"/>
                </a:solidFill>
                <a:latin typeface="Aptos" panose="020B0004020202020204" pitchFamily="34" charset="0"/>
              </a:rPr>
              <a:t>you</a:t>
            </a:r>
            <a:r>
              <a:rPr lang="it-IT" sz="2100" b="1" dirty="0">
                <a:solidFill>
                  <a:srgbClr val="A91717"/>
                </a:solidFill>
                <a:latin typeface="Aptos" panose="020B0004020202020204" pitchFamily="34" charset="0"/>
              </a:rPr>
              <a:t> use open field!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1420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47DD54-7855-6CE9-D128-19EB29FE2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>
                <a:solidFill>
                  <a:schemeClr val="tx1"/>
                </a:solidFill>
              </a:rPr>
              <a:t>Acknoledgment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0FBC24B-2344-2AF4-FF35-D39B60A81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15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AC15927-B248-FEDF-4ED6-73455A86105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de-DE" dirty="0" err="1"/>
              <a:t>D.Langellotti</a:t>
            </a:r>
            <a:endParaRPr lang="de-DE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0D49057-3111-CD94-901E-EC1ADFB6D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942" y="1369538"/>
            <a:ext cx="1905649" cy="2376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8A19903E-A2D8-9EF0-DFE1-3E01E141D0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927" r="13072"/>
          <a:stretch>
            <a:fillRect/>
          </a:stretch>
        </p:blipFill>
        <p:spPr>
          <a:xfrm>
            <a:off x="3181490" y="1346357"/>
            <a:ext cx="2788171" cy="2376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4E414DC-728D-BE23-AF9E-A6CB960CD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580" y="3716926"/>
            <a:ext cx="3163323" cy="24120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49D2EACD-2122-EAA1-AE27-105EC866BEA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12" r="16493" b="4810"/>
          <a:stretch>
            <a:fillRect/>
          </a:stretch>
        </p:blipFill>
        <p:spPr>
          <a:xfrm>
            <a:off x="9103903" y="3716241"/>
            <a:ext cx="1743917" cy="241200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F78C3F90-0D75-F497-4F5D-952447DB27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5570" y="1340572"/>
            <a:ext cx="4892250" cy="237600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46B2766A-C15C-FE6B-0188-A7EC2A20DF6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6667"/>
          <a:stretch>
            <a:fillRect/>
          </a:stretch>
        </p:blipFill>
        <p:spPr>
          <a:xfrm>
            <a:off x="1274942" y="3716241"/>
            <a:ext cx="4669772" cy="2412000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AE216EA-9AED-707E-039C-6DFD87014CB5}"/>
              </a:ext>
            </a:extLst>
          </p:cNvPr>
          <p:cNvSpPr txBox="1"/>
          <p:nvPr/>
        </p:nvSpPr>
        <p:spPr bwMode="auto">
          <a:xfrm>
            <a:off x="3613519" y="6128926"/>
            <a:ext cx="63730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/>
              <a:t>… e grazie per l’attenzione!!!</a:t>
            </a:r>
          </a:p>
        </p:txBody>
      </p:sp>
      <p:sp>
        <p:nvSpPr>
          <p:cNvPr id="21" name="Footer Placeholder 5">
            <a:extLst>
              <a:ext uri="{FF2B5EF4-FFF2-40B4-BE49-F238E27FC236}">
                <a16:creationId xmlns:a16="http://schemas.microsoft.com/office/drawing/2014/main" id="{EA4D37A4-BBBF-5F61-1A1F-6E9F4350DC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6302" y="6573312"/>
            <a:ext cx="4483098" cy="357156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SARRP </a:t>
            </a:r>
            <a:r>
              <a:rPr lang="de-DE" dirty="0" err="1">
                <a:solidFill>
                  <a:schemeClr val="tx1"/>
                </a:solidFill>
              </a:rPr>
              <a:t>characterisation</a:t>
            </a:r>
            <a:r>
              <a:rPr lang="de-DE" dirty="0">
                <a:solidFill>
                  <a:schemeClr val="tx1"/>
                </a:solidFill>
              </a:rPr>
              <a:t> for small </a:t>
            </a:r>
            <a:r>
              <a:rPr lang="de-DE" dirty="0" err="1">
                <a:solidFill>
                  <a:schemeClr val="tx1"/>
                </a:solidFill>
              </a:rPr>
              <a:t>animal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irradiation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dosimetry</a:t>
            </a:r>
            <a:r>
              <a:rPr lang="de-DE" dirty="0">
                <a:solidFill>
                  <a:schemeClr val="tx1"/>
                </a:solidFill>
              </a:rPr>
              <a:t> and </a:t>
            </a:r>
            <a:r>
              <a:rPr lang="de-DE" dirty="0" err="1">
                <a:solidFill>
                  <a:schemeClr val="tx1"/>
                </a:solidFill>
              </a:rPr>
              <a:t>imaging</a:t>
            </a:r>
            <a:endParaRPr lang="en-GB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976378"/>
      </p:ext>
    </p:extLst>
  </p:cSld>
  <p:clrMapOvr>
    <a:masterClrMapping/>
  </p:clrMapOvr>
</p:sld>
</file>

<file path=ppt/theme/theme1.xml><?xml version="1.0" encoding="utf-8"?>
<a:theme xmlns:a="http://schemas.openxmlformats.org/drawingml/2006/main" name="fair-gsi-folienmaster_2017_onering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DBB63"/>
        </a:solidFill>
        <a:ln>
          <a:noFill/>
        </a:ln>
      </a:spPr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prstGeom prst="rect">
          <a:avLst/>
        </a:prstGeom>
        <a:ln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/>
      <a:bodyPr/>
      <a:lstStyle/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40b643d-bf27-4180-a1c2-543a69884ca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20215B4ACB214DB901CFC4B911A4F2" ma:contentTypeVersion="13" ma:contentTypeDescription="Create a new document." ma:contentTypeScope="" ma:versionID="561e2f856b8cea8ec1e9bac112b7f3df">
  <xsd:schema xmlns:xsd="http://www.w3.org/2001/XMLSchema" xmlns:xs="http://www.w3.org/2001/XMLSchema" xmlns:p="http://schemas.microsoft.com/office/2006/metadata/properties" xmlns:ns3="f40b643d-bf27-4180-a1c2-543a69884ca1" xmlns:ns4="e4d63196-a070-46c7-b754-873769fe1d94" targetNamespace="http://schemas.microsoft.com/office/2006/metadata/properties" ma:root="true" ma:fieldsID="b2232a7a49706aa416371d872d8676c6" ns3:_="" ns4:_="">
    <xsd:import namespace="f40b643d-bf27-4180-a1c2-543a69884ca1"/>
    <xsd:import namespace="e4d63196-a070-46c7-b754-873769fe1d9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LengthInSeconds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DateTake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0b643d-bf27-4180-a1c2-543a69884c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d63196-a070-46c7-b754-873769fe1d9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9B1C88-8944-454E-A6F7-E96EC03D8BD5}">
  <ds:schemaRefs>
    <ds:schemaRef ds:uri="http://purl.org/dc/dcmitype/"/>
    <ds:schemaRef ds:uri="http://schemas.microsoft.com/office/2006/metadata/properties"/>
    <ds:schemaRef ds:uri="f40b643d-bf27-4180-a1c2-543a69884ca1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e4d63196-a070-46c7-b754-873769fe1d94"/>
  </ds:schemaRefs>
</ds:datastoreItem>
</file>

<file path=customXml/itemProps2.xml><?xml version="1.0" encoding="utf-8"?>
<ds:datastoreItem xmlns:ds="http://schemas.openxmlformats.org/officeDocument/2006/customXml" ds:itemID="{5A3E9BF1-9103-403F-8244-89CE237DEC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0b643d-bf27-4180-a1c2-543a69884ca1"/>
    <ds:schemaRef ds:uri="e4d63196-a070-46c7-b754-873769fe1d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3F70C1-4B15-4A8A-A4D5-42EA5C27BA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5348</TotalTime>
  <Words>773</Words>
  <Application>Microsoft Office PowerPoint</Application>
  <DocSecurity>0</DocSecurity>
  <PresentationFormat>Widescreen</PresentationFormat>
  <Paragraphs>202</Paragraphs>
  <Slides>15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1" baseType="lpstr">
      <vt:lpstr>Aptos</vt:lpstr>
      <vt:lpstr>Aptos (Body)</vt:lpstr>
      <vt:lpstr>Arial</vt:lpstr>
      <vt:lpstr>Calibri</vt:lpstr>
      <vt:lpstr>Wingdings</vt:lpstr>
      <vt:lpstr>fair-gsi-folienmaster_2017_onering</vt:lpstr>
      <vt:lpstr>Presentazione standard di PowerPoint</vt:lpstr>
      <vt:lpstr>SARRP</vt:lpstr>
      <vt:lpstr>Table of content</vt:lpstr>
      <vt:lpstr>Motivation</vt:lpstr>
      <vt:lpstr>Materials &amp; methods(1) – SARRP</vt:lpstr>
      <vt:lpstr>Material &amp; methods (2) - SARRP</vt:lpstr>
      <vt:lpstr>Presentazione standard di PowerPoint</vt:lpstr>
      <vt:lpstr>Presentazione standard di PowerPoint</vt:lpstr>
      <vt:lpstr>Presentazione standard di PowerPoint</vt:lpstr>
      <vt:lpstr>Results (1)</vt:lpstr>
      <vt:lpstr>Results (2)</vt:lpstr>
      <vt:lpstr>Results (3)</vt:lpstr>
      <vt:lpstr>Conclusions (1)</vt:lpstr>
      <vt:lpstr>Conclusions (2)</vt:lpstr>
      <vt:lpstr>Acknoledgment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subject/>
  <dc:creator>Ralph Assmann</dc:creator>
  <cp:keywords/>
  <dc:description/>
  <cp:lastModifiedBy>DARIO LANGELLOTTI</cp:lastModifiedBy>
  <cp:revision>528</cp:revision>
  <dcterms:created xsi:type="dcterms:W3CDTF">2024-05-28T07:59:48Z</dcterms:created>
  <dcterms:modified xsi:type="dcterms:W3CDTF">2026-09-13T22:09:17Z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d0b24d-6422-44b0-b3de-abb3a9e8c81a_Enabled">
    <vt:lpwstr>true</vt:lpwstr>
  </property>
  <property fmtid="{D5CDD505-2E9C-101B-9397-08002B2CF9AE}" pid="3" name="MSIP_Label_2ad0b24d-6422-44b0-b3de-abb3a9e8c81a_SetDate">
    <vt:lpwstr>2026-09-07T11:11:02Z</vt:lpwstr>
  </property>
  <property fmtid="{D5CDD505-2E9C-101B-9397-08002B2CF9AE}" pid="4" name="MSIP_Label_2ad0b24d-6422-44b0-b3de-abb3a9e8c81a_Method">
    <vt:lpwstr>Standard</vt:lpwstr>
  </property>
  <property fmtid="{D5CDD505-2E9C-101B-9397-08002B2CF9AE}" pid="5" name="MSIP_Label_2ad0b24d-6422-44b0-b3de-abb3a9e8c81a_Name">
    <vt:lpwstr>defa4170-0d19-0005-0004-bc88714345d2</vt:lpwstr>
  </property>
  <property fmtid="{D5CDD505-2E9C-101B-9397-08002B2CF9AE}" pid="6" name="MSIP_Label_2ad0b24d-6422-44b0-b3de-abb3a9e8c81a_SiteId">
    <vt:lpwstr>2fcfe26a-bb62-46b0-b1e3-28f9da0c45fd</vt:lpwstr>
  </property>
  <property fmtid="{D5CDD505-2E9C-101B-9397-08002B2CF9AE}" pid="7" name="MSIP_Label_2ad0b24d-6422-44b0-b3de-abb3a9e8c81a_ActionId">
    <vt:lpwstr>c0ae7954-e559-4e72-a44e-445c9ab1afd1</vt:lpwstr>
  </property>
  <property fmtid="{D5CDD505-2E9C-101B-9397-08002B2CF9AE}" pid="8" name="MSIP_Label_2ad0b24d-6422-44b0-b3de-abb3a9e8c81a_ContentBits">
    <vt:lpwstr>0</vt:lpwstr>
  </property>
  <property fmtid="{D5CDD505-2E9C-101B-9397-08002B2CF9AE}" pid="9" name="MSIP_Label_2ad0b24d-6422-44b0-b3de-abb3a9e8c81a_Tag">
    <vt:lpwstr>10, 3, 0, 1</vt:lpwstr>
  </property>
  <property fmtid="{D5CDD505-2E9C-101B-9397-08002B2CF9AE}" pid="10" name="ContentTypeId">
    <vt:lpwstr>0x010100A020215B4ACB214DB901CFC4B911A4F2</vt:lpwstr>
  </property>
</Properties>
</file>